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</p:sldIdLst>
  <p:sldSz cx="7775575" cy="1090771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裕介" initials="裕介" lastIdx="1" clrIdx="0">
    <p:extLst>
      <p:ext uri="{19B8F6BF-5375-455C-9EA6-DF929625EA0E}">
        <p15:presenceInfo xmlns:p15="http://schemas.microsoft.com/office/powerpoint/2012/main" userId="929c132eebfe79e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17"/>
    <p:restoredTop sz="94675"/>
  </p:normalViewPr>
  <p:slideViewPr>
    <p:cSldViewPr snapToGrid="0" snapToObjects="1">
      <p:cViewPr>
        <p:scale>
          <a:sx n="75" d="100"/>
          <a:sy n="75" d="100"/>
        </p:scale>
        <p:origin x="340" y="-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7775575" cy="7056438"/>
          </a:xfrm>
          <a:solidFill>
            <a:schemeClr val="bg2"/>
          </a:solidFill>
        </p:spPr>
        <p:txBody>
          <a:bodyPr anchor="ctr" anchorCtr="1"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kumimoji="1" lang="ja-JP" altLang="en-US"/>
              <a:t>写真を変更する</a:t>
            </a:r>
            <a:endParaRPr kumimoji="1" lang="ja-JP" altLang="en-US" dirty="0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1" hasCustomPrompt="1"/>
          </p:nvPr>
        </p:nvSpPr>
        <p:spPr>
          <a:xfrm>
            <a:off x="655547" y="8057072"/>
            <a:ext cx="1897871" cy="2156065"/>
          </a:xfrm>
          <a:solidFill>
            <a:schemeClr val="bg2"/>
          </a:solidFill>
        </p:spPr>
        <p:txBody>
          <a:bodyPr anchor="ctr" anchorCtr="1">
            <a:normAutofit/>
          </a:bodyPr>
          <a:lstStyle>
            <a:lvl1pPr>
              <a:defRPr sz="1500"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</a:t>
            </a:r>
            <a:r>
              <a:rPr kumimoji="1" lang="ja-JP" altLang="en-US"/>
              <a:t>を変更する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46138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951D2-682F-A243-9323-C654ABD9F190}" type="datetimeFigureOut">
              <a:rPr kumimoji="1" lang="ja-JP" altLang="en-US" smtClean="0"/>
              <a:t>2020/5/19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7C481-25F0-284F-9D11-813089EFF5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084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308FD-CA19-A84D-A93D-50FF369ED887}" type="datetimeFigureOut">
              <a:rPr kumimoji="1" lang="ja-JP" altLang="en-US" smtClean="0"/>
              <a:t>2020/5/19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BE81F-EBC3-EC40-9FA8-579FBD5A44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24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kumimoji="1"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プレースホルダー 22" descr="金融課機関が提供する&#10;新しいビジネスモデルのご提案">
            <a:extLst>
              <a:ext uri="{FF2B5EF4-FFF2-40B4-BE49-F238E27FC236}">
                <a16:creationId xmlns:a16="http://schemas.microsoft.com/office/drawing/2014/main" id="{D74FA1AF-AD85-45F1-8ABF-8534F837F42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1864" r="11864"/>
          <a:stretch>
            <a:fillRect/>
          </a:stretch>
        </p:blipFill>
        <p:spPr>
          <a:xfrm>
            <a:off x="0" y="-106680"/>
            <a:ext cx="7775575" cy="7056438"/>
          </a:xfrm>
        </p:spPr>
      </p:pic>
      <p:sp>
        <p:nvSpPr>
          <p:cNvPr id="3" name="図プレースホルダー 2"/>
          <p:cNvSpPr>
            <a:spLocks noGrp="1"/>
          </p:cNvSpPr>
          <p:nvPr>
            <p:ph type="pic" sz="quarter" idx="11"/>
          </p:nvPr>
        </p:nvSpPr>
        <p:spPr>
          <a:xfrm>
            <a:off x="655547" y="7945753"/>
            <a:ext cx="1897871" cy="2156065"/>
          </a:xfrm>
        </p:spPr>
      </p:sp>
      <p:sp>
        <p:nvSpPr>
          <p:cNvPr id="4" name="正方形/長方形 3"/>
          <p:cNvSpPr/>
          <p:nvPr/>
        </p:nvSpPr>
        <p:spPr>
          <a:xfrm>
            <a:off x="0" y="10257183"/>
            <a:ext cx="7775575" cy="65053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-320040" y="10296107"/>
            <a:ext cx="8275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300" dirty="0">
                <a:solidFill>
                  <a:schemeClr val="bg1"/>
                </a:solidFill>
                <a:latin typeface="+mn-ea"/>
              </a:rPr>
              <a:t>○○金融機関／××支店　お問い合わせ／</a:t>
            </a:r>
            <a:r>
              <a:rPr lang="ja-JP" altLang="en-US" sz="2000" dirty="0">
                <a:solidFill>
                  <a:schemeClr val="bg1"/>
                </a:solidFill>
                <a:latin typeface="+mn-ea"/>
              </a:rPr>
              <a:t>TEL(000)000-0000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734519" y="8822197"/>
            <a:ext cx="44996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ja-JP" altLang="en-US" sz="1000" dirty="0">
                <a:solidFill>
                  <a:schemeClr val="bg2">
                    <a:lumMod val="50000"/>
                  </a:schemeClr>
                </a:solidFill>
              </a:rPr>
              <a:t>自社アピール内容</a:t>
            </a:r>
            <a:endParaRPr lang="en-US" altLang="ja-JP" sz="1000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endParaRPr lang="en-US" altLang="ja-JP" sz="1000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endParaRPr lang="en-US" altLang="ja-JP" sz="1000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endParaRPr lang="en-US" altLang="ja-JP" sz="1000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endParaRPr lang="en-US" altLang="ja-JP" sz="1000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endParaRPr lang="en-US" altLang="ja-JP" sz="1000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endParaRPr lang="en-US" altLang="ja-JP" sz="1000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endParaRPr lang="ja-JP" altLang="en-US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734519" y="8321944"/>
            <a:ext cx="151334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3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会社情報</a:t>
            </a:r>
            <a:endParaRPr lang="en-US" altLang="ja-JP" sz="13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734519" y="793451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>
                <a:solidFill>
                  <a:srgbClr val="002060"/>
                </a:solidFill>
                <a:latin typeface="+mn-ea"/>
              </a:rPr>
              <a:t>金融機関名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55547" y="7280476"/>
            <a:ext cx="6474458" cy="45141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円/楕円 9"/>
          <p:cNvSpPr/>
          <p:nvPr/>
        </p:nvSpPr>
        <p:spPr>
          <a:xfrm>
            <a:off x="5543309" y="7198704"/>
            <a:ext cx="1494100" cy="948042"/>
          </a:xfrm>
          <a:prstGeom prst="ellipse">
            <a:avLst/>
          </a:prstGeom>
          <a:solidFill>
            <a:srgbClr val="EE9F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5626558" y="7348449"/>
            <a:ext cx="13276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600" dirty="0">
                <a:solidFill>
                  <a:schemeClr val="bg1"/>
                </a:solidFill>
              </a:rPr>
              <a:t>キャンペーン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5428584" y="7624618"/>
            <a:ext cx="1701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+mn-ea"/>
              </a:rPr>
              <a:t>初月無料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735992" y="7279682"/>
            <a:ext cx="38908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200" dirty="0">
                <a:solidFill>
                  <a:schemeClr val="bg1"/>
                </a:solidFill>
                <a:latin typeface="+mn-ea"/>
              </a:rPr>
              <a:t>中小企業をサポートするご提案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372417" y="1776715"/>
            <a:ext cx="42780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500" spc="-3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金融機関が提供する</a:t>
            </a:r>
            <a:endParaRPr lang="en-US" altLang="ja-JP" sz="3500" spc="-300" dirty="0">
              <a:solidFill>
                <a:schemeClr val="accent4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ja-JP" altLang="en-US" sz="3500" spc="-300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新しいビジネスモデル</a:t>
            </a:r>
            <a:endParaRPr lang="ja-JP" altLang="en-US" sz="10000" spc="-300" dirty="0">
              <a:solidFill>
                <a:schemeClr val="accent4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3820486" y="6482755"/>
            <a:ext cx="427379" cy="427379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200" dirty="0">
                <a:solidFill>
                  <a:srgbClr val="002060"/>
                </a:solidFill>
              </a:rPr>
              <a:t>金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4838216" y="6075045"/>
            <a:ext cx="2551438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700" dirty="0">
                <a:solidFill>
                  <a:srgbClr val="002060"/>
                </a:solidFill>
                <a:latin typeface="+mn-ea"/>
              </a:rPr>
              <a:t>XXXXX貸会議室（XX町）</a:t>
            </a:r>
          </a:p>
          <a:p>
            <a:r>
              <a:rPr lang="ja-JP" altLang="en-US" sz="1700" dirty="0">
                <a:solidFill>
                  <a:srgbClr val="002060"/>
                </a:solidFill>
                <a:latin typeface="+mn-ea"/>
              </a:rPr>
              <a:t>東京都XX区XX0-0-0</a:t>
            </a:r>
          </a:p>
          <a:p>
            <a:r>
              <a:rPr lang="ja-JP" altLang="en-US" sz="1700" dirty="0">
                <a:solidFill>
                  <a:srgbClr val="002060"/>
                </a:solidFill>
                <a:latin typeface="+mn-ea"/>
              </a:rPr>
              <a:t>XXビルX階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4456253" y="6184040"/>
            <a:ext cx="381963" cy="64919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ja-JP" altLang="en-US" dirty="0">
                <a:solidFill>
                  <a:srgbClr val="002060"/>
                </a:solidFill>
              </a:rPr>
              <a:t>場所</a:t>
            </a:r>
            <a:endParaRPr kumimoji="1" lang="ja-JP" altLang="en-US" dirty="0">
              <a:solidFill>
                <a:srgbClr val="002060"/>
              </a:solidFill>
            </a:endParaRPr>
          </a:p>
        </p:txBody>
      </p:sp>
      <p:sp>
        <p:nvSpPr>
          <p:cNvPr id="20" name="正方形/長方形 19"/>
          <p:cNvSpPr/>
          <p:nvPr/>
        </p:nvSpPr>
        <p:spPr>
          <a:xfrm rot="21295586">
            <a:off x="268637" y="509183"/>
            <a:ext cx="4790094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500" dirty="0">
                <a:solidFill>
                  <a:srgbClr val="002060"/>
                </a:solidFill>
                <a:latin typeface="+mn-ea"/>
              </a:rPr>
              <a:t>初心者でも簡単にできる</a:t>
            </a:r>
          </a:p>
        </p:txBody>
      </p:sp>
      <p:sp>
        <p:nvSpPr>
          <p:cNvPr id="21" name="正方形/長方形 20"/>
          <p:cNvSpPr/>
          <p:nvPr/>
        </p:nvSpPr>
        <p:spPr>
          <a:xfrm>
            <a:off x="300971" y="245503"/>
            <a:ext cx="70453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5400" dirty="0">
                <a:solidFill>
                  <a:srgbClr val="002060"/>
                </a:solidFill>
                <a:effectLst>
                  <a:glow rad="127000">
                    <a:schemeClr val="accent1">
                      <a:lumMod val="40000"/>
                      <a:lumOff val="60000"/>
                    </a:schemeClr>
                  </a:glow>
                </a:effectLst>
                <a:latin typeface="+mn-ea"/>
              </a:rPr>
              <a:t>○○</a:t>
            </a:r>
            <a:r>
              <a:rPr lang="en-US" altLang="ja-JP" sz="5400" dirty="0" err="1">
                <a:solidFill>
                  <a:srgbClr val="002060"/>
                </a:solidFill>
                <a:effectLst>
                  <a:glow rad="127000">
                    <a:schemeClr val="accent1">
                      <a:lumMod val="40000"/>
                      <a:lumOff val="60000"/>
                    </a:schemeClr>
                  </a:glow>
                </a:effectLst>
                <a:latin typeface="+mn-ea"/>
              </a:rPr>
              <a:t>BigAdavance</a:t>
            </a:r>
            <a:endParaRPr lang="ja-JP" altLang="en-US" sz="5400" dirty="0">
              <a:solidFill>
                <a:srgbClr val="002060"/>
              </a:solidFill>
              <a:effectLst>
                <a:glow rad="127000">
                  <a:schemeClr val="accent1">
                    <a:lumMod val="40000"/>
                    <a:lumOff val="60000"/>
                  </a:schemeClr>
                </a:glow>
              </a:effectLst>
              <a:latin typeface="+mn-ea"/>
            </a:endParaRPr>
          </a:p>
        </p:txBody>
      </p:sp>
      <p:sp>
        <p:nvSpPr>
          <p:cNvPr id="13" name="ブローチ 12">
            <a:extLst>
              <a:ext uri="{FF2B5EF4-FFF2-40B4-BE49-F238E27FC236}">
                <a16:creationId xmlns:a16="http://schemas.microsoft.com/office/drawing/2014/main" id="{2247D7C9-C4F1-4140-A2CF-DAB0BA899B6A}"/>
              </a:ext>
            </a:extLst>
          </p:cNvPr>
          <p:cNvSpPr/>
          <p:nvPr/>
        </p:nvSpPr>
        <p:spPr>
          <a:xfrm>
            <a:off x="372417" y="3108997"/>
            <a:ext cx="4254384" cy="927578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ja-JP" alt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E1F22B6-67A8-4A08-B5C9-DE1FD48AD894}"/>
              </a:ext>
            </a:extLst>
          </p:cNvPr>
          <p:cNvSpPr txBox="1"/>
          <p:nvPr/>
        </p:nvSpPr>
        <p:spPr>
          <a:xfrm>
            <a:off x="348790" y="3116306"/>
            <a:ext cx="4278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ln/>
                <a:solidFill>
                  <a:schemeClr val="accent4"/>
                </a:solidFill>
              </a:rPr>
              <a:t>全国で</a:t>
            </a:r>
            <a:r>
              <a:rPr lang="en-US" altLang="ja-JP" b="1" dirty="0">
                <a:ln/>
                <a:solidFill>
                  <a:schemeClr val="accent4"/>
                </a:solidFill>
              </a:rPr>
              <a:t>13000</a:t>
            </a:r>
            <a:r>
              <a:rPr lang="ja-JP" altLang="en-US" b="1" dirty="0">
                <a:ln/>
                <a:solidFill>
                  <a:schemeClr val="accent4"/>
                </a:solidFill>
              </a:rPr>
              <a:t>社が加入</a:t>
            </a:r>
            <a:endParaRPr lang="en-US" altLang="ja-JP" b="1" dirty="0">
              <a:ln/>
              <a:solidFill>
                <a:schemeClr val="accent4"/>
              </a:solidFill>
            </a:endParaRPr>
          </a:p>
          <a:p>
            <a:pPr algn="ctr"/>
            <a:r>
              <a:rPr lang="ja-JP" altLang="en-US" b="1" dirty="0">
                <a:ln/>
                <a:solidFill>
                  <a:schemeClr val="accent4"/>
                </a:solidFill>
              </a:rPr>
              <a:t>今年度内には５０の金融機関が導入予定</a:t>
            </a:r>
            <a:endParaRPr lang="en-US" altLang="ja-JP" b="1" dirty="0">
              <a:ln/>
              <a:solidFill>
                <a:schemeClr val="accent4"/>
              </a:solidFill>
            </a:endParaRPr>
          </a:p>
          <a:p>
            <a:pPr algn="ctr"/>
            <a:r>
              <a:rPr lang="ja-JP" altLang="en-US" b="1" dirty="0">
                <a:ln/>
                <a:solidFill>
                  <a:schemeClr val="accent4"/>
                </a:solidFill>
              </a:rPr>
              <a:t>大手パートナー企業</a:t>
            </a:r>
            <a:r>
              <a:rPr lang="en-US" altLang="ja-JP" b="1" dirty="0">
                <a:ln/>
                <a:solidFill>
                  <a:schemeClr val="accent4"/>
                </a:solidFill>
              </a:rPr>
              <a:t>400</a:t>
            </a:r>
            <a:r>
              <a:rPr lang="ja-JP" altLang="en-US" b="1" dirty="0">
                <a:ln/>
                <a:solidFill>
                  <a:schemeClr val="accent4"/>
                </a:solidFill>
              </a:rPr>
              <a:t>社以上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82791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122418" y="7430482"/>
            <a:ext cx="7527652" cy="318835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29693" y="82816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22418" y="7496781"/>
            <a:ext cx="7420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1400" dirty="0">
              <a:latin typeface="メイリオ"/>
              <a:ea typeface="メイリオ"/>
              <a:cs typeface="メイリオ"/>
            </a:endParaRPr>
          </a:p>
          <a:p>
            <a:endParaRPr lang="en-US" altLang="ja-JP" sz="1400" dirty="0">
              <a:latin typeface="メイリオ"/>
              <a:ea typeface="メイリオ"/>
              <a:cs typeface="メイリオ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63481" y="132294"/>
            <a:ext cx="7527652" cy="701159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latin typeface="メイリオ"/>
                <a:ea typeface="メイリオ"/>
                <a:cs typeface="メイリオ"/>
              </a:rPr>
              <a:t>主な機能紹介・導入事例</a:t>
            </a:r>
            <a:endParaRPr kumimoji="1" lang="ja-JP" altLang="en-US" b="1" dirty="0">
              <a:latin typeface="メイリオ"/>
              <a:ea typeface="メイリオ"/>
              <a:cs typeface="メイリオ"/>
            </a:endParaRPr>
          </a:p>
        </p:txBody>
      </p:sp>
      <p:pic>
        <p:nvPicPr>
          <p:cNvPr id="11" name="図 1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714264D6-97E3-4AF0-AAA9-F58B0BD73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447" y="132291"/>
            <a:ext cx="2504580" cy="70116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3F68773-D432-4C1F-8CEE-CB3AD062C768}"/>
              </a:ext>
            </a:extLst>
          </p:cNvPr>
          <p:cNvSpPr/>
          <p:nvPr/>
        </p:nvSpPr>
        <p:spPr>
          <a:xfrm>
            <a:off x="122418" y="7407811"/>
            <a:ext cx="7527652" cy="701159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b="1" dirty="0">
                <a:latin typeface="メイリオ"/>
                <a:ea typeface="メイリオ"/>
                <a:cs typeface="メイリオ"/>
              </a:rPr>
              <a:t>ご留意点</a:t>
            </a:r>
            <a:endParaRPr kumimoji="1" lang="ja-JP" altLang="en-US" b="1" dirty="0">
              <a:latin typeface="メイリオ"/>
              <a:ea typeface="メイリオ"/>
              <a:cs typeface="メイリオ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13DF98-C82B-4D1D-B60B-B3618BF53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19" y="9199610"/>
            <a:ext cx="3815922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6AD4BAF-2F15-431E-BB4D-A9550FE94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44" y="9154346"/>
            <a:ext cx="3815921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7ADA9B7-1C2B-49D8-A13E-5296199A39CF}"/>
              </a:ext>
            </a:extLst>
          </p:cNvPr>
          <p:cNvSpPr/>
          <p:nvPr/>
        </p:nvSpPr>
        <p:spPr>
          <a:xfrm>
            <a:off x="229692" y="8154234"/>
            <a:ext cx="72841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dirty="0"/>
              <a:t>●ご登録にあたっては各種規約をご覧のうえ、お申込みください。　</a:t>
            </a:r>
            <a:endParaRPr lang="en-US" altLang="ja-JP" sz="1400" dirty="0"/>
          </a:p>
          <a:p>
            <a:r>
              <a:rPr lang="ja-JP" altLang="en-US" sz="1400" dirty="0"/>
              <a:t>●お申込み内容によっては、サービス利用をお断りする場合がございます。 </a:t>
            </a:r>
            <a:endParaRPr lang="en-US" altLang="ja-JP" sz="1400" dirty="0"/>
          </a:p>
          <a:p>
            <a:r>
              <a:rPr lang="ja-JP" altLang="en-US" sz="1400" dirty="0"/>
              <a:t>本サービスご登録と同時に「</a:t>
            </a:r>
            <a:r>
              <a:rPr lang="en-US" altLang="ja-JP" sz="1400" dirty="0"/>
              <a:t>SHARES</a:t>
            </a:r>
            <a:r>
              <a:rPr lang="ja-JP" altLang="en-US" sz="1400" dirty="0"/>
              <a:t>（</a:t>
            </a:r>
            <a:r>
              <a:rPr lang="en-US" altLang="ja-JP" sz="1400" dirty="0"/>
              <a:t>※</a:t>
            </a:r>
            <a:r>
              <a:rPr lang="ja-JP" altLang="en-US" sz="1400" dirty="0"/>
              <a:t>）」にも自動登録されますのでご了承ください。　</a:t>
            </a:r>
            <a:endParaRPr lang="en-US" altLang="ja-JP" sz="1400" dirty="0"/>
          </a:p>
          <a:p>
            <a:r>
              <a:rPr lang="en-US" altLang="ja-JP" sz="1400" dirty="0"/>
              <a:t>※ SHARES</a:t>
            </a:r>
            <a:r>
              <a:rPr lang="ja-JP" altLang="en-US" sz="1400" dirty="0"/>
              <a:t>は中小企業向けの専門家スポット相談サービスです（登録無料）。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9554EAA-4E98-45C3-B582-6E9918304CAB}"/>
              </a:ext>
            </a:extLst>
          </p:cNvPr>
          <p:cNvSpPr txBox="1"/>
          <p:nvPr/>
        </p:nvSpPr>
        <p:spPr>
          <a:xfrm>
            <a:off x="116291" y="975833"/>
            <a:ext cx="349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</a:rPr>
              <a:t>ビジネスマッチング</a:t>
            </a:r>
            <a:endParaRPr kumimoji="1" lang="en-US" altLang="ja-JP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</a:endParaRPr>
          </a:p>
          <a:p>
            <a:r>
              <a:rPr lang="ja-JP" altLang="en-US" sz="2000" b="1" dirty="0">
                <a:latin typeface="Arial Black" panose="020B0A04020102020204" pitchFamily="34" charset="0"/>
                <a:ea typeface="+mj-ea"/>
              </a:rPr>
              <a:t>・ニーズ登録</a:t>
            </a:r>
            <a:r>
              <a:rPr lang="en-US" altLang="ja-JP" sz="2000" b="1" dirty="0">
                <a:latin typeface="Arial Black" panose="020B0A04020102020204" pitchFamily="34" charset="0"/>
                <a:ea typeface="+mj-ea"/>
              </a:rPr>
              <a:t>/</a:t>
            </a:r>
            <a:r>
              <a:rPr lang="ja-JP" altLang="en-US" sz="2000" b="1" dirty="0">
                <a:latin typeface="Arial Black" panose="020B0A04020102020204" pitchFamily="34" charset="0"/>
                <a:ea typeface="+mj-ea"/>
              </a:rPr>
              <a:t>ニーズ検索</a:t>
            </a:r>
            <a:endParaRPr lang="en-US" altLang="ja-JP" sz="2000" b="1" dirty="0">
              <a:latin typeface="Arial Black" panose="020B0A04020102020204" pitchFamily="34" charset="0"/>
              <a:ea typeface="+mj-ea"/>
            </a:endParaRPr>
          </a:p>
          <a:p>
            <a:r>
              <a:rPr kumimoji="1" lang="ja-JP" altLang="en-US" sz="2000" b="1" dirty="0">
                <a:latin typeface="Arial Black" panose="020B0A04020102020204" pitchFamily="34" charset="0"/>
                <a:ea typeface="+mj-ea"/>
              </a:rPr>
              <a:t>・お気に入りニーズ登録</a:t>
            </a:r>
            <a:endParaRPr kumimoji="1" lang="en-US" altLang="ja-JP" sz="2000" b="1" dirty="0">
              <a:latin typeface="Arial Black" panose="020B0A04020102020204" pitchFamily="34" charset="0"/>
              <a:ea typeface="+mj-ea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20FDC00-61C2-4506-A343-14BE2193A6A8}"/>
              </a:ext>
            </a:extLst>
          </p:cNvPr>
          <p:cNvSpPr txBox="1"/>
          <p:nvPr/>
        </p:nvSpPr>
        <p:spPr>
          <a:xfrm>
            <a:off x="163481" y="3122733"/>
            <a:ext cx="3504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</a:rPr>
              <a:t>HP</a:t>
            </a:r>
            <a:r>
              <a:rPr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</a:rPr>
              <a:t>制作</a:t>
            </a:r>
            <a:endParaRPr kumimoji="1" lang="en-US" altLang="ja-JP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</a:endParaRPr>
          </a:p>
          <a:p>
            <a:r>
              <a:rPr lang="ja-JP" altLang="en-US" sz="2000" b="1" dirty="0">
                <a:latin typeface="Arial Black" panose="020B0A04020102020204" pitchFamily="34" charset="0"/>
                <a:ea typeface="+mj-ea"/>
              </a:rPr>
              <a:t>・無料</a:t>
            </a:r>
            <a:r>
              <a:rPr lang="en-US" altLang="ja-JP" sz="2000" b="1" dirty="0">
                <a:latin typeface="Arial Black" panose="020B0A04020102020204" pitchFamily="34" charset="0"/>
                <a:ea typeface="+mj-ea"/>
              </a:rPr>
              <a:t>HP</a:t>
            </a:r>
            <a:r>
              <a:rPr lang="ja-JP" altLang="en-US" sz="2000" b="1" dirty="0">
                <a:latin typeface="Arial Black" panose="020B0A04020102020204" pitchFamily="34" charset="0"/>
                <a:ea typeface="+mj-ea"/>
              </a:rPr>
              <a:t>ページ制作</a:t>
            </a:r>
            <a:endParaRPr kumimoji="1" lang="en-US" altLang="ja-JP" sz="2000" b="1" dirty="0">
              <a:latin typeface="Arial Black" panose="020B0A04020102020204" pitchFamily="34" charset="0"/>
              <a:ea typeface="+mj-ea"/>
            </a:endParaRPr>
          </a:p>
          <a:p>
            <a:r>
              <a:rPr kumimoji="1" lang="ja-JP" altLang="en-US" sz="2000" b="1" dirty="0">
                <a:latin typeface="Arial Black" panose="020B0A04020102020204" pitchFamily="34" charset="0"/>
                <a:ea typeface="+mj-ea"/>
              </a:rPr>
              <a:t>・</a:t>
            </a:r>
            <a:r>
              <a:rPr kumimoji="1" lang="en-US" altLang="ja-JP" sz="2000" b="1" dirty="0">
                <a:latin typeface="Arial Black" panose="020B0A04020102020204" pitchFamily="34" charset="0"/>
                <a:ea typeface="+mj-ea"/>
              </a:rPr>
              <a:t>SEO</a:t>
            </a:r>
            <a:r>
              <a:rPr kumimoji="1" lang="ja-JP" altLang="en-US" sz="2000" b="1" dirty="0">
                <a:latin typeface="Arial Black" panose="020B0A04020102020204" pitchFamily="34" charset="0"/>
                <a:ea typeface="+mj-ea"/>
              </a:rPr>
              <a:t>対策も可能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C3E2B24-912C-456D-BFC5-B4C60D5890BA}"/>
              </a:ext>
            </a:extLst>
          </p:cNvPr>
          <p:cNvSpPr txBox="1"/>
          <p:nvPr/>
        </p:nvSpPr>
        <p:spPr>
          <a:xfrm>
            <a:off x="122419" y="5357771"/>
            <a:ext cx="3504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</a:rPr>
              <a:t>ビジネスチャット</a:t>
            </a:r>
            <a:endParaRPr kumimoji="1" lang="en-US" altLang="ja-JP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</a:endParaRPr>
          </a:p>
          <a:p>
            <a:r>
              <a:rPr lang="ja-JP" altLang="en-US" sz="2000" b="1" dirty="0">
                <a:latin typeface="Arial Black" panose="020B0A04020102020204" pitchFamily="34" charset="0"/>
                <a:ea typeface="+mj-ea"/>
              </a:rPr>
              <a:t>・社内コミュケーション</a:t>
            </a:r>
            <a:endParaRPr lang="en-US" altLang="ja-JP" sz="2000" b="1" dirty="0">
              <a:latin typeface="Arial Black" panose="020B0A04020102020204" pitchFamily="34" charset="0"/>
              <a:ea typeface="+mj-ea"/>
            </a:endParaRPr>
          </a:p>
          <a:p>
            <a:r>
              <a:rPr kumimoji="1" lang="ja-JP" altLang="en-US" sz="2000" b="1" dirty="0">
                <a:latin typeface="Arial Black" panose="020B0A04020102020204" pitchFamily="34" charset="0"/>
                <a:ea typeface="+mj-ea"/>
              </a:rPr>
              <a:t>・金融機関との連携も</a:t>
            </a:r>
            <a:r>
              <a:rPr kumimoji="1" lang="en-US" altLang="ja-JP" sz="2000" b="1" dirty="0">
                <a:latin typeface="Arial Black" panose="020B0A04020102020204" pitchFamily="34" charset="0"/>
                <a:ea typeface="+mj-ea"/>
              </a:rPr>
              <a:t>OK</a:t>
            </a:r>
            <a:endParaRPr kumimoji="1" lang="ja-JP" altLang="en-US" sz="2000" b="1" dirty="0">
              <a:latin typeface="Arial Black" panose="020B0A04020102020204" pitchFamily="34" charset="0"/>
              <a:ea typeface="+mj-ea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895168D-E051-4E64-BE9B-26AD1A7CFCDB}"/>
              </a:ext>
            </a:extLst>
          </p:cNvPr>
          <p:cNvSpPr txBox="1"/>
          <p:nvPr/>
        </p:nvSpPr>
        <p:spPr>
          <a:xfrm>
            <a:off x="104184" y="4214731"/>
            <a:ext cx="3504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</a:rPr>
              <a:t>士業相談</a:t>
            </a: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</a:rPr>
              <a:t>『SHARES』</a:t>
            </a:r>
            <a:endParaRPr kumimoji="1" lang="en-US" altLang="ja-JP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</a:endParaRPr>
          </a:p>
          <a:p>
            <a:r>
              <a:rPr lang="ja-JP" altLang="en-US" sz="2000" b="1" dirty="0">
                <a:latin typeface="Arial Black" panose="020B0A04020102020204" pitchFamily="34" charset="0"/>
                <a:ea typeface="+mj-ea"/>
              </a:rPr>
              <a:t>・無料で士業へのご相談</a:t>
            </a:r>
            <a:endParaRPr lang="en-US" altLang="ja-JP" sz="2000" b="1" dirty="0">
              <a:latin typeface="Arial Black" panose="020B0A04020102020204" pitchFamily="34" charset="0"/>
              <a:ea typeface="+mj-ea"/>
            </a:endParaRPr>
          </a:p>
          <a:p>
            <a:r>
              <a:rPr lang="ja-JP" altLang="en-US" sz="2000" b="1" dirty="0">
                <a:latin typeface="Arial Black" panose="020B0A04020102020204" pitchFamily="34" charset="0"/>
                <a:ea typeface="+mj-ea"/>
              </a:rPr>
              <a:t>・見積もりの比較も可能</a:t>
            </a:r>
            <a:endParaRPr lang="en-US" altLang="ja-JP" sz="2000" b="1" dirty="0">
              <a:latin typeface="Arial Black" panose="020B0A04020102020204" pitchFamily="34" charset="0"/>
              <a:ea typeface="+mj-ea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9C4A198-33A5-49F3-9F05-2D3ACFFC65C2}"/>
              </a:ext>
            </a:extLst>
          </p:cNvPr>
          <p:cNvSpPr txBox="1"/>
          <p:nvPr/>
        </p:nvSpPr>
        <p:spPr>
          <a:xfrm>
            <a:off x="110237" y="2067678"/>
            <a:ext cx="3504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</a:rPr>
              <a:t>福利厚生</a:t>
            </a: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</a:rPr>
              <a:t>『FUKURI』</a:t>
            </a:r>
            <a:endParaRPr kumimoji="1" lang="en-US" altLang="ja-JP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</a:endParaRPr>
          </a:p>
          <a:p>
            <a:r>
              <a:rPr lang="ja-JP" altLang="en-US" sz="2000" b="1" dirty="0">
                <a:latin typeface="Arial Black" panose="020B0A04020102020204" pitchFamily="34" charset="0"/>
                <a:ea typeface="+mj-ea"/>
              </a:rPr>
              <a:t>・従業員も使える</a:t>
            </a:r>
            <a:endParaRPr kumimoji="1" lang="en-US" altLang="ja-JP" sz="2000" b="1" dirty="0">
              <a:latin typeface="Arial Black" panose="020B0A04020102020204" pitchFamily="34" charset="0"/>
              <a:ea typeface="+mj-ea"/>
            </a:endParaRPr>
          </a:p>
          <a:p>
            <a:r>
              <a:rPr lang="ja-JP" altLang="en-US" sz="2000" b="1" dirty="0">
                <a:latin typeface="Arial Black" panose="020B0A04020102020204" pitchFamily="34" charset="0"/>
                <a:ea typeface="+mj-ea"/>
              </a:rPr>
              <a:t>・宣伝広告効果もあり</a:t>
            </a:r>
            <a:endParaRPr kumimoji="1" lang="en-US" altLang="ja-JP" sz="2000" b="1" dirty="0">
              <a:latin typeface="Arial Black" panose="020B0A04020102020204" pitchFamily="34" charset="0"/>
              <a:ea typeface="+mj-ea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6B23CF7-A078-425B-ABCE-E3BEFE88F21B}"/>
              </a:ext>
            </a:extLst>
          </p:cNvPr>
          <p:cNvSpPr txBox="1"/>
          <p:nvPr/>
        </p:nvSpPr>
        <p:spPr>
          <a:xfrm>
            <a:off x="104183" y="6397901"/>
            <a:ext cx="3504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</a:rPr>
              <a:t>経営支援情報</a:t>
            </a:r>
            <a:endParaRPr kumimoji="1" lang="en-US" altLang="ja-JP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+mj-ea"/>
            </a:endParaRPr>
          </a:p>
          <a:p>
            <a:r>
              <a:rPr lang="ja-JP" altLang="en-US" sz="2000" b="1" dirty="0">
                <a:latin typeface="Arial Black" panose="020B0A04020102020204" pitchFamily="34" charset="0"/>
                <a:ea typeface="+mj-ea"/>
              </a:rPr>
              <a:t>・助成金・給付金を掲載</a:t>
            </a:r>
            <a:endParaRPr lang="en-US" altLang="ja-JP" sz="2000" b="1" dirty="0">
              <a:latin typeface="Arial Black" panose="020B0A04020102020204" pitchFamily="34" charset="0"/>
              <a:ea typeface="+mj-ea"/>
            </a:endParaRPr>
          </a:p>
          <a:p>
            <a:r>
              <a:rPr kumimoji="1" lang="ja-JP" altLang="en-US" sz="2000" b="1" dirty="0">
                <a:latin typeface="Arial Black" panose="020B0A04020102020204" pitchFamily="34" charset="0"/>
                <a:ea typeface="+mj-ea"/>
              </a:rPr>
              <a:t>・ｾﾐﾅｰ情報・事業継承も掲載</a:t>
            </a:r>
          </a:p>
        </p:txBody>
      </p:sp>
      <p:sp>
        <p:nvSpPr>
          <p:cNvPr id="23" name="矢印: 右 22">
            <a:extLst>
              <a:ext uri="{FF2B5EF4-FFF2-40B4-BE49-F238E27FC236}">
                <a16:creationId xmlns:a16="http://schemas.microsoft.com/office/drawing/2014/main" id="{3AB1B4B0-46F8-4BDE-A215-9FECC38EC3D4}"/>
              </a:ext>
            </a:extLst>
          </p:cNvPr>
          <p:cNvSpPr/>
          <p:nvPr/>
        </p:nvSpPr>
        <p:spPr>
          <a:xfrm>
            <a:off x="2959933" y="1259667"/>
            <a:ext cx="52833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5B2910FC-23E6-43B7-99A9-7FCB81C6C289}"/>
              </a:ext>
            </a:extLst>
          </p:cNvPr>
          <p:cNvSpPr/>
          <p:nvPr/>
        </p:nvSpPr>
        <p:spPr>
          <a:xfrm>
            <a:off x="2959933" y="2322600"/>
            <a:ext cx="52833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矢印: 右 46">
            <a:extLst>
              <a:ext uri="{FF2B5EF4-FFF2-40B4-BE49-F238E27FC236}">
                <a16:creationId xmlns:a16="http://schemas.microsoft.com/office/drawing/2014/main" id="{423AD73C-EC0A-48B8-92E8-706EA06E19D0}"/>
              </a:ext>
            </a:extLst>
          </p:cNvPr>
          <p:cNvSpPr/>
          <p:nvPr/>
        </p:nvSpPr>
        <p:spPr>
          <a:xfrm>
            <a:off x="2959933" y="4446539"/>
            <a:ext cx="52833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矢印: 右 47">
            <a:extLst>
              <a:ext uri="{FF2B5EF4-FFF2-40B4-BE49-F238E27FC236}">
                <a16:creationId xmlns:a16="http://schemas.microsoft.com/office/drawing/2014/main" id="{24F3CC58-C6FE-47CE-81A7-9E5D49BFD138}"/>
              </a:ext>
            </a:extLst>
          </p:cNvPr>
          <p:cNvSpPr/>
          <p:nvPr/>
        </p:nvSpPr>
        <p:spPr>
          <a:xfrm>
            <a:off x="2959933" y="3355899"/>
            <a:ext cx="52833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矢印: 右 48">
            <a:extLst>
              <a:ext uri="{FF2B5EF4-FFF2-40B4-BE49-F238E27FC236}">
                <a16:creationId xmlns:a16="http://schemas.microsoft.com/office/drawing/2014/main" id="{117D5FBC-9FBD-4996-B113-0730E3C2032A}"/>
              </a:ext>
            </a:extLst>
          </p:cNvPr>
          <p:cNvSpPr/>
          <p:nvPr/>
        </p:nvSpPr>
        <p:spPr>
          <a:xfrm>
            <a:off x="2951467" y="5615030"/>
            <a:ext cx="52833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75CD0CF1-F61D-4071-BA09-CB6610168996}"/>
              </a:ext>
            </a:extLst>
          </p:cNvPr>
          <p:cNvSpPr/>
          <p:nvPr/>
        </p:nvSpPr>
        <p:spPr>
          <a:xfrm>
            <a:off x="2959933" y="6578611"/>
            <a:ext cx="52833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EBC1F13D-1BB8-4410-985D-3C693C70ECEB}"/>
              </a:ext>
            </a:extLst>
          </p:cNvPr>
          <p:cNvSpPr/>
          <p:nvPr/>
        </p:nvSpPr>
        <p:spPr>
          <a:xfrm>
            <a:off x="3608290" y="975833"/>
            <a:ext cx="4068000" cy="100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kumimoji="1" lang="ja-JP" altLang="en-US" dirty="0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0DB09103-CFE0-4F32-B11B-9376B0154D63}"/>
              </a:ext>
            </a:extLst>
          </p:cNvPr>
          <p:cNvSpPr/>
          <p:nvPr/>
        </p:nvSpPr>
        <p:spPr>
          <a:xfrm>
            <a:off x="3582070" y="2076566"/>
            <a:ext cx="4068000" cy="100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kumimoji="1" lang="ja-JP" altLang="en-US" dirty="0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AECD74F3-F0AC-4871-AD54-5DB7D6AE675A}"/>
              </a:ext>
            </a:extLst>
          </p:cNvPr>
          <p:cNvSpPr/>
          <p:nvPr/>
        </p:nvSpPr>
        <p:spPr>
          <a:xfrm>
            <a:off x="3582070" y="3153028"/>
            <a:ext cx="4068000" cy="100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kumimoji="1" lang="ja-JP" altLang="en-US" dirty="0"/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670150C3-4CEA-478F-B020-19D80827E0E0}"/>
              </a:ext>
            </a:extLst>
          </p:cNvPr>
          <p:cNvSpPr/>
          <p:nvPr/>
        </p:nvSpPr>
        <p:spPr>
          <a:xfrm>
            <a:off x="3582070" y="4218562"/>
            <a:ext cx="4068000" cy="100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kumimoji="1" lang="ja-JP" altLang="en-US" dirty="0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9D921462-9318-4ADB-8FFA-141494CB6EC4}"/>
              </a:ext>
            </a:extLst>
          </p:cNvPr>
          <p:cNvSpPr/>
          <p:nvPr/>
        </p:nvSpPr>
        <p:spPr>
          <a:xfrm>
            <a:off x="3582402" y="5311929"/>
            <a:ext cx="4068000" cy="100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kumimoji="1" lang="ja-JP" altLang="en-US" dirty="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6AD3705E-8971-44EE-98E7-2D12C52A38B0}"/>
              </a:ext>
            </a:extLst>
          </p:cNvPr>
          <p:cNvSpPr/>
          <p:nvPr/>
        </p:nvSpPr>
        <p:spPr>
          <a:xfrm>
            <a:off x="3582070" y="6386622"/>
            <a:ext cx="4068000" cy="100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kumimoji="1" lang="ja-JP" altLang="en-US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27B6897-B786-493B-8984-FE2995F9C539}"/>
              </a:ext>
            </a:extLst>
          </p:cNvPr>
          <p:cNvSpPr txBox="1"/>
          <p:nvPr/>
        </p:nvSpPr>
        <p:spPr>
          <a:xfrm>
            <a:off x="3593102" y="1024130"/>
            <a:ext cx="41090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～活用事例～</a:t>
            </a:r>
            <a:endParaRPr kumimoji="1" lang="en-US" altLang="ja-JP" sz="1400" dirty="0"/>
          </a:p>
          <a:p>
            <a:r>
              <a:rPr kumimoji="1" lang="ja-JP" altLang="en-US" sz="1400" dirty="0"/>
              <a:t>地域密着型の八百屋が、ビジネスマッチングで、大手スーパーと提携。小売業と卸売業を兼ね合い、販路拡大・収益増加。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EFBC5E1-7C1F-4BD9-A408-2F1C55B632F1}"/>
              </a:ext>
            </a:extLst>
          </p:cNvPr>
          <p:cNvSpPr txBox="1"/>
          <p:nvPr/>
        </p:nvSpPr>
        <p:spPr>
          <a:xfrm>
            <a:off x="3541339" y="2080939"/>
            <a:ext cx="41090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～活用事例～</a:t>
            </a:r>
            <a:endParaRPr kumimoji="1" lang="en-US" altLang="ja-JP" sz="1400" dirty="0"/>
          </a:p>
          <a:p>
            <a:r>
              <a:rPr lang="ja-JP" altLang="en-US" sz="1400" dirty="0"/>
              <a:t>「</a:t>
            </a:r>
            <a:r>
              <a:rPr lang="en-US" altLang="ja-JP" sz="1400" dirty="0"/>
              <a:t>FUKURI</a:t>
            </a:r>
            <a:r>
              <a:rPr lang="ja-JP" altLang="en-US" sz="1400" dirty="0"/>
              <a:t>」を導入したことにより、人材募集ページを掲載する際に</a:t>
            </a:r>
            <a:r>
              <a:rPr lang="en-US" altLang="ja-JP" sz="1400" dirty="0"/>
              <a:t>『</a:t>
            </a:r>
            <a:r>
              <a:rPr lang="ja-JP" altLang="en-US" sz="1400" dirty="0"/>
              <a:t>福利厚生あり</a:t>
            </a:r>
            <a:r>
              <a:rPr lang="en-US" altLang="ja-JP" sz="1400" dirty="0"/>
              <a:t>』</a:t>
            </a:r>
            <a:r>
              <a:rPr lang="ja-JP" altLang="en-US" sz="1400" dirty="0"/>
              <a:t>と記載できるようになり、従業員にも充実したものを提供する事ができた。</a:t>
            </a:r>
            <a:endParaRPr kumimoji="1" lang="ja-JP" altLang="en-US" sz="1400" dirty="0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0B8E9F7-3992-478C-9F10-A654EFCED87A}"/>
              </a:ext>
            </a:extLst>
          </p:cNvPr>
          <p:cNvSpPr txBox="1"/>
          <p:nvPr/>
        </p:nvSpPr>
        <p:spPr>
          <a:xfrm>
            <a:off x="3541339" y="3155894"/>
            <a:ext cx="41090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～活用事例～</a:t>
            </a:r>
            <a:endParaRPr kumimoji="1" lang="en-US" altLang="ja-JP" sz="1400" dirty="0"/>
          </a:p>
          <a:p>
            <a:r>
              <a:rPr lang="en-US" altLang="ja-JP" sz="1400" dirty="0"/>
              <a:t>HP</a:t>
            </a:r>
            <a:r>
              <a:rPr lang="ja-JP" altLang="en-US" sz="1400" dirty="0"/>
              <a:t>が無い企業が作成し、</a:t>
            </a:r>
            <a:r>
              <a:rPr lang="en-US" altLang="ja-JP" sz="1400" dirty="0"/>
              <a:t>HP</a:t>
            </a:r>
            <a:r>
              <a:rPr lang="ja-JP" altLang="en-US" sz="1400" dirty="0"/>
              <a:t>を見た新規のお客様から受注に関する問合せをいただき、販売業績に繋がった。</a:t>
            </a:r>
            <a:endParaRPr kumimoji="1" lang="en-US" altLang="ja-JP" sz="1400" dirty="0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6612AF-91A0-4D77-B0A5-5A243716BE98}"/>
              </a:ext>
            </a:extLst>
          </p:cNvPr>
          <p:cNvSpPr txBox="1"/>
          <p:nvPr/>
        </p:nvSpPr>
        <p:spPr>
          <a:xfrm>
            <a:off x="3567227" y="4246534"/>
            <a:ext cx="41090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～活用事例～</a:t>
            </a:r>
            <a:endParaRPr kumimoji="1" lang="en-US" altLang="ja-JP" sz="1400" dirty="0"/>
          </a:p>
          <a:p>
            <a:r>
              <a:rPr kumimoji="1" lang="ja-JP" altLang="en-US" sz="1400" dirty="0"/>
              <a:t>顧問の先生が、担当外の案件も、他の先生へ無料で見積もりが取れる。また、相みつを取ることで、コスト削減に繋がる。</a:t>
            </a:r>
            <a:endParaRPr kumimoji="1" lang="en-US" altLang="ja-JP" sz="1400" dirty="0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96E7B95-8FD2-4DF2-B1E2-84867708B39A}"/>
              </a:ext>
            </a:extLst>
          </p:cNvPr>
          <p:cNvSpPr txBox="1"/>
          <p:nvPr/>
        </p:nvSpPr>
        <p:spPr>
          <a:xfrm>
            <a:off x="3541007" y="5340853"/>
            <a:ext cx="41090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～活用事例～</a:t>
            </a:r>
            <a:endParaRPr kumimoji="1" lang="en-US" altLang="ja-JP" sz="1400" dirty="0"/>
          </a:p>
          <a:p>
            <a:r>
              <a:rPr lang="ja-JP" altLang="en-US" sz="1400" dirty="0"/>
              <a:t>社内コミュケーションとして、</a:t>
            </a:r>
            <a:r>
              <a:rPr lang="en-US" altLang="ja-JP" sz="1400" dirty="0"/>
              <a:t>LINE</a:t>
            </a:r>
            <a:r>
              <a:rPr lang="ja-JP" altLang="en-US" sz="1400" dirty="0"/>
              <a:t>を使用していたが、私用と仕事を分けることができた。金融機関への連絡も直接担当者へ連絡出来る為、時間削減になった。</a:t>
            </a:r>
            <a:endParaRPr kumimoji="1" lang="en-US" altLang="ja-JP" sz="1400" dirty="0"/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C31359C-5A39-4AA7-86A5-F57D96F3FD90}"/>
              </a:ext>
            </a:extLst>
          </p:cNvPr>
          <p:cNvSpPr txBox="1"/>
          <p:nvPr/>
        </p:nvSpPr>
        <p:spPr>
          <a:xfrm>
            <a:off x="3541007" y="6399650"/>
            <a:ext cx="41090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～活用事例～</a:t>
            </a:r>
            <a:endParaRPr kumimoji="1" lang="en-US" altLang="ja-JP" sz="1400" dirty="0"/>
          </a:p>
          <a:p>
            <a:r>
              <a:rPr lang="ja-JP" altLang="en-US" sz="1400" dirty="0"/>
              <a:t>コロナの影響で、売上が減少し、助成金の申請を検討していた。助成金情報が分かりやすく掲載されており、非常に助かった。</a:t>
            </a:r>
            <a:endParaRPr lang="en-US" altLang="ja-JP" sz="1400" dirty="0"/>
          </a:p>
        </p:txBody>
      </p:sp>
    </p:spTree>
    <p:extLst>
      <p:ext uri="{BB962C8B-B14F-4D97-AF65-F5344CB8AC3E}">
        <p14:creationId xmlns:p14="http://schemas.microsoft.com/office/powerpoint/2010/main" val="143282355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1070</TotalTime>
  <Words>470</Words>
  <Application>Microsoft Office PowerPoint</Application>
  <PresentationFormat>ユーザー設定</PresentationFormat>
  <Paragraphs>60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ＭＳ Ｐゴシック</vt:lpstr>
      <vt:lpstr>メイリオ</vt:lpstr>
      <vt:lpstr>Arial</vt:lpstr>
      <vt:lpstr>Arial Black</vt:lpstr>
      <vt:lpstr>Calibri</vt:lpstr>
      <vt:lpstr>Calibri Light</vt:lpstr>
      <vt:lpstr>ホワイト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窪田晋義</dc:creator>
  <cp:lastModifiedBy>裕介</cp:lastModifiedBy>
  <cp:revision>42</cp:revision>
  <dcterms:created xsi:type="dcterms:W3CDTF">2016-06-22T08:04:44Z</dcterms:created>
  <dcterms:modified xsi:type="dcterms:W3CDTF">2020-05-19T09:05:11Z</dcterms:modified>
</cp:coreProperties>
</file>