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7" r:id="rId3"/>
  </p:sldIdLst>
  <p:sldSz cx="6858000" cy="9906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1" d="100"/>
          <a:sy n="81" d="100"/>
        </p:scale>
        <p:origin x="304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38C0409-A447-4A3F-8D4F-23E73E09BC6E}" type="datetimeFigureOut">
              <a:rPr kumimoji="1" lang="ja-JP" altLang="en-US" smtClean="0"/>
              <a:t>2021/6/18</a:t>
            </a:fld>
            <a:endParaRPr kumimoji="1" lang="ja-JP" altLang="en-US"/>
          </a:p>
        </p:txBody>
      </p:sp>
      <p:sp>
        <p:nvSpPr>
          <p:cNvPr id="4" name="スライド イメージ プレースホルダー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A05F7FE-2000-48C2-8658-1821D3C03145}" type="slidenum">
              <a:rPr kumimoji="1" lang="ja-JP" altLang="en-US" smtClean="0"/>
              <a:t>‹#›</a:t>
            </a:fld>
            <a:endParaRPr kumimoji="1" lang="ja-JP" altLang="en-US"/>
          </a:p>
        </p:txBody>
      </p:sp>
    </p:spTree>
    <p:extLst>
      <p:ext uri="{BB962C8B-B14F-4D97-AF65-F5344CB8AC3E}">
        <p14:creationId xmlns:p14="http://schemas.microsoft.com/office/powerpoint/2010/main" val="367474494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A05F7FE-2000-48C2-8658-1821D3C03145}" type="slidenum">
              <a:rPr kumimoji="1" lang="ja-JP" altLang="en-US" smtClean="0"/>
              <a:t>1</a:t>
            </a:fld>
            <a:endParaRPr kumimoji="1" lang="ja-JP" altLang="en-US"/>
          </a:p>
        </p:txBody>
      </p:sp>
    </p:spTree>
    <p:extLst>
      <p:ext uri="{BB962C8B-B14F-4D97-AF65-F5344CB8AC3E}">
        <p14:creationId xmlns:p14="http://schemas.microsoft.com/office/powerpoint/2010/main" val="115436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A05F7FE-2000-48C2-8658-1821D3C03145}" type="slidenum">
              <a:rPr kumimoji="1" lang="ja-JP" altLang="en-US" smtClean="0"/>
              <a:t>2</a:t>
            </a:fld>
            <a:endParaRPr kumimoji="1" lang="ja-JP" altLang="en-US"/>
          </a:p>
        </p:txBody>
      </p:sp>
    </p:spTree>
    <p:extLst>
      <p:ext uri="{BB962C8B-B14F-4D97-AF65-F5344CB8AC3E}">
        <p14:creationId xmlns:p14="http://schemas.microsoft.com/office/powerpoint/2010/main" val="3190338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72980776-862E-4E30-A7F0-65BD68324BAE}" type="datetimeFigureOut">
              <a:rPr kumimoji="1" lang="ja-JP" altLang="en-US" smtClean="0"/>
              <a:t>2021/6/18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CF9EED-C744-4600-AF73-15888FF8B49B}" type="slidenum">
              <a:rPr kumimoji="1" lang="ja-JP" altLang="en-US" smtClean="0"/>
              <a:t>‹#›</a:t>
            </a:fld>
            <a:endParaRPr kumimoji="1" lang="ja-JP" altLang="en-US"/>
          </a:p>
        </p:txBody>
      </p:sp>
    </p:spTree>
    <p:extLst>
      <p:ext uri="{BB962C8B-B14F-4D97-AF65-F5344CB8AC3E}">
        <p14:creationId xmlns:p14="http://schemas.microsoft.com/office/powerpoint/2010/main" val="1987000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2980776-862E-4E30-A7F0-65BD68324BAE}" type="datetimeFigureOut">
              <a:rPr kumimoji="1" lang="ja-JP" altLang="en-US" smtClean="0"/>
              <a:t>2021/6/18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CF9EED-C744-4600-AF73-15888FF8B49B}" type="slidenum">
              <a:rPr kumimoji="1" lang="ja-JP" altLang="en-US" smtClean="0"/>
              <a:t>‹#›</a:t>
            </a:fld>
            <a:endParaRPr kumimoji="1" lang="ja-JP" altLang="en-US"/>
          </a:p>
        </p:txBody>
      </p:sp>
    </p:spTree>
    <p:extLst>
      <p:ext uri="{BB962C8B-B14F-4D97-AF65-F5344CB8AC3E}">
        <p14:creationId xmlns:p14="http://schemas.microsoft.com/office/powerpoint/2010/main" val="749947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2980776-862E-4E30-A7F0-65BD68324BAE}" type="datetimeFigureOut">
              <a:rPr kumimoji="1" lang="ja-JP" altLang="en-US" smtClean="0"/>
              <a:t>2021/6/18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CF9EED-C744-4600-AF73-15888FF8B49B}" type="slidenum">
              <a:rPr kumimoji="1" lang="ja-JP" altLang="en-US" smtClean="0"/>
              <a:t>‹#›</a:t>
            </a:fld>
            <a:endParaRPr kumimoji="1" lang="ja-JP" altLang="en-US"/>
          </a:p>
        </p:txBody>
      </p:sp>
    </p:spTree>
    <p:extLst>
      <p:ext uri="{BB962C8B-B14F-4D97-AF65-F5344CB8AC3E}">
        <p14:creationId xmlns:p14="http://schemas.microsoft.com/office/powerpoint/2010/main" val="1188570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72980776-862E-4E30-A7F0-65BD68324BAE}" type="datetimeFigureOut">
              <a:rPr kumimoji="1" lang="ja-JP" altLang="en-US" smtClean="0"/>
              <a:t>2021/6/18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DCF9EED-C744-4600-AF73-15888FF8B49B}" type="slidenum">
              <a:rPr kumimoji="1" lang="ja-JP" altLang="en-US" smtClean="0"/>
              <a:t>‹#›</a:t>
            </a:fld>
            <a:endParaRPr kumimoji="1" lang="ja-JP" altLang="en-US"/>
          </a:p>
        </p:txBody>
      </p:sp>
    </p:spTree>
    <p:extLst>
      <p:ext uri="{BB962C8B-B14F-4D97-AF65-F5344CB8AC3E}">
        <p14:creationId xmlns:p14="http://schemas.microsoft.com/office/powerpoint/2010/main" val="3554224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72980776-862E-4E30-A7F0-65BD68324BAE}" type="datetimeFigureOut">
              <a:rPr kumimoji="1" lang="ja-JP" altLang="en-US" smtClean="0"/>
              <a:t>2021/6/18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DCF9EED-C744-4600-AF73-15888FF8B49B}" type="slidenum">
              <a:rPr kumimoji="1" lang="ja-JP" altLang="en-US" smtClean="0"/>
              <a:t>‹#›</a:t>
            </a:fld>
            <a:endParaRPr kumimoji="1" lang="ja-JP" altLang="en-US"/>
          </a:p>
        </p:txBody>
      </p:sp>
    </p:spTree>
    <p:extLst>
      <p:ext uri="{BB962C8B-B14F-4D97-AF65-F5344CB8AC3E}">
        <p14:creationId xmlns:p14="http://schemas.microsoft.com/office/powerpoint/2010/main" val="11203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72980776-862E-4E30-A7F0-65BD68324BAE}" type="datetimeFigureOut">
              <a:rPr kumimoji="1" lang="ja-JP" altLang="en-US" smtClean="0"/>
              <a:t>2021/6/18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DCF9EED-C744-4600-AF73-15888FF8B49B}" type="slidenum">
              <a:rPr kumimoji="1" lang="ja-JP" altLang="en-US" smtClean="0"/>
              <a:t>‹#›</a:t>
            </a:fld>
            <a:endParaRPr kumimoji="1" lang="ja-JP" altLang="en-US"/>
          </a:p>
        </p:txBody>
      </p:sp>
    </p:spTree>
    <p:extLst>
      <p:ext uri="{BB962C8B-B14F-4D97-AF65-F5344CB8AC3E}">
        <p14:creationId xmlns:p14="http://schemas.microsoft.com/office/powerpoint/2010/main" val="2222839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980776-862E-4E30-A7F0-65BD68324BAE}" type="datetimeFigureOut">
              <a:rPr kumimoji="1" lang="ja-JP" altLang="en-US" smtClean="0"/>
              <a:t>2021/6/18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DCF9EED-C744-4600-AF73-15888FF8B49B}" type="slidenum">
              <a:rPr kumimoji="1" lang="ja-JP" altLang="en-US" smtClean="0"/>
              <a:t>‹#›</a:t>
            </a:fld>
            <a:endParaRPr kumimoji="1" lang="ja-JP" altLang="en-US"/>
          </a:p>
        </p:txBody>
      </p:sp>
    </p:spTree>
    <p:extLst>
      <p:ext uri="{BB962C8B-B14F-4D97-AF65-F5344CB8AC3E}">
        <p14:creationId xmlns:p14="http://schemas.microsoft.com/office/powerpoint/2010/main" val="393833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2980776-862E-4E30-A7F0-65BD68324BAE}" type="datetimeFigureOut">
              <a:rPr kumimoji="1" lang="ja-JP" altLang="en-US" smtClean="0"/>
              <a:t>2021/6/18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DCF9EED-C744-4600-AF73-15888FF8B49B}" type="slidenum">
              <a:rPr kumimoji="1" lang="ja-JP" altLang="en-US" smtClean="0"/>
              <a:t>‹#›</a:t>
            </a:fld>
            <a:endParaRPr kumimoji="1" lang="ja-JP" altLang="en-US"/>
          </a:p>
        </p:txBody>
      </p:sp>
    </p:spTree>
    <p:extLst>
      <p:ext uri="{BB962C8B-B14F-4D97-AF65-F5344CB8AC3E}">
        <p14:creationId xmlns:p14="http://schemas.microsoft.com/office/powerpoint/2010/main" val="3004020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smtClean="0"/>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2980776-862E-4E30-A7F0-65BD68324BAE}" type="datetimeFigureOut">
              <a:rPr kumimoji="1" lang="ja-JP" altLang="en-US" smtClean="0"/>
              <a:t>2021/6/18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DCF9EED-C744-4600-AF73-15888FF8B49B}" type="slidenum">
              <a:rPr kumimoji="1" lang="ja-JP" altLang="en-US" smtClean="0"/>
              <a:t>‹#›</a:t>
            </a:fld>
            <a:endParaRPr kumimoji="1" lang="ja-JP" altLang="en-US"/>
          </a:p>
        </p:txBody>
      </p:sp>
    </p:spTree>
    <p:extLst>
      <p:ext uri="{BB962C8B-B14F-4D97-AF65-F5344CB8AC3E}">
        <p14:creationId xmlns:p14="http://schemas.microsoft.com/office/powerpoint/2010/main" val="455085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2980776-862E-4E30-A7F0-65BD68324BAE}" type="datetimeFigureOut">
              <a:rPr kumimoji="1" lang="ja-JP" altLang="en-US" smtClean="0"/>
              <a:t>2021/6/18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CF9EED-C744-4600-AF73-15888FF8B49B}" type="slidenum">
              <a:rPr kumimoji="1" lang="ja-JP" altLang="en-US" smtClean="0"/>
              <a:t>‹#›</a:t>
            </a:fld>
            <a:endParaRPr kumimoji="1" lang="ja-JP" altLang="en-US"/>
          </a:p>
        </p:txBody>
      </p:sp>
    </p:spTree>
    <p:extLst>
      <p:ext uri="{BB962C8B-B14F-4D97-AF65-F5344CB8AC3E}">
        <p14:creationId xmlns:p14="http://schemas.microsoft.com/office/powerpoint/2010/main" val="2297135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2980776-862E-4E30-A7F0-65BD68324BAE}" type="datetimeFigureOut">
              <a:rPr kumimoji="1" lang="ja-JP" altLang="en-US" smtClean="0"/>
              <a:t>2021/6/18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DCF9EED-C744-4600-AF73-15888FF8B49B}" type="slidenum">
              <a:rPr kumimoji="1" lang="ja-JP" altLang="en-US" smtClean="0"/>
              <a:t>‹#›</a:t>
            </a:fld>
            <a:endParaRPr kumimoji="1" lang="ja-JP" altLang="en-US"/>
          </a:p>
        </p:txBody>
      </p:sp>
    </p:spTree>
    <p:extLst>
      <p:ext uri="{BB962C8B-B14F-4D97-AF65-F5344CB8AC3E}">
        <p14:creationId xmlns:p14="http://schemas.microsoft.com/office/powerpoint/2010/main" val="331211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2980776-862E-4E30-A7F0-65BD68324BAE}" type="datetimeFigureOut">
              <a:rPr kumimoji="1" lang="ja-JP" altLang="en-US" smtClean="0"/>
              <a:t>2021/6/18</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DCF9EED-C744-4600-AF73-15888FF8B49B}" type="slidenum">
              <a:rPr kumimoji="1" lang="ja-JP" altLang="en-US" smtClean="0"/>
              <a:t>‹#›</a:t>
            </a:fld>
            <a:endParaRPr kumimoji="1" lang="ja-JP" altLang="en-US"/>
          </a:p>
        </p:txBody>
      </p:sp>
    </p:spTree>
    <p:extLst>
      <p:ext uri="{BB962C8B-B14F-4D97-AF65-F5344CB8AC3E}">
        <p14:creationId xmlns:p14="http://schemas.microsoft.com/office/powerpoint/2010/main" val="2773205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67346" y="1358081"/>
            <a:ext cx="1338828" cy="369332"/>
          </a:xfrm>
          <a:prstGeom prst="rect">
            <a:avLst/>
          </a:prstGeom>
          <a:noFill/>
        </p:spPr>
        <p:txBody>
          <a:bodyPr wrap="none" rtlCol="0">
            <a:spAutoFit/>
          </a:bodyPr>
          <a:lstStyle/>
          <a:p>
            <a:r>
              <a:rPr kumimoji="1" lang="ja-JP" altLang="en-US" dirty="0" smtClean="0"/>
              <a:t>①現地調査</a:t>
            </a:r>
            <a:endParaRPr kumimoji="1" lang="ja-JP" altLang="en-US" dirty="0"/>
          </a:p>
        </p:txBody>
      </p:sp>
      <p:sp>
        <p:nvSpPr>
          <p:cNvPr id="5" name="テキスト ボックス 4"/>
          <p:cNvSpPr txBox="1"/>
          <p:nvPr/>
        </p:nvSpPr>
        <p:spPr>
          <a:xfrm>
            <a:off x="532698" y="2087944"/>
            <a:ext cx="2087431" cy="369332"/>
          </a:xfrm>
          <a:prstGeom prst="rect">
            <a:avLst/>
          </a:prstGeom>
          <a:noFill/>
        </p:spPr>
        <p:txBody>
          <a:bodyPr wrap="none" rtlCol="0">
            <a:spAutoFit/>
          </a:bodyPr>
          <a:lstStyle/>
          <a:p>
            <a:r>
              <a:rPr lang="ja-JP" altLang="en-US" dirty="0" smtClean="0"/>
              <a:t>②写真・見積り作成</a:t>
            </a:r>
            <a:endParaRPr kumimoji="1" lang="ja-JP" altLang="en-US" dirty="0"/>
          </a:p>
        </p:txBody>
      </p:sp>
      <p:sp>
        <p:nvSpPr>
          <p:cNvPr id="6" name="テキスト ボックス 5"/>
          <p:cNvSpPr txBox="1"/>
          <p:nvPr/>
        </p:nvSpPr>
        <p:spPr>
          <a:xfrm>
            <a:off x="541118" y="2828074"/>
            <a:ext cx="1338828" cy="369332"/>
          </a:xfrm>
          <a:prstGeom prst="rect">
            <a:avLst/>
          </a:prstGeom>
          <a:noFill/>
        </p:spPr>
        <p:txBody>
          <a:bodyPr wrap="none" rtlCol="0">
            <a:spAutoFit/>
          </a:bodyPr>
          <a:lstStyle/>
          <a:p>
            <a:r>
              <a:rPr lang="ja-JP" altLang="en-US" dirty="0" smtClean="0"/>
              <a:t>③保険申請</a:t>
            </a:r>
            <a:endParaRPr kumimoji="1" lang="ja-JP" altLang="en-US" dirty="0"/>
          </a:p>
        </p:txBody>
      </p:sp>
      <p:sp>
        <p:nvSpPr>
          <p:cNvPr id="7" name="テキスト ボックス 6"/>
          <p:cNvSpPr txBox="1"/>
          <p:nvPr/>
        </p:nvSpPr>
        <p:spPr>
          <a:xfrm>
            <a:off x="663434" y="3197029"/>
            <a:ext cx="3972562" cy="307777"/>
          </a:xfrm>
          <a:prstGeom prst="rect">
            <a:avLst/>
          </a:prstGeom>
          <a:noFill/>
        </p:spPr>
        <p:txBody>
          <a:bodyPr wrap="none" rtlCol="0">
            <a:spAutoFit/>
          </a:bodyPr>
          <a:lstStyle/>
          <a:p>
            <a:r>
              <a:rPr lang="en-US" altLang="ja-JP" sz="1400" dirty="0" smtClean="0"/>
              <a:t>※</a:t>
            </a:r>
            <a:r>
              <a:rPr lang="ja-JP" altLang="en-US" sz="1400" dirty="0" smtClean="0"/>
              <a:t>稀に保険会社の鑑定人が現地を確認にきます。</a:t>
            </a:r>
            <a:endParaRPr kumimoji="1" lang="ja-JP" altLang="en-US" sz="1400" dirty="0"/>
          </a:p>
        </p:txBody>
      </p:sp>
      <p:sp>
        <p:nvSpPr>
          <p:cNvPr id="8" name="テキスト ボックス 7"/>
          <p:cNvSpPr txBox="1"/>
          <p:nvPr/>
        </p:nvSpPr>
        <p:spPr>
          <a:xfrm>
            <a:off x="576409" y="3886002"/>
            <a:ext cx="877163" cy="369332"/>
          </a:xfrm>
          <a:prstGeom prst="rect">
            <a:avLst/>
          </a:prstGeom>
          <a:noFill/>
        </p:spPr>
        <p:txBody>
          <a:bodyPr wrap="none" rtlCol="0">
            <a:spAutoFit/>
          </a:bodyPr>
          <a:lstStyle/>
          <a:p>
            <a:r>
              <a:rPr lang="ja-JP" altLang="en-US" dirty="0" smtClean="0"/>
              <a:t>④認可</a:t>
            </a:r>
            <a:endParaRPr kumimoji="1" lang="ja-JP" altLang="en-US" dirty="0"/>
          </a:p>
        </p:txBody>
      </p:sp>
      <p:sp>
        <p:nvSpPr>
          <p:cNvPr id="9" name="テキスト ボックス 8"/>
          <p:cNvSpPr txBox="1"/>
          <p:nvPr/>
        </p:nvSpPr>
        <p:spPr>
          <a:xfrm>
            <a:off x="2277449" y="3685281"/>
            <a:ext cx="540533" cy="369332"/>
          </a:xfrm>
          <a:prstGeom prst="rect">
            <a:avLst/>
          </a:prstGeom>
          <a:noFill/>
        </p:spPr>
        <p:txBody>
          <a:bodyPr wrap="none" rtlCol="0">
            <a:spAutoFit/>
          </a:bodyPr>
          <a:lstStyle/>
          <a:p>
            <a:r>
              <a:rPr lang="ja-JP" altLang="en-US" dirty="0"/>
              <a:t>ＮＧ</a:t>
            </a:r>
            <a:endParaRPr kumimoji="1" lang="ja-JP" altLang="en-US" dirty="0"/>
          </a:p>
        </p:txBody>
      </p:sp>
      <p:sp>
        <p:nvSpPr>
          <p:cNvPr id="10" name="テキスト ボックス 9"/>
          <p:cNvSpPr txBox="1"/>
          <p:nvPr/>
        </p:nvSpPr>
        <p:spPr>
          <a:xfrm>
            <a:off x="559556" y="5165220"/>
            <a:ext cx="2236510" cy="369332"/>
          </a:xfrm>
          <a:prstGeom prst="rect">
            <a:avLst/>
          </a:prstGeom>
          <a:noFill/>
        </p:spPr>
        <p:txBody>
          <a:bodyPr wrap="none" rtlCol="0">
            <a:spAutoFit/>
          </a:bodyPr>
          <a:lstStyle/>
          <a:p>
            <a:r>
              <a:rPr lang="ja-JP" altLang="en-US" dirty="0" smtClean="0"/>
              <a:t>⑤見舞金のお支払い</a:t>
            </a:r>
            <a:endParaRPr kumimoji="1" lang="ja-JP" altLang="en-US" dirty="0"/>
          </a:p>
        </p:txBody>
      </p:sp>
      <p:sp>
        <p:nvSpPr>
          <p:cNvPr id="11" name="テキスト ボックス 10"/>
          <p:cNvSpPr txBox="1"/>
          <p:nvPr/>
        </p:nvSpPr>
        <p:spPr>
          <a:xfrm>
            <a:off x="525656" y="6132286"/>
            <a:ext cx="2911374" cy="369332"/>
          </a:xfrm>
          <a:prstGeom prst="rect">
            <a:avLst/>
          </a:prstGeom>
          <a:noFill/>
        </p:spPr>
        <p:txBody>
          <a:bodyPr wrap="none" rtlCol="0">
            <a:spAutoFit/>
          </a:bodyPr>
          <a:lstStyle/>
          <a:p>
            <a:r>
              <a:rPr lang="ja-JP" altLang="en-US" dirty="0" smtClean="0"/>
              <a:t>⑥工事または手数料の選択</a:t>
            </a:r>
            <a:endParaRPr kumimoji="1" lang="ja-JP" altLang="en-US" dirty="0"/>
          </a:p>
        </p:txBody>
      </p:sp>
      <p:sp>
        <p:nvSpPr>
          <p:cNvPr id="15" name="テキスト ボックス 14"/>
          <p:cNvSpPr txBox="1"/>
          <p:nvPr/>
        </p:nvSpPr>
        <p:spPr>
          <a:xfrm>
            <a:off x="1899224" y="249288"/>
            <a:ext cx="3082895" cy="369332"/>
          </a:xfrm>
          <a:prstGeom prst="rect">
            <a:avLst/>
          </a:prstGeom>
          <a:noFill/>
        </p:spPr>
        <p:txBody>
          <a:bodyPr wrap="none" rtlCol="0">
            <a:spAutoFit/>
          </a:bodyPr>
          <a:lstStyle/>
          <a:p>
            <a:r>
              <a:rPr kumimoji="1" lang="ja-JP" altLang="en-US" dirty="0" smtClean="0"/>
              <a:t>火災保険申請サポートの流れ</a:t>
            </a:r>
            <a:endParaRPr kumimoji="1" lang="ja-JP" altLang="en-US" dirty="0"/>
          </a:p>
        </p:txBody>
      </p:sp>
      <p:sp>
        <p:nvSpPr>
          <p:cNvPr id="16" name="テキスト ボックス 15"/>
          <p:cNvSpPr txBox="1"/>
          <p:nvPr/>
        </p:nvSpPr>
        <p:spPr>
          <a:xfrm>
            <a:off x="3637913" y="3904046"/>
            <a:ext cx="2629246" cy="369332"/>
          </a:xfrm>
          <a:prstGeom prst="rect">
            <a:avLst/>
          </a:prstGeom>
          <a:noFill/>
        </p:spPr>
        <p:txBody>
          <a:bodyPr wrap="none" rtlCol="0">
            <a:spAutoFit/>
          </a:bodyPr>
          <a:lstStyle/>
          <a:p>
            <a:r>
              <a:rPr lang="ja-JP" altLang="en-US" dirty="0" smtClean="0"/>
              <a:t>費用は一切かかりません</a:t>
            </a:r>
            <a:endParaRPr kumimoji="1" lang="ja-JP" altLang="en-US" dirty="0"/>
          </a:p>
        </p:txBody>
      </p:sp>
      <p:sp>
        <p:nvSpPr>
          <p:cNvPr id="17" name="テキスト ボックス 16"/>
          <p:cNvSpPr txBox="1"/>
          <p:nvPr/>
        </p:nvSpPr>
        <p:spPr>
          <a:xfrm>
            <a:off x="146691" y="7137330"/>
            <a:ext cx="6841938" cy="584775"/>
          </a:xfrm>
          <a:prstGeom prst="rect">
            <a:avLst/>
          </a:prstGeom>
          <a:noFill/>
        </p:spPr>
        <p:txBody>
          <a:bodyPr wrap="none" rtlCol="0">
            <a:spAutoFit/>
          </a:bodyPr>
          <a:lstStyle/>
          <a:p>
            <a:r>
              <a:rPr lang="ja-JP" altLang="en-US" sz="1600" dirty="0"/>
              <a:t>火災</a:t>
            </a:r>
            <a:r>
              <a:rPr lang="ja-JP" altLang="en-US" sz="1600" dirty="0" smtClean="0"/>
              <a:t>保険という名称なので火事とかでないと申請できないというご認識の方が</a:t>
            </a:r>
            <a:endParaRPr lang="en-US" altLang="ja-JP" sz="1600" dirty="0" smtClean="0"/>
          </a:p>
          <a:p>
            <a:r>
              <a:rPr lang="ja-JP" altLang="en-US" sz="1600" dirty="0"/>
              <a:t>多いのです</a:t>
            </a:r>
            <a:r>
              <a:rPr lang="ja-JP" altLang="en-US" sz="1600" dirty="0" smtClean="0"/>
              <a:t>が、「台風・積雪」などで被害に遭われた際も申請可能です！</a:t>
            </a:r>
            <a:endParaRPr kumimoji="1" lang="ja-JP" altLang="en-US" sz="1600" dirty="0"/>
          </a:p>
        </p:txBody>
      </p:sp>
      <p:sp>
        <p:nvSpPr>
          <p:cNvPr id="18" name="テキスト ボックス 17"/>
          <p:cNvSpPr txBox="1"/>
          <p:nvPr/>
        </p:nvSpPr>
        <p:spPr>
          <a:xfrm>
            <a:off x="367920" y="7896119"/>
            <a:ext cx="6138219" cy="584775"/>
          </a:xfrm>
          <a:prstGeom prst="rect">
            <a:avLst/>
          </a:prstGeom>
          <a:noFill/>
        </p:spPr>
        <p:txBody>
          <a:bodyPr wrap="none" rtlCol="0">
            <a:spAutoFit/>
          </a:bodyPr>
          <a:lstStyle/>
          <a:p>
            <a:r>
              <a:rPr lang="ja-JP" altLang="en-US" sz="1600" dirty="0" smtClean="0"/>
              <a:t>申請できる例</a:t>
            </a:r>
            <a:endParaRPr lang="en-US" altLang="ja-JP" sz="1600" dirty="0" smtClean="0"/>
          </a:p>
          <a:p>
            <a:r>
              <a:rPr lang="ja-JP" altLang="en-US" sz="1600" dirty="0" smtClean="0"/>
              <a:t>釘の浮き　／　瓦のずれ　／　雨樋の曲がり　／　漆喰の剥がれ　など</a:t>
            </a:r>
            <a:endParaRPr kumimoji="1" lang="ja-JP" altLang="en-US" sz="1600" dirty="0"/>
          </a:p>
        </p:txBody>
      </p:sp>
      <p:cxnSp>
        <p:nvCxnSpPr>
          <p:cNvPr id="3" name="直線矢印コネクタ 2"/>
          <p:cNvCxnSpPr/>
          <p:nvPr/>
        </p:nvCxnSpPr>
        <p:spPr>
          <a:xfrm>
            <a:off x="1668942" y="4070668"/>
            <a:ext cx="17575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a:off x="1134550" y="4255334"/>
            <a:ext cx="0" cy="7675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1147350" y="4468385"/>
            <a:ext cx="545342" cy="369332"/>
          </a:xfrm>
          <a:prstGeom prst="rect">
            <a:avLst/>
          </a:prstGeom>
          <a:noFill/>
        </p:spPr>
        <p:txBody>
          <a:bodyPr wrap="none" rtlCol="0">
            <a:spAutoFit/>
          </a:bodyPr>
          <a:lstStyle/>
          <a:p>
            <a:r>
              <a:rPr lang="ja-JP" altLang="en-US" dirty="0"/>
              <a:t>ＯＫ</a:t>
            </a:r>
            <a:endParaRPr kumimoji="1" lang="ja-JP" altLang="en-US" dirty="0"/>
          </a:p>
        </p:txBody>
      </p:sp>
    </p:spTree>
    <p:extLst>
      <p:ext uri="{BB962C8B-B14F-4D97-AF65-F5344CB8AC3E}">
        <p14:creationId xmlns:p14="http://schemas.microsoft.com/office/powerpoint/2010/main" val="736273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475013" y="433954"/>
            <a:ext cx="2262158" cy="369332"/>
          </a:xfrm>
          <a:prstGeom prst="rect">
            <a:avLst/>
          </a:prstGeom>
          <a:noFill/>
        </p:spPr>
        <p:txBody>
          <a:bodyPr wrap="none" rtlCol="0">
            <a:spAutoFit/>
          </a:bodyPr>
          <a:lstStyle/>
          <a:p>
            <a:r>
              <a:rPr kumimoji="1" lang="ja-JP" altLang="en-US" dirty="0" smtClean="0"/>
              <a:t>火災保険</a:t>
            </a:r>
            <a:r>
              <a:rPr kumimoji="1" lang="ja-JP" altLang="en-US" dirty="0" smtClean="0"/>
              <a:t>申請の流れ</a:t>
            </a:r>
            <a:endParaRPr kumimoji="1" lang="ja-JP" altLang="en-US" dirty="0"/>
          </a:p>
        </p:txBody>
      </p:sp>
      <p:sp>
        <p:nvSpPr>
          <p:cNvPr id="7" name="テキスト ボックス 6"/>
          <p:cNvSpPr txBox="1"/>
          <p:nvPr/>
        </p:nvSpPr>
        <p:spPr>
          <a:xfrm>
            <a:off x="475012" y="4491219"/>
            <a:ext cx="4942379" cy="923330"/>
          </a:xfrm>
          <a:prstGeom prst="rect">
            <a:avLst/>
          </a:prstGeom>
          <a:noFill/>
        </p:spPr>
        <p:txBody>
          <a:bodyPr wrap="none" rtlCol="0">
            <a:spAutoFit/>
          </a:bodyPr>
          <a:lstStyle/>
          <a:p>
            <a:r>
              <a:rPr lang="ja-JP" altLang="en-US" dirty="0" smtClean="0"/>
              <a:t>③保険会社から連絡が入る場合</a:t>
            </a:r>
            <a:r>
              <a:rPr lang="ja-JP" altLang="en-US" dirty="0" smtClean="0"/>
              <a:t>があります。</a:t>
            </a:r>
            <a:endParaRPr lang="en-US" altLang="ja-JP" dirty="0" smtClean="0"/>
          </a:p>
          <a:p>
            <a:r>
              <a:rPr lang="ja-JP" altLang="en-US" dirty="0" smtClean="0"/>
              <a:t>・鑑定人による現場調査がある場合</a:t>
            </a:r>
            <a:endParaRPr lang="en-US" altLang="ja-JP" dirty="0" smtClean="0"/>
          </a:p>
          <a:p>
            <a:r>
              <a:rPr lang="ja-JP" altLang="en-US" dirty="0"/>
              <a:t>・</a:t>
            </a:r>
            <a:r>
              <a:rPr lang="ja-JP" altLang="en-US" dirty="0" smtClean="0"/>
              <a:t>写真</a:t>
            </a:r>
            <a:r>
              <a:rPr lang="ja-JP" altLang="en-US" dirty="0"/>
              <a:t>、</a:t>
            </a:r>
            <a:r>
              <a:rPr lang="ja-JP" altLang="en-US" dirty="0" smtClean="0"/>
              <a:t>見積の内容で聞きたい事などがある場合</a:t>
            </a:r>
            <a:endParaRPr lang="en-US" altLang="ja-JP" dirty="0" smtClean="0"/>
          </a:p>
        </p:txBody>
      </p:sp>
      <p:sp>
        <p:nvSpPr>
          <p:cNvPr id="13" name="テキスト ボックス 12"/>
          <p:cNvSpPr txBox="1"/>
          <p:nvPr/>
        </p:nvSpPr>
        <p:spPr>
          <a:xfrm>
            <a:off x="475013" y="1437231"/>
            <a:ext cx="2492990" cy="369332"/>
          </a:xfrm>
          <a:prstGeom prst="rect">
            <a:avLst/>
          </a:prstGeom>
          <a:noFill/>
        </p:spPr>
        <p:txBody>
          <a:bodyPr wrap="none" rtlCol="0">
            <a:spAutoFit/>
          </a:bodyPr>
          <a:lstStyle/>
          <a:p>
            <a:r>
              <a:rPr lang="ja-JP" altLang="en-US" dirty="0" smtClean="0"/>
              <a:t>①保険会社へ書類請求</a:t>
            </a:r>
            <a:endParaRPr lang="en-US" altLang="ja-JP" dirty="0" smtClean="0"/>
          </a:p>
        </p:txBody>
      </p:sp>
      <p:sp>
        <p:nvSpPr>
          <p:cNvPr id="14" name="テキスト ボックス 13"/>
          <p:cNvSpPr txBox="1"/>
          <p:nvPr/>
        </p:nvSpPr>
        <p:spPr>
          <a:xfrm>
            <a:off x="475013" y="1852284"/>
            <a:ext cx="5221301" cy="369332"/>
          </a:xfrm>
          <a:prstGeom prst="rect">
            <a:avLst/>
          </a:prstGeom>
          <a:noFill/>
        </p:spPr>
        <p:txBody>
          <a:bodyPr wrap="none" rtlCol="0">
            <a:spAutoFit/>
          </a:bodyPr>
          <a:lstStyle/>
          <a:p>
            <a:r>
              <a:rPr lang="ja-JP" altLang="en-US" dirty="0" smtClean="0"/>
              <a:t>保険会社へ電話</a:t>
            </a:r>
            <a:r>
              <a:rPr lang="ja-JP" altLang="en-US" dirty="0"/>
              <a:t>また</a:t>
            </a:r>
            <a:r>
              <a:rPr lang="ja-JP" altLang="en-US" dirty="0" smtClean="0"/>
              <a:t>はＷＥＢにて申請書類の依頼</a:t>
            </a:r>
            <a:endParaRPr lang="en-US" altLang="ja-JP" dirty="0" smtClean="0"/>
          </a:p>
        </p:txBody>
      </p:sp>
      <p:sp>
        <p:nvSpPr>
          <p:cNvPr id="15" name="テキスト ボックス 14"/>
          <p:cNvSpPr txBox="1"/>
          <p:nvPr/>
        </p:nvSpPr>
        <p:spPr>
          <a:xfrm>
            <a:off x="475012" y="2861958"/>
            <a:ext cx="5873724" cy="646331"/>
          </a:xfrm>
          <a:prstGeom prst="rect">
            <a:avLst/>
          </a:prstGeom>
          <a:noFill/>
        </p:spPr>
        <p:txBody>
          <a:bodyPr wrap="none" rtlCol="0">
            <a:spAutoFit/>
          </a:bodyPr>
          <a:lstStyle/>
          <a:p>
            <a:r>
              <a:rPr lang="ja-JP" altLang="en-US" dirty="0" smtClean="0"/>
              <a:t>②届いた申請書に必要事項を記入の上、弊社で作成した</a:t>
            </a:r>
            <a:endParaRPr lang="en-US" altLang="ja-JP" dirty="0" smtClean="0"/>
          </a:p>
          <a:p>
            <a:r>
              <a:rPr lang="en-US" altLang="ja-JP" dirty="0" smtClean="0"/>
              <a:t>『</a:t>
            </a:r>
            <a:r>
              <a:rPr lang="ja-JP" altLang="en-US" dirty="0" smtClean="0"/>
              <a:t>写真</a:t>
            </a:r>
            <a:r>
              <a:rPr lang="ja-JP" altLang="en-US" dirty="0"/>
              <a:t>・</a:t>
            </a:r>
            <a:r>
              <a:rPr lang="ja-JP" altLang="en-US" dirty="0" smtClean="0"/>
              <a:t>報告書・見積書</a:t>
            </a:r>
            <a:r>
              <a:rPr lang="en-US" altLang="ja-JP" dirty="0" smtClean="0"/>
              <a:t>』</a:t>
            </a:r>
            <a:r>
              <a:rPr lang="ja-JP" altLang="en-US" dirty="0" smtClean="0"/>
              <a:t>を同封いただき返送いただきます。</a:t>
            </a:r>
            <a:endParaRPr lang="en-US" altLang="ja-JP" dirty="0" smtClean="0"/>
          </a:p>
        </p:txBody>
      </p:sp>
      <p:sp>
        <p:nvSpPr>
          <p:cNvPr id="8" name="テキスト ボックス 7"/>
          <p:cNvSpPr txBox="1"/>
          <p:nvPr/>
        </p:nvSpPr>
        <p:spPr>
          <a:xfrm>
            <a:off x="475012" y="6621696"/>
            <a:ext cx="4185761" cy="369332"/>
          </a:xfrm>
          <a:prstGeom prst="rect">
            <a:avLst/>
          </a:prstGeom>
          <a:noFill/>
        </p:spPr>
        <p:txBody>
          <a:bodyPr wrap="none" rtlCol="0">
            <a:spAutoFit/>
          </a:bodyPr>
          <a:lstStyle/>
          <a:p>
            <a:r>
              <a:rPr lang="ja-JP" altLang="en-US" dirty="0" smtClean="0"/>
              <a:t>④結果報告でお客様へご連絡が入ります</a:t>
            </a:r>
            <a:endParaRPr lang="en-US" altLang="ja-JP" dirty="0" smtClean="0"/>
          </a:p>
        </p:txBody>
      </p:sp>
    </p:spTree>
    <p:extLst>
      <p:ext uri="{BB962C8B-B14F-4D97-AF65-F5344CB8AC3E}">
        <p14:creationId xmlns:p14="http://schemas.microsoft.com/office/powerpoint/2010/main" val="52419509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TotalTime>
  <Words>191</Words>
  <Application>Microsoft Office PowerPoint</Application>
  <PresentationFormat>A4 210 x 297 mm</PresentationFormat>
  <Paragraphs>26</Paragraphs>
  <Slides>2</Slides>
  <Notes>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ＭＳ Ｐゴシック</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yukifumi</dc:creator>
  <cp:lastModifiedBy>yukifumi</cp:lastModifiedBy>
  <cp:revision>11</cp:revision>
  <cp:lastPrinted>2021-06-17T12:35:45Z</cp:lastPrinted>
  <dcterms:created xsi:type="dcterms:W3CDTF">2021-06-16T02:13:27Z</dcterms:created>
  <dcterms:modified xsi:type="dcterms:W3CDTF">2021-06-18T08:15:39Z</dcterms:modified>
</cp:coreProperties>
</file>