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6" r:id="rId11"/>
    <p:sldId id="265"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7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3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8596C2-05E2-4F73-9F15-6FACD42AD609}" type="datetimeFigureOut">
              <a:rPr kumimoji="1" lang="ja-JP" altLang="en-US" smtClean="0"/>
              <a:t>2023/10/27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07E4C-E518-4C20-915B-618A11FF6F88}" type="slidenum">
              <a:rPr kumimoji="1" lang="ja-JP" altLang="en-US" smtClean="0"/>
              <a:t>‹#›</a:t>
            </a:fld>
            <a:endParaRPr kumimoji="1" lang="ja-JP" altLang="en-US"/>
          </a:p>
        </p:txBody>
      </p:sp>
    </p:spTree>
    <p:extLst>
      <p:ext uri="{BB962C8B-B14F-4D97-AF65-F5344CB8AC3E}">
        <p14:creationId xmlns:p14="http://schemas.microsoft.com/office/powerpoint/2010/main" val="37548560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5</a:t>
            </a:fld>
            <a:endParaRPr kumimoji="1" lang="ja-JP" altLang="en-US"/>
          </a:p>
        </p:txBody>
      </p:sp>
    </p:spTree>
    <p:extLst>
      <p:ext uri="{BB962C8B-B14F-4D97-AF65-F5344CB8AC3E}">
        <p14:creationId xmlns:p14="http://schemas.microsoft.com/office/powerpoint/2010/main" val="1898868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6</a:t>
            </a:fld>
            <a:endParaRPr kumimoji="1" lang="ja-JP" altLang="en-US"/>
          </a:p>
        </p:txBody>
      </p:sp>
    </p:spTree>
    <p:extLst>
      <p:ext uri="{BB962C8B-B14F-4D97-AF65-F5344CB8AC3E}">
        <p14:creationId xmlns:p14="http://schemas.microsoft.com/office/powerpoint/2010/main" val="2160291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7</a:t>
            </a:fld>
            <a:endParaRPr kumimoji="1" lang="ja-JP" altLang="en-US"/>
          </a:p>
        </p:txBody>
      </p:sp>
    </p:spTree>
    <p:extLst>
      <p:ext uri="{BB962C8B-B14F-4D97-AF65-F5344CB8AC3E}">
        <p14:creationId xmlns:p14="http://schemas.microsoft.com/office/powerpoint/2010/main" val="121215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8</a:t>
            </a:fld>
            <a:endParaRPr kumimoji="1" lang="ja-JP" altLang="en-US"/>
          </a:p>
        </p:txBody>
      </p:sp>
    </p:spTree>
    <p:extLst>
      <p:ext uri="{BB962C8B-B14F-4D97-AF65-F5344CB8AC3E}">
        <p14:creationId xmlns:p14="http://schemas.microsoft.com/office/powerpoint/2010/main" val="864597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9</a:t>
            </a:fld>
            <a:endParaRPr kumimoji="1" lang="ja-JP" altLang="en-US"/>
          </a:p>
        </p:txBody>
      </p:sp>
    </p:spTree>
    <p:extLst>
      <p:ext uri="{BB962C8B-B14F-4D97-AF65-F5344CB8AC3E}">
        <p14:creationId xmlns:p14="http://schemas.microsoft.com/office/powerpoint/2010/main" val="4265237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10</a:t>
            </a:fld>
            <a:endParaRPr kumimoji="1" lang="ja-JP" altLang="en-US"/>
          </a:p>
        </p:txBody>
      </p:sp>
    </p:spTree>
    <p:extLst>
      <p:ext uri="{BB962C8B-B14F-4D97-AF65-F5344CB8AC3E}">
        <p14:creationId xmlns:p14="http://schemas.microsoft.com/office/powerpoint/2010/main" val="2984266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5D07E4C-E518-4C20-915B-618A11FF6F88}" type="slidenum">
              <a:rPr kumimoji="1" lang="ja-JP" altLang="en-US" smtClean="0"/>
              <a:t>11</a:t>
            </a:fld>
            <a:endParaRPr kumimoji="1" lang="ja-JP" altLang="en-US"/>
          </a:p>
        </p:txBody>
      </p:sp>
    </p:spTree>
    <p:extLst>
      <p:ext uri="{BB962C8B-B14F-4D97-AF65-F5344CB8AC3E}">
        <p14:creationId xmlns:p14="http://schemas.microsoft.com/office/powerpoint/2010/main" val="2384795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86CD25-96CE-112F-166D-BA3AB5E7282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2400B79-B747-CA38-4B0B-BB773EEEE3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795F71B-11DC-5FFC-53EC-B4C4F6F958A4}"/>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37321A33-03B4-FA0F-A701-9F580965D3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7A070F-61CD-79BB-6B9A-9E5E5AD99F97}"/>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3443480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2FAC56E-B1CA-2A80-3F2E-1985D9CFE99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B28A6E4-E96F-F5AB-E4F0-73E3FE1213F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57643E2-19DE-2EFF-EEBF-50811B5F222B}"/>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F351ECD2-7721-77F5-5E5F-890B99F5974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9055EB-AFCD-3BDA-AFC2-A6748867B48C}"/>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407328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2B5D8A-55AD-31B6-A49C-8736969CA79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1D6A488-0368-1A46-F1DD-7777565B830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C9F4D25-43F5-1C72-FF38-7A902C9B9014}"/>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5FCA193A-E4AE-DA63-9CB7-8FB705D0F98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720CF42-21C4-AD06-252A-A04413A550C5}"/>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162337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8E0E2B-1A1A-8C7C-3521-2B488DFC9FA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11A0EC1-507B-F51E-F9C8-0E22BEDECF9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CC8F74-E540-A8CC-9C0C-71C99FE4D8AC}"/>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5B9F6A7B-4959-4E02-5276-C0AF9B34623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27EA0F5-510D-0EF4-96BA-D0091AE609F3}"/>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3246041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7B2BDC-D727-7D4A-9F23-54386B270BE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84759A7-7B3D-EAD8-212E-441CF51384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D2FC0B6-A1B0-45F3-5453-F0612CF93E2D}"/>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B5EEAECE-3F19-89FE-134C-5E92F29E40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B3467EE-5109-FA08-A55E-F8789D4B2137}"/>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4082094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FB722F-073D-BC1B-F1EE-0F87F6E699B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2894C0-3D38-AEA0-D765-1A0914A1A2C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6D8866F-1C20-5B18-92B3-7EAACBE7B35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97F15B3-C206-AC8E-C28C-E778CD83C6E9}"/>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6" name="フッター プレースホルダー 5">
            <a:extLst>
              <a:ext uri="{FF2B5EF4-FFF2-40B4-BE49-F238E27FC236}">
                <a16:creationId xmlns:a16="http://schemas.microsoft.com/office/drawing/2014/main" id="{C2ECBDD2-4A47-383C-4A64-83386FD0D20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68D2B52-46C9-865A-7746-FFB7A3445356}"/>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2383574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07C05A-05D5-0499-2763-558EBFADFD3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5BD2EF5-D1FF-5120-8600-65C88C6DED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08A3455-81A1-2450-D790-8F7C4A17BAF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81BC436-525F-D2DD-BDCE-4697113142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14467F8-85D0-2859-6E9E-E6336780ED1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12F3D31-2270-3560-0865-0971ED3C38F8}"/>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8" name="フッター プレースホルダー 7">
            <a:extLst>
              <a:ext uri="{FF2B5EF4-FFF2-40B4-BE49-F238E27FC236}">
                <a16:creationId xmlns:a16="http://schemas.microsoft.com/office/drawing/2014/main" id="{49717EAC-BD3C-91F4-DB41-9305A2FBFAB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D7BB96A0-D962-F99E-467A-58ABAB748080}"/>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95154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96FB9C-E2FA-DE51-705B-BFBD372E615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F001C84-A758-0A34-5381-E9DA99716D54}"/>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4" name="フッター プレースホルダー 3">
            <a:extLst>
              <a:ext uri="{FF2B5EF4-FFF2-40B4-BE49-F238E27FC236}">
                <a16:creationId xmlns:a16="http://schemas.microsoft.com/office/drawing/2014/main" id="{C2A1341E-F53A-8303-A2D5-26D38B7B489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3D40016-7B81-D4B2-0CA9-3418C34CD556}"/>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4222365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6DB83DE-AE68-3048-61D3-89EF784CB755}"/>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3" name="フッター プレースホルダー 2">
            <a:extLst>
              <a:ext uri="{FF2B5EF4-FFF2-40B4-BE49-F238E27FC236}">
                <a16:creationId xmlns:a16="http://schemas.microsoft.com/office/drawing/2014/main" id="{3CB4A0B6-8234-D1B3-4C06-B012B61C233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7DCD831-20B7-59AE-858E-87D939374623}"/>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2782444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229608-4D92-7769-EADB-6661114236A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2A0C79C-E515-762C-A279-74E8F7C481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3EF6868-4061-2092-ED1A-25F198C723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4B52E93-A4D8-0B32-9C84-584CBE46A2B8}"/>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6" name="フッター プレースホルダー 5">
            <a:extLst>
              <a:ext uri="{FF2B5EF4-FFF2-40B4-BE49-F238E27FC236}">
                <a16:creationId xmlns:a16="http://schemas.microsoft.com/office/drawing/2014/main" id="{D6A73B32-5B4D-1100-65AA-306C7B1E61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95B3037-A766-20D1-D5E6-D2982332BB21}"/>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3609035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39D65C-70B7-59AE-0D66-8B8CEF1BF29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DE7E0DC-BBF8-4A96-BFCC-ACBFB0DDBC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BFA0E72-FD64-80DC-1889-FA84AFFF6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EE82E58-D7E3-4928-9BEE-597DE0B5B46C}"/>
              </a:ext>
            </a:extLst>
          </p:cNvPr>
          <p:cNvSpPr>
            <a:spLocks noGrp="1"/>
          </p:cNvSpPr>
          <p:nvPr>
            <p:ph type="dt" sz="half" idx="10"/>
          </p:nvPr>
        </p:nvSpPr>
        <p:spPr/>
        <p:txBody>
          <a:bodyPr/>
          <a:lstStyle/>
          <a:p>
            <a:fld id="{7A0D7CB1-9867-4A86-86D0-25838076BC1E}" type="datetimeFigureOut">
              <a:rPr kumimoji="1" lang="ja-JP" altLang="en-US" smtClean="0"/>
              <a:t>2023/10/27</a:t>
            </a:fld>
            <a:endParaRPr kumimoji="1" lang="ja-JP" altLang="en-US"/>
          </a:p>
        </p:txBody>
      </p:sp>
      <p:sp>
        <p:nvSpPr>
          <p:cNvPr id="6" name="フッター プレースホルダー 5">
            <a:extLst>
              <a:ext uri="{FF2B5EF4-FFF2-40B4-BE49-F238E27FC236}">
                <a16:creationId xmlns:a16="http://schemas.microsoft.com/office/drawing/2014/main" id="{E513AA7A-5515-9C0E-41A2-61DD547A0C3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D871F9-8DBB-06F2-B4C1-18B377C01B1C}"/>
              </a:ext>
            </a:extLst>
          </p:cNvPr>
          <p:cNvSpPr>
            <a:spLocks noGrp="1"/>
          </p:cNvSpPr>
          <p:nvPr>
            <p:ph type="sldNum" sz="quarter" idx="12"/>
          </p:nvPr>
        </p:nvSpPr>
        <p:spPr/>
        <p:txBody>
          <a:body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411770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F1602A0-F827-0286-06CA-F1AC7D3452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305A33C-836D-6CF6-9A82-D5B1A2AC5A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42F9B2A-B2C8-36DD-F670-CC735C0B78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D7CB1-9867-4A86-86D0-25838076BC1E}" type="datetimeFigureOut">
              <a:rPr kumimoji="1" lang="ja-JP" altLang="en-US" smtClean="0"/>
              <a:t>2023/10/27</a:t>
            </a:fld>
            <a:endParaRPr kumimoji="1" lang="ja-JP" altLang="en-US"/>
          </a:p>
        </p:txBody>
      </p:sp>
      <p:sp>
        <p:nvSpPr>
          <p:cNvPr id="5" name="フッター プレースホルダー 4">
            <a:extLst>
              <a:ext uri="{FF2B5EF4-FFF2-40B4-BE49-F238E27FC236}">
                <a16:creationId xmlns:a16="http://schemas.microsoft.com/office/drawing/2014/main" id="{188324BE-3EFE-D1AA-566B-65201A7EEF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759AB8E-0384-A122-285A-76C0DCC98B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6298A8-E83B-4DC9-9B93-C8841F3B992A}" type="slidenum">
              <a:rPr kumimoji="1" lang="ja-JP" altLang="en-US" smtClean="0"/>
              <a:t>‹#›</a:t>
            </a:fld>
            <a:endParaRPr kumimoji="1" lang="ja-JP" altLang="en-US"/>
          </a:p>
        </p:txBody>
      </p:sp>
    </p:spTree>
    <p:extLst>
      <p:ext uri="{BB962C8B-B14F-4D97-AF65-F5344CB8AC3E}">
        <p14:creationId xmlns:p14="http://schemas.microsoft.com/office/powerpoint/2010/main" val="1542029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55639" y="309716"/>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2644876" y="1042220"/>
            <a:ext cx="6538453" cy="8455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eiryo UI" panose="020B0604030504040204" pitchFamily="50" charset="-128"/>
                <a:ea typeface="Meiryo UI" panose="020B0604030504040204" pitchFamily="50" charset="-128"/>
              </a:rPr>
              <a:t>さかえフーズ様</a:t>
            </a:r>
          </a:p>
        </p:txBody>
      </p:sp>
      <p:sp>
        <p:nvSpPr>
          <p:cNvPr id="7" name="正方形/長方形 6">
            <a:extLst>
              <a:ext uri="{FF2B5EF4-FFF2-40B4-BE49-F238E27FC236}">
                <a16:creationId xmlns:a16="http://schemas.microsoft.com/office/drawing/2014/main" id="{A5D8A28A-40FC-2B64-D3FB-792544D04102}"/>
              </a:ext>
            </a:extLst>
          </p:cNvPr>
          <p:cNvSpPr/>
          <p:nvPr/>
        </p:nvSpPr>
        <p:spPr>
          <a:xfrm>
            <a:off x="2644875" y="2949678"/>
            <a:ext cx="6538453" cy="8455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solidFill>
                  <a:srgbClr val="FFC715"/>
                </a:solidFill>
                <a:latin typeface="Meiryo UI" panose="020B0604030504040204" pitchFamily="50" charset="-128"/>
                <a:ea typeface="Meiryo UI" panose="020B0604030504040204" pitchFamily="50" charset="-128"/>
              </a:rPr>
              <a:t>ホームページ修正指示書</a:t>
            </a:r>
          </a:p>
        </p:txBody>
      </p:sp>
    </p:spTree>
    <p:extLst>
      <p:ext uri="{BB962C8B-B14F-4D97-AF65-F5344CB8AC3E}">
        <p14:creationId xmlns:p14="http://schemas.microsoft.com/office/powerpoint/2010/main" val="3639547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ページ全体</a:t>
            </a:r>
          </a:p>
        </p:txBody>
      </p:sp>
      <p:sp>
        <p:nvSpPr>
          <p:cNvPr id="24" name="テキスト ボックス 23">
            <a:extLst>
              <a:ext uri="{FF2B5EF4-FFF2-40B4-BE49-F238E27FC236}">
                <a16:creationId xmlns:a16="http://schemas.microsoft.com/office/drawing/2014/main" id="{7CAAAC25-E96F-2EF0-EC7D-9943E897D64E}"/>
              </a:ext>
            </a:extLst>
          </p:cNvPr>
          <p:cNvSpPr txBox="1"/>
          <p:nvPr/>
        </p:nvSpPr>
        <p:spPr>
          <a:xfrm>
            <a:off x="965709" y="5207951"/>
            <a:ext cx="2689044" cy="461665"/>
          </a:xfrm>
          <a:prstGeom prst="rect">
            <a:avLst/>
          </a:prstGeom>
          <a:noFill/>
        </p:spPr>
        <p:txBody>
          <a:bodyPr wrap="square">
            <a:spAutoFit/>
          </a:bodyPr>
          <a:lstStyle/>
          <a:p>
            <a:pPr algn="just"/>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TOP</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画面にある注文方法のようにアイコンのデザインを寄せてください。</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3" name="図 12">
            <a:extLst>
              <a:ext uri="{FF2B5EF4-FFF2-40B4-BE49-F238E27FC236}">
                <a16:creationId xmlns:a16="http://schemas.microsoft.com/office/drawing/2014/main" id="{1AEC263E-71B9-D10A-73D4-71EB35F6E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09" y="2542360"/>
            <a:ext cx="2689044" cy="2563241"/>
          </a:xfrm>
          <a:prstGeom prst="rect">
            <a:avLst/>
          </a:prstGeom>
        </p:spPr>
      </p:pic>
      <p:sp>
        <p:nvSpPr>
          <p:cNvPr id="14" name="テキスト ボックス 13">
            <a:extLst>
              <a:ext uri="{FF2B5EF4-FFF2-40B4-BE49-F238E27FC236}">
                <a16:creationId xmlns:a16="http://schemas.microsoft.com/office/drawing/2014/main" id="{60CCA0BB-3982-C863-48CF-E81A2401D3EC}"/>
              </a:ext>
            </a:extLst>
          </p:cNvPr>
          <p:cNvSpPr txBox="1"/>
          <p:nvPr/>
        </p:nvSpPr>
        <p:spPr>
          <a:xfrm>
            <a:off x="965709" y="2031731"/>
            <a:ext cx="197674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作成</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17" name="グループ化 16">
            <a:extLst>
              <a:ext uri="{FF2B5EF4-FFF2-40B4-BE49-F238E27FC236}">
                <a16:creationId xmlns:a16="http://schemas.microsoft.com/office/drawing/2014/main" id="{FA49254E-59EC-79FA-2976-1EBA63084AA9}"/>
              </a:ext>
            </a:extLst>
          </p:cNvPr>
          <p:cNvGrpSpPr/>
          <p:nvPr/>
        </p:nvGrpSpPr>
        <p:grpSpPr>
          <a:xfrm>
            <a:off x="4099767" y="2070413"/>
            <a:ext cx="3001647" cy="2783168"/>
            <a:chOff x="5535602" y="1139878"/>
            <a:chExt cx="3001647" cy="2783168"/>
          </a:xfrm>
        </p:grpSpPr>
        <p:pic>
          <p:nvPicPr>
            <p:cNvPr id="9" name="図 8">
              <a:extLst>
                <a:ext uri="{FF2B5EF4-FFF2-40B4-BE49-F238E27FC236}">
                  <a16:creationId xmlns:a16="http://schemas.microsoft.com/office/drawing/2014/main" id="{54351F9E-CBAB-B9B5-2F88-754B7CD670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3711" y="1657054"/>
              <a:ext cx="2348340" cy="1518078"/>
            </a:xfrm>
            <a:prstGeom prst="rect">
              <a:avLst/>
            </a:prstGeom>
          </p:spPr>
        </p:pic>
        <p:sp>
          <p:nvSpPr>
            <p:cNvPr id="15" name="テキスト ボックス 14">
              <a:extLst>
                <a:ext uri="{FF2B5EF4-FFF2-40B4-BE49-F238E27FC236}">
                  <a16:creationId xmlns:a16="http://schemas.microsoft.com/office/drawing/2014/main" id="{B233D37A-D0D4-EF13-C40F-24DB011DD070}"/>
                </a:ext>
              </a:extLst>
            </p:cNvPr>
            <p:cNvSpPr txBox="1"/>
            <p:nvPr/>
          </p:nvSpPr>
          <p:spPr>
            <a:xfrm>
              <a:off x="5542751" y="1139878"/>
              <a:ext cx="197674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② </a:t>
              </a:r>
              <a:r>
                <a:rPr lang="en-US" altLang="ja-JP" sz="1400" u="sng" kern="100" dirty="0">
                  <a:latin typeface="Meiryo UI" panose="020B0604030504040204" pitchFamily="50" charset="-128"/>
                  <a:ea typeface="Meiryo UI" panose="020B0604030504040204" pitchFamily="50" charset="-128"/>
                  <a:cs typeface="Times New Roman" panose="02020603050405020304" pitchFamily="18" charset="0"/>
                </a:rPr>
                <a:t>EC</a:t>
              </a:r>
              <a:r>
                <a:rPr lang="ja-JP" altLang="en-US" sz="1400" u="sng" kern="100" dirty="0">
                  <a:latin typeface="Meiryo UI" panose="020B0604030504040204" pitchFamily="50" charset="-128"/>
                  <a:ea typeface="Meiryo UI" panose="020B0604030504040204" pitchFamily="50" charset="-128"/>
                  <a:cs typeface="Times New Roman" panose="02020603050405020304" pitchFamily="18" charset="0"/>
                </a:rPr>
                <a:t>サイト導線</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26EA229D-AE68-8CF3-751B-C9E28F7EE564}"/>
                </a:ext>
              </a:extLst>
            </p:cNvPr>
            <p:cNvSpPr txBox="1"/>
            <p:nvPr/>
          </p:nvSpPr>
          <p:spPr>
            <a:xfrm>
              <a:off x="5535602" y="3461381"/>
              <a:ext cx="3001647" cy="461665"/>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サイトの全ページに「オンラインショップ」の表記と</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導線をお願いします。</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pic>
        <p:nvPicPr>
          <p:cNvPr id="19" name="図 18">
            <a:extLst>
              <a:ext uri="{FF2B5EF4-FFF2-40B4-BE49-F238E27FC236}">
                <a16:creationId xmlns:a16="http://schemas.microsoft.com/office/drawing/2014/main" id="{72910B47-A94D-E22B-79C4-27CC9B80BB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795" y="2532078"/>
            <a:ext cx="3824503" cy="2265992"/>
          </a:xfrm>
          <a:prstGeom prst="rect">
            <a:avLst/>
          </a:prstGeom>
        </p:spPr>
      </p:pic>
      <p:sp>
        <p:nvSpPr>
          <p:cNvPr id="20" name="テキスト ボックス 19">
            <a:extLst>
              <a:ext uri="{FF2B5EF4-FFF2-40B4-BE49-F238E27FC236}">
                <a16:creationId xmlns:a16="http://schemas.microsoft.com/office/drawing/2014/main" id="{8DFDF600-F233-ED31-EB94-B68B5FE8674A}"/>
              </a:ext>
            </a:extLst>
          </p:cNvPr>
          <p:cNvSpPr txBox="1"/>
          <p:nvPr/>
        </p:nvSpPr>
        <p:spPr>
          <a:xfrm>
            <a:off x="7884085" y="4986579"/>
            <a:ext cx="3001647" cy="461665"/>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商品</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を探す際の表記をこちらのサイトのように</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お願いします。</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ADBCF8DC-5F59-C62F-61B3-1877E8D687F4}"/>
              </a:ext>
            </a:extLst>
          </p:cNvPr>
          <p:cNvSpPr txBox="1"/>
          <p:nvPr/>
        </p:nvSpPr>
        <p:spPr>
          <a:xfrm>
            <a:off x="7762749" y="1976158"/>
            <a:ext cx="197674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③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検索</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045412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ページ全体</a:t>
            </a:r>
          </a:p>
        </p:txBody>
      </p:sp>
      <p:pic>
        <p:nvPicPr>
          <p:cNvPr id="22" name="図 21">
            <a:extLst>
              <a:ext uri="{FF2B5EF4-FFF2-40B4-BE49-F238E27FC236}">
                <a16:creationId xmlns:a16="http://schemas.microsoft.com/office/drawing/2014/main" id="{46C5BFA5-05A4-00B0-949E-AF699E9C01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42" y="2262867"/>
            <a:ext cx="3333267" cy="1587806"/>
          </a:xfrm>
          <a:prstGeom prst="rect">
            <a:avLst/>
          </a:prstGeom>
        </p:spPr>
      </p:pic>
      <p:sp>
        <p:nvSpPr>
          <p:cNvPr id="25" name="テキスト ボックス 24">
            <a:extLst>
              <a:ext uri="{FF2B5EF4-FFF2-40B4-BE49-F238E27FC236}">
                <a16:creationId xmlns:a16="http://schemas.microsoft.com/office/drawing/2014/main" id="{56442F13-A64C-B10A-35CB-EBBF0C8FF790}"/>
              </a:ext>
            </a:extLst>
          </p:cNvPr>
          <p:cNvSpPr txBox="1"/>
          <p:nvPr/>
        </p:nvSpPr>
        <p:spPr>
          <a:xfrm>
            <a:off x="437389" y="1745785"/>
            <a:ext cx="197674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ja-JP" altLang="en-US" sz="1400" u="sng" kern="100" dirty="0">
                <a:latin typeface="Meiryo UI" panose="020B0604030504040204" pitchFamily="50" charset="-128"/>
                <a:ea typeface="Meiryo UI" panose="020B0604030504040204" pitchFamily="50" charset="-128"/>
                <a:cs typeface="Times New Roman" panose="02020603050405020304" pitchFamily="18" charset="0"/>
              </a:rPr>
              <a:t>ページ作成</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6" name="テキスト ボックス 25">
            <a:extLst>
              <a:ext uri="{FF2B5EF4-FFF2-40B4-BE49-F238E27FC236}">
                <a16:creationId xmlns:a16="http://schemas.microsoft.com/office/drawing/2014/main" id="{C1A02814-7455-1B3B-AAFE-2634112C1942}"/>
              </a:ext>
            </a:extLst>
          </p:cNvPr>
          <p:cNvSpPr txBox="1"/>
          <p:nvPr/>
        </p:nvSpPr>
        <p:spPr>
          <a:xfrm>
            <a:off x="530942" y="4039551"/>
            <a:ext cx="2689044" cy="276999"/>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人気ランキングの作成をお願い致します。</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0F06BE72-60FA-0D59-31C9-8F379CEB4A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4574" y="2681859"/>
            <a:ext cx="3810532" cy="905001"/>
          </a:xfrm>
          <a:prstGeom prst="rect">
            <a:avLst/>
          </a:prstGeom>
        </p:spPr>
      </p:pic>
      <p:sp>
        <p:nvSpPr>
          <p:cNvPr id="29" name="テキスト ボックス 28">
            <a:extLst>
              <a:ext uri="{FF2B5EF4-FFF2-40B4-BE49-F238E27FC236}">
                <a16:creationId xmlns:a16="http://schemas.microsoft.com/office/drawing/2014/main" id="{7307EAA4-FDCE-9BA4-68C5-88EE13B9A103}"/>
              </a:ext>
            </a:extLst>
          </p:cNvPr>
          <p:cNvSpPr txBox="1"/>
          <p:nvPr/>
        </p:nvSpPr>
        <p:spPr>
          <a:xfrm>
            <a:off x="5479995" y="1795153"/>
            <a:ext cx="197674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en-US" altLang="ja-JP" sz="1400" u="sng" kern="100" dirty="0">
                <a:latin typeface="Meiryo UI" panose="020B0604030504040204" pitchFamily="50" charset="-128"/>
                <a:ea typeface="Meiryo UI" panose="020B0604030504040204" pitchFamily="50" charset="-128"/>
                <a:cs typeface="Times New Roman" panose="02020603050405020304" pitchFamily="18" charset="0"/>
              </a:rPr>
              <a:t>SNS</a:t>
            </a:r>
            <a:r>
              <a:rPr lang="ja-JP" altLang="en-US" sz="1400" u="sng" kern="100" dirty="0">
                <a:latin typeface="Meiryo UI" panose="020B0604030504040204" pitchFamily="50" charset="-128"/>
                <a:ea typeface="Meiryo UI" panose="020B0604030504040204" pitchFamily="50" charset="-128"/>
                <a:cs typeface="Times New Roman" panose="02020603050405020304" pitchFamily="18" charset="0"/>
              </a:rPr>
              <a:t>アイコン</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テキスト ボックス 29">
            <a:extLst>
              <a:ext uri="{FF2B5EF4-FFF2-40B4-BE49-F238E27FC236}">
                <a16:creationId xmlns:a16="http://schemas.microsoft.com/office/drawing/2014/main" id="{C2DC492E-62A2-767F-545C-451AB9975998}"/>
              </a:ext>
            </a:extLst>
          </p:cNvPr>
          <p:cNvSpPr txBox="1"/>
          <p:nvPr/>
        </p:nvSpPr>
        <p:spPr>
          <a:xfrm>
            <a:off x="4914038" y="3689210"/>
            <a:ext cx="3810532" cy="646331"/>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こちらのように作成をお願いします。</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色は各</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SNS</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アイコンのイメージカラーを採用してください。</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例：フェイスブック　⇒　青</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191009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55639" y="309716"/>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717755" y="525378"/>
            <a:ext cx="1936956"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u="sng" dirty="0">
                <a:solidFill>
                  <a:srgbClr val="FFC715"/>
                </a:solidFill>
                <a:latin typeface="Meiryo UI" panose="020B0604030504040204" pitchFamily="50" charset="-128"/>
                <a:ea typeface="Meiryo UI" panose="020B0604030504040204" pitchFamily="50" charset="-128"/>
              </a:rPr>
              <a:t>TOP</a:t>
            </a:r>
            <a:r>
              <a:rPr kumimoji="1" lang="ja-JP" altLang="en-US" sz="2400" b="1" u="sng" dirty="0">
                <a:solidFill>
                  <a:srgbClr val="FFC715"/>
                </a:solidFill>
                <a:latin typeface="Meiryo UI" panose="020B0604030504040204" pitchFamily="50" charset="-128"/>
                <a:ea typeface="Meiryo UI" panose="020B0604030504040204" pitchFamily="50" charset="-128"/>
              </a:rPr>
              <a:t>ページ</a:t>
            </a:r>
          </a:p>
        </p:txBody>
      </p:sp>
      <p:grpSp>
        <p:nvGrpSpPr>
          <p:cNvPr id="17" name="グループ化 16">
            <a:extLst>
              <a:ext uri="{FF2B5EF4-FFF2-40B4-BE49-F238E27FC236}">
                <a16:creationId xmlns:a16="http://schemas.microsoft.com/office/drawing/2014/main" id="{EC266424-2693-B436-17AE-BBC2118B90E2}"/>
              </a:ext>
            </a:extLst>
          </p:cNvPr>
          <p:cNvGrpSpPr/>
          <p:nvPr/>
        </p:nvGrpSpPr>
        <p:grpSpPr>
          <a:xfrm>
            <a:off x="858547" y="1631507"/>
            <a:ext cx="4041829" cy="2924777"/>
            <a:chOff x="685027" y="1578243"/>
            <a:chExt cx="4041829" cy="2924777"/>
          </a:xfrm>
        </p:grpSpPr>
        <p:grpSp>
          <p:nvGrpSpPr>
            <p:cNvPr id="14" name="グループ化 13">
              <a:extLst>
                <a:ext uri="{FF2B5EF4-FFF2-40B4-BE49-F238E27FC236}">
                  <a16:creationId xmlns:a16="http://schemas.microsoft.com/office/drawing/2014/main" id="{A41D7E2E-42FD-B80B-5417-B332A93118C0}"/>
                </a:ext>
              </a:extLst>
            </p:cNvPr>
            <p:cNvGrpSpPr/>
            <p:nvPr/>
          </p:nvGrpSpPr>
          <p:grpSpPr>
            <a:xfrm>
              <a:off x="759540" y="2310182"/>
              <a:ext cx="3967316" cy="2192838"/>
              <a:chOff x="6737553" y="2099875"/>
              <a:chExt cx="3967316" cy="2192838"/>
            </a:xfrm>
          </p:grpSpPr>
          <p:pic>
            <p:nvPicPr>
              <p:cNvPr id="9" name="図 8">
                <a:extLst>
                  <a:ext uri="{FF2B5EF4-FFF2-40B4-BE49-F238E27FC236}">
                    <a16:creationId xmlns:a16="http://schemas.microsoft.com/office/drawing/2014/main" id="{1E99C945-9A2F-5E60-5088-198643763C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7553" y="2099875"/>
                <a:ext cx="3248025" cy="1190625"/>
              </a:xfrm>
              <a:prstGeom prst="rect">
                <a:avLst/>
              </a:prstGeom>
              <a:noFill/>
              <a:ln>
                <a:noFill/>
              </a:ln>
            </p:spPr>
          </p:pic>
          <p:sp>
            <p:nvSpPr>
              <p:cNvPr id="11" name="テキスト ボックス 10">
                <a:extLst>
                  <a:ext uri="{FF2B5EF4-FFF2-40B4-BE49-F238E27FC236}">
                    <a16:creationId xmlns:a16="http://schemas.microsoft.com/office/drawing/2014/main" id="{FB8B4EB0-35E6-7D03-1580-C37CC1CF874B}"/>
                  </a:ext>
                </a:extLst>
              </p:cNvPr>
              <p:cNvSpPr txBox="1"/>
              <p:nvPr/>
            </p:nvSpPr>
            <p:spPr>
              <a:xfrm>
                <a:off x="6737553" y="3831048"/>
                <a:ext cx="3967316" cy="461665"/>
              </a:xfrm>
              <a:prstGeom prst="rect">
                <a:avLst/>
              </a:prstGeom>
              <a:noFill/>
            </p:spPr>
            <p:txBody>
              <a:bodyPr wrap="square">
                <a:spAutoFit/>
              </a:bodyPr>
              <a:lstStyle/>
              <a:p>
                <a:pPr algn="just"/>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ロゴと文字以外は透かしてください。</a:t>
                </a:r>
              </a:p>
              <a:p>
                <a:pPr algn="just"/>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文字は白でお願いします。</a:t>
                </a:r>
                <a:r>
                  <a:rPr lang="en-US" altLang="ja-JP" sz="1100" kern="100" dirty="0">
                    <a:solidFill>
                      <a:srgbClr val="040C28"/>
                    </a:solidFill>
                    <a:effectLst/>
                    <a:latin typeface="Meiryo UI" panose="020B0604030504040204" pitchFamily="50" charset="-128"/>
                    <a:ea typeface="Meiryo UI" panose="020B0604030504040204" pitchFamily="50" charset="-128"/>
                    <a:cs typeface="Times New Roman" panose="02020603050405020304" pitchFamily="18" charset="0"/>
                  </a:rPr>
                  <a:t>#FFFFFF</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sp>
          <p:nvSpPr>
            <p:cNvPr id="12" name="テキスト ボックス 11">
              <a:extLst>
                <a:ext uri="{FF2B5EF4-FFF2-40B4-BE49-F238E27FC236}">
                  <a16:creationId xmlns:a16="http://schemas.microsoft.com/office/drawing/2014/main" id="{9FCBADF4-DE6C-B806-AD86-305902FB1ACF}"/>
                </a:ext>
              </a:extLst>
            </p:cNvPr>
            <p:cNvSpPr txBox="1"/>
            <p:nvPr/>
          </p:nvSpPr>
          <p:spPr>
            <a:xfrm>
              <a:off x="685027" y="1578243"/>
              <a:ext cx="3967316"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en-US"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rPr>
                <a:t>TOP</a:t>
              </a:r>
              <a:r>
                <a:rPr lang="ja-JP" altLang="en-US" sz="1200" u="sng" kern="100" dirty="0">
                  <a:latin typeface="Meiryo UI" panose="020B0604030504040204" pitchFamily="50" charset="-128"/>
                  <a:ea typeface="Meiryo UI" panose="020B0604030504040204" pitchFamily="50" charset="-128"/>
                  <a:cs typeface="Times New Roman" panose="02020603050405020304" pitchFamily="18" charset="0"/>
                </a:rPr>
                <a:t>ページ上部左　ロゴ・文字修正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nvGrpSpPr>
          <p:cNvPr id="16" name="グループ化 15">
            <a:extLst>
              <a:ext uri="{FF2B5EF4-FFF2-40B4-BE49-F238E27FC236}">
                <a16:creationId xmlns:a16="http://schemas.microsoft.com/office/drawing/2014/main" id="{312641A0-89F5-813D-DF6E-39169533A704}"/>
              </a:ext>
            </a:extLst>
          </p:cNvPr>
          <p:cNvGrpSpPr/>
          <p:nvPr/>
        </p:nvGrpSpPr>
        <p:grpSpPr>
          <a:xfrm>
            <a:off x="4996152" y="1617197"/>
            <a:ext cx="4961923" cy="3873748"/>
            <a:chOff x="5151335" y="1578243"/>
            <a:chExt cx="4961923" cy="3873748"/>
          </a:xfrm>
        </p:grpSpPr>
        <p:grpSp>
          <p:nvGrpSpPr>
            <p:cNvPr id="13" name="グループ化 12">
              <a:extLst>
                <a:ext uri="{FF2B5EF4-FFF2-40B4-BE49-F238E27FC236}">
                  <a16:creationId xmlns:a16="http://schemas.microsoft.com/office/drawing/2014/main" id="{F9C0DFFA-C456-75F0-877D-241DBEE3AB68}"/>
                </a:ext>
              </a:extLst>
            </p:cNvPr>
            <p:cNvGrpSpPr/>
            <p:nvPr/>
          </p:nvGrpSpPr>
          <p:grpSpPr>
            <a:xfrm>
              <a:off x="5310967" y="2103621"/>
              <a:ext cx="4802291" cy="3348370"/>
              <a:chOff x="644780" y="1590675"/>
              <a:chExt cx="4802291" cy="3348370"/>
            </a:xfrm>
          </p:grpSpPr>
          <p:pic>
            <p:nvPicPr>
              <p:cNvPr id="2" name="図 1">
                <a:extLst>
                  <a:ext uri="{FF2B5EF4-FFF2-40B4-BE49-F238E27FC236}">
                    <a16:creationId xmlns:a16="http://schemas.microsoft.com/office/drawing/2014/main" id="{96BE9F19-6053-CA64-FB24-3191D564502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0419" y="1590675"/>
                <a:ext cx="3705225" cy="1838325"/>
              </a:xfrm>
              <a:prstGeom prst="rect">
                <a:avLst/>
              </a:prstGeom>
              <a:noFill/>
              <a:ln>
                <a:noFill/>
              </a:ln>
            </p:spPr>
          </p:pic>
          <p:sp>
            <p:nvSpPr>
              <p:cNvPr id="8" name="テキスト ボックス 7">
                <a:extLst>
                  <a:ext uri="{FF2B5EF4-FFF2-40B4-BE49-F238E27FC236}">
                    <a16:creationId xmlns:a16="http://schemas.microsoft.com/office/drawing/2014/main" id="{2D47974A-5F61-4A50-FD04-A27B0105CB11}"/>
                  </a:ext>
                </a:extLst>
              </p:cNvPr>
              <p:cNvSpPr txBox="1"/>
              <p:nvPr/>
            </p:nvSpPr>
            <p:spPr>
              <a:xfrm>
                <a:off x="644780" y="3738716"/>
                <a:ext cx="4802291" cy="1200329"/>
              </a:xfrm>
              <a:prstGeom prst="rect">
                <a:avLst/>
              </a:prstGeom>
              <a:noFill/>
            </p:spPr>
            <p:txBody>
              <a:bodyPr wrap="square">
                <a:spAutoFit/>
              </a:bodyPr>
              <a:lstStyle/>
              <a:p>
                <a:pPr algn="just"/>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CONTACT</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　お問合せ　（</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CONTACT US</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の写真の差し替え）</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サイトの雰囲気に適した画像があればご提案をお願いします。</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画像内部の</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『Contac</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Us』</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は削除</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フォント　⇒　</a:t>
                </a:r>
                <a:r>
                  <a:rPr lang="en-US" altLang="ja-JP" sz="1050" kern="100" dirty="0" err="1">
                    <a:solidFill>
                      <a:srgbClr val="202124"/>
                    </a:solidFill>
                    <a:effectLst/>
                    <a:latin typeface="Meiryo UI" panose="020B0604030504040204" pitchFamily="50" charset="-128"/>
                    <a:ea typeface="Meiryo UI" panose="020B0604030504040204" pitchFamily="50" charset="-128"/>
                    <a:cs typeface="Times New Roman" panose="02020603050405020304" pitchFamily="18" charset="0"/>
                  </a:rPr>
                  <a:t>Shippori</a:t>
                </a:r>
                <a:r>
                  <a:rPr lang="en-US" altLang="ja-JP" sz="1050" kern="100" dirty="0">
                    <a:solidFill>
                      <a:srgbClr val="202124"/>
                    </a:solidFill>
                    <a:effectLst/>
                    <a:latin typeface="Meiryo UI" panose="020B0604030504040204" pitchFamily="50" charset="-128"/>
                    <a:ea typeface="Meiryo UI" panose="020B0604030504040204" pitchFamily="50" charset="-128"/>
                    <a:cs typeface="Times New Roman" panose="02020603050405020304" pitchFamily="18" charset="0"/>
                  </a:rPr>
                  <a:t> Mincho Medium</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https://fonts.google.com/specimen/Shippori+Mincho</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sp>
          <p:nvSpPr>
            <p:cNvPr id="15" name="テキスト ボックス 14">
              <a:extLst>
                <a:ext uri="{FF2B5EF4-FFF2-40B4-BE49-F238E27FC236}">
                  <a16:creationId xmlns:a16="http://schemas.microsoft.com/office/drawing/2014/main" id="{942A31F2-0B17-0CF0-9DB2-492AA7A3DC77}"/>
                </a:ext>
              </a:extLst>
            </p:cNvPr>
            <p:cNvSpPr txBox="1"/>
            <p:nvPr/>
          </p:nvSpPr>
          <p:spPr>
            <a:xfrm>
              <a:off x="5151335" y="1578243"/>
              <a:ext cx="4720252"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② </a:t>
              </a:r>
              <a:r>
                <a:rPr lang="en-US"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rPr>
                <a:t>TOP</a:t>
              </a:r>
              <a:r>
                <a:rPr lang="ja-JP" altLang="en-US" sz="1200" u="sng" kern="100" dirty="0">
                  <a:latin typeface="Meiryo UI" panose="020B0604030504040204" pitchFamily="50" charset="-128"/>
                  <a:ea typeface="Meiryo UI" panose="020B0604030504040204" pitchFamily="50" charset="-128"/>
                  <a:cs typeface="Times New Roman" panose="02020603050405020304" pitchFamily="18" charset="0"/>
                </a:rPr>
                <a:t>ページ中腹下部　</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spTree>
    <p:extLst>
      <p:ext uri="{BB962C8B-B14F-4D97-AF65-F5344CB8AC3E}">
        <p14:creationId xmlns:p14="http://schemas.microsoft.com/office/powerpoint/2010/main" val="2234890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55639" y="309716"/>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40774" y="333183"/>
            <a:ext cx="1936956"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b="1" u="sng" dirty="0">
                <a:solidFill>
                  <a:srgbClr val="FFC715"/>
                </a:solidFill>
                <a:latin typeface="Meiryo UI" panose="020B0604030504040204" pitchFamily="50" charset="-128"/>
                <a:ea typeface="Meiryo UI" panose="020B0604030504040204" pitchFamily="50" charset="-128"/>
              </a:rPr>
              <a:t>TOP</a:t>
            </a:r>
            <a:r>
              <a:rPr kumimoji="1" lang="ja-JP" altLang="en-US" sz="2800" b="1" u="sng" dirty="0">
                <a:solidFill>
                  <a:srgbClr val="FFC715"/>
                </a:solidFill>
                <a:latin typeface="Meiryo UI" panose="020B0604030504040204" pitchFamily="50" charset="-128"/>
                <a:ea typeface="Meiryo UI" panose="020B0604030504040204" pitchFamily="50" charset="-128"/>
              </a:rPr>
              <a:t>ページ</a:t>
            </a:r>
          </a:p>
        </p:txBody>
      </p:sp>
      <p:sp>
        <p:nvSpPr>
          <p:cNvPr id="12" name="テキスト ボックス 11">
            <a:extLst>
              <a:ext uri="{FF2B5EF4-FFF2-40B4-BE49-F238E27FC236}">
                <a16:creationId xmlns:a16="http://schemas.microsoft.com/office/drawing/2014/main" id="{9FCBADF4-DE6C-B806-AD86-305902FB1ACF}"/>
              </a:ext>
            </a:extLst>
          </p:cNvPr>
          <p:cNvSpPr txBox="1"/>
          <p:nvPr/>
        </p:nvSpPr>
        <p:spPr>
          <a:xfrm>
            <a:off x="685027" y="1578243"/>
            <a:ext cx="5155334"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③ </a:t>
            </a:r>
            <a:r>
              <a:rPr lang="en-US"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rPr>
              <a:t>TOP</a:t>
            </a:r>
            <a:r>
              <a:rPr lang="ja-JP" altLang="en-US" sz="1200" u="sng" kern="100" dirty="0">
                <a:latin typeface="Meiryo UI" panose="020B0604030504040204" pitchFamily="50" charset="-128"/>
                <a:ea typeface="Meiryo UI" panose="020B0604030504040204" pitchFamily="50" charset="-128"/>
                <a:cs typeface="Times New Roman" panose="02020603050405020304" pitchFamily="18" charset="0"/>
              </a:rPr>
              <a:t>ページ中腹下部　画像差し替え</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9C0FF978-FF58-D088-774B-7B13420D30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5960" y="2181439"/>
            <a:ext cx="5400040" cy="2357755"/>
          </a:xfrm>
          <a:prstGeom prst="rect">
            <a:avLst/>
          </a:prstGeom>
          <a:noFill/>
          <a:ln>
            <a:noFill/>
          </a:ln>
        </p:spPr>
      </p:pic>
      <p:sp>
        <p:nvSpPr>
          <p:cNvPr id="7" name="テキスト ボックス 6">
            <a:extLst>
              <a:ext uri="{FF2B5EF4-FFF2-40B4-BE49-F238E27FC236}">
                <a16:creationId xmlns:a16="http://schemas.microsoft.com/office/drawing/2014/main" id="{267E3B5D-79AC-B91F-EBA5-9C1BC192C2FE}"/>
              </a:ext>
            </a:extLst>
          </p:cNvPr>
          <p:cNvSpPr txBox="1"/>
          <p:nvPr/>
        </p:nvSpPr>
        <p:spPr>
          <a:xfrm>
            <a:off x="695960" y="4897407"/>
            <a:ext cx="4802291" cy="830997"/>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会社概要・お問合せ　⇒　黒の画像</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明太子へのこだわり・お知らせ　⇒　　白の画像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gn="just"/>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英語表記は削除でお願いします。</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4080032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55639" y="309716"/>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1" y="333183"/>
            <a:ext cx="2467897"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FFC715"/>
                </a:solidFill>
                <a:latin typeface="Meiryo UI" panose="020B0604030504040204" pitchFamily="50" charset="-128"/>
                <a:ea typeface="Meiryo UI" panose="020B0604030504040204" pitchFamily="50" charset="-128"/>
              </a:rPr>
              <a:t>会社概要ページ</a:t>
            </a:r>
          </a:p>
        </p:txBody>
      </p:sp>
      <p:sp>
        <p:nvSpPr>
          <p:cNvPr id="12" name="テキスト ボックス 11">
            <a:extLst>
              <a:ext uri="{FF2B5EF4-FFF2-40B4-BE49-F238E27FC236}">
                <a16:creationId xmlns:a16="http://schemas.microsoft.com/office/drawing/2014/main" id="{9FCBADF4-DE6C-B806-AD86-305902FB1ACF}"/>
              </a:ext>
            </a:extLst>
          </p:cNvPr>
          <p:cNvSpPr txBox="1"/>
          <p:nvPr/>
        </p:nvSpPr>
        <p:spPr>
          <a:xfrm>
            <a:off x="685027" y="1578243"/>
            <a:ext cx="5155334"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en-US"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rPr>
              <a:t>TOP</a:t>
            </a:r>
            <a:r>
              <a:rPr lang="ja-JP" altLang="en-US" sz="1200" u="sng" kern="100" dirty="0">
                <a:latin typeface="Meiryo UI" panose="020B0604030504040204" pitchFamily="50" charset="-128"/>
                <a:ea typeface="Meiryo UI" panose="020B0604030504040204" pitchFamily="50" charset="-128"/>
                <a:cs typeface="Times New Roman" panose="02020603050405020304" pitchFamily="18" charset="0"/>
              </a:rPr>
              <a:t>ページヘッダー写真の差し替え</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 name="図 1">
            <a:extLst>
              <a:ext uri="{FF2B5EF4-FFF2-40B4-BE49-F238E27FC236}">
                <a16:creationId xmlns:a16="http://schemas.microsoft.com/office/drawing/2014/main" id="{270F8750-14CA-4F38-8314-8E78A24A2830}"/>
              </a:ext>
            </a:extLst>
          </p:cNvPr>
          <p:cNvPicPr>
            <a:picLocks noChangeAspect="1"/>
          </p:cNvPicPr>
          <p:nvPr/>
        </p:nvPicPr>
        <p:blipFill>
          <a:blip r:embed="rId2"/>
          <a:stretch>
            <a:fillRect/>
          </a:stretch>
        </p:blipFill>
        <p:spPr>
          <a:xfrm>
            <a:off x="810096" y="2340340"/>
            <a:ext cx="5400040" cy="1498600"/>
          </a:xfrm>
          <a:prstGeom prst="rect">
            <a:avLst/>
          </a:prstGeom>
        </p:spPr>
      </p:pic>
      <p:sp>
        <p:nvSpPr>
          <p:cNvPr id="8" name="テキスト ボックス 7">
            <a:extLst>
              <a:ext uri="{FF2B5EF4-FFF2-40B4-BE49-F238E27FC236}">
                <a16:creationId xmlns:a16="http://schemas.microsoft.com/office/drawing/2014/main" id="{7366D1DB-D5C8-7E26-B6C6-313A5B89B43E}"/>
              </a:ext>
            </a:extLst>
          </p:cNvPr>
          <p:cNvSpPr txBox="1"/>
          <p:nvPr/>
        </p:nvSpPr>
        <p:spPr>
          <a:xfrm>
            <a:off x="530942" y="4148656"/>
            <a:ext cx="5794891" cy="276999"/>
          </a:xfrm>
          <a:prstGeom prst="rect">
            <a:avLst/>
          </a:prstGeom>
          <a:noFill/>
        </p:spPr>
        <p:txBody>
          <a:bodyPr wrap="square">
            <a:spAutoFit/>
          </a:bodyPr>
          <a:lstStyle/>
          <a:p>
            <a:pPr algn="just"/>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明太子製造・卸の会社概要に合う写真があればご提案頂けると幸甚でございます。</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11" name="グループ化 10">
            <a:extLst>
              <a:ext uri="{FF2B5EF4-FFF2-40B4-BE49-F238E27FC236}">
                <a16:creationId xmlns:a16="http://schemas.microsoft.com/office/drawing/2014/main" id="{01F9A79F-C9AB-C793-31E0-58DBA260A77A}"/>
              </a:ext>
            </a:extLst>
          </p:cNvPr>
          <p:cNvGrpSpPr/>
          <p:nvPr/>
        </p:nvGrpSpPr>
        <p:grpSpPr>
          <a:xfrm>
            <a:off x="7115324" y="1578243"/>
            <a:ext cx="5155334" cy="3464498"/>
            <a:chOff x="7125157" y="1723817"/>
            <a:chExt cx="5155334" cy="3464498"/>
          </a:xfrm>
        </p:grpSpPr>
        <p:pic>
          <p:nvPicPr>
            <p:cNvPr id="9" name="図 8">
              <a:extLst>
                <a:ext uri="{FF2B5EF4-FFF2-40B4-BE49-F238E27FC236}">
                  <a16:creationId xmlns:a16="http://schemas.microsoft.com/office/drawing/2014/main" id="{54F43CEC-7269-1203-6DF6-E8F778C596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25157" y="2340340"/>
              <a:ext cx="3248025" cy="2847975"/>
            </a:xfrm>
            <a:prstGeom prst="rect">
              <a:avLst/>
            </a:prstGeom>
            <a:noFill/>
            <a:ln>
              <a:noFill/>
            </a:ln>
          </p:spPr>
        </p:pic>
        <p:sp>
          <p:nvSpPr>
            <p:cNvPr id="10" name="テキスト ボックス 9">
              <a:extLst>
                <a:ext uri="{FF2B5EF4-FFF2-40B4-BE49-F238E27FC236}">
                  <a16:creationId xmlns:a16="http://schemas.microsoft.com/office/drawing/2014/main" id="{FA31DEAD-FF77-4B14-F2DC-7ADCDBAE29C7}"/>
                </a:ext>
              </a:extLst>
            </p:cNvPr>
            <p:cNvSpPr txBox="1"/>
            <p:nvPr/>
          </p:nvSpPr>
          <p:spPr>
            <a:xfrm>
              <a:off x="7125157" y="1723817"/>
              <a:ext cx="5155334"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② </a:t>
              </a:r>
              <a:r>
                <a:rPr lang="ja-JP" altLang="en-US" sz="1200" u="sng" kern="100" dirty="0">
                  <a:effectLst/>
                  <a:latin typeface="Meiryo UI" panose="020B0604030504040204" pitchFamily="50" charset="-128"/>
                  <a:ea typeface="Meiryo UI" panose="020B0604030504040204" pitchFamily="50" charset="-128"/>
                  <a:cs typeface="Times New Roman" panose="02020603050405020304" pitchFamily="18" charset="0"/>
                </a:rPr>
                <a:t>文字修正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sp>
        <p:nvSpPr>
          <p:cNvPr id="13" name="正方形/長方形 12">
            <a:extLst>
              <a:ext uri="{FF2B5EF4-FFF2-40B4-BE49-F238E27FC236}">
                <a16:creationId xmlns:a16="http://schemas.microsoft.com/office/drawing/2014/main" id="{41C35B2D-F355-8A94-E46F-36DEA0D141BC}"/>
              </a:ext>
            </a:extLst>
          </p:cNvPr>
          <p:cNvSpPr/>
          <p:nvPr/>
        </p:nvSpPr>
        <p:spPr>
          <a:xfrm>
            <a:off x="7191529" y="2173652"/>
            <a:ext cx="497298" cy="2450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7CF4D7C8-3224-0680-9CDE-3417058FEBA6}"/>
              </a:ext>
            </a:extLst>
          </p:cNvPr>
          <p:cNvSpPr txBox="1"/>
          <p:nvPr/>
        </p:nvSpPr>
        <p:spPr>
          <a:xfrm>
            <a:off x="7115324" y="5002758"/>
            <a:ext cx="5794891" cy="276999"/>
          </a:xfrm>
          <a:prstGeom prst="rect">
            <a:avLst/>
          </a:prstGeom>
          <a:noFill/>
        </p:spPr>
        <p:txBody>
          <a:bodyPr wrap="square">
            <a:spAutoFit/>
          </a:bodyPr>
          <a:lstStyle/>
          <a:p>
            <a:pPr algn="just"/>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地図</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MAP</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の表記を</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華みずき</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に変更</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85777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300748"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会社概要ページ</a:t>
            </a:r>
          </a:p>
        </p:txBody>
      </p:sp>
      <p:sp>
        <p:nvSpPr>
          <p:cNvPr id="12" name="テキスト ボックス 11">
            <a:extLst>
              <a:ext uri="{FF2B5EF4-FFF2-40B4-BE49-F238E27FC236}">
                <a16:creationId xmlns:a16="http://schemas.microsoft.com/office/drawing/2014/main" id="{9FCBADF4-DE6C-B806-AD86-305902FB1ACF}"/>
              </a:ext>
            </a:extLst>
          </p:cNvPr>
          <p:cNvSpPr txBox="1"/>
          <p:nvPr/>
        </p:nvSpPr>
        <p:spPr>
          <a:xfrm>
            <a:off x="685027" y="1578243"/>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③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文字修正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C17B0BBF-532E-4C76-EAFB-A408CA5B44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027" y="2296193"/>
            <a:ext cx="3275330" cy="2676525"/>
          </a:xfrm>
          <a:prstGeom prst="rect">
            <a:avLst/>
          </a:prstGeom>
          <a:noFill/>
          <a:ln>
            <a:noFill/>
          </a:ln>
        </p:spPr>
      </p:pic>
      <p:sp>
        <p:nvSpPr>
          <p:cNvPr id="7" name="正方形/長方形 6">
            <a:extLst>
              <a:ext uri="{FF2B5EF4-FFF2-40B4-BE49-F238E27FC236}">
                <a16:creationId xmlns:a16="http://schemas.microsoft.com/office/drawing/2014/main" id="{4E3EF13D-014D-2B3A-9295-E3324470E460}"/>
              </a:ext>
            </a:extLst>
          </p:cNvPr>
          <p:cNvSpPr/>
          <p:nvPr/>
        </p:nvSpPr>
        <p:spPr>
          <a:xfrm>
            <a:off x="771064" y="2231435"/>
            <a:ext cx="561975" cy="3333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12D5E890-29C6-B2E3-3C2D-7F6ECA7E37FD}"/>
              </a:ext>
            </a:extLst>
          </p:cNvPr>
          <p:cNvSpPr txBox="1"/>
          <p:nvPr/>
        </p:nvSpPr>
        <p:spPr>
          <a:xfrm>
            <a:off x="602218" y="5090503"/>
            <a:ext cx="5794891" cy="230832"/>
          </a:xfrm>
          <a:prstGeom prst="rect">
            <a:avLst/>
          </a:prstGeom>
          <a:noFill/>
        </p:spPr>
        <p:txBody>
          <a:bodyPr wrap="square">
            <a:spAutoFit/>
          </a:bodyPr>
          <a:lstStyle/>
          <a:p>
            <a:pPr algn="just"/>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地図</a:t>
            </a:r>
            <a:r>
              <a:rPr lang="en-US" altLang="ja-JP" sz="900" kern="100" dirty="0">
                <a:effectLst/>
                <a:latin typeface="Meiryo UI" panose="020B0604030504040204" pitchFamily="50" charset="-128"/>
                <a:ea typeface="Meiryo UI" panose="020B0604030504040204" pitchFamily="50" charset="-128"/>
                <a:cs typeface="Times New Roman" panose="02020603050405020304" pitchFamily="18" charset="0"/>
              </a:rPr>
              <a:t>-MAP-</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の表記を</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本社</a:t>
            </a:r>
            <a:r>
              <a:rPr lang="en-US" altLang="ja-JP" sz="9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に変更</a:t>
            </a:r>
            <a:endParaRPr lang="ja-JP" alt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nvGrpSpPr>
          <p:cNvPr id="19" name="グループ化 18">
            <a:extLst>
              <a:ext uri="{FF2B5EF4-FFF2-40B4-BE49-F238E27FC236}">
                <a16:creationId xmlns:a16="http://schemas.microsoft.com/office/drawing/2014/main" id="{359F187C-C610-373F-AD2B-F1041F3DFA62}"/>
              </a:ext>
            </a:extLst>
          </p:cNvPr>
          <p:cNvGrpSpPr/>
          <p:nvPr/>
        </p:nvGrpSpPr>
        <p:grpSpPr>
          <a:xfrm>
            <a:off x="9053310" y="1578243"/>
            <a:ext cx="2884083" cy="4217543"/>
            <a:chOff x="4852988" y="1543439"/>
            <a:chExt cx="2884083" cy="4217543"/>
          </a:xfrm>
        </p:grpSpPr>
        <p:sp>
          <p:nvSpPr>
            <p:cNvPr id="14" name="テキスト ボックス 13">
              <a:extLst>
                <a:ext uri="{FF2B5EF4-FFF2-40B4-BE49-F238E27FC236}">
                  <a16:creationId xmlns:a16="http://schemas.microsoft.com/office/drawing/2014/main" id="{7CF4D7C8-3224-0680-9CDE-3417058FEBA6}"/>
                </a:ext>
              </a:extLst>
            </p:cNvPr>
            <p:cNvSpPr txBox="1"/>
            <p:nvPr/>
          </p:nvSpPr>
          <p:spPr>
            <a:xfrm>
              <a:off x="4852988" y="5483983"/>
              <a:ext cx="2481877" cy="276999"/>
            </a:xfrm>
            <a:prstGeom prst="rect">
              <a:avLst/>
            </a:prstGeom>
            <a:noFill/>
          </p:spPr>
          <p:txBody>
            <a:bodyPr wrap="square">
              <a:spAutoFit/>
            </a:bodyPr>
            <a:lstStyle/>
            <a:p>
              <a:pPr algn="just"/>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販売店</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Sales outlet</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の表記を削除</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6" name="図 15">
              <a:extLst>
                <a:ext uri="{FF2B5EF4-FFF2-40B4-BE49-F238E27FC236}">
                  <a16:creationId xmlns:a16="http://schemas.microsoft.com/office/drawing/2014/main" id="{B218E627-36C1-14BA-25B2-3E8C4EA38828}"/>
                </a:ext>
              </a:extLst>
            </p:cNvPr>
            <p:cNvPicPr>
              <a:picLocks noChangeAspect="1"/>
            </p:cNvPicPr>
            <p:nvPr/>
          </p:nvPicPr>
          <p:blipFill>
            <a:blip r:embed="rId4"/>
            <a:stretch>
              <a:fillRect/>
            </a:stretch>
          </p:blipFill>
          <p:spPr>
            <a:xfrm>
              <a:off x="4950942" y="2039908"/>
              <a:ext cx="2284095" cy="3086100"/>
            </a:xfrm>
            <a:prstGeom prst="rect">
              <a:avLst/>
            </a:prstGeom>
          </p:spPr>
        </p:pic>
        <p:sp>
          <p:nvSpPr>
            <p:cNvPr id="17" name="正方形/長方形 16">
              <a:extLst>
                <a:ext uri="{FF2B5EF4-FFF2-40B4-BE49-F238E27FC236}">
                  <a16:creationId xmlns:a16="http://schemas.microsoft.com/office/drawing/2014/main" id="{13754D16-862F-4183-FB56-7525ED146EAE}"/>
                </a:ext>
              </a:extLst>
            </p:cNvPr>
            <p:cNvSpPr/>
            <p:nvPr/>
          </p:nvSpPr>
          <p:spPr>
            <a:xfrm>
              <a:off x="4950942" y="2063345"/>
              <a:ext cx="1366626" cy="2381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84BA15D7-4B26-119D-768D-D30C1A0EE2E0}"/>
                </a:ext>
              </a:extLst>
            </p:cNvPr>
            <p:cNvSpPr txBox="1"/>
            <p:nvPr/>
          </p:nvSpPr>
          <p:spPr>
            <a:xfrm>
              <a:off x="4852988" y="1543439"/>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⑤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文字修正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nvGrpSpPr>
          <p:cNvPr id="25" name="グループ化 24">
            <a:extLst>
              <a:ext uri="{FF2B5EF4-FFF2-40B4-BE49-F238E27FC236}">
                <a16:creationId xmlns:a16="http://schemas.microsoft.com/office/drawing/2014/main" id="{70654CAB-6007-8D59-1D93-4E07E17AF9B2}"/>
              </a:ext>
            </a:extLst>
          </p:cNvPr>
          <p:cNvGrpSpPr/>
          <p:nvPr/>
        </p:nvGrpSpPr>
        <p:grpSpPr>
          <a:xfrm>
            <a:off x="3843655" y="1639905"/>
            <a:ext cx="4881188" cy="4489064"/>
            <a:chOff x="3843655" y="1639905"/>
            <a:chExt cx="4881188" cy="4489064"/>
          </a:xfrm>
        </p:grpSpPr>
        <p:pic>
          <p:nvPicPr>
            <p:cNvPr id="20" name="図 19">
              <a:extLst>
                <a:ext uri="{FF2B5EF4-FFF2-40B4-BE49-F238E27FC236}">
                  <a16:creationId xmlns:a16="http://schemas.microsoft.com/office/drawing/2014/main" id="{793C6825-D1D8-5962-8356-A6633AD6085D}"/>
                </a:ext>
              </a:extLst>
            </p:cNvPr>
            <p:cNvPicPr>
              <a:picLocks noChangeAspect="1"/>
            </p:cNvPicPr>
            <p:nvPr/>
          </p:nvPicPr>
          <p:blipFill>
            <a:blip r:embed="rId5"/>
            <a:stretch>
              <a:fillRect/>
            </a:stretch>
          </p:blipFill>
          <p:spPr>
            <a:xfrm>
              <a:off x="3843655" y="2225522"/>
              <a:ext cx="2252345" cy="3141980"/>
            </a:xfrm>
            <a:prstGeom prst="rect">
              <a:avLst/>
            </a:prstGeom>
          </p:spPr>
        </p:pic>
        <p:pic>
          <p:nvPicPr>
            <p:cNvPr id="21" name="図 20">
              <a:extLst>
                <a:ext uri="{FF2B5EF4-FFF2-40B4-BE49-F238E27FC236}">
                  <a16:creationId xmlns:a16="http://schemas.microsoft.com/office/drawing/2014/main" id="{5A0D4F95-FCEA-4A71-93C0-0608311DC998}"/>
                </a:ext>
              </a:extLst>
            </p:cNvPr>
            <p:cNvPicPr>
              <a:picLocks noChangeAspect="1"/>
            </p:cNvPicPr>
            <p:nvPr/>
          </p:nvPicPr>
          <p:blipFill>
            <a:blip r:embed="rId6"/>
            <a:stretch>
              <a:fillRect/>
            </a:stretch>
          </p:blipFill>
          <p:spPr>
            <a:xfrm>
              <a:off x="6086418" y="2096617"/>
              <a:ext cx="2638425" cy="3399790"/>
            </a:xfrm>
            <a:prstGeom prst="rect">
              <a:avLst/>
            </a:prstGeom>
          </p:spPr>
        </p:pic>
        <p:sp>
          <p:nvSpPr>
            <p:cNvPr id="22" name="テキスト ボックス 21">
              <a:extLst>
                <a:ext uri="{FF2B5EF4-FFF2-40B4-BE49-F238E27FC236}">
                  <a16:creationId xmlns:a16="http://schemas.microsoft.com/office/drawing/2014/main" id="{E9054845-2B5F-99C2-1E7F-C7032738F5B7}"/>
                </a:ext>
              </a:extLst>
            </p:cNvPr>
            <p:cNvSpPr txBox="1"/>
            <p:nvPr/>
          </p:nvSpPr>
          <p:spPr>
            <a:xfrm>
              <a:off x="4040838" y="1639905"/>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④ </a:t>
              </a:r>
              <a:r>
                <a:rPr lang="ja-JP" altLang="en-US" sz="1400" u="sng" kern="100" dirty="0">
                  <a:latin typeface="Meiryo UI" panose="020B0604030504040204" pitchFamily="50" charset="-128"/>
                  <a:ea typeface="Meiryo UI" panose="020B0604030504040204" pitchFamily="50" charset="-128"/>
                  <a:cs typeface="Times New Roman" panose="02020603050405020304" pitchFamily="18" charset="0"/>
                </a:rPr>
                <a:t>表示修正（スマホ）</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正方形/長方形 22">
              <a:extLst>
                <a:ext uri="{FF2B5EF4-FFF2-40B4-BE49-F238E27FC236}">
                  <a16:creationId xmlns:a16="http://schemas.microsoft.com/office/drawing/2014/main" id="{8C2C99E1-5087-B86E-56A8-3A9675458733}"/>
                </a:ext>
              </a:extLst>
            </p:cNvPr>
            <p:cNvSpPr/>
            <p:nvPr/>
          </p:nvSpPr>
          <p:spPr>
            <a:xfrm>
              <a:off x="4180425" y="2089934"/>
              <a:ext cx="561975" cy="3333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236BA9F-FD95-C2C2-633F-2621C90450D6}"/>
                </a:ext>
              </a:extLst>
            </p:cNvPr>
            <p:cNvSpPr txBox="1"/>
            <p:nvPr/>
          </p:nvSpPr>
          <p:spPr>
            <a:xfrm>
              <a:off x="3859799" y="5598054"/>
              <a:ext cx="4684433" cy="530915"/>
            </a:xfrm>
            <a:prstGeom prst="rect">
              <a:avLst/>
            </a:prstGeom>
            <a:noFill/>
          </p:spPr>
          <p:txBody>
            <a:bodyPr wrap="square">
              <a:spAutoFit/>
            </a:body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スマホ画面にした際、左のようになるので、右（ふくや）のような表示に変更</a:t>
              </a:r>
            </a:p>
            <a:p>
              <a:pPr algn="just"/>
              <a:r>
                <a:rPr lang="ja-JP"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マップ内の住所と『店舗の～』のリンク</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の</a:t>
              </a:r>
              <a:r>
                <a:rPr lang="ja-JP"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表示はしなくて大丈夫です</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grpSp>
    </p:spTree>
    <p:extLst>
      <p:ext uri="{BB962C8B-B14F-4D97-AF65-F5344CB8AC3E}">
        <p14:creationId xmlns:p14="http://schemas.microsoft.com/office/powerpoint/2010/main" val="2989094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会社概要ページ</a:t>
            </a:r>
          </a:p>
        </p:txBody>
      </p:sp>
      <p:sp>
        <p:nvSpPr>
          <p:cNvPr id="12" name="テキスト ボックス 11">
            <a:extLst>
              <a:ext uri="{FF2B5EF4-FFF2-40B4-BE49-F238E27FC236}">
                <a16:creationId xmlns:a16="http://schemas.microsoft.com/office/drawing/2014/main" id="{9FCBADF4-DE6C-B806-AD86-305902FB1ACF}"/>
              </a:ext>
            </a:extLst>
          </p:cNvPr>
          <p:cNvSpPr txBox="1"/>
          <p:nvPr/>
        </p:nvSpPr>
        <p:spPr>
          <a:xfrm>
            <a:off x="685027" y="1578243"/>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⑥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文字修正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 name="図 1">
            <a:extLst>
              <a:ext uri="{FF2B5EF4-FFF2-40B4-BE49-F238E27FC236}">
                <a16:creationId xmlns:a16="http://schemas.microsoft.com/office/drawing/2014/main" id="{F0FEC11E-F1CD-6764-62D5-59C063097F26}"/>
              </a:ext>
            </a:extLst>
          </p:cNvPr>
          <p:cNvPicPr>
            <a:picLocks noChangeAspect="1"/>
          </p:cNvPicPr>
          <p:nvPr/>
        </p:nvPicPr>
        <p:blipFill>
          <a:blip r:embed="rId3"/>
          <a:stretch>
            <a:fillRect/>
          </a:stretch>
        </p:blipFill>
        <p:spPr>
          <a:xfrm>
            <a:off x="685027" y="2140688"/>
            <a:ext cx="2257425" cy="2989580"/>
          </a:xfrm>
          <a:prstGeom prst="rect">
            <a:avLst/>
          </a:prstGeom>
        </p:spPr>
      </p:pic>
      <p:sp>
        <p:nvSpPr>
          <p:cNvPr id="8" name="テキスト ボックス 7">
            <a:extLst>
              <a:ext uri="{FF2B5EF4-FFF2-40B4-BE49-F238E27FC236}">
                <a16:creationId xmlns:a16="http://schemas.microsoft.com/office/drawing/2014/main" id="{926531EF-520E-B60C-2FDD-5C8A46046C42}"/>
              </a:ext>
            </a:extLst>
          </p:cNvPr>
          <p:cNvSpPr txBox="1"/>
          <p:nvPr/>
        </p:nvSpPr>
        <p:spPr>
          <a:xfrm>
            <a:off x="213299" y="5336493"/>
            <a:ext cx="3929833" cy="253916"/>
          </a:xfrm>
          <a:prstGeom prst="rect">
            <a:avLst/>
          </a:prstGeom>
          <a:noFill/>
        </p:spPr>
        <p:txBody>
          <a:bodyPr wrap="square">
            <a:spAutoFit/>
          </a:bodyPr>
          <a:lstStyle/>
          <a:p>
            <a:pPr algn="just"/>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会社概要</a:t>
            </a: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-Company Profile-</a:t>
            </a:r>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を　⇒　会社概要　のみに変更</a:t>
            </a:r>
          </a:p>
        </p:txBody>
      </p:sp>
    </p:spTree>
    <p:extLst>
      <p:ext uri="{BB962C8B-B14F-4D97-AF65-F5344CB8AC3E}">
        <p14:creationId xmlns:p14="http://schemas.microsoft.com/office/powerpoint/2010/main" val="2096111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問い合わ</a:t>
            </a:r>
            <a:r>
              <a:rPr lang="ja-JP" altLang="en-US" sz="2400" b="1" u="sng" dirty="0">
                <a:solidFill>
                  <a:srgbClr val="FFC715"/>
                </a:solidFill>
                <a:latin typeface="Meiryo UI" panose="020B0604030504040204" pitchFamily="50" charset="-128"/>
                <a:ea typeface="Meiryo UI" panose="020B0604030504040204" pitchFamily="50" charset="-128"/>
              </a:rPr>
              <a:t>せ</a:t>
            </a:r>
            <a:r>
              <a:rPr kumimoji="1" lang="ja-JP" altLang="en-US" sz="2400" b="1" u="sng" dirty="0">
                <a:solidFill>
                  <a:srgbClr val="FFC715"/>
                </a:solidFill>
                <a:latin typeface="Meiryo UI" panose="020B0604030504040204" pitchFamily="50" charset="-128"/>
                <a:ea typeface="Meiryo UI" panose="020B0604030504040204" pitchFamily="50" charset="-128"/>
              </a:rPr>
              <a:t>ページ</a:t>
            </a:r>
          </a:p>
        </p:txBody>
      </p:sp>
      <p:grpSp>
        <p:nvGrpSpPr>
          <p:cNvPr id="17" name="グループ化 16">
            <a:extLst>
              <a:ext uri="{FF2B5EF4-FFF2-40B4-BE49-F238E27FC236}">
                <a16:creationId xmlns:a16="http://schemas.microsoft.com/office/drawing/2014/main" id="{B5F23BE6-878E-4000-8E2E-BAA55AFADBD0}"/>
              </a:ext>
            </a:extLst>
          </p:cNvPr>
          <p:cNvGrpSpPr/>
          <p:nvPr/>
        </p:nvGrpSpPr>
        <p:grpSpPr>
          <a:xfrm>
            <a:off x="403123" y="1172674"/>
            <a:ext cx="5794891" cy="3438414"/>
            <a:chOff x="403123" y="1172674"/>
            <a:chExt cx="5794891" cy="3438414"/>
          </a:xfrm>
        </p:grpSpPr>
        <p:pic>
          <p:nvPicPr>
            <p:cNvPr id="3" name="図 2">
              <a:extLst>
                <a:ext uri="{FF2B5EF4-FFF2-40B4-BE49-F238E27FC236}">
                  <a16:creationId xmlns:a16="http://schemas.microsoft.com/office/drawing/2014/main" id="{4D1F13DF-00F7-474E-D3A7-4DE9B9530DD9}"/>
                </a:ext>
              </a:extLst>
            </p:cNvPr>
            <p:cNvPicPr>
              <a:picLocks noChangeAspect="1"/>
            </p:cNvPicPr>
            <p:nvPr/>
          </p:nvPicPr>
          <p:blipFill>
            <a:blip r:embed="rId3"/>
            <a:stretch>
              <a:fillRect/>
            </a:stretch>
          </p:blipFill>
          <p:spPr>
            <a:xfrm>
              <a:off x="530942" y="1677418"/>
              <a:ext cx="4708709" cy="2184989"/>
            </a:xfrm>
            <a:prstGeom prst="rect">
              <a:avLst/>
            </a:prstGeom>
          </p:spPr>
        </p:pic>
        <p:sp>
          <p:nvSpPr>
            <p:cNvPr id="7" name="テキスト ボックス 6">
              <a:extLst>
                <a:ext uri="{FF2B5EF4-FFF2-40B4-BE49-F238E27FC236}">
                  <a16:creationId xmlns:a16="http://schemas.microsoft.com/office/drawing/2014/main" id="{22CB9B49-43BC-8B22-C6D2-F25DBF7FC721}"/>
                </a:ext>
              </a:extLst>
            </p:cNvPr>
            <p:cNvSpPr txBox="1"/>
            <p:nvPr/>
          </p:nvSpPr>
          <p:spPr>
            <a:xfrm>
              <a:off x="403123" y="4195590"/>
              <a:ext cx="5794891" cy="415498"/>
            </a:xfrm>
            <a:prstGeom prst="rect">
              <a:avLst/>
            </a:prstGeom>
            <a:noFill/>
          </p:spPr>
          <p:txBody>
            <a:bodyPr wrap="square">
              <a:spAutoFit/>
            </a:bodyPr>
            <a:lstStyle/>
            <a:p>
              <a:pPr algn="just"/>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お問い合わせの下の</a:t>
              </a: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CONTACT</a:t>
              </a:r>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を削除</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お問い合わせ</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のみ</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表記</a:t>
              </a:r>
              <a:endPar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バックの写真差し替え</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（問い合わせに合う写真があればご提案頂けると幸甚でございます。）</a:t>
              </a:r>
              <a:endPar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7D111FEF-81F3-8B14-47B9-E3A68FD0FE1F}"/>
                </a:ext>
              </a:extLst>
            </p:cNvPr>
            <p:cNvSpPr txBox="1"/>
            <p:nvPr/>
          </p:nvSpPr>
          <p:spPr>
            <a:xfrm>
              <a:off x="530942" y="1172674"/>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①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修正</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nvGrpSpPr>
          <p:cNvPr id="18" name="グループ化 17">
            <a:extLst>
              <a:ext uri="{FF2B5EF4-FFF2-40B4-BE49-F238E27FC236}">
                <a16:creationId xmlns:a16="http://schemas.microsoft.com/office/drawing/2014/main" id="{3C927F4F-F313-843B-0036-F7E0919A9957}"/>
              </a:ext>
            </a:extLst>
          </p:cNvPr>
          <p:cNvGrpSpPr/>
          <p:nvPr/>
        </p:nvGrpSpPr>
        <p:grpSpPr>
          <a:xfrm>
            <a:off x="6387838" y="1172674"/>
            <a:ext cx="5186301" cy="3837013"/>
            <a:chOff x="6727386" y="1172674"/>
            <a:chExt cx="5186301" cy="3837013"/>
          </a:xfrm>
        </p:grpSpPr>
        <p:pic>
          <p:nvPicPr>
            <p:cNvPr id="10" name="図 9">
              <a:extLst>
                <a:ext uri="{FF2B5EF4-FFF2-40B4-BE49-F238E27FC236}">
                  <a16:creationId xmlns:a16="http://schemas.microsoft.com/office/drawing/2014/main" id="{600F5D1A-ECD7-4328-BCEB-67B3DDD7F6AE}"/>
                </a:ext>
              </a:extLst>
            </p:cNvPr>
            <p:cNvPicPr>
              <a:picLocks noChangeAspect="1"/>
            </p:cNvPicPr>
            <p:nvPr/>
          </p:nvPicPr>
          <p:blipFill>
            <a:blip r:embed="rId4"/>
            <a:stretch>
              <a:fillRect/>
            </a:stretch>
          </p:blipFill>
          <p:spPr>
            <a:xfrm>
              <a:off x="6786378" y="1634339"/>
              <a:ext cx="1411605" cy="2857500"/>
            </a:xfrm>
            <a:prstGeom prst="rect">
              <a:avLst/>
            </a:prstGeom>
          </p:spPr>
        </p:pic>
        <p:sp>
          <p:nvSpPr>
            <p:cNvPr id="11" name="テキスト ボックス 10">
              <a:extLst>
                <a:ext uri="{FF2B5EF4-FFF2-40B4-BE49-F238E27FC236}">
                  <a16:creationId xmlns:a16="http://schemas.microsoft.com/office/drawing/2014/main" id="{3DAD7FEC-3C61-F322-83F5-FAE6498C54FA}"/>
                </a:ext>
              </a:extLst>
            </p:cNvPr>
            <p:cNvSpPr txBox="1"/>
            <p:nvPr/>
          </p:nvSpPr>
          <p:spPr>
            <a:xfrm>
              <a:off x="6812574" y="1172674"/>
              <a:ext cx="2884083" cy="461665"/>
            </a:xfrm>
            <a:prstGeom prst="rect">
              <a:avLst/>
            </a:prstGeom>
            <a:noFill/>
          </p:spPr>
          <p:txBody>
            <a:bodyPr wrap="square">
              <a:spAutoFit/>
            </a:bodyPr>
            <a:lstStyle/>
            <a:p>
              <a:pPr algn="just"/>
              <a:r>
                <a:rPr lang="ja-JP" altLang="en-US" sz="2400" u="sng" kern="100" dirty="0">
                  <a:effectLst/>
                  <a:latin typeface="Meiryo UI" panose="020B0604030504040204" pitchFamily="50" charset="-128"/>
                  <a:ea typeface="Meiryo UI" panose="020B0604030504040204" pitchFamily="50" charset="-128"/>
                  <a:cs typeface="Times New Roman" panose="02020603050405020304" pitchFamily="18" charset="0"/>
                </a:rPr>
                <a:t>② </a:t>
              </a:r>
              <a:r>
                <a:rPr lang="ja-JP" altLang="en-US" sz="1400" u="sng" kern="100" dirty="0">
                  <a:effectLst/>
                  <a:latin typeface="Meiryo UI" panose="020B0604030504040204" pitchFamily="50" charset="-128"/>
                  <a:ea typeface="Meiryo UI" panose="020B0604030504040204" pitchFamily="50" charset="-128"/>
                  <a:cs typeface="Times New Roman" panose="02020603050405020304" pitchFamily="18" charset="0"/>
                </a:rPr>
                <a:t>表示修正（スマホ表示）</a:t>
              </a:r>
              <a:endParaRPr lang="ja-JP" alt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正方形/長方形 12">
              <a:extLst>
                <a:ext uri="{FF2B5EF4-FFF2-40B4-BE49-F238E27FC236}">
                  <a16:creationId xmlns:a16="http://schemas.microsoft.com/office/drawing/2014/main" id="{971A3E86-0C82-7A07-80FE-64D39F77243E}"/>
                </a:ext>
              </a:extLst>
            </p:cNvPr>
            <p:cNvSpPr/>
            <p:nvPr/>
          </p:nvSpPr>
          <p:spPr>
            <a:xfrm>
              <a:off x="6941261" y="3595707"/>
              <a:ext cx="371475" cy="533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14" name="テキスト ボックス 13">
              <a:extLst>
                <a:ext uri="{FF2B5EF4-FFF2-40B4-BE49-F238E27FC236}">
                  <a16:creationId xmlns:a16="http://schemas.microsoft.com/office/drawing/2014/main" id="{13C54EB1-17CC-FEC8-B80F-1994FACF8282}"/>
                </a:ext>
              </a:extLst>
            </p:cNvPr>
            <p:cNvSpPr txBox="1"/>
            <p:nvPr/>
          </p:nvSpPr>
          <p:spPr>
            <a:xfrm>
              <a:off x="6727386" y="4594189"/>
              <a:ext cx="5186301" cy="415498"/>
            </a:xfrm>
            <a:prstGeom prst="rect">
              <a:avLst/>
            </a:prstGeom>
            <a:noFill/>
          </p:spPr>
          <p:txBody>
            <a:bodyPr wrap="square">
              <a:spAutoFit/>
            </a:bodyPr>
            <a:lstStyle/>
            <a:p>
              <a:pPr algn="just"/>
              <a:r>
                <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スマホ画面にした場合、『お問合せ内容（必須）』の改行位置が不ぞろいですので</a:t>
              </a:r>
              <a:endPar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右図のように表記修正をお願いします。</a:t>
              </a:r>
              <a:endPar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259333C4-3A97-A90B-C130-BC6B4F2161D2}"/>
                </a:ext>
              </a:extLst>
            </p:cNvPr>
            <p:cNvSpPr txBox="1"/>
            <p:nvPr/>
          </p:nvSpPr>
          <p:spPr>
            <a:xfrm>
              <a:off x="8928647" y="2769912"/>
              <a:ext cx="2884083" cy="461665"/>
            </a:xfrm>
            <a:prstGeom prst="rect">
              <a:avLst/>
            </a:prstGeom>
            <a:noFill/>
          </p:spPr>
          <p:txBody>
            <a:bodyPr wrap="square">
              <a:spAutoFit/>
            </a:bodyPr>
            <a:lstStyle/>
            <a:p>
              <a:pPr algn="just"/>
              <a:r>
                <a:rPr lang="ja-JP" altLang="en-US" sz="24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5929505D-528B-12D6-80E9-8376BECABFF3}"/>
                </a:ext>
              </a:extLst>
            </p:cNvPr>
            <p:cNvSpPr/>
            <p:nvPr/>
          </p:nvSpPr>
          <p:spPr>
            <a:xfrm>
              <a:off x="9893566" y="2741207"/>
              <a:ext cx="1352550" cy="533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altLang="en-US" sz="1100" dirty="0">
                  <a:solidFill>
                    <a:schemeClr val="tx1"/>
                  </a:solidFill>
                </a:rPr>
                <a:t>問い合わせ内容</a:t>
              </a:r>
              <a:br>
                <a:rPr lang="en-US" altLang="ja-JP" sz="1100" dirty="0">
                  <a:solidFill>
                    <a:schemeClr val="tx1"/>
                  </a:solidFill>
                </a:rPr>
              </a:br>
              <a:r>
                <a:rPr lang="ja-JP" altLang="en-US" sz="1100" dirty="0">
                  <a:solidFill>
                    <a:schemeClr val="tx1"/>
                  </a:solidFill>
                </a:rPr>
                <a:t>（必須）</a:t>
              </a:r>
            </a:p>
          </p:txBody>
        </p:sp>
      </p:grpSp>
    </p:spTree>
    <p:extLst>
      <p:ext uri="{BB962C8B-B14F-4D97-AF65-F5344CB8AC3E}">
        <p14:creationId xmlns:p14="http://schemas.microsoft.com/office/powerpoint/2010/main" val="3990777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こだわりページ</a:t>
            </a:r>
          </a:p>
        </p:txBody>
      </p:sp>
      <p:pic>
        <p:nvPicPr>
          <p:cNvPr id="8" name="図 7">
            <a:extLst>
              <a:ext uri="{FF2B5EF4-FFF2-40B4-BE49-F238E27FC236}">
                <a16:creationId xmlns:a16="http://schemas.microsoft.com/office/drawing/2014/main" id="{B823DDFC-CBF2-FF78-7EE7-8395D92AB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321" y="1266896"/>
            <a:ext cx="5410658" cy="2440101"/>
          </a:xfrm>
          <a:prstGeom prst="rect">
            <a:avLst/>
          </a:prstGeom>
        </p:spPr>
      </p:pic>
      <p:pic>
        <p:nvPicPr>
          <p:cNvPr id="17" name="図 16">
            <a:extLst>
              <a:ext uri="{FF2B5EF4-FFF2-40B4-BE49-F238E27FC236}">
                <a16:creationId xmlns:a16="http://schemas.microsoft.com/office/drawing/2014/main" id="{F07556F2-3BFD-AD42-01C2-A4979B245C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299" y="4117026"/>
            <a:ext cx="4978133" cy="2062130"/>
          </a:xfrm>
          <a:prstGeom prst="rect">
            <a:avLst/>
          </a:prstGeom>
        </p:spPr>
      </p:pic>
      <p:pic>
        <p:nvPicPr>
          <p:cNvPr id="19" name="図 18">
            <a:extLst>
              <a:ext uri="{FF2B5EF4-FFF2-40B4-BE49-F238E27FC236}">
                <a16:creationId xmlns:a16="http://schemas.microsoft.com/office/drawing/2014/main" id="{F12E6D7E-A134-DCA1-2AC7-74D819A5E1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2343" y="809964"/>
            <a:ext cx="5149092" cy="1825141"/>
          </a:xfrm>
          <a:prstGeom prst="rect">
            <a:avLst/>
          </a:prstGeom>
        </p:spPr>
      </p:pic>
      <p:pic>
        <p:nvPicPr>
          <p:cNvPr id="21" name="図 20">
            <a:extLst>
              <a:ext uri="{FF2B5EF4-FFF2-40B4-BE49-F238E27FC236}">
                <a16:creationId xmlns:a16="http://schemas.microsoft.com/office/drawing/2014/main" id="{C27D49D1-1FEC-6883-663F-4A2084FC1A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2566452"/>
            <a:ext cx="5149092" cy="2313193"/>
          </a:xfrm>
          <a:prstGeom prst="rect">
            <a:avLst/>
          </a:prstGeom>
        </p:spPr>
      </p:pic>
      <p:sp>
        <p:nvSpPr>
          <p:cNvPr id="22" name="矢印: 下 21">
            <a:extLst>
              <a:ext uri="{FF2B5EF4-FFF2-40B4-BE49-F238E27FC236}">
                <a16:creationId xmlns:a16="http://schemas.microsoft.com/office/drawing/2014/main" id="{91C0E620-679D-DE1A-A77F-3DCAD543721E}"/>
              </a:ext>
            </a:extLst>
          </p:cNvPr>
          <p:cNvSpPr/>
          <p:nvPr/>
        </p:nvSpPr>
        <p:spPr>
          <a:xfrm>
            <a:off x="344129" y="2464590"/>
            <a:ext cx="373626" cy="3555599"/>
          </a:xfrm>
          <a:prstGeom prst="downArrow">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下 22">
            <a:extLst>
              <a:ext uri="{FF2B5EF4-FFF2-40B4-BE49-F238E27FC236}">
                <a16:creationId xmlns:a16="http://schemas.microsoft.com/office/drawing/2014/main" id="{5836936F-A2AF-950C-E4CF-33B7E71E555B}"/>
              </a:ext>
            </a:extLst>
          </p:cNvPr>
          <p:cNvSpPr/>
          <p:nvPr/>
        </p:nvSpPr>
        <p:spPr>
          <a:xfrm>
            <a:off x="6534547" y="1000430"/>
            <a:ext cx="373626" cy="3555599"/>
          </a:xfrm>
          <a:prstGeom prst="downArrow">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7CAAAC25-E96F-2EF0-EC7D-9943E897D64E}"/>
              </a:ext>
            </a:extLst>
          </p:cNvPr>
          <p:cNvSpPr txBox="1"/>
          <p:nvPr/>
        </p:nvSpPr>
        <p:spPr>
          <a:xfrm>
            <a:off x="6102343" y="5172742"/>
            <a:ext cx="5529218" cy="577081"/>
          </a:xfrm>
          <a:prstGeom prst="rect">
            <a:avLst/>
          </a:prstGeom>
          <a:noFill/>
        </p:spPr>
        <p:txBody>
          <a:bodyPr wrap="square">
            <a:spAutoFit/>
          </a:bodyPr>
          <a:lstStyle/>
          <a:p>
            <a:pPr algn="just"/>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こだわりのページはご依頼時に提示している参考サイトに載せている</a:t>
            </a: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ひろしょう</a:t>
            </a:r>
            <a:r>
              <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様のようにしてください。</a:t>
            </a:r>
            <a:endPar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その際に必要な画像はご指示頂けましたら用意いたします。</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algn="just"/>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写真のピクセルなど必要あればご指示をお願い致します。</a:t>
            </a:r>
            <a:endParaRPr lang="ja-JP"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569140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3C2BB4-06AB-9894-1CCB-4D634E9E23F9}"/>
              </a:ext>
            </a:extLst>
          </p:cNvPr>
          <p:cNvSpPr/>
          <p:nvPr/>
        </p:nvSpPr>
        <p:spPr>
          <a:xfrm>
            <a:off x="0" y="0"/>
            <a:ext cx="12192000" cy="68580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20000"/>
                  <a:lumOff val="8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49DC5FA2-EB9E-D401-E412-E9019EB3BE9C}"/>
              </a:ext>
            </a:extLst>
          </p:cNvPr>
          <p:cNvSpPr/>
          <p:nvPr/>
        </p:nvSpPr>
        <p:spPr>
          <a:xfrm>
            <a:off x="213299" y="333183"/>
            <a:ext cx="11759380" cy="6238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18E8307-DED5-7F10-98CE-EA7659F2027F}"/>
              </a:ext>
            </a:extLst>
          </p:cNvPr>
          <p:cNvSpPr/>
          <p:nvPr/>
        </p:nvSpPr>
        <p:spPr>
          <a:xfrm>
            <a:off x="530942" y="333183"/>
            <a:ext cx="2411510" cy="7964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u="sng" dirty="0">
                <a:solidFill>
                  <a:srgbClr val="FFC715"/>
                </a:solidFill>
                <a:latin typeface="Meiryo UI" panose="020B0604030504040204" pitchFamily="50" charset="-128"/>
                <a:ea typeface="Meiryo UI" panose="020B0604030504040204" pitchFamily="50" charset="-128"/>
              </a:rPr>
              <a:t>ページ全体</a:t>
            </a:r>
          </a:p>
        </p:txBody>
      </p:sp>
      <p:sp>
        <p:nvSpPr>
          <p:cNvPr id="24" name="テキスト ボックス 23">
            <a:extLst>
              <a:ext uri="{FF2B5EF4-FFF2-40B4-BE49-F238E27FC236}">
                <a16:creationId xmlns:a16="http://schemas.microsoft.com/office/drawing/2014/main" id="{7CAAAC25-E96F-2EF0-EC7D-9943E897D64E}"/>
              </a:ext>
            </a:extLst>
          </p:cNvPr>
          <p:cNvSpPr txBox="1"/>
          <p:nvPr/>
        </p:nvSpPr>
        <p:spPr>
          <a:xfrm>
            <a:off x="2145997" y="5680965"/>
            <a:ext cx="5186301" cy="461665"/>
          </a:xfrm>
          <a:prstGeom prst="rect">
            <a:avLst/>
          </a:prstGeom>
          <a:noFill/>
        </p:spPr>
        <p:txBody>
          <a:bodyPr wrap="square">
            <a:spAutoFit/>
          </a:bodyPr>
          <a:lstStyle/>
          <a:p>
            <a:pPr algn="just"/>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全てのページに共通しているのですがをスマホ画面にした際に、画像が伸び視認性が悪いの</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で右図</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の参考画像のように収まるように見栄えをよくしてください。</a:t>
            </a:r>
          </a:p>
        </p:txBody>
      </p:sp>
      <p:pic>
        <p:nvPicPr>
          <p:cNvPr id="2" name="図 1">
            <a:extLst>
              <a:ext uri="{FF2B5EF4-FFF2-40B4-BE49-F238E27FC236}">
                <a16:creationId xmlns:a16="http://schemas.microsoft.com/office/drawing/2014/main" id="{E357EE50-347E-F058-A17F-516C92C58509}"/>
              </a:ext>
            </a:extLst>
          </p:cNvPr>
          <p:cNvPicPr>
            <a:picLocks noChangeAspect="1"/>
          </p:cNvPicPr>
          <p:nvPr/>
        </p:nvPicPr>
        <p:blipFill>
          <a:blip r:embed="rId3"/>
          <a:stretch>
            <a:fillRect/>
          </a:stretch>
        </p:blipFill>
        <p:spPr>
          <a:xfrm>
            <a:off x="1736697" y="1129596"/>
            <a:ext cx="2081380" cy="4110188"/>
          </a:xfrm>
          <a:prstGeom prst="rect">
            <a:avLst/>
          </a:prstGeom>
        </p:spPr>
      </p:pic>
      <p:pic>
        <p:nvPicPr>
          <p:cNvPr id="3" name="図 2">
            <a:extLst>
              <a:ext uri="{FF2B5EF4-FFF2-40B4-BE49-F238E27FC236}">
                <a16:creationId xmlns:a16="http://schemas.microsoft.com/office/drawing/2014/main" id="{DF1610DF-6B2D-0749-5FCE-A6604B12200E}"/>
              </a:ext>
            </a:extLst>
          </p:cNvPr>
          <p:cNvPicPr>
            <a:picLocks noChangeAspect="1"/>
          </p:cNvPicPr>
          <p:nvPr/>
        </p:nvPicPr>
        <p:blipFill>
          <a:blip r:embed="rId4"/>
          <a:stretch>
            <a:fillRect/>
          </a:stretch>
        </p:blipFill>
        <p:spPr>
          <a:xfrm>
            <a:off x="5159098" y="1129596"/>
            <a:ext cx="2869715" cy="4485598"/>
          </a:xfrm>
          <a:prstGeom prst="rect">
            <a:avLst/>
          </a:prstGeom>
        </p:spPr>
      </p:pic>
      <p:sp>
        <p:nvSpPr>
          <p:cNvPr id="7" name="矢印: 右 6">
            <a:extLst>
              <a:ext uri="{FF2B5EF4-FFF2-40B4-BE49-F238E27FC236}">
                <a16:creationId xmlns:a16="http://schemas.microsoft.com/office/drawing/2014/main" id="{B8D6902A-5F7B-E3D1-C686-EEEB2AAC4C38}"/>
              </a:ext>
            </a:extLst>
          </p:cNvPr>
          <p:cNvSpPr/>
          <p:nvPr/>
        </p:nvSpPr>
        <p:spPr>
          <a:xfrm>
            <a:off x="4149213" y="3087329"/>
            <a:ext cx="589935" cy="341671"/>
          </a:xfrm>
          <a:prstGeom prst="rightArrow">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031014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547</Words>
  <Application>Microsoft Office PowerPoint</Application>
  <PresentationFormat>ワイド画面</PresentationFormat>
  <Paragraphs>73</Paragraphs>
  <Slides>11</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11</vt:i4>
      </vt:variant>
    </vt:vector>
  </HeadingPairs>
  <TitlesOfParts>
    <vt:vector size="16" baseType="lpstr">
      <vt:lpstr>Meiryo UI</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takashi.kato1018@gmail.com</dc:creator>
  <cp:lastModifiedBy>takashi.kato1018@gmail.com</cp:lastModifiedBy>
  <cp:revision>4</cp:revision>
  <dcterms:created xsi:type="dcterms:W3CDTF">2023-10-27T02:13:29Z</dcterms:created>
  <dcterms:modified xsi:type="dcterms:W3CDTF">2023-10-27T07:10:30Z</dcterms:modified>
</cp:coreProperties>
</file>