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jzaOIeT/TZzhoOdKPgPXZmGsy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93B48FD-F2DD-4C17-965E-9A6BF7B27CDD}">
  <a:tblStyle styleId="{393B48FD-F2DD-4C17-965E-9A6BF7B27CDD}" styleName="Table_0">
    <a:wholeTbl>
      <a:tcTxStyle b="off" i="off">
        <a:font>
          <a:latin typeface="メイリオ"/>
          <a:ea typeface="メイリオ"/>
          <a:cs typeface="メイリオ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B"/>
          </a:solidFill>
        </a:fill>
      </a:tcStyle>
    </a:wholeTbl>
    <a:band1H>
      <a:tcTxStyle/>
      <a:tcStyle>
        <a:fill>
          <a:solidFill>
            <a:srgbClr val="CBCDD5"/>
          </a:solidFill>
        </a:fill>
      </a:tcStyle>
    </a:band1H>
    <a:band2H>
      <a:tcTxStyle/>
    </a:band2H>
    <a:band1V>
      <a:tcTxStyle/>
      <a:tcStyle>
        <a:fill>
          <a:solidFill>
            <a:srgbClr val="CBCDD5"/>
          </a:solidFill>
        </a:fill>
      </a:tcStyle>
    </a:band1V>
    <a:band2V>
      <a:tcTxStyle/>
    </a:band2V>
    <a:lastCol>
      <a:tcTxStyle b="on" i="off">
        <a:font>
          <a:latin typeface="メイリオ"/>
          <a:ea typeface="メイリオ"/>
          <a:cs typeface="メイリオ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メイリオ"/>
          <a:ea typeface="メイリオ"/>
          <a:cs typeface="メイリオ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メイリオ"/>
          <a:ea typeface="メイリオ"/>
          <a:cs typeface="メイリオ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メイリオ"/>
          <a:ea typeface="メイリオ"/>
          <a:cs typeface="メイリオ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4" Type="http://customschemas.google.com/relationships/presentationmetadata" Target="metadata"/><Relationship Id="rId25" Type="http://schemas.openxmlformats.org/officeDocument/2006/relationships/slide" Target="slides/slide19.xml"/><Relationship Id="rId7" Type="http://schemas.openxmlformats.org/officeDocument/2006/relationships/slide" Target="slides/slide1.xml"/><Relationship Id="rId33" Type="http://schemas.openxmlformats.org/officeDocument/2006/relationships/slide" Target="slides/slide27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24" Type="http://schemas.openxmlformats.org/officeDocument/2006/relationships/slide" Target="slides/slide18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customXml" Target="../customXml/item3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36" Type="http://schemas.openxmlformats.org/officeDocument/2006/relationships/customXml" Target="../customXml/item2.xml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14" Type="http://schemas.openxmlformats.org/officeDocument/2006/relationships/slide" Target="slides/slide8.xml"/><Relationship Id="rId35" Type="http://schemas.openxmlformats.org/officeDocument/2006/relationships/customXml" Target="../customXml/item1.xml"/><Relationship Id="rId8" Type="http://schemas.openxmlformats.org/officeDocument/2006/relationships/slide" Target="slides/slide2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ja-JP" sz="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>
        <p15:guide id="1" orient="horz" pos="2880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showMasterSp="0" type="title">
  <p:cSld name="TITLE">
    <p:bg>
      <p:bgPr>
        <a:gradFill>
          <a:gsLst>
            <a:gs pos="0">
              <a:schemeClr val="lt1"/>
            </a:gs>
            <a:gs pos="100000">
              <a:srgbClr val="C7D1EE"/>
            </a:gs>
          </a:gsLst>
          <a:lin ang="5400000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/>
          <p:nvPr>
            <p:ph type="ctrTitle"/>
          </p:nvPr>
        </p:nvSpPr>
        <p:spPr>
          <a:xfrm>
            <a:off x="334964" y="1844353"/>
            <a:ext cx="1152207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720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Meiryo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" type="subTitle"/>
          </p:nvPr>
        </p:nvSpPr>
        <p:spPr>
          <a:xfrm>
            <a:off x="334964" y="3783345"/>
            <a:ext cx="11522074" cy="12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b="1" sz="5400">
                <a:latin typeface="Meiryo"/>
                <a:ea typeface="Meiryo"/>
                <a:cs typeface="Meiryo"/>
                <a:sym typeface="Meiryo"/>
              </a:defRPr>
            </a:lvl1pPr>
            <a:lvl2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25" name="Google Shape;25;p29"/>
          <p:cNvGrpSpPr/>
          <p:nvPr/>
        </p:nvGrpSpPr>
        <p:grpSpPr>
          <a:xfrm>
            <a:off x="169593" y="198277"/>
            <a:ext cx="11852815" cy="6461445"/>
            <a:chOff x="171704" y="207643"/>
            <a:chExt cx="11852815" cy="6461445"/>
          </a:xfrm>
        </p:grpSpPr>
        <p:grpSp>
          <p:nvGrpSpPr>
            <p:cNvPr id="26" name="Google Shape;26;p29"/>
            <p:cNvGrpSpPr/>
            <p:nvPr/>
          </p:nvGrpSpPr>
          <p:grpSpPr>
            <a:xfrm flipH="1" rot="10800000">
              <a:off x="171704" y="6129088"/>
              <a:ext cx="539998" cy="540000"/>
              <a:chOff x="-1749654" y="5207234"/>
              <a:chExt cx="922611" cy="922615"/>
            </a:xfrm>
          </p:grpSpPr>
          <p:sp>
            <p:nvSpPr>
              <p:cNvPr id="27" name="Google Shape;27;p29"/>
              <p:cNvSpPr/>
              <p:nvPr/>
            </p:nvSpPr>
            <p:spPr>
              <a:xfrm flipH="1" rot="10800000">
                <a:off x="-1233652" y="5723240"/>
                <a:ext cx="406609" cy="406609"/>
              </a:xfrm>
              <a:custGeom>
                <a:rect b="b" l="l" r="r" t="t"/>
                <a:pathLst>
                  <a:path extrusionOk="0" h="406609" w="406609">
                    <a:moveTo>
                      <a:pt x="406647" y="351214"/>
                    </a:moveTo>
                    <a:lnTo>
                      <a:pt x="406647" y="55466"/>
                    </a:lnTo>
                    <a:cubicBezTo>
                      <a:pt x="406647" y="24825"/>
                      <a:pt x="381857" y="35"/>
                      <a:pt x="351216" y="35"/>
                    </a:cubicBezTo>
                    <a:lnTo>
                      <a:pt x="55499" y="35"/>
                    </a:lnTo>
                    <a:cubicBezTo>
                      <a:pt x="24858" y="35"/>
                      <a:pt x="37" y="24825"/>
                      <a:pt x="37" y="55466"/>
                    </a:cubicBezTo>
                    <a:lnTo>
                      <a:pt x="37" y="351214"/>
                    </a:lnTo>
                    <a:cubicBezTo>
                      <a:pt x="37" y="381855"/>
                      <a:pt x="24858" y="406645"/>
                      <a:pt x="55499" y="406645"/>
                    </a:cubicBezTo>
                    <a:lnTo>
                      <a:pt x="351216" y="406645"/>
                    </a:lnTo>
                    <a:cubicBezTo>
                      <a:pt x="381857" y="406645"/>
                      <a:pt x="406647" y="381855"/>
                      <a:pt x="406647" y="35121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33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  <p:sp>
            <p:nvSpPr>
              <p:cNvPr id="28" name="Google Shape;28;p29"/>
              <p:cNvSpPr/>
              <p:nvPr/>
            </p:nvSpPr>
            <p:spPr>
              <a:xfrm flipH="1" rot="10800000">
                <a:off x="-1749654" y="5207234"/>
                <a:ext cx="406609" cy="406609"/>
              </a:xfrm>
              <a:custGeom>
                <a:rect b="b" l="l" r="r" t="t"/>
                <a:pathLst>
                  <a:path extrusionOk="0" h="406609" w="406609">
                    <a:moveTo>
                      <a:pt x="406625" y="351192"/>
                    </a:moveTo>
                    <a:lnTo>
                      <a:pt x="406625" y="55444"/>
                    </a:lnTo>
                    <a:cubicBezTo>
                      <a:pt x="406625" y="24803"/>
                      <a:pt x="381835" y="13"/>
                      <a:pt x="351194" y="13"/>
                    </a:cubicBezTo>
                    <a:lnTo>
                      <a:pt x="55478" y="13"/>
                    </a:lnTo>
                    <a:cubicBezTo>
                      <a:pt x="24836" y="13"/>
                      <a:pt x="15" y="24803"/>
                      <a:pt x="15" y="55444"/>
                    </a:cubicBezTo>
                    <a:lnTo>
                      <a:pt x="15" y="351192"/>
                    </a:lnTo>
                    <a:cubicBezTo>
                      <a:pt x="15" y="381456"/>
                      <a:pt x="24836" y="406623"/>
                      <a:pt x="55478" y="406623"/>
                    </a:cubicBezTo>
                    <a:lnTo>
                      <a:pt x="351194" y="406623"/>
                    </a:lnTo>
                    <a:cubicBezTo>
                      <a:pt x="381835" y="406623"/>
                      <a:pt x="406625" y="381456"/>
                      <a:pt x="406625" y="35119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33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</p:grpSp>
        <p:grpSp>
          <p:nvGrpSpPr>
            <p:cNvPr id="29" name="Google Shape;29;p29"/>
            <p:cNvGrpSpPr/>
            <p:nvPr/>
          </p:nvGrpSpPr>
          <p:grpSpPr>
            <a:xfrm rot="10800000">
              <a:off x="11484521" y="6129088"/>
              <a:ext cx="539998" cy="540000"/>
              <a:chOff x="-1749654" y="5207234"/>
              <a:chExt cx="922611" cy="922615"/>
            </a:xfrm>
          </p:grpSpPr>
          <p:sp>
            <p:nvSpPr>
              <p:cNvPr id="30" name="Google Shape;30;p29"/>
              <p:cNvSpPr/>
              <p:nvPr/>
            </p:nvSpPr>
            <p:spPr>
              <a:xfrm flipH="1" rot="10800000">
                <a:off x="-1233652" y="5723240"/>
                <a:ext cx="406609" cy="406609"/>
              </a:xfrm>
              <a:custGeom>
                <a:rect b="b" l="l" r="r" t="t"/>
                <a:pathLst>
                  <a:path extrusionOk="0" h="406609" w="406609">
                    <a:moveTo>
                      <a:pt x="406647" y="351214"/>
                    </a:moveTo>
                    <a:lnTo>
                      <a:pt x="406647" y="55466"/>
                    </a:lnTo>
                    <a:cubicBezTo>
                      <a:pt x="406647" y="24825"/>
                      <a:pt x="381857" y="35"/>
                      <a:pt x="351216" y="35"/>
                    </a:cubicBezTo>
                    <a:lnTo>
                      <a:pt x="55499" y="35"/>
                    </a:lnTo>
                    <a:cubicBezTo>
                      <a:pt x="24858" y="35"/>
                      <a:pt x="37" y="24825"/>
                      <a:pt x="37" y="55466"/>
                    </a:cubicBezTo>
                    <a:lnTo>
                      <a:pt x="37" y="351214"/>
                    </a:lnTo>
                    <a:cubicBezTo>
                      <a:pt x="37" y="381855"/>
                      <a:pt x="24858" y="406645"/>
                      <a:pt x="55499" y="406645"/>
                    </a:cubicBezTo>
                    <a:lnTo>
                      <a:pt x="351216" y="406645"/>
                    </a:lnTo>
                    <a:cubicBezTo>
                      <a:pt x="381857" y="406645"/>
                      <a:pt x="406647" y="381855"/>
                      <a:pt x="406647" y="35121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33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  <p:sp>
            <p:nvSpPr>
              <p:cNvPr id="31" name="Google Shape;31;p29"/>
              <p:cNvSpPr/>
              <p:nvPr/>
            </p:nvSpPr>
            <p:spPr>
              <a:xfrm flipH="1" rot="10800000">
                <a:off x="-1749654" y="5207234"/>
                <a:ext cx="406609" cy="406609"/>
              </a:xfrm>
              <a:custGeom>
                <a:rect b="b" l="l" r="r" t="t"/>
                <a:pathLst>
                  <a:path extrusionOk="0" h="406609" w="406609">
                    <a:moveTo>
                      <a:pt x="406625" y="351192"/>
                    </a:moveTo>
                    <a:lnTo>
                      <a:pt x="406625" y="55444"/>
                    </a:lnTo>
                    <a:cubicBezTo>
                      <a:pt x="406625" y="24803"/>
                      <a:pt x="381835" y="13"/>
                      <a:pt x="351194" y="13"/>
                    </a:cubicBezTo>
                    <a:lnTo>
                      <a:pt x="55478" y="13"/>
                    </a:lnTo>
                    <a:cubicBezTo>
                      <a:pt x="24836" y="13"/>
                      <a:pt x="15" y="24803"/>
                      <a:pt x="15" y="55444"/>
                    </a:cubicBezTo>
                    <a:lnTo>
                      <a:pt x="15" y="351192"/>
                    </a:lnTo>
                    <a:cubicBezTo>
                      <a:pt x="15" y="381456"/>
                      <a:pt x="24836" y="406623"/>
                      <a:pt x="55478" y="406623"/>
                    </a:cubicBezTo>
                    <a:lnTo>
                      <a:pt x="351194" y="406623"/>
                    </a:lnTo>
                    <a:cubicBezTo>
                      <a:pt x="381835" y="406623"/>
                      <a:pt x="406625" y="381456"/>
                      <a:pt x="406625" y="35119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33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</p:grpSp>
        <p:grpSp>
          <p:nvGrpSpPr>
            <p:cNvPr id="32" name="Google Shape;32;p29"/>
            <p:cNvGrpSpPr/>
            <p:nvPr/>
          </p:nvGrpSpPr>
          <p:grpSpPr>
            <a:xfrm>
              <a:off x="171704" y="207643"/>
              <a:ext cx="539998" cy="540000"/>
              <a:chOff x="-1749654" y="5207234"/>
              <a:chExt cx="922611" cy="922615"/>
            </a:xfrm>
          </p:grpSpPr>
          <p:sp>
            <p:nvSpPr>
              <p:cNvPr id="33" name="Google Shape;33;p29"/>
              <p:cNvSpPr/>
              <p:nvPr/>
            </p:nvSpPr>
            <p:spPr>
              <a:xfrm flipH="1" rot="10800000">
                <a:off x="-1233652" y="5723240"/>
                <a:ext cx="406609" cy="406609"/>
              </a:xfrm>
              <a:custGeom>
                <a:rect b="b" l="l" r="r" t="t"/>
                <a:pathLst>
                  <a:path extrusionOk="0" h="406609" w="406609">
                    <a:moveTo>
                      <a:pt x="406647" y="351214"/>
                    </a:moveTo>
                    <a:lnTo>
                      <a:pt x="406647" y="55466"/>
                    </a:lnTo>
                    <a:cubicBezTo>
                      <a:pt x="406647" y="24825"/>
                      <a:pt x="381857" y="35"/>
                      <a:pt x="351216" y="35"/>
                    </a:cubicBezTo>
                    <a:lnTo>
                      <a:pt x="55499" y="35"/>
                    </a:lnTo>
                    <a:cubicBezTo>
                      <a:pt x="24858" y="35"/>
                      <a:pt x="37" y="24825"/>
                      <a:pt x="37" y="55466"/>
                    </a:cubicBezTo>
                    <a:lnTo>
                      <a:pt x="37" y="351214"/>
                    </a:lnTo>
                    <a:cubicBezTo>
                      <a:pt x="37" y="381855"/>
                      <a:pt x="24858" y="406645"/>
                      <a:pt x="55499" y="406645"/>
                    </a:cubicBezTo>
                    <a:lnTo>
                      <a:pt x="351216" y="406645"/>
                    </a:lnTo>
                    <a:cubicBezTo>
                      <a:pt x="381857" y="406645"/>
                      <a:pt x="406647" y="381855"/>
                      <a:pt x="406647" y="35121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33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  <p:sp>
            <p:nvSpPr>
              <p:cNvPr id="34" name="Google Shape;34;p29"/>
              <p:cNvSpPr/>
              <p:nvPr/>
            </p:nvSpPr>
            <p:spPr>
              <a:xfrm flipH="1" rot="10800000">
                <a:off x="-1749654" y="5207234"/>
                <a:ext cx="406609" cy="406609"/>
              </a:xfrm>
              <a:custGeom>
                <a:rect b="b" l="l" r="r" t="t"/>
                <a:pathLst>
                  <a:path extrusionOk="0" h="406609" w="406609">
                    <a:moveTo>
                      <a:pt x="406625" y="351192"/>
                    </a:moveTo>
                    <a:lnTo>
                      <a:pt x="406625" y="55444"/>
                    </a:lnTo>
                    <a:cubicBezTo>
                      <a:pt x="406625" y="24803"/>
                      <a:pt x="381835" y="13"/>
                      <a:pt x="351194" y="13"/>
                    </a:cubicBezTo>
                    <a:lnTo>
                      <a:pt x="55478" y="13"/>
                    </a:lnTo>
                    <a:cubicBezTo>
                      <a:pt x="24836" y="13"/>
                      <a:pt x="15" y="24803"/>
                      <a:pt x="15" y="55444"/>
                    </a:cubicBezTo>
                    <a:lnTo>
                      <a:pt x="15" y="351192"/>
                    </a:lnTo>
                    <a:cubicBezTo>
                      <a:pt x="15" y="381456"/>
                      <a:pt x="24836" y="406623"/>
                      <a:pt x="55478" y="406623"/>
                    </a:cubicBezTo>
                    <a:lnTo>
                      <a:pt x="351194" y="406623"/>
                    </a:lnTo>
                    <a:cubicBezTo>
                      <a:pt x="381835" y="406623"/>
                      <a:pt x="406625" y="381456"/>
                      <a:pt x="406625" y="35119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33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</p:grpSp>
        <p:grpSp>
          <p:nvGrpSpPr>
            <p:cNvPr id="35" name="Google Shape;35;p29"/>
            <p:cNvGrpSpPr/>
            <p:nvPr/>
          </p:nvGrpSpPr>
          <p:grpSpPr>
            <a:xfrm flipH="1">
              <a:off x="11484521" y="207643"/>
              <a:ext cx="539998" cy="540000"/>
              <a:chOff x="-1749654" y="5207234"/>
              <a:chExt cx="922611" cy="922615"/>
            </a:xfrm>
          </p:grpSpPr>
          <p:sp>
            <p:nvSpPr>
              <p:cNvPr id="36" name="Google Shape;36;p29"/>
              <p:cNvSpPr/>
              <p:nvPr/>
            </p:nvSpPr>
            <p:spPr>
              <a:xfrm flipH="1" rot="10800000">
                <a:off x="-1233652" y="5723240"/>
                <a:ext cx="406609" cy="406609"/>
              </a:xfrm>
              <a:custGeom>
                <a:rect b="b" l="l" r="r" t="t"/>
                <a:pathLst>
                  <a:path extrusionOk="0" h="406609" w="406609">
                    <a:moveTo>
                      <a:pt x="406647" y="351214"/>
                    </a:moveTo>
                    <a:lnTo>
                      <a:pt x="406647" y="55466"/>
                    </a:lnTo>
                    <a:cubicBezTo>
                      <a:pt x="406647" y="24825"/>
                      <a:pt x="381857" y="35"/>
                      <a:pt x="351216" y="35"/>
                    </a:cubicBezTo>
                    <a:lnTo>
                      <a:pt x="55499" y="35"/>
                    </a:lnTo>
                    <a:cubicBezTo>
                      <a:pt x="24858" y="35"/>
                      <a:pt x="37" y="24825"/>
                      <a:pt x="37" y="55466"/>
                    </a:cubicBezTo>
                    <a:lnTo>
                      <a:pt x="37" y="351214"/>
                    </a:lnTo>
                    <a:cubicBezTo>
                      <a:pt x="37" y="381855"/>
                      <a:pt x="24858" y="406645"/>
                      <a:pt x="55499" y="406645"/>
                    </a:cubicBezTo>
                    <a:lnTo>
                      <a:pt x="351216" y="406645"/>
                    </a:lnTo>
                    <a:cubicBezTo>
                      <a:pt x="381857" y="406645"/>
                      <a:pt x="406647" y="381855"/>
                      <a:pt x="406647" y="35121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33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  <p:sp>
            <p:nvSpPr>
              <p:cNvPr id="37" name="Google Shape;37;p29"/>
              <p:cNvSpPr/>
              <p:nvPr/>
            </p:nvSpPr>
            <p:spPr>
              <a:xfrm flipH="1" rot="10800000">
                <a:off x="-1749654" y="5207234"/>
                <a:ext cx="406609" cy="406609"/>
              </a:xfrm>
              <a:custGeom>
                <a:rect b="b" l="l" r="r" t="t"/>
                <a:pathLst>
                  <a:path extrusionOk="0" h="406609" w="406609">
                    <a:moveTo>
                      <a:pt x="406625" y="351192"/>
                    </a:moveTo>
                    <a:lnTo>
                      <a:pt x="406625" y="55444"/>
                    </a:lnTo>
                    <a:cubicBezTo>
                      <a:pt x="406625" y="24803"/>
                      <a:pt x="381835" y="13"/>
                      <a:pt x="351194" y="13"/>
                    </a:cubicBezTo>
                    <a:lnTo>
                      <a:pt x="55478" y="13"/>
                    </a:lnTo>
                    <a:cubicBezTo>
                      <a:pt x="24836" y="13"/>
                      <a:pt x="15" y="24803"/>
                      <a:pt x="15" y="55444"/>
                    </a:cubicBezTo>
                    <a:lnTo>
                      <a:pt x="15" y="351192"/>
                    </a:lnTo>
                    <a:cubicBezTo>
                      <a:pt x="15" y="381456"/>
                      <a:pt x="24836" y="406623"/>
                      <a:pt x="55478" y="406623"/>
                    </a:cubicBezTo>
                    <a:lnTo>
                      <a:pt x="351194" y="406623"/>
                    </a:lnTo>
                    <a:cubicBezTo>
                      <a:pt x="381835" y="406623"/>
                      <a:pt x="406625" y="381456"/>
                      <a:pt x="406625" y="35119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33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</p:grpSp>
        <p:pic>
          <p:nvPicPr>
            <p:cNvPr id="38" name="Google Shape;38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277529" y="5910501"/>
              <a:ext cx="1641164" cy="7574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>
  <p:cSld name="タイトル付きのコンテンツ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 txBox="1"/>
          <p:nvPr>
            <p:ph idx="1" type="body"/>
          </p:nvPr>
        </p:nvSpPr>
        <p:spPr>
          <a:xfrm>
            <a:off x="4836675" y="1268413"/>
            <a:ext cx="6840000" cy="504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302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6" name="Google Shape;96;p38"/>
          <p:cNvSpPr txBox="1"/>
          <p:nvPr>
            <p:ph idx="2" type="body"/>
          </p:nvPr>
        </p:nvSpPr>
        <p:spPr>
          <a:xfrm>
            <a:off x="515938" y="1268413"/>
            <a:ext cx="3960000" cy="5042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8"/>
          <p:cNvSpPr txBox="1"/>
          <p:nvPr>
            <p:ph idx="10" type="dt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1" type="ftr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8"/>
          <p:cNvSpPr txBox="1"/>
          <p:nvPr>
            <p:ph idx="12" type="sldNum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00" name="Google Shape;100;p38"/>
          <p:cNvSpPr txBox="1"/>
          <p:nvPr>
            <p:ph type="title"/>
          </p:nvPr>
        </p:nvSpPr>
        <p:spPr>
          <a:xfrm>
            <a:off x="337344" y="190944"/>
            <a:ext cx="10105037" cy="565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>
  <p:cSld name="タイトル付きの図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/>
          <p:nvPr>
            <p:ph idx="2" type="pic"/>
          </p:nvPr>
        </p:nvSpPr>
        <p:spPr>
          <a:xfrm>
            <a:off x="6096000" y="1268413"/>
            <a:ext cx="5580063" cy="504031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9"/>
          <p:cNvSpPr txBox="1"/>
          <p:nvPr>
            <p:ph idx="10" type="dt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9"/>
          <p:cNvSpPr txBox="1"/>
          <p:nvPr>
            <p:ph idx="1" type="body"/>
          </p:nvPr>
        </p:nvSpPr>
        <p:spPr>
          <a:xfrm>
            <a:off x="515938" y="1268413"/>
            <a:ext cx="5220000" cy="504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39"/>
          <p:cNvSpPr txBox="1"/>
          <p:nvPr>
            <p:ph idx="11" type="ftr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9"/>
          <p:cNvSpPr txBox="1"/>
          <p:nvPr>
            <p:ph idx="12" type="sldNum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07" name="Google Shape;107;p39"/>
          <p:cNvSpPr txBox="1"/>
          <p:nvPr>
            <p:ph type="title"/>
          </p:nvPr>
        </p:nvSpPr>
        <p:spPr>
          <a:xfrm>
            <a:off x="337344" y="190944"/>
            <a:ext cx="10105037" cy="565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0"/>
          <p:cNvSpPr txBox="1"/>
          <p:nvPr>
            <p:ph type="title"/>
          </p:nvPr>
        </p:nvSpPr>
        <p:spPr>
          <a:xfrm>
            <a:off x="337344" y="190944"/>
            <a:ext cx="10105037" cy="565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0"/>
          <p:cNvSpPr txBox="1"/>
          <p:nvPr>
            <p:ph idx="1" type="body"/>
          </p:nvPr>
        </p:nvSpPr>
        <p:spPr>
          <a:xfrm rot="5400000">
            <a:off x="3574629" y="-1790278"/>
            <a:ext cx="5042743" cy="1116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40"/>
          <p:cNvSpPr txBox="1"/>
          <p:nvPr>
            <p:ph idx="10" type="dt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0"/>
          <p:cNvSpPr txBox="1"/>
          <p:nvPr>
            <p:ph idx="11" type="ftr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0"/>
          <p:cNvSpPr txBox="1"/>
          <p:nvPr>
            <p:ph idx="12" type="sldNum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showMasterSp="0" type="vertTitleAndTx">
  <p:cSld name="VERTICAL_TITLE_AND_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1"/>
          <p:cNvSpPr txBox="1"/>
          <p:nvPr>
            <p:ph idx="1" type="body"/>
          </p:nvPr>
        </p:nvSpPr>
        <p:spPr>
          <a:xfrm rot="5400000">
            <a:off x="2855637" y="-1607862"/>
            <a:ext cx="5760000" cy="10080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1"/>
          <p:cNvSpPr/>
          <p:nvPr/>
        </p:nvSpPr>
        <p:spPr>
          <a:xfrm flipH="1" rot="-5400000">
            <a:off x="8587637" y="2704362"/>
            <a:ext cx="6308725" cy="9000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17" name="Google Shape;11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6050" y="6387565"/>
            <a:ext cx="786925" cy="36319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1"/>
          <p:cNvSpPr/>
          <p:nvPr/>
        </p:nvSpPr>
        <p:spPr>
          <a:xfrm flipH="1">
            <a:off x="11796000" y="6462000"/>
            <a:ext cx="396000" cy="3960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9" name="Google Shape;119;p41"/>
          <p:cNvSpPr txBox="1"/>
          <p:nvPr>
            <p:ph type="title"/>
          </p:nvPr>
        </p:nvSpPr>
        <p:spPr>
          <a:xfrm rot="5400000">
            <a:off x="8682093" y="2910265"/>
            <a:ext cx="6119812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1"/>
          <p:cNvSpPr txBox="1"/>
          <p:nvPr>
            <p:ph idx="10" type="dt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1"/>
          <p:cNvSpPr txBox="1"/>
          <p:nvPr>
            <p:ph idx="11" type="ftr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1"/>
          <p:cNvSpPr txBox="1"/>
          <p:nvPr>
            <p:ph idx="12" type="sldNum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46">
          <p15:clr>
            <a:srgbClr val="FBAE40"/>
          </p15:clr>
        </p15:guide>
        <p15:guide id="2" pos="67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 showMasterSp="0">
  <p:cSld name="Contents">
    <p:bg>
      <p:bgPr>
        <a:gradFill>
          <a:gsLst>
            <a:gs pos="0">
              <a:schemeClr val="lt1"/>
            </a:gs>
            <a:gs pos="100000">
              <a:srgbClr val="C7D1EE"/>
            </a:gs>
          </a:gsLst>
          <a:lin ang="5400000" scaled="0"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/>
          <p:nvPr/>
        </p:nvSpPr>
        <p:spPr>
          <a:xfrm flipH="1" rot="10800000">
            <a:off x="0" y="-1"/>
            <a:ext cx="10440000" cy="9000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4" name="Google Shape;44;p30"/>
          <p:cNvSpPr txBox="1"/>
          <p:nvPr>
            <p:ph idx="1" type="body"/>
          </p:nvPr>
        </p:nvSpPr>
        <p:spPr>
          <a:xfrm>
            <a:off x="515938" y="1268413"/>
            <a:ext cx="11160125" cy="504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571500" lvl="0" marL="45720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eiryo"/>
              <a:buAutoNum type="arabicPeriod"/>
              <a:defRPr b="1" sz="5400"/>
            </a:lvl1pPr>
            <a:lvl2pPr indent="-4318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2pPr>
            <a:lvl3pPr indent="-4318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iryo"/>
              <a:buAutoNum type="arabicPeriod"/>
              <a:defRPr sz="3200"/>
            </a:lvl3pPr>
            <a:lvl4pPr indent="-4064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AutoNum type="arabicPeriod"/>
              <a:defRPr sz="2800"/>
            </a:lvl4pPr>
            <a:lvl5pPr indent="-4064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AutoNum type="arabicPeriod"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type="title"/>
          </p:nvPr>
        </p:nvSpPr>
        <p:spPr>
          <a:xfrm>
            <a:off x="337344" y="190944"/>
            <a:ext cx="10105037" cy="565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iryo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6" name="Google Shape;4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913" y="192272"/>
            <a:ext cx="1260000" cy="58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showMasterSp="0">
  <p:cSld name="セクション見出し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/>
          <p:nvPr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91425" spcFirstLastPara="1" rIns="91425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" name="Google Shape;49;p31"/>
          <p:cNvSpPr txBox="1"/>
          <p:nvPr>
            <p:ph type="title"/>
          </p:nvPr>
        </p:nvSpPr>
        <p:spPr>
          <a:xfrm>
            <a:off x="515938" y="2977150"/>
            <a:ext cx="11160124" cy="9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720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Meiryo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0" type="dt"/>
          </p:nvPr>
        </p:nvSpPr>
        <p:spPr>
          <a:xfrm>
            <a:off x="8886660" y="6607532"/>
            <a:ext cx="54181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spAutoFit/>
          </a:bodyPr>
          <a:lstStyle>
            <a:lvl1pPr indent="0" lvl="0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0" lvl="1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0" lvl="2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0" lvl="3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0" lvl="4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0" lvl="5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0" lvl="6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0" lvl="7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0" lvl="8" marL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53" name="Google Shape;5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913" y="192272"/>
            <a:ext cx="1260000" cy="58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337344" y="190944"/>
            <a:ext cx="10105037" cy="565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5938" y="1268413"/>
            <a:ext cx="11160125" cy="5042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0" type="dt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1" type="ftr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2" type="sldNum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本文見出し付">
  <p:cSld name="本文見出し付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/>
          <p:nvPr>
            <p:ph idx="10" type="dt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3"/>
          <p:cNvSpPr txBox="1"/>
          <p:nvPr>
            <p:ph idx="11" type="ftr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2" type="sldNum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515938" y="2015411"/>
            <a:ext cx="11160125" cy="4286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302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3"/>
          <p:cNvSpPr txBox="1"/>
          <p:nvPr>
            <p:ph idx="2" type="body"/>
          </p:nvPr>
        </p:nvSpPr>
        <p:spPr>
          <a:xfrm>
            <a:off x="334963" y="1286849"/>
            <a:ext cx="11522075" cy="626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33"/>
          <p:cNvSpPr txBox="1"/>
          <p:nvPr>
            <p:ph type="title"/>
          </p:nvPr>
        </p:nvSpPr>
        <p:spPr>
          <a:xfrm>
            <a:off x="337344" y="190944"/>
            <a:ext cx="10105037" cy="565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/>
          <p:nvPr>
            <p:ph type="title"/>
          </p:nvPr>
        </p:nvSpPr>
        <p:spPr>
          <a:xfrm>
            <a:off x="337344" y="190944"/>
            <a:ext cx="10105037" cy="565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showMasterSp="0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39913" y="192272"/>
            <a:ext cx="1260000" cy="58153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5"/>
          <p:cNvSpPr/>
          <p:nvPr/>
        </p:nvSpPr>
        <p:spPr>
          <a:xfrm flipH="1">
            <a:off x="11796000" y="6462000"/>
            <a:ext cx="396000" cy="3960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>
  <p:cSld name="2 つのコンテンツ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idx="1" type="body"/>
          </p:nvPr>
        </p:nvSpPr>
        <p:spPr>
          <a:xfrm>
            <a:off x="515938" y="1268413"/>
            <a:ext cx="5400000" cy="504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302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2" type="body"/>
          </p:nvPr>
        </p:nvSpPr>
        <p:spPr>
          <a:xfrm>
            <a:off x="6283072" y="1268413"/>
            <a:ext cx="5400000" cy="504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302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indent="-3302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84" name="Google Shape;84;p36"/>
          <p:cNvSpPr txBox="1"/>
          <p:nvPr>
            <p:ph type="title"/>
          </p:nvPr>
        </p:nvSpPr>
        <p:spPr>
          <a:xfrm>
            <a:off x="337344" y="190944"/>
            <a:ext cx="10105037" cy="565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>
  <p:cSld name="比較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 txBox="1"/>
          <p:nvPr>
            <p:ph idx="1" type="body"/>
          </p:nvPr>
        </p:nvSpPr>
        <p:spPr>
          <a:xfrm>
            <a:off x="513429" y="1268413"/>
            <a:ext cx="5400000" cy="648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i="0" sz="2800"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7" name="Google Shape;87;p37"/>
          <p:cNvSpPr txBox="1"/>
          <p:nvPr>
            <p:ph idx="2" type="body"/>
          </p:nvPr>
        </p:nvSpPr>
        <p:spPr>
          <a:xfrm>
            <a:off x="515938" y="1989138"/>
            <a:ext cx="5400000" cy="431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3" type="body"/>
          </p:nvPr>
        </p:nvSpPr>
        <p:spPr>
          <a:xfrm>
            <a:off x="6278571" y="1268412"/>
            <a:ext cx="5400000" cy="648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720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i="0" sz="2800">
                <a:latin typeface="Meiryo"/>
                <a:ea typeface="Meiryo"/>
                <a:cs typeface="Meiryo"/>
                <a:sym typeface="Meiryo"/>
              </a:defRPr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37"/>
          <p:cNvSpPr txBox="1"/>
          <p:nvPr>
            <p:ph idx="4" type="body"/>
          </p:nvPr>
        </p:nvSpPr>
        <p:spPr>
          <a:xfrm>
            <a:off x="6278571" y="1989138"/>
            <a:ext cx="5400000" cy="431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7"/>
          <p:cNvSpPr txBox="1"/>
          <p:nvPr>
            <p:ph idx="10" type="dt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11" type="ftr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2" type="sldNum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sp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93" name="Google Shape;93;p37"/>
          <p:cNvSpPr txBox="1"/>
          <p:nvPr>
            <p:ph type="title"/>
          </p:nvPr>
        </p:nvSpPr>
        <p:spPr>
          <a:xfrm>
            <a:off x="337344" y="190944"/>
            <a:ext cx="10105037" cy="565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25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 flipH="1" rot="10800000">
            <a:off x="0" y="-1"/>
            <a:ext cx="10440000" cy="9000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1" name="Google Shape;11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39913" y="192272"/>
            <a:ext cx="1260000" cy="5815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8"/>
          <p:cNvSpPr txBox="1"/>
          <p:nvPr>
            <p:ph type="title"/>
          </p:nvPr>
        </p:nvSpPr>
        <p:spPr>
          <a:xfrm>
            <a:off x="337344" y="190944"/>
            <a:ext cx="10105037" cy="565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eiryo"/>
              <a:buNone/>
              <a:defRPr b="1" i="0" sz="3200" u="none" cap="none" strike="noStrike">
                <a:solidFill>
                  <a:schemeClr val="dk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8"/>
          <p:cNvSpPr txBox="1"/>
          <p:nvPr>
            <p:ph idx="1" type="body"/>
          </p:nvPr>
        </p:nvSpPr>
        <p:spPr>
          <a:xfrm>
            <a:off x="515938" y="1268413"/>
            <a:ext cx="11160125" cy="5042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-3429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-3302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-3302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8893072" y="6607532"/>
            <a:ext cx="528991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9569484" y="6607532"/>
            <a:ext cx="2079095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11906798" y="6546705"/>
            <a:ext cx="214802" cy="22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72000">
            <a:sp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17" name="Google Shape;17;p28"/>
          <p:cNvGrpSpPr/>
          <p:nvPr/>
        </p:nvGrpSpPr>
        <p:grpSpPr>
          <a:xfrm>
            <a:off x="-1178509" y="0"/>
            <a:ext cx="1080000" cy="1816233"/>
            <a:chOff x="-1178509" y="38100"/>
            <a:chExt cx="1080000" cy="1816233"/>
          </a:xfrm>
        </p:grpSpPr>
        <p:sp>
          <p:nvSpPr>
            <p:cNvPr id="18" name="Google Shape;18;p28"/>
            <p:cNvSpPr/>
            <p:nvPr/>
          </p:nvSpPr>
          <p:spPr>
            <a:xfrm>
              <a:off x="-1178509" y="38100"/>
              <a:ext cx="1080000" cy="360000"/>
            </a:xfrm>
            <a:prstGeom prst="rect">
              <a:avLst/>
            </a:prstGeom>
            <a:solidFill>
              <a:srgbClr val="263B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000" u="none" cap="none" strike="noStrike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rPr>
                <a:t>ロゴカラー1</a:t>
              </a:r>
              <a:endParaRPr b="0" i="0" sz="10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000" u="none" cap="none" strike="noStrike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rPr>
                <a:t>#263B75</a:t>
              </a:r>
              <a:endParaRPr b="0" i="0" sz="10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-1178509" y="523511"/>
              <a:ext cx="1080000" cy="360000"/>
            </a:xfrm>
            <a:prstGeom prst="rect">
              <a:avLst/>
            </a:prstGeom>
            <a:solidFill>
              <a:srgbClr val="6FB9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000" u="none" cap="none" strike="noStrike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rPr>
                <a:t>ロゴカラー2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000" u="none" cap="none" strike="noStrike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rPr>
                <a:t>#6FB92C</a:t>
              </a:r>
              <a:endParaRPr b="0" i="0" sz="10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20" name="Google Shape;20;p28"/>
            <p:cNvSpPr/>
            <p:nvPr/>
          </p:nvSpPr>
          <p:spPr>
            <a:xfrm>
              <a:off x="-1178509" y="1008922"/>
              <a:ext cx="1080000" cy="360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000" u="none" cap="none" strike="noStrike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rPr>
                <a:t>強調色１</a:t>
              </a:r>
              <a:endParaRPr b="0" i="0" sz="10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000" u="none" cap="none" strike="noStrike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rPr>
                <a:t>#FF6600</a:t>
              </a:r>
              <a:endParaRPr/>
            </a:p>
          </p:txBody>
        </p:sp>
        <p:sp>
          <p:nvSpPr>
            <p:cNvPr id="21" name="Google Shape;21;p28"/>
            <p:cNvSpPr/>
            <p:nvPr/>
          </p:nvSpPr>
          <p:spPr>
            <a:xfrm>
              <a:off x="-1178509" y="1494333"/>
              <a:ext cx="1080000" cy="3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000" u="none" cap="none" strike="noStrike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rPr>
                <a:t>強調色2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ja-JP" sz="1000" u="none" cap="none" strike="noStrike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rPr>
                <a:t>#C00000</a:t>
              </a:r>
              <a:endParaRPr/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orient="horz" pos="4201">
          <p15:clr>
            <a:srgbClr val="F26B43"/>
          </p15:clr>
        </p15:guide>
        <p15:guide id="7" orient="horz" pos="799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pos="211">
          <p15:clr>
            <a:srgbClr val="F26B43"/>
          </p15:clr>
        </p15:guide>
        <p15:guide id="10" pos="74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15.jpg"/><Relationship Id="rId9" Type="http://schemas.openxmlformats.org/officeDocument/2006/relationships/image" Target="../media/image11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20.jpg"/><Relationship Id="rId8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28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22.jpg"/><Relationship Id="rId5" Type="http://schemas.openxmlformats.org/officeDocument/2006/relationships/image" Target="../media/image16.jpg"/><Relationship Id="rId6" Type="http://schemas.openxmlformats.org/officeDocument/2006/relationships/image" Target="../media/image23.jpg"/><Relationship Id="rId7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29.jpg"/><Relationship Id="rId5" Type="http://schemas.openxmlformats.org/officeDocument/2006/relationships/image" Target="../media/image17.jpg"/><Relationship Id="rId6" Type="http://schemas.openxmlformats.org/officeDocument/2006/relationships/image" Target="../media/image3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g"/><Relationship Id="rId4" Type="http://schemas.openxmlformats.org/officeDocument/2006/relationships/image" Target="../media/image26.jpg"/><Relationship Id="rId5" Type="http://schemas.openxmlformats.org/officeDocument/2006/relationships/image" Target="../media/image25.jpg"/><Relationship Id="rId6" Type="http://schemas.openxmlformats.org/officeDocument/2006/relationships/image" Target="../media/image4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Relationship Id="rId4" Type="http://schemas.openxmlformats.org/officeDocument/2006/relationships/image" Target="../media/image36.jpg"/><Relationship Id="rId5" Type="http://schemas.openxmlformats.org/officeDocument/2006/relationships/image" Target="../media/image34.jpg"/><Relationship Id="rId6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jpg"/><Relationship Id="rId4" Type="http://schemas.openxmlformats.org/officeDocument/2006/relationships/image" Target="../media/image30.png"/><Relationship Id="rId5" Type="http://schemas.openxmlformats.org/officeDocument/2006/relationships/image" Target="../media/image48.jpg"/><Relationship Id="rId6" Type="http://schemas.openxmlformats.org/officeDocument/2006/relationships/image" Target="../media/image4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Relationship Id="rId4" Type="http://schemas.openxmlformats.org/officeDocument/2006/relationships/image" Target="../media/image49.png"/><Relationship Id="rId5" Type="http://schemas.openxmlformats.org/officeDocument/2006/relationships/image" Target="../media/image45.png"/><Relationship Id="rId6" Type="http://schemas.openxmlformats.org/officeDocument/2006/relationships/image" Target="../media/image37.png"/><Relationship Id="rId7" Type="http://schemas.openxmlformats.org/officeDocument/2006/relationships/image" Target="../media/image4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6.jpg"/><Relationship Id="rId4" Type="http://schemas.openxmlformats.org/officeDocument/2006/relationships/image" Target="../media/image35.png"/><Relationship Id="rId5" Type="http://schemas.openxmlformats.org/officeDocument/2006/relationships/image" Target="../media/image41.png"/><Relationship Id="rId6" Type="http://schemas.openxmlformats.org/officeDocument/2006/relationships/image" Target="../media/image47.jpg"/><Relationship Id="rId7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/>
          <p:nvPr>
            <p:ph type="ctrTitle"/>
          </p:nvPr>
        </p:nvSpPr>
        <p:spPr>
          <a:xfrm>
            <a:off x="334964" y="1844353"/>
            <a:ext cx="1152207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72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Meiryo"/>
              <a:buNone/>
            </a:pPr>
            <a:r>
              <a:rPr lang="ja-JP" sz="6600"/>
              <a:t>はじめての製造業</a:t>
            </a:r>
            <a:endParaRPr/>
          </a:p>
        </p:txBody>
      </p:sp>
      <p:sp>
        <p:nvSpPr>
          <p:cNvPr id="128" name="Google Shape;128;p1"/>
          <p:cNvSpPr txBox="1"/>
          <p:nvPr>
            <p:ph idx="1" type="subTitle"/>
          </p:nvPr>
        </p:nvSpPr>
        <p:spPr>
          <a:xfrm>
            <a:off x="334964" y="3783345"/>
            <a:ext cx="11522074" cy="12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ja-JP" sz="6600"/>
              <a:t>製造業とは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>
            <p:ph type="title"/>
          </p:nvPr>
        </p:nvSpPr>
        <p:spPr>
          <a:xfrm>
            <a:off x="515938" y="2884818"/>
            <a:ext cx="11160124" cy="1088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720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Meiryo"/>
              <a:buNone/>
            </a:pPr>
            <a:r>
              <a:rPr lang="ja-JP" sz="6600"/>
              <a:t>製造業の種類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製造業の種類</a:t>
            </a:r>
            <a:endParaRPr sz="4000"/>
          </a:p>
        </p:txBody>
      </p:sp>
      <p:pic>
        <p:nvPicPr>
          <p:cNvPr descr="建物の前に立っている女性&#10;&#10;低い精度で自動的に生成された説明" id="221" name="Google Shape;22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0470" y="4715217"/>
            <a:ext cx="3034599" cy="1825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屋内, テーブル, 食品, ドーナツ が含まれている画像&#10;&#10;自動的に生成された説明" id="222" name="Google Shape;22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8838" y="4731503"/>
            <a:ext cx="2923593" cy="194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69632" y="2640727"/>
            <a:ext cx="2985598" cy="1871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工場, 屋外, 建物, 大きい が含まれている画像&#10;&#10;自動的に生成された説明" id="224" name="Google Shape;22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0913" y="2894521"/>
            <a:ext cx="3011294" cy="1825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電子機器, 回路 が含まれている画像&#10;&#10;自動的に生成された説明" id="225" name="Google Shape;225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13040" y="906158"/>
            <a:ext cx="2835730" cy="1891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建物, 屋内, 電車, 座る が含まれている画像&#10;&#10;自動的に生成された説明" id="226" name="Google Shape;226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3886" y="2832323"/>
            <a:ext cx="2786216" cy="1754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バイクのエンジン&#10;&#10;低い精度で自動的に生成された説明" id="227" name="Google Shape;227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93790" y="1040002"/>
            <a:ext cx="2636094" cy="17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2118014" y="1622782"/>
            <a:ext cx="252558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機械関連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514538" y="3478815"/>
            <a:ext cx="30630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金属・鉄鋼関連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5566984" y="1567991"/>
            <a:ext cx="48703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電子部品・電子デバイス関連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4978617" y="3576440"/>
            <a:ext cx="22558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化学関連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2311941" y="5390611"/>
            <a:ext cx="22558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食品関連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6812875" y="5374896"/>
            <a:ext cx="27859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建築・住宅関連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9043076" y="3345607"/>
            <a:ext cx="27859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医薬品関連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製造業の種類</a:t>
            </a:r>
            <a:endParaRPr sz="4000"/>
          </a:p>
        </p:txBody>
      </p:sp>
      <p:sp>
        <p:nvSpPr>
          <p:cNvPr id="240" name="Google Shape;240;p12"/>
          <p:cNvSpPr txBox="1"/>
          <p:nvPr/>
        </p:nvSpPr>
        <p:spPr>
          <a:xfrm>
            <a:off x="346687" y="992798"/>
            <a:ext cx="6397014" cy="85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日本標準産業分類 中分類</a:t>
            </a:r>
            <a:endParaRPr b="1" sz="36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aphicFrame>
        <p:nvGraphicFramePr>
          <p:cNvPr id="241" name="Google Shape;241;p12"/>
          <p:cNvGraphicFramePr/>
          <p:nvPr/>
        </p:nvGraphicFramePr>
        <p:xfrm>
          <a:off x="346686" y="18468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{393B48FD-F2DD-4C17-965E-9A6BF7B27CDD}</a:tableStyleId>
              </a:tblPr>
              <a:tblGrid>
                <a:gridCol w="3832875"/>
                <a:gridCol w="3832875"/>
                <a:gridCol w="3832875"/>
              </a:tblGrid>
              <a:tr h="75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1" i="0" sz="2800" u="none" cap="none" strike="noStrik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</a:tr>
              <a:tr h="75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61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2" name="Google Shape;242;p12"/>
          <p:cNvSpPr txBox="1"/>
          <p:nvPr/>
        </p:nvSpPr>
        <p:spPr>
          <a:xfrm>
            <a:off x="379343" y="2759731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木造・木製品製造業</a:t>
            </a:r>
            <a:endParaRPr b="0" i="0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404512" y="3445136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プラスチック製品製造業</a:t>
            </a:r>
            <a:endParaRPr b="0" i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4233275" y="2732108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はん用機械器具製造業</a:t>
            </a:r>
            <a:endParaRPr/>
          </a:p>
        </p:txBody>
      </p:sp>
      <p:sp>
        <p:nvSpPr>
          <p:cNvPr id="245" name="Google Shape;245;p12"/>
          <p:cNvSpPr txBox="1"/>
          <p:nvPr/>
        </p:nvSpPr>
        <p:spPr>
          <a:xfrm>
            <a:off x="4228485" y="3504685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電気機械器具製造業</a:t>
            </a:r>
            <a:endParaRPr b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8088160" y="2693711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食料品製造業</a:t>
            </a:r>
            <a:endParaRPr b="0" i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4228485" y="4200051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ja-JP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生産用機械器具製造業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379035" y="4240359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化学工業</a:t>
            </a:r>
            <a:endParaRPr b="0" i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8088160" y="5004883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印刷・同関連業</a:t>
            </a:r>
            <a:endParaRPr b="0" i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 txBox="1"/>
          <p:nvPr/>
        </p:nvSpPr>
        <p:spPr>
          <a:xfrm>
            <a:off x="4228485" y="4954794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業務用機械器具製造業</a:t>
            </a:r>
            <a:endParaRPr b="0" i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379343" y="5004883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ゴム製品製造業</a:t>
            </a:r>
            <a:endParaRPr b="0" i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295731" y="5796425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b="0" i="0" lang="ja-JP" sz="28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他全11業種</a:t>
            </a:r>
            <a:endParaRPr/>
          </a:p>
        </p:txBody>
      </p:sp>
      <p:sp>
        <p:nvSpPr>
          <p:cNvPr id="253" name="Google Shape;253;p12"/>
          <p:cNvSpPr txBox="1"/>
          <p:nvPr/>
        </p:nvSpPr>
        <p:spPr>
          <a:xfrm>
            <a:off x="8110284" y="4247935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繊維工業</a:t>
            </a:r>
            <a:endParaRPr b="0" i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8079165" y="3490988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ja-JP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家具・装備品製造業</a:t>
            </a:r>
            <a:endParaRPr b="0" i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2"/>
          <p:cNvSpPr txBox="1"/>
          <p:nvPr/>
        </p:nvSpPr>
        <p:spPr>
          <a:xfrm>
            <a:off x="379035" y="1987375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iryo"/>
              <a:buNone/>
            </a:pPr>
            <a:r>
              <a:rPr b="1" i="0" lang="ja-JP" sz="2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基礎素材型産業</a:t>
            </a:r>
            <a:endParaRPr/>
          </a:p>
        </p:txBody>
      </p:sp>
      <p:sp>
        <p:nvSpPr>
          <p:cNvPr id="256" name="Google Shape;256;p12"/>
          <p:cNvSpPr txBox="1"/>
          <p:nvPr/>
        </p:nvSpPr>
        <p:spPr>
          <a:xfrm>
            <a:off x="4145181" y="1999914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iryo"/>
              <a:buNone/>
            </a:pPr>
            <a:r>
              <a:rPr b="1" lang="ja-JP" sz="2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加工組立型産業</a:t>
            </a:r>
            <a:endParaRPr/>
          </a:p>
        </p:txBody>
      </p:sp>
      <p:sp>
        <p:nvSpPr>
          <p:cNvPr id="257" name="Google Shape;257;p12"/>
          <p:cNvSpPr txBox="1"/>
          <p:nvPr/>
        </p:nvSpPr>
        <p:spPr>
          <a:xfrm>
            <a:off x="8030490" y="2009907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iryo"/>
              <a:buNone/>
            </a:pPr>
            <a:r>
              <a:rPr b="1" lang="ja-JP" sz="2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生活関連型産業</a:t>
            </a:r>
            <a:endParaRPr/>
          </a:p>
        </p:txBody>
      </p:sp>
      <p:sp>
        <p:nvSpPr>
          <p:cNvPr id="258" name="Google Shape;258;p12"/>
          <p:cNvSpPr txBox="1"/>
          <p:nvPr/>
        </p:nvSpPr>
        <p:spPr>
          <a:xfrm>
            <a:off x="7994631" y="5784280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b="0" lang="ja-JP" sz="28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他全8業種</a:t>
            </a:r>
            <a:endParaRPr b="0" i="0" sz="28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9" name="Google Shape;259;p12"/>
          <p:cNvSpPr txBox="1"/>
          <p:nvPr/>
        </p:nvSpPr>
        <p:spPr>
          <a:xfrm>
            <a:off x="4145181" y="5787007"/>
            <a:ext cx="376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b="0" i="0" lang="ja-JP" sz="28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他全5業種</a:t>
            </a:r>
            <a:endParaRPr/>
          </a:p>
        </p:txBody>
      </p:sp>
      <p:sp>
        <p:nvSpPr>
          <p:cNvPr id="260" name="Google Shape;260;p12"/>
          <p:cNvSpPr txBox="1"/>
          <p:nvPr/>
        </p:nvSpPr>
        <p:spPr>
          <a:xfrm>
            <a:off x="7691069" y="598500"/>
            <a:ext cx="3563832" cy="1234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全部で</a:t>
            </a:r>
            <a:r>
              <a:rPr b="1" lang="ja-JP" sz="54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24</a:t>
            </a:r>
            <a:r>
              <a:rPr b="1" lang="ja-JP" sz="36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業種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 txBox="1"/>
          <p:nvPr>
            <p:ph type="title"/>
          </p:nvPr>
        </p:nvSpPr>
        <p:spPr>
          <a:xfrm>
            <a:off x="515938" y="2884818"/>
            <a:ext cx="11160124" cy="1088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720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Meiryo"/>
              <a:buNone/>
            </a:pPr>
            <a:r>
              <a:rPr lang="ja-JP" sz="6600"/>
              <a:t>製造業の営み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製造業の営み</a:t>
            </a:r>
            <a:endParaRPr sz="4000"/>
          </a:p>
        </p:txBody>
      </p:sp>
      <p:sp>
        <p:nvSpPr>
          <p:cNvPr id="271" name="Google Shape;271;p14"/>
          <p:cNvSpPr txBox="1"/>
          <p:nvPr/>
        </p:nvSpPr>
        <p:spPr>
          <a:xfrm>
            <a:off x="1742465" y="1630656"/>
            <a:ext cx="30486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40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製造業とは</a:t>
            </a:r>
            <a:endParaRPr b="1" sz="40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6730313" y="1630656"/>
            <a:ext cx="40777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40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ものを作る産業</a:t>
            </a: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5095503" y="1630656"/>
            <a:ext cx="1342032" cy="584774"/>
          </a:xfrm>
          <a:prstGeom prst="rightArrow">
            <a:avLst>
              <a:gd fmla="val 50000" name="adj1"/>
              <a:gd fmla="val 117621" name="adj2"/>
            </a:avLst>
          </a:prstGeom>
          <a:solidFill>
            <a:srgbClr val="1D6FA9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274" name="Google Shape;274;p14"/>
          <p:cNvGrpSpPr/>
          <p:nvPr/>
        </p:nvGrpSpPr>
        <p:grpSpPr>
          <a:xfrm>
            <a:off x="1383957" y="4519459"/>
            <a:ext cx="9424086" cy="1685077"/>
            <a:chOff x="1383957" y="4519459"/>
            <a:chExt cx="9424086" cy="1685077"/>
          </a:xfrm>
        </p:grpSpPr>
        <p:sp>
          <p:nvSpPr>
            <p:cNvPr id="275" name="Google Shape;275;p14"/>
            <p:cNvSpPr txBox="1"/>
            <p:nvPr/>
          </p:nvSpPr>
          <p:spPr>
            <a:xfrm>
              <a:off x="1383957" y="4519459"/>
              <a:ext cx="9424086" cy="1685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36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ものを作る各段階で「　　　　　」をつけ、</a:t>
              </a:r>
              <a:endParaRPr/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36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人々の役に立つものをつくる産業</a:t>
              </a:r>
              <a:endParaRPr/>
            </a:p>
          </p:txBody>
        </p:sp>
        <p:sp>
          <p:nvSpPr>
            <p:cNvPr id="276" name="Google Shape;276;p14"/>
            <p:cNvSpPr txBox="1"/>
            <p:nvPr/>
          </p:nvSpPr>
          <p:spPr>
            <a:xfrm>
              <a:off x="6109581" y="4671233"/>
              <a:ext cx="225182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4000">
                  <a:solidFill>
                    <a:srgbClr val="FF6600"/>
                  </a:solidFill>
                  <a:latin typeface="Meiryo"/>
                  <a:ea typeface="Meiryo"/>
                  <a:cs typeface="Meiryo"/>
                  <a:sym typeface="Meiryo"/>
                </a:rPr>
                <a:t>付加価値</a:t>
              </a:r>
              <a:endParaRPr/>
            </a:p>
          </p:txBody>
        </p:sp>
      </p:grpSp>
      <p:grpSp>
        <p:nvGrpSpPr>
          <p:cNvPr id="277" name="Google Shape;277;p14"/>
          <p:cNvGrpSpPr/>
          <p:nvPr/>
        </p:nvGrpSpPr>
        <p:grpSpPr>
          <a:xfrm>
            <a:off x="7075565" y="2549911"/>
            <a:ext cx="3844246" cy="1740733"/>
            <a:chOff x="7075565" y="2549911"/>
            <a:chExt cx="3844246" cy="1740733"/>
          </a:xfrm>
        </p:grpSpPr>
        <p:pic>
          <p:nvPicPr>
            <p:cNvPr descr="屋内, 座る, 機器, トラック が含まれている画像&#10;&#10;自動的に生成された説明" id="278" name="Google Shape;27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75565" y="2549911"/>
              <a:ext cx="2065106" cy="1594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屋内, 食品, いっぱい, 座る が含まれている画像&#10;&#10;自動的に生成された説明" id="279" name="Google Shape;27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69178" y="2855768"/>
              <a:ext cx="2150633" cy="14348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製造業の営み</a:t>
            </a:r>
            <a:endParaRPr sz="4000"/>
          </a:p>
        </p:txBody>
      </p:sp>
      <p:sp>
        <p:nvSpPr>
          <p:cNvPr id="285" name="Google Shape;285;p15"/>
          <p:cNvSpPr txBox="1"/>
          <p:nvPr/>
        </p:nvSpPr>
        <p:spPr>
          <a:xfrm>
            <a:off x="250994" y="1126545"/>
            <a:ext cx="44754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レストランの例</a:t>
            </a:r>
            <a:endParaRPr/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816" y="2742133"/>
            <a:ext cx="1727552" cy="114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3835" y="2742133"/>
            <a:ext cx="1727552" cy="114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07873" y="2742133"/>
            <a:ext cx="1727552" cy="114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5854" y="2742133"/>
            <a:ext cx="1727552" cy="114990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5"/>
          <p:cNvSpPr txBox="1"/>
          <p:nvPr/>
        </p:nvSpPr>
        <p:spPr>
          <a:xfrm>
            <a:off x="2731438" y="2062121"/>
            <a:ext cx="186599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加工する</a:t>
            </a: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4867227" y="2065943"/>
            <a:ext cx="21848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調理する</a:t>
            </a:r>
            <a:endParaRPr b="1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7168795" y="2065943"/>
            <a:ext cx="21848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盛り付ける</a:t>
            </a:r>
            <a:endParaRPr b="1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3" name="Google Shape;293;p15"/>
          <p:cNvSpPr txBox="1"/>
          <p:nvPr/>
        </p:nvSpPr>
        <p:spPr>
          <a:xfrm>
            <a:off x="356240" y="2041867"/>
            <a:ext cx="19574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仕入れる</a:t>
            </a:r>
            <a:endParaRPr/>
          </a:p>
        </p:txBody>
      </p:sp>
      <p:sp>
        <p:nvSpPr>
          <p:cNvPr id="294" name="Google Shape;294;p15"/>
          <p:cNvSpPr/>
          <p:nvPr/>
        </p:nvSpPr>
        <p:spPr>
          <a:xfrm rot="5400000">
            <a:off x="1992110" y="3173581"/>
            <a:ext cx="993237" cy="262934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27000">
                <a:srgbClr val="82B0D0"/>
              </a:gs>
              <a:gs pos="100000">
                <a:srgbClr val="1D6FA9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 rot="5400000">
            <a:off x="4336323" y="3173582"/>
            <a:ext cx="993237" cy="262934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27000">
                <a:srgbClr val="82B0D0"/>
              </a:gs>
              <a:gs pos="100000">
                <a:srgbClr val="1D6FA9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6632057" y="3173582"/>
            <a:ext cx="993237" cy="262934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27000">
                <a:srgbClr val="82B0D0"/>
              </a:gs>
              <a:gs pos="100000">
                <a:srgbClr val="1D6FA9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2783835" y="4241648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付加価値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5082913" y="4241648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付加価値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7428082" y="4241648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付加価値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皿の上にある数種類の食べ物&#10;&#10;自動的に生成された説明" id="300" name="Google Shape;30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19893" y="2737384"/>
            <a:ext cx="1727551" cy="114990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5"/>
          <p:cNvSpPr/>
          <p:nvPr/>
        </p:nvSpPr>
        <p:spPr>
          <a:xfrm rot="5400000">
            <a:off x="8974283" y="3173583"/>
            <a:ext cx="993237" cy="262934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27000">
                <a:srgbClr val="82B0D0"/>
              </a:gs>
              <a:gs pos="100000">
                <a:srgbClr val="1D6FA9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 txBox="1"/>
          <p:nvPr/>
        </p:nvSpPr>
        <p:spPr>
          <a:xfrm>
            <a:off x="9491265" y="2065943"/>
            <a:ext cx="21848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提供する</a:t>
            </a:r>
            <a:endParaRPr b="1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9773251" y="4241648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付加価値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1221590" y="5116857"/>
            <a:ext cx="9476080" cy="1326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素材を仕入れ、調理に適した形に素材を加工し、</a:t>
            </a:r>
            <a:endParaRPr b="1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美味しく食べられるように調理して、顧客に提供する</a:t>
            </a:r>
            <a:endParaRPr/>
          </a:p>
        </p:txBody>
      </p:sp>
      <p:sp>
        <p:nvSpPr>
          <p:cNvPr id="305" name="Google Shape;305;p15"/>
          <p:cNvSpPr/>
          <p:nvPr/>
        </p:nvSpPr>
        <p:spPr>
          <a:xfrm>
            <a:off x="2706682" y="2665834"/>
            <a:ext cx="1886762" cy="1318932"/>
          </a:xfrm>
          <a:prstGeom prst="roundRect">
            <a:avLst>
              <a:gd fmla="val 8170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4969992" y="2660764"/>
            <a:ext cx="1946080" cy="1339212"/>
          </a:xfrm>
          <a:prstGeom prst="roundRect">
            <a:avLst>
              <a:gd fmla="val 8170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7256325" y="2648771"/>
            <a:ext cx="1965586" cy="1380792"/>
          </a:xfrm>
          <a:prstGeom prst="roundRect">
            <a:avLst>
              <a:gd fmla="val 8170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9578953" y="2648771"/>
            <a:ext cx="1965586" cy="1380792"/>
          </a:xfrm>
          <a:prstGeom prst="roundRect">
            <a:avLst>
              <a:gd fmla="val 8170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製造業の営み</a:t>
            </a:r>
            <a:endParaRPr sz="4000"/>
          </a:p>
        </p:txBody>
      </p:sp>
      <p:pic>
        <p:nvPicPr>
          <p:cNvPr descr="プレス加工品.jpg" id="314" name="Google Shape;3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1936" y="2721779"/>
            <a:ext cx="1432363" cy="122221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鉄製品.jpg" id="315" name="Google Shape;31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3496" y="2749020"/>
            <a:ext cx="1555614" cy="1172413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descr="鉄原料.jpg" id="316" name="Google Shape;31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286" y="2591261"/>
            <a:ext cx="1297407" cy="150802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317" name="Google Shape;31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90839" y="2754495"/>
            <a:ext cx="1744920" cy="1161462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318" name="Google Shape;318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22857" y="2538925"/>
            <a:ext cx="1396038" cy="1592602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319" name="Google Shape;319;p16"/>
          <p:cNvSpPr txBox="1"/>
          <p:nvPr/>
        </p:nvSpPr>
        <p:spPr>
          <a:xfrm>
            <a:off x="255186" y="1128186"/>
            <a:ext cx="44754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プレス製品の例</a:t>
            </a:r>
            <a:endParaRPr/>
          </a:p>
        </p:txBody>
      </p:sp>
      <p:sp>
        <p:nvSpPr>
          <p:cNvPr id="320" name="Google Shape;320;p16"/>
          <p:cNvSpPr txBox="1"/>
          <p:nvPr/>
        </p:nvSpPr>
        <p:spPr>
          <a:xfrm>
            <a:off x="2579170" y="1911034"/>
            <a:ext cx="21705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鉄を溶かす</a:t>
            </a:r>
            <a:endParaRPr/>
          </a:p>
        </p:txBody>
      </p:sp>
      <p:sp>
        <p:nvSpPr>
          <p:cNvPr id="321" name="Google Shape;321;p16"/>
          <p:cNvSpPr txBox="1"/>
          <p:nvPr/>
        </p:nvSpPr>
        <p:spPr>
          <a:xfrm>
            <a:off x="4867227" y="1914856"/>
            <a:ext cx="21848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鉄板を作る</a:t>
            </a:r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7168795" y="1914856"/>
            <a:ext cx="21848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プレスする</a:t>
            </a:r>
            <a:endParaRPr/>
          </a:p>
        </p:txBody>
      </p:sp>
      <p:sp>
        <p:nvSpPr>
          <p:cNvPr id="323" name="Google Shape;323;p16"/>
          <p:cNvSpPr txBox="1"/>
          <p:nvPr/>
        </p:nvSpPr>
        <p:spPr>
          <a:xfrm>
            <a:off x="356240" y="1890780"/>
            <a:ext cx="19574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鉄原料</a:t>
            </a:r>
            <a:endParaRPr/>
          </a:p>
        </p:txBody>
      </p:sp>
      <p:sp>
        <p:nvSpPr>
          <p:cNvPr id="324" name="Google Shape;324;p16"/>
          <p:cNvSpPr/>
          <p:nvPr/>
        </p:nvSpPr>
        <p:spPr>
          <a:xfrm rot="5400000">
            <a:off x="1931822" y="3173581"/>
            <a:ext cx="993237" cy="262934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27000">
                <a:srgbClr val="82B0D0"/>
              </a:gs>
              <a:gs pos="100000">
                <a:srgbClr val="1D6FA9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6"/>
          <p:cNvSpPr/>
          <p:nvPr/>
        </p:nvSpPr>
        <p:spPr>
          <a:xfrm rot="5400000">
            <a:off x="4336323" y="3173582"/>
            <a:ext cx="993237" cy="262934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27000">
                <a:srgbClr val="82B0D0"/>
              </a:gs>
              <a:gs pos="100000">
                <a:srgbClr val="1D6FA9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6"/>
          <p:cNvSpPr/>
          <p:nvPr/>
        </p:nvSpPr>
        <p:spPr>
          <a:xfrm rot="5400000">
            <a:off x="6632057" y="3173582"/>
            <a:ext cx="993237" cy="262934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27000">
                <a:srgbClr val="82B0D0"/>
              </a:gs>
              <a:gs pos="100000">
                <a:srgbClr val="1D6FA9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6"/>
          <p:cNvSpPr/>
          <p:nvPr/>
        </p:nvSpPr>
        <p:spPr>
          <a:xfrm rot="5400000">
            <a:off x="8974283" y="3173583"/>
            <a:ext cx="993237" cy="262934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27000">
                <a:srgbClr val="82B0D0"/>
              </a:gs>
              <a:gs pos="100000">
                <a:srgbClr val="1D6FA9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6"/>
          <p:cNvSpPr txBox="1"/>
          <p:nvPr/>
        </p:nvSpPr>
        <p:spPr>
          <a:xfrm>
            <a:off x="9491265" y="1705723"/>
            <a:ext cx="218480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製品を</a:t>
            </a:r>
            <a:endParaRPr b="1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提供する</a:t>
            </a:r>
            <a:endParaRPr/>
          </a:p>
        </p:txBody>
      </p:sp>
      <p:sp>
        <p:nvSpPr>
          <p:cNvPr id="329" name="Google Shape;329;p16"/>
          <p:cNvSpPr txBox="1"/>
          <p:nvPr/>
        </p:nvSpPr>
        <p:spPr>
          <a:xfrm>
            <a:off x="2109522" y="4933758"/>
            <a:ext cx="8272727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ものを作る各段階で「</a:t>
            </a:r>
            <a:r>
              <a:rPr b="1" lang="ja-JP" sz="36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付加価値</a:t>
            </a: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」をつけ、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人々の役に立つものをつくる</a:t>
            </a:r>
            <a:endParaRPr/>
          </a:p>
        </p:txBody>
      </p:sp>
      <p:sp>
        <p:nvSpPr>
          <p:cNvPr id="330" name="Google Shape;330;p16"/>
          <p:cNvSpPr/>
          <p:nvPr/>
        </p:nvSpPr>
        <p:spPr>
          <a:xfrm>
            <a:off x="2783835" y="4241648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付加価値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1" name="Google Shape;331;p16"/>
          <p:cNvSpPr/>
          <p:nvPr/>
        </p:nvSpPr>
        <p:spPr>
          <a:xfrm>
            <a:off x="5082913" y="4241648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付加価値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2" name="Google Shape;332;p16"/>
          <p:cNvSpPr/>
          <p:nvPr/>
        </p:nvSpPr>
        <p:spPr>
          <a:xfrm>
            <a:off x="7428082" y="4241648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付加価値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3" name="Google Shape;333;p16"/>
          <p:cNvSpPr/>
          <p:nvPr/>
        </p:nvSpPr>
        <p:spPr>
          <a:xfrm>
            <a:off x="9773251" y="4241648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付加価値</a:t>
            </a:r>
            <a:endParaRPr b="1" sz="28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4" name="Google Shape;334;p16"/>
          <p:cNvSpPr/>
          <p:nvPr/>
        </p:nvSpPr>
        <p:spPr>
          <a:xfrm>
            <a:off x="2706682" y="2665834"/>
            <a:ext cx="1886762" cy="1318932"/>
          </a:xfrm>
          <a:prstGeom prst="roundRect">
            <a:avLst>
              <a:gd fmla="val 8170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4969992" y="2660764"/>
            <a:ext cx="1946080" cy="1339212"/>
          </a:xfrm>
          <a:prstGeom prst="roundRect">
            <a:avLst>
              <a:gd fmla="val 8170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7256325" y="2648771"/>
            <a:ext cx="1965586" cy="1380792"/>
          </a:xfrm>
          <a:prstGeom prst="roundRect">
            <a:avLst>
              <a:gd fmla="val 8170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6"/>
          <p:cNvSpPr/>
          <p:nvPr/>
        </p:nvSpPr>
        <p:spPr>
          <a:xfrm>
            <a:off x="9578953" y="2648771"/>
            <a:ext cx="1965586" cy="1380792"/>
          </a:xfrm>
          <a:prstGeom prst="roundRect">
            <a:avLst>
              <a:gd fmla="val 8170" name="adj"/>
            </a:avLst>
          </a:prstGeom>
          <a:noFill/>
          <a:ln cap="flat" cmpd="sng" w="571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製造業の営み</a:t>
            </a:r>
            <a:endParaRPr sz="4000"/>
          </a:p>
        </p:txBody>
      </p:sp>
      <p:pic>
        <p:nvPicPr>
          <p:cNvPr descr="座る, ノートパソコン, コンピュータ, 持つ が含まれている画像&#10;&#10;自動的に生成された説明" id="343" name="Google Shape;3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3671" y="3741945"/>
            <a:ext cx="2543302" cy="2543302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7"/>
          <p:cNvSpPr txBox="1"/>
          <p:nvPr/>
        </p:nvSpPr>
        <p:spPr>
          <a:xfrm>
            <a:off x="444490" y="1066915"/>
            <a:ext cx="83104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付加価値を付けるために必要なもの①</a:t>
            </a:r>
            <a:endParaRPr/>
          </a:p>
        </p:txBody>
      </p:sp>
      <p:sp>
        <p:nvSpPr>
          <p:cNvPr id="345" name="Google Shape;345;p17"/>
          <p:cNvSpPr/>
          <p:nvPr/>
        </p:nvSpPr>
        <p:spPr>
          <a:xfrm>
            <a:off x="4908154" y="2692242"/>
            <a:ext cx="2232384" cy="2287503"/>
          </a:xfrm>
          <a:custGeom>
            <a:rect b="b" l="l" r="r" t="t"/>
            <a:pathLst>
              <a:path extrusionOk="0" h="1343285" w="1343285">
                <a:moveTo>
                  <a:pt x="0" y="671643"/>
                </a:moveTo>
                <a:cubicBezTo>
                  <a:pt x="0" y="300705"/>
                  <a:pt x="300705" y="0"/>
                  <a:pt x="671643" y="0"/>
                </a:cubicBezTo>
                <a:cubicBezTo>
                  <a:pt x="1042581" y="0"/>
                  <a:pt x="1343286" y="300705"/>
                  <a:pt x="1343286" y="671643"/>
                </a:cubicBezTo>
                <a:cubicBezTo>
                  <a:pt x="1343286" y="1042581"/>
                  <a:pt x="1042581" y="1343286"/>
                  <a:pt x="671643" y="1343286"/>
                </a:cubicBezTo>
                <a:cubicBezTo>
                  <a:pt x="300705" y="1343286"/>
                  <a:pt x="0" y="1042581"/>
                  <a:pt x="0" y="671643"/>
                </a:cubicBezTo>
                <a:close/>
              </a:path>
            </a:pathLst>
          </a:custGeom>
          <a:solidFill>
            <a:srgbClr val="CAE4F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0050" lIns="250050" spcFirstLastPara="1" rIns="250050" wrap="square" tIns="2500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ja-JP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4433089" y="3253699"/>
            <a:ext cx="318251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40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ヒト</a:t>
            </a:r>
            <a:endParaRPr/>
          </a:p>
        </p:txBody>
      </p:sp>
      <p:sp>
        <p:nvSpPr>
          <p:cNvPr id="347" name="Google Shape;347;p17"/>
          <p:cNvSpPr txBox="1"/>
          <p:nvPr/>
        </p:nvSpPr>
        <p:spPr>
          <a:xfrm>
            <a:off x="4433089" y="4096412"/>
            <a:ext cx="31825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Man</a:t>
            </a:r>
            <a:endParaRPr b="1" sz="32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おもちゃ, レゴ, 女性, 座る が含まれている画像&#10;&#10;自動的に生成された説明" id="348" name="Google Shape;34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8702" y="1808909"/>
            <a:ext cx="2232384" cy="2287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持つ, 女性, グリーン, 手 が含まれている画像&#10;&#10;自動的に生成された説明" id="349" name="Google Shape;34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9648" y="1934677"/>
            <a:ext cx="2232385" cy="2287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座る, 女性 が含まれている画像&#10;&#10;自動的に生成された説明" id="350" name="Google Shape;35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6796" y="2971829"/>
            <a:ext cx="2635903" cy="270098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7"/>
          <p:cNvSpPr txBox="1"/>
          <p:nvPr/>
        </p:nvSpPr>
        <p:spPr>
          <a:xfrm>
            <a:off x="9064854" y="2136283"/>
            <a:ext cx="126317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営業</a:t>
            </a:r>
            <a:endParaRPr/>
          </a:p>
        </p:txBody>
      </p:sp>
      <p:sp>
        <p:nvSpPr>
          <p:cNvPr id="352" name="Google Shape;352;p17"/>
          <p:cNvSpPr txBox="1"/>
          <p:nvPr/>
        </p:nvSpPr>
        <p:spPr>
          <a:xfrm>
            <a:off x="2528439" y="2182009"/>
            <a:ext cx="12968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管理</a:t>
            </a:r>
            <a:endParaRPr/>
          </a:p>
        </p:txBody>
      </p:sp>
      <p:sp>
        <p:nvSpPr>
          <p:cNvPr id="353" name="Google Shape;353;p17"/>
          <p:cNvSpPr txBox="1"/>
          <p:nvPr/>
        </p:nvSpPr>
        <p:spPr>
          <a:xfrm>
            <a:off x="1339035" y="5391174"/>
            <a:ext cx="13384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作業</a:t>
            </a:r>
            <a:endParaRPr/>
          </a:p>
        </p:txBody>
      </p:sp>
      <p:sp>
        <p:nvSpPr>
          <p:cNvPr id="354" name="Google Shape;354;p17"/>
          <p:cNvSpPr txBox="1"/>
          <p:nvPr/>
        </p:nvSpPr>
        <p:spPr>
          <a:xfrm>
            <a:off x="7869702" y="5243721"/>
            <a:ext cx="14679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技術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製造業の営み</a:t>
            </a:r>
            <a:endParaRPr sz="4000"/>
          </a:p>
        </p:txBody>
      </p:sp>
      <p:pic>
        <p:nvPicPr>
          <p:cNvPr descr="建物, グリーン, 屋内, バス が含まれている画像&#10;&#10;自動的に生成された説明" id="360" name="Google Shape;36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413" y="4399903"/>
            <a:ext cx="3121379" cy="2341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屋外, 建物, 大きい, ストリート が含まれている画像&#10;&#10;自動的に生成された説明" id="361" name="Google Shape;36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8893" y="2193311"/>
            <a:ext cx="3436314" cy="193292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8"/>
          <p:cNvSpPr/>
          <p:nvPr/>
        </p:nvSpPr>
        <p:spPr>
          <a:xfrm>
            <a:off x="4914792" y="2680052"/>
            <a:ext cx="2232384" cy="2287503"/>
          </a:xfrm>
          <a:custGeom>
            <a:rect b="b" l="l" r="r" t="t"/>
            <a:pathLst>
              <a:path extrusionOk="0" h="1343285" w="1343285">
                <a:moveTo>
                  <a:pt x="0" y="671643"/>
                </a:moveTo>
                <a:cubicBezTo>
                  <a:pt x="0" y="300705"/>
                  <a:pt x="300705" y="0"/>
                  <a:pt x="671643" y="0"/>
                </a:cubicBezTo>
                <a:cubicBezTo>
                  <a:pt x="1042581" y="0"/>
                  <a:pt x="1343286" y="300705"/>
                  <a:pt x="1343286" y="671643"/>
                </a:cubicBezTo>
                <a:cubicBezTo>
                  <a:pt x="1343286" y="1042581"/>
                  <a:pt x="1042581" y="1343286"/>
                  <a:pt x="671643" y="1343286"/>
                </a:cubicBezTo>
                <a:cubicBezTo>
                  <a:pt x="300705" y="1343286"/>
                  <a:pt x="0" y="1042581"/>
                  <a:pt x="0" y="671643"/>
                </a:cubicBezTo>
                <a:close/>
              </a:path>
            </a:pathLst>
          </a:custGeom>
          <a:solidFill>
            <a:srgbClr val="CAE4F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0050" lIns="250050" spcFirstLastPara="1" rIns="250050" wrap="square" tIns="2500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ja-JP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 txBox="1"/>
          <p:nvPr/>
        </p:nvSpPr>
        <p:spPr>
          <a:xfrm>
            <a:off x="444490" y="1066915"/>
            <a:ext cx="80769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付加価値を付けるために必要なもの②</a:t>
            </a:r>
            <a:endParaRPr/>
          </a:p>
        </p:txBody>
      </p:sp>
      <p:pic>
        <p:nvPicPr>
          <p:cNvPr descr="屋内, キッチン, テーブル, カウンター が含まれている画像&#10;&#10;自動的に生成された説明" id="364" name="Google Shape;36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9777" y="4445210"/>
            <a:ext cx="3258672" cy="2105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屋内, テーブル, 金属, 椅子 が含まれている画像&#10;&#10;自動的に生成された説明" id="365" name="Google Shape;36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43237" y="2268149"/>
            <a:ext cx="2759520" cy="1783252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8"/>
          <p:cNvSpPr txBox="1"/>
          <p:nvPr/>
        </p:nvSpPr>
        <p:spPr>
          <a:xfrm>
            <a:off x="671698" y="1929815"/>
            <a:ext cx="26231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材料</a:t>
            </a:r>
            <a:endParaRPr/>
          </a:p>
        </p:txBody>
      </p:sp>
      <p:sp>
        <p:nvSpPr>
          <p:cNvPr id="367" name="Google Shape;367;p18"/>
          <p:cNvSpPr txBox="1"/>
          <p:nvPr/>
        </p:nvSpPr>
        <p:spPr>
          <a:xfrm>
            <a:off x="8897185" y="1741438"/>
            <a:ext cx="26231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建物</a:t>
            </a:r>
            <a:endParaRPr/>
          </a:p>
        </p:txBody>
      </p:sp>
      <p:sp>
        <p:nvSpPr>
          <p:cNvPr id="368" name="Google Shape;368;p18"/>
          <p:cNvSpPr txBox="1"/>
          <p:nvPr/>
        </p:nvSpPr>
        <p:spPr>
          <a:xfrm>
            <a:off x="10127976" y="4693655"/>
            <a:ext cx="12386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道具</a:t>
            </a:r>
            <a:endParaRPr/>
          </a:p>
        </p:txBody>
      </p:sp>
      <p:sp>
        <p:nvSpPr>
          <p:cNvPr id="369" name="Google Shape;369;p18"/>
          <p:cNvSpPr txBox="1"/>
          <p:nvPr/>
        </p:nvSpPr>
        <p:spPr>
          <a:xfrm>
            <a:off x="4461028" y="3208688"/>
            <a:ext cx="318251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40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モノ</a:t>
            </a:r>
            <a:endParaRPr/>
          </a:p>
        </p:txBody>
      </p:sp>
      <p:sp>
        <p:nvSpPr>
          <p:cNvPr id="370" name="Google Shape;370;p18"/>
          <p:cNvSpPr txBox="1"/>
          <p:nvPr/>
        </p:nvSpPr>
        <p:spPr>
          <a:xfrm>
            <a:off x="4461028" y="4051401"/>
            <a:ext cx="31825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Material</a:t>
            </a:r>
            <a:endParaRPr b="1" sz="32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556683" y="4675167"/>
            <a:ext cx="15951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設備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製造業の営み</a:t>
            </a:r>
            <a:endParaRPr sz="4000"/>
          </a:p>
        </p:txBody>
      </p:sp>
      <p:pic>
        <p:nvPicPr>
          <p:cNvPr descr="賭博場, 部屋 が含まれている画像&#10;&#10;自動的に生成された説明" id="377" name="Google Shape;37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793" y="4380063"/>
            <a:ext cx="2994868" cy="1993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テキスト が含まれている画像&#10;&#10;自動的に生成された説明" id="378" name="Google Shape;37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5138" y="1997698"/>
            <a:ext cx="2657947" cy="199346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9"/>
          <p:cNvSpPr txBox="1"/>
          <p:nvPr/>
        </p:nvSpPr>
        <p:spPr>
          <a:xfrm>
            <a:off x="444490" y="1066915"/>
            <a:ext cx="85244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付加価値を付けるために必要なもの③</a:t>
            </a:r>
            <a:endParaRPr/>
          </a:p>
        </p:txBody>
      </p:sp>
      <p:pic>
        <p:nvPicPr>
          <p:cNvPr descr="花瓶に入った植物&#10;&#10;中程度の精度で自動的に生成された説明" id="380" name="Google Shape;38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51547" y="4423375"/>
            <a:ext cx="3279474" cy="17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カレンダー が含まれている画像&#10;&#10;自動的に生成された説明" id="381" name="Google Shape;38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0087" y="1962051"/>
            <a:ext cx="2858242" cy="191769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9"/>
          <p:cNvSpPr txBox="1"/>
          <p:nvPr/>
        </p:nvSpPr>
        <p:spPr>
          <a:xfrm>
            <a:off x="561648" y="2131303"/>
            <a:ext cx="17277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給与</a:t>
            </a:r>
            <a:endParaRPr/>
          </a:p>
        </p:txBody>
      </p:sp>
      <p:sp>
        <p:nvSpPr>
          <p:cNvPr id="383" name="Google Shape;383;p19"/>
          <p:cNvSpPr txBox="1"/>
          <p:nvPr/>
        </p:nvSpPr>
        <p:spPr>
          <a:xfrm>
            <a:off x="561648" y="5785910"/>
            <a:ext cx="26231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設備購入資金</a:t>
            </a:r>
            <a:endParaRPr/>
          </a:p>
        </p:txBody>
      </p:sp>
      <p:sp>
        <p:nvSpPr>
          <p:cNvPr id="384" name="Google Shape;384;p19"/>
          <p:cNvSpPr txBox="1"/>
          <p:nvPr/>
        </p:nvSpPr>
        <p:spPr>
          <a:xfrm>
            <a:off x="8784111" y="1838915"/>
            <a:ext cx="26231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建物維持費</a:t>
            </a:r>
            <a:endParaRPr/>
          </a:p>
        </p:txBody>
      </p:sp>
      <p:sp>
        <p:nvSpPr>
          <p:cNvPr id="385" name="Google Shape;385;p19"/>
          <p:cNvSpPr txBox="1"/>
          <p:nvPr/>
        </p:nvSpPr>
        <p:spPr>
          <a:xfrm>
            <a:off x="8801526" y="5789847"/>
            <a:ext cx="26231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材料仕入れ</a:t>
            </a:r>
            <a:endParaRPr/>
          </a:p>
        </p:txBody>
      </p:sp>
      <p:sp>
        <p:nvSpPr>
          <p:cNvPr id="386" name="Google Shape;386;p19"/>
          <p:cNvSpPr/>
          <p:nvPr/>
        </p:nvSpPr>
        <p:spPr>
          <a:xfrm>
            <a:off x="4914792" y="2680052"/>
            <a:ext cx="2232384" cy="2287503"/>
          </a:xfrm>
          <a:custGeom>
            <a:rect b="b" l="l" r="r" t="t"/>
            <a:pathLst>
              <a:path extrusionOk="0" h="1343285" w="1343285">
                <a:moveTo>
                  <a:pt x="0" y="671643"/>
                </a:moveTo>
                <a:cubicBezTo>
                  <a:pt x="0" y="300705"/>
                  <a:pt x="300705" y="0"/>
                  <a:pt x="671643" y="0"/>
                </a:cubicBezTo>
                <a:cubicBezTo>
                  <a:pt x="1042581" y="0"/>
                  <a:pt x="1343286" y="300705"/>
                  <a:pt x="1343286" y="671643"/>
                </a:cubicBezTo>
                <a:cubicBezTo>
                  <a:pt x="1343286" y="1042581"/>
                  <a:pt x="1042581" y="1343286"/>
                  <a:pt x="671643" y="1343286"/>
                </a:cubicBezTo>
                <a:cubicBezTo>
                  <a:pt x="300705" y="1343286"/>
                  <a:pt x="0" y="1042581"/>
                  <a:pt x="0" y="671643"/>
                </a:cubicBezTo>
                <a:close/>
              </a:path>
            </a:pathLst>
          </a:custGeom>
          <a:solidFill>
            <a:srgbClr val="CAE4F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0050" lIns="250050" spcFirstLastPara="1" rIns="250050" wrap="square" tIns="2500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ja-JP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9"/>
          <p:cNvSpPr txBox="1"/>
          <p:nvPr/>
        </p:nvSpPr>
        <p:spPr>
          <a:xfrm>
            <a:off x="4433948" y="3208688"/>
            <a:ext cx="318251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40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カネ</a:t>
            </a:r>
            <a:endParaRPr/>
          </a:p>
        </p:txBody>
      </p:sp>
      <p:sp>
        <p:nvSpPr>
          <p:cNvPr id="388" name="Google Shape;388;p19"/>
          <p:cNvSpPr txBox="1"/>
          <p:nvPr/>
        </p:nvSpPr>
        <p:spPr>
          <a:xfrm>
            <a:off x="4433948" y="4051401"/>
            <a:ext cx="31825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Money</a:t>
            </a:r>
            <a:endParaRPr b="1" sz="32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515938" y="1268413"/>
            <a:ext cx="11160125" cy="504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20000" lvl="0" marL="7200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b="1" lang="ja-JP" sz="3200">
                <a:latin typeface="Meiryo"/>
                <a:ea typeface="Meiryo"/>
                <a:cs typeface="Meiryo"/>
                <a:sym typeface="Meiryo"/>
              </a:rPr>
              <a:t>はじめて製造業に携わる方々が概要を掴むことができる</a:t>
            </a:r>
            <a:endParaRPr b="1" sz="3200">
              <a:latin typeface="Meiryo"/>
              <a:ea typeface="Meiryo"/>
              <a:cs typeface="Meiryo"/>
              <a:sym typeface="Meiryo"/>
            </a:endParaRPr>
          </a:p>
          <a:p>
            <a:pPr indent="-720000" lvl="0" marL="720000" rtl="0" algn="l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b="1" lang="ja-JP" sz="3200">
                <a:latin typeface="Meiryo"/>
                <a:ea typeface="Meiryo"/>
                <a:cs typeface="Meiryo"/>
                <a:sym typeface="Meiryo"/>
              </a:rPr>
              <a:t>製造業の業務の全体像が理解できる</a:t>
            </a:r>
            <a:endParaRPr b="1" sz="3200">
              <a:latin typeface="Meiryo"/>
              <a:ea typeface="Meiryo"/>
              <a:cs typeface="Meiryo"/>
              <a:sym typeface="Meiryo"/>
            </a:endParaRPr>
          </a:p>
          <a:p>
            <a:pPr indent="-720000" lvl="0" marL="720000" rtl="0" algn="l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b="1" lang="ja-JP" sz="3200">
                <a:latin typeface="Meiryo"/>
                <a:ea typeface="Meiryo"/>
                <a:cs typeface="Meiryo"/>
                <a:sym typeface="Meiryo"/>
              </a:rPr>
              <a:t>製造業の現場で大切にすべき基本知識やスキルを学べる</a:t>
            </a:r>
            <a:endParaRPr b="1" sz="3200">
              <a:latin typeface="Meiryo"/>
              <a:ea typeface="Meiryo"/>
              <a:cs typeface="Meiryo"/>
              <a:sym typeface="Meiryo"/>
            </a:endParaRPr>
          </a:p>
          <a:p>
            <a:pPr indent="-720000" lvl="0" marL="720000" rtl="0" algn="l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b="1" lang="ja-JP" sz="3200">
                <a:latin typeface="Meiryo"/>
                <a:ea typeface="Meiryo"/>
                <a:cs typeface="Meiryo"/>
                <a:sym typeface="Meiryo"/>
              </a:rPr>
              <a:t>製造業の品質管理やコスト管理の考え方が分かる</a:t>
            </a:r>
            <a:endParaRPr b="1" sz="32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4" name="Google Shape;134;p2"/>
          <p:cNvSpPr txBox="1"/>
          <p:nvPr>
            <p:ph type="title"/>
          </p:nvPr>
        </p:nvSpPr>
        <p:spPr>
          <a:xfrm>
            <a:off x="337344" y="131952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eiryo"/>
              <a:buNone/>
            </a:pPr>
            <a:r>
              <a:rPr lang="ja-JP" sz="4000"/>
              <a:t>コース全体の概要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0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製造業の営み</a:t>
            </a:r>
            <a:endParaRPr sz="4000"/>
          </a:p>
        </p:txBody>
      </p:sp>
      <p:pic>
        <p:nvPicPr>
          <p:cNvPr descr="フロント, 写真, 座る, モニター が含まれている画像&#10;&#10;自動的に生成された説明" id="394" name="Google Shape;3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317" y="4193814"/>
            <a:ext cx="3433366" cy="2108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挿絵 が含まれている画像&#10;&#10;自動的に生成された説明" id="395" name="Google Shape;39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7346" y="1468107"/>
            <a:ext cx="4244265" cy="238739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0"/>
          <p:cNvSpPr txBox="1"/>
          <p:nvPr/>
        </p:nvSpPr>
        <p:spPr>
          <a:xfrm>
            <a:off x="444490" y="1066915"/>
            <a:ext cx="85244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付加価値を付けるために必要なもの④</a:t>
            </a:r>
            <a:endParaRPr/>
          </a:p>
        </p:txBody>
      </p:sp>
      <p:pic>
        <p:nvPicPr>
          <p:cNvPr descr="グラフィカル ユーザー インターフェイス&#10;&#10;自動的に生成された説明" id="397" name="Google Shape;39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7802" y="4193814"/>
            <a:ext cx="3111205" cy="1992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グラフィカル ユーザー インターフェイス&#10;&#10;自動的に生成された説明" id="398" name="Google Shape;39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13658" y="2117554"/>
            <a:ext cx="3190146" cy="171725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0"/>
          <p:cNvSpPr/>
          <p:nvPr/>
        </p:nvSpPr>
        <p:spPr>
          <a:xfrm>
            <a:off x="4914792" y="2680052"/>
            <a:ext cx="2232384" cy="2287503"/>
          </a:xfrm>
          <a:custGeom>
            <a:rect b="b" l="l" r="r" t="t"/>
            <a:pathLst>
              <a:path extrusionOk="0" h="1343285" w="1343285">
                <a:moveTo>
                  <a:pt x="0" y="671643"/>
                </a:moveTo>
                <a:cubicBezTo>
                  <a:pt x="0" y="300705"/>
                  <a:pt x="300705" y="0"/>
                  <a:pt x="671643" y="0"/>
                </a:cubicBezTo>
                <a:cubicBezTo>
                  <a:pt x="1042581" y="0"/>
                  <a:pt x="1343286" y="300705"/>
                  <a:pt x="1343286" y="671643"/>
                </a:cubicBezTo>
                <a:cubicBezTo>
                  <a:pt x="1343286" y="1042581"/>
                  <a:pt x="1042581" y="1343286"/>
                  <a:pt x="671643" y="1343286"/>
                </a:cubicBezTo>
                <a:cubicBezTo>
                  <a:pt x="300705" y="1343286"/>
                  <a:pt x="0" y="1042581"/>
                  <a:pt x="0" y="671643"/>
                </a:cubicBezTo>
                <a:close/>
              </a:path>
            </a:pathLst>
          </a:custGeom>
          <a:solidFill>
            <a:srgbClr val="CAE4F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0050" lIns="250050" spcFirstLastPara="1" rIns="250050" wrap="square" tIns="2500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ja-JP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0"/>
          <p:cNvSpPr txBox="1"/>
          <p:nvPr/>
        </p:nvSpPr>
        <p:spPr>
          <a:xfrm>
            <a:off x="4403804" y="3208688"/>
            <a:ext cx="318251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40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情報</a:t>
            </a:r>
            <a:endParaRPr/>
          </a:p>
        </p:txBody>
      </p:sp>
      <p:sp>
        <p:nvSpPr>
          <p:cNvPr id="401" name="Google Shape;401;p20"/>
          <p:cNvSpPr txBox="1"/>
          <p:nvPr/>
        </p:nvSpPr>
        <p:spPr>
          <a:xfrm>
            <a:off x="4403804" y="4051401"/>
            <a:ext cx="31825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Information</a:t>
            </a:r>
            <a:endParaRPr b="1" sz="32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2" name="Google Shape;402;p20"/>
          <p:cNvSpPr txBox="1"/>
          <p:nvPr/>
        </p:nvSpPr>
        <p:spPr>
          <a:xfrm>
            <a:off x="219637" y="2035787"/>
            <a:ext cx="26231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受注情報</a:t>
            </a:r>
            <a:endParaRPr/>
          </a:p>
        </p:txBody>
      </p:sp>
      <p:sp>
        <p:nvSpPr>
          <p:cNvPr id="403" name="Google Shape;403;p20"/>
          <p:cNvSpPr txBox="1"/>
          <p:nvPr/>
        </p:nvSpPr>
        <p:spPr>
          <a:xfrm>
            <a:off x="1982567" y="5940217"/>
            <a:ext cx="26231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工場内の情報</a:t>
            </a:r>
            <a:endParaRPr/>
          </a:p>
        </p:txBody>
      </p:sp>
      <p:sp>
        <p:nvSpPr>
          <p:cNvPr id="404" name="Google Shape;404;p20"/>
          <p:cNvSpPr txBox="1"/>
          <p:nvPr/>
        </p:nvSpPr>
        <p:spPr>
          <a:xfrm>
            <a:off x="8369251" y="2111815"/>
            <a:ext cx="26231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お客様の声</a:t>
            </a:r>
            <a:endParaRPr/>
          </a:p>
        </p:txBody>
      </p:sp>
      <p:sp>
        <p:nvSpPr>
          <p:cNvPr id="405" name="Google Shape;405;p20"/>
          <p:cNvSpPr txBox="1"/>
          <p:nvPr/>
        </p:nvSpPr>
        <p:spPr>
          <a:xfrm>
            <a:off x="9098494" y="5994580"/>
            <a:ext cx="26231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世の中の動向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製造業の営み</a:t>
            </a:r>
            <a:endParaRPr sz="4000"/>
          </a:p>
        </p:txBody>
      </p:sp>
      <p:sp>
        <p:nvSpPr>
          <p:cNvPr id="411" name="Google Shape;411;p21"/>
          <p:cNvSpPr txBox="1"/>
          <p:nvPr/>
        </p:nvSpPr>
        <p:spPr>
          <a:xfrm>
            <a:off x="444490" y="1066915"/>
            <a:ext cx="94485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付加価値を付けるために必要なものまとめ</a:t>
            </a: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3507839" y="2404265"/>
            <a:ext cx="5308300" cy="3527763"/>
          </a:xfrm>
          <a:prstGeom prst="blockArc">
            <a:avLst>
              <a:gd fmla="val 16200000" name="adj1"/>
              <a:gd fmla="val 0" name="adj2"/>
              <a:gd fmla="val 4640" name="adj3"/>
            </a:avLst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3" name="Google Shape;413;p21"/>
          <p:cNvSpPr/>
          <p:nvPr/>
        </p:nvSpPr>
        <p:spPr>
          <a:xfrm>
            <a:off x="3507839" y="2404265"/>
            <a:ext cx="5308300" cy="3527763"/>
          </a:xfrm>
          <a:prstGeom prst="blockArc">
            <a:avLst>
              <a:gd fmla="val 10800000" name="adj1"/>
              <a:gd fmla="val 16200000" name="adj2"/>
              <a:gd fmla="val 4640" name="adj3"/>
            </a:avLst>
          </a:prstGeom>
          <a:solidFill>
            <a:srgbClr val="CAE4F6"/>
          </a:solidFill>
          <a:ln cap="flat" cmpd="sng" w="9525">
            <a:solidFill>
              <a:srgbClr val="CAE4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4" name="Google Shape;414;p21"/>
          <p:cNvSpPr/>
          <p:nvPr/>
        </p:nvSpPr>
        <p:spPr>
          <a:xfrm>
            <a:off x="3507839" y="2404265"/>
            <a:ext cx="5308300" cy="3527763"/>
          </a:xfrm>
          <a:prstGeom prst="blockArc">
            <a:avLst>
              <a:gd fmla="val 5400000" name="adj1"/>
              <a:gd fmla="val 10800000" name="adj2"/>
              <a:gd fmla="val 4640" name="adj3"/>
            </a:avLst>
          </a:prstGeom>
          <a:solidFill>
            <a:srgbClr val="5FADE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5" name="Google Shape;415;p21"/>
          <p:cNvSpPr/>
          <p:nvPr/>
        </p:nvSpPr>
        <p:spPr>
          <a:xfrm>
            <a:off x="3556826" y="2420197"/>
            <a:ext cx="5308300" cy="3527763"/>
          </a:xfrm>
          <a:prstGeom prst="blockArc">
            <a:avLst>
              <a:gd fmla="val 0" name="adj1"/>
              <a:gd fmla="val 5400000" name="adj2"/>
              <a:gd fmla="val 4640" name="adj3"/>
            </a:avLst>
          </a:prstGeom>
          <a:solidFill>
            <a:srgbClr val="F398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6" name="Google Shape;416;p21"/>
          <p:cNvSpPr/>
          <p:nvPr/>
        </p:nvSpPr>
        <p:spPr>
          <a:xfrm>
            <a:off x="4822221" y="3326206"/>
            <a:ext cx="2682476" cy="1623866"/>
          </a:xfrm>
          <a:custGeom>
            <a:rect b="b" l="l" r="r" t="t"/>
            <a:pathLst>
              <a:path extrusionOk="0" h="1918979" w="1918979">
                <a:moveTo>
                  <a:pt x="0" y="959490"/>
                </a:moveTo>
                <a:cubicBezTo>
                  <a:pt x="0" y="429578"/>
                  <a:pt x="429578" y="0"/>
                  <a:pt x="959490" y="0"/>
                </a:cubicBezTo>
                <a:cubicBezTo>
                  <a:pt x="1489402" y="0"/>
                  <a:pt x="1918980" y="429578"/>
                  <a:pt x="1918980" y="959490"/>
                </a:cubicBezTo>
                <a:cubicBezTo>
                  <a:pt x="1918980" y="1489402"/>
                  <a:pt x="1489402" y="1918980"/>
                  <a:pt x="959490" y="1918980"/>
                </a:cubicBezTo>
                <a:cubicBezTo>
                  <a:pt x="429578" y="1918980"/>
                  <a:pt x="0" y="1489402"/>
                  <a:pt x="0" y="959490"/>
                </a:cubicBezTo>
                <a:close/>
              </a:path>
            </a:pathLst>
          </a:custGeom>
          <a:solidFill>
            <a:srgbClr val="1D6FA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8475" lIns="358475" spcFirstLastPara="1" rIns="358475" wrap="square" tIns="3584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ja-JP" sz="6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1"/>
          <p:cNvSpPr txBox="1"/>
          <p:nvPr/>
        </p:nvSpPr>
        <p:spPr>
          <a:xfrm>
            <a:off x="4823531" y="3909437"/>
            <a:ext cx="2676916" cy="635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経営資源</a:t>
            </a:r>
            <a:endParaRPr/>
          </a:p>
        </p:txBody>
      </p:sp>
      <p:sp>
        <p:nvSpPr>
          <p:cNvPr id="418" name="Google Shape;418;p21"/>
          <p:cNvSpPr txBox="1"/>
          <p:nvPr/>
        </p:nvSpPr>
        <p:spPr>
          <a:xfrm>
            <a:off x="4910407" y="4963181"/>
            <a:ext cx="26769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3M+情報</a:t>
            </a: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806881" y="3569787"/>
            <a:ext cx="1710426" cy="1136705"/>
          </a:xfrm>
          <a:custGeom>
            <a:rect b="b" l="l" r="r" t="t"/>
            <a:pathLst>
              <a:path extrusionOk="0" h="1343285" w="1343285">
                <a:moveTo>
                  <a:pt x="0" y="671643"/>
                </a:moveTo>
                <a:cubicBezTo>
                  <a:pt x="0" y="300705"/>
                  <a:pt x="300705" y="0"/>
                  <a:pt x="671643" y="0"/>
                </a:cubicBezTo>
                <a:cubicBezTo>
                  <a:pt x="1042581" y="0"/>
                  <a:pt x="1343286" y="300705"/>
                  <a:pt x="1343286" y="671643"/>
                </a:cubicBezTo>
                <a:cubicBezTo>
                  <a:pt x="1343286" y="1042581"/>
                  <a:pt x="1042581" y="1343286"/>
                  <a:pt x="671643" y="1343286"/>
                </a:cubicBezTo>
                <a:cubicBezTo>
                  <a:pt x="300705" y="1343286"/>
                  <a:pt x="0" y="1042581"/>
                  <a:pt x="0" y="671643"/>
                </a:cubicBezTo>
                <a:close/>
              </a:path>
            </a:pathLst>
          </a:custGeom>
          <a:solidFill>
            <a:srgbClr val="F398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0050" lIns="250050" spcFirstLastPara="1" rIns="250050" wrap="square" tIns="2500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ja-JP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1"/>
          <p:cNvSpPr txBox="1"/>
          <p:nvPr/>
        </p:nvSpPr>
        <p:spPr>
          <a:xfrm>
            <a:off x="7507753" y="3887124"/>
            <a:ext cx="2438402" cy="635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モノ</a:t>
            </a:r>
            <a:endParaRPr/>
          </a:p>
        </p:txBody>
      </p:sp>
      <p:sp>
        <p:nvSpPr>
          <p:cNvPr id="421" name="Google Shape;421;p21"/>
          <p:cNvSpPr txBox="1"/>
          <p:nvPr/>
        </p:nvSpPr>
        <p:spPr>
          <a:xfrm>
            <a:off x="7331318" y="4459664"/>
            <a:ext cx="2616002" cy="635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Material</a:t>
            </a:r>
            <a:endParaRPr b="1" sz="3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2858346" y="3569787"/>
            <a:ext cx="1710426" cy="1136705"/>
          </a:xfrm>
          <a:custGeom>
            <a:rect b="b" l="l" r="r" t="t"/>
            <a:pathLst>
              <a:path extrusionOk="0" h="1343285" w="1343285">
                <a:moveTo>
                  <a:pt x="0" y="671643"/>
                </a:moveTo>
                <a:cubicBezTo>
                  <a:pt x="0" y="300705"/>
                  <a:pt x="300705" y="0"/>
                  <a:pt x="671643" y="0"/>
                </a:cubicBezTo>
                <a:cubicBezTo>
                  <a:pt x="1042581" y="0"/>
                  <a:pt x="1343286" y="300705"/>
                  <a:pt x="1343286" y="671643"/>
                </a:cubicBezTo>
                <a:cubicBezTo>
                  <a:pt x="1343286" y="1042581"/>
                  <a:pt x="1042581" y="1343286"/>
                  <a:pt x="671643" y="1343286"/>
                </a:cubicBezTo>
                <a:cubicBezTo>
                  <a:pt x="300705" y="1343286"/>
                  <a:pt x="0" y="1042581"/>
                  <a:pt x="0" y="671643"/>
                </a:cubicBezTo>
                <a:close/>
              </a:path>
            </a:pathLst>
          </a:custGeom>
          <a:solidFill>
            <a:srgbClr val="5FADE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0050" lIns="250050" spcFirstLastPara="1" rIns="250050" wrap="square" tIns="2500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ja-JP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1"/>
          <p:cNvSpPr txBox="1"/>
          <p:nvPr/>
        </p:nvSpPr>
        <p:spPr>
          <a:xfrm>
            <a:off x="2482779" y="4459664"/>
            <a:ext cx="2438402" cy="635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Money</a:t>
            </a:r>
            <a:endParaRPr b="1" sz="3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24" name="Google Shape;424;p21"/>
          <p:cNvSpPr/>
          <p:nvPr/>
        </p:nvSpPr>
        <p:spPr>
          <a:xfrm>
            <a:off x="5355763" y="5404774"/>
            <a:ext cx="1710426" cy="1136705"/>
          </a:xfrm>
          <a:custGeom>
            <a:rect b="b" l="l" r="r" t="t"/>
            <a:pathLst>
              <a:path extrusionOk="0" h="1343285" w="1343285">
                <a:moveTo>
                  <a:pt x="0" y="671643"/>
                </a:moveTo>
                <a:cubicBezTo>
                  <a:pt x="0" y="300705"/>
                  <a:pt x="300705" y="0"/>
                  <a:pt x="671643" y="0"/>
                </a:cubicBezTo>
                <a:cubicBezTo>
                  <a:pt x="1042581" y="0"/>
                  <a:pt x="1343286" y="300705"/>
                  <a:pt x="1343286" y="671643"/>
                </a:cubicBezTo>
                <a:cubicBezTo>
                  <a:pt x="1343286" y="1042581"/>
                  <a:pt x="1042581" y="1343286"/>
                  <a:pt x="671643" y="1343286"/>
                </a:cubicBezTo>
                <a:cubicBezTo>
                  <a:pt x="300705" y="1343286"/>
                  <a:pt x="0" y="1042581"/>
                  <a:pt x="0" y="671643"/>
                </a:cubicBezTo>
                <a:close/>
              </a:path>
            </a:pathLst>
          </a:custGeom>
          <a:solidFill>
            <a:srgbClr val="1D6FA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0050" lIns="250050" spcFirstLastPara="1" rIns="250050" wrap="square" tIns="2500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ja-JP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1"/>
          <p:cNvSpPr txBox="1"/>
          <p:nvPr/>
        </p:nvSpPr>
        <p:spPr>
          <a:xfrm>
            <a:off x="4991775" y="5717070"/>
            <a:ext cx="2438402" cy="635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情報</a:t>
            </a:r>
            <a:endParaRPr/>
          </a:p>
        </p:txBody>
      </p:sp>
      <p:sp>
        <p:nvSpPr>
          <p:cNvPr id="426" name="Google Shape;426;p21"/>
          <p:cNvSpPr/>
          <p:nvPr/>
        </p:nvSpPr>
        <p:spPr>
          <a:xfrm>
            <a:off x="5306776" y="1762889"/>
            <a:ext cx="1710426" cy="1136705"/>
          </a:xfrm>
          <a:custGeom>
            <a:rect b="b" l="l" r="r" t="t"/>
            <a:pathLst>
              <a:path extrusionOk="0" h="1343285" w="1343285">
                <a:moveTo>
                  <a:pt x="0" y="671643"/>
                </a:moveTo>
                <a:cubicBezTo>
                  <a:pt x="0" y="300705"/>
                  <a:pt x="300705" y="0"/>
                  <a:pt x="671643" y="0"/>
                </a:cubicBezTo>
                <a:cubicBezTo>
                  <a:pt x="1042581" y="0"/>
                  <a:pt x="1343286" y="300705"/>
                  <a:pt x="1343286" y="671643"/>
                </a:cubicBezTo>
                <a:cubicBezTo>
                  <a:pt x="1343286" y="1042581"/>
                  <a:pt x="1042581" y="1343286"/>
                  <a:pt x="671643" y="1343286"/>
                </a:cubicBezTo>
                <a:cubicBezTo>
                  <a:pt x="300705" y="1343286"/>
                  <a:pt x="0" y="1042581"/>
                  <a:pt x="0" y="671643"/>
                </a:cubicBezTo>
                <a:close/>
              </a:path>
            </a:pathLst>
          </a:custGeom>
          <a:solidFill>
            <a:srgbClr val="FF66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50050" lIns="250050" spcFirstLastPara="1" rIns="250050" wrap="square" tIns="2500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ja-JP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1"/>
          <p:cNvSpPr txBox="1"/>
          <p:nvPr/>
        </p:nvSpPr>
        <p:spPr>
          <a:xfrm>
            <a:off x="4959117" y="2035502"/>
            <a:ext cx="2438402" cy="635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ヒト</a:t>
            </a:r>
            <a:endParaRPr/>
          </a:p>
        </p:txBody>
      </p:sp>
      <p:sp>
        <p:nvSpPr>
          <p:cNvPr id="428" name="Google Shape;428;p21"/>
          <p:cNvSpPr txBox="1"/>
          <p:nvPr/>
        </p:nvSpPr>
        <p:spPr>
          <a:xfrm>
            <a:off x="4942788" y="2622843"/>
            <a:ext cx="2438402" cy="635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Man</a:t>
            </a:r>
            <a:endParaRPr b="1" sz="3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29" name="Google Shape;429;p21"/>
          <p:cNvSpPr txBox="1"/>
          <p:nvPr/>
        </p:nvSpPr>
        <p:spPr>
          <a:xfrm>
            <a:off x="2462157" y="3887124"/>
            <a:ext cx="2438402" cy="635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カネ</a:t>
            </a:r>
            <a:endParaRPr/>
          </a:p>
        </p:txBody>
      </p:sp>
      <p:sp>
        <p:nvSpPr>
          <p:cNvPr id="430" name="Google Shape;430;p21"/>
          <p:cNvSpPr txBox="1"/>
          <p:nvPr/>
        </p:nvSpPr>
        <p:spPr>
          <a:xfrm>
            <a:off x="4800077" y="6287582"/>
            <a:ext cx="2897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Information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2"/>
          <p:cNvSpPr txBox="1"/>
          <p:nvPr>
            <p:ph type="title"/>
          </p:nvPr>
        </p:nvSpPr>
        <p:spPr>
          <a:xfrm>
            <a:off x="515938" y="2884818"/>
            <a:ext cx="11160124" cy="1088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720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Meiryo"/>
              <a:buNone/>
            </a:pPr>
            <a:r>
              <a:rPr lang="ja-JP" sz="6600"/>
              <a:t>製造業のビジネスモデル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製造業のビジネスモデル</a:t>
            </a:r>
            <a:endParaRPr sz="4000"/>
          </a:p>
        </p:txBody>
      </p:sp>
      <p:sp>
        <p:nvSpPr>
          <p:cNvPr id="441" name="Google Shape;441;p23"/>
          <p:cNvSpPr/>
          <p:nvPr/>
        </p:nvSpPr>
        <p:spPr>
          <a:xfrm>
            <a:off x="2899276" y="5248217"/>
            <a:ext cx="1850176" cy="720000"/>
          </a:xfrm>
          <a:prstGeom prst="ellipse">
            <a:avLst/>
          </a:prstGeom>
          <a:solidFill>
            <a:srgbClr val="1D6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2" name="Google Shape;442;p23"/>
          <p:cNvSpPr/>
          <p:nvPr/>
        </p:nvSpPr>
        <p:spPr>
          <a:xfrm>
            <a:off x="717449" y="5377719"/>
            <a:ext cx="1850176" cy="720000"/>
          </a:xfrm>
          <a:prstGeom prst="ellipse">
            <a:avLst/>
          </a:prstGeom>
          <a:solidFill>
            <a:srgbClr val="1D6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3" name="Google Shape;443;p23"/>
          <p:cNvSpPr/>
          <p:nvPr/>
        </p:nvSpPr>
        <p:spPr>
          <a:xfrm>
            <a:off x="1399742" y="1360901"/>
            <a:ext cx="1630468" cy="706942"/>
          </a:xfrm>
          <a:prstGeom prst="ellipse">
            <a:avLst/>
          </a:prstGeom>
          <a:solidFill>
            <a:srgbClr val="1D6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5613046" y="4448385"/>
            <a:ext cx="56379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6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B</a:t>
            </a: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usiness </a:t>
            </a:r>
            <a:r>
              <a:rPr b="1" lang="ja-JP" sz="36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to</a:t>
            </a: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b="1" lang="ja-JP" sz="36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C</a:t>
            </a: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ustomer</a:t>
            </a:r>
            <a:endParaRPr b="1" sz="36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グラフィカル ユーザー インターフェイス が含まれている画像&#10;&#10;自動的に生成された説明" id="445" name="Google Shape;4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2953" y="3495727"/>
            <a:ext cx="1759763" cy="1759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gで描かれた車&#10;&#10;中程度の精度で自動的に生成された説明" id="446" name="Google Shape;44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1275" y="2218929"/>
            <a:ext cx="1630468" cy="899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座る が含まれている画像&#10;&#10;自動的に生成された説明" id="447" name="Google Shape;44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766077" y="3994613"/>
            <a:ext cx="1523980" cy="76199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3"/>
          <p:cNvSpPr/>
          <p:nvPr/>
        </p:nvSpPr>
        <p:spPr>
          <a:xfrm>
            <a:off x="7006003" y="5110967"/>
            <a:ext cx="2852057" cy="1599792"/>
          </a:xfrm>
          <a:prstGeom prst="ellipse">
            <a:avLst/>
          </a:prstGeom>
          <a:solidFill>
            <a:srgbClr val="CAE4F6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7128145" y="5443411"/>
            <a:ext cx="2607774" cy="10215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4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B to C</a:t>
            </a:r>
            <a:endParaRPr b="1" sz="54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0" name="Google Shape;450;p23"/>
          <p:cNvSpPr txBox="1"/>
          <p:nvPr/>
        </p:nvSpPr>
        <p:spPr>
          <a:xfrm>
            <a:off x="1441275" y="1515439"/>
            <a:ext cx="15272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自動車</a:t>
            </a:r>
            <a:endParaRPr b="1" sz="2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1" name="Google Shape;451;p23"/>
          <p:cNvSpPr txBox="1"/>
          <p:nvPr/>
        </p:nvSpPr>
        <p:spPr>
          <a:xfrm>
            <a:off x="717449" y="5540725"/>
            <a:ext cx="1850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飲料製品</a:t>
            </a:r>
            <a:endParaRPr b="1" sz="2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2" name="Google Shape;452;p23"/>
          <p:cNvSpPr txBox="1"/>
          <p:nvPr/>
        </p:nvSpPr>
        <p:spPr>
          <a:xfrm>
            <a:off x="2899276" y="5377719"/>
            <a:ext cx="18501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家電製品</a:t>
            </a:r>
            <a:endParaRPr b="1" sz="2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453" name="Google Shape;453;p23"/>
          <p:cNvGrpSpPr/>
          <p:nvPr/>
        </p:nvGrpSpPr>
        <p:grpSpPr>
          <a:xfrm>
            <a:off x="5459836" y="1265352"/>
            <a:ext cx="6377121" cy="2852684"/>
            <a:chOff x="5459836" y="1265352"/>
            <a:chExt cx="6377121" cy="2852684"/>
          </a:xfrm>
        </p:grpSpPr>
        <p:sp>
          <p:nvSpPr>
            <p:cNvPr id="454" name="Google Shape;454;p23"/>
            <p:cNvSpPr txBox="1"/>
            <p:nvPr/>
          </p:nvSpPr>
          <p:spPr>
            <a:xfrm>
              <a:off x="6144823" y="1265352"/>
              <a:ext cx="47568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3600">
                  <a:solidFill>
                    <a:srgbClr val="FF6600"/>
                  </a:solidFill>
                  <a:latin typeface="Meiryo"/>
                  <a:ea typeface="Meiryo"/>
                  <a:cs typeface="Meiryo"/>
                  <a:sym typeface="Meiryo"/>
                </a:rPr>
                <a:t>企業</a:t>
              </a:r>
              <a:r>
                <a:rPr b="1" lang="ja-JP" sz="36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 </a:t>
              </a:r>
              <a:r>
                <a:rPr b="1" lang="ja-JP" sz="28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から</a:t>
              </a:r>
              <a:r>
                <a:rPr b="1" lang="ja-JP" sz="36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 </a:t>
              </a:r>
              <a:r>
                <a:rPr b="1" lang="ja-JP" sz="3600">
                  <a:solidFill>
                    <a:srgbClr val="FF6600"/>
                  </a:solidFill>
                  <a:latin typeface="Meiryo"/>
                  <a:ea typeface="Meiryo"/>
                  <a:cs typeface="Meiryo"/>
                  <a:sym typeface="Meiryo"/>
                </a:rPr>
                <a:t>消費者</a:t>
              </a:r>
              <a:r>
                <a:rPr b="1" lang="ja-JP" sz="36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 </a:t>
              </a:r>
              <a:r>
                <a:rPr b="1" lang="ja-JP" sz="28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へ</a:t>
              </a:r>
              <a:endParaRPr b="1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7928437" y="2758813"/>
              <a:ext cx="342821" cy="93894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D6FA9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pic>
          <p:nvPicPr>
            <p:cNvPr descr="グラフィカル ユーザー インターフェイス が含まれている画像&#10;&#10;自動的に生成された説明" id="456" name="Google Shape;456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59836" y="2353504"/>
              <a:ext cx="2001945" cy="17645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図形 が含まれている画像&#10;&#10;自動的に生成された説明" id="457" name="Google Shape;457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523235" y="2210551"/>
              <a:ext cx="3313722" cy="18639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4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製造業のビジネスモデル</a:t>
            </a:r>
            <a:endParaRPr sz="4000"/>
          </a:p>
        </p:txBody>
      </p:sp>
      <p:sp>
        <p:nvSpPr>
          <p:cNvPr id="463" name="Google Shape;463;p24"/>
          <p:cNvSpPr/>
          <p:nvPr/>
        </p:nvSpPr>
        <p:spPr>
          <a:xfrm>
            <a:off x="2936808" y="5301841"/>
            <a:ext cx="1886800" cy="1029525"/>
          </a:xfrm>
          <a:prstGeom prst="ellipse">
            <a:avLst/>
          </a:prstGeom>
          <a:solidFill>
            <a:srgbClr val="1D6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64" name="Google Shape;464;p24"/>
          <p:cNvSpPr/>
          <p:nvPr/>
        </p:nvSpPr>
        <p:spPr>
          <a:xfrm>
            <a:off x="221686" y="5453040"/>
            <a:ext cx="2098987" cy="706942"/>
          </a:xfrm>
          <a:prstGeom prst="ellipse">
            <a:avLst/>
          </a:prstGeom>
          <a:solidFill>
            <a:srgbClr val="1D6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65" name="Google Shape;465;p24"/>
          <p:cNvSpPr/>
          <p:nvPr/>
        </p:nvSpPr>
        <p:spPr>
          <a:xfrm>
            <a:off x="2937645" y="1251982"/>
            <a:ext cx="2414297" cy="706942"/>
          </a:xfrm>
          <a:prstGeom prst="ellipse">
            <a:avLst/>
          </a:prstGeom>
          <a:solidFill>
            <a:srgbClr val="1D6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66" name="Google Shape;466;p24"/>
          <p:cNvSpPr/>
          <p:nvPr/>
        </p:nvSpPr>
        <p:spPr>
          <a:xfrm>
            <a:off x="570468" y="1384939"/>
            <a:ext cx="1787584" cy="706942"/>
          </a:xfrm>
          <a:prstGeom prst="ellipse">
            <a:avLst/>
          </a:prstGeom>
          <a:solidFill>
            <a:srgbClr val="1D6F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5980954" y="4419263"/>
            <a:ext cx="56484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6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B</a:t>
            </a: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usiness </a:t>
            </a:r>
            <a:r>
              <a:rPr b="1" lang="ja-JP" sz="36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to</a:t>
            </a: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b="1" lang="ja-JP" sz="36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B</a:t>
            </a: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usiness</a:t>
            </a:r>
            <a:endParaRPr b="1" sz="36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68" name="Google Shape;468;p24"/>
          <p:cNvSpPr/>
          <p:nvPr/>
        </p:nvSpPr>
        <p:spPr>
          <a:xfrm>
            <a:off x="7310814" y="5092702"/>
            <a:ext cx="2852057" cy="1599792"/>
          </a:xfrm>
          <a:prstGeom prst="ellipse">
            <a:avLst/>
          </a:prstGeom>
          <a:solidFill>
            <a:srgbClr val="CAE4F6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4"/>
          <p:cNvSpPr/>
          <p:nvPr/>
        </p:nvSpPr>
        <p:spPr>
          <a:xfrm>
            <a:off x="7432956" y="5425146"/>
            <a:ext cx="2607774" cy="10215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4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B to B</a:t>
            </a:r>
            <a:endParaRPr b="1" sz="54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descr="輸送, ホイール, 自転車, バイク が含まれている画像&#10;&#10;自動的に生成された説明" id="470" name="Google Shape;4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274" y="2125693"/>
            <a:ext cx="1999571" cy="1330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ガラスの瓶&#10;&#10;中程度の精度で自動的に生成された説明" id="471" name="Google Shape;47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645694" y="1984423"/>
            <a:ext cx="1001428" cy="2002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ボックス, テーブル, 座る, 机 が含まれている画像&#10;&#10;自動的に生成された説明" id="472" name="Google Shape;47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3175" y="4167287"/>
            <a:ext cx="1254044" cy="1101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屋外, 岩, 座る, 石 が含まれている画像&#10;&#10;自動的に生成された説明" id="473" name="Google Shape;47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215" y="3795399"/>
            <a:ext cx="2098986" cy="1397139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4"/>
          <p:cNvSpPr txBox="1"/>
          <p:nvPr/>
        </p:nvSpPr>
        <p:spPr>
          <a:xfrm>
            <a:off x="476573" y="1540918"/>
            <a:ext cx="20342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機械部品</a:t>
            </a:r>
            <a:endParaRPr b="1" sz="2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5" name="Google Shape;475;p24"/>
          <p:cNvSpPr txBox="1"/>
          <p:nvPr/>
        </p:nvSpPr>
        <p:spPr>
          <a:xfrm>
            <a:off x="344442" y="5575207"/>
            <a:ext cx="19412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樹脂製品</a:t>
            </a:r>
            <a:endParaRPr b="1" sz="2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6" name="Google Shape;476;p24"/>
          <p:cNvSpPr txBox="1"/>
          <p:nvPr/>
        </p:nvSpPr>
        <p:spPr>
          <a:xfrm>
            <a:off x="3008458" y="5411058"/>
            <a:ext cx="185017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マイクロチップ</a:t>
            </a:r>
            <a:endParaRPr b="1" sz="2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7" name="Google Shape;477;p24"/>
          <p:cNvSpPr txBox="1"/>
          <p:nvPr/>
        </p:nvSpPr>
        <p:spPr>
          <a:xfrm>
            <a:off x="3121817" y="1384939"/>
            <a:ext cx="20342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PETボトル</a:t>
            </a:r>
            <a:endParaRPr b="1" sz="2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478" name="Google Shape;478;p24"/>
          <p:cNvGrpSpPr/>
          <p:nvPr/>
        </p:nvGrpSpPr>
        <p:grpSpPr>
          <a:xfrm>
            <a:off x="5831757" y="1158069"/>
            <a:ext cx="5608707" cy="2934405"/>
            <a:chOff x="5831757" y="1158069"/>
            <a:chExt cx="5608707" cy="2934405"/>
          </a:xfrm>
        </p:grpSpPr>
        <p:sp>
          <p:nvSpPr>
            <p:cNvPr id="479" name="Google Shape;479;p24"/>
            <p:cNvSpPr txBox="1"/>
            <p:nvPr/>
          </p:nvSpPr>
          <p:spPr>
            <a:xfrm>
              <a:off x="6872918" y="1158069"/>
              <a:ext cx="391051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ja-JP" sz="3600">
                  <a:solidFill>
                    <a:srgbClr val="FF6600"/>
                  </a:solidFill>
                  <a:latin typeface="Meiryo"/>
                  <a:ea typeface="Meiryo"/>
                  <a:cs typeface="Meiryo"/>
                  <a:sym typeface="Meiryo"/>
                </a:rPr>
                <a:t>企業</a:t>
              </a:r>
              <a:r>
                <a:rPr b="1" lang="ja-JP" sz="36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 </a:t>
              </a:r>
              <a:r>
                <a:rPr b="1" lang="ja-JP" sz="28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から</a:t>
              </a:r>
              <a:r>
                <a:rPr b="1" lang="ja-JP" sz="36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 </a:t>
              </a:r>
              <a:r>
                <a:rPr b="1" lang="ja-JP" sz="3600">
                  <a:solidFill>
                    <a:srgbClr val="FF6600"/>
                  </a:solidFill>
                  <a:latin typeface="Meiryo"/>
                  <a:ea typeface="Meiryo"/>
                  <a:cs typeface="Meiryo"/>
                  <a:sym typeface="Meiryo"/>
                </a:rPr>
                <a:t>企業</a:t>
              </a:r>
              <a:r>
                <a:rPr b="1" lang="ja-JP" sz="36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 </a:t>
              </a:r>
              <a:r>
                <a:rPr b="1" lang="ja-JP" sz="280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へ</a:t>
              </a:r>
              <a:endParaRPr b="1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8494992" y="2659428"/>
              <a:ext cx="342821" cy="93894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D6FA9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pic>
          <p:nvPicPr>
            <p:cNvPr descr="グラフィカル ユーザー インターフェイス が含まれている画像&#10;&#10;自動的に生成された説明" id="481" name="Google Shape;481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31757" y="2095334"/>
              <a:ext cx="2082322" cy="1997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グラフィカル ユーザー インターフェイス が含まれている画像&#10;&#10;自動的に生成された説明" id="482" name="Google Shape;482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358142" y="2095334"/>
              <a:ext cx="2082322" cy="19971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/>
          <p:nvPr>
            <p:ph type="title"/>
          </p:nvPr>
        </p:nvSpPr>
        <p:spPr>
          <a:xfrm>
            <a:off x="515938" y="2884818"/>
            <a:ext cx="11160124" cy="1088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720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Meiryo"/>
              <a:buNone/>
            </a:pPr>
            <a:r>
              <a:rPr lang="ja-JP" sz="6600"/>
              <a:t>まとめ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6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まとめ</a:t>
            </a:r>
            <a:endParaRPr sz="4000"/>
          </a:p>
        </p:txBody>
      </p:sp>
      <p:sp>
        <p:nvSpPr>
          <p:cNvPr id="493" name="Google Shape;493;p26"/>
          <p:cNvSpPr txBox="1"/>
          <p:nvPr/>
        </p:nvSpPr>
        <p:spPr>
          <a:xfrm>
            <a:off x="352020" y="1760747"/>
            <a:ext cx="11682919" cy="4293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日本の産業の中でも日本経済を牽引する重要な産業の一つ</a:t>
            </a:r>
            <a:endParaRPr b="1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さまざまな分類がある</a:t>
            </a:r>
            <a:endParaRPr b="1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ものを作る各段階で「付加価値」をつけ、人々の役に立つものを作る</a:t>
            </a:r>
            <a:endParaRPr b="1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経営資源（ヒト・モノ・カネ・情報）を投入して付加価値を創出する</a:t>
            </a:r>
            <a:endParaRPr b="1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B to C, B to B がある</a:t>
            </a:r>
            <a:endParaRPr b="1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4" name="Google Shape;494;p26"/>
          <p:cNvSpPr txBox="1"/>
          <p:nvPr/>
        </p:nvSpPr>
        <p:spPr>
          <a:xfrm>
            <a:off x="337344" y="1237527"/>
            <a:ext cx="33214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製造業とは、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7"/>
          <p:cNvSpPr txBox="1"/>
          <p:nvPr>
            <p:ph type="ctrTitle"/>
          </p:nvPr>
        </p:nvSpPr>
        <p:spPr>
          <a:xfrm>
            <a:off x="334964" y="1844353"/>
            <a:ext cx="1152207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720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Meiryo"/>
              <a:buNone/>
            </a:pPr>
            <a:r>
              <a:rPr lang="ja-JP" sz="6600"/>
              <a:t>はじめての製造業</a:t>
            </a:r>
            <a:endParaRPr/>
          </a:p>
        </p:txBody>
      </p:sp>
      <p:sp>
        <p:nvSpPr>
          <p:cNvPr id="500" name="Google Shape;500;p27"/>
          <p:cNvSpPr txBox="1"/>
          <p:nvPr>
            <p:ph idx="1" type="subTitle"/>
          </p:nvPr>
        </p:nvSpPr>
        <p:spPr>
          <a:xfrm>
            <a:off x="334964" y="3783345"/>
            <a:ext cx="11522074" cy="12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ja-JP" sz="6600"/>
              <a:t>製造業とは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idx="1" type="body"/>
          </p:nvPr>
        </p:nvSpPr>
        <p:spPr>
          <a:xfrm>
            <a:off x="515938" y="1268413"/>
            <a:ext cx="11160125" cy="504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20000" lvl="0" marL="7200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b="1" lang="ja-JP" sz="3200">
                <a:latin typeface="Meiryo"/>
                <a:ea typeface="Meiryo"/>
                <a:cs typeface="Meiryo"/>
                <a:sym typeface="Meiryo"/>
              </a:rPr>
              <a:t>日本産業全体の中での製造業の位置づけが分かる</a:t>
            </a:r>
            <a:endParaRPr b="1" sz="3200">
              <a:latin typeface="Meiryo"/>
              <a:ea typeface="Meiryo"/>
              <a:cs typeface="Meiryo"/>
              <a:sym typeface="Meiryo"/>
            </a:endParaRPr>
          </a:p>
          <a:p>
            <a:pPr indent="-720000" lvl="0" marL="720000" rtl="0" algn="l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b="1" lang="ja-JP" sz="3200">
                <a:latin typeface="Meiryo"/>
                <a:ea typeface="Meiryo"/>
                <a:cs typeface="Meiryo"/>
                <a:sym typeface="Meiryo"/>
              </a:rPr>
              <a:t>製造業が日本経済に果たす役割が分かる</a:t>
            </a:r>
            <a:endParaRPr b="1" sz="3200">
              <a:latin typeface="Meiryo"/>
              <a:ea typeface="Meiryo"/>
              <a:cs typeface="Meiryo"/>
              <a:sym typeface="Meiryo"/>
            </a:endParaRPr>
          </a:p>
          <a:p>
            <a:pPr indent="-720000" lvl="0" marL="720000" rtl="0" algn="l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b="1" lang="ja-JP" sz="3200">
                <a:latin typeface="Meiryo"/>
                <a:ea typeface="Meiryo"/>
                <a:cs typeface="Meiryo"/>
                <a:sym typeface="Meiryo"/>
              </a:rPr>
              <a:t>自社が社会にどのように貢献しているかが分かる</a:t>
            </a:r>
            <a:endParaRPr b="1" sz="3200">
              <a:latin typeface="Meiryo"/>
              <a:ea typeface="Meiryo"/>
              <a:cs typeface="Meiryo"/>
              <a:sym typeface="Meiryo"/>
            </a:endParaRPr>
          </a:p>
          <a:p>
            <a:pPr indent="-720000" lvl="0" marL="720000" rtl="0" algn="l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●"/>
            </a:pPr>
            <a:r>
              <a:rPr b="1" lang="ja-JP" sz="3200">
                <a:latin typeface="Meiryo"/>
                <a:ea typeface="Meiryo"/>
                <a:cs typeface="Meiryo"/>
                <a:sym typeface="Meiryo"/>
              </a:rPr>
              <a:t>製造業のビジネスモデルが分かる</a:t>
            </a:r>
            <a:endParaRPr b="1" sz="320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0" name="Google Shape;140;p3"/>
          <p:cNvSpPr txBox="1"/>
          <p:nvPr>
            <p:ph type="title"/>
          </p:nvPr>
        </p:nvSpPr>
        <p:spPr>
          <a:xfrm>
            <a:off x="337344" y="131952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eiryo"/>
              <a:buNone/>
            </a:pPr>
            <a:r>
              <a:rPr lang="ja-JP" sz="4000"/>
              <a:t>講座受講の効果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>
            <p:ph idx="1" type="body"/>
          </p:nvPr>
        </p:nvSpPr>
        <p:spPr>
          <a:xfrm>
            <a:off x="515938" y="1268413"/>
            <a:ext cx="11160125" cy="504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720000" lvl="0" marL="7200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ja-JP" sz="3200">
                <a:latin typeface="Meiryo"/>
                <a:ea typeface="Meiryo"/>
                <a:cs typeface="Meiryo"/>
                <a:sym typeface="Meiryo"/>
              </a:rPr>
              <a:t>産業全体の中の製造業</a:t>
            </a:r>
            <a:endParaRPr/>
          </a:p>
          <a:p>
            <a:pPr indent="-720000" lvl="0" marL="720000" rtl="0" algn="l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ja-JP" sz="3200">
                <a:latin typeface="Meiryo"/>
                <a:ea typeface="Meiryo"/>
                <a:cs typeface="Meiryo"/>
                <a:sym typeface="Meiryo"/>
              </a:rPr>
              <a:t>製造業の種類</a:t>
            </a:r>
            <a:endParaRPr/>
          </a:p>
          <a:p>
            <a:pPr indent="-720000" lvl="0" marL="720000" rtl="0" algn="l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ja-JP" sz="3200">
                <a:latin typeface="Meiryo"/>
                <a:ea typeface="Meiryo"/>
                <a:cs typeface="Meiryo"/>
                <a:sym typeface="Meiryo"/>
              </a:rPr>
              <a:t>製造業の営み</a:t>
            </a:r>
            <a:endParaRPr/>
          </a:p>
          <a:p>
            <a:pPr indent="-720000" lvl="0" marL="720000" rtl="0" algn="l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ja-JP" sz="3200">
                <a:latin typeface="Meiryo"/>
                <a:ea typeface="Meiryo"/>
                <a:cs typeface="Meiryo"/>
                <a:sym typeface="Meiryo"/>
              </a:rPr>
              <a:t>製造業のビジネスモデル</a:t>
            </a:r>
            <a:endParaRPr/>
          </a:p>
        </p:txBody>
      </p:sp>
      <p:sp>
        <p:nvSpPr>
          <p:cNvPr id="146" name="Google Shape;146;p4"/>
          <p:cNvSpPr txBox="1"/>
          <p:nvPr>
            <p:ph type="title"/>
          </p:nvPr>
        </p:nvSpPr>
        <p:spPr>
          <a:xfrm>
            <a:off x="337344" y="131952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eiryo"/>
              <a:buNone/>
            </a:pPr>
            <a:r>
              <a:rPr lang="ja-JP" sz="4000"/>
              <a:t>この講座で学ぶこと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>
            <p:ph type="title"/>
          </p:nvPr>
        </p:nvSpPr>
        <p:spPr>
          <a:xfrm>
            <a:off x="515938" y="2884818"/>
            <a:ext cx="11160124" cy="10883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720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Meiryo"/>
              <a:buNone/>
            </a:pPr>
            <a:r>
              <a:rPr lang="ja-JP" sz="6600"/>
              <a:t>産業全体の中の製造業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産業全体の中の製造業</a:t>
            </a:r>
            <a:endParaRPr sz="4000"/>
          </a:p>
        </p:txBody>
      </p:sp>
      <p:sp>
        <p:nvSpPr>
          <p:cNvPr id="157" name="Google Shape;157;p6"/>
          <p:cNvSpPr txBox="1"/>
          <p:nvPr/>
        </p:nvSpPr>
        <p:spPr>
          <a:xfrm>
            <a:off x="346687" y="772254"/>
            <a:ext cx="6397014" cy="85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日本標準産業分類 大分類</a:t>
            </a:r>
            <a:endParaRPr b="1" sz="36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aphicFrame>
        <p:nvGraphicFramePr>
          <p:cNvPr id="158" name="Google Shape;158;p6"/>
          <p:cNvGraphicFramePr/>
          <p:nvPr/>
        </p:nvGraphicFramePr>
        <p:xfrm>
          <a:off x="346686" y="16263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{393B48FD-F2DD-4C17-965E-9A6BF7B27CDD}</a:tableStyleId>
              </a:tblPr>
              <a:tblGrid>
                <a:gridCol w="3832875"/>
                <a:gridCol w="3832875"/>
                <a:gridCol w="3832875"/>
              </a:tblGrid>
              <a:tr h="70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1" i="0" sz="2800" u="none" cap="none" strike="noStrik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1" i="0" sz="2800" u="none" cap="none" strike="noStrik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1" i="0" sz="2800" u="none" cap="none" strike="noStrik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</a:tr>
              <a:tr h="907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rPr b="0" i="0" lang="ja-JP" sz="28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FF66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Meiryo"/>
                        <a:buNone/>
                      </a:pPr>
                      <a:r>
                        <a:t/>
                      </a:r>
                      <a:endParaRPr b="1" i="0" sz="3600" u="none" cap="none" strike="noStrik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9" name="Google Shape;159;p6"/>
          <p:cNvSpPr txBox="1"/>
          <p:nvPr/>
        </p:nvSpPr>
        <p:spPr>
          <a:xfrm>
            <a:off x="1138286" y="2561019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農業, 林業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851388" y="3488227"/>
            <a:ext cx="28597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漁業（水産業）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4193381" y="4127407"/>
            <a:ext cx="3802858" cy="84425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eiryo"/>
              <a:buNone/>
            </a:pPr>
            <a:r>
              <a:rPr b="1" i="0" lang="ja-JP" sz="36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製造業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4952998" y="3471994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建設業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4215886" y="2355878"/>
            <a:ext cx="41252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鉱業, 採石業,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　　　砂利採取業</a:t>
            </a:r>
            <a:endParaRPr b="0" i="0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8031383" y="2355878"/>
            <a:ext cx="3813928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電気・ガス・熱供給・水道業</a:t>
            </a:r>
            <a:endParaRPr b="0" i="0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8795347" y="3471994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情報通信業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8341151" y="4354307"/>
            <a:ext cx="3431749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運輸業, 郵便業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8522140" y="5208388"/>
            <a:ext cx="30697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卸売業, 小売業</a:t>
            </a:r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8914025" y="6062469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b="0" lang="ja-JP" sz="28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他全15業種</a:t>
            </a:r>
            <a:endParaRPr b="0" i="0" sz="28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8574492" y="1769815"/>
            <a:ext cx="28597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iryo"/>
              <a:buNone/>
            </a:pPr>
            <a:r>
              <a:rPr b="1" lang="ja-JP" sz="2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第三次産業</a:t>
            </a:r>
            <a:endParaRPr b="1" i="0" sz="2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4682429" y="1762155"/>
            <a:ext cx="28597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iryo"/>
              <a:buNone/>
            </a:pPr>
            <a:r>
              <a:rPr b="1" lang="ja-JP" sz="2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第二次産業</a:t>
            </a:r>
            <a:endParaRPr b="1" i="0" sz="2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851388" y="1772451"/>
            <a:ext cx="28597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iryo"/>
              <a:buNone/>
            </a:pPr>
            <a:r>
              <a:rPr b="1" i="0" lang="ja-JP" sz="2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第一次産業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産業全体の中の製造業</a:t>
            </a:r>
            <a:endParaRPr sz="4000"/>
          </a:p>
        </p:txBody>
      </p:sp>
      <p:sp>
        <p:nvSpPr>
          <p:cNvPr id="177" name="Google Shape;177;p7"/>
          <p:cNvSpPr txBox="1"/>
          <p:nvPr/>
        </p:nvSpPr>
        <p:spPr>
          <a:xfrm>
            <a:off x="2874097" y="5040839"/>
            <a:ext cx="5775630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国内で新たに生み出された</a:t>
            </a:r>
            <a:endParaRPr b="1" sz="32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モノやサービスの</a:t>
            </a:r>
            <a:r>
              <a:rPr b="1" lang="ja-JP" sz="32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付加価値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2205924" y="2737246"/>
            <a:ext cx="7111978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4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GDP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(Gross Domestic Product)</a:t>
            </a:r>
            <a:endParaRPr b="1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262706" y="1006751"/>
            <a:ext cx="77609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◆"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日本の経済に占める製造業の割合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1881439" y="2090915"/>
            <a:ext cx="77609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経済で使用される指標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4966505" y="4349189"/>
            <a:ext cx="1590814" cy="520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1D6FA9"/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産業全体の中の製造業</a:t>
            </a:r>
            <a:endParaRPr sz="4000"/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0872" y="1799206"/>
            <a:ext cx="6620742" cy="502012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392121" y="2624479"/>
            <a:ext cx="4950941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日本のGDP（国内総生産）の</a:t>
            </a:r>
            <a:endParaRPr b="1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4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約</a:t>
            </a:r>
            <a:r>
              <a:rPr b="1" lang="ja-JP" sz="88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２</a:t>
            </a:r>
            <a:r>
              <a:rPr b="1" lang="ja-JP" sz="600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割</a:t>
            </a:r>
            <a:endParaRPr b="1" sz="88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FF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が製造業</a:t>
            </a:r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262706" y="1006751"/>
            <a:ext cx="77609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◆"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日本の経済に占める製造業の割合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392121" y="3424698"/>
            <a:ext cx="482297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54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約</a:t>
            </a:r>
            <a:r>
              <a:rPr b="1" lang="ja-JP" sz="96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２</a:t>
            </a:r>
            <a:r>
              <a:rPr b="1" lang="ja-JP" sz="6600">
                <a:solidFill>
                  <a:srgbClr val="FF6600"/>
                </a:solidFill>
                <a:latin typeface="Meiryo"/>
                <a:ea typeface="Meiryo"/>
                <a:cs typeface="Meiryo"/>
                <a:sym typeface="Meiryo"/>
              </a:rPr>
              <a:t>割</a:t>
            </a:r>
            <a:endParaRPr b="1" sz="9600">
              <a:solidFill>
                <a:srgbClr val="FF66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>
            <p:ph type="title"/>
          </p:nvPr>
        </p:nvSpPr>
        <p:spPr>
          <a:xfrm>
            <a:off x="337344" y="122119"/>
            <a:ext cx="10105037" cy="688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72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eiryo"/>
              <a:buNone/>
            </a:pPr>
            <a:r>
              <a:rPr b="1" lang="ja-JP" sz="4000">
                <a:latin typeface="Meiryo"/>
                <a:ea typeface="Meiryo"/>
                <a:cs typeface="Meiryo"/>
                <a:sym typeface="Meiryo"/>
              </a:rPr>
              <a:t>産業全体の中の製造業</a:t>
            </a:r>
            <a:endParaRPr sz="4000"/>
          </a:p>
        </p:txBody>
      </p:sp>
      <p:sp>
        <p:nvSpPr>
          <p:cNvPr id="196" name="Google Shape;196;p9"/>
          <p:cNvSpPr txBox="1"/>
          <p:nvPr/>
        </p:nvSpPr>
        <p:spPr>
          <a:xfrm>
            <a:off x="346687" y="772254"/>
            <a:ext cx="6397014" cy="85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ja-JP" sz="36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日本標準産業分類 大分類</a:t>
            </a:r>
            <a:endParaRPr b="1" sz="36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aphicFrame>
        <p:nvGraphicFramePr>
          <p:cNvPr id="197" name="Google Shape;197;p9"/>
          <p:cNvGraphicFramePr/>
          <p:nvPr/>
        </p:nvGraphicFramePr>
        <p:xfrm>
          <a:off x="346686" y="16263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{393B48FD-F2DD-4C17-965E-9A6BF7B27CDD}</a:tableStyleId>
              </a:tblPr>
              <a:tblGrid>
                <a:gridCol w="3832875"/>
                <a:gridCol w="3832875"/>
                <a:gridCol w="3832875"/>
              </a:tblGrid>
              <a:tr h="700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1" i="0" sz="2800" u="none" cap="none" strike="noStrik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1" i="0" sz="2800" u="none" cap="none" strike="noStrik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1" i="0" sz="2800" u="none" cap="none" strike="noStrik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</a:tr>
              <a:tr h="907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rPr b="0" i="0" lang="ja-JP" sz="2800" u="none" cap="none" strike="noStrike">
                          <a:solidFill>
                            <a:schemeClr val="dk1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　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FF66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Meiryo"/>
                        <a:buNone/>
                      </a:pPr>
                      <a:r>
                        <a:t/>
                      </a:r>
                      <a:endParaRPr b="1" i="0" sz="3600" u="none" cap="none" strike="noStrike">
                        <a:solidFill>
                          <a:schemeClr val="lt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Meiryo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00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8" name="Google Shape;198;p9"/>
          <p:cNvSpPr txBox="1"/>
          <p:nvPr/>
        </p:nvSpPr>
        <p:spPr>
          <a:xfrm>
            <a:off x="1138286" y="2561019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農業, 林業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851388" y="3488227"/>
            <a:ext cx="28597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漁業（水産業）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4952998" y="4256183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eiryo"/>
              <a:buNone/>
            </a:pPr>
            <a:r>
              <a:rPr b="1" i="0" lang="ja-JP" sz="36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製造業</a:t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4952998" y="3471994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建設業</a:t>
            </a:r>
            <a:endParaRPr/>
          </a:p>
        </p:txBody>
      </p:sp>
      <p:sp>
        <p:nvSpPr>
          <p:cNvPr id="202" name="Google Shape;202;p9"/>
          <p:cNvSpPr txBox="1"/>
          <p:nvPr/>
        </p:nvSpPr>
        <p:spPr>
          <a:xfrm>
            <a:off x="4215886" y="2355878"/>
            <a:ext cx="41252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鉱業, 採石業,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　　　砂利採取業</a:t>
            </a:r>
            <a:endParaRPr b="0" i="0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8031383" y="2355878"/>
            <a:ext cx="3813928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電気・ガス・熱供給・水道業</a:t>
            </a:r>
            <a:endParaRPr b="0" i="0" sz="28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8795347" y="3471994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情報通信業</a:t>
            </a:r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8341151" y="4354307"/>
            <a:ext cx="3431749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運輸業, 郵便業</a:t>
            </a:r>
            <a:endParaRPr/>
          </a:p>
        </p:txBody>
      </p:sp>
      <p:sp>
        <p:nvSpPr>
          <p:cNvPr id="206" name="Google Shape;206;p9"/>
          <p:cNvSpPr txBox="1"/>
          <p:nvPr/>
        </p:nvSpPr>
        <p:spPr>
          <a:xfrm>
            <a:off x="8522140" y="5208388"/>
            <a:ext cx="30697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iryo"/>
              <a:buNone/>
            </a:pPr>
            <a:r>
              <a:rPr b="0" i="0" lang="ja-JP" sz="28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卸売業, 小売業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8914025" y="6062469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b="0" lang="ja-JP" sz="2800" u="none" cap="none" strike="noStrik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他全15業種</a:t>
            </a:r>
            <a:endParaRPr b="0" i="0" sz="2800" u="none" cap="none" strike="noStrik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8574492" y="1769815"/>
            <a:ext cx="28597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iryo"/>
              <a:buNone/>
            </a:pPr>
            <a:r>
              <a:rPr b="1" lang="ja-JP" sz="2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第三次産業</a:t>
            </a:r>
            <a:endParaRPr b="1" i="0" sz="2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4682429" y="1762155"/>
            <a:ext cx="28597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iryo"/>
              <a:buNone/>
            </a:pPr>
            <a:r>
              <a:rPr b="1" lang="ja-JP" sz="2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第二次産業</a:t>
            </a:r>
            <a:endParaRPr b="1" i="0" sz="2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851388" y="1772451"/>
            <a:ext cx="28597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iryo"/>
              <a:buNone/>
            </a:pPr>
            <a:r>
              <a:rPr b="1" i="0" lang="ja-JP" sz="2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第一次産業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GEMBAConsulting2">
      <a:dk1>
        <a:srgbClr val="3F3F3F"/>
      </a:dk1>
      <a:lt1>
        <a:srgbClr val="FFFFFF"/>
      </a:lt1>
      <a:dk2>
        <a:srgbClr val="263B75"/>
      </a:dk2>
      <a:lt2>
        <a:srgbClr val="E4E4E4"/>
      </a:lt2>
      <a:accent1>
        <a:srgbClr val="263B75"/>
      </a:accent1>
      <a:accent2>
        <a:srgbClr val="6FB92C"/>
      </a:accent2>
      <a:accent3>
        <a:srgbClr val="7B7B7B"/>
      </a:accent3>
      <a:accent4>
        <a:srgbClr val="263B75"/>
      </a:accent4>
      <a:accent5>
        <a:srgbClr val="6FB92C"/>
      </a:accent5>
      <a:accent6>
        <a:srgbClr val="A5A5A5"/>
      </a:accent6>
      <a:hlink>
        <a:srgbClr val="5E7BCA"/>
      </a:hlink>
      <a:folHlink>
        <a:srgbClr val="A8DE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MBAconsulting">
  <a:themeElements>
    <a:clrScheme name="GEMBAConsulting2">
      <a:dk1>
        <a:srgbClr val="3F3F3F"/>
      </a:dk1>
      <a:lt1>
        <a:srgbClr val="FFFFFF"/>
      </a:lt1>
      <a:dk2>
        <a:srgbClr val="263B75"/>
      </a:dk2>
      <a:lt2>
        <a:srgbClr val="E4E4E4"/>
      </a:lt2>
      <a:accent1>
        <a:srgbClr val="263B75"/>
      </a:accent1>
      <a:accent2>
        <a:srgbClr val="6FB92C"/>
      </a:accent2>
      <a:accent3>
        <a:srgbClr val="7B7B7B"/>
      </a:accent3>
      <a:accent4>
        <a:srgbClr val="263B75"/>
      </a:accent4>
      <a:accent5>
        <a:srgbClr val="6FB92C"/>
      </a:accent5>
      <a:accent6>
        <a:srgbClr val="A5A5A5"/>
      </a:accent6>
      <a:hlink>
        <a:srgbClr val="5E7BCA"/>
      </a:hlink>
      <a:folHlink>
        <a:srgbClr val="A8DE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2945CCFE983394FB5AD0881BEAEA980" ma:contentTypeVersion="11" ma:contentTypeDescription="新しいドキュメントを作成します。" ma:contentTypeScope="" ma:versionID="541dabfa5fc57ce8f3230c53aab5610b">
  <xsd:schema xmlns:xsd="http://www.w3.org/2001/XMLSchema" xmlns:xs="http://www.w3.org/2001/XMLSchema" xmlns:p="http://schemas.microsoft.com/office/2006/metadata/properties" xmlns:ns2="e7927733-be87-4967-9172-4269489944a2" xmlns:ns3="d0291030-4108-4d46-856f-e02a93f0c151" targetNamespace="http://schemas.microsoft.com/office/2006/metadata/properties" ma:root="true" ma:fieldsID="ed3a6dc0a559fe9acd701676902d22c3" ns2:_="" ns3:_="">
    <xsd:import namespace="e7927733-be87-4967-9172-4269489944a2"/>
    <xsd:import namespace="d0291030-4108-4d46-856f-e02a93f0c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27733-be87-4967-9172-42694899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ba9ae209-a0ce-4094-a6b3-3709fb5eaa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91030-4108-4d46-856f-e02a93f0c1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1ec53b-c5a4-417a-91c7-49141bcdee4f}" ma:internalName="TaxCatchAll" ma:showField="CatchAllData" ma:web="d0291030-4108-4d46-856f-e02a93f0c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27733-be87-4967-9172-4269489944a2">
      <Terms xmlns="http://schemas.microsoft.com/office/infopath/2007/PartnerControls"/>
    </lcf76f155ced4ddcb4097134ff3c332f>
    <TaxCatchAll xmlns="d0291030-4108-4d46-856f-e02a93f0c151" xsi:nil="true"/>
  </documentManagement>
</p:properties>
</file>

<file path=customXml/itemProps1.xml><?xml version="1.0" encoding="utf-8"?>
<ds:datastoreItem xmlns:ds="http://schemas.openxmlformats.org/officeDocument/2006/customXml" ds:itemID="{1695B256-9474-45CB-8164-459EB9531FB6}"/>
</file>

<file path=customXml/itemProps2.xml><?xml version="1.0" encoding="utf-8"?>
<ds:datastoreItem xmlns:ds="http://schemas.openxmlformats.org/officeDocument/2006/customXml" ds:itemID="{8A488EF6-3609-4651-9317-2D5F9EA62357}"/>
</file>

<file path=customXml/itemProps3.xml><?xml version="1.0" encoding="utf-8"?>
<ds:datastoreItem xmlns:ds="http://schemas.openxmlformats.org/officeDocument/2006/customXml" ds:itemID="{73507340-6C7E-48FB-9D62-29F3AFC5A7CE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大原 健佑</dc:creator>
  <dcterms:created xsi:type="dcterms:W3CDTF">2025-01-21T06:30:54Z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0x010100C2945CCFE983394FB5AD0881BEAEA980</vt:lpwstr>
  </property>
</Properties>
</file>