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05" r:id="rId1"/>
  </p:sldMasterIdLst>
  <p:notesMasterIdLst>
    <p:notesMasterId r:id="rId114"/>
  </p:notesMasterIdLst>
  <p:sldIdLst>
    <p:sldId id="256" r:id="rId2"/>
    <p:sldId id="289" r:id="rId3"/>
    <p:sldId id="257" r:id="rId4"/>
    <p:sldId id="334" r:id="rId5"/>
    <p:sldId id="264" r:id="rId6"/>
    <p:sldId id="354" r:id="rId7"/>
    <p:sldId id="379" r:id="rId8"/>
    <p:sldId id="333" r:id="rId9"/>
    <p:sldId id="335" r:id="rId10"/>
    <p:sldId id="368" r:id="rId11"/>
    <p:sldId id="380" r:id="rId12"/>
    <p:sldId id="270" r:id="rId13"/>
    <p:sldId id="258" r:id="rId14"/>
    <p:sldId id="409" r:id="rId15"/>
    <p:sldId id="268" r:id="rId16"/>
    <p:sldId id="356" r:id="rId17"/>
    <p:sldId id="384" r:id="rId18"/>
    <p:sldId id="344" r:id="rId19"/>
    <p:sldId id="432" r:id="rId20"/>
    <p:sldId id="345" r:id="rId21"/>
    <p:sldId id="348" r:id="rId22"/>
    <p:sldId id="271" r:id="rId23"/>
    <p:sldId id="350" r:id="rId24"/>
    <p:sldId id="360" r:id="rId25"/>
    <p:sldId id="349" r:id="rId26"/>
    <p:sldId id="351" r:id="rId27"/>
    <p:sldId id="352" r:id="rId28"/>
    <p:sldId id="353" r:id="rId29"/>
    <p:sldId id="381" r:id="rId30"/>
    <p:sldId id="265" r:id="rId31"/>
    <p:sldId id="337" r:id="rId32"/>
    <p:sldId id="355" r:id="rId33"/>
    <p:sldId id="338" r:id="rId34"/>
    <p:sldId id="273" r:id="rId35"/>
    <p:sldId id="376" r:id="rId36"/>
    <p:sldId id="339" r:id="rId37"/>
    <p:sldId id="340" r:id="rId38"/>
    <p:sldId id="343" r:id="rId39"/>
    <p:sldId id="272" r:id="rId40"/>
    <p:sldId id="377" r:id="rId41"/>
    <p:sldId id="387" r:id="rId42"/>
    <p:sldId id="378" r:id="rId43"/>
    <p:sldId id="369" r:id="rId44"/>
    <p:sldId id="394" r:id="rId45"/>
    <p:sldId id="382" r:id="rId46"/>
    <p:sldId id="372" r:id="rId47"/>
    <p:sldId id="373" r:id="rId48"/>
    <p:sldId id="374" r:id="rId49"/>
    <p:sldId id="375" r:id="rId50"/>
    <p:sldId id="371" r:id="rId51"/>
    <p:sldId id="357" r:id="rId52"/>
    <p:sldId id="365" r:id="rId53"/>
    <p:sldId id="366" r:id="rId54"/>
    <p:sldId id="341" r:id="rId55"/>
    <p:sldId id="388" r:id="rId56"/>
    <p:sldId id="406" r:id="rId57"/>
    <p:sldId id="413" r:id="rId58"/>
    <p:sldId id="291" r:id="rId59"/>
    <p:sldId id="330" r:id="rId60"/>
    <p:sldId id="331" r:id="rId61"/>
    <p:sldId id="358" r:id="rId62"/>
    <p:sldId id="323" r:id="rId63"/>
    <p:sldId id="367" r:id="rId64"/>
    <p:sldId id="320" r:id="rId65"/>
    <p:sldId id="414" r:id="rId66"/>
    <p:sldId id="398" r:id="rId67"/>
    <p:sldId id="386" r:id="rId68"/>
    <p:sldId id="400" r:id="rId69"/>
    <p:sldId id="403" r:id="rId70"/>
    <p:sldId id="433" r:id="rId71"/>
    <p:sldId id="415" r:id="rId72"/>
    <p:sldId id="383" r:id="rId73"/>
    <p:sldId id="399" r:id="rId74"/>
    <p:sldId id="402" r:id="rId75"/>
    <p:sldId id="401" r:id="rId76"/>
    <p:sldId id="404" r:id="rId77"/>
    <p:sldId id="434" r:id="rId78"/>
    <p:sldId id="421" r:id="rId79"/>
    <p:sldId id="423" r:id="rId80"/>
    <p:sldId id="422" r:id="rId81"/>
    <p:sldId id="425" r:id="rId82"/>
    <p:sldId id="424" r:id="rId83"/>
    <p:sldId id="426" r:id="rId84"/>
    <p:sldId id="427" r:id="rId85"/>
    <p:sldId id="428" r:id="rId86"/>
    <p:sldId id="429" r:id="rId87"/>
    <p:sldId id="430" r:id="rId88"/>
    <p:sldId id="435" r:id="rId89"/>
    <p:sldId id="431" r:id="rId90"/>
    <p:sldId id="418" r:id="rId91"/>
    <p:sldId id="391" r:id="rId92"/>
    <p:sldId id="416" r:id="rId93"/>
    <p:sldId id="417" r:id="rId94"/>
    <p:sldId id="392" r:id="rId95"/>
    <p:sldId id="419" r:id="rId96"/>
    <p:sldId id="395" r:id="rId97"/>
    <p:sldId id="359" r:id="rId98"/>
    <p:sldId id="405" r:id="rId99"/>
    <p:sldId id="411" r:id="rId100"/>
    <p:sldId id="407" r:id="rId101"/>
    <p:sldId id="412" r:id="rId102"/>
    <p:sldId id="420" r:id="rId103"/>
    <p:sldId id="410" r:id="rId104"/>
    <p:sldId id="396" r:id="rId105"/>
    <p:sldId id="408" r:id="rId106"/>
    <p:sldId id="397" r:id="rId107"/>
    <p:sldId id="390" r:id="rId108"/>
    <p:sldId id="275" r:id="rId109"/>
    <p:sldId id="274" r:id="rId110"/>
    <p:sldId id="283" r:id="rId111"/>
    <p:sldId id="364" r:id="rId112"/>
    <p:sldId id="362" r:id="rId113"/>
  </p:sldIdLst>
  <p:sldSz cx="9144000" cy="6858000" type="screen4x3"/>
  <p:notesSz cx="10020300" cy="68881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22" autoAdjust="0"/>
    <p:restoredTop sz="86441" autoAdjust="0"/>
  </p:normalViewPr>
  <p:slideViewPr>
    <p:cSldViewPr snapToGrid="0" snapToObjects="1">
      <p:cViewPr varScale="1">
        <p:scale>
          <a:sx n="77" d="100"/>
          <a:sy n="77" d="100"/>
        </p:scale>
        <p:origin x="102" y="348"/>
      </p:cViewPr>
      <p:guideLst>
        <p:guide orient="horz" pos="2160"/>
        <p:guide pos="2880"/>
      </p:guideLst>
    </p:cSldViewPr>
  </p:slideViewPr>
  <p:outlineViewPr>
    <p:cViewPr>
      <p:scale>
        <a:sx n="33" d="100"/>
        <a:sy n="33" d="100"/>
      </p:scale>
      <p:origin x="0" y="-3868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3333333333333E-2"/>
          <c:y val="0.13286515190896056"/>
          <c:w val="0.95416666666666672"/>
          <c:h val="0.83557554133858269"/>
        </c:manualLayout>
      </c:layout>
      <c:lineChart>
        <c:grouping val="standard"/>
        <c:varyColors val="0"/>
        <c:ser>
          <c:idx val="0"/>
          <c:order val="0"/>
          <c:tx>
            <c:strRef>
              <c:f>Sheet1!$B$1</c:f>
              <c:strCache>
                <c:ptCount val="1"/>
                <c:pt idx="0">
                  <c:v>定期昇給</c:v>
                </c:pt>
              </c:strCache>
            </c:strRef>
          </c:tx>
          <c:spPr>
            <a:ln w="28575" cap="rnd">
              <a:solidFill>
                <a:schemeClr val="accent1"/>
              </a:solidFill>
              <a:round/>
            </a:ln>
            <a:effectLst/>
          </c:spPr>
          <c:marker>
            <c:symbol val="none"/>
          </c:marker>
          <c:cat>
            <c:numRef>
              <c:f>Sheet1!$A$2:$A$5</c:f>
              <c:numCache>
                <c:formatCode>General</c:formatCode>
                <c:ptCount val="4"/>
              </c:numCache>
            </c:numRef>
          </c:cat>
          <c:val>
            <c:numRef>
              <c:f>Sheet1!$B$2:$B$5</c:f>
              <c:numCache>
                <c:formatCode>General</c:formatCode>
                <c:ptCount val="4"/>
                <c:pt idx="0">
                  <c:v>1</c:v>
                </c:pt>
                <c:pt idx="1">
                  <c:v>2</c:v>
                </c:pt>
                <c:pt idx="2">
                  <c:v>3</c:v>
                </c:pt>
                <c:pt idx="3">
                  <c:v>4</c:v>
                </c:pt>
              </c:numCache>
            </c:numRef>
          </c:val>
          <c:smooth val="0"/>
          <c:extLst>
            <c:ext xmlns:c16="http://schemas.microsoft.com/office/drawing/2014/chart" uri="{C3380CC4-5D6E-409C-BE32-E72D297353CC}">
              <c16:uniqueId val="{00000000-F77B-4BC2-A183-F1FD96A76F6A}"/>
            </c:ext>
          </c:extLst>
        </c:ser>
        <c:ser>
          <c:idx val="1"/>
          <c:order val="1"/>
          <c:tx>
            <c:strRef>
              <c:f>Sheet1!$C$1</c:f>
              <c:strCache>
                <c:ptCount val="1"/>
                <c:pt idx="0">
                  <c:v>ベースアップ</c:v>
                </c:pt>
              </c:strCache>
            </c:strRef>
          </c:tx>
          <c:spPr>
            <a:ln w="28575" cap="rnd">
              <a:solidFill>
                <a:schemeClr val="accent2"/>
              </a:solidFill>
              <a:round/>
            </a:ln>
            <a:effectLst/>
          </c:spPr>
          <c:marker>
            <c:symbol val="none"/>
          </c:marker>
          <c:cat>
            <c:numRef>
              <c:f>Sheet1!$A$2:$A$5</c:f>
              <c:numCache>
                <c:formatCode>General</c:formatCode>
                <c:ptCount val="4"/>
              </c:numCache>
            </c:numRef>
          </c:cat>
          <c:val>
            <c:numRef>
              <c:f>Sheet1!$C$2:$C$5</c:f>
              <c:numCache>
                <c:formatCode>General</c:formatCode>
                <c:ptCount val="4"/>
                <c:pt idx="0">
                  <c:v>2</c:v>
                </c:pt>
                <c:pt idx="1">
                  <c:v>3</c:v>
                </c:pt>
                <c:pt idx="2">
                  <c:v>4</c:v>
                </c:pt>
                <c:pt idx="3">
                  <c:v>5</c:v>
                </c:pt>
              </c:numCache>
            </c:numRef>
          </c:val>
          <c:smooth val="0"/>
          <c:extLst>
            <c:ext xmlns:c16="http://schemas.microsoft.com/office/drawing/2014/chart" uri="{C3380CC4-5D6E-409C-BE32-E72D297353CC}">
              <c16:uniqueId val="{00000001-F77B-4BC2-A183-F1FD96A76F6A}"/>
            </c:ext>
          </c:extLst>
        </c:ser>
        <c:ser>
          <c:idx val="2"/>
          <c:order val="2"/>
          <c:tx>
            <c:strRef>
              <c:f>Sheet1!$D$1</c:f>
              <c:strCache>
                <c:ptCount val="1"/>
                <c:pt idx="0">
                  <c:v>列1</c:v>
                </c:pt>
              </c:strCache>
            </c:strRef>
          </c:tx>
          <c:spPr>
            <a:ln w="28575" cap="rnd">
              <a:solidFill>
                <a:schemeClr val="accent3"/>
              </a:solidFill>
              <a:round/>
            </a:ln>
            <a:effectLst/>
          </c:spPr>
          <c:marker>
            <c:symbol val="none"/>
          </c:marker>
          <c:cat>
            <c:numRef>
              <c:f>Sheet1!$A$2:$A$5</c:f>
              <c:numCache>
                <c:formatCode>General</c:formatCode>
                <c:ptCount val="4"/>
              </c:numCache>
            </c:numRef>
          </c:cat>
          <c:val>
            <c:numRef>
              <c:f>Sheet1!$D$2:$D$5</c:f>
              <c:numCache>
                <c:formatCode>General</c:formatCode>
                <c:ptCount val="4"/>
              </c:numCache>
            </c:numRef>
          </c:val>
          <c:smooth val="0"/>
          <c:extLst>
            <c:ext xmlns:c16="http://schemas.microsoft.com/office/drawing/2014/chart" uri="{C3380CC4-5D6E-409C-BE32-E72D297353CC}">
              <c16:uniqueId val="{00000002-F77B-4BC2-A183-F1FD96A76F6A}"/>
            </c:ext>
          </c:extLst>
        </c:ser>
        <c:dLbls>
          <c:showLegendKey val="0"/>
          <c:showVal val="0"/>
          <c:showCatName val="0"/>
          <c:showSerName val="0"/>
          <c:showPercent val="0"/>
          <c:showBubbleSize val="0"/>
        </c:dLbls>
        <c:smooth val="0"/>
        <c:axId val="2030300560"/>
        <c:axId val="2030302000"/>
      </c:lineChart>
      <c:catAx>
        <c:axId val="203030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2030302000"/>
        <c:crosses val="autoZero"/>
        <c:auto val="1"/>
        <c:lblAlgn val="ctr"/>
        <c:lblOffset val="100"/>
        <c:noMultiLvlLbl val="0"/>
      </c:catAx>
      <c:valAx>
        <c:axId val="203030200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030300560"/>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japaclip.com/clinic/" TargetMode="External"/><Relationship Id="rId1" Type="http://schemas.openxmlformats.org/officeDocument/2006/relationships/image" Target="../media/image8.png"/><Relationship Id="rId4" Type="http://schemas.openxmlformats.org/officeDocument/2006/relationships/hyperlink" Target="https://www.city.nemuro.hokkaido.jp/cgi-bin/hsp/hospitalreferral.php"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japaclip.com/clinic/" TargetMode="External"/><Relationship Id="rId1" Type="http://schemas.openxmlformats.org/officeDocument/2006/relationships/image" Target="../media/image8.png"/><Relationship Id="rId4" Type="http://schemas.openxmlformats.org/officeDocument/2006/relationships/hyperlink" Target="https://www.city.nemuro.hokkaido.jp/cgi-bin/hsp/hospitalreferral.php"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66D7A6-F77E-442E-9CCA-7502115E2D3A}"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kumimoji="1" lang="ja-JP" altLang="en-US"/>
        </a:p>
      </dgm:t>
    </dgm:pt>
    <dgm:pt modelId="{986E9CAA-2B62-40B3-9A8E-5F9CE78654D5}">
      <dgm:prSet phldrT="[テキスト]" custT="1"/>
      <dgm:spPr/>
      <dgm:t>
        <a:bodyPr/>
        <a:lstStyle/>
        <a:p>
          <a:r>
            <a:rPr kumimoji="1" lang="ja-JP" altLang="en-US" sz="2000" b="1" dirty="0">
              <a:ea typeface="A-OTF UD Shin Go Pr6N L" panose="020B0300000000000000"/>
            </a:rPr>
            <a:t>令和</a:t>
          </a:r>
          <a:r>
            <a:rPr kumimoji="1" lang="en-US" altLang="ja-JP" sz="2000" b="1" dirty="0">
              <a:ea typeface="A-OTF UD Shin Go Pr6N L" panose="020B0300000000000000"/>
            </a:rPr>
            <a:t>6</a:t>
          </a:r>
          <a:r>
            <a:rPr kumimoji="1" lang="ja-JP" altLang="en-US" sz="2000" b="1" dirty="0">
              <a:ea typeface="A-OTF UD Shin Go Pr6N L" panose="020B0300000000000000"/>
            </a:rPr>
            <a:t>年</a:t>
          </a:r>
          <a:r>
            <a:rPr kumimoji="1" lang="en-US" altLang="ja-JP" sz="2000" b="1" dirty="0">
              <a:ea typeface="A-OTF UD Shin Go Pr6N L" panose="020B0300000000000000"/>
            </a:rPr>
            <a:t>6</a:t>
          </a:r>
          <a:r>
            <a:rPr kumimoji="1" lang="ja-JP" altLang="en-US" sz="2000" b="1" dirty="0">
              <a:ea typeface="A-OTF UD Shin Go Pr6N L" panose="020B0300000000000000"/>
            </a:rPr>
            <a:t>月ベースアップ評価料スタート</a:t>
          </a:r>
        </a:p>
      </dgm:t>
    </dgm:pt>
    <dgm:pt modelId="{08E4CA25-3ADF-4826-9CE2-F7255FCFC6E9}" type="parTrans" cxnId="{54E29A09-7EFC-4378-B784-3F7939BBDA8E}">
      <dgm:prSet/>
      <dgm:spPr/>
      <dgm:t>
        <a:bodyPr/>
        <a:lstStyle/>
        <a:p>
          <a:endParaRPr kumimoji="1" lang="ja-JP" altLang="en-US"/>
        </a:p>
      </dgm:t>
    </dgm:pt>
    <dgm:pt modelId="{2D91572D-1445-4526-B19A-42B2BBC4E46D}" type="sibTrans" cxnId="{54E29A09-7EFC-4378-B784-3F7939BBDA8E}">
      <dgm:prSet/>
      <dgm:spPr/>
      <dgm:t>
        <a:bodyPr/>
        <a:lstStyle/>
        <a:p>
          <a:endParaRPr kumimoji="1" lang="ja-JP" altLang="en-US"/>
        </a:p>
      </dgm:t>
    </dgm:pt>
    <dgm:pt modelId="{9F9AC9D8-5718-4108-BB83-8D82B00FEFCB}">
      <dgm:prSet phldrT="[テキスト]"/>
      <dgm:spPr/>
      <dgm:t>
        <a:bodyPr/>
        <a:lstStyle/>
        <a:p>
          <a:r>
            <a:rPr kumimoji="1" lang="en-US" altLang="ja-JP" dirty="0">
              <a:ea typeface="A-OTF UD Shin Go Pr6N L" panose="020B0300000000000000"/>
            </a:rPr>
            <a:t>2</a:t>
          </a:r>
          <a:r>
            <a:rPr kumimoji="1" lang="ja-JP" altLang="en-US" dirty="0">
              <a:ea typeface="A-OTF UD Shin Go Pr6N L" panose="020B0300000000000000"/>
            </a:rPr>
            <a:t>年後は外されるんじゃないか？</a:t>
          </a:r>
          <a:endParaRPr kumimoji="1" lang="en-US" altLang="ja-JP" dirty="0">
            <a:ea typeface="A-OTF UD Shin Go Pr6N L" panose="020B0300000000000000"/>
          </a:endParaRPr>
        </a:p>
        <a:p>
          <a:r>
            <a:rPr kumimoji="1" lang="ja-JP" altLang="en-US" dirty="0">
              <a:ea typeface="A-OTF UD Shin Go Pr6N L" panose="020B0300000000000000"/>
            </a:rPr>
            <a:t>医療事務は対象に入るのか？</a:t>
          </a:r>
          <a:endParaRPr kumimoji="1" lang="en-US" altLang="ja-JP" dirty="0">
            <a:ea typeface="A-OTF UD Shin Go Pr6N L" panose="020B0300000000000000"/>
          </a:endParaRPr>
        </a:p>
        <a:p>
          <a:r>
            <a:rPr kumimoji="1" lang="ja-JP" altLang="en-US" dirty="0">
              <a:ea typeface="A-OTF UD Shin Go Pr6N L" panose="020B0300000000000000"/>
            </a:rPr>
            <a:t>届出書が難しすぎる</a:t>
          </a:r>
        </a:p>
      </dgm:t>
    </dgm:pt>
    <dgm:pt modelId="{769DBB61-C45D-4F8C-8EC8-8142794E2178}" type="parTrans" cxnId="{B4297B8A-FC49-4385-A32F-40447C8F8735}">
      <dgm:prSet/>
      <dgm:spPr/>
      <dgm:t>
        <a:bodyPr/>
        <a:lstStyle/>
        <a:p>
          <a:endParaRPr kumimoji="1" lang="ja-JP" altLang="en-US"/>
        </a:p>
      </dgm:t>
    </dgm:pt>
    <dgm:pt modelId="{9301AF34-9ABC-4E95-928A-3C9971DD86F8}" type="sibTrans" cxnId="{B4297B8A-FC49-4385-A32F-40447C8F8735}">
      <dgm:prSet/>
      <dgm:spPr/>
      <dgm:t>
        <a:bodyPr/>
        <a:lstStyle/>
        <a:p>
          <a:endParaRPr kumimoji="1" lang="ja-JP" altLang="en-US"/>
        </a:p>
      </dgm:t>
    </dgm:pt>
    <dgm:pt modelId="{215B7E83-CD94-4D22-A621-64490DD658E4}">
      <dgm:prSet phldrT="[テキスト]" custT="1"/>
      <dgm:spPr/>
      <dgm:t>
        <a:bodyPr/>
        <a:lstStyle/>
        <a:p>
          <a:r>
            <a:rPr kumimoji="1" lang="ja-JP" altLang="en-US" sz="2000" b="1" dirty="0">
              <a:solidFill>
                <a:schemeClr val="tx1"/>
              </a:solidFill>
            </a:rPr>
            <a:t>令和</a:t>
          </a:r>
          <a:r>
            <a:rPr kumimoji="1" lang="en-US" altLang="ja-JP" sz="2000" b="1" dirty="0">
              <a:solidFill>
                <a:schemeClr val="tx1"/>
              </a:solidFill>
            </a:rPr>
            <a:t>6</a:t>
          </a:r>
          <a:r>
            <a:rPr kumimoji="1" lang="ja-JP" altLang="en-US" sz="2000" b="1" dirty="0">
              <a:solidFill>
                <a:schemeClr val="tx1"/>
              </a:solidFill>
            </a:rPr>
            <a:t>年</a:t>
          </a:r>
          <a:r>
            <a:rPr kumimoji="1" lang="en-US" altLang="ja-JP" sz="2000" b="1" dirty="0">
              <a:solidFill>
                <a:schemeClr val="tx1"/>
              </a:solidFill>
            </a:rPr>
            <a:t>9</a:t>
          </a:r>
          <a:r>
            <a:rPr kumimoji="1" lang="ja-JP" altLang="en-US" sz="2000" b="1" dirty="0">
              <a:solidFill>
                <a:schemeClr val="tx1"/>
              </a:solidFill>
            </a:rPr>
            <a:t>月　少し簡単に</a:t>
          </a:r>
        </a:p>
      </dgm:t>
    </dgm:pt>
    <dgm:pt modelId="{93EFE569-11F7-499A-9B6A-7B0C838C4318}" type="parTrans" cxnId="{664BAFB9-ECD2-439C-AF0A-79DE3544A1CE}">
      <dgm:prSet/>
      <dgm:spPr/>
      <dgm:t>
        <a:bodyPr/>
        <a:lstStyle/>
        <a:p>
          <a:endParaRPr kumimoji="1" lang="ja-JP" altLang="en-US"/>
        </a:p>
      </dgm:t>
    </dgm:pt>
    <dgm:pt modelId="{39CE8C7A-70CB-4330-B45F-64B0691FE332}" type="sibTrans" cxnId="{664BAFB9-ECD2-439C-AF0A-79DE3544A1CE}">
      <dgm:prSet/>
      <dgm:spPr/>
      <dgm:t>
        <a:bodyPr/>
        <a:lstStyle/>
        <a:p>
          <a:endParaRPr kumimoji="1" lang="ja-JP" altLang="en-US"/>
        </a:p>
      </dgm:t>
    </dgm:pt>
    <dgm:pt modelId="{4B3E1321-A2C8-4E29-A18D-55A5DC18A8A0}">
      <dgm:prSet phldrT="[テキスト]"/>
      <dgm:spPr/>
      <dgm:t>
        <a:bodyPr/>
        <a:lstStyle/>
        <a:p>
          <a:r>
            <a:rPr kumimoji="1" lang="ja-JP" altLang="en-US" dirty="0">
              <a:ea typeface="A-OTF UD Shin Go Pr6N L" panose="020B0300000000000000"/>
            </a:rPr>
            <a:t>厚生労働省</a:t>
          </a:r>
          <a:endParaRPr kumimoji="1" lang="en-US" altLang="ja-JP" dirty="0">
            <a:ea typeface="A-OTF UD Shin Go Pr6N L" panose="020B0300000000000000"/>
          </a:endParaRPr>
        </a:p>
        <a:p>
          <a:r>
            <a:rPr kumimoji="1" lang="ja-JP" altLang="en-US" dirty="0">
              <a:ea typeface="A-OTF UD Shin Go Pr6N L" panose="020B0300000000000000"/>
            </a:rPr>
            <a:t>ベースアップ評価料</a:t>
          </a:r>
          <a:br>
            <a:rPr kumimoji="1" lang="en-US" altLang="ja-JP" dirty="0">
              <a:ea typeface="A-OTF UD Shin Go Pr6N L" panose="020B0300000000000000"/>
            </a:rPr>
          </a:br>
          <a:r>
            <a:rPr kumimoji="1" lang="ja-JP" altLang="en-US" b="1" dirty="0">
              <a:ea typeface="A-OTF UD Shin Go Pr6N L" panose="020B0300000000000000"/>
            </a:rPr>
            <a:t>計算ツール</a:t>
          </a:r>
          <a:r>
            <a:rPr kumimoji="1" lang="ja-JP" altLang="en-US" dirty="0">
              <a:ea typeface="A-OTF UD Shin Go Pr6N L" panose="020B0300000000000000"/>
            </a:rPr>
            <a:t>を発表</a:t>
          </a:r>
          <a:endParaRPr kumimoji="1" lang="en-US" altLang="ja-JP" dirty="0">
            <a:ea typeface="A-OTF UD Shin Go Pr6N L" panose="020B0300000000000000"/>
          </a:endParaRPr>
        </a:p>
        <a:p>
          <a:r>
            <a:rPr kumimoji="1" lang="ja-JP" altLang="en-US" dirty="0">
              <a:ea typeface="A-OTF UD Shin Go Pr6N L" panose="020B0300000000000000"/>
            </a:rPr>
            <a:t>届出書が少し簡単に計算できるように。</a:t>
          </a:r>
        </a:p>
      </dgm:t>
    </dgm:pt>
    <dgm:pt modelId="{3D1BE21C-9623-4620-939C-89E6B0163F00}" type="parTrans" cxnId="{CE2092EE-0793-4F4C-B9C9-500608015B94}">
      <dgm:prSet/>
      <dgm:spPr/>
      <dgm:t>
        <a:bodyPr/>
        <a:lstStyle/>
        <a:p>
          <a:endParaRPr kumimoji="1" lang="ja-JP" altLang="en-US"/>
        </a:p>
      </dgm:t>
    </dgm:pt>
    <dgm:pt modelId="{9446BB60-7BB8-4A8D-8171-51CBC99ECD57}" type="sibTrans" cxnId="{CE2092EE-0793-4F4C-B9C9-500608015B94}">
      <dgm:prSet/>
      <dgm:spPr/>
      <dgm:t>
        <a:bodyPr/>
        <a:lstStyle/>
        <a:p>
          <a:endParaRPr kumimoji="1" lang="ja-JP" altLang="en-US"/>
        </a:p>
      </dgm:t>
    </dgm:pt>
    <dgm:pt modelId="{E52F931D-C42D-480B-AFE0-4F7679E4FA6D}">
      <dgm:prSet phldrT="[テキスト]" custT="1"/>
      <dgm:spPr/>
      <dgm:t>
        <a:bodyPr/>
        <a:lstStyle/>
        <a:p>
          <a:r>
            <a:rPr kumimoji="1" lang="ja-JP" altLang="en-US" sz="2000" b="1" dirty="0">
              <a:solidFill>
                <a:schemeClr val="tx1"/>
              </a:solidFill>
            </a:rPr>
            <a:t>令和</a:t>
          </a:r>
          <a:r>
            <a:rPr kumimoji="1" lang="en-US" altLang="ja-JP" sz="2000" b="1" dirty="0">
              <a:solidFill>
                <a:schemeClr val="tx1"/>
              </a:solidFill>
            </a:rPr>
            <a:t>7</a:t>
          </a:r>
          <a:r>
            <a:rPr kumimoji="1" lang="ja-JP" altLang="en-US" sz="2000" b="1" dirty="0">
              <a:solidFill>
                <a:schemeClr val="tx1"/>
              </a:solidFill>
            </a:rPr>
            <a:t>年</a:t>
          </a:r>
          <a:r>
            <a:rPr kumimoji="1" lang="en-US" altLang="ja-JP" sz="2000" b="1" dirty="0">
              <a:solidFill>
                <a:schemeClr val="tx1"/>
              </a:solidFill>
            </a:rPr>
            <a:t>1</a:t>
          </a:r>
          <a:r>
            <a:rPr kumimoji="1" lang="ja-JP" altLang="en-US" sz="2000" b="1" dirty="0">
              <a:solidFill>
                <a:schemeClr val="tx1"/>
              </a:solidFill>
            </a:rPr>
            <a:t>月</a:t>
          </a:r>
        </a:p>
      </dgm:t>
    </dgm:pt>
    <dgm:pt modelId="{24618275-E948-4285-B4DE-658FC55B4036}" type="parTrans" cxnId="{4482CA6D-A78B-40A1-8B73-AF55D48F4373}">
      <dgm:prSet/>
      <dgm:spPr/>
      <dgm:t>
        <a:bodyPr/>
        <a:lstStyle/>
        <a:p>
          <a:endParaRPr kumimoji="1" lang="ja-JP" altLang="en-US"/>
        </a:p>
      </dgm:t>
    </dgm:pt>
    <dgm:pt modelId="{296F6726-0DA2-465B-86AF-1DFE0F463680}" type="sibTrans" cxnId="{4482CA6D-A78B-40A1-8B73-AF55D48F4373}">
      <dgm:prSet/>
      <dgm:spPr/>
      <dgm:t>
        <a:bodyPr/>
        <a:lstStyle/>
        <a:p>
          <a:endParaRPr kumimoji="1" lang="ja-JP" altLang="en-US"/>
        </a:p>
      </dgm:t>
    </dgm:pt>
    <dgm:pt modelId="{14C9DAD7-32E1-4BF5-A689-4EC3D1FDB742}">
      <dgm:prSet phldrT="[テキスト]"/>
      <dgm:spPr/>
      <dgm:t>
        <a:bodyPr/>
        <a:lstStyle/>
        <a:p>
          <a:r>
            <a:rPr kumimoji="1" lang="ja-JP" altLang="en-US" dirty="0">
              <a:ea typeface="A-OTF UD Shin Go Pr6N L" panose="020B0300000000000000"/>
            </a:rPr>
            <a:t>厚生労働省</a:t>
          </a:r>
          <a:endParaRPr kumimoji="1" lang="en-US" altLang="ja-JP" dirty="0">
            <a:ea typeface="A-OTF UD Shin Go Pr6N L" panose="020B0300000000000000"/>
          </a:endParaRPr>
        </a:p>
        <a:p>
          <a:r>
            <a:rPr kumimoji="1" lang="ja-JP" altLang="en-US" b="1" dirty="0">
              <a:solidFill>
                <a:srgbClr val="FF0000"/>
              </a:solidFill>
              <a:ea typeface="A-OTF UD Shin Go Pr6N L" panose="020B0300000000000000"/>
            </a:rPr>
            <a:t>ベースアップ評価料</a:t>
          </a:r>
          <a:r>
            <a:rPr kumimoji="1" lang="en-US" altLang="ja-JP" b="1" dirty="0">
              <a:solidFill>
                <a:srgbClr val="FF0000"/>
              </a:solidFill>
              <a:ea typeface="A-OTF UD Shin Go Pr6N L" panose="020B0300000000000000"/>
            </a:rPr>
            <a:t>(Ⅰ)</a:t>
          </a:r>
          <a:r>
            <a:rPr kumimoji="1" lang="ja-JP" altLang="en-US" b="1" dirty="0">
              <a:solidFill>
                <a:srgbClr val="FF0000"/>
              </a:solidFill>
              <a:ea typeface="A-OTF UD Shin Go Pr6N L" panose="020B0300000000000000"/>
            </a:rPr>
            <a:t>専用届出様式発表</a:t>
          </a:r>
          <a:endParaRPr kumimoji="1" lang="en-US" altLang="ja-JP" b="1" dirty="0">
            <a:solidFill>
              <a:srgbClr val="FF0000"/>
            </a:solidFill>
            <a:ea typeface="A-OTF UD Shin Go Pr6N L" panose="020B0300000000000000"/>
          </a:endParaRPr>
        </a:p>
        <a:p>
          <a:r>
            <a:rPr kumimoji="1" lang="ja-JP" altLang="en-US" b="1" dirty="0">
              <a:solidFill>
                <a:srgbClr val="FF0000"/>
              </a:solidFill>
              <a:ea typeface="A-OTF UD Shin Go Pr6N L" panose="020B0300000000000000"/>
            </a:rPr>
            <a:t>ベースアップ評価料給付金発表</a:t>
          </a:r>
        </a:p>
      </dgm:t>
    </dgm:pt>
    <dgm:pt modelId="{A4A6BFA4-A18A-46F5-B987-225F65A937A3}" type="parTrans" cxnId="{7EBFCCE0-A848-4D02-817A-EC8FD92236A3}">
      <dgm:prSet/>
      <dgm:spPr/>
      <dgm:t>
        <a:bodyPr/>
        <a:lstStyle/>
        <a:p>
          <a:endParaRPr kumimoji="1" lang="ja-JP" altLang="en-US"/>
        </a:p>
      </dgm:t>
    </dgm:pt>
    <dgm:pt modelId="{3786131F-2528-41C2-A80C-31BEAB3A1C08}" type="sibTrans" cxnId="{7EBFCCE0-A848-4D02-817A-EC8FD92236A3}">
      <dgm:prSet/>
      <dgm:spPr/>
      <dgm:t>
        <a:bodyPr/>
        <a:lstStyle/>
        <a:p>
          <a:endParaRPr kumimoji="1" lang="ja-JP" altLang="en-US"/>
        </a:p>
      </dgm:t>
    </dgm:pt>
    <dgm:pt modelId="{3EE6B4D4-49D6-404B-BC70-2B53359ED409}" type="pres">
      <dgm:prSet presAssocID="{EF66D7A6-F77E-442E-9CCA-7502115E2D3A}" presName="Name0" presStyleCnt="0">
        <dgm:presLayoutVars>
          <dgm:chMax val="5"/>
          <dgm:chPref val="5"/>
          <dgm:dir/>
          <dgm:animLvl val="lvl"/>
        </dgm:presLayoutVars>
      </dgm:prSet>
      <dgm:spPr/>
    </dgm:pt>
    <dgm:pt modelId="{27EC705D-B2CF-454C-B13B-845F000ECF8B}" type="pres">
      <dgm:prSet presAssocID="{986E9CAA-2B62-40B3-9A8E-5F9CE78654D5}" presName="parentText1" presStyleLbl="node1" presStyleIdx="0" presStyleCnt="3" custLinFactNeighborX="-290" custLinFactNeighborY="-8781">
        <dgm:presLayoutVars>
          <dgm:chMax/>
          <dgm:chPref val="3"/>
          <dgm:bulletEnabled val="1"/>
        </dgm:presLayoutVars>
      </dgm:prSet>
      <dgm:spPr/>
    </dgm:pt>
    <dgm:pt modelId="{DDDBFD40-4426-48E5-82F6-343D6814EFD3}" type="pres">
      <dgm:prSet presAssocID="{986E9CAA-2B62-40B3-9A8E-5F9CE78654D5}" presName="childText1" presStyleLbl="solidAlignAcc1" presStyleIdx="0" presStyleCnt="3" custLinFactNeighborY="-6330">
        <dgm:presLayoutVars>
          <dgm:chMax val="0"/>
          <dgm:chPref val="0"/>
          <dgm:bulletEnabled val="1"/>
        </dgm:presLayoutVars>
      </dgm:prSet>
      <dgm:spPr/>
    </dgm:pt>
    <dgm:pt modelId="{C7AB977F-53FC-4F86-A721-47CC555962CA}" type="pres">
      <dgm:prSet presAssocID="{215B7E83-CD94-4D22-A621-64490DD658E4}" presName="parentText2" presStyleLbl="node1" presStyleIdx="1" presStyleCnt="3">
        <dgm:presLayoutVars>
          <dgm:chMax/>
          <dgm:chPref val="3"/>
          <dgm:bulletEnabled val="1"/>
        </dgm:presLayoutVars>
      </dgm:prSet>
      <dgm:spPr/>
    </dgm:pt>
    <dgm:pt modelId="{106A85C1-56C1-47A7-891C-E5242CBACB48}" type="pres">
      <dgm:prSet presAssocID="{215B7E83-CD94-4D22-A621-64490DD658E4}" presName="childText2" presStyleLbl="solidAlignAcc1" presStyleIdx="1" presStyleCnt="3">
        <dgm:presLayoutVars>
          <dgm:chMax val="0"/>
          <dgm:chPref val="0"/>
          <dgm:bulletEnabled val="1"/>
        </dgm:presLayoutVars>
      </dgm:prSet>
      <dgm:spPr/>
    </dgm:pt>
    <dgm:pt modelId="{002548DB-00D2-4E53-BC22-3923CF06C2A4}" type="pres">
      <dgm:prSet presAssocID="{E52F931D-C42D-480B-AFE0-4F7679E4FA6D}" presName="parentText3" presStyleLbl="node1" presStyleIdx="2" presStyleCnt="3" custLinFactNeighborX="0" custLinFactNeighborY="5311">
        <dgm:presLayoutVars>
          <dgm:chMax/>
          <dgm:chPref val="3"/>
          <dgm:bulletEnabled val="1"/>
        </dgm:presLayoutVars>
      </dgm:prSet>
      <dgm:spPr/>
    </dgm:pt>
    <dgm:pt modelId="{1D185BD6-E349-44E9-BB39-C596EFD7255C}" type="pres">
      <dgm:prSet presAssocID="{E52F931D-C42D-480B-AFE0-4F7679E4FA6D}" presName="childText3" presStyleLbl="solidAlignAcc1" presStyleIdx="2" presStyleCnt="3" custLinFactNeighborX="426" custLinFactNeighborY="1599">
        <dgm:presLayoutVars>
          <dgm:chMax val="0"/>
          <dgm:chPref val="0"/>
          <dgm:bulletEnabled val="1"/>
        </dgm:presLayoutVars>
      </dgm:prSet>
      <dgm:spPr/>
    </dgm:pt>
  </dgm:ptLst>
  <dgm:cxnLst>
    <dgm:cxn modelId="{54E29A09-7EFC-4378-B784-3F7939BBDA8E}" srcId="{EF66D7A6-F77E-442E-9CCA-7502115E2D3A}" destId="{986E9CAA-2B62-40B3-9A8E-5F9CE78654D5}" srcOrd="0" destOrd="0" parTransId="{08E4CA25-3ADF-4826-9CE2-F7255FCFC6E9}" sibTransId="{2D91572D-1445-4526-B19A-42B2BBC4E46D}"/>
    <dgm:cxn modelId="{BFBFE51F-AA12-4392-A4CA-305162CEE6DC}" type="presOf" srcId="{EF66D7A6-F77E-442E-9CCA-7502115E2D3A}" destId="{3EE6B4D4-49D6-404B-BC70-2B53359ED409}" srcOrd="0" destOrd="0" presId="urn:microsoft.com/office/officeart/2009/3/layout/IncreasingArrowsProcess"/>
    <dgm:cxn modelId="{BF093329-C27F-464C-B4BF-C8C762CDB0E2}" type="presOf" srcId="{986E9CAA-2B62-40B3-9A8E-5F9CE78654D5}" destId="{27EC705D-B2CF-454C-B13B-845F000ECF8B}" srcOrd="0" destOrd="0" presId="urn:microsoft.com/office/officeart/2009/3/layout/IncreasingArrowsProcess"/>
    <dgm:cxn modelId="{1C062740-A762-4771-BAFB-BE614233241B}" type="presOf" srcId="{4B3E1321-A2C8-4E29-A18D-55A5DC18A8A0}" destId="{106A85C1-56C1-47A7-891C-E5242CBACB48}" srcOrd="0" destOrd="0" presId="urn:microsoft.com/office/officeart/2009/3/layout/IncreasingArrowsProcess"/>
    <dgm:cxn modelId="{B556AD49-2FBE-4DA2-BC2B-483006C80876}" type="presOf" srcId="{215B7E83-CD94-4D22-A621-64490DD658E4}" destId="{C7AB977F-53FC-4F86-A721-47CC555962CA}" srcOrd="0" destOrd="0" presId="urn:microsoft.com/office/officeart/2009/3/layout/IncreasingArrowsProcess"/>
    <dgm:cxn modelId="{4482CA6D-A78B-40A1-8B73-AF55D48F4373}" srcId="{EF66D7A6-F77E-442E-9CCA-7502115E2D3A}" destId="{E52F931D-C42D-480B-AFE0-4F7679E4FA6D}" srcOrd="2" destOrd="0" parTransId="{24618275-E948-4285-B4DE-658FC55B4036}" sibTransId="{296F6726-0DA2-465B-86AF-1DFE0F463680}"/>
    <dgm:cxn modelId="{B4297B8A-FC49-4385-A32F-40447C8F8735}" srcId="{986E9CAA-2B62-40B3-9A8E-5F9CE78654D5}" destId="{9F9AC9D8-5718-4108-BB83-8D82B00FEFCB}" srcOrd="0" destOrd="0" parTransId="{769DBB61-C45D-4F8C-8EC8-8142794E2178}" sibTransId="{9301AF34-9ABC-4E95-928A-3C9971DD86F8}"/>
    <dgm:cxn modelId="{664BAFB9-ECD2-439C-AF0A-79DE3544A1CE}" srcId="{EF66D7A6-F77E-442E-9CCA-7502115E2D3A}" destId="{215B7E83-CD94-4D22-A621-64490DD658E4}" srcOrd="1" destOrd="0" parTransId="{93EFE569-11F7-499A-9B6A-7B0C838C4318}" sibTransId="{39CE8C7A-70CB-4330-B45F-64B0691FE332}"/>
    <dgm:cxn modelId="{F1D8FDCC-9911-44D9-AE41-EFBB657A48FE}" type="presOf" srcId="{9F9AC9D8-5718-4108-BB83-8D82B00FEFCB}" destId="{DDDBFD40-4426-48E5-82F6-343D6814EFD3}" srcOrd="0" destOrd="0" presId="urn:microsoft.com/office/officeart/2009/3/layout/IncreasingArrowsProcess"/>
    <dgm:cxn modelId="{7EBFCCE0-A848-4D02-817A-EC8FD92236A3}" srcId="{E52F931D-C42D-480B-AFE0-4F7679E4FA6D}" destId="{14C9DAD7-32E1-4BF5-A689-4EC3D1FDB742}" srcOrd="0" destOrd="0" parTransId="{A4A6BFA4-A18A-46F5-B987-225F65A937A3}" sibTransId="{3786131F-2528-41C2-A80C-31BEAB3A1C08}"/>
    <dgm:cxn modelId="{6905FFEC-93D0-46C0-9C19-F65E095D9B27}" type="presOf" srcId="{14C9DAD7-32E1-4BF5-A689-4EC3D1FDB742}" destId="{1D185BD6-E349-44E9-BB39-C596EFD7255C}" srcOrd="0" destOrd="0" presId="urn:microsoft.com/office/officeart/2009/3/layout/IncreasingArrowsProcess"/>
    <dgm:cxn modelId="{CE2092EE-0793-4F4C-B9C9-500608015B94}" srcId="{215B7E83-CD94-4D22-A621-64490DD658E4}" destId="{4B3E1321-A2C8-4E29-A18D-55A5DC18A8A0}" srcOrd="0" destOrd="0" parTransId="{3D1BE21C-9623-4620-939C-89E6B0163F00}" sibTransId="{9446BB60-7BB8-4A8D-8171-51CBC99ECD57}"/>
    <dgm:cxn modelId="{BBC239F2-18C9-4B87-9A06-63319DF157A6}" type="presOf" srcId="{E52F931D-C42D-480B-AFE0-4F7679E4FA6D}" destId="{002548DB-00D2-4E53-BC22-3923CF06C2A4}" srcOrd="0" destOrd="0" presId="urn:microsoft.com/office/officeart/2009/3/layout/IncreasingArrowsProcess"/>
    <dgm:cxn modelId="{CD07C24E-B830-4822-A193-F0F1A9FD0C8F}" type="presParOf" srcId="{3EE6B4D4-49D6-404B-BC70-2B53359ED409}" destId="{27EC705D-B2CF-454C-B13B-845F000ECF8B}" srcOrd="0" destOrd="0" presId="urn:microsoft.com/office/officeart/2009/3/layout/IncreasingArrowsProcess"/>
    <dgm:cxn modelId="{10F2AB78-9D7D-4030-B596-B2F197C765BD}" type="presParOf" srcId="{3EE6B4D4-49D6-404B-BC70-2B53359ED409}" destId="{DDDBFD40-4426-48E5-82F6-343D6814EFD3}" srcOrd="1" destOrd="0" presId="urn:microsoft.com/office/officeart/2009/3/layout/IncreasingArrowsProcess"/>
    <dgm:cxn modelId="{8FD8F3A1-E313-4A28-B425-DC409E4EBEFA}" type="presParOf" srcId="{3EE6B4D4-49D6-404B-BC70-2B53359ED409}" destId="{C7AB977F-53FC-4F86-A721-47CC555962CA}" srcOrd="2" destOrd="0" presId="urn:microsoft.com/office/officeart/2009/3/layout/IncreasingArrowsProcess"/>
    <dgm:cxn modelId="{F36BE822-DBB9-4A99-A2F3-E666811F85A8}" type="presParOf" srcId="{3EE6B4D4-49D6-404B-BC70-2B53359ED409}" destId="{106A85C1-56C1-47A7-891C-E5242CBACB48}" srcOrd="3" destOrd="0" presId="urn:microsoft.com/office/officeart/2009/3/layout/IncreasingArrowsProcess"/>
    <dgm:cxn modelId="{CADD03F3-10EC-4261-90F3-8076AEA3AC90}" type="presParOf" srcId="{3EE6B4D4-49D6-404B-BC70-2B53359ED409}" destId="{002548DB-00D2-4E53-BC22-3923CF06C2A4}" srcOrd="4" destOrd="0" presId="urn:microsoft.com/office/officeart/2009/3/layout/IncreasingArrowsProcess"/>
    <dgm:cxn modelId="{64A44DBC-53CE-40DE-991D-E40A86BFE512}" type="presParOf" srcId="{3EE6B4D4-49D6-404B-BC70-2B53359ED409}" destId="{1D185BD6-E349-44E9-BB39-C596EFD7255C}"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4CB922F-6765-42BC-8081-B7367ABF1B4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kumimoji="1" lang="ja-JP" altLang="en-US"/>
        </a:p>
      </dgm:t>
    </dgm:pt>
    <dgm:pt modelId="{F414F043-8044-41C2-B921-640B92023FE2}">
      <dgm:prSet phldrT="[テキスト]" custT="1"/>
      <dgm:spPr/>
      <dgm:t>
        <a:bodyPr/>
        <a:lstStyle/>
        <a:p>
          <a:r>
            <a:rPr kumimoji="1" lang="ja-JP" altLang="en-US" sz="3200" b="1" dirty="0">
              <a:ea typeface="A-OTF UD Shin Go Pr6N L" panose="020B0300000000000000"/>
            </a:rPr>
            <a:t>⑤ベアによる賃金改善</a:t>
          </a:r>
        </a:p>
      </dgm:t>
    </dgm:pt>
    <dgm:pt modelId="{188539B0-26B3-4A07-8161-1223CE1C3F2D}" type="parTrans" cxnId="{3C83C8AC-8550-4EDF-B88A-0E921CC8D45C}">
      <dgm:prSet/>
      <dgm:spPr/>
      <dgm:t>
        <a:bodyPr/>
        <a:lstStyle/>
        <a:p>
          <a:endParaRPr kumimoji="1" lang="ja-JP" altLang="en-US"/>
        </a:p>
      </dgm:t>
    </dgm:pt>
    <dgm:pt modelId="{7CE37B17-35EE-4C3E-BFB4-32B79E6DA641}" type="sibTrans" cxnId="{3C83C8AC-8550-4EDF-B88A-0E921CC8D45C}">
      <dgm:prSet/>
      <dgm:spPr/>
      <dgm:t>
        <a:bodyPr/>
        <a:lstStyle/>
        <a:p>
          <a:endParaRPr kumimoji="1" lang="ja-JP" altLang="en-US"/>
        </a:p>
      </dgm:t>
    </dgm:pt>
    <dgm:pt modelId="{8CA58F22-1E3B-403C-B594-CB1F769DFCFB}">
      <dgm:prSet phldrT="[テキスト]" custT="1"/>
      <dgm:spPr/>
      <dgm:t>
        <a:bodyPr/>
        <a:lstStyle/>
        <a:p>
          <a:r>
            <a:rPr kumimoji="1" lang="ja-JP" altLang="en-US" sz="4000" b="1" dirty="0">
              <a:ea typeface="A-OTF UD Shin Go Pr6N L" panose="020B0300000000000000"/>
            </a:rPr>
            <a:t>①</a:t>
          </a:r>
          <a:r>
            <a:rPr kumimoji="1" lang="ja-JP" altLang="en-US" sz="3600" b="1" dirty="0">
              <a:ea typeface="A-OTF UD Shin Go Pr6N L" panose="020B0300000000000000"/>
            </a:rPr>
            <a:t>ベースアップ</a:t>
          </a:r>
          <a:endParaRPr kumimoji="1" lang="ja-JP" altLang="en-US" sz="4000" b="1" dirty="0">
            <a:ea typeface="A-OTF UD Shin Go Pr6N L" panose="020B0300000000000000"/>
          </a:endParaRPr>
        </a:p>
      </dgm:t>
    </dgm:pt>
    <dgm:pt modelId="{3EC4CBEA-D036-414F-B937-B2AB8A6C52DE}" type="parTrans" cxnId="{230B90B5-A335-4249-8C97-FB146174A74E}">
      <dgm:prSet/>
      <dgm:spPr/>
      <dgm:t>
        <a:bodyPr/>
        <a:lstStyle/>
        <a:p>
          <a:endParaRPr kumimoji="1" lang="ja-JP" altLang="en-US"/>
        </a:p>
      </dgm:t>
    </dgm:pt>
    <dgm:pt modelId="{3BF6754F-6AD6-4DB7-ACF2-32651D905795}" type="sibTrans" cxnId="{230B90B5-A335-4249-8C97-FB146174A74E}">
      <dgm:prSet/>
      <dgm:spPr/>
      <dgm:t>
        <a:bodyPr/>
        <a:lstStyle/>
        <a:p>
          <a:endParaRPr kumimoji="1" lang="ja-JP" altLang="en-US"/>
        </a:p>
      </dgm:t>
    </dgm:pt>
    <dgm:pt modelId="{987EA5B1-CA78-45AA-AD33-F3543511BA0E}">
      <dgm:prSet phldrT="[テキスト]" custT="1"/>
      <dgm:spPr/>
      <dgm:t>
        <a:bodyPr/>
        <a:lstStyle/>
        <a:p>
          <a:r>
            <a:rPr kumimoji="1" lang="ja-JP" altLang="en-US" sz="3600" b="1" dirty="0">
              <a:ea typeface="A-OTF UD Shin Go Pr6N L" panose="020B0300000000000000"/>
            </a:rPr>
            <a:t>②基本給等総額</a:t>
          </a:r>
        </a:p>
      </dgm:t>
    </dgm:pt>
    <dgm:pt modelId="{F3579894-8F09-406F-86D6-3A4D0D8A5079}" type="parTrans" cxnId="{53DD34E2-DE1C-4DCD-B7DF-5040E2171C77}">
      <dgm:prSet/>
      <dgm:spPr/>
      <dgm:t>
        <a:bodyPr/>
        <a:lstStyle/>
        <a:p>
          <a:endParaRPr kumimoji="1" lang="ja-JP" altLang="en-US"/>
        </a:p>
      </dgm:t>
    </dgm:pt>
    <dgm:pt modelId="{355F0018-D2ED-4A3F-B8AB-D7A227A07831}" type="sibTrans" cxnId="{53DD34E2-DE1C-4DCD-B7DF-5040E2171C77}">
      <dgm:prSet/>
      <dgm:spPr/>
      <dgm:t>
        <a:bodyPr/>
        <a:lstStyle/>
        <a:p>
          <a:endParaRPr kumimoji="1" lang="ja-JP" altLang="en-US"/>
        </a:p>
      </dgm:t>
    </dgm:pt>
    <dgm:pt modelId="{9D76F4B0-C56B-44A1-AAEB-0F086AF05FBE}">
      <dgm:prSet phldrT="[テキスト]" custT="1"/>
      <dgm:spPr/>
      <dgm:t>
        <a:bodyPr/>
        <a:lstStyle/>
        <a:p>
          <a:r>
            <a:rPr kumimoji="1" lang="ja-JP" altLang="en-US" sz="4400" b="1" dirty="0">
              <a:ea typeface="A-OTF UD Shin Go Pr6N L" panose="020B0300000000000000"/>
            </a:rPr>
            <a:t>③給与総額</a:t>
          </a:r>
        </a:p>
      </dgm:t>
    </dgm:pt>
    <dgm:pt modelId="{5799BDE7-329B-49F3-B676-47DA59EC4C63}" type="parTrans" cxnId="{1CF08054-5488-4C61-80AB-B620422F52DB}">
      <dgm:prSet/>
      <dgm:spPr/>
      <dgm:t>
        <a:bodyPr/>
        <a:lstStyle/>
        <a:p>
          <a:endParaRPr kumimoji="1" lang="ja-JP" altLang="en-US"/>
        </a:p>
      </dgm:t>
    </dgm:pt>
    <dgm:pt modelId="{BEA7886D-AF92-45BE-8A2D-9BF54BFD1518}" type="sibTrans" cxnId="{1CF08054-5488-4C61-80AB-B620422F52DB}">
      <dgm:prSet/>
      <dgm:spPr/>
      <dgm:t>
        <a:bodyPr/>
        <a:lstStyle/>
        <a:p>
          <a:endParaRPr kumimoji="1" lang="ja-JP" altLang="en-US"/>
        </a:p>
      </dgm:t>
    </dgm:pt>
    <dgm:pt modelId="{022C8B44-3652-471D-B503-7A2A789E6A3C}">
      <dgm:prSet phldrT="[テキスト]" custT="1"/>
      <dgm:spPr/>
      <dgm:t>
        <a:bodyPr/>
        <a:lstStyle/>
        <a:p>
          <a:r>
            <a:rPr kumimoji="1" lang="ja-JP" altLang="en-US" sz="4400" b="1" dirty="0">
              <a:ea typeface="A-OTF UD Shin Go Pr6N L" panose="020B0300000000000000"/>
            </a:rPr>
            <a:t>④</a:t>
          </a:r>
          <a:r>
            <a:rPr kumimoji="1" lang="ja-JP" altLang="en-US" sz="4000" b="1" dirty="0">
              <a:ea typeface="A-OTF UD Shin Go Pr6N L" panose="020B0300000000000000"/>
            </a:rPr>
            <a:t>法定福利費</a:t>
          </a:r>
          <a:endParaRPr kumimoji="1" lang="ja-JP" altLang="en-US" sz="4400" b="1" dirty="0">
            <a:ea typeface="A-OTF UD Shin Go Pr6N L" panose="020B0300000000000000"/>
          </a:endParaRPr>
        </a:p>
      </dgm:t>
    </dgm:pt>
    <dgm:pt modelId="{8ED60BB8-0A13-4A3A-8FB3-720058E35E67}" type="parTrans" cxnId="{A008C846-4351-4B35-8ED7-2F1246A01F8D}">
      <dgm:prSet/>
      <dgm:spPr/>
      <dgm:t>
        <a:bodyPr/>
        <a:lstStyle/>
        <a:p>
          <a:endParaRPr kumimoji="1" lang="ja-JP" altLang="en-US"/>
        </a:p>
      </dgm:t>
    </dgm:pt>
    <dgm:pt modelId="{0ECDAF61-6D3D-48A8-A0AF-77933E63B987}" type="sibTrans" cxnId="{A008C846-4351-4B35-8ED7-2F1246A01F8D}">
      <dgm:prSet/>
      <dgm:spPr/>
      <dgm:t>
        <a:bodyPr/>
        <a:lstStyle/>
        <a:p>
          <a:endParaRPr kumimoji="1" lang="ja-JP" altLang="en-US"/>
        </a:p>
      </dgm:t>
    </dgm:pt>
    <dgm:pt modelId="{8E4199C6-80AF-453B-AA35-F82F8EE46032}" type="pres">
      <dgm:prSet presAssocID="{64CB922F-6765-42BC-8081-B7367ABF1B4E}" presName="diagram" presStyleCnt="0">
        <dgm:presLayoutVars>
          <dgm:chMax val="1"/>
          <dgm:dir/>
          <dgm:animLvl val="ctr"/>
          <dgm:resizeHandles val="exact"/>
        </dgm:presLayoutVars>
      </dgm:prSet>
      <dgm:spPr/>
    </dgm:pt>
    <dgm:pt modelId="{F24059D1-A111-4C3E-838B-8A042D963614}" type="pres">
      <dgm:prSet presAssocID="{64CB922F-6765-42BC-8081-B7367ABF1B4E}" presName="matrix" presStyleCnt="0"/>
      <dgm:spPr/>
    </dgm:pt>
    <dgm:pt modelId="{49C16CC1-10C2-458D-BEA1-1009B9C4F93F}" type="pres">
      <dgm:prSet presAssocID="{64CB922F-6765-42BC-8081-B7367ABF1B4E}" presName="tile1" presStyleLbl="node1" presStyleIdx="0" presStyleCnt="4" custLinFactNeighborX="56" custLinFactNeighborY="0"/>
      <dgm:spPr/>
    </dgm:pt>
    <dgm:pt modelId="{6D71A691-EB78-45BD-BCD3-C713DDFE1B94}" type="pres">
      <dgm:prSet presAssocID="{64CB922F-6765-42BC-8081-B7367ABF1B4E}" presName="tile1text" presStyleLbl="node1" presStyleIdx="0" presStyleCnt="4">
        <dgm:presLayoutVars>
          <dgm:chMax val="0"/>
          <dgm:chPref val="0"/>
          <dgm:bulletEnabled val="1"/>
        </dgm:presLayoutVars>
      </dgm:prSet>
      <dgm:spPr/>
    </dgm:pt>
    <dgm:pt modelId="{00D62583-66D4-4B9A-B2C3-146ABEBD3E36}" type="pres">
      <dgm:prSet presAssocID="{64CB922F-6765-42BC-8081-B7367ABF1B4E}" presName="tile2" presStyleLbl="node1" presStyleIdx="1" presStyleCnt="4"/>
      <dgm:spPr/>
    </dgm:pt>
    <dgm:pt modelId="{500A2F56-13DB-40FD-99E1-5BBB4CB072B5}" type="pres">
      <dgm:prSet presAssocID="{64CB922F-6765-42BC-8081-B7367ABF1B4E}" presName="tile2text" presStyleLbl="node1" presStyleIdx="1" presStyleCnt="4">
        <dgm:presLayoutVars>
          <dgm:chMax val="0"/>
          <dgm:chPref val="0"/>
          <dgm:bulletEnabled val="1"/>
        </dgm:presLayoutVars>
      </dgm:prSet>
      <dgm:spPr/>
    </dgm:pt>
    <dgm:pt modelId="{A857E949-E8ED-4676-944A-F065B58D9A19}" type="pres">
      <dgm:prSet presAssocID="{64CB922F-6765-42BC-8081-B7367ABF1B4E}" presName="tile3" presStyleLbl="node1" presStyleIdx="2" presStyleCnt="4"/>
      <dgm:spPr/>
    </dgm:pt>
    <dgm:pt modelId="{692F063C-7E00-4BE2-B418-2A35B71511E9}" type="pres">
      <dgm:prSet presAssocID="{64CB922F-6765-42BC-8081-B7367ABF1B4E}" presName="tile3text" presStyleLbl="node1" presStyleIdx="2" presStyleCnt="4">
        <dgm:presLayoutVars>
          <dgm:chMax val="0"/>
          <dgm:chPref val="0"/>
          <dgm:bulletEnabled val="1"/>
        </dgm:presLayoutVars>
      </dgm:prSet>
      <dgm:spPr/>
    </dgm:pt>
    <dgm:pt modelId="{4BB3F3ED-7909-4DFF-B46E-32B3DF0FBD4A}" type="pres">
      <dgm:prSet presAssocID="{64CB922F-6765-42BC-8081-B7367ABF1B4E}" presName="tile4" presStyleLbl="node1" presStyleIdx="3" presStyleCnt="4"/>
      <dgm:spPr/>
    </dgm:pt>
    <dgm:pt modelId="{83314B0F-2757-4E33-A9A1-7632436FFA93}" type="pres">
      <dgm:prSet presAssocID="{64CB922F-6765-42BC-8081-B7367ABF1B4E}" presName="tile4text" presStyleLbl="node1" presStyleIdx="3" presStyleCnt="4">
        <dgm:presLayoutVars>
          <dgm:chMax val="0"/>
          <dgm:chPref val="0"/>
          <dgm:bulletEnabled val="1"/>
        </dgm:presLayoutVars>
      </dgm:prSet>
      <dgm:spPr/>
    </dgm:pt>
    <dgm:pt modelId="{A19724F4-57F5-4314-B020-6C5E1C853D90}" type="pres">
      <dgm:prSet presAssocID="{64CB922F-6765-42BC-8081-B7367ABF1B4E}" presName="centerTile" presStyleLbl="fgShp" presStyleIdx="0" presStyleCnt="1" custScaleX="205326" custScaleY="114945">
        <dgm:presLayoutVars>
          <dgm:chMax val="0"/>
          <dgm:chPref val="0"/>
        </dgm:presLayoutVars>
      </dgm:prSet>
      <dgm:spPr/>
    </dgm:pt>
  </dgm:ptLst>
  <dgm:cxnLst>
    <dgm:cxn modelId="{5E0B8E3C-45C9-4C45-9FF6-8A7037FECD8E}" type="presOf" srcId="{022C8B44-3652-471D-B503-7A2A789E6A3C}" destId="{83314B0F-2757-4E33-A9A1-7632436FFA93}" srcOrd="1" destOrd="0" presId="urn:microsoft.com/office/officeart/2005/8/layout/matrix1"/>
    <dgm:cxn modelId="{3C09933C-E8A0-4BF9-AC49-766DD6FC4853}" type="presOf" srcId="{9D76F4B0-C56B-44A1-AAEB-0F086AF05FBE}" destId="{A857E949-E8ED-4676-944A-F065B58D9A19}" srcOrd="0" destOrd="0" presId="urn:microsoft.com/office/officeart/2005/8/layout/matrix1"/>
    <dgm:cxn modelId="{ACF5BC3C-FA64-4C8A-A5C6-0EAA90D121B6}" type="presOf" srcId="{8CA58F22-1E3B-403C-B594-CB1F769DFCFB}" destId="{49C16CC1-10C2-458D-BEA1-1009B9C4F93F}" srcOrd="0" destOrd="0" presId="urn:microsoft.com/office/officeart/2005/8/layout/matrix1"/>
    <dgm:cxn modelId="{A008C846-4351-4B35-8ED7-2F1246A01F8D}" srcId="{F414F043-8044-41C2-B921-640B92023FE2}" destId="{022C8B44-3652-471D-B503-7A2A789E6A3C}" srcOrd="3" destOrd="0" parTransId="{8ED60BB8-0A13-4A3A-8FB3-720058E35E67}" sibTransId="{0ECDAF61-6D3D-48A8-A0AF-77933E63B987}"/>
    <dgm:cxn modelId="{8701AE4E-3039-4CDC-B8BD-95F1024E86AD}" type="presOf" srcId="{022C8B44-3652-471D-B503-7A2A789E6A3C}" destId="{4BB3F3ED-7909-4DFF-B46E-32B3DF0FBD4A}" srcOrd="0" destOrd="0" presId="urn:microsoft.com/office/officeart/2005/8/layout/matrix1"/>
    <dgm:cxn modelId="{1CF08054-5488-4C61-80AB-B620422F52DB}" srcId="{F414F043-8044-41C2-B921-640B92023FE2}" destId="{9D76F4B0-C56B-44A1-AAEB-0F086AF05FBE}" srcOrd="2" destOrd="0" parTransId="{5799BDE7-329B-49F3-B676-47DA59EC4C63}" sibTransId="{BEA7886D-AF92-45BE-8A2D-9BF54BFD1518}"/>
    <dgm:cxn modelId="{0232CA75-C854-48A2-938E-D574FA9E8409}" type="presOf" srcId="{9D76F4B0-C56B-44A1-AAEB-0F086AF05FBE}" destId="{692F063C-7E00-4BE2-B418-2A35B71511E9}" srcOrd="1" destOrd="0" presId="urn:microsoft.com/office/officeart/2005/8/layout/matrix1"/>
    <dgm:cxn modelId="{FFF9677F-0538-45B1-A636-0D7698BFB703}" type="presOf" srcId="{987EA5B1-CA78-45AA-AD33-F3543511BA0E}" destId="{00D62583-66D4-4B9A-B2C3-146ABEBD3E36}" srcOrd="0" destOrd="0" presId="urn:microsoft.com/office/officeart/2005/8/layout/matrix1"/>
    <dgm:cxn modelId="{6A3EF080-A783-4F4E-98B0-F993F1BE576C}" type="presOf" srcId="{8CA58F22-1E3B-403C-B594-CB1F769DFCFB}" destId="{6D71A691-EB78-45BD-BCD3-C713DDFE1B94}" srcOrd="1" destOrd="0" presId="urn:microsoft.com/office/officeart/2005/8/layout/matrix1"/>
    <dgm:cxn modelId="{3C83C8AC-8550-4EDF-B88A-0E921CC8D45C}" srcId="{64CB922F-6765-42BC-8081-B7367ABF1B4E}" destId="{F414F043-8044-41C2-B921-640B92023FE2}" srcOrd="0" destOrd="0" parTransId="{188539B0-26B3-4A07-8161-1223CE1C3F2D}" sibTransId="{7CE37B17-35EE-4C3E-BFB4-32B79E6DA641}"/>
    <dgm:cxn modelId="{230B90B5-A335-4249-8C97-FB146174A74E}" srcId="{F414F043-8044-41C2-B921-640B92023FE2}" destId="{8CA58F22-1E3B-403C-B594-CB1F769DFCFB}" srcOrd="0" destOrd="0" parTransId="{3EC4CBEA-D036-414F-B937-B2AB8A6C52DE}" sibTransId="{3BF6754F-6AD6-4DB7-ACF2-32651D905795}"/>
    <dgm:cxn modelId="{0757E0C6-8288-4A92-867D-8413A921FF60}" type="presOf" srcId="{F414F043-8044-41C2-B921-640B92023FE2}" destId="{A19724F4-57F5-4314-B020-6C5E1C853D90}" srcOrd="0" destOrd="0" presId="urn:microsoft.com/office/officeart/2005/8/layout/matrix1"/>
    <dgm:cxn modelId="{53DD34E2-DE1C-4DCD-B7DF-5040E2171C77}" srcId="{F414F043-8044-41C2-B921-640B92023FE2}" destId="{987EA5B1-CA78-45AA-AD33-F3543511BA0E}" srcOrd="1" destOrd="0" parTransId="{F3579894-8F09-406F-86D6-3A4D0D8A5079}" sibTransId="{355F0018-D2ED-4A3F-B8AB-D7A227A07831}"/>
    <dgm:cxn modelId="{9FBCDDF3-4948-4465-BEE5-76F226A58D26}" type="presOf" srcId="{64CB922F-6765-42BC-8081-B7367ABF1B4E}" destId="{8E4199C6-80AF-453B-AA35-F82F8EE46032}" srcOrd="0" destOrd="0" presId="urn:microsoft.com/office/officeart/2005/8/layout/matrix1"/>
    <dgm:cxn modelId="{73E05CFA-16CA-4337-A084-C25A23D15594}" type="presOf" srcId="{987EA5B1-CA78-45AA-AD33-F3543511BA0E}" destId="{500A2F56-13DB-40FD-99E1-5BBB4CB072B5}" srcOrd="1" destOrd="0" presId="urn:microsoft.com/office/officeart/2005/8/layout/matrix1"/>
    <dgm:cxn modelId="{710EF369-C990-4668-AEBA-C7F4DC13149F}" type="presParOf" srcId="{8E4199C6-80AF-453B-AA35-F82F8EE46032}" destId="{F24059D1-A111-4C3E-838B-8A042D963614}" srcOrd="0" destOrd="0" presId="urn:microsoft.com/office/officeart/2005/8/layout/matrix1"/>
    <dgm:cxn modelId="{DD54088C-45A0-466F-943A-2CD701F1794E}" type="presParOf" srcId="{F24059D1-A111-4C3E-838B-8A042D963614}" destId="{49C16CC1-10C2-458D-BEA1-1009B9C4F93F}" srcOrd="0" destOrd="0" presId="urn:microsoft.com/office/officeart/2005/8/layout/matrix1"/>
    <dgm:cxn modelId="{6D321D75-9330-4096-8E09-6226B02FD7F8}" type="presParOf" srcId="{F24059D1-A111-4C3E-838B-8A042D963614}" destId="{6D71A691-EB78-45BD-BCD3-C713DDFE1B94}" srcOrd="1" destOrd="0" presId="urn:microsoft.com/office/officeart/2005/8/layout/matrix1"/>
    <dgm:cxn modelId="{5C3BB843-5CC2-4330-BAC6-1B10488F5C22}" type="presParOf" srcId="{F24059D1-A111-4C3E-838B-8A042D963614}" destId="{00D62583-66D4-4B9A-B2C3-146ABEBD3E36}" srcOrd="2" destOrd="0" presId="urn:microsoft.com/office/officeart/2005/8/layout/matrix1"/>
    <dgm:cxn modelId="{85180E3E-E140-475A-8AB5-630CB80B68B6}" type="presParOf" srcId="{F24059D1-A111-4C3E-838B-8A042D963614}" destId="{500A2F56-13DB-40FD-99E1-5BBB4CB072B5}" srcOrd="3" destOrd="0" presId="urn:microsoft.com/office/officeart/2005/8/layout/matrix1"/>
    <dgm:cxn modelId="{3E365A13-57FF-4CC0-B61E-1301C903BE93}" type="presParOf" srcId="{F24059D1-A111-4C3E-838B-8A042D963614}" destId="{A857E949-E8ED-4676-944A-F065B58D9A19}" srcOrd="4" destOrd="0" presId="urn:microsoft.com/office/officeart/2005/8/layout/matrix1"/>
    <dgm:cxn modelId="{E6ADB478-23BE-4D3D-9F0C-83B40F994D52}" type="presParOf" srcId="{F24059D1-A111-4C3E-838B-8A042D963614}" destId="{692F063C-7E00-4BE2-B418-2A35B71511E9}" srcOrd="5" destOrd="0" presId="urn:microsoft.com/office/officeart/2005/8/layout/matrix1"/>
    <dgm:cxn modelId="{4D7B3160-30E4-466E-ABB2-424D739D41E9}" type="presParOf" srcId="{F24059D1-A111-4C3E-838B-8A042D963614}" destId="{4BB3F3ED-7909-4DFF-B46E-32B3DF0FBD4A}" srcOrd="6" destOrd="0" presId="urn:microsoft.com/office/officeart/2005/8/layout/matrix1"/>
    <dgm:cxn modelId="{CA239BE1-EA0B-4D04-84EA-551D460E23DA}" type="presParOf" srcId="{F24059D1-A111-4C3E-838B-8A042D963614}" destId="{83314B0F-2757-4E33-A9A1-7632436FFA93}" srcOrd="7" destOrd="0" presId="urn:microsoft.com/office/officeart/2005/8/layout/matrix1"/>
    <dgm:cxn modelId="{647D27DD-4EAA-4570-AF08-70181814EB15}" type="presParOf" srcId="{8E4199C6-80AF-453B-AA35-F82F8EE46032}" destId="{A19724F4-57F5-4314-B020-6C5E1C853D90}"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F12E93-C2C5-42B1-8255-D978ABA32AC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kumimoji="1" lang="ja-JP" altLang="en-US"/>
        </a:p>
      </dgm:t>
    </dgm:pt>
    <dgm:pt modelId="{54E5D212-C5EE-4399-8CCA-98453AF08479}">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solidFill>
                <a:schemeClr val="accent1"/>
              </a:solidFill>
              <a:ea typeface="A-OTF UD Shin Go Pr6N L" panose="020B0300000000000000"/>
            </a:rPr>
            <a:t>無床診療所（医院・歯科医院）</a:t>
          </a:r>
        </a:p>
      </dgm:t>
    </dgm:pt>
    <dgm:pt modelId="{CB320F87-2A6F-4C23-8D44-07D01B23F47F}" type="parTrans" cxnId="{7E95F41D-5FB6-4BC0-AB97-40E951822725}">
      <dgm:prSet/>
      <dgm:spPr/>
      <dgm:t>
        <a:bodyPr/>
        <a:lstStyle/>
        <a:p>
          <a:endParaRPr kumimoji="1" lang="ja-JP" altLang="en-US"/>
        </a:p>
      </dgm:t>
    </dgm:pt>
    <dgm:pt modelId="{F0532B05-C368-4E8F-867A-03CA3912736D}" type="sibTrans" cxnId="{7E95F41D-5FB6-4BC0-AB97-40E951822725}">
      <dgm:prSet/>
      <dgm:spPr/>
      <dgm:t>
        <a:bodyPr/>
        <a:lstStyle/>
        <a:p>
          <a:endParaRPr kumimoji="1" lang="ja-JP" altLang="en-US"/>
        </a:p>
      </dgm:t>
    </dgm:pt>
    <dgm:pt modelId="{38CFEDA3-55A4-4E43-AD45-8FBF3771C380}">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ea typeface="A-OTF UD Shin Go Pr6N L" panose="020B0300000000000000"/>
            </a:rPr>
            <a:t>外来在宅ベースアップ評価料（</a:t>
          </a:r>
          <a:r>
            <a:rPr kumimoji="1" lang="en-US" altLang="ja-JP" b="1" dirty="0">
              <a:ea typeface="A-OTF UD Shin Go Pr6N L" panose="020B0300000000000000"/>
            </a:rPr>
            <a:t>Ⅰ</a:t>
          </a:r>
          <a:r>
            <a:rPr kumimoji="1" lang="ja-JP" altLang="en-US" b="1" dirty="0">
              <a:ea typeface="A-OTF UD Shin Go Pr6N L" panose="020B0300000000000000"/>
            </a:rPr>
            <a:t>）</a:t>
          </a:r>
        </a:p>
      </dgm:t>
    </dgm:pt>
    <dgm:pt modelId="{C6B76585-EA24-4C1E-8A17-C71F7E62B83C}" type="parTrans" cxnId="{11000C91-08EE-46C7-91B6-5FC853673D2D}">
      <dgm:prSet/>
      <dgm:spPr/>
      <dgm:t>
        <a:bodyPr/>
        <a:lstStyle/>
        <a:p>
          <a:endParaRPr kumimoji="1" lang="ja-JP" altLang="en-US"/>
        </a:p>
      </dgm:t>
    </dgm:pt>
    <dgm:pt modelId="{B64D81E8-DCC1-41F2-90E9-753BEEF3F137}" type="sibTrans" cxnId="{11000C91-08EE-46C7-91B6-5FC853673D2D}">
      <dgm:prSet/>
      <dgm:spPr/>
      <dgm:t>
        <a:bodyPr/>
        <a:lstStyle/>
        <a:p>
          <a:endParaRPr kumimoji="1" lang="ja-JP" altLang="en-US"/>
        </a:p>
      </dgm:t>
    </dgm:pt>
    <dgm:pt modelId="{755B214A-3958-44FE-9EA5-D8D17A907732}">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en-US" altLang="ja-JP" b="1" dirty="0">
              <a:solidFill>
                <a:schemeClr val="accent1"/>
              </a:solidFill>
              <a:ea typeface="A-OTF UD Shin Go Pr6N L" panose="020B0300000000000000"/>
            </a:rPr>
            <a:t>(Ⅰ)</a:t>
          </a:r>
          <a:r>
            <a:rPr kumimoji="1" lang="ja-JP" altLang="en-US" b="1" dirty="0">
              <a:solidFill>
                <a:schemeClr val="accent1"/>
              </a:solidFill>
              <a:ea typeface="A-OTF UD Shin Go Pr6N L" panose="020B0300000000000000"/>
            </a:rPr>
            <a:t>で賃上げ不十分（</a:t>
          </a:r>
          <a:r>
            <a:rPr kumimoji="1" lang="en-US" altLang="ja-JP" b="1" dirty="0">
              <a:solidFill>
                <a:schemeClr val="accent1"/>
              </a:solidFill>
              <a:ea typeface="A-OTF UD Shin Go Pr6N L" panose="020B0300000000000000"/>
            </a:rPr>
            <a:t>1.2</a:t>
          </a:r>
          <a:r>
            <a:rPr kumimoji="1" lang="ja-JP" altLang="en-US" b="1" dirty="0">
              <a:solidFill>
                <a:schemeClr val="accent1"/>
              </a:solidFill>
              <a:ea typeface="A-OTF UD Shin Go Pr6N L" panose="020B0300000000000000"/>
            </a:rPr>
            <a:t>％未満）な無床診療所</a:t>
          </a:r>
        </a:p>
      </dgm:t>
    </dgm:pt>
    <dgm:pt modelId="{2BF7F428-9F16-4851-93E5-F80AF61FE7C6}" type="parTrans" cxnId="{D2036696-F698-4A07-9653-8D6732FAD39C}">
      <dgm:prSet/>
      <dgm:spPr/>
      <dgm:t>
        <a:bodyPr/>
        <a:lstStyle/>
        <a:p>
          <a:endParaRPr kumimoji="1" lang="ja-JP" altLang="en-US"/>
        </a:p>
      </dgm:t>
    </dgm:pt>
    <dgm:pt modelId="{AEE0C793-A9C7-41BD-A4CA-0419D5A4CCFC}" type="sibTrans" cxnId="{D2036696-F698-4A07-9653-8D6732FAD39C}">
      <dgm:prSet/>
      <dgm:spPr/>
      <dgm:t>
        <a:bodyPr/>
        <a:lstStyle/>
        <a:p>
          <a:endParaRPr kumimoji="1" lang="ja-JP" altLang="en-US"/>
        </a:p>
      </dgm:t>
    </dgm:pt>
    <dgm:pt modelId="{9AF33290-4852-4D33-8977-185C8BCA6B8C}">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ea typeface="A-OTF UD Shin Go Pr6N L" panose="020B0300000000000000"/>
            </a:rPr>
            <a:t>外来在宅ベースアップ評価料（</a:t>
          </a:r>
          <a:r>
            <a:rPr kumimoji="1" lang="en-US" altLang="ja-JP" b="1" dirty="0">
              <a:ea typeface="A-OTF UD Shin Go Pr6N L" panose="020B0300000000000000"/>
            </a:rPr>
            <a:t>Ⅰ</a:t>
          </a:r>
          <a:r>
            <a:rPr kumimoji="1" lang="ja-JP" altLang="en-US" b="1" dirty="0">
              <a:ea typeface="A-OTF UD Shin Go Pr6N L" panose="020B0300000000000000"/>
            </a:rPr>
            <a:t>）</a:t>
          </a:r>
        </a:p>
      </dgm:t>
    </dgm:pt>
    <dgm:pt modelId="{6E4513D7-4929-488E-BCDB-D8F944F9ABD2}" type="parTrans" cxnId="{A6BBB686-C480-4138-8578-EA86E13A35A1}">
      <dgm:prSet/>
      <dgm:spPr/>
      <dgm:t>
        <a:bodyPr/>
        <a:lstStyle/>
        <a:p>
          <a:endParaRPr kumimoji="1" lang="ja-JP" altLang="en-US"/>
        </a:p>
      </dgm:t>
    </dgm:pt>
    <dgm:pt modelId="{B481AB90-E4C3-4CB0-B776-FB31705C5E04}" type="sibTrans" cxnId="{A6BBB686-C480-4138-8578-EA86E13A35A1}">
      <dgm:prSet/>
      <dgm:spPr/>
      <dgm:t>
        <a:bodyPr/>
        <a:lstStyle/>
        <a:p>
          <a:endParaRPr kumimoji="1" lang="ja-JP" altLang="en-US"/>
        </a:p>
      </dgm:t>
    </dgm:pt>
    <dgm:pt modelId="{B927C54C-9D12-4B2A-AFD8-3AE3A0DB3ED5}">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ea typeface="A-OTF UD Shin Go Pr6N L" panose="020B0300000000000000"/>
            </a:rPr>
            <a:t>外来在宅ベースアップ評価料（</a:t>
          </a:r>
          <a:r>
            <a:rPr kumimoji="1" lang="en-US" altLang="ja-JP" b="1" dirty="0">
              <a:ea typeface="A-OTF UD Shin Go Pr6N L" panose="020B0300000000000000"/>
            </a:rPr>
            <a:t>Ⅱ</a:t>
          </a:r>
          <a:r>
            <a:rPr kumimoji="1" lang="ja-JP" altLang="en-US" b="1" dirty="0">
              <a:ea typeface="A-OTF UD Shin Go Pr6N L" panose="020B0300000000000000"/>
            </a:rPr>
            <a:t>）</a:t>
          </a:r>
        </a:p>
      </dgm:t>
    </dgm:pt>
    <dgm:pt modelId="{D3FE15AB-0FA1-429C-A33B-6B76FFA2FA0F}" type="parTrans" cxnId="{D418D102-CBAC-492F-BA23-A4E4B44E515C}">
      <dgm:prSet/>
      <dgm:spPr/>
      <dgm:t>
        <a:bodyPr/>
        <a:lstStyle/>
        <a:p>
          <a:endParaRPr kumimoji="1" lang="ja-JP" altLang="en-US"/>
        </a:p>
      </dgm:t>
    </dgm:pt>
    <dgm:pt modelId="{2FDECEF2-8C41-4870-B004-F078468B87CA}" type="sibTrans" cxnId="{D418D102-CBAC-492F-BA23-A4E4B44E515C}">
      <dgm:prSet/>
      <dgm:spPr/>
      <dgm:t>
        <a:bodyPr/>
        <a:lstStyle/>
        <a:p>
          <a:endParaRPr kumimoji="1" lang="ja-JP" altLang="en-US"/>
        </a:p>
      </dgm:t>
    </dgm:pt>
    <dgm:pt modelId="{08DDA56B-5CEB-4BB0-9DD0-85863185E90E}">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solidFill>
                <a:schemeClr val="accent1"/>
              </a:solidFill>
              <a:ea typeface="A-OTF UD Shin Go Pr6N L" panose="020B0300000000000000"/>
            </a:rPr>
            <a:t>病院・有床診療所</a:t>
          </a:r>
        </a:p>
      </dgm:t>
    </dgm:pt>
    <dgm:pt modelId="{4204C55A-6B0F-475E-94C9-BF1F5D452F09}" type="parTrans" cxnId="{171D225A-4ACE-4EE7-A4A9-21660136CCDA}">
      <dgm:prSet/>
      <dgm:spPr/>
      <dgm:t>
        <a:bodyPr/>
        <a:lstStyle/>
        <a:p>
          <a:endParaRPr kumimoji="1" lang="ja-JP" altLang="en-US"/>
        </a:p>
      </dgm:t>
    </dgm:pt>
    <dgm:pt modelId="{E0C122AC-8ED4-48CD-B0D6-82633D24B436}" type="sibTrans" cxnId="{171D225A-4ACE-4EE7-A4A9-21660136CCDA}">
      <dgm:prSet/>
      <dgm:spPr/>
      <dgm:t>
        <a:bodyPr/>
        <a:lstStyle/>
        <a:p>
          <a:endParaRPr kumimoji="1" lang="ja-JP" altLang="en-US"/>
        </a:p>
      </dgm:t>
    </dgm:pt>
    <dgm:pt modelId="{67CCFA72-1414-4B8D-95ED-01CD7363CF42}">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ea typeface="A-OTF UD Shin Go Pr6N L" panose="020B0300000000000000"/>
            </a:rPr>
            <a:t>外来在宅ベースアップ評価料（</a:t>
          </a:r>
          <a:r>
            <a:rPr kumimoji="1" lang="en-US" altLang="ja-JP" b="1" dirty="0">
              <a:ea typeface="A-OTF UD Shin Go Pr6N L" panose="020B0300000000000000"/>
            </a:rPr>
            <a:t>Ⅰ</a:t>
          </a:r>
          <a:r>
            <a:rPr kumimoji="1" lang="ja-JP" altLang="en-US" b="1" dirty="0">
              <a:ea typeface="A-OTF UD Shin Go Pr6N L" panose="020B0300000000000000"/>
            </a:rPr>
            <a:t>）</a:t>
          </a:r>
        </a:p>
      </dgm:t>
    </dgm:pt>
    <dgm:pt modelId="{D336B7C0-7D99-4320-AC9F-A2C4D9CB3093}" type="parTrans" cxnId="{46094C7A-17AC-46BC-8958-BC908FF54A28}">
      <dgm:prSet/>
      <dgm:spPr/>
      <dgm:t>
        <a:bodyPr/>
        <a:lstStyle/>
        <a:p>
          <a:endParaRPr kumimoji="1" lang="ja-JP" altLang="en-US"/>
        </a:p>
      </dgm:t>
    </dgm:pt>
    <dgm:pt modelId="{4C209638-C178-4371-B0CB-73A2B1E6695D}" type="sibTrans" cxnId="{46094C7A-17AC-46BC-8958-BC908FF54A28}">
      <dgm:prSet/>
      <dgm:spPr/>
      <dgm:t>
        <a:bodyPr/>
        <a:lstStyle/>
        <a:p>
          <a:endParaRPr kumimoji="1" lang="ja-JP" altLang="en-US"/>
        </a:p>
      </dgm:t>
    </dgm:pt>
    <dgm:pt modelId="{344A5DDC-AB66-4A08-9980-237C270F3891}">
      <dgm:prSet phldrT="[テキスト]">
        <dgm:style>
          <a:lnRef idx="2">
            <a:schemeClr val="accent1"/>
          </a:lnRef>
          <a:fillRef idx="1">
            <a:schemeClr val="lt1"/>
          </a:fillRef>
          <a:effectRef idx="0">
            <a:schemeClr val="accent1"/>
          </a:effectRef>
          <a:fontRef idx="minor">
            <a:schemeClr val="dk1"/>
          </a:fontRef>
        </dgm:style>
      </dgm:prSet>
      <dgm:spPr/>
      <dgm:t>
        <a:bodyPr/>
        <a:lstStyle/>
        <a:p>
          <a:r>
            <a:rPr kumimoji="1" lang="ja-JP" altLang="en-US" b="1" dirty="0">
              <a:ea typeface="A-OTF UD Shin Go Pr6N L" panose="020B0300000000000000"/>
            </a:rPr>
            <a:t>入院ベースアップ評価料</a:t>
          </a:r>
        </a:p>
      </dgm:t>
    </dgm:pt>
    <dgm:pt modelId="{1CFB05E2-A9B6-4E48-A0F9-0F85C96057AE}" type="parTrans" cxnId="{106DC861-05AD-4BC9-A191-6DA452E2FAF6}">
      <dgm:prSet/>
      <dgm:spPr/>
      <dgm:t>
        <a:bodyPr/>
        <a:lstStyle/>
        <a:p>
          <a:endParaRPr kumimoji="1" lang="ja-JP" altLang="en-US"/>
        </a:p>
      </dgm:t>
    </dgm:pt>
    <dgm:pt modelId="{1FA870AB-45B4-4AFD-9905-A5E73D4C5EE1}" type="sibTrans" cxnId="{106DC861-05AD-4BC9-A191-6DA452E2FAF6}">
      <dgm:prSet/>
      <dgm:spPr/>
      <dgm:t>
        <a:bodyPr/>
        <a:lstStyle/>
        <a:p>
          <a:endParaRPr kumimoji="1" lang="ja-JP" altLang="en-US"/>
        </a:p>
      </dgm:t>
    </dgm:pt>
    <dgm:pt modelId="{2CFDB447-3C28-4E8C-8132-923C47D08279}" type="pres">
      <dgm:prSet presAssocID="{DBF12E93-C2C5-42B1-8255-D978ABA32ACC}" presName="linear" presStyleCnt="0">
        <dgm:presLayoutVars>
          <dgm:dir/>
          <dgm:resizeHandles val="exact"/>
        </dgm:presLayoutVars>
      </dgm:prSet>
      <dgm:spPr/>
    </dgm:pt>
    <dgm:pt modelId="{1B9AEAFF-88D2-4537-9B02-E97DCA392962}" type="pres">
      <dgm:prSet presAssocID="{54E5D212-C5EE-4399-8CCA-98453AF08479}" presName="comp" presStyleCnt="0"/>
      <dgm:spPr/>
    </dgm:pt>
    <dgm:pt modelId="{61CCC3A5-6A96-4676-8752-A4FAC83C5B9F}" type="pres">
      <dgm:prSet presAssocID="{54E5D212-C5EE-4399-8CCA-98453AF08479}" presName="box" presStyleLbl="node1" presStyleIdx="0" presStyleCnt="3" custScaleY="75594" custLinFactNeighborY="7866"/>
      <dgm:spPr/>
    </dgm:pt>
    <dgm:pt modelId="{1D77F364-EF11-404A-8E8D-DF8655114B07}" type="pres">
      <dgm:prSet presAssocID="{54E5D212-C5EE-4399-8CCA-98453AF08479}" presName="img" presStyleLbl="fgImgPlace1" presStyleIdx="0" presStyleCnt="3" custLinFactNeighborX="-4484" custLinFactNeighborY="12932"/>
      <dgm:spPr>
        <a:blipFill rotWithShape="1">
          <a:blip xmlns:r="http://schemas.openxmlformats.org/officeDocument/2006/relationships" r:embed="rId1">
            <a:extLst>
              <a:ext uri="{837473B0-CC2E-450A-ABE3-18F120FF3D39}">
                <a1611:picAttrSrcUrl xmlns:a1611="http://schemas.microsoft.com/office/drawing/2016/11/main" r:id="rId2"/>
              </a:ext>
            </a:extLst>
          </a:blip>
          <a:srcRect/>
          <a:stretch>
            <a:fillRect l="-12000" r="-12000"/>
          </a:stretch>
        </a:blipFill>
      </dgm:spPr>
    </dgm:pt>
    <dgm:pt modelId="{0CF698B5-41E7-480B-BC33-6356C40E84E4}" type="pres">
      <dgm:prSet presAssocID="{54E5D212-C5EE-4399-8CCA-98453AF08479}" presName="text" presStyleLbl="node1" presStyleIdx="0" presStyleCnt="3">
        <dgm:presLayoutVars>
          <dgm:bulletEnabled val="1"/>
        </dgm:presLayoutVars>
      </dgm:prSet>
      <dgm:spPr/>
    </dgm:pt>
    <dgm:pt modelId="{1404F8EE-35FA-4FEF-A3FB-B86A47AF6102}" type="pres">
      <dgm:prSet presAssocID="{F0532B05-C368-4E8F-867A-03CA3912736D}" presName="spacer" presStyleCnt="0"/>
      <dgm:spPr/>
    </dgm:pt>
    <dgm:pt modelId="{20659BBD-8CD0-4081-8649-C9749F57BAD5}" type="pres">
      <dgm:prSet presAssocID="{755B214A-3958-44FE-9EA5-D8D17A907732}" presName="comp" presStyleCnt="0"/>
      <dgm:spPr/>
    </dgm:pt>
    <dgm:pt modelId="{5B7E1A8D-8B9A-4987-AFC4-557EAA936655}" type="pres">
      <dgm:prSet presAssocID="{755B214A-3958-44FE-9EA5-D8D17A907732}" presName="box" presStyleLbl="node1" presStyleIdx="1" presStyleCnt="3" custLinFactNeighborX="442" custLinFactNeighborY="3776"/>
      <dgm:spPr/>
    </dgm:pt>
    <dgm:pt modelId="{CD7BB828-CAC6-42BC-A815-D559A7F454B3}" type="pres">
      <dgm:prSet presAssocID="{755B214A-3958-44FE-9EA5-D8D17A907732}" presName="img" presStyleLbl="fgImgPlace1" presStyleIdx="1" presStyleCnt="3" custLinFactNeighborX="-1609" custLinFactNeighborY="2528"/>
      <dgm:spPr>
        <a:blipFill rotWithShape="1">
          <a:blip xmlns:r="http://schemas.openxmlformats.org/officeDocument/2006/relationships" r:embed="rId1">
            <a:extLst>
              <a:ext uri="{837473B0-CC2E-450A-ABE3-18F120FF3D39}">
                <a1611:picAttrSrcUrl xmlns:a1611="http://schemas.microsoft.com/office/drawing/2016/11/main" r:id="rId2"/>
              </a:ext>
            </a:extLst>
          </a:blip>
          <a:srcRect/>
          <a:stretch>
            <a:fillRect l="-12000" r="-12000"/>
          </a:stretch>
        </a:blipFill>
      </dgm:spPr>
    </dgm:pt>
    <dgm:pt modelId="{3A3F0C89-7490-4115-A8D9-C62AA9D8BE00}" type="pres">
      <dgm:prSet presAssocID="{755B214A-3958-44FE-9EA5-D8D17A907732}" presName="text" presStyleLbl="node1" presStyleIdx="1" presStyleCnt="3">
        <dgm:presLayoutVars>
          <dgm:bulletEnabled val="1"/>
        </dgm:presLayoutVars>
      </dgm:prSet>
      <dgm:spPr/>
    </dgm:pt>
    <dgm:pt modelId="{AF102A73-2363-4D11-BBF3-4AB5B119AE63}" type="pres">
      <dgm:prSet presAssocID="{AEE0C793-A9C7-41BD-A4CA-0419D5A4CCFC}" presName="spacer" presStyleCnt="0"/>
      <dgm:spPr/>
    </dgm:pt>
    <dgm:pt modelId="{5B43B3FB-8BCA-43CC-BF3C-75633418D398}" type="pres">
      <dgm:prSet presAssocID="{08DDA56B-5CEB-4BB0-9DD0-85863185E90E}" presName="comp" presStyleCnt="0"/>
      <dgm:spPr/>
    </dgm:pt>
    <dgm:pt modelId="{631ED8AF-A6FC-4595-B2C8-B8207D0E56B6}" type="pres">
      <dgm:prSet presAssocID="{08DDA56B-5CEB-4BB0-9DD0-85863185E90E}" presName="box" presStyleLbl="node1" presStyleIdx="2" presStyleCnt="3" custLinFactNeighborY="5439"/>
      <dgm:spPr/>
    </dgm:pt>
    <dgm:pt modelId="{C0D70AFF-89DD-4361-9B15-16A6554C80C2}" type="pres">
      <dgm:prSet presAssocID="{08DDA56B-5CEB-4BB0-9DD0-85863185E90E}" presName="img" presStyleLbl="fgImgPlace1" presStyleIdx="2" presStyleCnt="3"/>
      <dgm:spPr>
        <a:blipFill rotWithShape="1">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pt>
    <dgm:pt modelId="{B48C565B-7641-43F8-B3B7-FD1207ABC29E}" type="pres">
      <dgm:prSet presAssocID="{08DDA56B-5CEB-4BB0-9DD0-85863185E90E}" presName="text" presStyleLbl="node1" presStyleIdx="2" presStyleCnt="3">
        <dgm:presLayoutVars>
          <dgm:bulletEnabled val="1"/>
        </dgm:presLayoutVars>
      </dgm:prSet>
      <dgm:spPr/>
    </dgm:pt>
  </dgm:ptLst>
  <dgm:cxnLst>
    <dgm:cxn modelId="{F4AC6801-259F-45B1-9827-5264D92D9DC4}" type="presOf" srcId="{54E5D212-C5EE-4399-8CCA-98453AF08479}" destId="{0CF698B5-41E7-480B-BC33-6356C40E84E4}" srcOrd="1" destOrd="0" presId="urn:microsoft.com/office/officeart/2005/8/layout/vList4"/>
    <dgm:cxn modelId="{D418D102-CBAC-492F-BA23-A4E4B44E515C}" srcId="{755B214A-3958-44FE-9EA5-D8D17A907732}" destId="{B927C54C-9D12-4B2A-AFD8-3AE3A0DB3ED5}" srcOrd="1" destOrd="0" parTransId="{D3FE15AB-0FA1-429C-A33B-6B76FFA2FA0F}" sibTransId="{2FDECEF2-8C41-4870-B004-F078468B87CA}"/>
    <dgm:cxn modelId="{7E95F41D-5FB6-4BC0-AB97-40E951822725}" srcId="{DBF12E93-C2C5-42B1-8255-D978ABA32ACC}" destId="{54E5D212-C5EE-4399-8CCA-98453AF08479}" srcOrd="0" destOrd="0" parTransId="{CB320F87-2A6F-4C23-8D44-07D01B23F47F}" sibTransId="{F0532B05-C368-4E8F-867A-03CA3912736D}"/>
    <dgm:cxn modelId="{3CEC2E1F-60E9-4FDD-A4AE-72C06470A37C}" type="presOf" srcId="{755B214A-3958-44FE-9EA5-D8D17A907732}" destId="{3A3F0C89-7490-4115-A8D9-C62AA9D8BE00}" srcOrd="1" destOrd="0" presId="urn:microsoft.com/office/officeart/2005/8/layout/vList4"/>
    <dgm:cxn modelId="{A934692F-71B8-454C-B33C-B521DAC7CD44}" type="presOf" srcId="{08DDA56B-5CEB-4BB0-9DD0-85863185E90E}" destId="{B48C565B-7641-43F8-B3B7-FD1207ABC29E}" srcOrd="1" destOrd="0" presId="urn:microsoft.com/office/officeart/2005/8/layout/vList4"/>
    <dgm:cxn modelId="{80EAEF40-C7DA-4A4C-B084-5A735DF2BCFC}" type="presOf" srcId="{344A5DDC-AB66-4A08-9980-237C270F3891}" destId="{B48C565B-7641-43F8-B3B7-FD1207ABC29E}" srcOrd="1" destOrd="2" presId="urn:microsoft.com/office/officeart/2005/8/layout/vList4"/>
    <dgm:cxn modelId="{106DC861-05AD-4BC9-A191-6DA452E2FAF6}" srcId="{08DDA56B-5CEB-4BB0-9DD0-85863185E90E}" destId="{344A5DDC-AB66-4A08-9980-237C270F3891}" srcOrd="1" destOrd="0" parTransId="{1CFB05E2-A9B6-4E48-A0F9-0F85C96057AE}" sibTransId="{1FA870AB-45B4-4AFD-9905-A5E73D4C5EE1}"/>
    <dgm:cxn modelId="{BACBDB49-1B88-4689-BB1A-A5B1125F2503}" type="presOf" srcId="{755B214A-3958-44FE-9EA5-D8D17A907732}" destId="{5B7E1A8D-8B9A-4987-AFC4-557EAA936655}" srcOrd="0" destOrd="0" presId="urn:microsoft.com/office/officeart/2005/8/layout/vList4"/>
    <dgm:cxn modelId="{7356546E-A187-4734-879D-0F4BEEC6DE58}" type="presOf" srcId="{B927C54C-9D12-4B2A-AFD8-3AE3A0DB3ED5}" destId="{3A3F0C89-7490-4115-A8D9-C62AA9D8BE00}" srcOrd="1" destOrd="2" presId="urn:microsoft.com/office/officeart/2005/8/layout/vList4"/>
    <dgm:cxn modelId="{A1900953-FE0C-4A56-BC5B-DC1F9AD17124}" type="presOf" srcId="{9AF33290-4852-4D33-8977-185C8BCA6B8C}" destId="{5B7E1A8D-8B9A-4987-AFC4-557EAA936655}" srcOrd="0" destOrd="1" presId="urn:microsoft.com/office/officeart/2005/8/layout/vList4"/>
    <dgm:cxn modelId="{679F0F77-14D6-4CD0-80D7-92EC4AD084E7}" type="presOf" srcId="{9AF33290-4852-4D33-8977-185C8BCA6B8C}" destId="{3A3F0C89-7490-4115-A8D9-C62AA9D8BE00}" srcOrd="1" destOrd="1" presId="urn:microsoft.com/office/officeart/2005/8/layout/vList4"/>
    <dgm:cxn modelId="{171D225A-4ACE-4EE7-A4A9-21660136CCDA}" srcId="{DBF12E93-C2C5-42B1-8255-D978ABA32ACC}" destId="{08DDA56B-5CEB-4BB0-9DD0-85863185E90E}" srcOrd="2" destOrd="0" parTransId="{4204C55A-6B0F-475E-94C9-BF1F5D452F09}" sibTransId="{E0C122AC-8ED4-48CD-B0D6-82633D24B436}"/>
    <dgm:cxn modelId="{46094C7A-17AC-46BC-8958-BC908FF54A28}" srcId="{08DDA56B-5CEB-4BB0-9DD0-85863185E90E}" destId="{67CCFA72-1414-4B8D-95ED-01CD7363CF42}" srcOrd="0" destOrd="0" parTransId="{D336B7C0-7D99-4320-AC9F-A2C4D9CB3093}" sibTransId="{4C209638-C178-4371-B0CB-73A2B1E6695D}"/>
    <dgm:cxn modelId="{4433E07E-E58C-4BC6-A88C-E57394268250}" type="presOf" srcId="{38CFEDA3-55A4-4E43-AD45-8FBF3771C380}" destId="{0CF698B5-41E7-480B-BC33-6356C40E84E4}" srcOrd="1" destOrd="1" presId="urn:microsoft.com/office/officeart/2005/8/layout/vList4"/>
    <dgm:cxn modelId="{A6BBB686-C480-4138-8578-EA86E13A35A1}" srcId="{755B214A-3958-44FE-9EA5-D8D17A907732}" destId="{9AF33290-4852-4D33-8977-185C8BCA6B8C}" srcOrd="0" destOrd="0" parTransId="{6E4513D7-4929-488E-BCDB-D8F944F9ABD2}" sibTransId="{B481AB90-E4C3-4CB0-B776-FB31705C5E04}"/>
    <dgm:cxn modelId="{11000C91-08EE-46C7-91B6-5FC853673D2D}" srcId="{54E5D212-C5EE-4399-8CCA-98453AF08479}" destId="{38CFEDA3-55A4-4E43-AD45-8FBF3771C380}" srcOrd="0" destOrd="0" parTransId="{C6B76585-EA24-4C1E-8A17-C71F7E62B83C}" sibTransId="{B64D81E8-DCC1-41F2-90E9-753BEEF3F137}"/>
    <dgm:cxn modelId="{D2036696-F698-4A07-9653-8D6732FAD39C}" srcId="{DBF12E93-C2C5-42B1-8255-D978ABA32ACC}" destId="{755B214A-3958-44FE-9EA5-D8D17A907732}" srcOrd="1" destOrd="0" parTransId="{2BF7F428-9F16-4851-93E5-F80AF61FE7C6}" sibTransId="{AEE0C793-A9C7-41BD-A4CA-0419D5A4CCFC}"/>
    <dgm:cxn modelId="{29A7B8A4-616B-4FC0-89CF-CCB886BD8638}" type="presOf" srcId="{54E5D212-C5EE-4399-8CCA-98453AF08479}" destId="{61CCC3A5-6A96-4676-8752-A4FAC83C5B9F}" srcOrd="0" destOrd="0" presId="urn:microsoft.com/office/officeart/2005/8/layout/vList4"/>
    <dgm:cxn modelId="{71A3BCB1-18C4-4426-8196-17BAB53A6D44}" type="presOf" srcId="{67CCFA72-1414-4B8D-95ED-01CD7363CF42}" destId="{631ED8AF-A6FC-4595-B2C8-B8207D0E56B6}" srcOrd="0" destOrd="1" presId="urn:microsoft.com/office/officeart/2005/8/layout/vList4"/>
    <dgm:cxn modelId="{46F855BC-95A0-4412-8AC7-178CBD33BA4E}" type="presOf" srcId="{38CFEDA3-55A4-4E43-AD45-8FBF3771C380}" destId="{61CCC3A5-6A96-4676-8752-A4FAC83C5B9F}" srcOrd="0" destOrd="1" presId="urn:microsoft.com/office/officeart/2005/8/layout/vList4"/>
    <dgm:cxn modelId="{CFA3CBD0-5179-4920-9A07-EE159E268C4A}" type="presOf" srcId="{B927C54C-9D12-4B2A-AFD8-3AE3A0DB3ED5}" destId="{5B7E1A8D-8B9A-4987-AFC4-557EAA936655}" srcOrd="0" destOrd="2" presId="urn:microsoft.com/office/officeart/2005/8/layout/vList4"/>
    <dgm:cxn modelId="{006FDCDC-3AC0-4BB4-9058-5AFD206BA6DA}" type="presOf" srcId="{DBF12E93-C2C5-42B1-8255-D978ABA32ACC}" destId="{2CFDB447-3C28-4E8C-8132-923C47D08279}" srcOrd="0" destOrd="0" presId="urn:microsoft.com/office/officeart/2005/8/layout/vList4"/>
    <dgm:cxn modelId="{2B336EE6-5B56-41F6-A304-860E15B10C11}" type="presOf" srcId="{67CCFA72-1414-4B8D-95ED-01CD7363CF42}" destId="{B48C565B-7641-43F8-B3B7-FD1207ABC29E}" srcOrd="1" destOrd="1" presId="urn:microsoft.com/office/officeart/2005/8/layout/vList4"/>
    <dgm:cxn modelId="{B81611EC-CE21-4462-9155-176753E794CC}" type="presOf" srcId="{08DDA56B-5CEB-4BB0-9DD0-85863185E90E}" destId="{631ED8AF-A6FC-4595-B2C8-B8207D0E56B6}" srcOrd="0" destOrd="0" presId="urn:microsoft.com/office/officeart/2005/8/layout/vList4"/>
    <dgm:cxn modelId="{99DA8FFF-298F-4C71-BF4E-2077DA9A7042}" type="presOf" srcId="{344A5DDC-AB66-4A08-9980-237C270F3891}" destId="{631ED8AF-A6FC-4595-B2C8-B8207D0E56B6}" srcOrd="0" destOrd="2" presId="urn:microsoft.com/office/officeart/2005/8/layout/vList4"/>
    <dgm:cxn modelId="{5F9D8197-A8BC-4656-A23F-C568793B4D13}" type="presParOf" srcId="{2CFDB447-3C28-4E8C-8132-923C47D08279}" destId="{1B9AEAFF-88D2-4537-9B02-E97DCA392962}" srcOrd="0" destOrd="0" presId="urn:microsoft.com/office/officeart/2005/8/layout/vList4"/>
    <dgm:cxn modelId="{66E247AE-34EE-4D0B-860D-CF9E2E9D46C7}" type="presParOf" srcId="{1B9AEAFF-88D2-4537-9B02-E97DCA392962}" destId="{61CCC3A5-6A96-4676-8752-A4FAC83C5B9F}" srcOrd="0" destOrd="0" presId="urn:microsoft.com/office/officeart/2005/8/layout/vList4"/>
    <dgm:cxn modelId="{284103B1-ABE3-4DBB-8E60-D2F13FE0839F}" type="presParOf" srcId="{1B9AEAFF-88D2-4537-9B02-E97DCA392962}" destId="{1D77F364-EF11-404A-8E8D-DF8655114B07}" srcOrd="1" destOrd="0" presId="urn:microsoft.com/office/officeart/2005/8/layout/vList4"/>
    <dgm:cxn modelId="{2FFD1723-E25E-4BCB-A277-AFA6A7454915}" type="presParOf" srcId="{1B9AEAFF-88D2-4537-9B02-E97DCA392962}" destId="{0CF698B5-41E7-480B-BC33-6356C40E84E4}" srcOrd="2" destOrd="0" presId="urn:microsoft.com/office/officeart/2005/8/layout/vList4"/>
    <dgm:cxn modelId="{E544D9BA-1A64-48F7-8183-F202526C2E66}" type="presParOf" srcId="{2CFDB447-3C28-4E8C-8132-923C47D08279}" destId="{1404F8EE-35FA-4FEF-A3FB-B86A47AF6102}" srcOrd="1" destOrd="0" presId="urn:microsoft.com/office/officeart/2005/8/layout/vList4"/>
    <dgm:cxn modelId="{4FB118CF-DAD4-42EC-B92F-BB1A4E25543E}" type="presParOf" srcId="{2CFDB447-3C28-4E8C-8132-923C47D08279}" destId="{20659BBD-8CD0-4081-8649-C9749F57BAD5}" srcOrd="2" destOrd="0" presId="urn:microsoft.com/office/officeart/2005/8/layout/vList4"/>
    <dgm:cxn modelId="{64001ED1-0046-4F2F-AA05-EF5C46762FAD}" type="presParOf" srcId="{20659BBD-8CD0-4081-8649-C9749F57BAD5}" destId="{5B7E1A8D-8B9A-4987-AFC4-557EAA936655}" srcOrd="0" destOrd="0" presId="urn:microsoft.com/office/officeart/2005/8/layout/vList4"/>
    <dgm:cxn modelId="{F27FA053-E6AD-403B-BE89-887D656368D6}" type="presParOf" srcId="{20659BBD-8CD0-4081-8649-C9749F57BAD5}" destId="{CD7BB828-CAC6-42BC-A815-D559A7F454B3}" srcOrd="1" destOrd="0" presId="urn:microsoft.com/office/officeart/2005/8/layout/vList4"/>
    <dgm:cxn modelId="{9E88B5A1-1724-4D21-A037-C8B2F95A8310}" type="presParOf" srcId="{20659BBD-8CD0-4081-8649-C9749F57BAD5}" destId="{3A3F0C89-7490-4115-A8D9-C62AA9D8BE00}" srcOrd="2" destOrd="0" presId="urn:microsoft.com/office/officeart/2005/8/layout/vList4"/>
    <dgm:cxn modelId="{7D99990A-3E59-4EBD-B6A4-FA09CEE6B8E9}" type="presParOf" srcId="{2CFDB447-3C28-4E8C-8132-923C47D08279}" destId="{AF102A73-2363-4D11-BBF3-4AB5B119AE63}" srcOrd="3" destOrd="0" presId="urn:microsoft.com/office/officeart/2005/8/layout/vList4"/>
    <dgm:cxn modelId="{13895372-9890-407A-9927-A126414A3476}" type="presParOf" srcId="{2CFDB447-3C28-4E8C-8132-923C47D08279}" destId="{5B43B3FB-8BCA-43CC-BF3C-75633418D398}" srcOrd="4" destOrd="0" presId="urn:microsoft.com/office/officeart/2005/8/layout/vList4"/>
    <dgm:cxn modelId="{F123FBA6-229E-41A2-9B39-66E7FFFFE875}" type="presParOf" srcId="{5B43B3FB-8BCA-43CC-BF3C-75633418D398}" destId="{631ED8AF-A6FC-4595-B2C8-B8207D0E56B6}" srcOrd="0" destOrd="0" presId="urn:microsoft.com/office/officeart/2005/8/layout/vList4"/>
    <dgm:cxn modelId="{BE2EF297-A84A-43F8-9785-45E9A45D5828}" type="presParOf" srcId="{5B43B3FB-8BCA-43CC-BF3C-75633418D398}" destId="{C0D70AFF-89DD-4361-9B15-16A6554C80C2}" srcOrd="1" destOrd="0" presId="urn:microsoft.com/office/officeart/2005/8/layout/vList4"/>
    <dgm:cxn modelId="{53DC92CF-3014-4520-AF70-D137084F1255}" type="presParOf" srcId="{5B43B3FB-8BCA-43CC-BF3C-75633418D398}" destId="{B48C565B-7641-43F8-B3B7-FD1207ABC29E}"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9D7E15-4BD1-4E64-B161-DB05B8F25E16}" type="doc">
      <dgm:prSet loTypeId="urn:microsoft.com/office/officeart/2005/8/layout/hProcess9" loCatId="process" qsTypeId="urn:microsoft.com/office/officeart/2005/8/quickstyle/simple1" qsCatId="simple" csTypeId="urn:microsoft.com/office/officeart/2005/8/colors/colorful1" csCatId="colorful" phldr="1"/>
      <dgm:spPr/>
    </dgm:pt>
    <dgm:pt modelId="{9C40DE55-7AA8-48FE-9E18-938288AD90D2}">
      <dgm:prSet phldrT="[テキスト]"/>
      <dgm:spPr/>
      <dgm:t>
        <a:bodyPr/>
        <a:lstStyle/>
        <a:p>
          <a:r>
            <a:rPr kumimoji="1" lang="ja-JP" altLang="en-US" b="1" dirty="0">
              <a:ea typeface="A-OTF UD Shin Go Pr6N L" panose="020B0300000000000000"/>
            </a:rPr>
            <a:t>届出書</a:t>
          </a:r>
          <a:endParaRPr kumimoji="1" lang="en-US" altLang="ja-JP" b="1" dirty="0">
            <a:ea typeface="A-OTF UD Shin Go Pr6N L" panose="020B0300000000000000"/>
          </a:endParaRPr>
        </a:p>
        <a:p>
          <a:r>
            <a:rPr kumimoji="1" lang="ja-JP" altLang="en-US" b="1" dirty="0">
              <a:ea typeface="A-OTF UD Shin Go Pr6N L" panose="020B0300000000000000"/>
            </a:rPr>
            <a:t>計画書</a:t>
          </a:r>
        </a:p>
      </dgm:t>
    </dgm:pt>
    <dgm:pt modelId="{D7E92D9C-E026-42B4-B218-7679CA0584B0}" type="parTrans" cxnId="{CE0B561E-08AC-42BF-8885-96C7A299F816}">
      <dgm:prSet/>
      <dgm:spPr/>
      <dgm:t>
        <a:bodyPr/>
        <a:lstStyle/>
        <a:p>
          <a:endParaRPr kumimoji="1" lang="ja-JP" altLang="en-US"/>
        </a:p>
      </dgm:t>
    </dgm:pt>
    <dgm:pt modelId="{6FDEB56C-4603-4F9F-9AD2-9DAD8F9BBE6D}" type="sibTrans" cxnId="{CE0B561E-08AC-42BF-8885-96C7A299F816}">
      <dgm:prSet/>
      <dgm:spPr/>
      <dgm:t>
        <a:bodyPr/>
        <a:lstStyle/>
        <a:p>
          <a:endParaRPr kumimoji="1" lang="ja-JP" altLang="en-US"/>
        </a:p>
      </dgm:t>
    </dgm:pt>
    <dgm:pt modelId="{491AAC17-4240-48FD-8D63-6B607C12E426}">
      <dgm:prSet phldrT="[テキスト]"/>
      <dgm:spPr/>
      <dgm:t>
        <a:bodyPr/>
        <a:lstStyle/>
        <a:p>
          <a:r>
            <a:rPr kumimoji="1" lang="ja-JP" altLang="en-US" b="1" dirty="0"/>
            <a:t>実行</a:t>
          </a:r>
          <a:endParaRPr kumimoji="1" lang="en-US" altLang="ja-JP" b="1" dirty="0"/>
        </a:p>
        <a:p>
          <a:r>
            <a:rPr kumimoji="1" lang="ja-JP" altLang="en-US" b="1" dirty="0"/>
            <a:t>（賃金改善）</a:t>
          </a:r>
        </a:p>
      </dgm:t>
    </dgm:pt>
    <dgm:pt modelId="{E4310D75-6E85-4DA7-9BD8-4DC6F6CCA3C1}" type="parTrans" cxnId="{8BEB7DC3-8CF5-49DE-9393-996BF3E958AA}">
      <dgm:prSet/>
      <dgm:spPr/>
      <dgm:t>
        <a:bodyPr/>
        <a:lstStyle/>
        <a:p>
          <a:endParaRPr kumimoji="1" lang="ja-JP" altLang="en-US"/>
        </a:p>
      </dgm:t>
    </dgm:pt>
    <dgm:pt modelId="{50C9DC11-9D78-4AF6-89D0-210DA0E40380}" type="sibTrans" cxnId="{8BEB7DC3-8CF5-49DE-9393-996BF3E958AA}">
      <dgm:prSet/>
      <dgm:spPr/>
      <dgm:t>
        <a:bodyPr/>
        <a:lstStyle/>
        <a:p>
          <a:endParaRPr kumimoji="1" lang="ja-JP" altLang="en-US"/>
        </a:p>
      </dgm:t>
    </dgm:pt>
    <dgm:pt modelId="{5B2F7E47-D34D-430E-A793-414ABB466D00}">
      <dgm:prSet phldrT="[テキスト]"/>
      <dgm:spPr/>
      <dgm:t>
        <a:bodyPr/>
        <a:lstStyle/>
        <a:p>
          <a:r>
            <a:rPr kumimoji="1" lang="ja-JP" altLang="en-US" b="1" dirty="0">
              <a:solidFill>
                <a:schemeClr val="tx1"/>
              </a:solidFill>
            </a:rPr>
            <a:t>実績報告書</a:t>
          </a:r>
          <a:endParaRPr kumimoji="1" lang="en-US" altLang="ja-JP" b="1" dirty="0">
            <a:solidFill>
              <a:schemeClr val="tx1"/>
            </a:solidFill>
          </a:endParaRPr>
        </a:p>
      </dgm:t>
    </dgm:pt>
    <dgm:pt modelId="{C1D50ABC-C82D-4CE0-9894-E6FEE81726C6}" type="parTrans" cxnId="{771458E8-F6C4-4C0F-BB9D-D434F29F305C}">
      <dgm:prSet/>
      <dgm:spPr/>
      <dgm:t>
        <a:bodyPr/>
        <a:lstStyle/>
        <a:p>
          <a:endParaRPr kumimoji="1" lang="ja-JP" altLang="en-US"/>
        </a:p>
      </dgm:t>
    </dgm:pt>
    <dgm:pt modelId="{BB0B66C4-0370-4212-B354-C900E3C1FCBE}" type="sibTrans" cxnId="{771458E8-F6C4-4C0F-BB9D-D434F29F305C}">
      <dgm:prSet/>
      <dgm:spPr/>
      <dgm:t>
        <a:bodyPr/>
        <a:lstStyle/>
        <a:p>
          <a:endParaRPr kumimoji="1" lang="ja-JP" altLang="en-US"/>
        </a:p>
      </dgm:t>
    </dgm:pt>
    <dgm:pt modelId="{B0C2D00D-0970-4B7A-94F1-BAE7B72DD994}" type="pres">
      <dgm:prSet presAssocID="{6C9D7E15-4BD1-4E64-B161-DB05B8F25E16}" presName="CompostProcess" presStyleCnt="0">
        <dgm:presLayoutVars>
          <dgm:dir/>
          <dgm:resizeHandles val="exact"/>
        </dgm:presLayoutVars>
      </dgm:prSet>
      <dgm:spPr/>
    </dgm:pt>
    <dgm:pt modelId="{8E62D42C-4E87-42BB-9310-E6999BA6D0D3}" type="pres">
      <dgm:prSet presAssocID="{6C9D7E15-4BD1-4E64-B161-DB05B8F25E16}" presName="arrow" presStyleLbl="bgShp" presStyleIdx="0" presStyleCnt="1" custLinFactNeighborX="2022" custLinFactNeighborY="5035"/>
      <dgm:spPr/>
    </dgm:pt>
    <dgm:pt modelId="{3BBA8680-8021-43F0-AE25-21CF97C68836}" type="pres">
      <dgm:prSet presAssocID="{6C9D7E15-4BD1-4E64-B161-DB05B8F25E16}" presName="linearProcess" presStyleCnt="0"/>
      <dgm:spPr/>
    </dgm:pt>
    <dgm:pt modelId="{AC453028-4093-4B21-95E2-2B67C8EC523B}" type="pres">
      <dgm:prSet presAssocID="{9C40DE55-7AA8-48FE-9E18-938288AD90D2}" presName="textNode" presStyleLbl="node1" presStyleIdx="0" presStyleCnt="3">
        <dgm:presLayoutVars>
          <dgm:bulletEnabled val="1"/>
        </dgm:presLayoutVars>
      </dgm:prSet>
      <dgm:spPr/>
    </dgm:pt>
    <dgm:pt modelId="{93020986-2DFF-46C1-8E9A-901D7111CF72}" type="pres">
      <dgm:prSet presAssocID="{6FDEB56C-4603-4F9F-9AD2-9DAD8F9BBE6D}" presName="sibTrans" presStyleCnt="0"/>
      <dgm:spPr/>
    </dgm:pt>
    <dgm:pt modelId="{A24AD1E6-5951-4FE0-9F38-8F91D2ECF72A}" type="pres">
      <dgm:prSet presAssocID="{491AAC17-4240-48FD-8D63-6B607C12E426}" presName="textNode" presStyleLbl="node1" presStyleIdx="1" presStyleCnt="3">
        <dgm:presLayoutVars>
          <dgm:bulletEnabled val="1"/>
        </dgm:presLayoutVars>
      </dgm:prSet>
      <dgm:spPr/>
    </dgm:pt>
    <dgm:pt modelId="{D4336084-DA79-4AA8-AE20-5727C78FE70F}" type="pres">
      <dgm:prSet presAssocID="{50C9DC11-9D78-4AF6-89D0-210DA0E40380}" presName="sibTrans" presStyleCnt="0"/>
      <dgm:spPr/>
    </dgm:pt>
    <dgm:pt modelId="{7CCB1866-1AD3-415F-9392-01B22D401412}" type="pres">
      <dgm:prSet presAssocID="{5B2F7E47-D34D-430E-A793-414ABB466D00}" presName="textNode" presStyleLbl="node1" presStyleIdx="2" presStyleCnt="3">
        <dgm:presLayoutVars>
          <dgm:bulletEnabled val="1"/>
        </dgm:presLayoutVars>
      </dgm:prSet>
      <dgm:spPr/>
    </dgm:pt>
  </dgm:ptLst>
  <dgm:cxnLst>
    <dgm:cxn modelId="{CE0B561E-08AC-42BF-8885-96C7A299F816}" srcId="{6C9D7E15-4BD1-4E64-B161-DB05B8F25E16}" destId="{9C40DE55-7AA8-48FE-9E18-938288AD90D2}" srcOrd="0" destOrd="0" parTransId="{D7E92D9C-E026-42B4-B218-7679CA0584B0}" sibTransId="{6FDEB56C-4603-4F9F-9AD2-9DAD8F9BBE6D}"/>
    <dgm:cxn modelId="{E209085A-7021-49AC-9B24-F5763A1AAA9B}" type="presOf" srcId="{6C9D7E15-4BD1-4E64-B161-DB05B8F25E16}" destId="{B0C2D00D-0970-4B7A-94F1-BAE7B72DD994}" srcOrd="0" destOrd="0" presId="urn:microsoft.com/office/officeart/2005/8/layout/hProcess9"/>
    <dgm:cxn modelId="{1C131F9E-606C-42DA-BA8B-7A64D2C43016}" type="presOf" srcId="{491AAC17-4240-48FD-8D63-6B607C12E426}" destId="{A24AD1E6-5951-4FE0-9F38-8F91D2ECF72A}" srcOrd="0" destOrd="0" presId="urn:microsoft.com/office/officeart/2005/8/layout/hProcess9"/>
    <dgm:cxn modelId="{8BEB7DC3-8CF5-49DE-9393-996BF3E958AA}" srcId="{6C9D7E15-4BD1-4E64-B161-DB05B8F25E16}" destId="{491AAC17-4240-48FD-8D63-6B607C12E426}" srcOrd="1" destOrd="0" parTransId="{E4310D75-6E85-4DA7-9BD8-4DC6F6CCA3C1}" sibTransId="{50C9DC11-9D78-4AF6-89D0-210DA0E40380}"/>
    <dgm:cxn modelId="{771458E8-F6C4-4C0F-BB9D-D434F29F305C}" srcId="{6C9D7E15-4BD1-4E64-B161-DB05B8F25E16}" destId="{5B2F7E47-D34D-430E-A793-414ABB466D00}" srcOrd="2" destOrd="0" parTransId="{C1D50ABC-C82D-4CE0-9894-E6FEE81726C6}" sibTransId="{BB0B66C4-0370-4212-B354-C900E3C1FCBE}"/>
    <dgm:cxn modelId="{48CF1FEA-2042-40F5-8E6A-C05AF2E9B2BE}" type="presOf" srcId="{9C40DE55-7AA8-48FE-9E18-938288AD90D2}" destId="{AC453028-4093-4B21-95E2-2B67C8EC523B}" srcOrd="0" destOrd="0" presId="urn:microsoft.com/office/officeart/2005/8/layout/hProcess9"/>
    <dgm:cxn modelId="{944B55F0-C4AD-480A-BEDB-A72EFB5FEA89}" type="presOf" srcId="{5B2F7E47-D34D-430E-A793-414ABB466D00}" destId="{7CCB1866-1AD3-415F-9392-01B22D401412}" srcOrd="0" destOrd="0" presId="urn:microsoft.com/office/officeart/2005/8/layout/hProcess9"/>
    <dgm:cxn modelId="{27414018-C03A-4A64-8C4C-5852E59D1E34}" type="presParOf" srcId="{B0C2D00D-0970-4B7A-94F1-BAE7B72DD994}" destId="{8E62D42C-4E87-42BB-9310-E6999BA6D0D3}" srcOrd="0" destOrd="0" presId="urn:microsoft.com/office/officeart/2005/8/layout/hProcess9"/>
    <dgm:cxn modelId="{21E83E6D-BC61-4DD8-A09F-EFE5D8548274}" type="presParOf" srcId="{B0C2D00D-0970-4B7A-94F1-BAE7B72DD994}" destId="{3BBA8680-8021-43F0-AE25-21CF97C68836}" srcOrd="1" destOrd="0" presId="urn:microsoft.com/office/officeart/2005/8/layout/hProcess9"/>
    <dgm:cxn modelId="{6C2C7FBC-113E-4B14-A44C-64E1F99053A1}" type="presParOf" srcId="{3BBA8680-8021-43F0-AE25-21CF97C68836}" destId="{AC453028-4093-4B21-95E2-2B67C8EC523B}" srcOrd="0" destOrd="0" presId="urn:microsoft.com/office/officeart/2005/8/layout/hProcess9"/>
    <dgm:cxn modelId="{8702FE41-3C2D-4081-A23A-DB9CF9DA0BC9}" type="presParOf" srcId="{3BBA8680-8021-43F0-AE25-21CF97C68836}" destId="{93020986-2DFF-46C1-8E9A-901D7111CF72}" srcOrd="1" destOrd="0" presId="urn:microsoft.com/office/officeart/2005/8/layout/hProcess9"/>
    <dgm:cxn modelId="{88036778-5386-49A8-AB98-F4F2BF81DF3B}" type="presParOf" srcId="{3BBA8680-8021-43F0-AE25-21CF97C68836}" destId="{A24AD1E6-5951-4FE0-9F38-8F91D2ECF72A}" srcOrd="2" destOrd="0" presId="urn:microsoft.com/office/officeart/2005/8/layout/hProcess9"/>
    <dgm:cxn modelId="{AA73BB1C-DF9D-4B2C-AF38-62A0A19FD22D}" type="presParOf" srcId="{3BBA8680-8021-43F0-AE25-21CF97C68836}" destId="{D4336084-DA79-4AA8-AE20-5727C78FE70F}" srcOrd="3" destOrd="0" presId="urn:microsoft.com/office/officeart/2005/8/layout/hProcess9"/>
    <dgm:cxn modelId="{BE52B7C9-223F-4ADF-8FED-01ADD77BCF30}" type="presParOf" srcId="{3BBA8680-8021-43F0-AE25-21CF97C68836}" destId="{7CCB1866-1AD3-415F-9392-01B22D40141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C705D-B2CF-454C-B13B-845F000ECF8B}">
      <dsp:nvSpPr>
        <dsp:cNvPr id="0" name=""/>
        <dsp:cNvSpPr/>
      </dsp:nvSpPr>
      <dsp:spPr>
        <a:xfrm>
          <a:off x="0" y="194384"/>
          <a:ext cx="8570416" cy="1248179"/>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8148" numCol="1" spcCol="1270" anchor="ctr" anchorCtr="0">
          <a:noAutofit/>
        </a:bodyPr>
        <a:lstStyle/>
        <a:p>
          <a:pPr marL="0" lvl="0" indent="0" algn="l" defTabSz="889000">
            <a:lnSpc>
              <a:spcPct val="90000"/>
            </a:lnSpc>
            <a:spcBef>
              <a:spcPct val="0"/>
            </a:spcBef>
            <a:spcAft>
              <a:spcPct val="35000"/>
            </a:spcAft>
            <a:buNone/>
          </a:pPr>
          <a:r>
            <a:rPr kumimoji="1" lang="ja-JP" altLang="en-US" sz="2000" b="1" kern="1200" dirty="0">
              <a:ea typeface="A-OTF UD Shin Go Pr6N L" panose="020B0300000000000000"/>
            </a:rPr>
            <a:t>令和</a:t>
          </a:r>
          <a:r>
            <a:rPr kumimoji="1" lang="en-US" altLang="ja-JP" sz="2000" b="1" kern="1200" dirty="0">
              <a:ea typeface="A-OTF UD Shin Go Pr6N L" panose="020B0300000000000000"/>
            </a:rPr>
            <a:t>6</a:t>
          </a:r>
          <a:r>
            <a:rPr kumimoji="1" lang="ja-JP" altLang="en-US" sz="2000" b="1" kern="1200" dirty="0">
              <a:ea typeface="A-OTF UD Shin Go Pr6N L" panose="020B0300000000000000"/>
            </a:rPr>
            <a:t>年</a:t>
          </a:r>
          <a:r>
            <a:rPr kumimoji="1" lang="en-US" altLang="ja-JP" sz="2000" b="1" kern="1200" dirty="0">
              <a:ea typeface="A-OTF UD Shin Go Pr6N L" panose="020B0300000000000000"/>
            </a:rPr>
            <a:t>6</a:t>
          </a:r>
          <a:r>
            <a:rPr kumimoji="1" lang="ja-JP" altLang="en-US" sz="2000" b="1" kern="1200" dirty="0">
              <a:ea typeface="A-OTF UD Shin Go Pr6N L" panose="020B0300000000000000"/>
            </a:rPr>
            <a:t>月ベースアップ評価料スタート</a:t>
          </a:r>
        </a:p>
      </dsp:txBody>
      <dsp:txXfrm>
        <a:off x="0" y="506429"/>
        <a:ext cx="8258371" cy="624089"/>
      </dsp:txXfrm>
    </dsp:sp>
    <dsp:sp modelId="{DDDBFD40-4426-48E5-82F6-343D6814EFD3}">
      <dsp:nvSpPr>
        <dsp:cNvPr id="0" name=""/>
        <dsp:cNvSpPr/>
      </dsp:nvSpPr>
      <dsp:spPr>
        <a:xfrm>
          <a:off x="24854" y="1114311"/>
          <a:ext cx="2639688" cy="2404452"/>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kumimoji="1" lang="en-US" altLang="ja-JP" sz="1900" kern="1200" dirty="0">
              <a:ea typeface="A-OTF UD Shin Go Pr6N L" panose="020B0300000000000000"/>
            </a:rPr>
            <a:t>2</a:t>
          </a:r>
          <a:r>
            <a:rPr kumimoji="1" lang="ja-JP" altLang="en-US" sz="1900" kern="1200" dirty="0">
              <a:ea typeface="A-OTF UD Shin Go Pr6N L" panose="020B0300000000000000"/>
            </a:rPr>
            <a:t>年後は外されるんじゃないか？</a:t>
          </a:r>
          <a:endParaRPr kumimoji="1" lang="en-US" altLang="ja-JP" sz="1900" kern="1200" dirty="0">
            <a:ea typeface="A-OTF UD Shin Go Pr6N L" panose="020B0300000000000000"/>
          </a:endParaRPr>
        </a:p>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医療事務は対象に入るのか？</a:t>
          </a:r>
          <a:endParaRPr kumimoji="1" lang="en-US" altLang="ja-JP" sz="1900" kern="1200" dirty="0">
            <a:ea typeface="A-OTF UD Shin Go Pr6N L" panose="020B0300000000000000"/>
          </a:endParaRPr>
        </a:p>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届出書が難しすぎる</a:t>
          </a:r>
        </a:p>
      </dsp:txBody>
      <dsp:txXfrm>
        <a:off x="24854" y="1114311"/>
        <a:ext cx="2639688" cy="2404452"/>
      </dsp:txXfrm>
    </dsp:sp>
    <dsp:sp modelId="{C7AB977F-53FC-4F86-A721-47CC555962CA}">
      <dsp:nvSpPr>
        <dsp:cNvPr id="0" name=""/>
        <dsp:cNvSpPr/>
      </dsp:nvSpPr>
      <dsp:spPr>
        <a:xfrm>
          <a:off x="2664542" y="720046"/>
          <a:ext cx="5930728" cy="1248179"/>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8148" numCol="1" spcCol="1270" anchor="ctr" anchorCtr="0">
          <a:noAutofit/>
        </a:bodyPr>
        <a:lstStyle/>
        <a:p>
          <a:pPr marL="0" lvl="0" indent="0" algn="l" defTabSz="889000">
            <a:lnSpc>
              <a:spcPct val="90000"/>
            </a:lnSpc>
            <a:spcBef>
              <a:spcPct val="0"/>
            </a:spcBef>
            <a:spcAft>
              <a:spcPct val="35000"/>
            </a:spcAft>
            <a:buNone/>
          </a:pPr>
          <a:r>
            <a:rPr kumimoji="1" lang="ja-JP" altLang="en-US" sz="2000" b="1" kern="1200" dirty="0">
              <a:solidFill>
                <a:schemeClr val="tx1"/>
              </a:solidFill>
            </a:rPr>
            <a:t>令和</a:t>
          </a:r>
          <a:r>
            <a:rPr kumimoji="1" lang="en-US" altLang="ja-JP" sz="2000" b="1" kern="1200" dirty="0">
              <a:solidFill>
                <a:schemeClr val="tx1"/>
              </a:solidFill>
            </a:rPr>
            <a:t>6</a:t>
          </a:r>
          <a:r>
            <a:rPr kumimoji="1" lang="ja-JP" altLang="en-US" sz="2000" b="1" kern="1200" dirty="0">
              <a:solidFill>
                <a:schemeClr val="tx1"/>
              </a:solidFill>
            </a:rPr>
            <a:t>年</a:t>
          </a:r>
          <a:r>
            <a:rPr kumimoji="1" lang="en-US" altLang="ja-JP" sz="2000" b="1" kern="1200" dirty="0">
              <a:solidFill>
                <a:schemeClr val="tx1"/>
              </a:solidFill>
            </a:rPr>
            <a:t>9</a:t>
          </a:r>
          <a:r>
            <a:rPr kumimoji="1" lang="ja-JP" altLang="en-US" sz="2000" b="1" kern="1200" dirty="0">
              <a:solidFill>
                <a:schemeClr val="tx1"/>
              </a:solidFill>
            </a:rPr>
            <a:t>月　少し簡単に</a:t>
          </a:r>
        </a:p>
      </dsp:txBody>
      <dsp:txXfrm>
        <a:off x="2664542" y="1032091"/>
        <a:ext cx="5618683" cy="624089"/>
      </dsp:txXfrm>
    </dsp:sp>
    <dsp:sp modelId="{106A85C1-56C1-47A7-891C-E5242CBACB48}">
      <dsp:nvSpPr>
        <dsp:cNvPr id="0" name=""/>
        <dsp:cNvSpPr/>
      </dsp:nvSpPr>
      <dsp:spPr>
        <a:xfrm>
          <a:off x="2664542" y="1682572"/>
          <a:ext cx="2639688" cy="2404452"/>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厚生労働省</a:t>
          </a:r>
          <a:endParaRPr kumimoji="1" lang="en-US" altLang="ja-JP" sz="1900" kern="1200" dirty="0">
            <a:ea typeface="A-OTF UD Shin Go Pr6N L" panose="020B0300000000000000"/>
          </a:endParaRPr>
        </a:p>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ベースアップ評価料</a:t>
          </a:r>
          <a:br>
            <a:rPr kumimoji="1" lang="en-US" altLang="ja-JP" sz="1900" kern="1200" dirty="0">
              <a:ea typeface="A-OTF UD Shin Go Pr6N L" panose="020B0300000000000000"/>
            </a:rPr>
          </a:br>
          <a:r>
            <a:rPr kumimoji="1" lang="ja-JP" altLang="en-US" sz="1900" b="1" kern="1200" dirty="0">
              <a:ea typeface="A-OTF UD Shin Go Pr6N L" panose="020B0300000000000000"/>
            </a:rPr>
            <a:t>計算ツール</a:t>
          </a:r>
          <a:r>
            <a:rPr kumimoji="1" lang="ja-JP" altLang="en-US" sz="1900" kern="1200" dirty="0">
              <a:ea typeface="A-OTF UD Shin Go Pr6N L" panose="020B0300000000000000"/>
            </a:rPr>
            <a:t>を発表</a:t>
          </a:r>
          <a:endParaRPr kumimoji="1" lang="en-US" altLang="ja-JP" sz="1900" kern="1200" dirty="0">
            <a:ea typeface="A-OTF UD Shin Go Pr6N L" panose="020B0300000000000000"/>
          </a:endParaRPr>
        </a:p>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届出書が少し簡単に計算できるように。</a:t>
          </a:r>
        </a:p>
      </dsp:txBody>
      <dsp:txXfrm>
        <a:off x="2664542" y="1682572"/>
        <a:ext cx="2639688" cy="2404452"/>
      </dsp:txXfrm>
    </dsp:sp>
    <dsp:sp modelId="{002548DB-00D2-4E53-BC22-3923CF06C2A4}">
      <dsp:nvSpPr>
        <dsp:cNvPr id="0" name=""/>
        <dsp:cNvSpPr/>
      </dsp:nvSpPr>
      <dsp:spPr>
        <a:xfrm>
          <a:off x="5304230" y="1202397"/>
          <a:ext cx="3291039" cy="1248179"/>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8148" numCol="1" spcCol="1270" anchor="ctr" anchorCtr="0">
          <a:noAutofit/>
        </a:bodyPr>
        <a:lstStyle/>
        <a:p>
          <a:pPr marL="0" lvl="0" indent="0" algn="l" defTabSz="889000">
            <a:lnSpc>
              <a:spcPct val="90000"/>
            </a:lnSpc>
            <a:spcBef>
              <a:spcPct val="0"/>
            </a:spcBef>
            <a:spcAft>
              <a:spcPct val="35000"/>
            </a:spcAft>
            <a:buNone/>
          </a:pPr>
          <a:r>
            <a:rPr kumimoji="1" lang="ja-JP" altLang="en-US" sz="2000" b="1" kern="1200" dirty="0">
              <a:solidFill>
                <a:schemeClr val="tx1"/>
              </a:solidFill>
            </a:rPr>
            <a:t>令和</a:t>
          </a:r>
          <a:r>
            <a:rPr kumimoji="1" lang="en-US" altLang="ja-JP" sz="2000" b="1" kern="1200" dirty="0">
              <a:solidFill>
                <a:schemeClr val="tx1"/>
              </a:solidFill>
            </a:rPr>
            <a:t>7</a:t>
          </a:r>
          <a:r>
            <a:rPr kumimoji="1" lang="ja-JP" altLang="en-US" sz="2000" b="1" kern="1200" dirty="0">
              <a:solidFill>
                <a:schemeClr val="tx1"/>
              </a:solidFill>
            </a:rPr>
            <a:t>年</a:t>
          </a:r>
          <a:r>
            <a:rPr kumimoji="1" lang="en-US" altLang="ja-JP" sz="2000" b="1" kern="1200" dirty="0">
              <a:solidFill>
                <a:schemeClr val="tx1"/>
              </a:solidFill>
            </a:rPr>
            <a:t>1</a:t>
          </a:r>
          <a:r>
            <a:rPr kumimoji="1" lang="ja-JP" altLang="en-US" sz="2000" b="1" kern="1200" dirty="0">
              <a:solidFill>
                <a:schemeClr val="tx1"/>
              </a:solidFill>
            </a:rPr>
            <a:t>月</a:t>
          </a:r>
        </a:p>
      </dsp:txBody>
      <dsp:txXfrm>
        <a:off x="5304230" y="1514442"/>
        <a:ext cx="2978994" cy="624089"/>
      </dsp:txXfrm>
    </dsp:sp>
    <dsp:sp modelId="{1D185BD6-E349-44E9-BB39-C596EFD7255C}">
      <dsp:nvSpPr>
        <dsp:cNvPr id="0" name=""/>
        <dsp:cNvSpPr/>
      </dsp:nvSpPr>
      <dsp:spPr>
        <a:xfrm>
          <a:off x="5315475" y="2136517"/>
          <a:ext cx="2639688" cy="2369263"/>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kumimoji="1" lang="ja-JP" altLang="en-US" sz="1900" kern="1200" dirty="0">
              <a:ea typeface="A-OTF UD Shin Go Pr6N L" panose="020B0300000000000000"/>
            </a:rPr>
            <a:t>厚生労働省</a:t>
          </a:r>
          <a:endParaRPr kumimoji="1" lang="en-US" altLang="ja-JP" sz="1900" kern="1200" dirty="0">
            <a:ea typeface="A-OTF UD Shin Go Pr6N L" panose="020B0300000000000000"/>
          </a:endParaRPr>
        </a:p>
        <a:p>
          <a:pPr marL="0" lvl="0" indent="0" algn="l" defTabSz="844550">
            <a:lnSpc>
              <a:spcPct val="90000"/>
            </a:lnSpc>
            <a:spcBef>
              <a:spcPct val="0"/>
            </a:spcBef>
            <a:spcAft>
              <a:spcPct val="35000"/>
            </a:spcAft>
            <a:buNone/>
          </a:pPr>
          <a:r>
            <a:rPr kumimoji="1" lang="ja-JP" altLang="en-US" sz="1900" b="1" kern="1200" dirty="0">
              <a:solidFill>
                <a:srgbClr val="FF0000"/>
              </a:solidFill>
              <a:ea typeface="A-OTF UD Shin Go Pr6N L" panose="020B0300000000000000"/>
            </a:rPr>
            <a:t>ベースアップ評価料</a:t>
          </a:r>
          <a:r>
            <a:rPr kumimoji="1" lang="en-US" altLang="ja-JP" sz="1900" b="1" kern="1200" dirty="0">
              <a:solidFill>
                <a:srgbClr val="FF0000"/>
              </a:solidFill>
              <a:ea typeface="A-OTF UD Shin Go Pr6N L" panose="020B0300000000000000"/>
            </a:rPr>
            <a:t>(Ⅰ)</a:t>
          </a:r>
          <a:r>
            <a:rPr kumimoji="1" lang="ja-JP" altLang="en-US" sz="1900" b="1" kern="1200" dirty="0">
              <a:solidFill>
                <a:srgbClr val="FF0000"/>
              </a:solidFill>
              <a:ea typeface="A-OTF UD Shin Go Pr6N L" panose="020B0300000000000000"/>
            </a:rPr>
            <a:t>専用届出様式発表</a:t>
          </a:r>
          <a:endParaRPr kumimoji="1" lang="en-US" altLang="ja-JP" sz="1900" b="1" kern="1200" dirty="0">
            <a:solidFill>
              <a:srgbClr val="FF0000"/>
            </a:solidFill>
            <a:ea typeface="A-OTF UD Shin Go Pr6N L" panose="020B0300000000000000"/>
          </a:endParaRPr>
        </a:p>
        <a:p>
          <a:pPr marL="0" lvl="0" indent="0" algn="l" defTabSz="844550">
            <a:lnSpc>
              <a:spcPct val="90000"/>
            </a:lnSpc>
            <a:spcBef>
              <a:spcPct val="0"/>
            </a:spcBef>
            <a:spcAft>
              <a:spcPct val="35000"/>
            </a:spcAft>
            <a:buNone/>
          </a:pPr>
          <a:r>
            <a:rPr kumimoji="1" lang="ja-JP" altLang="en-US" sz="1900" b="1" kern="1200" dirty="0">
              <a:solidFill>
                <a:srgbClr val="FF0000"/>
              </a:solidFill>
              <a:ea typeface="A-OTF UD Shin Go Pr6N L" panose="020B0300000000000000"/>
            </a:rPr>
            <a:t>ベースアップ評価料給付金発表</a:t>
          </a:r>
        </a:p>
      </dsp:txBody>
      <dsp:txXfrm>
        <a:off x="5315475" y="2136517"/>
        <a:ext cx="2639688" cy="23692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16CC1-10C2-458D-BEA1-1009B9C4F93F}">
      <dsp:nvSpPr>
        <dsp:cNvPr id="0" name=""/>
        <dsp:cNvSpPr/>
      </dsp:nvSpPr>
      <dsp:spPr>
        <a:xfrm rot="16200000">
          <a:off x="886048" y="-883840"/>
          <a:ext cx="2175669" cy="394335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kumimoji="1" lang="ja-JP" altLang="en-US" sz="4000" b="1" kern="1200" dirty="0">
              <a:ea typeface="A-OTF UD Shin Go Pr6N L" panose="020B0300000000000000"/>
            </a:rPr>
            <a:t>①</a:t>
          </a:r>
          <a:r>
            <a:rPr kumimoji="1" lang="ja-JP" altLang="en-US" sz="3600" b="1" kern="1200" dirty="0">
              <a:ea typeface="A-OTF UD Shin Go Pr6N L" panose="020B0300000000000000"/>
            </a:rPr>
            <a:t>ベースアップ</a:t>
          </a:r>
          <a:endParaRPr kumimoji="1" lang="ja-JP" altLang="en-US" sz="4000" b="1" kern="1200" dirty="0">
            <a:ea typeface="A-OTF UD Shin Go Pr6N L" panose="020B0300000000000000"/>
          </a:endParaRPr>
        </a:p>
      </dsp:txBody>
      <dsp:txXfrm rot="5400000">
        <a:off x="2208" y="0"/>
        <a:ext cx="3943350" cy="1631751"/>
      </dsp:txXfrm>
    </dsp:sp>
    <dsp:sp modelId="{00D62583-66D4-4B9A-B2C3-146ABEBD3E36}">
      <dsp:nvSpPr>
        <dsp:cNvPr id="0" name=""/>
        <dsp:cNvSpPr/>
      </dsp:nvSpPr>
      <dsp:spPr>
        <a:xfrm>
          <a:off x="3943350" y="0"/>
          <a:ext cx="3943350" cy="217566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kumimoji="1" lang="ja-JP" altLang="en-US" sz="3600" b="1" kern="1200" dirty="0">
              <a:ea typeface="A-OTF UD Shin Go Pr6N L" panose="020B0300000000000000"/>
            </a:rPr>
            <a:t>②基本給等総額</a:t>
          </a:r>
        </a:p>
      </dsp:txBody>
      <dsp:txXfrm>
        <a:off x="3943350" y="0"/>
        <a:ext cx="3943350" cy="1631751"/>
      </dsp:txXfrm>
    </dsp:sp>
    <dsp:sp modelId="{A857E949-E8ED-4676-944A-F065B58D9A19}">
      <dsp:nvSpPr>
        <dsp:cNvPr id="0" name=""/>
        <dsp:cNvSpPr/>
      </dsp:nvSpPr>
      <dsp:spPr>
        <a:xfrm rot="10800000">
          <a:off x="0" y="2175669"/>
          <a:ext cx="3943350" cy="217566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kumimoji="1" lang="ja-JP" altLang="en-US" sz="4400" b="1" kern="1200" dirty="0">
              <a:ea typeface="A-OTF UD Shin Go Pr6N L" panose="020B0300000000000000"/>
            </a:rPr>
            <a:t>③給与総額</a:t>
          </a:r>
        </a:p>
      </dsp:txBody>
      <dsp:txXfrm rot="10800000">
        <a:off x="0" y="2719586"/>
        <a:ext cx="3943350" cy="1631751"/>
      </dsp:txXfrm>
    </dsp:sp>
    <dsp:sp modelId="{4BB3F3ED-7909-4DFF-B46E-32B3DF0FBD4A}">
      <dsp:nvSpPr>
        <dsp:cNvPr id="0" name=""/>
        <dsp:cNvSpPr/>
      </dsp:nvSpPr>
      <dsp:spPr>
        <a:xfrm rot="5400000">
          <a:off x="4827190" y="1291828"/>
          <a:ext cx="2175669" cy="394335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kumimoji="1" lang="ja-JP" altLang="en-US" sz="4400" b="1" kern="1200" dirty="0">
              <a:ea typeface="A-OTF UD Shin Go Pr6N L" panose="020B0300000000000000"/>
            </a:rPr>
            <a:t>④</a:t>
          </a:r>
          <a:r>
            <a:rPr kumimoji="1" lang="ja-JP" altLang="en-US" sz="4000" b="1" kern="1200" dirty="0">
              <a:ea typeface="A-OTF UD Shin Go Pr6N L" panose="020B0300000000000000"/>
            </a:rPr>
            <a:t>法定福利費</a:t>
          </a:r>
          <a:endParaRPr kumimoji="1" lang="ja-JP" altLang="en-US" sz="4400" b="1" kern="1200" dirty="0">
            <a:ea typeface="A-OTF UD Shin Go Pr6N L" panose="020B0300000000000000"/>
          </a:endParaRPr>
        </a:p>
      </dsp:txBody>
      <dsp:txXfrm rot="-5400000">
        <a:off x="3943350" y="2719586"/>
        <a:ext cx="3943350" cy="1631751"/>
      </dsp:txXfrm>
    </dsp:sp>
    <dsp:sp modelId="{A19724F4-57F5-4314-B020-6C5E1C853D90}">
      <dsp:nvSpPr>
        <dsp:cNvPr id="0" name=""/>
        <dsp:cNvSpPr/>
      </dsp:nvSpPr>
      <dsp:spPr>
        <a:xfrm>
          <a:off x="1514333" y="1550463"/>
          <a:ext cx="4858033" cy="1250411"/>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kumimoji="1" lang="ja-JP" altLang="en-US" sz="3200" b="1" kern="1200" dirty="0">
              <a:ea typeface="A-OTF UD Shin Go Pr6N L" panose="020B0300000000000000"/>
            </a:rPr>
            <a:t>⑤ベアによる賃金改善</a:t>
          </a:r>
        </a:p>
      </dsp:txBody>
      <dsp:txXfrm>
        <a:off x="1575373" y="1611503"/>
        <a:ext cx="4735953" cy="11283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CC3A5-6A96-4676-8752-A4FAC83C5B9F}">
      <dsp:nvSpPr>
        <dsp:cNvPr id="0" name=""/>
        <dsp:cNvSpPr/>
      </dsp:nvSpPr>
      <dsp:spPr>
        <a:xfrm>
          <a:off x="0" y="148112"/>
          <a:ext cx="8201660" cy="1111969"/>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kumimoji="1" lang="ja-JP" altLang="en-US" sz="2200" b="1" kern="1200" dirty="0">
              <a:solidFill>
                <a:schemeClr val="accent1"/>
              </a:solidFill>
              <a:ea typeface="A-OTF UD Shin Go Pr6N L" panose="020B0300000000000000"/>
            </a:rPr>
            <a:t>無床診療所（医院・歯科医院）</a:t>
          </a: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外来在宅ベースアップ評価料（</a:t>
          </a:r>
          <a:r>
            <a:rPr kumimoji="1" lang="en-US" altLang="ja-JP" sz="1700" b="1" kern="1200" dirty="0">
              <a:ea typeface="A-OTF UD Shin Go Pr6N L" panose="020B0300000000000000"/>
            </a:rPr>
            <a:t>Ⅰ</a:t>
          </a:r>
          <a:r>
            <a:rPr kumimoji="1" lang="ja-JP" altLang="en-US" sz="1700" b="1" kern="1200" dirty="0">
              <a:ea typeface="A-OTF UD Shin Go Pr6N L" panose="020B0300000000000000"/>
            </a:rPr>
            <a:t>）</a:t>
          </a:r>
        </a:p>
      </dsp:txBody>
      <dsp:txXfrm>
        <a:off x="1787429" y="148112"/>
        <a:ext cx="6414230" cy="1111969"/>
      </dsp:txXfrm>
    </dsp:sp>
    <dsp:sp modelId="{1D77F364-EF11-404A-8E8D-DF8655114B07}">
      <dsp:nvSpPr>
        <dsp:cNvPr id="0" name=""/>
        <dsp:cNvSpPr/>
      </dsp:nvSpPr>
      <dsp:spPr>
        <a:xfrm>
          <a:off x="73545" y="152181"/>
          <a:ext cx="1640332" cy="1176780"/>
        </a:xfrm>
        <a:prstGeom prst="roundRect">
          <a:avLst>
            <a:gd name="adj" fmla="val 10000"/>
          </a:avLst>
        </a:prstGeom>
        <a:blipFill rotWithShape="1">
          <a:blip xmlns:r="http://schemas.openxmlformats.org/officeDocument/2006/relationships" r:embed="rId1">
            <a:extLst>
              <a:ext uri="{837473B0-CC2E-450A-ABE3-18F120FF3D39}">
                <a1611:picAttrSrcUrl xmlns:a1611="http://schemas.microsoft.com/office/drawing/2016/11/main" r:id="rId2"/>
              </a:ext>
            </a:extLst>
          </a:blip>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7E1A8D-8B9A-4987-AFC4-557EAA936655}">
      <dsp:nvSpPr>
        <dsp:cNvPr id="0" name=""/>
        <dsp:cNvSpPr/>
      </dsp:nvSpPr>
      <dsp:spPr>
        <a:xfrm>
          <a:off x="0" y="1379422"/>
          <a:ext cx="8201660" cy="1470976"/>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kumimoji="1" lang="en-US" altLang="ja-JP" sz="2200" b="1" kern="1200" dirty="0">
              <a:solidFill>
                <a:schemeClr val="accent1"/>
              </a:solidFill>
              <a:ea typeface="A-OTF UD Shin Go Pr6N L" panose="020B0300000000000000"/>
            </a:rPr>
            <a:t>(Ⅰ)</a:t>
          </a:r>
          <a:r>
            <a:rPr kumimoji="1" lang="ja-JP" altLang="en-US" sz="2200" b="1" kern="1200" dirty="0">
              <a:solidFill>
                <a:schemeClr val="accent1"/>
              </a:solidFill>
              <a:ea typeface="A-OTF UD Shin Go Pr6N L" panose="020B0300000000000000"/>
            </a:rPr>
            <a:t>で賃上げ不十分（</a:t>
          </a:r>
          <a:r>
            <a:rPr kumimoji="1" lang="en-US" altLang="ja-JP" sz="2200" b="1" kern="1200" dirty="0">
              <a:solidFill>
                <a:schemeClr val="accent1"/>
              </a:solidFill>
              <a:ea typeface="A-OTF UD Shin Go Pr6N L" panose="020B0300000000000000"/>
            </a:rPr>
            <a:t>1.2</a:t>
          </a:r>
          <a:r>
            <a:rPr kumimoji="1" lang="ja-JP" altLang="en-US" sz="2200" b="1" kern="1200" dirty="0">
              <a:solidFill>
                <a:schemeClr val="accent1"/>
              </a:solidFill>
              <a:ea typeface="A-OTF UD Shin Go Pr6N L" panose="020B0300000000000000"/>
            </a:rPr>
            <a:t>％未満）な無床診療所</a:t>
          </a: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外来在宅ベースアップ評価料（</a:t>
          </a:r>
          <a:r>
            <a:rPr kumimoji="1" lang="en-US" altLang="ja-JP" sz="1700" b="1" kern="1200" dirty="0">
              <a:ea typeface="A-OTF UD Shin Go Pr6N L" panose="020B0300000000000000"/>
            </a:rPr>
            <a:t>Ⅰ</a:t>
          </a:r>
          <a:r>
            <a:rPr kumimoji="1" lang="ja-JP" altLang="en-US" sz="1700" b="1" kern="1200" dirty="0">
              <a:ea typeface="A-OTF UD Shin Go Pr6N L" panose="020B0300000000000000"/>
            </a:rPr>
            <a:t>）</a:t>
          </a: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外来在宅ベースアップ評価料（</a:t>
          </a:r>
          <a:r>
            <a:rPr kumimoji="1" lang="en-US" altLang="ja-JP" sz="1700" b="1" kern="1200" dirty="0">
              <a:ea typeface="A-OTF UD Shin Go Pr6N L" panose="020B0300000000000000"/>
            </a:rPr>
            <a:t>Ⅱ</a:t>
          </a:r>
          <a:r>
            <a:rPr kumimoji="1" lang="ja-JP" altLang="en-US" sz="1700" b="1" kern="1200" dirty="0">
              <a:ea typeface="A-OTF UD Shin Go Pr6N L" panose="020B0300000000000000"/>
            </a:rPr>
            <a:t>）</a:t>
          </a:r>
        </a:p>
      </dsp:txBody>
      <dsp:txXfrm>
        <a:off x="1787429" y="1379422"/>
        <a:ext cx="6414230" cy="1470976"/>
      </dsp:txXfrm>
    </dsp:sp>
    <dsp:sp modelId="{CD7BB828-CAC6-42BC-A815-D559A7F454B3}">
      <dsp:nvSpPr>
        <dsp:cNvPr id="0" name=""/>
        <dsp:cNvSpPr/>
      </dsp:nvSpPr>
      <dsp:spPr>
        <a:xfrm>
          <a:off x="120704" y="1500725"/>
          <a:ext cx="1640332" cy="1176780"/>
        </a:xfrm>
        <a:prstGeom prst="roundRect">
          <a:avLst>
            <a:gd name="adj" fmla="val 10000"/>
          </a:avLst>
        </a:prstGeom>
        <a:blipFill rotWithShape="1">
          <a:blip xmlns:r="http://schemas.openxmlformats.org/officeDocument/2006/relationships" r:embed="rId1">
            <a:extLst>
              <a:ext uri="{837473B0-CC2E-450A-ABE3-18F120FF3D39}">
                <a1611:picAttrSrcUrl xmlns:a1611="http://schemas.microsoft.com/office/drawing/2016/11/main" r:id="rId2"/>
              </a:ext>
            </a:extLst>
          </a:blip>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1ED8AF-A6FC-4595-B2C8-B8207D0E56B6}">
      <dsp:nvSpPr>
        <dsp:cNvPr id="0" name=""/>
        <dsp:cNvSpPr/>
      </dsp:nvSpPr>
      <dsp:spPr>
        <a:xfrm>
          <a:off x="0" y="2946265"/>
          <a:ext cx="8201660" cy="1470976"/>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kumimoji="1" lang="ja-JP" altLang="en-US" sz="2200" b="1" kern="1200" dirty="0">
              <a:solidFill>
                <a:schemeClr val="accent1"/>
              </a:solidFill>
              <a:ea typeface="A-OTF UD Shin Go Pr6N L" panose="020B0300000000000000"/>
            </a:rPr>
            <a:t>病院・有床診療所</a:t>
          </a: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外来在宅ベースアップ評価料（</a:t>
          </a:r>
          <a:r>
            <a:rPr kumimoji="1" lang="en-US" altLang="ja-JP" sz="1700" b="1" kern="1200" dirty="0">
              <a:ea typeface="A-OTF UD Shin Go Pr6N L" panose="020B0300000000000000"/>
            </a:rPr>
            <a:t>Ⅰ</a:t>
          </a:r>
          <a:r>
            <a:rPr kumimoji="1" lang="ja-JP" altLang="en-US" sz="1700" b="1" kern="1200" dirty="0">
              <a:ea typeface="A-OTF UD Shin Go Pr6N L" panose="020B0300000000000000"/>
            </a:rPr>
            <a:t>）</a:t>
          </a: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入院ベースアップ評価料</a:t>
          </a:r>
        </a:p>
      </dsp:txBody>
      <dsp:txXfrm>
        <a:off x="1787429" y="2946265"/>
        <a:ext cx="6414230" cy="1470976"/>
      </dsp:txXfrm>
    </dsp:sp>
    <dsp:sp modelId="{C0D70AFF-89DD-4361-9B15-16A6554C80C2}">
      <dsp:nvSpPr>
        <dsp:cNvPr id="0" name=""/>
        <dsp:cNvSpPr/>
      </dsp:nvSpPr>
      <dsp:spPr>
        <a:xfrm>
          <a:off x="147097" y="3089049"/>
          <a:ext cx="1640332" cy="1176780"/>
        </a:xfrm>
        <a:prstGeom prst="roundRect">
          <a:avLst>
            <a:gd name="adj" fmla="val 10000"/>
          </a:avLst>
        </a:prstGeom>
        <a:blipFill rotWithShape="1">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2D42C-4E87-42BB-9310-E6999BA6D0D3}">
      <dsp:nvSpPr>
        <dsp:cNvPr id="0" name=""/>
        <dsp:cNvSpPr/>
      </dsp:nvSpPr>
      <dsp:spPr>
        <a:xfrm>
          <a:off x="727051" y="0"/>
          <a:ext cx="6703695"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453028-4093-4B21-95E2-2B67C8EC523B}">
      <dsp:nvSpPr>
        <dsp:cNvPr id="0" name=""/>
        <dsp:cNvSpPr/>
      </dsp:nvSpPr>
      <dsp:spPr>
        <a:xfrm>
          <a:off x="97428" y="1305401"/>
          <a:ext cx="2366010" cy="1740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b="1" kern="1200" dirty="0">
              <a:ea typeface="A-OTF UD Shin Go Pr6N L" panose="020B0300000000000000"/>
            </a:rPr>
            <a:t>届出書</a:t>
          </a:r>
          <a:endParaRPr kumimoji="1" lang="en-US" altLang="ja-JP" sz="2600" b="1" kern="1200" dirty="0">
            <a:ea typeface="A-OTF UD Shin Go Pr6N L" panose="020B0300000000000000"/>
          </a:endParaRPr>
        </a:p>
        <a:p>
          <a:pPr marL="0" lvl="0" indent="0" algn="ctr" defTabSz="1155700">
            <a:lnSpc>
              <a:spcPct val="90000"/>
            </a:lnSpc>
            <a:spcBef>
              <a:spcPct val="0"/>
            </a:spcBef>
            <a:spcAft>
              <a:spcPct val="35000"/>
            </a:spcAft>
            <a:buNone/>
          </a:pPr>
          <a:r>
            <a:rPr kumimoji="1" lang="ja-JP" altLang="en-US" sz="2600" b="1" kern="1200" dirty="0">
              <a:ea typeface="A-OTF UD Shin Go Pr6N L" panose="020B0300000000000000"/>
            </a:rPr>
            <a:t>計画書</a:t>
          </a:r>
        </a:p>
      </dsp:txBody>
      <dsp:txXfrm>
        <a:off x="182394" y="1390367"/>
        <a:ext cx="2196078" cy="1570603"/>
      </dsp:txXfrm>
    </dsp:sp>
    <dsp:sp modelId="{A24AD1E6-5951-4FE0-9F38-8F91D2ECF72A}">
      <dsp:nvSpPr>
        <dsp:cNvPr id="0" name=""/>
        <dsp:cNvSpPr/>
      </dsp:nvSpPr>
      <dsp:spPr>
        <a:xfrm>
          <a:off x="2760345" y="1305401"/>
          <a:ext cx="2366010" cy="17405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b="1" kern="1200" dirty="0"/>
            <a:t>実行</a:t>
          </a:r>
          <a:endParaRPr kumimoji="1" lang="en-US" altLang="ja-JP" sz="2600" b="1" kern="1200" dirty="0"/>
        </a:p>
        <a:p>
          <a:pPr marL="0" lvl="0" indent="0" algn="ctr" defTabSz="1155700">
            <a:lnSpc>
              <a:spcPct val="90000"/>
            </a:lnSpc>
            <a:spcBef>
              <a:spcPct val="0"/>
            </a:spcBef>
            <a:spcAft>
              <a:spcPct val="35000"/>
            </a:spcAft>
            <a:buNone/>
          </a:pPr>
          <a:r>
            <a:rPr kumimoji="1" lang="ja-JP" altLang="en-US" sz="2600" b="1" kern="1200" dirty="0"/>
            <a:t>（賃金改善）</a:t>
          </a:r>
        </a:p>
      </dsp:txBody>
      <dsp:txXfrm>
        <a:off x="2845311" y="1390367"/>
        <a:ext cx="2196078" cy="1570603"/>
      </dsp:txXfrm>
    </dsp:sp>
    <dsp:sp modelId="{7CCB1866-1AD3-415F-9392-01B22D401412}">
      <dsp:nvSpPr>
        <dsp:cNvPr id="0" name=""/>
        <dsp:cNvSpPr/>
      </dsp:nvSpPr>
      <dsp:spPr>
        <a:xfrm>
          <a:off x="5423261" y="1305401"/>
          <a:ext cx="2366010" cy="17405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b="1" kern="1200" dirty="0">
              <a:solidFill>
                <a:schemeClr val="tx1"/>
              </a:solidFill>
            </a:rPr>
            <a:t>実績報告書</a:t>
          </a:r>
          <a:endParaRPr kumimoji="1" lang="en-US" altLang="ja-JP" sz="2600" b="1" kern="1200" dirty="0">
            <a:solidFill>
              <a:schemeClr val="tx1"/>
            </a:solidFill>
          </a:endParaRPr>
        </a:p>
      </dsp:txBody>
      <dsp:txXfrm>
        <a:off x="5508227" y="1390367"/>
        <a:ext cx="2196078" cy="157060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4342130" cy="345605"/>
          </a:xfrm>
          <a:prstGeom prst="rect">
            <a:avLst/>
          </a:prstGeom>
        </p:spPr>
        <p:txBody>
          <a:bodyPr vert="horz" lIns="96608" tIns="48305" rIns="96608" bIns="48305" rtlCol="0"/>
          <a:lstStyle>
            <a:lvl1pPr algn="l">
              <a:defRPr sz="1300"/>
            </a:lvl1pPr>
          </a:lstStyle>
          <a:p>
            <a:endParaRPr kumimoji="1" lang="ja-JP" altLang="en-US"/>
          </a:p>
        </p:txBody>
      </p:sp>
      <p:sp>
        <p:nvSpPr>
          <p:cNvPr id="3" name="日付プレースホルダー 2"/>
          <p:cNvSpPr>
            <a:spLocks noGrp="1"/>
          </p:cNvSpPr>
          <p:nvPr>
            <p:ph type="dt" idx="1"/>
          </p:nvPr>
        </p:nvSpPr>
        <p:spPr>
          <a:xfrm>
            <a:off x="5675854" y="1"/>
            <a:ext cx="4342130" cy="345605"/>
          </a:xfrm>
          <a:prstGeom prst="rect">
            <a:avLst/>
          </a:prstGeom>
        </p:spPr>
        <p:txBody>
          <a:bodyPr vert="horz" lIns="96608" tIns="48305" rIns="96608" bIns="48305" rtlCol="0"/>
          <a:lstStyle>
            <a:lvl1pPr algn="r">
              <a:defRPr sz="1300"/>
            </a:lvl1pPr>
          </a:lstStyle>
          <a:p>
            <a:fld id="{1382499E-4799-49B5-B760-DA8A720EEA83}" type="datetimeFigureOut">
              <a:rPr kumimoji="1" lang="ja-JP" altLang="en-US" smtClean="0"/>
              <a:t>2025/7/5</a:t>
            </a:fld>
            <a:endParaRPr kumimoji="1" lang="ja-JP" altLang="en-US"/>
          </a:p>
        </p:txBody>
      </p:sp>
      <p:sp>
        <p:nvSpPr>
          <p:cNvPr id="4" name="スライド イメージ プレースホルダー 3"/>
          <p:cNvSpPr>
            <a:spLocks noGrp="1" noRot="1" noChangeAspect="1"/>
          </p:cNvSpPr>
          <p:nvPr>
            <p:ph type="sldImg" idx="2"/>
          </p:nvPr>
        </p:nvSpPr>
        <p:spPr>
          <a:xfrm>
            <a:off x="3459163" y="860425"/>
            <a:ext cx="3101975" cy="2325688"/>
          </a:xfrm>
          <a:prstGeom prst="rect">
            <a:avLst/>
          </a:prstGeom>
          <a:noFill/>
          <a:ln w="12700">
            <a:solidFill>
              <a:prstClr val="black"/>
            </a:solidFill>
          </a:ln>
        </p:spPr>
        <p:txBody>
          <a:bodyPr vert="horz" lIns="96608" tIns="48305" rIns="96608" bIns="48305" rtlCol="0" anchor="ctr"/>
          <a:lstStyle/>
          <a:p>
            <a:endParaRPr lang="ja-JP" altLang="en-US"/>
          </a:p>
        </p:txBody>
      </p:sp>
      <p:sp>
        <p:nvSpPr>
          <p:cNvPr id="5" name="ノート プレースホルダー 4"/>
          <p:cNvSpPr>
            <a:spLocks noGrp="1"/>
          </p:cNvSpPr>
          <p:nvPr>
            <p:ph type="body" sz="quarter" idx="3"/>
          </p:nvPr>
        </p:nvSpPr>
        <p:spPr>
          <a:xfrm>
            <a:off x="1002030" y="3314930"/>
            <a:ext cx="8016240" cy="2712214"/>
          </a:xfrm>
          <a:prstGeom prst="rect">
            <a:avLst/>
          </a:prstGeom>
        </p:spPr>
        <p:txBody>
          <a:bodyPr vert="horz" lIns="96608" tIns="48305" rIns="96608" bIns="483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542559"/>
            <a:ext cx="4342130" cy="345604"/>
          </a:xfrm>
          <a:prstGeom prst="rect">
            <a:avLst/>
          </a:prstGeom>
        </p:spPr>
        <p:txBody>
          <a:bodyPr vert="horz" lIns="96608" tIns="48305" rIns="96608" bIns="4830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5675854" y="6542559"/>
            <a:ext cx="4342130" cy="345604"/>
          </a:xfrm>
          <a:prstGeom prst="rect">
            <a:avLst/>
          </a:prstGeom>
        </p:spPr>
        <p:txBody>
          <a:bodyPr vert="horz" lIns="96608" tIns="48305" rIns="96608" bIns="48305" rtlCol="0" anchor="b"/>
          <a:lstStyle>
            <a:lvl1pPr algn="r">
              <a:defRPr sz="1300"/>
            </a:lvl1pPr>
          </a:lstStyle>
          <a:p>
            <a:fld id="{DE68C7EB-80BF-4F3C-9F0C-FD7150B4B9FB}" type="slidenum">
              <a:rPr kumimoji="1" lang="ja-JP" altLang="en-US" smtClean="0"/>
              <a:t>‹#›</a:t>
            </a:fld>
            <a:endParaRPr kumimoji="1" lang="ja-JP" altLang="en-US"/>
          </a:p>
        </p:txBody>
      </p:sp>
    </p:spTree>
    <p:extLst>
      <p:ext uri="{BB962C8B-B14F-4D97-AF65-F5344CB8AC3E}">
        <p14:creationId xmlns:p14="http://schemas.microsoft.com/office/powerpoint/2010/main" val="26177377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2</a:t>
            </a:fld>
            <a:endParaRPr kumimoji="1" lang="ja-JP" altLang="en-US"/>
          </a:p>
        </p:txBody>
      </p:sp>
    </p:spTree>
    <p:extLst>
      <p:ext uri="{BB962C8B-B14F-4D97-AF65-F5344CB8AC3E}">
        <p14:creationId xmlns:p14="http://schemas.microsoft.com/office/powerpoint/2010/main" val="1217541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13</a:t>
            </a:fld>
            <a:endParaRPr kumimoji="1" lang="ja-JP" altLang="en-US"/>
          </a:p>
        </p:txBody>
      </p:sp>
    </p:spTree>
    <p:extLst>
      <p:ext uri="{BB962C8B-B14F-4D97-AF65-F5344CB8AC3E}">
        <p14:creationId xmlns:p14="http://schemas.microsoft.com/office/powerpoint/2010/main" val="1483364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EA13-BC30-A6DE-3DE7-54318F0D3D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54869A-7538-8504-FEC6-6B0AD9566A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92C15B-AB18-5088-540F-F9B11871276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8D10708-6998-6D31-13DC-B1E10FD9CA19}"/>
              </a:ext>
            </a:extLst>
          </p:cNvPr>
          <p:cNvSpPr>
            <a:spLocks noGrp="1"/>
          </p:cNvSpPr>
          <p:nvPr>
            <p:ph type="sldNum" sz="quarter" idx="5"/>
          </p:nvPr>
        </p:nvSpPr>
        <p:spPr/>
        <p:txBody>
          <a:bodyPr/>
          <a:lstStyle/>
          <a:p>
            <a:fld id="{DE68C7EB-80BF-4F3C-9F0C-FD7150B4B9FB}" type="slidenum">
              <a:rPr kumimoji="1" lang="ja-JP" altLang="en-US" smtClean="0"/>
              <a:t>14</a:t>
            </a:fld>
            <a:endParaRPr kumimoji="1" lang="ja-JP" altLang="en-US"/>
          </a:p>
        </p:txBody>
      </p:sp>
    </p:spTree>
    <p:extLst>
      <p:ext uri="{BB962C8B-B14F-4D97-AF65-F5344CB8AC3E}">
        <p14:creationId xmlns:p14="http://schemas.microsoft.com/office/powerpoint/2010/main" val="227165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15</a:t>
            </a:fld>
            <a:endParaRPr kumimoji="1" lang="ja-JP" altLang="en-US"/>
          </a:p>
        </p:txBody>
      </p:sp>
    </p:spTree>
    <p:extLst>
      <p:ext uri="{BB962C8B-B14F-4D97-AF65-F5344CB8AC3E}">
        <p14:creationId xmlns:p14="http://schemas.microsoft.com/office/powerpoint/2010/main" val="1047447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86C0-4314-B84D-F41C-028C7C05306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363780-3B54-9EF7-2297-B58952B6201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4D60A5-34D2-7E05-F437-F39B05FF2DE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D3B8AFD-44F2-72B9-48DA-214F848568A1}"/>
              </a:ext>
            </a:extLst>
          </p:cNvPr>
          <p:cNvSpPr>
            <a:spLocks noGrp="1"/>
          </p:cNvSpPr>
          <p:nvPr>
            <p:ph type="sldNum" sz="quarter" idx="5"/>
          </p:nvPr>
        </p:nvSpPr>
        <p:spPr/>
        <p:txBody>
          <a:bodyPr/>
          <a:lstStyle/>
          <a:p>
            <a:fld id="{DE68C7EB-80BF-4F3C-9F0C-FD7150B4B9FB}" type="slidenum">
              <a:rPr kumimoji="1" lang="ja-JP" altLang="en-US" smtClean="0"/>
              <a:t>16</a:t>
            </a:fld>
            <a:endParaRPr kumimoji="1" lang="ja-JP" altLang="en-US"/>
          </a:p>
        </p:txBody>
      </p:sp>
    </p:spTree>
    <p:extLst>
      <p:ext uri="{BB962C8B-B14F-4D97-AF65-F5344CB8AC3E}">
        <p14:creationId xmlns:p14="http://schemas.microsoft.com/office/powerpoint/2010/main" val="13359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8EA38-F5C5-A26F-C72A-A80CBB1F585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A5A3AF-015D-3E91-BDAC-5FEB472B043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A105072-77C9-355C-C615-5867EB23D7D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56C9990-0B0F-BF32-79C0-3C5EBBD256C3}"/>
              </a:ext>
            </a:extLst>
          </p:cNvPr>
          <p:cNvSpPr>
            <a:spLocks noGrp="1"/>
          </p:cNvSpPr>
          <p:nvPr>
            <p:ph type="sldNum" sz="quarter" idx="5"/>
          </p:nvPr>
        </p:nvSpPr>
        <p:spPr/>
        <p:txBody>
          <a:bodyPr/>
          <a:lstStyle/>
          <a:p>
            <a:fld id="{DE68C7EB-80BF-4F3C-9F0C-FD7150B4B9FB}" type="slidenum">
              <a:rPr kumimoji="1" lang="ja-JP" altLang="en-US" smtClean="0"/>
              <a:t>17</a:t>
            </a:fld>
            <a:endParaRPr kumimoji="1" lang="ja-JP" altLang="en-US"/>
          </a:p>
        </p:txBody>
      </p:sp>
    </p:spTree>
    <p:extLst>
      <p:ext uri="{BB962C8B-B14F-4D97-AF65-F5344CB8AC3E}">
        <p14:creationId xmlns:p14="http://schemas.microsoft.com/office/powerpoint/2010/main" val="2547294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20</a:t>
            </a:fld>
            <a:endParaRPr kumimoji="1" lang="ja-JP" altLang="en-US"/>
          </a:p>
        </p:txBody>
      </p:sp>
    </p:spTree>
    <p:extLst>
      <p:ext uri="{BB962C8B-B14F-4D97-AF65-F5344CB8AC3E}">
        <p14:creationId xmlns:p14="http://schemas.microsoft.com/office/powerpoint/2010/main" val="55580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E83A-67F6-DEA2-E42C-8A7A9BB5AD3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DFD97C-4093-B668-0075-60CAA5F786B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597C314-C846-47CE-CA3C-D64540043EC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61A4C8C-68B8-58EE-6C81-F79491144EC3}"/>
              </a:ext>
            </a:extLst>
          </p:cNvPr>
          <p:cNvSpPr>
            <a:spLocks noGrp="1"/>
          </p:cNvSpPr>
          <p:nvPr>
            <p:ph type="sldNum" sz="quarter" idx="5"/>
          </p:nvPr>
        </p:nvSpPr>
        <p:spPr/>
        <p:txBody>
          <a:bodyPr/>
          <a:lstStyle/>
          <a:p>
            <a:fld id="{DE68C7EB-80BF-4F3C-9F0C-FD7150B4B9FB}" type="slidenum">
              <a:rPr kumimoji="1" lang="ja-JP" altLang="en-US" smtClean="0"/>
              <a:t>21</a:t>
            </a:fld>
            <a:endParaRPr kumimoji="1" lang="ja-JP" altLang="en-US"/>
          </a:p>
        </p:txBody>
      </p:sp>
    </p:spTree>
    <p:extLst>
      <p:ext uri="{BB962C8B-B14F-4D97-AF65-F5344CB8AC3E}">
        <p14:creationId xmlns:p14="http://schemas.microsoft.com/office/powerpoint/2010/main" val="1299666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22</a:t>
            </a:fld>
            <a:endParaRPr kumimoji="1" lang="ja-JP" altLang="en-US"/>
          </a:p>
        </p:txBody>
      </p:sp>
    </p:spTree>
    <p:extLst>
      <p:ext uri="{BB962C8B-B14F-4D97-AF65-F5344CB8AC3E}">
        <p14:creationId xmlns:p14="http://schemas.microsoft.com/office/powerpoint/2010/main" val="104062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23</a:t>
            </a:fld>
            <a:endParaRPr kumimoji="1" lang="ja-JP" altLang="en-US"/>
          </a:p>
        </p:txBody>
      </p:sp>
    </p:spTree>
    <p:extLst>
      <p:ext uri="{BB962C8B-B14F-4D97-AF65-F5344CB8AC3E}">
        <p14:creationId xmlns:p14="http://schemas.microsoft.com/office/powerpoint/2010/main" val="732038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25</a:t>
            </a:fld>
            <a:endParaRPr kumimoji="1" lang="ja-JP" altLang="en-US"/>
          </a:p>
        </p:txBody>
      </p:sp>
    </p:spTree>
    <p:extLst>
      <p:ext uri="{BB962C8B-B14F-4D97-AF65-F5344CB8AC3E}">
        <p14:creationId xmlns:p14="http://schemas.microsoft.com/office/powerpoint/2010/main" val="3363110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4</a:t>
            </a:fld>
            <a:endParaRPr kumimoji="1" lang="ja-JP" altLang="en-US"/>
          </a:p>
        </p:txBody>
      </p:sp>
    </p:spTree>
    <p:extLst>
      <p:ext uri="{BB962C8B-B14F-4D97-AF65-F5344CB8AC3E}">
        <p14:creationId xmlns:p14="http://schemas.microsoft.com/office/powerpoint/2010/main" val="1822534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F17A0-90EF-2D2A-8AB9-6E81B599E6F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C70915D-1F67-8757-D904-22026D6B261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BE1D154-3E53-6F50-33C2-1ACE4A6E13F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4F2C2F9-00B3-275C-8C42-2BEE4195F717}"/>
              </a:ext>
            </a:extLst>
          </p:cNvPr>
          <p:cNvSpPr>
            <a:spLocks noGrp="1"/>
          </p:cNvSpPr>
          <p:nvPr>
            <p:ph type="sldNum" sz="quarter" idx="5"/>
          </p:nvPr>
        </p:nvSpPr>
        <p:spPr/>
        <p:txBody>
          <a:bodyPr/>
          <a:lstStyle/>
          <a:p>
            <a:fld id="{DE68C7EB-80BF-4F3C-9F0C-FD7150B4B9FB}" type="slidenum">
              <a:rPr kumimoji="1" lang="ja-JP" altLang="en-US" smtClean="0"/>
              <a:t>26</a:t>
            </a:fld>
            <a:endParaRPr kumimoji="1" lang="ja-JP" altLang="en-US"/>
          </a:p>
        </p:txBody>
      </p:sp>
    </p:spTree>
    <p:extLst>
      <p:ext uri="{BB962C8B-B14F-4D97-AF65-F5344CB8AC3E}">
        <p14:creationId xmlns:p14="http://schemas.microsoft.com/office/powerpoint/2010/main" val="846309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5E754-FDB0-3884-0B5A-27B891FE42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5E71591-8D7C-5209-52E5-E05C9883D1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1ED25A-75D2-11E9-7128-D663607499D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F2E892A-9F20-DD98-BDAD-99458AB0875A}"/>
              </a:ext>
            </a:extLst>
          </p:cNvPr>
          <p:cNvSpPr>
            <a:spLocks noGrp="1"/>
          </p:cNvSpPr>
          <p:nvPr>
            <p:ph type="sldNum" sz="quarter" idx="5"/>
          </p:nvPr>
        </p:nvSpPr>
        <p:spPr/>
        <p:txBody>
          <a:bodyPr/>
          <a:lstStyle/>
          <a:p>
            <a:fld id="{DE68C7EB-80BF-4F3C-9F0C-FD7150B4B9FB}" type="slidenum">
              <a:rPr kumimoji="1" lang="ja-JP" altLang="en-US" smtClean="0"/>
              <a:t>27</a:t>
            </a:fld>
            <a:endParaRPr kumimoji="1" lang="ja-JP" altLang="en-US"/>
          </a:p>
        </p:txBody>
      </p:sp>
    </p:spTree>
    <p:extLst>
      <p:ext uri="{BB962C8B-B14F-4D97-AF65-F5344CB8AC3E}">
        <p14:creationId xmlns:p14="http://schemas.microsoft.com/office/powerpoint/2010/main" val="2830992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68D20-D4AB-EC2E-3BCC-702AC8A654C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2D84EDA-D5E7-A1C2-7FEE-8DEFC3E70F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0BA764F-1DE2-96D7-329E-81A575BEC60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5681B16-4BDF-1A5C-CA9D-694BF58325B3}"/>
              </a:ext>
            </a:extLst>
          </p:cNvPr>
          <p:cNvSpPr>
            <a:spLocks noGrp="1"/>
          </p:cNvSpPr>
          <p:nvPr>
            <p:ph type="sldNum" sz="quarter" idx="5"/>
          </p:nvPr>
        </p:nvSpPr>
        <p:spPr/>
        <p:txBody>
          <a:bodyPr/>
          <a:lstStyle/>
          <a:p>
            <a:fld id="{DE68C7EB-80BF-4F3C-9F0C-FD7150B4B9FB}" type="slidenum">
              <a:rPr kumimoji="1" lang="ja-JP" altLang="en-US" smtClean="0"/>
              <a:t>29</a:t>
            </a:fld>
            <a:endParaRPr kumimoji="1" lang="ja-JP" altLang="en-US"/>
          </a:p>
        </p:txBody>
      </p:sp>
    </p:spTree>
    <p:extLst>
      <p:ext uri="{BB962C8B-B14F-4D97-AF65-F5344CB8AC3E}">
        <p14:creationId xmlns:p14="http://schemas.microsoft.com/office/powerpoint/2010/main" val="3829239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30</a:t>
            </a:fld>
            <a:endParaRPr kumimoji="1" lang="ja-JP" altLang="en-US"/>
          </a:p>
        </p:txBody>
      </p:sp>
    </p:spTree>
    <p:extLst>
      <p:ext uri="{BB962C8B-B14F-4D97-AF65-F5344CB8AC3E}">
        <p14:creationId xmlns:p14="http://schemas.microsoft.com/office/powerpoint/2010/main" val="3264537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34</a:t>
            </a:fld>
            <a:endParaRPr kumimoji="1" lang="ja-JP" altLang="en-US"/>
          </a:p>
        </p:txBody>
      </p:sp>
    </p:spTree>
    <p:extLst>
      <p:ext uri="{BB962C8B-B14F-4D97-AF65-F5344CB8AC3E}">
        <p14:creationId xmlns:p14="http://schemas.microsoft.com/office/powerpoint/2010/main" val="3830353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547B7-5A88-06D3-4072-132F97D2E47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F986572-230A-6A6F-8B98-E1CFC93197D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AE83514-8D61-25A4-1ED2-3611BE8A2AE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E95C3B6-A0A9-C0F2-89FA-1330CD766917}"/>
              </a:ext>
            </a:extLst>
          </p:cNvPr>
          <p:cNvSpPr>
            <a:spLocks noGrp="1"/>
          </p:cNvSpPr>
          <p:nvPr>
            <p:ph type="sldNum" sz="quarter" idx="5"/>
          </p:nvPr>
        </p:nvSpPr>
        <p:spPr/>
        <p:txBody>
          <a:bodyPr/>
          <a:lstStyle/>
          <a:p>
            <a:fld id="{DE68C7EB-80BF-4F3C-9F0C-FD7150B4B9FB}" type="slidenum">
              <a:rPr kumimoji="1" lang="ja-JP" altLang="en-US" smtClean="0"/>
              <a:t>35</a:t>
            </a:fld>
            <a:endParaRPr kumimoji="1" lang="ja-JP" altLang="en-US"/>
          </a:p>
        </p:txBody>
      </p:sp>
    </p:spTree>
    <p:extLst>
      <p:ext uri="{BB962C8B-B14F-4D97-AF65-F5344CB8AC3E}">
        <p14:creationId xmlns:p14="http://schemas.microsoft.com/office/powerpoint/2010/main" val="2038421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53C41-92CD-CEFC-EFB7-63210039F8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56EF30-E570-B929-FD64-BE37C94384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54B7584-FB04-174C-708E-705F811E803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AF268FE-0F7F-2820-1464-FCC195586B74}"/>
              </a:ext>
            </a:extLst>
          </p:cNvPr>
          <p:cNvSpPr>
            <a:spLocks noGrp="1"/>
          </p:cNvSpPr>
          <p:nvPr>
            <p:ph type="sldNum" sz="quarter" idx="5"/>
          </p:nvPr>
        </p:nvSpPr>
        <p:spPr/>
        <p:txBody>
          <a:bodyPr/>
          <a:lstStyle/>
          <a:p>
            <a:fld id="{DE68C7EB-80BF-4F3C-9F0C-FD7150B4B9FB}" type="slidenum">
              <a:rPr kumimoji="1" lang="ja-JP" altLang="en-US" smtClean="0"/>
              <a:t>36</a:t>
            </a:fld>
            <a:endParaRPr kumimoji="1" lang="ja-JP" altLang="en-US"/>
          </a:p>
        </p:txBody>
      </p:sp>
    </p:spTree>
    <p:extLst>
      <p:ext uri="{BB962C8B-B14F-4D97-AF65-F5344CB8AC3E}">
        <p14:creationId xmlns:p14="http://schemas.microsoft.com/office/powerpoint/2010/main" val="1074131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DCCD5-F07B-6BE2-68D8-84DCDBC1A4D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B605AF-BC89-0478-4182-BBEB4E3882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C5702E7-4323-6DCB-70B1-CF1E8AB25C6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42A6103-310B-4342-D6A1-67366C210361}"/>
              </a:ext>
            </a:extLst>
          </p:cNvPr>
          <p:cNvSpPr>
            <a:spLocks noGrp="1"/>
          </p:cNvSpPr>
          <p:nvPr>
            <p:ph type="sldNum" sz="quarter" idx="5"/>
          </p:nvPr>
        </p:nvSpPr>
        <p:spPr/>
        <p:txBody>
          <a:bodyPr/>
          <a:lstStyle/>
          <a:p>
            <a:fld id="{DE68C7EB-80BF-4F3C-9F0C-FD7150B4B9FB}" type="slidenum">
              <a:rPr kumimoji="1" lang="ja-JP" altLang="en-US" smtClean="0"/>
              <a:t>37</a:t>
            </a:fld>
            <a:endParaRPr kumimoji="1" lang="ja-JP" altLang="en-US"/>
          </a:p>
        </p:txBody>
      </p:sp>
    </p:spTree>
    <p:extLst>
      <p:ext uri="{BB962C8B-B14F-4D97-AF65-F5344CB8AC3E}">
        <p14:creationId xmlns:p14="http://schemas.microsoft.com/office/powerpoint/2010/main" val="826591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CF19-9675-3A50-ECA4-681B999D353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827E39B-8337-9D37-779E-80518AFEB7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9805DD7-CED0-B013-9FB3-DD3087E1F6C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7B3B61A-80EE-6A75-8623-670F85993F9F}"/>
              </a:ext>
            </a:extLst>
          </p:cNvPr>
          <p:cNvSpPr>
            <a:spLocks noGrp="1"/>
          </p:cNvSpPr>
          <p:nvPr>
            <p:ph type="sldNum" sz="quarter" idx="5"/>
          </p:nvPr>
        </p:nvSpPr>
        <p:spPr/>
        <p:txBody>
          <a:bodyPr/>
          <a:lstStyle/>
          <a:p>
            <a:fld id="{DE68C7EB-80BF-4F3C-9F0C-FD7150B4B9FB}" type="slidenum">
              <a:rPr kumimoji="1" lang="ja-JP" altLang="en-US" smtClean="0"/>
              <a:t>38</a:t>
            </a:fld>
            <a:endParaRPr kumimoji="1" lang="ja-JP" altLang="en-US"/>
          </a:p>
        </p:txBody>
      </p:sp>
    </p:spTree>
    <p:extLst>
      <p:ext uri="{BB962C8B-B14F-4D97-AF65-F5344CB8AC3E}">
        <p14:creationId xmlns:p14="http://schemas.microsoft.com/office/powerpoint/2010/main" val="1052650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39</a:t>
            </a:fld>
            <a:endParaRPr kumimoji="1" lang="ja-JP" altLang="en-US"/>
          </a:p>
        </p:txBody>
      </p:sp>
    </p:spTree>
    <p:extLst>
      <p:ext uri="{BB962C8B-B14F-4D97-AF65-F5344CB8AC3E}">
        <p14:creationId xmlns:p14="http://schemas.microsoft.com/office/powerpoint/2010/main" val="396375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5</a:t>
            </a:fld>
            <a:endParaRPr kumimoji="1" lang="ja-JP" altLang="en-US"/>
          </a:p>
        </p:txBody>
      </p:sp>
    </p:spTree>
    <p:extLst>
      <p:ext uri="{BB962C8B-B14F-4D97-AF65-F5344CB8AC3E}">
        <p14:creationId xmlns:p14="http://schemas.microsoft.com/office/powerpoint/2010/main" val="2563131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597C3-F933-F48F-F17F-7F80F1E0F1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62AE30-5309-5702-B58E-CD4F8D954F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C5D2762-F9FB-4317-6A42-285381C8BC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0A0E5AB-DC15-E72F-997E-64ABBB8D6E8B}"/>
              </a:ext>
            </a:extLst>
          </p:cNvPr>
          <p:cNvSpPr>
            <a:spLocks noGrp="1"/>
          </p:cNvSpPr>
          <p:nvPr>
            <p:ph type="sldNum" sz="quarter" idx="5"/>
          </p:nvPr>
        </p:nvSpPr>
        <p:spPr/>
        <p:txBody>
          <a:bodyPr/>
          <a:lstStyle/>
          <a:p>
            <a:fld id="{DE68C7EB-80BF-4F3C-9F0C-FD7150B4B9FB}" type="slidenum">
              <a:rPr kumimoji="1" lang="ja-JP" altLang="en-US" smtClean="0"/>
              <a:t>40</a:t>
            </a:fld>
            <a:endParaRPr kumimoji="1" lang="ja-JP" altLang="en-US"/>
          </a:p>
        </p:txBody>
      </p:sp>
    </p:spTree>
    <p:extLst>
      <p:ext uri="{BB962C8B-B14F-4D97-AF65-F5344CB8AC3E}">
        <p14:creationId xmlns:p14="http://schemas.microsoft.com/office/powerpoint/2010/main" val="2563296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67BD-6A04-6D4F-A355-FFDDA6C119F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C098E03-AEA1-AF0D-8168-5A76730CB11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A6EC5A5-8328-207D-F9D4-238BA5632B2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58E2C9F-A2AE-FEE8-D466-A9E02880E1F3}"/>
              </a:ext>
            </a:extLst>
          </p:cNvPr>
          <p:cNvSpPr>
            <a:spLocks noGrp="1"/>
          </p:cNvSpPr>
          <p:nvPr>
            <p:ph type="sldNum" sz="quarter" idx="5"/>
          </p:nvPr>
        </p:nvSpPr>
        <p:spPr/>
        <p:txBody>
          <a:bodyPr/>
          <a:lstStyle/>
          <a:p>
            <a:fld id="{DE68C7EB-80BF-4F3C-9F0C-FD7150B4B9FB}" type="slidenum">
              <a:rPr kumimoji="1" lang="ja-JP" altLang="en-US" smtClean="0"/>
              <a:t>41</a:t>
            </a:fld>
            <a:endParaRPr kumimoji="1" lang="ja-JP" altLang="en-US"/>
          </a:p>
        </p:txBody>
      </p:sp>
    </p:spTree>
    <p:extLst>
      <p:ext uri="{BB962C8B-B14F-4D97-AF65-F5344CB8AC3E}">
        <p14:creationId xmlns:p14="http://schemas.microsoft.com/office/powerpoint/2010/main" val="40810518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6EBFA-D60A-7401-3FB8-1587473AFA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2BD15F-57E7-C0F4-A288-30AD8562784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3B28AF6-4DF1-98EA-5EC3-4F046DF7579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1F889EE-461C-8ADF-92FD-94DAB408ED08}"/>
              </a:ext>
            </a:extLst>
          </p:cNvPr>
          <p:cNvSpPr>
            <a:spLocks noGrp="1"/>
          </p:cNvSpPr>
          <p:nvPr>
            <p:ph type="sldNum" sz="quarter" idx="5"/>
          </p:nvPr>
        </p:nvSpPr>
        <p:spPr/>
        <p:txBody>
          <a:bodyPr/>
          <a:lstStyle/>
          <a:p>
            <a:fld id="{DE68C7EB-80BF-4F3C-9F0C-FD7150B4B9FB}" type="slidenum">
              <a:rPr kumimoji="1" lang="ja-JP" altLang="en-US" smtClean="0"/>
              <a:t>42</a:t>
            </a:fld>
            <a:endParaRPr kumimoji="1" lang="ja-JP" altLang="en-US"/>
          </a:p>
        </p:txBody>
      </p:sp>
    </p:spTree>
    <p:extLst>
      <p:ext uri="{BB962C8B-B14F-4D97-AF65-F5344CB8AC3E}">
        <p14:creationId xmlns:p14="http://schemas.microsoft.com/office/powerpoint/2010/main" val="102553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78902-43E3-6B73-3D8B-7932C125507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D94FF1-7318-AED0-731E-8441F8ECA5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7E4F7B-321A-E0C1-4202-6AFDCFC772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DCDB681-3D2A-48EF-71AE-C3C25F78AE45}"/>
              </a:ext>
            </a:extLst>
          </p:cNvPr>
          <p:cNvSpPr>
            <a:spLocks noGrp="1"/>
          </p:cNvSpPr>
          <p:nvPr>
            <p:ph type="sldNum" sz="quarter" idx="5"/>
          </p:nvPr>
        </p:nvSpPr>
        <p:spPr/>
        <p:txBody>
          <a:bodyPr/>
          <a:lstStyle/>
          <a:p>
            <a:fld id="{DE68C7EB-80BF-4F3C-9F0C-FD7150B4B9FB}" type="slidenum">
              <a:rPr kumimoji="1" lang="ja-JP" altLang="en-US" smtClean="0"/>
              <a:t>43</a:t>
            </a:fld>
            <a:endParaRPr kumimoji="1" lang="ja-JP" altLang="en-US"/>
          </a:p>
        </p:txBody>
      </p:sp>
    </p:spTree>
    <p:extLst>
      <p:ext uri="{BB962C8B-B14F-4D97-AF65-F5344CB8AC3E}">
        <p14:creationId xmlns:p14="http://schemas.microsoft.com/office/powerpoint/2010/main" val="9879387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F6C4F-6F2F-8430-2E1F-420946E8F6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CD069A9-C152-487A-A8AD-F26710F595B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C7B09E-E635-F33E-53A2-66757F2BA89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C385CCD-11FF-0F84-1F53-AB91A1C80D93}"/>
              </a:ext>
            </a:extLst>
          </p:cNvPr>
          <p:cNvSpPr>
            <a:spLocks noGrp="1"/>
          </p:cNvSpPr>
          <p:nvPr>
            <p:ph type="sldNum" sz="quarter" idx="5"/>
          </p:nvPr>
        </p:nvSpPr>
        <p:spPr/>
        <p:txBody>
          <a:bodyPr/>
          <a:lstStyle/>
          <a:p>
            <a:fld id="{DE68C7EB-80BF-4F3C-9F0C-FD7150B4B9FB}" type="slidenum">
              <a:rPr kumimoji="1" lang="ja-JP" altLang="en-US" smtClean="0"/>
              <a:t>44</a:t>
            </a:fld>
            <a:endParaRPr kumimoji="1" lang="ja-JP" altLang="en-US"/>
          </a:p>
        </p:txBody>
      </p:sp>
    </p:spTree>
    <p:extLst>
      <p:ext uri="{BB962C8B-B14F-4D97-AF65-F5344CB8AC3E}">
        <p14:creationId xmlns:p14="http://schemas.microsoft.com/office/powerpoint/2010/main" val="19464457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2955-8146-1B1B-6ADA-02727176F7B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8772AC-C00C-3555-C718-AF2105B3042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9BC6EDE-DF5E-8C1F-3889-4DF6E7B80DA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6CC22EF-78B0-AAC5-ECDB-A4184BAEEFFC}"/>
              </a:ext>
            </a:extLst>
          </p:cNvPr>
          <p:cNvSpPr>
            <a:spLocks noGrp="1"/>
          </p:cNvSpPr>
          <p:nvPr>
            <p:ph type="sldNum" sz="quarter" idx="5"/>
          </p:nvPr>
        </p:nvSpPr>
        <p:spPr/>
        <p:txBody>
          <a:bodyPr/>
          <a:lstStyle/>
          <a:p>
            <a:fld id="{DE68C7EB-80BF-4F3C-9F0C-FD7150B4B9FB}" type="slidenum">
              <a:rPr kumimoji="1" lang="ja-JP" altLang="en-US" smtClean="0"/>
              <a:t>45</a:t>
            </a:fld>
            <a:endParaRPr kumimoji="1" lang="ja-JP" altLang="en-US"/>
          </a:p>
        </p:txBody>
      </p:sp>
    </p:spTree>
    <p:extLst>
      <p:ext uri="{BB962C8B-B14F-4D97-AF65-F5344CB8AC3E}">
        <p14:creationId xmlns:p14="http://schemas.microsoft.com/office/powerpoint/2010/main" val="3141231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C5A9F-A7A1-702E-5E46-BEA10885757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B82E4C-7A60-682D-33C0-8F3F5D68D2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46CCE9-62CE-4A56-17BD-EF313171CC7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B821C94-F86D-268A-2179-680B06BBE500}"/>
              </a:ext>
            </a:extLst>
          </p:cNvPr>
          <p:cNvSpPr>
            <a:spLocks noGrp="1"/>
          </p:cNvSpPr>
          <p:nvPr>
            <p:ph type="sldNum" sz="quarter" idx="5"/>
          </p:nvPr>
        </p:nvSpPr>
        <p:spPr/>
        <p:txBody>
          <a:bodyPr/>
          <a:lstStyle/>
          <a:p>
            <a:fld id="{DE68C7EB-80BF-4F3C-9F0C-FD7150B4B9FB}" type="slidenum">
              <a:rPr kumimoji="1" lang="ja-JP" altLang="en-US" smtClean="0"/>
              <a:t>46</a:t>
            </a:fld>
            <a:endParaRPr kumimoji="1" lang="ja-JP" altLang="en-US"/>
          </a:p>
        </p:txBody>
      </p:sp>
    </p:spTree>
    <p:extLst>
      <p:ext uri="{BB962C8B-B14F-4D97-AF65-F5344CB8AC3E}">
        <p14:creationId xmlns:p14="http://schemas.microsoft.com/office/powerpoint/2010/main" val="9563253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AAFC8-4B71-3EAB-8B74-400F3480876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2A5009-FDBC-14ED-C83E-97DCC39A24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1CDC4FB-2CE8-D95A-22BF-4CB2AE7F9FB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4B8FB4E-19AC-DE8B-6915-A530E5E1E705}"/>
              </a:ext>
            </a:extLst>
          </p:cNvPr>
          <p:cNvSpPr>
            <a:spLocks noGrp="1"/>
          </p:cNvSpPr>
          <p:nvPr>
            <p:ph type="sldNum" sz="quarter" idx="5"/>
          </p:nvPr>
        </p:nvSpPr>
        <p:spPr/>
        <p:txBody>
          <a:bodyPr/>
          <a:lstStyle/>
          <a:p>
            <a:fld id="{DE68C7EB-80BF-4F3C-9F0C-FD7150B4B9FB}" type="slidenum">
              <a:rPr kumimoji="1" lang="ja-JP" altLang="en-US" smtClean="0"/>
              <a:t>47</a:t>
            </a:fld>
            <a:endParaRPr kumimoji="1" lang="ja-JP" altLang="en-US"/>
          </a:p>
        </p:txBody>
      </p:sp>
    </p:spTree>
    <p:extLst>
      <p:ext uri="{BB962C8B-B14F-4D97-AF65-F5344CB8AC3E}">
        <p14:creationId xmlns:p14="http://schemas.microsoft.com/office/powerpoint/2010/main" val="16890831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DD1F9-49D8-F3BD-DDAC-DC846046CC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9BDEF9-AF6F-DEA8-2974-0790014C79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E9AD9C3-59DE-5B34-F3C0-1F81A0C331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33B3723-9DA5-68D4-F606-70AB144521DB}"/>
              </a:ext>
            </a:extLst>
          </p:cNvPr>
          <p:cNvSpPr>
            <a:spLocks noGrp="1"/>
          </p:cNvSpPr>
          <p:nvPr>
            <p:ph type="sldNum" sz="quarter" idx="5"/>
          </p:nvPr>
        </p:nvSpPr>
        <p:spPr/>
        <p:txBody>
          <a:bodyPr/>
          <a:lstStyle/>
          <a:p>
            <a:fld id="{DE68C7EB-80BF-4F3C-9F0C-FD7150B4B9FB}" type="slidenum">
              <a:rPr kumimoji="1" lang="ja-JP" altLang="en-US" smtClean="0"/>
              <a:t>48</a:t>
            </a:fld>
            <a:endParaRPr kumimoji="1" lang="ja-JP" altLang="en-US"/>
          </a:p>
        </p:txBody>
      </p:sp>
    </p:spTree>
    <p:extLst>
      <p:ext uri="{BB962C8B-B14F-4D97-AF65-F5344CB8AC3E}">
        <p14:creationId xmlns:p14="http://schemas.microsoft.com/office/powerpoint/2010/main" val="16034992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62428-6BD4-89AE-57C4-CA0FF73E59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DA53E2-2B9F-28FB-3997-6BD1659A8B9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A4A555B-4D58-7C02-DF7D-3BF382801FC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60B1304-B535-6F58-E593-067FB9AD8417}"/>
              </a:ext>
            </a:extLst>
          </p:cNvPr>
          <p:cNvSpPr>
            <a:spLocks noGrp="1"/>
          </p:cNvSpPr>
          <p:nvPr>
            <p:ph type="sldNum" sz="quarter" idx="5"/>
          </p:nvPr>
        </p:nvSpPr>
        <p:spPr/>
        <p:txBody>
          <a:bodyPr/>
          <a:lstStyle/>
          <a:p>
            <a:fld id="{DE68C7EB-80BF-4F3C-9F0C-FD7150B4B9FB}" type="slidenum">
              <a:rPr kumimoji="1" lang="ja-JP" altLang="en-US" smtClean="0"/>
              <a:t>49</a:t>
            </a:fld>
            <a:endParaRPr kumimoji="1" lang="ja-JP" altLang="en-US"/>
          </a:p>
        </p:txBody>
      </p:sp>
    </p:spTree>
    <p:extLst>
      <p:ext uri="{BB962C8B-B14F-4D97-AF65-F5344CB8AC3E}">
        <p14:creationId xmlns:p14="http://schemas.microsoft.com/office/powerpoint/2010/main" val="3001719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6</a:t>
            </a:fld>
            <a:endParaRPr kumimoji="1" lang="ja-JP" altLang="en-US"/>
          </a:p>
        </p:txBody>
      </p:sp>
    </p:spTree>
    <p:extLst>
      <p:ext uri="{BB962C8B-B14F-4D97-AF65-F5344CB8AC3E}">
        <p14:creationId xmlns:p14="http://schemas.microsoft.com/office/powerpoint/2010/main" val="35467588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2FB13-F4E7-C7F5-692C-FD6DB3A1A31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5C891D-DF34-5C1B-A2FD-72A0834294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3E9ADAD-C4D3-A8DF-13A9-EEE6AA1235C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53A86CD-0CDA-7D04-FCA5-43F76647CBEC}"/>
              </a:ext>
            </a:extLst>
          </p:cNvPr>
          <p:cNvSpPr>
            <a:spLocks noGrp="1"/>
          </p:cNvSpPr>
          <p:nvPr>
            <p:ph type="sldNum" sz="quarter" idx="5"/>
          </p:nvPr>
        </p:nvSpPr>
        <p:spPr/>
        <p:txBody>
          <a:bodyPr/>
          <a:lstStyle/>
          <a:p>
            <a:fld id="{DE68C7EB-80BF-4F3C-9F0C-FD7150B4B9FB}" type="slidenum">
              <a:rPr kumimoji="1" lang="ja-JP" altLang="en-US" smtClean="0"/>
              <a:t>50</a:t>
            </a:fld>
            <a:endParaRPr kumimoji="1" lang="ja-JP" altLang="en-US"/>
          </a:p>
        </p:txBody>
      </p:sp>
    </p:spTree>
    <p:extLst>
      <p:ext uri="{BB962C8B-B14F-4D97-AF65-F5344CB8AC3E}">
        <p14:creationId xmlns:p14="http://schemas.microsoft.com/office/powerpoint/2010/main" val="12927964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722-1DCE-88E3-1EF1-659860D48E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8C7509-12DA-C98D-867F-7BB480EDB39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5931C2-22FC-26C8-4A44-690E44A724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CA19E60-521C-5B2D-FB73-1A6940931E7A}"/>
              </a:ext>
            </a:extLst>
          </p:cNvPr>
          <p:cNvSpPr>
            <a:spLocks noGrp="1"/>
          </p:cNvSpPr>
          <p:nvPr>
            <p:ph type="sldNum" sz="quarter" idx="5"/>
          </p:nvPr>
        </p:nvSpPr>
        <p:spPr/>
        <p:txBody>
          <a:bodyPr/>
          <a:lstStyle/>
          <a:p>
            <a:fld id="{DE68C7EB-80BF-4F3C-9F0C-FD7150B4B9FB}" type="slidenum">
              <a:rPr kumimoji="1" lang="ja-JP" altLang="en-US" smtClean="0"/>
              <a:t>51</a:t>
            </a:fld>
            <a:endParaRPr kumimoji="1" lang="ja-JP" altLang="en-US"/>
          </a:p>
        </p:txBody>
      </p:sp>
    </p:spTree>
    <p:extLst>
      <p:ext uri="{BB962C8B-B14F-4D97-AF65-F5344CB8AC3E}">
        <p14:creationId xmlns:p14="http://schemas.microsoft.com/office/powerpoint/2010/main" val="2070890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2960-9F9D-FADC-33F0-0E917281AF1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496B82-21B9-EB88-20FA-B252F4F404E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8A46054-49C0-CF5B-89A9-A74EB03B0D0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706FCA1-FE3F-253E-A6EB-BE391E3DBE30}"/>
              </a:ext>
            </a:extLst>
          </p:cNvPr>
          <p:cNvSpPr>
            <a:spLocks noGrp="1"/>
          </p:cNvSpPr>
          <p:nvPr>
            <p:ph type="sldNum" sz="quarter" idx="5"/>
          </p:nvPr>
        </p:nvSpPr>
        <p:spPr/>
        <p:txBody>
          <a:bodyPr/>
          <a:lstStyle/>
          <a:p>
            <a:fld id="{DE68C7EB-80BF-4F3C-9F0C-FD7150B4B9FB}" type="slidenum">
              <a:rPr kumimoji="1" lang="ja-JP" altLang="en-US" smtClean="0"/>
              <a:t>52</a:t>
            </a:fld>
            <a:endParaRPr kumimoji="1" lang="ja-JP" altLang="en-US"/>
          </a:p>
        </p:txBody>
      </p:sp>
    </p:spTree>
    <p:extLst>
      <p:ext uri="{BB962C8B-B14F-4D97-AF65-F5344CB8AC3E}">
        <p14:creationId xmlns:p14="http://schemas.microsoft.com/office/powerpoint/2010/main" val="28836743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A5F86-A5BC-44CC-CA3B-AF0C4F9564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0E45E44-6339-7FB5-B115-9E29F428C5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358CE6-A3A0-FDF8-69AA-CDEF7E9BE37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56261FF-933B-269E-F85F-87EC11C23B39}"/>
              </a:ext>
            </a:extLst>
          </p:cNvPr>
          <p:cNvSpPr>
            <a:spLocks noGrp="1"/>
          </p:cNvSpPr>
          <p:nvPr>
            <p:ph type="sldNum" sz="quarter" idx="5"/>
          </p:nvPr>
        </p:nvSpPr>
        <p:spPr/>
        <p:txBody>
          <a:bodyPr/>
          <a:lstStyle/>
          <a:p>
            <a:fld id="{DE68C7EB-80BF-4F3C-9F0C-FD7150B4B9FB}" type="slidenum">
              <a:rPr kumimoji="1" lang="ja-JP" altLang="en-US" smtClean="0"/>
              <a:t>53</a:t>
            </a:fld>
            <a:endParaRPr kumimoji="1" lang="ja-JP" altLang="en-US"/>
          </a:p>
        </p:txBody>
      </p:sp>
    </p:spTree>
    <p:extLst>
      <p:ext uri="{BB962C8B-B14F-4D97-AF65-F5344CB8AC3E}">
        <p14:creationId xmlns:p14="http://schemas.microsoft.com/office/powerpoint/2010/main" val="34927589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57</a:t>
            </a:fld>
            <a:endParaRPr kumimoji="1" lang="ja-JP" altLang="en-US"/>
          </a:p>
        </p:txBody>
      </p:sp>
    </p:spTree>
    <p:extLst>
      <p:ext uri="{BB962C8B-B14F-4D97-AF65-F5344CB8AC3E}">
        <p14:creationId xmlns:p14="http://schemas.microsoft.com/office/powerpoint/2010/main" val="36703910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60</a:t>
            </a:fld>
            <a:endParaRPr kumimoji="1" lang="ja-JP" altLang="en-US"/>
          </a:p>
        </p:txBody>
      </p:sp>
    </p:spTree>
    <p:extLst>
      <p:ext uri="{BB962C8B-B14F-4D97-AF65-F5344CB8AC3E}">
        <p14:creationId xmlns:p14="http://schemas.microsoft.com/office/powerpoint/2010/main" val="9827484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06295-F3F5-BD6E-C5DC-07949017AC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9BC1DC-D71F-C9D6-D355-EA5FE23E469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FE98AC-D407-35A5-FF2A-40A9B6ED5A2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807FBEF-D0C9-8D35-05DE-221F92752D80}"/>
              </a:ext>
            </a:extLst>
          </p:cNvPr>
          <p:cNvSpPr>
            <a:spLocks noGrp="1"/>
          </p:cNvSpPr>
          <p:nvPr>
            <p:ph type="sldNum" sz="quarter" idx="5"/>
          </p:nvPr>
        </p:nvSpPr>
        <p:spPr/>
        <p:txBody>
          <a:bodyPr/>
          <a:lstStyle/>
          <a:p>
            <a:fld id="{DE68C7EB-80BF-4F3C-9F0C-FD7150B4B9FB}" type="slidenum">
              <a:rPr kumimoji="1" lang="ja-JP" altLang="en-US" smtClean="0"/>
              <a:t>61</a:t>
            </a:fld>
            <a:endParaRPr kumimoji="1" lang="ja-JP" altLang="en-US"/>
          </a:p>
        </p:txBody>
      </p:sp>
    </p:spTree>
    <p:extLst>
      <p:ext uri="{BB962C8B-B14F-4D97-AF65-F5344CB8AC3E}">
        <p14:creationId xmlns:p14="http://schemas.microsoft.com/office/powerpoint/2010/main" val="42619534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338A6-394A-ECCD-6B38-D6D8401EFA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74E074-6781-B970-221A-CE01CE13E7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75F39E0-ED2A-25FA-F76E-4DC839D2837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CEB244C-2B2F-2340-5E9C-1497C29F44E2}"/>
              </a:ext>
            </a:extLst>
          </p:cNvPr>
          <p:cNvSpPr>
            <a:spLocks noGrp="1"/>
          </p:cNvSpPr>
          <p:nvPr>
            <p:ph type="sldNum" sz="quarter" idx="5"/>
          </p:nvPr>
        </p:nvSpPr>
        <p:spPr/>
        <p:txBody>
          <a:bodyPr/>
          <a:lstStyle/>
          <a:p>
            <a:fld id="{DE68C7EB-80BF-4F3C-9F0C-FD7150B4B9FB}" type="slidenum">
              <a:rPr kumimoji="1" lang="ja-JP" altLang="en-US" smtClean="0"/>
              <a:t>63</a:t>
            </a:fld>
            <a:endParaRPr kumimoji="1" lang="ja-JP" altLang="en-US"/>
          </a:p>
        </p:txBody>
      </p:sp>
    </p:spTree>
    <p:extLst>
      <p:ext uri="{BB962C8B-B14F-4D97-AF65-F5344CB8AC3E}">
        <p14:creationId xmlns:p14="http://schemas.microsoft.com/office/powerpoint/2010/main" val="29810794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64</a:t>
            </a:fld>
            <a:endParaRPr kumimoji="1" lang="ja-JP" altLang="en-US"/>
          </a:p>
        </p:txBody>
      </p:sp>
    </p:spTree>
    <p:extLst>
      <p:ext uri="{BB962C8B-B14F-4D97-AF65-F5344CB8AC3E}">
        <p14:creationId xmlns:p14="http://schemas.microsoft.com/office/powerpoint/2010/main" val="42333422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66</a:t>
            </a:fld>
            <a:endParaRPr kumimoji="1" lang="ja-JP" altLang="en-US"/>
          </a:p>
        </p:txBody>
      </p:sp>
    </p:spTree>
    <p:extLst>
      <p:ext uri="{BB962C8B-B14F-4D97-AF65-F5344CB8AC3E}">
        <p14:creationId xmlns:p14="http://schemas.microsoft.com/office/powerpoint/2010/main" val="2194821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5E3A0-2128-67F8-3601-B3526034CF9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90DBDC-9BCD-FAE9-B76C-D886EE1D01B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7C853EB-BEDA-503A-EBB3-FD02B72BB70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A3AF176-F5A3-13D7-8E54-9C94CC79D2E0}"/>
              </a:ext>
            </a:extLst>
          </p:cNvPr>
          <p:cNvSpPr>
            <a:spLocks noGrp="1"/>
          </p:cNvSpPr>
          <p:nvPr>
            <p:ph type="sldNum" sz="quarter" idx="5"/>
          </p:nvPr>
        </p:nvSpPr>
        <p:spPr/>
        <p:txBody>
          <a:bodyPr/>
          <a:lstStyle/>
          <a:p>
            <a:fld id="{DE68C7EB-80BF-4F3C-9F0C-FD7150B4B9FB}" type="slidenum">
              <a:rPr kumimoji="1" lang="ja-JP" altLang="en-US" smtClean="0"/>
              <a:t>7</a:t>
            </a:fld>
            <a:endParaRPr kumimoji="1" lang="ja-JP" altLang="en-US"/>
          </a:p>
        </p:txBody>
      </p:sp>
    </p:spTree>
    <p:extLst>
      <p:ext uri="{BB962C8B-B14F-4D97-AF65-F5344CB8AC3E}">
        <p14:creationId xmlns:p14="http://schemas.microsoft.com/office/powerpoint/2010/main" val="819495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C6F58-9B1A-C3B3-D26B-F8FD020AB8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932DA2-CD5F-8445-52F5-B2A96A32E4F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26FE28-1DBE-3166-2972-F90E7E1062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881C49F-F742-BDA7-95CB-114DA3143592}"/>
              </a:ext>
            </a:extLst>
          </p:cNvPr>
          <p:cNvSpPr>
            <a:spLocks noGrp="1"/>
          </p:cNvSpPr>
          <p:nvPr>
            <p:ph type="sldNum" sz="quarter" idx="5"/>
          </p:nvPr>
        </p:nvSpPr>
        <p:spPr/>
        <p:txBody>
          <a:bodyPr/>
          <a:lstStyle/>
          <a:p>
            <a:fld id="{DE68C7EB-80BF-4F3C-9F0C-FD7150B4B9FB}" type="slidenum">
              <a:rPr kumimoji="1" lang="ja-JP" altLang="en-US" smtClean="0"/>
              <a:t>67</a:t>
            </a:fld>
            <a:endParaRPr kumimoji="1" lang="ja-JP" altLang="en-US"/>
          </a:p>
        </p:txBody>
      </p:sp>
    </p:spTree>
    <p:extLst>
      <p:ext uri="{BB962C8B-B14F-4D97-AF65-F5344CB8AC3E}">
        <p14:creationId xmlns:p14="http://schemas.microsoft.com/office/powerpoint/2010/main" val="13831093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68</a:t>
            </a:fld>
            <a:endParaRPr kumimoji="1" lang="ja-JP" altLang="en-US"/>
          </a:p>
        </p:txBody>
      </p:sp>
    </p:spTree>
    <p:extLst>
      <p:ext uri="{BB962C8B-B14F-4D97-AF65-F5344CB8AC3E}">
        <p14:creationId xmlns:p14="http://schemas.microsoft.com/office/powerpoint/2010/main" val="10282825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E082-E196-D979-B376-E8D2804EDB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5D8357-0110-C884-395B-2DEC1BF5EED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5D7531-B6B3-FFB4-E4EF-6DF5804074A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85FD9F7-4FA6-3739-2D69-EB1BB2A73283}"/>
              </a:ext>
            </a:extLst>
          </p:cNvPr>
          <p:cNvSpPr>
            <a:spLocks noGrp="1"/>
          </p:cNvSpPr>
          <p:nvPr>
            <p:ph type="sldNum" sz="quarter" idx="5"/>
          </p:nvPr>
        </p:nvSpPr>
        <p:spPr/>
        <p:txBody>
          <a:bodyPr/>
          <a:lstStyle/>
          <a:p>
            <a:fld id="{DE68C7EB-80BF-4F3C-9F0C-FD7150B4B9FB}" type="slidenum">
              <a:rPr kumimoji="1" lang="ja-JP" altLang="en-US" smtClean="0"/>
              <a:t>69</a:t>
            </a:fld>
            <a:endParaRPr kumimoji="1" lang="ja-JP" altLang="en-US"/>
          </a:p>
        </p:txBody>
      </p:sp>
    </p:spTree>
    <p:extLst>
      <p:ext uri="{BB962C8B-B14F-4D97-AF65-F5344CB8AC3E}">
        <p14:creationId xmlns:p14="http://schemas.microsoft.com/office/powerpoint/2010/main" val="14476078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338A6-394A-ECCD-6B38-D6D8401EFA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74E074-6781-B970-221A-CE01CE13E7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75F39E0-ED2A-25FA-F76E-4DC839D2837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CEB244C-2B2F-2340-5E9C-1497C29F44E2}"/>
              </a:ext>
            </a:extLst>
          </p:cNvPr>
          <p:cNvSpPr>
            <a:spLocks noGrp="1"/>
          </p:cNvSpPr>
          <p:nvPr>
            <p:ph type="sldNum" sz="quarter" idx="5"/>
          </p:nvPr>
        </p:nvSpPr>
        <p:spPr/>
        <p:txBody>
          <a:bodyPr/>
          <a:lstStyle/>
          <a:p>
            <a:fld id="{DE68C7EB-80BF-4F3C-9F0C-FD7150B4B9FB}" type="slidenum">
              <a:rPr kumimoji="1" lang="ja-JP" altLang="en-US" smtClean="0"/>
              <a:t>70</a:t>
            </a:fld>
            <a:endParaRPr kumimoji="1" lang="ja-JP" altLang="en-US"/>
          </a:p>
        </p:txBody>
      </p:sp>
    </p:spTree>
    <p:extLst>
      <p:ext uri="{BB962C8B-B14F-4D97-AF65-F5344CB8AC3E}">
        <p14:creationId xmlns:p14="http://schemas.microsoft.com/office/powerpoint/2010/main" val="34409176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D20A-00BF-1CC5-CED1-D866F15291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7C1AADA-3ED7-23AC-02D0-9820B238467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C1EFDC5-7C0E-C7AB-73B5-AA5B8722C90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9C37005-6319-C5E2-981F-B9127772D516}"/>
              </a:ext>
            </a:extLst>
          </p:cNvPr>
          <p:cNvSpPr>
            <a:spLocks noGrp="1"/>
          </p:cNvSpPr>
          <p:nvPr>
            <p:ph type="sldNum" sz="quarter" idx="5"/>
          </p:nvPr>
        </p:nvSpPr>
        <p:spPr/>
        <p:txBody>
          <a:bodyPr/>
          <a:lstStyle/>
          <a:p>
            <a:fld id="{DE68C7EB-80BF-4F3C-9F0C-FD7150B4B9FB}" type="slidenum">
              <a:rPr kumimoji="1" lang="ja-JP" altLang="en-US" smtClean="0"/>
              <a:t>73</a:t>
            </a:fld>
            <a:endParaRPr kumimoji="1" lang="ja-JP" altLang="en-US"/>
          </a:p>
        </p:txBody>
      </p:sp>
    </p:spTree>
    <p:extLst>
      <p:ext uri="{BB962C8B-B14F-4D97-AF65-F5344CB8AC3E}">
        <p14:creationId xmlns:p14="http://schemas.microsoft.com/office/powerpoint/2010/main" val="9797728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86B28-0B29-AD6B-D076-627E711A966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B264335-B08A-074D-42F8-5CA4D7EA2A4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935C0A-1872-705E-374D-8F4F2ED2D35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7B1BFF4-374E-7F53-82DB-FC84B7D2A6E0}"/>
              </a:ext>
            </a:extLst>
          </p:cNvPr>
          <p:cNvSpPr>
            <a:spLocks noGrp="1"/>
          </p:cNvSpPr>
          <p:nvPr>
            <p:ph type="sldNum" sz="quarter" idx="5"/>
          </p:nvPr>
        </p:nvSpPr>
        <p:spPr/>
        <p:txBody>
          <a:bodyPr/>
          <a:lstStyle/>
          <a:p>
            <a:fld id="{DE68C7EB-80BF-4F3C-9F0C-FD7150B4B9FB}" type="slidenum">
              <a:rPr kumimoji="1" lang="ja-JP" altLang="en-US" smtClean="0"/>
              <a:t>74</a:t>
            </a:fld>
            <a:endParaRPr kumimoji="1" lang="ja-JP" altLang="en-US"/>
          </a:p>
        </p:txBody>
      </p:sp>
    </p:spTree>
    <p:extLst>
      <p:ext uri="{BB962C8B-B14F-4D97-AF65-F5344CB8AC3E}">
        <p14:creationId xmlns:p14="http://schemas.microsoft.com/office/powerpoint/2010/main" val="35905205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820BE-8B32-E4D4-BB98-0611E7A81A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3DDB66-E173-8490-3023-9BC8793A17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1D4450-F5AB-9A83-BBFA-AB91D166A81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97DB2A2-D147-ECF4-11C1-0C5645845F6C}"/>
              </a:ext>
            </a:extLst>
          </p:cNvPr>
          <p:cNvSpPr>
            <a:spLocks noGrp="1"/>
          </p:cNvSpPr>
          <p:nvPr>
            <p:ph type="sldNum" sz="quarter" idx="5"/>
          </p:nvPr>
        </p:nvSpPr>
        <p:spPr/>
        <p:txBody>
          <a:bodyPr/>
          <a:lstStyle/>
          <a:p>
            <a:fld id="{DE68C7EB-80BF-4F3C-9F0C-FD7150B4B9FB}" type="slidenum">
              <a:rPr kumimoji="1" lang="ja-JP" altLang="en-US" smtClean="0"/>
              <a:t>75</a:t>
            </a:fld>
            <a:endParaRPr kumimoji="1" lang="ja-JP" altLang="en-US"/>
          </a:p>
        </p:txBody>
      </p:sp>
    </p:spTree>
    <p:extLst>
      <p:ext uri="{BB962C8B-B14F-4D97-AF65-F5344CB8AC3E}">
        <p14:creationId xmlns:p14="http://schemas.microsoft.com/office/powerpoint/2010/main" val="13446909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63CB3-217A-6AE8-0B98-EDADA8D6E0E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9DCEA8-B986-54F0-9F48-C2648F48837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2C41645-4974-F362-4F72-C7FA2887B97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661DD0D-14C5-D7EF-3EEC-9E646F861AB8}"/>
              </a:ext>
            </a:extLst>
          </p:cNvPr>
          <p:cNvSpPr>
            <a:spLocks noGrp="1"/>
          </p:cNvSpPr>
          <p:nvPr>
            <p:ph type="sldNum" sz="quarter" idx="5"/>
          </p:nvPr>
        </p:nvSpPr>
        <p:spPr/>
        <p:txBody>
          <a:bodyPr/>
          <a:lstStyle/>
          <a:p>
            <a:fld id="{DE68C7EB-80BF-4F3C-9F0C-FD7150B4B9FB}" type="slidenum">
              <a:rPr kumimoji="1" lang="ja-JP" altLang="en-US" smtClean="0"/>
              <a:t>76</a:t>
            </a:fld>
            <a:endParaRPr kumimoji="1" lang="ja-JP" altLang="en-US"/>
          </a:p>
        </p:txBody>
      </p:sp>
    </p:spTree>
    <p:extLst>
      <p:ext uri="{BB962C8B-B14F-4D97-AF65-F5344CB8AC3E}">
        <p14:creationId xmlns:p14="http://schemas.microsoft.com/office/powerpoint/2010/main" val="14472293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338A6-394A-ECCD-6B38-D6D8401EFA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74E074-6781-B970-221A-CE01CE13E7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75F39E0-ED2A-25FA-F76E-4DC839D2837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CEB244C-2B2F-2340-5E9C-1497C29F44E2}"/>
              </a:ext>
            </a:extLst>
          </p:cNvPr>
          <p:cNvSpPr>
            <a:spLocks noGrp="1"/>
          </p:cNvSpPr>
          <p:nvPr>
            <p:ph type="sldNum" sz="quarter" idx="5"/>
          </p:nvPr>
        </p:nvSpPr>
        <p:spPr/>
        <p:txBody>
          <a:bodyPr/>
          <a:lstStyle/>
          <a:p>
            <a:fld id="{DE68C7EB-80BF-4F3C-9F0C-FD7150B4B9FB}" type="slidenum">
              <a:rPr kumimoji="1" lang="ja-JP" altLang="en-US" smtClean="0"/>
              <a:t>77</a:t>
            </a:fld>
            <a:endParaRPr kumimoji="1" lang="ja-JP" altLang="en-US"/>
          </a:p>
        </p:txBody>
      </p:sp>
    </p:spTree>
    <p:extLst>
      <p:ext uri="{BB962C8B-B14F-4D97-AF65-F5344CB8AC3E}">
        <p14:creationId xmlns:p14="http://schemas.microsoft.com/office/powerpoint/2010/main" val="39976035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F94E-267A-F1DC-A8CF-F3832E214DC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9AB062-672B-A8E0-C438-12EF015DB46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5DE8CA8-55D4-6D7A-17C0-594AA5444A5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37E0297-594D-16CF-6C43-40EFFAD89F72}"/>
              </a:ext>
            </a:extLst>
          </p:cNvPr>
          <p:cNvSpPr>
            <a:spLocks noGrp="1"/>
          </p:cNvSpPr>
          <p:nvPr>
            <p:ph type="sldNum" sz="quarter" idx="5"/>
          </p:nvPr>
        </p:nvSpPr>
        <p:spPr/>
        <p:txBody>
          <a:bodyPr/>
          <a:lstStyle/>
          <a:p>
            <a:fld id="{DE68C7EB-80BF-4F3C-9F0C-FD7150B4B9FB}" type="slidenum">
              <a:rPr kumimoji="1" lang="ja-JP" altLang="en-US" smtClean="0"/>
              <a:t>82</a:t>
            </a:fld>
            <a:endParaRPr kumimoji="1" lang="ja-JP" altLang="en-US"/>
          </a:p>
        </p:txBody>
      </p:sp>
    </p:spTree>
    <p:extLst>
      <p:ext uri="{BB962C8B-B14F-4D97-AF65-F5344CB8AC3E}">
        <p14:creationId xmlns:p14="http://schemas.microsoft.com/office/powerpoint/2010/main" val="1214294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9</a:t>
            </a:fld>
            <a:endParaRPr kumimoji="1" lang="ja-JP" altLang="en-US"/>
          </a:p>
        </p:txBody>
      </p:sp>
    </p:spTree>
    <p:extLst>
      <p:ext uri="{BB962C8B-B14F-4D97-AF65-F5344CB8AC3E}">
        <p14:creationId xmlns:p14="http://schemas.microsoft.com/office/powerpoint/2010/main" val="3934057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8E97E-4B98-602A-3606-0D255E44DAE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DBFF3F-7750-4C0A-8BE4-387024362C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E5F6A93-1739-14D6-0683-E6FBF1D37CE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093AA4C-F469-734A-C8EF-D5A7B6C604E4}"/>
              </a:ext>
            </a:extLst>
          </p:cNvPr>
          <p:cNvSpPr>
            <a:spLocks noGrp="1"/>
          </p:cNvSpPr>
          <p:nvPr>
            <p:ph type="sldNum" sz="quarter" idx="5"/>
          </p:nvPr>
        </p:nvSpPr>
        <p:spPr/>
        <p:txBody>
          <a:bodyPr/>
          <a:lstStyle/>
          <a:p>
            <a:fld id="{DE68C7EB-80BF-4F3C-9F0C-FD7150B4B9FB}" type="slidenum">
              <a:rPr kumimoji="1" lang="ja-JP" altLang="en-US" smtClean="0"/>
              <a:t>83</a:t>
            </a:fld>
            <a:endParaRPr kumimoji="1" lang="ja-JP" altLang="en-US"/>
          </a:p>
        </p:txBody>
      </p:sp>
    </p:spTree>
    <p:extLst>
      <p:ext uri="{BB962C8B-B14F-4D97-AF65-F5344CB8AC3E}">
        <p14:creationId xmlns:p14="http://schemas.microsoft.com/office/powerpoint/2010/main" val="19737481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4B453-3370-FFCD-6B90-CE2610EA1E6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7451EC-03FB-E19B-4ACB-ABDC1797A66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C1EE7C6-83E2-5D66-50AF-A74C9072916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925AD44-1692-CBAE-AD65-F955FFAAB214}"/>
              </a:ext>
            </a:extLst>
          </p:cNvPr>
          <p:cNvSpPr>
            <a:spLocks noGrp="1"/>
          </p:cNvSpPr>
          <p:nvPr>
            <p:ph type="sldNum" sz="quarter" idx="5"/>
          </p:nvPr>
        </p:nvSpPr>
        <p:spPr/>
        <p:txBody>
          <a:bodyPr/>
          <a:lstStyle/>
          <a:p>
            <a:fld id="{DE68C7EB-80BF-4F3C-9F0C-FD7150B4B9FB}" type="slidenum">
              <a:rPr kumimoji="1" lang="ja-JP" altLang="en-US" smtClean="0"/>
              <a:t>84</a:t>
            </a:fld>
            <a:endParaRPr kumimoji="1" lang="ja-JP" altLang="en-US"/>
          </a:p>
        </p:txBody>
      </p:sp>
    </p:spTree>
    <p:extLst>
      <p:ext uri="{BB962C8B-B14F-4D97-AF65-F5344CB8AC3E}">
        <p14:creationId xmlns:p14="http://schemas.microsoft.com/office/powerpoint/2010/main" val="15674537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88052-ABEF-C5C0-8C4E-E5E8851A9C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50F231-F29E-9B1E-C7C0-2A8EC61E119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48E3D0-4A18-7D5C-453A-6FDDB2AC7D1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5380C09-F95C-8BF4-E3C3-BE0DF2AB403F}"/>
              </a:ext>
            </a:extLst>
          </p:cNvPr>
          <p:cNvSpPr>
            <a:spLocks noGrp="1"/>
          </p:cNvSpPr>
          <p:nvPr>
            <p:ph type="sldNum" sz="quarter" idx="5"/>
          </p:nvPr>
        </p:nvSpPr>
        <p:spPr/>
        <p:txBody>
          <a:bodyPr/>
          <a:lstStyle/>
          <a:p>
            <a:fld id="{DE68C7EB-80BF-4F3C-9F0C-FD7150B4B9FB}" type="slidenum">
              <a:rPr kumimoji="1" lang="ja-JP" altLang="en-US" smtClean="0"/>
              <a:t>85</a:t>
            </a:fld>
            <a:endParaRPr kumimoji="1" lang="ja-JP" altLang="en-US"/>
          </a:p>
        </p:txBody>
      </p:sp>
    </p:spTree>
    <p:extLst>
      <p:ext uri="{BB962C8B-B14F-4D97-AF65-F5344CB8AC3E}">
        <p14:creationId xmlns:p14="http://schemas.microsoft.com/office/powerpoint/2010/main" val="39913967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135B4-293F-E6CD-EA50-4B59D85F16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8676610-648D-4836-15BA-0EECA3C8C32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12D5A9D-AE38-355B-8650-3E9A311644E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A94EB47-DD3C-EB3D-8ED6-028F1381CB4A}"/>
              </a:ext>
            </a:extLst>
          </p:cNvPr>
          <p:cNvSpPr>
            <a:spLocks noGrp="1"/>
          </p:cNvSpPr>
          <p:nvPr>
            <p:ph type="sldNum" sz="quarter" idx="5"/>
          </p:nvPr>
        </p:nvSpPr>
        <p:spPr/>
        <p:txBody>
          <a:bodyPr/>
          <a:lstStyle/>
          <a:p>
            <a:fld id="{DE68C7EB-80BF-4F3C-9F0C-FD7150B4B9FB}" type="slidenum">
              <a:rPr kumimoji="1" lang="ja-JP" altLang="en-US" smtClean="0"/>
              <a:t>86</a:t>
            </a:fld>
            <a:endParaRPr kumimoji="1" lang="ja-JP" altLang="en-US"/>
          </a:p>
        </p:txBody>
      </p:sp>
    </p:spTree>
    <p:extLst>
      <p:ext uri="{BB962C8B-B14F-4D97-AF65-F5344CB8AC3E}">
        <p14:creationId xmlns:p14="http://schemas.microsoft.com/office/powerpoint/2010/main" val="12241091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C35F-C03C-4481-1B51-37F9267A714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115982-8C41-5896-EF97-AE0A2E5427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DF44FC5-4A63-834E-0E43-7DF677F3417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3397F84-1122-F384-B923-46CB86161BA0}"/>
              </a:ext>
            </a:extLst>
          </p:cNvPr>
          <p:cNvSpPr>
            <a:spLocks noGrp="1"/>
          </p:cNvSpPr>
          <p:nvPr>
            <p:ph type="sldNum" sz="quarter" idx="5"/>
          </p:nvPr>
        </p:nvSpPr>
        <p:spPr/>
        <p:txBody>
          <a:bodyPr/>
          <a:lstStyle/>
          <a:p>
            <a:fld id="{DE68C7EB-80BF-4F3C-9F0C-FD7150B4B9FB}" type="slidenum">
              <a:rPr kumimoji="1" lang="ja-JP" altLang="en-US" smtClean="0"/>
              <a:t>87</a:t>
            </a:fld>
            <a:endParaRPr kumimoji="1" lang="ja-JP" altLang="en-US"/>
          </a:p>
        </p:txBody>
      </p:sp>
    </p:spTree>
    <p:extLst>
      <p:ext uri="{BB962C8B-B14F-4D97-AF65-F5344CB8AC3E}">
        <p14:creationId xmlns:p14="http://schemas.microsoft.com/office/powerpoint/2010/main" val="25380609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338A6-394A-ECCD-6B38-D6D8401EFA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74E074-6781-B970-221A-CE01CE13E7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75F39E0-ED2A-25FA-F76E-4DC839D2837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CEB244C-2B2F-2340-5E9C-1497C29F44E2}"/>
              </a:ext>
            </a:extLst>
          </p:cNvPr>
          <p:cNvSpPr>
            <a:spLocks noGrp="1"/>
          </p:cNvSpPr>
          <p:nvPr>
            <p:ph type="sldNum" sz="quarter" idx="5"/>
          </p:nvPr>
        </p:nvSpPr>
        <p:spPr/>
        <p:txBody>
          <a:bodyPr/>
          <a:lstStyle/>
          <a:p>
            <a:fld id="{DE68C7EB-80BF-4F3C-9F0C-FD7150B4B9FB}" type="slidenum">
              <a:rPr kumimoji="1" lang="ja-JP" altLang="en-US" smtClean="0"/>
              <a:t>88</a:t>
            </a:fld>
            <a:endParaRPr kumimoji="1" lang="ja-JP" altLang="en-US"/>
          </a:p>
        </p:txBody>
      </p:sp>
    </p:spTree>
    <p:extLst>
      <p:ext uri="{BB962C8B-B14F-4D97-AF65-F5344CB8AC3E}">
        <p14:creationId xmlns:p14="http://schemas.microsoft.com/office/powerpoint/2010/main" val="4568963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DE947-3D5D-7A7D-D23E-D24267FCF2E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0F3168-894B-4F2F-5950-AFC76B031DD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60BC86-CAC7-C574-C6A4-82AA70CA99A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37D0269-6AC2-5B4F-CF7E-ED8250B4ABC0}"/>
              </a:ext>
            </a:extLst>
          </p:cNvPr>
          <p:cNvSpPr>
            <a:spLocks noGrp="1"/>
          </p:cNvSpPr>
          <p:nvPr>
            <p:ph type="sldNum" sz="quarter" idx="5"/>
          </p:nvPr>
        </p:nvSpPr>
        <p:spPr/>
        <p:txBody>
          <a:bodyPr/>
          <a:lstStyle/>
          <a:p>
            <a:fld id="{DE68C7EB-80BF-4F3C-9F0C-FD7150B4B9FB}" type="slidenum">
              <a:rPr kumimoji="1" lang="ja-JP" altLang="en-US" smtClean="0"/>
              <a:t>93</a:t>
            </a:fld>
            <a:endParaRPr kumimoji="1" lang="ja-JP" altLang="en-US"/>
          </a:p>
        </p:txBody>
      </p:sp>
    </p:spTree>
    <p:extLst>
      <p:ext uri="{BB962C8B-B14F-4D97-AF65-F5344CB8AC3E}">
        <p14:creationId xmlns:p14="http://schemas.microsoft.com/office/powerpoint/2010/main" val="21429867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94</a:t>
            </a:fld>
            <a:endParaRPr kumimoji="1" lang="ja-JP" altLang="en-US"/>
          </a:p>
        </p:txBody>
      </p:sp>
    </p:spTree>
    <p:extLst>
      <p:ext uri="{BB962C8B-B14F-4D97-AF65-F5344CB8AC3E}">
        <p14:creationId xmlns:p14="http://schemas.microsoft.com/office/powerpoint/2010/main" val="4371253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3656F-9BE3-ADFA-A272-4C8CB59779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64A75C-5DC2-FE42-8BD3-3C2D4D33F93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D896A29-47CA-D01A-65A0-AB1C8169E6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991E32C-A076-3E12-B84B-916C97321F9F}"/>
              </a:ext>
            </a:extLst>
          </p:cNvPr>
          <p:cNvSpPr>
            <a:spLocks noGrp="1"/>
          </p:cNvSpPr>
          <p:nvPr>
            <p:ph type="sldNum" sz="quarter" idx="5"/>
          </p:nvPr>
        </p:nvSpPr>
        <p:spPr/>
        <p:txBody>
          <a:bodyPr/>
          <a:lstStyle/>
          <a:p>
            <a:fld id="{DE68C7EB-80BF-4F3C-9F0C-FD7150B4B9FB}" type="slidenum">
              <a:rPr kumimoji="1" lang="ja-JP" altLang="en-US" smtClean="0"/>
              <a:t>98</a:t>
            </a:fld>
            <a:endParaRPr kumimoji="1" lang="ja-JP" altLang="en-US"/>
          </a:p>
        </p:txBody>
      </p:sp>
    </p:spTree>
    <p:extLst>
      <p:ext uri="{BB962C8B-B14F-4D97-AF65-F5344CB8AC3E}">
        <p14:creationId xmlns:p14="http://schemas.microsoft.com/office/powerpoint/2010/main" val="19046145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10C8-FF8C-4563-E5F6-390DA9F569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F7CA51F-509A-D3A2-55A3-D0FCB23A107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51766F4-0305-BDA8-810F-C80858FADFA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ECF63C4-EE0C-69E7-51B7-17A592D7FF9F}"/>
              </a:ext>
            </a:extLst>
          </p:cNvPr>
          <p:cNvSpPr>
            <a:spLocks noGrp="1"/>
          </p:cNvSpPr>
          <p:nvPr>
            <p:ph type="sldNum" sz="quarter" idx="5"/>
          </p:nvPr>
        </p:nvSpPr>
        <p:spPr/>
        <p:txBody>
          <a:bodyPr/>
          <a:lstStyle/>
          <a:p>
            <a:fld id="{DE68C7EB-80BF-4F3C-9F0C-FD7150B4B9FB}" type="slidenum">
              <a:rPr kumimoji="1" lang="ja-JP" altLang="en-US" smtClean="0"/>
              <a:t>99</a:t>
            </a:fld>
            <a:endParaRPr kumimoji="1" lang="ja-JP" altLang="en-US"/>
          </a:p>
        </p:txBody>
      </p:sp>
    </p:spTree>
    <p:extLst>
      <p:ext uri="{BB962C8B-B14F-4D97-AF65-F5344CB8AC3E}">
        <p14:creationId xmlns:p14="http://schemas.microsoft.com/office/powerpoint/2010/main" val="1419904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4E601-3D9D-B4C4-3478-6FA543A30C1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020D134-9D03-9EAF-B4BC-1E9D3F7A58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2E3AB8-53A5-7355-2B8D-6519883A6CA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D89AE8C-651A-9DAC-AC5A-4F799FEB27F8}"/>
              </a:ext>
            </a:extLst>
          </p:cNvPr>
          <p:cNvSpPr>
            <a:spLocks noGrp="1"/>
          </p:cNvSpPr>
          <p:nvPr>
            <p:ph type="sldNum" sz="quarter" idx="5"/>
          </p:nvPr>
        </p:nvSpPr>
        <p:spPr/>
        <p:txBody>
          <a:bodyPr/>
          <a:lstStyle/>
          <a:p>
            <a:fld id="{DE68C7EB-80BF-4F3C-9F0C-FD7150B4B9FB}" type="slidenum">
              <a:rPr kumimoji="1" lang="ja-JP" altLang="en-US" smtClean="0"/>
              <a:t>10</a:t>
            </a:fld>
            <a:endParaRPr kumimoji="1" lang="ja-JP" altLang="en-US"/>
          </a:p>
        </p:txBody>
      </p:sp>
    </p:spTree>
    <p:extLst>
      <p:ext uri="{BB962C8B-B14F-4D97-AF65-F5344CB8AC3E}">
        <p14:creationId xmlns:p14="http://schemas.microsoft.com/office/powerpoint/2010/main" val="6876258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D9183-230D-EA01-C8CA-05EB082F01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34E3E97-28CD-7FB9-2A05-4220063BA9F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8D002F-6394-20D2-975D-9BD7432D280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E067E16-7649-C81D-013F-803373636E33}"/>
              </a:ext>
            </a:extLst>
          </p:cNvPr>
          <p:cNvSpPr>
            <a:spLocks noGrp="1"/>
          </p:cNvSpPr>
          <p:nvPr>
            <p:ph type="sldNum" sz="quarter" idx="5"/>
          </p:nvPr>
        </p:nvSpPr>
        <p:spPr/>
        <p:txBody>
          <a:bodyPr/>
          <a:lstStyle/>
          <a:p>
            <a:fld id="{DE68C7EB-80BF-4F3C-9F0C-FD7150B4B9FB}" type="slidenum">
              <a:rPr kumimoji="1" lang="ja-JP" altLang="en-US" smtClean="0"/>
              <a:t>103</a:t>
            </a:fld>
            <a:endParaRPr kumimoji="1" lang="ja-JP" altLang="en-US"/>
          </a:p>
        </p:txBody>
      </p:sp>
    </p:spTree>
    <p:extLst>
      <p:ext uri="{BB962C8B-B14F-4D97-AF65-F5344CB8AC3E}">
        <p14:creationId xmlns:p14="http://schemas.microsoft.com/office/powerpoint/2010/main" val="20986985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104</a:t>
            </a:fld>
            <a:endParaRPr kumimoji="1" lang="ja-JP" altLang="en-US"/>
          </a:p>
        </p:txBody>
      </p:sp>
    </p:spTree>
    <p:extLst>
      <p:ext uri="{BB962C8B-B14F-4D97-AF65-F5344CB8AC3E}">
        <p14:creationId xmlns:p14="http://schemas.microsoft.com/office/powerpoint/2010/main" val="16233576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056E5-7C84-4BAF-63A8-CB6569E92D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D0D097-AB2F-113C-783B-0B35DD2420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437921-3D3C-6D47-2F7B-98A2A490490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11B0466-9DE5-D8E0-C6F7-4EA22FC13587}"/>
              </a:ext>
            </a:extLst>
          </p:cNvPr>
          <p:cNvSpPr>
            <a:spLocks noGrp="1"/>
          </p:cNvSpPr>
          <p:nvPr>
            <p:ph type="sldNum" sz="quarter" idx="5"/>
          </p:nvPr>
        </p:nvSpPr>
        <p:spPr/>
        <p:txBody>
          <a:bodyPr/>
          <a:lstStyle/>
          <a:p>
            <a:fld id="{DE68C7EB-80BF-4F3C-9F0C-FD7150B4B9FB}" type="slidenum">
              <a:rPr kumimoji="1" lang="ja-JP" altLang="en-US" smtClean="0"/>
              <a:t>106</a:t>
            </a:fld>
            <a:endParaRPr kumimoji="1" lang="ja-JP" altLang="en-US"/>
          </a:p>
        </p:txBody>
      </p:sp>
    </p:spTree>
    <p:extLst>
      <p:ext uri="{BB962C8B-B14F-4D97-AF65-F5344CB8AC3E}">
        <p14:creationId xmlns:p14="http://schemas.microsoft.com/office/powerpoint/2010/main" val="1997264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68195-A582-7608-A303-3A8E9265078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CE39FF-2EA3-2D9C-2238-68432EFFD0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0AB928D-F7B4-C0A7-88E8-37C77A3B432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10BA2B1-9F45-3498-E276-AD10B84C9885}"/>
              </a:ext>
            </a:extLst>
          </p:cNvPr>
          <p:cNvSpPr>
            <a:spLocks noGrp="1"/>
          </p:cNvSpPr>
          <p:nvPr>
            <p:ph type="sldNum" sz="quarter" idx="5"/>
          </p:nvPr>
        </p:nvSpPr>
        <p:spPr/>
        <p:txBody>
          <a:bodyPr/>
          <a:lstStyle/>
          <a:p>
            <a:fld id="{DE68C7EB-80BF-4F3C-9F0C-FD7150B4B9FB}" type="slidenum">
              <a:rPr kumimoji="1" lang="ja-JP" altLang="en-US" smtClean="0"/>
              <a:t>107</a:t>
            </a:fld>
            <a:endParaRPr kumimoji="1" lang="ja-JP" altLang="en-US"/>
          </a:p>
        </p:txBody>
      </p:sp>
    </p:spTree>
    <p:extLst>
      <p:ext uri="{BB962C8B-B14F-4D97-AF65-F5344CB8AC3E}">
        <p14:creationId xmlns:p14="http://schemas.microsoft.com/office/powerpoint/2010/main" val="11429561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108</a:t>
            </a:fld>
            <a:endParaRPr kumimoji="1" lang="ja-JP" altLang="en-US"/>
          </a:p>
        </p:txBody>
      </p:sp>
    </p:spTree>
    <p:extLst>
      <p:ext uri="{BB962C8B-B14F-4D97-AF65-F5344CB8AC3E}">
        <p14:creationId xmlns:p14="http://schemas.microsoft.com/office/powerpoint/2010/main" val="18384464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109</a:t>
            </a:fld>
            <a:endParaRPr kumimoji="1" lang="ja-JP" altLang="en-US"/>
          </a:p>
        </p:txBody>
      </p:sp>
    </p:spTree>
    <p:extLst>
      <p:ext uri="{BB962C8B-B14F-4D97-AF65-F5344CB8AC3E}">
        <p14:creationId xmlns:p14="http://schemas.microsoft.com/office/powerpoint/2010/main" val="39580423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110</a:t>
            </a:fld>
            <a:endParaRPr kumimoji="1" lang="ja-JP" altLang="en-US"/>
          </a:p>
        </p:txBody>
      </p:sp>
    </p:spTree>
    <p:extLst>
      <p:ext uri="{BB962C8B-B14F-4D97-AF65-F5344CB8AC3E}">
        <p14:creationId xmlns:p14="http://schemas.microsoft.com/office/powerpoint/2010/main" val="6977675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CCFD9-657A-6317-DB42-9FC0D82270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A64BB8-D537-B55D-D233-84AF38D592E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D2720D-3265-0CD9-2B8D-2C57701E2D4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A2E66A0-7220-C2E6-7EA8-D0C483209123}"/>
              </a:ext>
            </a:extLst>
          </p:cNvPr>
          <p:cNvSpPr>
            <a:spLocks noGrp="1"/>
          </p:cNvSpPr>
          <p:nvPr>
            <p:ph type="sldNum" sz="quarter" idx="5"/>
          </p:nvPr>
        </p:nvSpPr>
        <p:spPr/>
        <p:txBody>
          <a:bodyPr/>
          <a:lstStyle/>
          <a:p>
            <a:fld id="{DE68C7EB-80BF-4F3C-9F0C-FD7150B4B9FB}" type="slidenum">
              <a:rPr kumimoji="1" lang="ja-JP" altLang="en-US" smtClean="0"/>
              <a:t>111</a:t>
            </a:fld>
            <a:endParaRPr kumimoji="1" lang="ja-JP" altLang="en-US"/>
          </a:p>
        </p:txBody>
      </p:sp>
    </p:spTree>
    <p:extLst>
      <p:ext uri="{BB962C8B-B14F-4D97-AF65-F5344CB8AC3E}">
        <p14:creationId xmlns:p14="http://schemas.microsoft.com/office/powerpoint/2010/main" val="3521433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315AB-DD24-1EB2-7C05-A51363E6D42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AFE24F-3D1E-4DE4-F989-45343667A5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2309A7-04E1-C59D-5C4E-55928585FA3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E2A3670-7853-C1FD-13D6-AF2334B55B02}"/>
              </a:ext>
            </a:extLst>
          </p:cNvPr>
          <p:cNvSpPr>
            <a:spLocks noGrp="1"/>
          </p:cNvSpPr>
          <p:nvPr>
            <p:ph type="sldNum" sz="quarter" idx="5"/>
          </p:nvPr>
        </p:nvSpPr>
        <p:spPr/>
        <p:txBody>
          <a:bodyPr/>
          <a:lstStyle/>
          <a:p>
            <a:fld id="{DE68C7EB-80BF-4F3C-9F0C-FD7150B4B9FB}" type="slidenum">
              <a:rPr kumimoji="1" lang="ja-JP" altLang="en-US" smtClean="0"/>
              <a:t>11</a:t>
            </a:fld>
            <a:endParaRPr kumimoji="1" lang="ja-JP" altLang="en-US"/>
          </a:p>
        </p:txBody>
      </p:sp>
    </p:spTree>
    <p:extLst>
      <p:ext uri="{BB962C8B-B14F-4D97-AF65-F5344CB8AC3E}">
        <p14:creationId xmlns:p14="http://schemas.microsoft.com/office/powerpoint/2010/main" val="3567901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8C7EB-80BF-4F3C-9F0C-FD7150B4B9FB}" type="slidenum">
              <a:rPr kumimoji="1" lang="ja-JP" altLang="en-US" smtClean="0"/>
              <a:t>12</a:t>
            </a:fld>
            <a:endParaRPr kumimoji="1" lang="ja-JP" altLang="en-US"/>
          </a:p>
        </p:txBody>
      </p:sp>
    </p:spTree>
    <p:extLst>
      <p:ext uri="{BB962C8B-B14F-4D97-AF65-F5344CB8AC3E}">
        <p14:creationId xmlns:p14="http://schemas.microsoft.com/office/powerpoint/2010/main" val="4077280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7EE288-1FE6-4F10-FCFB-312B10D66E52}"/>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65F7E55-E153-BEEB-83AE-422519819EC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E51DA4C-5C80-965B-AE7C-6E5F6CE86EED}"/>
              </a:ext>
            </a:extLst>
          </p:cNvPr>
          <p:cNvSpPr>
            <a:spLocks noGrp="1"/>
          </p:cNvSpPr>
          <p:nvPr>
            <p:ph type="dt" sz="half" idx="10"/>
          </p:nvPr>
        </p:nvSpPr>
        <p:spPr/>
        <p:txBody>
          <a:bodyPr/>
          <a:lstStyle/>
          <a:p>
            <a:fld id="{46E16D25-8C2B-4DD2-95B3-A9AB90611BAE}"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B8A19B7C-104C-A64A-814B-35454F1B43BD}"/>
              </a:ext>
            </a:extLst>
          </p:cNvPr>
          <p:cNvSpPr>
            <a:spLocks noGrp="1"/>
          </p:cNvSpPr>
          <p:nvPr>
            <p:ph type="ftr" sz="quarter" idx="11"/>
          </p:nvPr>
        </p:nvSpPr>
        <p:spPr/>
        <p:txBody>
          <a:body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8545C66F-4646-BD2C-3337-E70953DC9CB3}"/>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622158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951D96-4017-5738-EBD0-3B4F66FC0C9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43C735F-7424-F676-3CB8-DCA22454C25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443ADE-DC1E-1E50-7FB9-7FB04D2EB8F4}"/>
              </a:ext>
            </a:extLst>
          </p:cNvPr>
          <p:cNvSpPr>
            <a:spLocks noGrp="1"/>
          </p:cNvSpPr>
          <p:nvPr>
            <p:ph type="dt" sz="half" idx="10"/>
          </p:nvPr>
        </p:nvSpPr>
        <p:spPr/>
        <p:txBody>
          <a:bodyPr/>
          <a:lstStyle/>
          <a:p>
            <a:fld id="{E54D9E70-DED5-4BB1-A0D9-9E9CDC3B5544}"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8C3BA89C-AC82-9CA4-D347-31DE7F8EE0A9}"/>
              </a:ext>
            </a:extLst>
          </p:cNvPr>
          <p:cNvSpPr>
            <a:spLocks noGrp="1"/>
          </p:cNvSpPr>
          <p:nvPr>
            <p:ph type="ftr" sz="quarter" idx="11"/>
          </p:nvPr>
        </p:nvSpPr>
        <p:spPr/>
        <p:txBody>
          <a:body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F36FA28A-3466-1D56-2391-03D81ED0E787}"/>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566039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D63ADEF-AE81-6B29-9125-B59427C47DD2}"/>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6F3A178-5B9F-DDB3-0C5C-43AF6BEF51DB}"/>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E71BAD9-61E3-642A-FE39-15A6C3B13B53}"/>
              </a:ext>
            </a:extLst>
          </p:cNvPr>
          <p:cNvSpPr>
            <a:spLocks noGrp="1"/>
          </p:cNvSpPr>
          <p:nvPr>
            <p:ph type="dt" sz="half" idx="10"/>
          </p:nvPr>
        </p:nvSpPr>
        <p:spPr/>
        <p:txBody>
          <a:bodyPr/>
          <a:lstStyle/>
          <a:p>
            <a:fld id="{241A1D02-6584-4E56-9EAF-B69F42889581}"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AB0A7553-9FF6-6CE8-5AC5-10B29A1BAC58}"/>
              </a:ext>
            </a:extLst>
          </p:cNvPr>
          <p:cNvSpPr>
            <a:spLocks noGrp="1"/>
          </p:cNvSpPr>
          <p:nvPr>
            <p:ph type="ftr" sz="quarter" idx="11"/>
          </p:nvPr>
        </p:nvSpPr>
        <p:spPr/>
        <p:txBody>
          <a:body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0CEE7676-E495-3182-88AE-668D4BC8F768}"/>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361686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D5271-CFCC-468A-7F3E-7C3F1FBC09F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1C3D753-3287-E307-819D-6D22C62DF00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B3FA670-1646-BFD3-882F-DED9BFE5A1B2}"/>
              </a:ext>
            </a:extLst>
          </p:cNvPr>
          <p:cNvSpPr>
            <a:spLocks noGrp="1"/>
          </p:cNvSpPr>
          <p:nvPr>
            <p:ph type="dt" sz="half" idx="10"/>
          </p:nvPr>
        </p:nvSpPr>
        <p:spPr/>
        <p:txBody>
          <a:bodyPr/>
          <a:lstStyle/>
          <a:p>
            <a:fld id="{C6C9803C-7168-4E49-B775-41EE840B25E4}"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C76C5215-129B-4F11-0F0A-A8C782BE1ADC}"/>
              </a:ext>
            </a:extLst>
          </p:cNvPr>
          <p:cNvSpPr>
            <a:spLocks noGrp="1"/>
          </p:cNvSpPr>
          <p:nvPr>
            <p:ph type="ftr" sz="quarter" idx="11"/>
          </p:nvPr>
        </p:nvSpPr>
        <p:spPr/>
        <p:txBody>
          <a:body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F8FE8450-D1B2-F01A-F18F-3FCE14A1075B}"/>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34529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ADC29E-862F-15C7-7AE6-F5584F979BB4}"/>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61AF33B-73D8-6E63-A962-D8797411E8C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12F7E53-7320-82C3-E795-818E8EF1BF98}"/>
              </a:ext>
            </a:extLst>
          </p:cNvPr>
          <p:cNvSpPr>
            <a:spLocks noGrp="1"/>
          </p:cNvSpPr>
          <p:nvPr>
            <p:ph type="dt" sz="half" idx="10"/>
          </p:nvPr>
        </p:nvSpPr>
        <p:spPr/>
        <p:txBody>
          <a:bodyPr/>
          <a:lstStyle/>
          <a:p>
            <a:fld id="{8DE07393-03CA-4674-AC39-8A459BD17F6D}"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28A1EAF1-2208-0FE5-20E0-5B857C9BCE44}"/>
              </a:ext>
            </a:extLst>
          </p:cNvPr>
          <p:cNvSpPr>
            <a:spLocks noGrp="1"/>
          </p:cNvSpPr>
          <p:nvPr>
            <p:ph type="ftr" sz="quarter" idx="11"/>
          </p:nvPr>
        </p:nvSpPr>
        <p:spPr/>
        <p:txBody>
          <a:body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437B7B42-B96E-A95B-6DCE-B4905594411A}"/>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304160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AB2410-7E17-6B41-8D05-48D36EAD73A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F45BD25-0FE2-F140-AC54-FBE920AE908F}"/>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19B4F6B-6672-3BF2-7CA6-A6D680743441}"/>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6BEFDC8-5A7A-1972-B53D-6BEB138C77FA}"/>
              </a:ext>
            </a:extLst>
          </p:cNvPr>
          <p:cNvSpPr>
            <a:spLocks noGrp="1"/>
          </p:cNvSpPr>
          <p:nvPr>
            <p:ph type="dt" sz="half" idx="10"/>
          </p:nvPr>
        </p:nvSpPr>
        <p:spPr/>
        <p:txBody>
          <a:bodyPr/>
          <a:lstStyle/>
          <a:p>
            <a:fld id="{EC3D746F-3BA9-4791-9AA1-C5B6C8C789E4}" type="datetime1">
              <a:rPr lang="en-US" altLang="ja-JP" smtClean="0"/>
              <a:t>7/5/2025</a:t>
            </a:fld>
            <a:endParaRPr lang="en-US" dirty="0"/>
          </a:p>
        </p:txBody>
      </p:sp>
      <p:sp>
        <p:nvSpPr>
          <p:cNvPr id="6" name="フッター プレースホルダー 5">
            <a:extLst>
              <a:ext uri="{FF2B5EF4-FFF2-40B4-BE49-F238E27FC236}">
                <a16:creationId xmlns:a16="http://schemas.microsoft.com/office/drawing/2014/main" id="{63BE0130-9EEB-10BE-97E9-8230625FA515}"/>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スライド番号プレースホルダー 6">
            <a:extLst>
              <a:ext uri="{FF2B5EF4-FFF2-40B4-BE49-F238E27FC236}">
                <a16:creationId xmlns:a16="http://schemas.microsoft.com/office/drawing/2014/main" id="{193E382D-24B9-7347-F7D5-E8EB0CBA4FF7}"/>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028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4361D7-1275-2F18-7565-E3CF20752DEB}"/>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03994D4-88FB-1674-CD86-887369CBB9A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DAC8277-F540-1477-561B-ADEA89E8F574}"/>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45BD4A9-A1D2-4886-82F4-5EEC8D2AB4E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175F32C-4880-9F13-97D4-BE9AD88EA549}"/>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8B7A368-9AC4-88F6-6AC1-7609B7A1C941}"/>
              </a:ext>
            </a:extLst>
          </p:cNvPr>
          <p:cNvSpPr>
            <a:spLocks noGrp="1"/>
          </p:cNvSpPr>
          <p:nvPr>
            <p:ph type="dt" sz="half" idx="10"/>
          </p:nvPr>
        </p:nvSpPr>
        <p:spPr/>
        <p:txBody>
          <a:bodyPr/>
          <a:lstStyle/>
          <a:p>
            <a:fld id="{192C715B-CC1D-48F2-8B38-34740BE10ECC}" type="datetime1">
              <a:rPr lang="en-US" altLang="ja-JP" smtClean="0"/>
              <a:t>7/5/2025</a:t>
            </a:fld>
            <a:endParaRPr lang="en-US" dirty="0"/>
          </a:p>
        </p:txBody>
      </p:sp>
      <p:sp>
        <p:nvSpPr>
          <p:cNvPr id="8" name="フッター プレースホルダー 7">
            <a:extLst>
              <a:ext uri="{FF2B5EF4-FFF2-40B4-BE49-F238E27FC236}">
                <a16:creationId xmlns:a16="http://schemas.microsoft.com/office/drawing/2014/main" id="{56D19F28-6825-279C-BD4D-A1D6CE1A0D7E}"/>
              </a:ext>
            </a:extLst>
          </p:cNvPr>
          <p:cNvSpPr>
            <a:spLocks noGrp="1"/>
          </p:cNvSpPr>
          <p:nvPr>
            <p:ph type="ftr" sz="quarter" idx="11"/>
          </p:nvPr>
        </p:nvSpPr>
        <p:spPr/>
        <p:txBody>
          <a:bodyPr/>
          <a:lstStyle/>
          <a:p>
            <a:r>
              <a:rPr lang="en-US"/>
              <a:t>Copyright © shimizuheartsr All Rights Reserved.</a:t>
            </a:r>
            <a:endParaRPr lang="en-US" dirty="0"/>
          </a:p>
        </p:txBody>
      </p:sp>
      <p:sp>
        <p:nvSpPr>
          <p:cNvPr id="9" name="スライド番号プレースホルダー 8">
            <a:extLst>
              <a:ext uri="{FF2B5EF4-FFF2-40B4-BE49-F238E27FC236}">
                <a16:creationId xmlns:a16="http://schemas.microsoft.com/office/drawing/2014/main" id="{782867AA-D6DD-0F53-0286-FB8945D643ED}"/>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77892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16839E-54D1-39B2-D32F-F8CC17D7BE6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3ABBEC5-99BE-058E-FB88-164886BDCF3D}"/>
              </a:ext>
            </a:extLst>
          </p:cNvPr>
          <p:cNvSpPr>
            <a:spLocks noGrp="1"/>
          </p:cNvSpPr>
          <p:nvPr>
            <p:ph type="dt" sz="half" idx="10"/>
          </p:nvPr>
        </p:nvSpPr>
        <p:spPr/>
        <p:txBody>
          <a:bodyPr/>
          <a:lstStyle/>
          <a:p>
            <a:fld id="{FB66186B-918D-4C00-AAFA-4AB5967E7067}" type="datetime1">
              <a:rPr lang="en-US" altLang="ja-JP" smtClean="0"/>
              <a:t>7/5/2025</a:t>
            </a:fld>
            <a:endParaRPr lang="en-US" dirty="0"/>
          </a:p>
        </p:txBody>
      </p:sp>
      <p:sp>
        <p:nvSpPr>
          <p:cNvPr id="4" name="フッター プレースホルダー 3">
            <a:extLst>
              <a:ext uri="{FF2B5EF4-FFF2-40B4-BE49-F238E27FC236}">
                <a16:creationId xmlns:a16="http://schemas.microsoft.com/office/drawing/2014/main" id="{A5EEB981-F795-2941-0308-68A9B2E7958D}"/>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7412FC04-D995-C914-907C-6B4FC8CD81CE}"/>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739177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13DB1D0-517A-3050-5131-2A131242EA33}"/>
              </a:ext>
            </a:extLst>
          </p:cNvPr>
          <p:cNvSpPr>
            <a:spLocks noGrp="1"/>
          </p:cNvSpPr>
          <p:nvPr>
            <p:ph type="dt" sz="half" idx="10"/>
          </p:nvPr>
        </p:nvSpPr>
        <p:spPr/>
        <p:txBody>
          <a:bodyPr/>
          <a:lstStyle/>
          <a:p>
            <a:fld id="{2F7E32BF-7B9D-446C-B7F2-8171F4402CC8}" type="datetime1">
              <a:rPr lang="en-US" altLang="ja-JP" smtClean="0"/>
              <a:t>7/5/2025</a:t>
            </a:fld>
            <a:endParaRPr lang="en-US" dirty="0"/>
          </a:p>
        </p:txBody>
      </p:sp>
      <p:sp>
        <p:nvSpPr>
          <p:cNvPr id="3" name="フッター プレースホルダー 2">
            <a:extLst>
              <a:ext uri="{FF2B5EF4-FFF2-40B4-BE49-F238E27FC236}">
                <a16:creationId xmlns:a16="http://schemas.microsoft.com/office/drawing/2014/main" id="{12B2FA90-A2F1-68E5-9E8B-2C76F1DDCF1E}"/>
              </a:ext>
            </a:extLst>
          </p:cNvPr>
          <p:cNvSpPr>
            <a:spLocks noGrp="1"/>
          </p:cNvSpPr>
          <p:nvPr>
            <p:ph type="ftr" sz="quarter" idx="11"/>
          </p:nvPr>
        </p:nvSpPr>
        <p:spPr/>
        <p:txBody>
          <a:bodyPr/>
          <a:lstStyle/>
          <a:p>
            <a:r>
              <a:rPr lang="en-US"/>
              <a:t>Copyright © shimizuheartsr All Rights Reserved.</a:t>
            </a:r>
            <a:endParaRPr lang="en-US" dirty="0"/>
          </a:p>
        </p:txBody>
      </p:sp>
      <p:sp>
        <p:nvSpPr>
          <p:cNvPr id="4" name="スライド番号プレースホルダー 3">
            <a:extLst>
              <a:ext uri="{FF2B5EF4-FFF2-40B4-BE49-F238E27FC236}">
                <a16:creationId xmlns:a16="http://schemas.microsoft.com/office/drawing/2014/main" id="{520976EF-9BC4-B1DE-BC51-3D8CBC15BA54}"/>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5783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CD2155-2B4C-F6DF-BF17-4EA76327CE1A}"/>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D1CE0D6-328E-5CF4-2204-FC5FB00F878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A2B4D7B-02B7-BA53-1411-D12EB5BD050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519B66-EDFB-99C6-EFBB-A3235F90CA4C}"/>
              </a:ext>
            </a:extLst>
          </p:cNvPr>
          <p:cNvSpPr>
            <a:spLocks noGrp="1"/>
          </p:cNvSpPr>
          <p:nvPr>
            <p:ph type="dt" sz="half" idx="10"/>
          </p:nvPr>
        </p:nvSpPr>
        <p:spPr/>
        <p:txBody>
          <a:bodyPr/>
          <a:lstStyle/>
          <a:p>
            <a:fld id="{761438C8-F9FC-476F-BDD4-B79A1205D4D4}" type="datetime1">
              <a:rPr lang="en-US" altLang="ja-JP" smtClean="0"/>
              <a:t>7/5/2025</a:t>
            </a:fld>
            <a:endParaRPr lang="en-US" dirty="0"/>
          </a:p>
        </p:txBody>
      </p:sp>
      <p:sp>
        <p:nvSpPr>
          <p:cNvPr id="6" name="フッター プレースホルダー 5">
            <a:extLst>
              <a:ext uri="{FF2B5EF4-FFF2-40B4-BE49-F238E27FC236}">
                <a16:creationId xmlns:a16="http://schemas.microsoft.com/office/drawing/2014/main" id="{80CC6FE1-1CDE-B91F-5581-C9F7DAD18169}"/>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スライド番号プレースホルダー 6">
            <a:extLst>
              <a:ext uri="{FF2B5EF4-FFF2-40B4-BE49-F238E27FC236}">
                <a16:creationId xmlns:a16="http://schemas.microsoft.com/office/drawing/2014/main" id="{5373495C-230E-07E0-B20E-EECE227A95C3}"/>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735419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C2C20A-7759-DA44-C910-FE548231E1A9}"/>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DF29DD3-E726-4E3B-8423-A755173E63A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17246CC4-2B92-6ED9-2E83-3BEF3F0E53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622ED8F-2035-A123-2E73-D669FC56A362}"/>
              </a:ext>
            </a:extLst>
          </p:cNvPr>
          <p:cNvSpPr>
            <a:spLocks noGrp="1"/>
          </p:cNvSpPr>
          <p:nvPr>
            <p:ph type="dt" sz="half" idx="10"/>
          </p:nvPr>
        </p:nvSpPr>
        <p:spPr/>
        <p:txBody>
          <a:bodyPr/>
          <a:lstStyle/>
          <a:p>
            <a:fld id="{E5B389D9-9A19-4856-BFA7-03C5C8867B26}" type="datetime1">
              <a:rPr lang="en-US" altLang="ja-JP" smtClean="0"/>
              <a:t>7/5/2025</a:t>
            </a:fld>
            <a:endParaRPr lang="en-US" dirty="0"/>
          </a:p>
        </p:txBody>
      </p:sp>
      <p:sp>
        <p:nvSpPr>
          <p:cNvPr id="6" name="フッター プレースホルダー 5">
            <a:extLst>
              <a:ext uri="{FF2B5EF4-FFF2-40B4-BE49-F238E27FC236}">
                <a16:creationId xmlns:a16="http://schemas.microsoft.com/office/drawing/2014/main" id="{E92ABB1D-5AC7-F629-56C4-7B72B4F8A0EC}"/>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スライド番号プレースホルダー 6">
            <a:extLst>
              <a:ext uri="{FF2B5EF4-FFF2-40B4-BE49-F238E27FC236}">
                <a16:creationId xmlns:a16="http://schemas.microsoft.com/office/drawing/2014/main" id="{77F57E53-5868-8453-7EB3-10957F5D595E}"/>
              </a:ext>
            </a:extLst>
          </p:cNvPr>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29065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A2AC39B-7367-CB58-5D98-18BAC39A023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127701A-39A8-5B9B-2929-EC459B42831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277F9F-4134-6E4F-577C-812BD680D33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90A5B77-9EBF-4939-BB15-578C44D5AEEB}" type="datetime1">
              <a:rPr lang="en-US" altLang="ja-JP" smtClean="0"/>
              <a:t>7/5/2025</a:t>
            </a:fld>
            <a:endParaRPr lang="en-US" dirty="0"/>
          </a:p>
        </p:txBody>
      </p:sp>
      <p:sp>
        <p:nvSpPr>
          <p:cNvPr id="5" name="フッター プレースホルダー 4">
            <a:extLst>
              <a:ext uri="{FF2B5EF4-FFF2-40B4-BE49-F238E27FC236}">
                <a16:creationId xmlns:a16="http://schemas.microsoft.com/office/drawing/2014/main" id="{76CA3DC9-F9F0-1E8F-3BDE-2EDE92BCF95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Copyright © shimizuheartsr All Rights Reserved.</a:t>
            </a:r>
            <a:endParaRPr lang="en-US" dirty="0"/>
          </a:p>
        </p:txBody>
      </p:sp>
      <p:sp>
        <p:nvSpPr>
          <p:cNvPr id="6" name="スライド番号プレースホルダー 5">
            <a:extLst>
              <a:ext uri="{FF2B5EF4-FFF2-40B4-BE49-F238E27FC236}">
                <a16:creationId xmlns:a16="http://schemas.microsoft.com/office/drawing/2014/main" id="{AA6B4178-DCCB-3386-CCEC-0E89B4533E7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dirty="0"/>
          </a:p>
        </p:txBody>
      </p:sp>
    </p:spTree>
    <p:extLst>
      <p:ext uri="{BB962C8B-B14F-4D97-AF65-F5344CB8AC3E}">
        <p14:creationId xmlns:p14="http://schemas.microsoft.com/office/powerpoint/2010/main" val="3682310165"/>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hf hd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city.nemuro.hokkaido.jp/cgi-bin/hsp/hospitalreferral.ph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s://www.kango-roo.com/ki/image_910/" TargetMode="Externa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02.emf"/></Relationships>
</file>

<file path=ppt/slides/_rels/slide10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104.emf"/></Relationships>
</file>

<file path=ppt/slides/_rels/slide105.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hyperlink" Target="https://www.irasutoya.com/2013/09/e.html"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hyperlink" Target="https://chee-blog.com/doctor-finance-22/" TargetMode="External"/><Relationship Id="rId4" Type="http://schemas.openxmlformats.org/officeDocument/2006/relationships/image" Target="../media/image109.png"/></Relationships>
</file>

<file path=ppt/slides/_rels/slide10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hyperlink" Target="https://chee-blog.com/doctor-finance-22/"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illust-stock.com/yen-fukuro" TargetMode="External"/><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hyperlink" Target="https://nigiyakashi.com/7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irasutoya.com/2013/01/blog-post_693.html" TargetMode="Externa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hyperlink" Target="https://www.irasutoya.com/2014/09/blog-post_659.html" TargetMode="External"/><Relationship Id="rId4" Type="http://schemas.openxmlformats.org/officeDocument/2006/relationships/hyperlink" Target="https://japaclip.com/clinic/" TargetMode="External"/><Relationship Id="rId9" Type="http://schemas.openxmlformats.org/officeDocument/2006/relationships/image" Target="../media/image11.png"/></Relationships>
</file>

<file path=ppt/slides/_rels/slide1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8" Type="http://schemas.openxmlformats.org/officeDocument/2006/relationships/hyperlink" Target="https://www.hcd-hub.jp/magazine/5324" TargetMode="External"/><Relationship Id="rId3" Type="http://schemas.openxmlformats.org/officeDocument/2006/relationships/image" Target="../media/image109.png"/><Relationship Id="rId7" Type="http://schemas.openxmlformats.org/officeDocument/2006/relationships/image" Target="../media/image112.jp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hyperlink" Target="https://www.mhlw.go.jp/stf/seisakunitsuite/bunya/0000188411_00053.html" TargetMode="External"/><Relationship Id="rId5" Type="http://schemas.openxmlformats.org/officeDocument/2006/relationships/image" Target="../media/image111.png"/><Relationship Id="rId4" Type="http://schemas.openxmlformats.org/officeDocument/2006/relationships/hyperlink" Target="https://chee-blog.com/doctor-finance-22/"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s://www.irasutoya.com/2018/05/blog-post_598.html" TargetMode="External"/><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irasutoya.blogspot.com/2016/06/blog-post_698.html" TargetMode="Externa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irasutoya.com/2013/07/blog-post_466.html" TargetMode="External"/><Relationship Id="rId5" Type="http://schemas.openxmlformats.org/officeDocument/2006/relationships/image" Target="../media/image23.png"/><Relationship Id="rId4" Type="http://schemas.openxmlformats.org/officeDocument/2006/relationships/hyperlink" Target="https://www.irasutoya.com/2019/06/blog-post_602.htm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6.png"/><Relationship Id="rId4" Type="http://schemas.openxmlformats.org/officeDocument/2006/relationships/diagramLayout" Target="../diagrams/layout1.xml"/><Relationship Id="rId9" Type="http://schemas.openxmlformats.org/officeDocument/2006/relationships/hyperlink" Target="https://www.irasutoya.com/2016/11/blog-post_844.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mhlw.go.jp/stf/newpage_51451.html"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rasuto.mbledos.com/uncategorized/%E3%80%90%E6%9C%80%E9%AB%98%E3%81%AE%E3%82%B3%E3%83%AC%E3%82%AF%E3%82%B7%E3%83%A7%E3%83%B3%E3%80%91-%E3%82%B9%E3%82%B1%E3%82%B8%E3%83%A5%E3%83%BC%E3%83%AB-%E3%82%A4%E3%83%A9%E3%82%B9%E3%83%88/"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japaclip.com/clinic/"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www.city.nemuro.hokkaido.jp/cgi-bin/hsp/hospitalreferral.php" TargetMode="Externa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hyperlink" Target="https://www.kango-roo.com/ki/image_910/" TargetMode="External"/><Relationship Id="rId3" Type="http://schemas.openxmlformats.org/officeDocument/2006/relationships/diagramLayout" Target="../diagrams/layout3.xml"/><Relationship Id="rId7" Type="http://schemas.openxmlformats.org/officeDocument/2006/relationships/image" Target="../media/image3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tsutsumiclinic.net/%E5%8C%BB%E5%B8%AB%E3%82%A4%E3%83%A9%E3%82%B9%E3%83%88/" TargetMode="External"/><Relationship Id="rId5" Type="http://schemas.microsoft.com/office/2007/relationships/hdphoto" Target="../media/hdphoto1.wdp"/><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tsutsumiclinic.net/%E5%8C%BB%E5%B8%AB%E3%82%A4%E3%83%A9%E3%82%B9%E3%83%88/" TargetMode="Externa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sepulohikiakublog.blogspot.com/2021/07/725563.html" TargetMode="Externa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irasutoya.com/2018/05/blog-post_950.html" TargetMode="Externa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kango-roo.com/ki/image_910/" TargetMode="Externa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illust-stock.com/yen-fukuro" TargetMode="External"/><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hyperlink" Target="https://nigiyakashi.com/7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rasutoya.com/2013/01/blog-post_693.html" TargetMode="Externa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hyperlink" Target="https://www.irasutoya.com/2014/09/blog-post_659.html" TargetMode="External"/><Relationship Id="rId4" Type="http://schemas.openxmlformats.org/officeDocument/2006/relationships/hyperlink" Target="https://japaclip.com/clinic/" TargetMode="External"/><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irasutoya.com/2016/11/blog-post_844.html" TargetMode="External"/><Relationship Id="rId5" Type="http://schemas.openxmlformats.org/officeDocument/2006/relationships/image" Target="../media/image50.png"/><Relationship Id="rId4" Type="http://schemas.openxmlformats.org/officeDocument/2006/relationships/hyperlink" Target="https://www.mhlw.go.jp/stf/newpage_53382.html"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mhlw.go.jp/stf/newpage_53382.html"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www.mhlw.go.jp/stf/newpage_53382.htm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www.mhlw.go.jp/stf/newpage_53382.html"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mhlw.go.jp/stf/newpage_53382.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s://www.ac-illust.com/main/detail.php?id=1825449&amp;word=%E8%B5%A4%E3%81%84%E4%B8%B8%E3%81%A8%E4%BA%BA%E5%B7%AE%E3%81%97%E6%8C%87%E3%81%AE%E3%83%9D%E3%82%A4%E3%83%B3%E3%83%88%EF%BC%81%E3%82%A2%E3%82%A4%E3%82%B3%E3%83%B3%E8%B5%A4%E4%B8%B8"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www.ac-illust.com/main/detail.php?id=1825449&amp;word=%E8%B5%A4%E3%81%84%E4%B8%B8%E3%81%A8%E4%BA%BA%E5%B7%AE%E3%81%97%E6%8C%87%E3%81%AE%E3%83%9D%E3%82%A4%E3%83%B3%E3%83%88%EF%BC%81%E3%82%A2%E3%82%A4%E3%82%B3%E3%83%B3%E8%B5%A4%E4%B8%B8"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ac-illust.com/main/detail.php?id=1825449&amp;word=%E8%B5%A4%E3%81%84%E4%B8%B8%E3%81%A8%E4%BA%BA%E5%B7%AE%E3%81%97%E6%8C%87%E3%81%AE%E3%83%9D%E3%82%A4%E3%83%B3%E3%83%88%EF%BC%81%E3%82%A2%E3%82%A4%E3%82%B3%E3%83%B3%E8%B5%A4%E4%B8%B8"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https://japaclip.com/clinic/"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mhlw.go.jp/stf/seisakunitsuite/bunya/0000188411_00053.htm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www.appli-cation.com/ill/13456.php" TargetMode="External"/><Relationship Id="rId5" Type="http://schemas.openxmlformats.org/officeDocument/2006/relationships/image" Target="../media/image64.jpg"/><Relationship Id="rId4" Type="http://schemas.openxmlformats.org/officeDocument/2006/relationships/hyperlink" Target="https://www.irasutoya.com/2016/05/blog-post_271.html"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hyperlink" Target="http://www.appli-cation.com/ill/13456.php"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hyperlink" Target="https://www.irasutoya.com/2013/09/e.html" TargetMode="External"/><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www.ac-illust.com/main/detail.php?id=849263&amp;word=%E9%87%8D%E8%A6%81"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japaclip.com/clinic/"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www.mhlw.go.jp/stf/seisakunitsuite/bunya/0000188411_00053.html"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70.emf"/></Relationships>
</file>

<file path=ppt/slides/_rels/slide6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illust-stock.com/yen-fukuro" TargetMode="External"/><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hyperlink" Target="https://nigiyakashi.com/7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irasutoya.com/2013/01/blog-post_693.html" TargetMode="Externa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hyperlink" Target="https://www.irasutoya.com/2014/09/blog-post_659.html" TargetMode="External"/><Relationship Id="rId4" Type="http://schemas.openxmlformats.org/officeDocument/2006/relationships/hyperlink" Target="https://japaclip.com/clinic/" TargetMode="External"/><Relationship Id="rId9"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hyperlink" Target="http://www.appli-cation.com/ill/13456.php"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hyperlink" Target="https://www.irasutoya.com/2013/09/e.html" TargetMode="External"/><Relationship Id="rId4" Type="http://schemas.openxmlformats.org/officeDocument/2006/relationships/image" Target="../media/image67.png"/></Relationships>
</file>

<file path=ppt/slides/_rels/slide71.xml.rels><?xml version="1.0" encoding="UTF-8" standalone="yes"?>
<Relationships xmlns="http://schemas.openxmlformats.org/package/2006/relationships"><Relationship Id="rId3" Type="http://schemas.openxmlformats.org/officeDocument/2006/relationships/hyperlink" Target="https://www.city.nemuro.hokkaido.jp/cgi-bin/hsp/hospitalreferral.php"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mhlw.go.jp/stf/seisakunitsuite/bunya/0000188411_00053.html" TargetMode="External"/><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72.emf"/></Relationships>
</file>

<file path=ppt/slides/_rels/slide75.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hyperlink" Target="http://www.appli-cation.com/ill/13456.php"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hyperlink" Target="https://www.irasutoya.com/2013/09/e.html" TargetMode="External"/><Relationship Id="rId4" Type="http://schemas.openxmlformats.org/officeDocument/2006/relationships/image" Target="../media/image67.png"/></Relationships>
</file>

<file path=ppt/slides/_rels/slide78.xml.rels><?xml version="1.0" encoding="UTF-8" standalone="yes"?>
<Relationships xmlns="http://schemas.openxmlformats.org/package/2006/relationships"><Relationship Id="rId3" Type="http://schemas.openxmlformats.org/officeDocument/2006/relationships/hyperlink" Target="https://www.kango-roo.com/ki/image_910/" TargetMode="Externa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hlw.go.jp/stf/seisakunitsuite/bunya/0000188411_00053.html" TargetMode="External"/><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www.mhlw.go.jp/stf/seisakunitsuite/bunya/0000188411_00053.html" TargetMode="External"/><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79.emf"/></Relationships>
</file>

<file path=ppt/slides/_rels/slide8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85.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83.emf"/></Relationships>
</file>

<file path=ppt/slides/_rels/slide86.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86.emf"/></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hyperlink" Target="http://www.appli-cation.com/ill/13456.php"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hyperlink" Target="https://www.irasutoya.com/2013/09/e.html" TargetMode="External"/><Relationship Id="rId4" Type="http://schemas.openxmlformats.org/officeDocument/2006/relationships/image" Target="../media/image6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90.xml.rels><?xml version="1.0" encoding="UTF-8" standalone="yes"?>
<Relationships xmlns="http://schemas.openxmlformats.org/package/2006/relationships"><Relationship Id="rId3" Type="http://schemas.openxmlformats.org/officeDocument/2006/relationships/hyperlink" Target="https://japaclip.com/clinic/"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www.mhlw.go.jp/stf/seisakunitsuite/bunya/0000188411_00053.html" TargetMode="External"/><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95.xml.rels><?xml version="1.0" encoding="UTF-8" standalone="yes"?>
<Relationships xmlns="http://schemas.openxmlformats.org/package/2006/relationships"><Relationship Id="rId3" Type="http://schemas.openxmlformats.org/officeDocument/2006/relationships/hyperlink" Target="https://www.city.nemuro.hokkaido.jp/cgi-bin/hsp/hospitalreferral.php"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s://www.mhlw.go.jp/stf/seisakunitsuite/bunya/0000188411_00053.html" TargetMode="External"/><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9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9998" y="3143839"/>
            <a:ext cx="8093065" cy="829671"/>
          </a:xfrm>
        </p:spPr>
        <p:txBody>
          <a:bodyPr>
            <a:normAutofit fontScale="90000"/>
          </a:bodyPr>
          <a:lstStyle/>
          <a:p>
            <a:r>
              <a:rPr lang="ja-JP" altLang="en-US" sz="3600" b="1" dirty="0">
                <a:solidFill>
                  <a:schemeClr val="accent1"/>
                </a:solidFill>
                <a:latin typeface="A-OTF UD Shin Go Pr6N L" panose="020B0300000000000000" pitchFamily="34" charset="-128"/>
                <a:ea typeface="A-OTF UD Shin Go Pr6N L" panose="020B0300000000000000" pitchFamily="34" charset="-128"/>
              </a:rPr>
              <a:t>医療機関・訪問看護ステーションにおける</a:t>
            </a:r>
            <a:br>
              <a:rPr lang="en-US" altLang="ja-JP" b="1" dirty="0">
                <a:solidFill>
                  <a:schemeClr val="accent1"/>
                </a:solidFill>
                <a:latin typeface="A-OTF UD Shin Go Pr6N L" panose="020B0300000000000000" pitchFamily="34" charset="-128"/>
                <a:ea typeface="A-OTF UD Shin Go Pr6N L" panose="020B0300000000000000" pitchFamily="34" charset="-128"/>
              </a:rPr>
            </a:br>
            <a:r>
              <a:rPr lang="ja-JP" altLang="en-US" b="1" dirty="0">
                <a:solidFill>
                  <a:schemeClr val="accent1"/>
                </a:solidFill>
                <a:latin typeface="A-OTF UD Shin Go Pr6N L" panose="020B0300000000000000" pitchFamily="34" charset="-128"/>
                <a:ea typeface="A-OTF UD Shin Go Pr6N L" panose="020B0300000000000000" pitchFamily="34" charset="-128"/>
              </a:rPr>
              <a:t>ベースアップ評価料</a:t>
            </a:r>
            <a:br>
              <a:rPr lang="en-US" altLang="ja-JP" b="1" dirty="0">
                <a:solidFill>
                  <a:schemeClr val="accent1"/>
                </a:solidFill>
                <a:latin typeface="A-OTF UD Shin Go Pr6N L" panose="020B0300000000000000" pitchFamily="34" charset="-128"/>
                <a:ea typeface="A-OTF UD Shin Go Pr6N L" panose="020B0300000000000000" pitchFamily="34" charset="-128"/>
              </a:rPr>
            </a:br>
            <a:r>
              <a:rPr lang="ja-JP" altLang="en-US" b="1" dirty="0">
                <a:solidFill>
                  <a:schemeClr val="accent1"/>
                </a:solidFill>
                <a:latin typeface="A-OTF UD Shin Go Pr6N L" panose="020B0300000000000000" pitchFamily="34" charset="-128"/>
                <a:ea typeface="A-OTF UD Shin Go Pr6N L" panose="020B0300000000000000" pitchFamily="34" charset="-128"/>
              </a:rPr>
              <a:t>実務のポイント</a:t>
            </a:r>
            <a:endParaRPr b="1" dirty="0">
              <a:solidFill>
                <a:schemeClr val="accent1"/>
              </a:solidFill>
              <a:latin typeface="A-OTF UD Shin Go Pr6N L" panose="020B0300000000000000" pitchFamily="34" charset="-128"/>
              <a:ea typeface="A-OTF UD Shin Go Pr6N L" panose="020B0300000000000000" pitchFamily="34" charset="-128"/>
            </a:endParaRPr>
          </a:p>
        </p:txBody>
      </p:sp>
      <p:sp>
        <p:nvSpPr>
          <p:cNvPr id="3" name="Subtitle 2"/>
          <p:cNvSpPr>
            <a:spLocks noGrp="1"/>
          </p:cNvSpPr>
          <p:nvPr>
            <p:ph type="subTitle" idx="1"/>
          </p:nvPr>
        </p:nvSpPr>
        <p:spPr>
          <a:xfrm>
            <a:off x="1877271" y="3973510"/>
            <a:ext cx="5778518" cy="921805"/>
          </a:xfrm>
        </p:spPr>
        <p:txBody>
          <a:bodyPr>
            <a:normAutofit/>
          </a:bodyPr>
          <a:lstStyle/>
          <a:p>
            <a:r>
              <a:rPr lang="ja-JP" altLang="en-US" dirty="0">
                <a:latin typeface="A-OTF UD Shin Go Pr6N L" panose="020B0300000000000000" pitchFamily="34" charset="-128"/>
                <a:ea typeface="A-OTF UD Shin Go Pr6N L" panose="020B0300000000000000" pitchFamily="34" charset="-128"/>
              </a:rPr>
              <a:t>しみずハート社会保険労務士事務所</a:t>
            </a:r>
            <a:endParaRPr lang="en-US" altLang="ja-JP" dirty="0">
              <a:latin typeface="A-OTF UD Shin Go Pr6N L" panose="020B0300000000000000" pitchFamily="34" charset="-128"/>
              <a:ea typeface="A-OTF UD Shin Go Pr6N L" panose="020B0300000000000000" pitchFamily="34" charset="-128"/>
            </a:endParaRPr>
          </a:p>
          <a:p>
            <a:endParaRPr dirty="0">
              <a:latin typeface="A-OTF UD Shin Go Pr6N L" panose="020B0300000000000000" pitchFamily="34" charset="-128"/>
              <a:ea typeface="A-OTF UD Shin Go Pr6N L" panose="020B0300000000000000" pitchFamily="34" charset="-128"/>
            </a:endParaRPr>
          </a:p>
        </p:txBody>
      </p:sp>
      <p:pic>
        <p:nvPicPr>
          <p:cNvPr id="2050" name="Picture 2" descr="医師と看護師のイラスト">
            <a:extLst>
              <a:ext uri="{FF2B5EF4-FFF2-40B4-BE49-F238E27FC236}">
                <a16:creationId xmlns:a16="http://schemas.microsoft.com/office/drawing/2014/main" id="{55533E24-F520-9CA7-316A-9B1C720F8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117" y="4247763"/>
            <a:ext cx="2443008" cy="2291541"/>
          </a:xfrm>
          <a:prstGeom prst="rect">
            <a:avLst/>
          </a:prstGeom>
          <a:noFill/>
          <a:extLst>
            <a:ext uri="{909E8E84-426E-40DD-AFC4-6F175D3DCCD1}">
              <a14:hiddenFill xmlns:a14="http://schemas.microsoft.com/office/drawing/2010/main">
                <a:solidFill>
                  <a:srgbClr val="FFFFFF"/>
                </a:solidFill>
              </a14:hiddenFill>
            </a:ext>
          </a:extLst>
        </p:spPr>
      </p:pic>
      <p:sp>
        <p:nvSpPr>
          <p:cNvPr id="8" name="四角形: 角を丸くする 7">
            <a:extLst>
              <a:ext uri="{FF2B5EF4-FFF2-40B4-BE49-F238E27FC236}">
                <a16:creationId xmlns:a16="http://schemas.microsoft.com/office/drawing/2014/main" id="{287BFE2C-606B-4FB7-E976-E56F31A7A4CE}"/>
              </a:ext>
            </a:extLst>
          </p:cNvPr>
          <p:cNvSpPr/>
          <p:nvPr/>
        </p:nvSpPr>
        <p:spPr>
          <a:xfrm>
            <a:off x="719998" y="177257"/>
            <a:ext cx="2419128" cy="1830652"/>
          </a:xfrm>
          <a:prstGeom prst="roundRect">
            <a:avLst>
              <a:gd name="adj" fmla="val 10000"/>
            </a:avLst>
          </a:prstGeom>
          <a:blipFill rotWithShape="1">
            <a:blip r:embed="rId3">
              <a:extLst>
                <a:ext uri="{837473B0-CC2E-450A-ABE3-18F120FF3D39}">
                  <a1611:picAttrSrcUrl xmlns:a1611="http://schemas.microsoft.com/office/drawing/2016/11/main" r:i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9921A-3662-DE7B-49A5-FB67F808612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C0CA929-EC11-E36F-2D41-4216F00FE8EC}"/>
              </a:ext>
            </a:extLst>
          </p:cNvPr>
          <p:cNvSpPr/>
          <p:nvPr/>
        </p:nvSpPr>
        <p:spPr>
          <a:xfrm>
            <a:off x="0" y="-42249"/>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Title 1">
            <a:extLst>
              <a:ext uri="{FF2B5EF4-FFF2-40B4-BE49-F238E27FC236}">
                <a16:creationId xmlns:a16="http://schemas.microsoft.com/office/drawing/2014/main" id="{81BE93F4-EBA3-1ADE-303F-8779457D172C}"/>
              </a:ext>
            </a:extLst>
          </p:cNvPr>
          <p:cNvSpPr>
            <a:spLocks noGrp="1"/>
          </p:cNvSpPr>
          <p:nvPr>
            <p:ph type="title"/>
          </p:nvPr>
        </p:nvSpPr>
        <p:spPr>
          <a:xfrm>
            <a:off x="136173" y="48337"/>
            <a:ext cx="8940404" cy="553205"/>
          </a:xfrm>
        </p:spPr>
        <p:txBody>
          <a:bodyPr>
            <a:noAutofit/>
          </a:bodyPr>
          <a:lstStyle/>
          <a:p>
            <a:r>
              <a:rPr lang="ja-JP" altLang="en-US" sz="2800" b="1" dirty="0">
                <a:latin typeface="A-OTF UD Shin Go Pr6N L" panose="020B0300000000000000" pitchFamily="34" charset="-128"/>
                <a:ea typeface="A-OTF UD Shin Go Pr6N L" panose="020B0300000000000000"/>
              </a:rPr>
              <a:t>ベースアップ評価料は医療費明細書に記入されます</a:t>
            </a:r>
            <a:endParaRPr lang="en-US" altLang="ja-JP" sz="1800" b="1" dirty="0">
              <a:latin typeface="A-OTF UD Shin Go Pr6N L" panose="020B0300000000000000" pitchFamily="34" charset="-128"/>
              <a:ea typeface="A-OTF UD Shin Go Pr6N L" panose="020B0300000000000000"/>
            </a:endParaRPr>
          </a:p>
        </p:txBody>
      </p:sp>
      <p:sp>
        <p:nvSpPr>
          <p:cNvPr id="12" name="スライド番号プレースホルダー 11">
            <a:extLst>
              <a:ext uri="{FF2B5EF4-FFF2-40B4-BE49-F238E27FC236}">
                <a16:creationId xmlns:a16="http://schemas.microsoft.com/office/drawing/2014/main" id="{46A320A3-F4B3-3CA0-8A6E-F4D7EC65A575}"/>
              </a:ext>
            </a:extLst>
          </p:cNvPr>
          <p:cNvSpPr>
            <a:spLocks noGrp="1"/>
          </p:cNvSpPr>
          <p:nvPr>
            <p:ph type="sldNum" sz="quarter" idx="12"/>
          </p:nvPr>
        </p:nvSpPr>
        <p:spPr/>
        <p:txBody>
          <a:bodyPr/>
          <a:lstStyle/>
          <a:p>
            <a:fld id="{C1FF6DA9-008F-8B48-92A6-B652298478BF}" type="slidenum">
              <a:rPr lang="en-US" sz="1600" smtClean="0"/>
              <a:t>10</a:t>
            </a:fld>
            <a:endParaRPr lang="en-US" sz="1600" dirty="0"/>
          </a:p>
        </p:txBody>
      </p:sp>
      <p:sp>
        <p:nvSpPr>
          <p:cNvPr id="4" name="フッター プレースホルダー 3">
            <a:extLst>
              <a:ext uri="{FF2B5EF4-FFF2-40B4-BE49-F238E27FC236}">
                <a16:creationId xmlns:a16="http://schemas.microsoft.com/office/drawing/2014/main" id="{941D7773-96BC-EE26-97C5-02B592C72E3F}"/>
              </a:ext>
            </a:extLst>
          </p:cNvPr>
          <p:cNvSpPr>
            <a:spLocks noGrp="1"/>
          </p:cNvSpPr>
          <p:nvPr>
            <p:ph type="ftr" sz="quarter" idx="11"/>
          </p:nvPr>
        </p:nvSpPr>
        <p:spPr>
          <a:xfrm>
            <a:off x="3028950" y="6300122"/>
            <a:ext cx="3086100" cy="365125"/>
          </a:xfrm>
        </p:spPr>
        <p:txBody>
          <a:bodyPr/>
          <a:lstStyle/>
          <a:p>
            <a:r>
              <a:rPr lang="en-US" dirty="0"/>
              <a:t>Copyright © </a:t>
            </a:r>
            <a:r>
              <a:rPr lang="en-US" dirty="0" err="1"/>
              <a:t>shimizuheartsr</a:t>
            </a:r>
            <a:r>
              <a:rPr lang="en-US" dirty="0"/>
              <a:t> All Rights Reserved.</a:t>
            </a:r>
          </a:p>
        </p:txBody>
      </p:sp>
      <p:pic>
        <p:nvPicPr>
          <p:cNvPr id="10" name="図 9">
            <a:extLst>
              <a:ext uri="{FF2B5EF4-FFF2-40B4-BE49-F238E27FC236}">
                <a16:creationId xmlns:a16="http://schemas.microsoft.com/office/drawing/2014/main" id="{B566AF85-0565-CE91-6B78-E0257AA4FD21}"/>
              </a:ext>
            </a:extLst>
          </p:cNvPr>
          <p:cNvPicPr>
            <a:picLocks noChangeAspect="1"/>
          </p:cNvPicPr>
          <p:nvPr/>
        </p:nvPicPr>
        <p:blipFill>
          <a:blip r:embed="rId3"/>
          <a:srcRect l="2201" t="14979" r="12672"/>
          <a:stretch/>
        </p:blipFill>
        <p:spPr>
          <a:xfrm>
            <a:off x="67423" y="674927"/>
            <a:ext cx="9018877" cy="4595716"/>
          </a:xfrm>
          <a:prstGeom prst="rect">
            <a:avLst/>
          </a:prstGeom>
        </p:spPr>
      </p:pic>
      <p:sp>
        <p:nvSpPr>
          <p:cNvPr id="15" name="正方形/長方形 14">
            <a:extLst>
              <a:ext uri="{FF2B5EF4-FFF2-40B4-BE49-F238E27FC236}">
                <a16:creationId xmlns:a16="http://schemas.microsoft.com/office/drawing/2014/main" id="{DB8D8DFE-A1BA-45B6-C64C-4F282CD56AD4}"/>
              </a:ext>
            </a:extLst>
          </p:cNvPr>
          <p:cNvSpPr/>
          <p:nvPr/>
        </p:nvSpPr>
        <p:spPr>
          <a:xfrm>
            <a:off x="1489753" y="4726112"/>
            <a:ext cx="7586824" cy="24658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364746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941E-FBB8-6D67-D3DD-8C71B0B8FF8A}"/>
            </a:ext>
          </a:extLst>
        </p:cNvPr>
        <p:cNvGrpSpPr/>
        <p:nvPr/>
      </p:nvGrpSpPr>
      <p:grpSpPr>
        <a:xfrm>
          <a:off x="0" y="0"/>
          <a:ext cx="0" cy="0"/>
          <a:chOff x="0" y="0"/>
          <a:chExt cx="0" cy="0"/>
        </a:xfrm>
      </p:grpSpPr>
      <p:pic>
        <p:nvPicPr>
          <p:cNvPr id="29" name="図 28">
            <a:extLst>
              <a:ext uri="{FF2B5EF4-FFF2-40B4-BE49-F238E27FC236}">
                <a16:creationId xmlns:a16="http://schemas.microsoft.com/office/drawing/2014/main" id="{9181D072-3314-90FA-ECF2-B5F87D48BBFB}"/>
              </a:ext>
            </a:extLst>
          </p:cNvPr>
          <p:cNvPicPr>
            <a:picLocks noChangeAspect="1"/>
          </p:cNvPicPr>
          <p:nvPr/>
        </p:nvPicPr>
        <p:blipFill>
          <a:blip r:embed="rId2"/>
          <a:stretch>
            <a:fillRect/>
          </a:stretch>
        </p:blipFill>
        <p:spPr>
          <a:xfrm>
            <a:off x="12684" y="4185501"/>
            <a:ext cx="8861729" cy="2235792"/>
          </a:xfrm>
          <a:prstGeom prst="rect">
            <a:avLst/>
          </a:prstGeom>
        </p:spPr>
      </p:pic>
      <p:pic>
        <p:nvPicPr>
          <p:cNvPr id="27" name="コンテンツ プレースホルダー 26">
            <a:extLst>
              <a:ext uri="{FF2B5EF4-FFF2-40B4-BE49-F238E27FC236}">
                <a16:creationId xmlns:a16="http://schemas.microsoft.com/office/drawing/2014/main" id="{87FF3814-A963-DFE0-FC4C-9DE28BE6078E}"/>
              </a:ext>
            </a:extLst>
          </p:cNvPr>
          <p:cNvPicPr>
            <a:picLocks noGrp="1" noChangeAspect="1"/>
          </p:cNvPicPr>
          <p:nvPr>
            <p:ph idx="1"/>
          </p:nvPr>
        </p:nvPicPr>
        <p:blipFill>
          <a:blip r:embed="rId3"/>
          <a:stretch>
            <a:fillRect/>
          </a:stretch>
        </p:blipFill>
        <p:spPr>
          <a:xfrm>
            <a:off x="108065" y="62262"/>
            <a:ext cx="8766347" cy="4032255"/>
          </a:xfrm>
          <a:prstGeom prst="rect">
            <a:avLst/>
          </a:prstGeom>
        </p:spPr>
      </p:pic>
      <p:sp>
        <p:nvSpPr>
          <p:cNvPr id="4" name="スライド番号プレースホルダー 3">
            <a:extLst>
              <a:ext uri="{FF2B5EF4-FFF2-40B4-BE49-F238E27FC236}">
                <a16:creationId xmlns:a16="http://schemas.microsoft.com/office/drawing/2014/main" id="{DF868B88-538A-669A-FAD3-7A5891815349}"/>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100</a:t>
            </a:fld>
            <a:endParaRPr lang="en-US" dirty="0"/>
          </a:p>
        </p:txBody>
      </p:sp>
      <p:sp>
        <p:nvSpPr>
          <p:cNvPr id="3" name="フッター プレースホルダー 2">
            <a:extLst>
              <a:ext uri="{FF2B5EF4-FFF2-40B4-BE49-F238E27FC236}">
                <a16:creationId xmlns:a16="http://schemas.microsoft.com/office/drawing/2014/main" id="{9D63983B-1D09-A1CF-E829-4D4125B221EF}"/>
              </a:ext>
            </a:extLst>
          </p:cNvPr>
          <p:cNvSpPr>
            <a:spLocks noGrp="1"/>
          </p:cNvSpPr>
          <p:nvPr>
            <p:ph type="ftr" sz="quarter" idx="11"/>
          </p:nvPr>
        </p:nvSpPr>
        <p:spPr>
          <a:xfrm>
            <a:off x="3028950" y="6460910"/>
            <a:ext cx="3086100" cy="365125"/>
          </a:xfrm>
        </p:spPr>
        <p:txBody>
          <a:bodyPr/>
          <a:lstStyle/>
          <a:p>
            <a:r>
              <a:rPr lang="en-US" dirty="0"/>
              <a:t>Copyright © </a:t>
            </a:r>
            <a:r>
              <a:rPr lang="en-US" dirty="0" err="1"/>
              <a:t>shimizuheartsr</a:t>
            </a:r>
            <a:r>
              <a:rPr lang="en-US" dirty="0"/>
              <a:t> All Rights Reserved.</a:t>
            </a:r>
          </a:p>
        </p:txBody>
      </p:sp>
      <p:cxnSp>
        <p:nvCxnSpPr>
          <p:cNvPr id="21" name="直線矢印コネクタ 20">
            <a:extLst>
              <a:ext uri="{FF2B5EF4-FFF2-40B4-BE49-F238E27FC236}">
                <a16:creationId xmlns:a16="http://schemas.microsoft.com/office/drawing/2014/main" id="{222AB597-8044-BF2A-1D73-41251572B744}"/>
              </a:ext>
            </a:extLst>
          </p:cNvPr>
          <p:cNvCxnSpPr>
            <a:cxnSpLocks/>
          </p:cNvCxnSpPr>
          <p:nvPr/>
        </p:nvCxnSpPr>
        <p:spPr>
          <a:xfrm flipV="1">
            <a:off x="4217862" y="754144"/>
            <a:ext cx="3361289" cy="4210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3DE0746A-2B4B-02D1-8EB9-117994D7A24A}"/>
              </a:ext>
            </a:extLst>
          </p:cNvPr>
          <p:cNvCxnSpPr>
            <a:cxnSpLocks/>
          </p:cNvCxnSpPr>
          <p:nvPr/>
        </p:nvCxnSpPr>
        <p:spPr>
          <a:xfrm flipV="1">
            <a:off x="1677971" y="292231"/>
            <a:ext cx="6080289" cy="4581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7FAC6716-6D2E-2A24-0138-E8BC2CE0D7D5}"/>
              </a:ext>
            </a:extLst>
          </p:cNvPr>
          <p:cNvCxnSpPr>
            <a:cxnSpLocks/>
          </p:cNvCxnSpPr>
          <p:nvPr/>
        </p:nvCxnSpPr>
        <p:spPr>
          <a:xfrm flipV="1">
            <a:off x="6033155" y="533379"/>
            <a:ext cx="1570469" cy="4431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72214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4F0C4-F21A-8C1A-E341-3971EE2B5E3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D053E8B-0E19-FC99-3BC1-67CDA61A6803}"/>
              </a:ext>
            </a:extLst>
          </p:cNvPr>
          <p:cNvSpPr/>
          <p:nvPr/>
        </p:nvSpPr>
        <p:spPr>
          <a:xfrm>
            <a:off x="0" y="0"/>
            <a:ext cx="9144000" cy="60331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コンテンツ プレースホルダー 5">
            <a:extLst>
              <a:ext uri="{FF2B5EF4-FFF2-40B4-BE49-F238E27FC236}">
                <a16:creationId xmlns:a16="http://schemas.microsoft.com/office/drawing/2014/main" id="{87AAB9E8-1C53-1E80-2954-F71C9B88130E}"/>
              </a:ext>
            </a:extLst>
          </p:cNvPr>
          <p:cNvPicPr>
            <a:picLocks noGrp="1" noChangeAspect="1"/>
          </p:cNvPicPr>
          <p:nvPr>
            <p:ph idx="1"/>
          </p:nvPr>
        </p:nvPicPr>
        <p:blipFill>
          <a:blip r:embed="rId2"/>
          <a:stretch>
            <a:fillRect/>
          </a:stretch>
        </p:blipFill>
        <p:spPr>
          <a:xfrm>
            <a:off x="164119" y="1544831"/>
            <a:ext cx="8558858" cy="2889412"/>
          </a:xfrm>
          <a:prstGeom prst="rect">
            <a:avLst/>
          </a:prstGeom>
        </p:spPr>
      </p:pic>
      <p:pic>
        <p:nvPicPr>
          <p:cNvPr id="7" name="図 6">
            <a:extLst>
              <a:ext uri="{FF2B5EF4-FFF2-40B4-BE49-F238E27FC236}">
                <a16:creationId xmlns:a16="http://schemas.microsoft.com/office/drawing/2014/main" id="{B8A29341-E936-5CA9-F87D-BAE2D94C53C2}"/>
              </a:ext>
            </a:extLst>
          </p:cNvPr>
          <p:cNvPicPr>
            <a:picLocks noChangeAspect="1"/>
          </p:cNvPicPr>
          <p:nvPr/>
        </p:nvPicPr>
        <p:blipFill>
          <a:blip r:embed="rId3"/>
          <a:stretch>
            <a:fillRect/>
          </a:stretch>
        </p:blipFill>
        <p:spPr>
          <a:xfrm>
            <a:off x="164119" y="4609075"/>
            <a:ext cx="8558858" cy="1770525"/>
          </a:xfrm>
          <a:prstGeom prst="rect">
            <a:avLst/>
          </a:prstGeom>
        </p:spPr>
      </p:pic>
      <p:sp>
        <p:nvSpPr>
          <p:cNvPr id="4" name="スライド番号プレースホルダー 3">
            <a:extLst>
              <a:ext uri="{FF2B5EF4-FFF2-40B4-BE49-F238E27FC236}">
                <a16:creationId xmlns:a16="http://schemas.microsoft.com/office/drawing/2014/main" id="{A64D3008-8F80-F68D-1E09-562721D6A732}"/>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101</a:t>
            </a:fld>
            <a:endParaRPr lang="en-US" dirty="0"/>
          </a:p>
        </p:txBody>
      </p:sp>
      <p:sp>
        <p:nvSpPr>
          <p:cNvPr id="3" name="フッター プレースホルダー 2">
            <a:extLst>
              <a:ext uri="{FF2B5EF4-FFF2-40B4-BE49-F238E27FC236}">
                <a16:creationId xmlns:a16="http://schemas.microsoft.com/office/drawing/2014/main" id="{210E7771-FBBD-9B6C-36A3-1B2A02DA9B3D}"/>
              </a:ext>
            </a:extLst>
          </p:cNvPr>
          <p:cNvSpPr>
            <a:spLocks noGrp="1"/>
          </p:cNvSpPr>
          <p:nvPr>
            <p:ph type="ftr" sz="quarter" idx="11"/>
          </p:nvPr>
        </p:nvSpPr>
        <p:spPr>
          <a:xfrm>
            <a:off x="3028950" y="6460910"/>
            <a:ext cx="3086100" cy="365125"/>
          </a:xfrm>
        </p:spPr>
        <p:txBody>
          <a:bodyPr/>
          <a:lstStyle/>
          <a:p>
            <a:r>
              <a:rPr lang="en-US" dirty="0"/>
              <a:t>Copyright © </a:t>
            </a:r>
            <a:r>
              <a:rPr lang="en-US" dirty="0" err="1"/>
              <a:t>shimizuheartsr</a:t>
            </a:r>
            <a:r>
              <a:rPr lang="en-US" dirty="0"/>
              <a:t> All Rights Reserved.</a:t>
            </a:r>
          </a:p>
        </p:txBody>
      </p:sp>
      <p:cxnSp>
        <p:nvCxnSpPr>
          <p:cNvPr id="21" name="直線矢印コネクタ 20">
            <a:extLst>
              <a:ext uri="{FF2B5EF4-FFF2-40B4-BE49-F238E27FC236}">
                <a16:creationId xmlns:a16="http://schemas.microsoft.com/office/drawing/2014/main" id="{088A083F-FEE0-883D-57BB-AC804DDC2CBE}"/>
              </a:ext>
            </a:extLst>
          </p:cNvPr>
          <p:cNvCxnSpPr>
            <a:cxnSpLocks/>
          </p:cNvCxnSpPr>
          <p:nvPr/>
        </p:nvCxnSpPr>
        <p:spPr>
          <a:xfrm flipV="1">
            <a:off x="4706016" y="2172164"/>
            <a:ext cx="3240780" cy="3322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7EAB41E5-0FFE-FB2E-C919-15D5B4335AFA}"/>
              </a:ext>
            </a:extLst>
          </p:cNvPr>
          <p:cNvCxnSpPr>
            <a:cxnSpLocks/>
          </p:cNvCxnSpPr>
          <p:nvPr/>
        </p:nvCxnSpPr>
        <p:spPr>
          <a:xfrm flipV="1">
            <a:off x="1979058" y="1861114"/>
            <a:ext cx="5692307" cy="3740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FA2C5666-0A32-7270-FD4E-AC6DA0B413B5}"/>
              </a:ext>
            </a:extLst>
          </p:cNvPr>
          <p:cNvCxnSpPr>
            <a:cxnSpLocks/>
          </p:cNvCxnSpPr>
          <p:nvPr/>
        </p:nvCxnSpPr>
        <p:spPr>
          <a:xfrm flipV="1">
            <a:off x="2856322" y="2058053"/>
            <a:ext cx="4892511" cy="3436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B301E617-1C59-DBD3-DFBF-BA54F6C06632}"/>
              </a:ext>
            </a:extLst>
          </p:cNvPr>
          <p:cNvSpPr txBox="1"/>
          <p:nvPr/>
        </p:nvSpPr>
        <p:spPr>
          <a:xfrm>
            <a:off x="164119" y="160256"/>
            <a:ext cx="8710293" cy="369332"/>
          </a:xfrm>
          <a:prstGeom prst="rect">
            <a:avLst/>
          </a:prstGeom>
          <a:noFill/>
        </p:spPr>
        <p:txBody>
          <a:bodyPr wrap="square" rtlCol="0">
            <a:spAutoFit/>
          </a:bodyPr>
          <a:lstStyle/>
          <a:p>
            <a:r>
              <a:rPr kumimoji="1" lang="ja-JP" altLang="en-US" b="1" dirty="0">
                <a:highlight>
                  <a:srgbClr val="FFFF00"/>
                </a:highlight>
              </a:rPr>
              <a:t>対象外職種</a:t>
            </a:r>
            <a:r>
              <a:rPr kumimoji="1" lang="ja-JP" altLang="en-US" b="1" dirty="0"/>
              <a:t>についても記入する</a:t>
            </a:r>
          </a:p>
        </p:txBody>
      </p:sp>
      <p:sp>
        <p:nvSpPr>
          <p:cNvPr id="18" name="テキスト ボックス 17">
            <a:extLst>
              <a:ext uri="{FF2B5EF4-FFF2-40B4-BE49-F238E27FC236}">
                <a16:creationId xmlns:a16="http://schemas.microsoft.com/office/drawing/2014/main" id="{CCDAFA73-3090-0728-E9FE-AC69850EC56F}"/>
              </a:ext>
            </a:extLst>
          </p:cNvPr>
          <p:cNvSpPr txBox="1"/>
          <p:nvPr/>
        </p:nvSpPr>
        <p:spPr>
          <a:xfrm>
            <a:off x="164119" y="654873"/>
            <a:ext cx="8558858" cy="923330"/>
          </a:xfrm>
          <a:prstGeom prst="rect">
            <a:avLst/>
          </a:prstGeom>
          <a:noFill/>
        </p:spPr>
        <p:txBody>
          <a:bodyPr wrap="square">
            <a:spAutoFit/>
          </a:bodyPr>
          <a:lstStyle/>
          <a:p>
            <a:r>
              <a:rPr lang="en-US" altLang="ja-JP" b="1" dirty="0"/>
              <a:t>※</a:t>
            </a:r>
            <a:r>
              <a:rPr kumimoji="1" lang="ja-JP" altLang="en-US" b="1" dirty="0"/>
              <a:t>ベースアップ評価料は使えないが、実績として記入する必要あり。</a:t>
            </a:r>
            <a:endParaRPr kumimoji="1" lang="en-US" altLang="ja-JP" b="1" dirty="0"/>
          </a:p>
          <a:p>
            <a:r>
              <a:rPr kumimoji="1" lang="en-US" altLang="ja-JP" b="1" dirty="0"/>
              <a:t>R7</a:t>
            </a:r>
            <a:r>
              <a:rPr kumimoji="1" lang="ja-JP" altLang="en-US" b="1" dirty="0"/>
              <a:t>に対象職員が</a:t>
            </a:r>
            <a:r>
              <a:rPr kumimoji="1" lang="en-US" altLang="ja-JP" b="1" dirty="0"/>
              <a:t>R5</a:t>
            </a:r>
            <a:r>
              <a:rPr kumimoji="1" lang="ja-JP" altLang="en-US" b="1" dirty="0"/>
              <a:t>と比べて</a:t>
            </a:r>
            <a:r>
              <a:rPr kumimoji="1" lang="en-US" altLang="ja-JP" b="1" dirty="0"/>
              <a:t>4.5</a:t>
            </a:r>
            <a:r>
              <a:rPr kumimoji="1" lang="ja-JP" altLang="en-US" b="1" dirty="0"/>
              <a:t>％賃上げできたら対象外職種にもベースアップ評価料が使える。</a:t>
            </a:r>
            <a:endParaRPr lang="ja-JP" altLang="en-US" dirty="0"/>
          </a:p>
        </p:txBody>
      </p:sp>
    </p:spTree>
    <p:extLst>
      <p:ext uri="{BB962C8B-B14F-4D97-AF65-F5344CB8AC3E}">
        <p14:creationId xmlns:p14="http://schemas.microsoft.com/office/powerpoint/2010/main" val="30048724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CE08A-0BD9-06F1-B2F9-EB5039B5BDB5}"/>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89A4F197-4567-F002-911D-3016AF1FF7A1}"/>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FF3212FD-2CE9-9107-A06E-16CB1E6DDC37}"/>
              </a:ext>
            </a:extLst>
          </p:cNvPr>
          <p:cNvSpPr>
            <a:spLocks noGrp="1"/>
          </p:cNvSpPr>
          <p:nvPr>
            <p:ph type="sldNum" sz="quarter" idx="12"/>
          </p:nvPr>
        </p:nvSpPr>
        <p:spPr/>
        <p:txBody>
          <a:bodyPr/>
          <a:lstStyle/>
          <a:p>
            <a:fld id="{C1FF6DA9-008F-8B48-92A6-B652298478BF}" type="slidenum">
              <a:rPr lang="en-US" smtClean="0"/>
              <a:t>102</a:t>
            </a:fld>
            <a:endParaRPr lang="en-US" dirty="0"/>
          </a:p>
        </p:txBody>
      </p:sp>
      <p:sp>
        <p:nvSpPr>
          <p:cNvPr id="9" name="正方形/長方形 8">
            <a:extLst>
              <a:ext uri="{FF2B5EF4-FFF2-40B4-BE49-F238E27FC236}">
                <a16:creationId xmlns:a16="http://schemas.microsoft.com/office/drawing/2014/main" id="{4C5964A8-929F-D4A5-8999-BEFA8D2F2124}"/>
              </a:ext>
            </a:extLst>
          </p:cNvPr>
          <p:cNvSpPr/>
          <p:nvPr/>
        </p:nvSpPr>
        <p:spPr>
          <a:xfrm>
            <a:off x="0" y="0"/>
            <a:ext cx="9144000" cy="635635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C923A274-C4EA-48E5-77AA-7476CCDD39C1}"/>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実績報告書　訪問看護ステーション</a:t>
            </a:r>
            <a:endParaRPr lang="en-US" altLang="ja-JP" b="1" dirty="0">
              <a:latin typeface="A-OTF UD Shin Go Pr6N L" panose="020B0300000000000000" pitchFamily="34" charset="-128"/>
              <a:ea typeface="A-OTF UD Shin Go Pr6N L" panose="020B0300000000000000" pitchFamily="34" charset="-128"/>
            </a:endParaRPr>
          </a:p>
        </p:txBody>
      </p:sp>
      <p:pic>
        <p:nvPicPr>
          <p:cNvPr id="3" name="図 2">
            <a:extLst>
              <a:ext uri="{FF2B5EF4-FFF2-40B4-BE49-F238E27FC236}">
                <a16:creationId xmlns:a16="http://schemas.microsoft.com/office/drawing/2014/main" id="{D8BC1B71-F2C4-5641-29DF-CE7795B5FF52}"/>
              </a:ext>
            </a:extLst>
          </p:cNvPr>
          <p:cNvPicPr>
            <a:picLocks noChangeAspect="1"/>
          </p:cNvPicPr>
          <p:nvPr/>
        </p:nvPicPr>
        <p:blipFill>
          <a:blip r:embed="rId2">
            <a:extLst>
              <a:ext uri="{837473B0-CC2E-450A-ABE3-18F120FF3D39}">
                <a1611:picAttrSrcUrl xmlns:a1611="http://schemas.microsoft.com/office/drawing/2016/11/main" r:id="rId3"/>
              </a:ext>
            </a:extLst>
          </a:blip>
          <a:srcRect b="13398"/>
          <a:stretch/>
        </p:blipFill>
        <p:spPr>
          <a:xfrm>
            <a:off x="650415" y="716524"/>
            <a:ext cx="2103481" cy="1821652"/>
          </a:xfrm>
          <a:prstGeom prst="rect">
            <a:avLst/>
          </a:prstGeom>
        </p:spPr>
      </p:pic>
    </p:spTree>
    <p:extLst>
      <p:ext uri="{BB962C8B-B14F-4D97-AF65-F5344CB8AC3E}">
        <p14:creationId xmlns:p14="http://schemas.microsoft.com/office/powerpoint/2010/main" val="4400786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DD15-4394-286B-DDCD-4F020B76EE87}"/>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CC1129A-47D3-AB56-34D1-9B5BFE9438BF}"/>
              </a:ext>
            </a:extLst>
          </p:cNvPr>
          <p:cNvPicPr>
            <a:picLocks noChangeAspect="1"/>
          </p:cNvPicPr>
          <p:nvPr/>
        </p:nvPicPr>
        <p:blipFill>
          <a:blip r:embed="rId3"/>
          <a:stretch>
            <a:fillRect/>
          </a:stretch>
        </p:blipFill>
        <p:spPr>
          <a:xfrm>
            <a:off x="252629" y="3922533"/>
            <a:ext cx="8638742" cy="1833777"/>
          </a:xfrm>
          <a:prstGeom prst="rect">
            <a:avLst/>
          </a:prstGeom>
        </p:spPr>
      </p:pic>
      <p:pic>
        <p:nvPicPr>
          <p:cNvPr id="8" name="図 7">
            <a:extLst>
              <a:ext uri="{FF2B5EF4-FFF2-40B4-BE49-F238E27FC236}">
                <a16:creationId xmlns:a16="http://schemas.microsoft.com/office/drawing/2014/main" id="{615BEF5C-B525-BBF5-9C00-676C05EF8EFB}"/>
              </a:ext>
            </a:extLst>
          </p:cNvPr>
          <p:cNvPicPr>
            <a:picLocks noChangeAspect="1"/>
          </p:cNvPicPr>
          <p:nvPr/>
        </p:nvPicPr>
        <p:blipFill>
          <a:blip r:embed="rId4"/>
          <a:srcRect r="253"/>
          <a:stretch/>
        </p:blipFill>
        <p:spPr>
          <a:xfrm>
            <a:off x="316485" y="1645130"/>
            <a:ext cx="8511030" cy="1164058"/>
          </a:xfrm>
          <a:prstGeom prst="rect">
            <a:avLst/>
          </a:prstGeom>
        </p:spPr>
      </p:pic>
      <p:sp>
        <p:nvSpPr>
          <p:cNvPr id="17" name="正方形/長方形 16">
            <a:extLst>
              <a:ext uri="{FF2B5EF4-FFF2-40B4-BE49-F238E27FC236}">
                <a16:creationId xmlns:a16="http://schemas.microsoft.com/office/drawing/2014/main" id="{E06F40CE-7BA8-8E1C-037C-08F52EE921CC}"/>
              </a:ext>
            </a:extLst>
          </p:cNvPr>
          <p:cNvSpPr/>
          <p:nvPr/>
        </p:nvSpPr>
        <p:spPr>
          <a:xfrm>
            <a:off x="0" y="0"/>
            <a:ext cx="9144000" cy="717176"/>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67A2A55-F2B8-A863-5777-1CDA32696EB2}"/>
              </a:ext>
            </a:extLst>
          </p:cNvPr>
          <p:cNvSpPr>
            <a:spLocks noGrp="1"/>
          </p:cNvSpPr>
          <p:nvPr>
            <p:ph type="title"/>
          </p:nvPr>
        </p:nvSpPr>
        <p:spPr>
          <a:xfrm>
            <a:off x="95250" y="53426"/>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　訪問看護ステーション</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03707692-AA66-4224-BB6C-C3B45FBA421B}"/>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103</a:t>
            </a:fld>
            <a:endParaRPr lang="en-US" dirty="0"/>
          </a:p>
        </p:txBody>
      </p:sp>
      <p:sp>
        <p:nvSpPr>
          <p:cNvPr id="3" name="フッター プレースホルダー 2">
            <a:extLst>
              <a:ext uri="{FF2B5EF4-FFF2-40B4-BE49-F238E27FC236}">
                <a16:creationId xmlns:a16="http://schemas.microsoft.com/office/drawing/2014/main" id="{7BD7D3D2-03AA-2FB4-5135-D9EA58E06A5A}"/>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407E1B56-608D-4754-CFAE-A73D2A2F5FC9}"/>
              </a:ext>
            </a:extLst>
          </p:cNvPr>
          <p:cNvSpPr>
            <a:spLocks noGrp="1"/>
          </p:cNvSpPr>
          <p:nvPr>
            <p:ph idx="1"/>
          </p:nvPr>
        </p:nvSpPr>
        <p:spPr>
          <a:xfrm>
            <a:off x="316485" y="902637"/>
            <a:ext cx="809625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p>
          <a:p>
            <a:pPr marL="0" indent="0">
              <a:buNone/>
            </a:pPr>
            <a:r>
              <a:rPr lang="ja-JP" altLang="en-US" b="1" dirty="0">
                <a:ea typeface="A-OTF UD Shin Go Pr6N L" panose="020B0300000000000000"/>
              </a:rPr>
              <a:t>シミュレーションシートの数字を元に記入していく</a:t>
            </a:r>
          </a:p>
        </p:txBody>
      </p:sp>
      <p:cxnSp>
        <p:nvCxnSpPr>
          <p:cNvPr id="10" name="直線矢印コネクタ 9">
            <a:extLst>
              <a:ext uri="{FF2B5EF4-FFF2-40B4-BE49-F238E27FC236}">
                <a16:creationId xmlns:a16="http://schemas.microsoft.com/office/drawing/2014/main" id="{D8593AE7-A477-0469-1ED2-0587279AF335}"/>
              </a:ext>
            </a:extLst>
          </p:cNvPr>
          <p:cNvCxnSpPr>
            <a:cxnSpLocks/>
          </p:cNvCxnSpPr>
          <p:nvPr/>
        </p:nvCxnSpPr>
        <p:spPr>
          <a:xfrm flipH="1" flipV="1">
            <a:off x="7845713" y="2075925"/>
            <a:ext cx="270765" cy="24206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9A98D46B-0D7D-2AD8-8B95-10CE462EF814}"/>
              </a:ext>
            </a:extLst>
          </p:cNvPr>
          <p:cNvCxnSpPr>
            <a:cxnSpLocks/>
          </p:cNvCxnSpPr>
          <p:nvPr/>
        </p:nvCxnSpPr>
        <p:spPr>
          <a:xfrm flipH="1" flipV="1">
            <a:off x="8255842" y="2360817"/>
            <a:ext cx="63342" cy="24786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7D0A1BB5-9B11-DB6C-3FFB-D65262693595}"/>
              </a:ext>
            </a:extLst>
          </p:cNvPr>
          <p:cNvSpPr/>
          <p:nvPr/>
        </p:nvSpPr>
        <p:spPr>
          <a:xfrm>
            <a:off x="316485" y="3600119"/>
            <a:ext cx="3226815" cy="322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シミュレーションシート</a:t>
            </a:r>
          </a:p>
        </p:txBody>
      </p:sp>
    </p:spTree>
    <p:extLst>
      <p:ext uri="{BB962C8B-B14F-4D97-AF65-F5344CB8AC3E}">
        <p14:creationId xmlns:p14="http://schemas.microsoft.com/office/powerpoint/2010/main" val="1723117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311E-6CD9-4EF5-CDF7-F667538AA154}"/>
            </a:ext>
          </a:extLst>
        </p:cNvPr>
        <p:cNvGrpSpPr/>
        <p:nvPr/>
      </p:nvGrpSpPr>
      <p:grpSpPr>
        <a:xfrm>
          <a:off x="0" y="0"/>
          <a:ext cx="0" cy="0"/>
          <a:chOff x="0" y="0"/>
          <a:chExt cx="0" cy="0"/>
        </a:xfrm>
      </p:grpSpPr>
      <p:pic>
        <p:nvPicPr>
          <p:cNvPr id="6" name="コンテンツ プレースホルダー 5">
            <a:extLst>
              <a:ext uri="{FF2B5EF4-FFF2-40B4-BE49-F238E27FC236}">
                <a16:creationId xmlns:a16="http://schemas.microsoft.com/office/drawing/2014/main" id="{BDAA2DF3-7554-CE1E-AF93-79BDD0D3C81E}"/>
              </a:ext>
            </a:extLst>
          </p:cNvPr>
          <p:cNvPicPr>
            <a:picLocks noGrp="1" noChangeAspect="1"/>
          </p:cNvPicPr>
          <p:nvPr>
            <p:ph idx="1"/>
          </p:nvPr>
        </p:nvPicPr>
        <p:blipFill>
          <a:blip r:embed="rId3"/>
          <a:stretch>
            <a:fillRect/>
          </a:stretch>
        </p:blipFill>
        <p:spPr>
          <a:xfrm>
            <a:off x="425739" y="3981224"/>
            <a:ext cx="7419974" cy="2761383"/>
          </a:xfrm>
        </p:spPr>
      </p:pic>
      <p:pic>
        <p:nvPicPr>
          <p:cNvPr id="8" name="図 7">
            <a:extLst>
              <a:ext uri="{FF2B5EF4-FFF2-40B4-BE49-F238E27FC236}">
                <a16:creationId xmlns:a16="http://schemas.microsoft.com/office/drawing/2014/main" id="{5131730A-2A2D-9493-9D54-B89FF77D0D98}"/>
              </a:ext>
            </a:extLst>
          </p:cNvPr>
          <p:cNvPicPr>
            <a:picLocks noChangeAspect="1"/>
          </p:cNvPicPr>
          <p:nvPr/>
        </p:nvPicPr>
        <p:blipFill>
          <a:blip r:embed="rId4"/>
          <a:srcRect b="23358"/>
          <a:stretch/>
        </p:blipFill>
        <p:spPr>
          <a:xfrm>
            <a:off x="276253" y="52317"/>
            <a:ext cx="7783665" cy="3928907"/>
          </a:xfrm>
          <a:prstGeom prst="rect">
            <a:avLst/>
          </a:prstGeom>
        </p:spPr>
      </p:pic>
      <p:sp>
        <p:nvSpPr>
          <p:cNvPr id="4" name="スライド番号プレースホルダー 3">
            <a:extLst>
              <a:ext uri="{FF2B5EF4-FFF2-40B4-BE49-F238E27FC236}">
                <a16:creationId xmlns:a16="http://schemas.microsoft.com/office/drawing/2014/main" id="{8DFDA613-AEBA-96F7-F46D-DB846CF5C1C4}"/>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104</a:t>
            </a:fld>
            <a:endParaRPr lang="en-US" dirty="0"/>
          </a:p>
        </p:txBody>
      </p:sp>
      <p:cxnSp>
        <p:nvCxnSpPr>
          <p:cNvPr id="10" name="直線矢印コネクタ 9">
            <a:extLst>
              <a:ext uri="{FF2B5EF4-FFF2-40B4-BE49-F238E27FC236}">
                <a16:creationId xmlns:a16="http://schemas.microsoft.com/office/drawing/2014/main" id="{A9B573FB-90CF-8C2A-9BC1-7132AE501AAC}"/>
              </a:ext>
            </a:extLst>
          </p:cNvPr>
          <p:cNvCxnSpPr>
            <a:cxnSpLocks/>
          </p:cNvCxnSpPr>
          <p:nvPr/>
        </p:nvCxnSpPr>
        <p:spPr>
          <a:xfrm flipV="1">
            <a:off x="2055043" y="235670"/>
            <a:ext cx="4986780" cy="4869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EBFC5EE2-5D26-DEE2-C66A-3FF062F62940}"/>
              </a:ext>
            </a:extLst>
          </p:cNvPr>
          <p:cNvCxnSpPr>
            <a:cxnSpLocks/>
          </p:cNvCxnSpPr>
          <p:nvPr/>
        </p:nvCxnSpPr>
        <p:spPr>
          <a:xfrm flipV="1">
            <a:off x="5175355" y="637628"/>
            <a:ext cx="1830234" cy="4334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2D452728-80C9-DB84-0704-BA2309C8408D}"/>
              </a:ext>
            </a:extLst>
          </p:cNvPr>
          <p:cNvSpPr/>
          <p:nvPr/>
        </p:nvSpPr>
        <p:spPr>
          <a:xfrm>
            <a:off x="3304312" y="3945703"/>
            <a:ext cx="3903690" cy="3082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シミュレーションシートから転記</a:t>
            </a:r>
          </a:p>
        </p:txBody>
      </p:sp>
    </p:spTree>
    <p:extLst>
      <p:ext uri="{BB962C8B-B14F-4D97-AF65-F5344CB8AC3E}">
        <p14:creationId xmlns:p14="http://schemas.microsoft.com/office/powerpoint/2010/main" val="33827960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E53F-89C1-C908-B16A-8CAEC01C8046}"/>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CC128DE8-4CC2-00C2-E892-1755CB538152}"/>
              </a:ext>
            </a:extLst>
          </p:cNvPr>
          <p:cNvPicPr>
            <a:picLocks noChangeAspect="1"/>
          </p:cNvPicPr>
          <p:nvPr/>
        </p:nvPicPr>
        <p:blipFill>
          <a:blip r:embed="rId2"/>
          <a:stretch>
            <a:fillRect/>
          </a:stretch>
        </p:blipFill>
        <p:spPr>
          <a:xfrm>
            <a:off x="291861" y="3951207"/>
            <a:ext cx="8582552" cy="1807087"/>
          </a:xfrm>
          <a:prstGeom prst="rect">
            <a:avLst/>
          </a:prstGeom>
        </p:spPr>
      </p:pic>
      <p:pic>
        <p:nvPicPr>
          <p:cNvPr id="9" name="図 8">
            <a:extLst>
              <a:ext uri="{FF2B5EF4-FFF2-40B4-BE49-F238E27FC236}">
                <a16:creationId xmlns:a16="http://schemas.microsoft.com/office/drawing/2014/main" id="{6F2A2E83-4F90-0A55-5546-84B064DED81D}"/>
              </a:ext>
            </a:extLst>
          </p:cNvPr>
          <p:cNvPicPr>
            <a:picLocks noChangeAspect="1"/>
          </p:cNvPicPr>
          <p:nvPr/>
        </p:nvPicPr>
        <p:blipFill>
          <a:blip r:embed="rId3"/>
          <a:stretch>
            <a:fillRect/>
          </a:stretch>
        </p:blipFill>
        <p:spPr>
          <a:xfrm>
            <a:off x="291861" y="1621410"/>
            <a:ext cx="8582552" cy="1932495"/>
          </a:xfrm>
          <a:prstGeom prst="rect">
            <a:avLst/>
          </a:prstGeom>
        </p:spPr>
      </p:pic>
      <p:sp>
        <p:nvSpPr>
          <p:cNvPr id="4" name="スライド番号プレースホルダー 3">
            <a:extLst>
              <a:ext uri="{FF2B5EF4-FFF2-40B4-BE49-F238E27FC236}">
                <a16:creationId xmlns:a16="http://schemas.microsoft.com/office/drawing/2014/main" id="{F775C5A6-06C6-3203-5E33-181247E21ADE}"/>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105</a:t>
            </a:fld>
            <a:endParaRPr lang="en-US" dirty="0"/>
          </a:p>
        </p:txBody>
      </p:sp>
      <p:sp>
        <p:nvSpPr>
          <p:cNvPr id="3" name="フッター プレースホルダー 2">
            <a:extLst>
              <a:ext uri="{FF2B5EF4-FFF2-40B4-BE49-F238E27FC236}">
                <a16:creationId xmlns:a16="http://schemas.microsoft.com/office/drawing/2014/main" id="{6B190F47-A62D-E724-33DA-4F5A0C6DC1B6}"/>
              </a:ext>
            </a:extLst>
          </p:cNvPr>
          <p:cNvSpPr>
            <a:spLocks noGrp="1"/>
          </p:cNvSpPr>
          <p:nvPr>
            <p:ph type="ftr" sz="quarter" idx="11"/>
          </p:nvPr>
        </p:nvSpPr>
        <p:spPr>
          <a:xfrm>
            <a:off x="3028950" y="6460910"/>
            <a:ext cx="3086100" cy="365125"/>
          </a:xfrm>
        </p:spPr>
        <p:txBody>
          <a:bodyPr/>
          <a:lstStyle/>
          <a:p>
            <a:r>
              <a:rPr lang="en-US" dirty="0"/>
              <a:t>Copyright © </a:t>
            </a:r>
            <a:r>
              <a:rPr lang="en-US" dirty="0" err="1"/>
              <a:t>shimizuheartsr</a:t>
            </a:r>
            <a:r>
              <a:rPr lang="en-US" dirty="0"/>
              <a:t> All Rights Reserved.</a:t>
            </a:r>
          </a:p>
        </p:txBody>
      </p:sp>
      <p:cxnSp>
        <p:nvCxnSpPr>
          <p:cNvPr id="21" name="直線矢印コネクタ 20">
            <a:extLst>
              <a:ext uri="{FF2B5EF4-FFF2-40B4-BE49-F238E27FC236}">
                <a16:creationId xmlns:a16="http://schemas.microsoft.com/office/drawing/2014/main" id="{AE5BD88B-976E-4913-D5CB-ADCFDB6F0092}"/>
              </a:ext>
            </a:extLst>
          </p:cNvPr>
          <p:cNvCxnSpPr>
            <a:cxnSpLocks/>
          </p:cNvCxnSpPr>
          <p:nvPr/>
        </p:nvCxnSpPr>
        <p:spPr>
          <a:xfrm flipV="1">
            <a:off x="5844619" y="2705206"/>
            <a:ext cx="2191261" cy="22784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BEC40965-1490-E084-9316-EE1C7EB73559}"/>
              </a:ext>
            </a:extLst>
          </p:cNvPr>
          <p:cNvCxnSpPr>
            <a:cxnSpLocks/>
          </p:cNvCxnSpPr>
          <p:nvPr/>
        </p:nvCxnSpPr>
        <p:spPr>
          <a:xfrm flipV="1">
            <a:off x="2856322" y="2205872"/>
            <a:ext cx="5179558" cy="2777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9EC58BAC-F74B-F1B6-FF31-600C9725B80D}"/>
              </a:ext>
            </a:extLst>
          </p:cNvPr>
          <p:cNvSpPr txBox="1"/>
          <p:nvPr/>
        </p:nvSpPr>
        <p:spPr>
          <a:xfrm>
            <a:off x="225873" y="984627"/>
            <a:ext cx="2522520" cy="369332"/>
          </a:xfrm>
          <a:prstGeom prst="rect">
            <a:avLst/>
          </a:prstGeom>
          <a:noFill/>
        </p:spPr>
        <p:txBody>
          <a:bodyPr wrap="square" rtlCol="0">
            <a:spAutoFit/>
          </a:bodyPr>
          <a:lstStyle/>
          <a:p>
            <a:r>
              <a:rPr kumimoji="1" lang="ja-JP" altLang="en-US" b="1" dirty="0">
                <a:highlight>
                  <a:srgbClr val="FFFF00"/>
                </a:highlight>
              </a:rPr>
              <a:t>対象外職種について</a:t>
            </a:r>
          </a:p>
        </p:txBody>
      </p:sp>
      <p:sp>
        <p:nvSpPr>
          <p:cNvPr id="14" name="正方形/長方形 13">
            <a:extLst>
              <a:ext uri="{FF2B5EF4-FFF2-40B4-BE49-F238E27FC236}">
                <a16:creationId xmlns:a16="http://schemas.microsoft.com/office/drawing/2014/main" id="{ABE002ED-FB61-1818-BD5C-40957570E0E7}"/>
              </a:ext>
            </a:extLst>
          </p:cNvPr>
          <p:cNvSpPr/>
          <p:nvPr/>
        </p:nvSpPr>
        <p:spPr>
          <a:xfrm>
            <a:off x="0" y="0"/>
            <a:ext cx="9144000" cy="717176"/>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タイトル 1">
            <a:extLst>
              <a:ext uri="{FF2B5EF4-FFF2-40B4-BE49-F238E27FC236}">
                <a16:creationId xmlns:a16="http://schemas.microsoft.com/office/drawing/2014/main" id="{C1C6381B-DBFD-816E-A623-3EB33775FF22}"/>
              </a:ext>
            </a:extLst>
          </p:cNvPr>
          <p:cNvSpPr>
            <a:spLocks noGrp="1"/>
          </p:cNvSpPr>
          <p:nvPr>
            <p:ph type="title"/>
          </p:nvPr>
        </p:nvSpPr>
        <p:spPr>
          <a:xfrm>
            <a:off x="95250" y="53426"/>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　訪問看護ステーション</a:t>
            </a:r>
            <a:endParaRPr kumimoji="1" lang="ja-JP" altLang="en-US" b="1" dirty="0">
              <a:latin typeface="A-OTF UD Shin Go Pr6N L" panose="020B0300000000000000" pitchFamily="34" charset="-128"/>
              <a:ea typeface="A-OTF UD Shin Go Pr6N L" panose="020B0300000000000000" pitchFamily="34" charset="-128"/>
            </a:endParaRPr>
          </a:p>
        </p:txBody>
      </p:sp>
    </p:spTree>
    <p:extLst>
      <p:ext uri="{BB962C8B-B14F-4D97-AF65-F5344CB8AC3E}">
        <p14:creationId xmlns:p14="http://schemas.microsoft.com/office/powerpoint/2010/main" val="36299202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F99B9-01EE-5947-4AB6-95BA5F827C57}"/>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768B075-B6BA-2A1E-D3A7-EFF815C138C3}"/>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E8764D02-5F5A-5A53-91D4-EE183D2CDE9F}"/>
              </a:ext>
            </a:extLst>
          </p:cNvPr>
          <p:cNvSpPr>
            <a:spLocks noGrp="1"/>
          </p:cNvSpPr>
          <p:nvPr>
            <p:ph type="title"/>
          </p:nvPr>
        </p:nvSpPr>
        <p:spPr>
          <a:xfrm>
            <a:off x="-503475" y="68994"/>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実績報告書の提出方法</a:t>
            </a:r>
          </a:p>
        </p:txBody>
      </p:sp>
      <p:sp>
        <p:nvSpPr>
          <p:cNvPr id="4" name="スライド番号プレースホルダー 3">
            <a:extLst>
              <a:ext uri="{FF2B5EF4-FFF2-40B4-BE49-F238E27FC236}">
                <a16:creationId xmlns:a16="http://schemas.microsoft.com/office/drawing/2014/main" id="{6A73C3FD-C4E0-8882-4F1C-35BA1ED493CF}"/>
              </a:ext>
            </a:extLst>
          </p:cNvPr>
          <p:cNvSpPr>
            <a:spLocks noGrp="1"/>
          </p:cNvSpPr>
          <p:nvPr>
            <p:ph type="sldNum" sz="quarter" idx="12"/>
          </p:nvPr>
        </p:nvSpPr>
        <p:spPr/>
        <p:txBody>
          <a:bodyPr/>
          <a:lstStyle/>
          <a:p>
            <a:fld id="{C1FF6DA9-008F-8B48-92A6-B652298478BF}" type="slidenum">
              <a:rPr lang="en-US" sz="1100" smtClean="0"/>
              <a:t>106</a:t>
            </a:fld>
            <a:endParaRPr lang="en-US" sz="800" dirty="0"/>
          </a:p>
        </p:txBody>
      </p:sp>
      <p:sp>
        <p:nvSpPr>
          <p:cNvPr id="9" name="フッター プレースホルダー 8">
            <a:extLst>
              <a:ext uri="{FF2B5EF4-FFF2-40B4-BE49-F238E27FC236}">
                <a16:creationId xmlns:a16="http://schemas.microsoft.com/office/drawing/2014/main" id="{19939390-0661-49E0-5007-5B325A946475}"/>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22" name="図 21">
            <a:extLst>
              <a:ext uri="{FF2B5EF4-FFF2-40B4-BE49-F238E27FC236}">
                <a16:creationId xmlns:a16="http://schemas.microsoft.com/office/drawing/2014/main" id="{DDF8BAAA-E568-4998-5313-7EA2D6023E3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40655" y="4475427"/>
            <a:ext cx="1614440" cy="1607296"/>
          </a:xfrm>
          <a:prstGeom prst="rect">
            <a:avLst/>
          </a:prstGeom>
        </p:spPr>
      </p:pic>
      <p:sp>
        <p:nvSpPr>
          <p:cNvPr id="5" name="テキスト ボックス 4">
            <a:extLst>
              <a:ext uri="{FF2B5EF4-FFF2-40B4-BE49-F238E27FC236}">
                <a16:creationId xmlns:a16="http://schemas.microsoft.com/office/drawing/2014/main" id="{FAE22434-9C22-C805-5EA5-05BAE153DEDA}"/>
              </a:ext>
            </a:extLst>
          </p:cNvPr>
          <p:cNvSpPr txBox="1"/>
          <p:nvPr/>
        </p:nvSpPr>
        <p:spPr>
          <a:xfrm>
            <a:off x="457470" y="1366884"/>
            <a:ext cx="8097625" cy="3108543"/>
          </a:xfrm>
          <a:prstGeom prst="rect">
            <a:avLst/>
          </a:prstGeom>
          <a:noFill/>
        </p:spPr>
        <p:txBody>
          <a:bodyPr wrap="square" rtlCol="0">
            <a:spAutoFit/>
          </a:bodyPr>
          <a:lstStyle/>
          <a:p>
            <a:r>
              <a:rPr kumimoji="1" lang="ja-JP" altLang="en-US" sz="2800" dirty="0"/>
              <a:t>令和</a:t>
            </a:r>
            <a:r>
              <a:rPr kumimoji="1" lang="en-US" altLang="ja-JP" sz="2800" dirty="0"/>
              <a:t>7</a:t>
            </a:r>
            <a:r>
              <a:rPr kumimoji="1" lang="ja-JP" altLang="en-US" sz="2800" dirty="0"/>
              <a:t>年</a:t>
            </a:r>
            <a:r>
              <a:rPr kumimoji="1" lang="en-US" altLang="ja-JP" sz="2800" dirty="0"/>
              <a:t>6</a:t>
            </a:r>
            <a:r>
              <a:rPr kumimoji="1" lang="ja-JP" altLang="en-US" sz="2800" dirty="0"/>
              <a:t>月時点ではまだ提出先等は示されていません。</a:t>
            </a:r>
            <a:endParaRPr kumimoji="1" lang="en-US" altLang="ja-JP" sz="2800" dirty="0"/>
          </a:p>
          <a:p>
            <a:endParaRPr lang="en-US" altLang="ja-JP" sz="2800" dirty="0"/>
          </a:p>
          <a:p>
            <a:r>
              <a:rPr kumimoji="1" lang="ja-JP" altLang="en-US" sz="2800" dirty="0"/>
              <a:t>おそらく計画書と同じくメール提出と思われます。</a:t>
            </a:r>
            <a:endParaRPr kumimoji="1" lang="en-US" altLang="ja-JP" sz="2800" dirty="0"/>
          </a:p>
          <a:p>
            <a:endParaRPr lang="en-US" altLang="ja-JP" sz="2800" dirty="0"/>
          </a:p>
          <a:p>
            <a:r>
              <a:rPr kumimoji="1" lang="ja-JP" altLang="en-US" sz="2800" dirty="0"/>
              <a:t>厚生労働省の</a:t>
            </a:r>
            <a:r>
              <a:rPr kumimoji="1" lang="en-US" altLang="ja-JP" sz="2800" dirty="0"/>
              <a:t>HP</a:t>
            </a:r>
            <a:r>
              <a:rPr kumimoji="1" lang="ja-JP" altLang="en-US" sz="2800" dirty="0"/>
              <a:t>をご確認の上提出をお願いいたします。</a:t>
            </a:r>
          </a:p>
        </p:txBody>
      </p:sp>
    </p:spTree>
    <p:extLst>
      <p:ext uri="{BB962C8B-B14F-4D97-AF65-F5344CB8AC3E}">
        <p14:creationId xmlns:p14="http://schemas.microsoft.com/office/powerpoint/2010/main" val="7755310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C9815-5125-0EEC-36ED-DEF6B40B76AA}"/>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1D895A3-8EAD-19AA-D1B0-156BC28B9EF2}"/>
              </a:ext>
            </a:extLst>
          </p:cNvPr>
          <p:cNvSpPr/>
          <p:nvPr/>
        </p:nvSpPr>
        <p:spPr>
          <a:xfrm>
            <a:off x="0" y="0"/>
            <a:ext cx="9144000" cy="636732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7452B5C-8823-01D6-6F05-21AF753354CF}"/>
              </a:ext>
            </a:extLst>
          </p:cNvPr>
          <p:cNvSpPr>
            <a:spLocks noGrp="1"/>
          </p:cNvSpPr>
          <p:nvPr>
            <p:ph type="title"/>
          </p:nvPr>
        </p:nvSpPr>
        <p:spPr>
          <a:xfrm>
            <a:off x="3115101" y="2897378"/>
            <a:ext cx="3012322"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よくある質問</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968199D8-E63B-AC8A-773E-DE129A420BC3}"/>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107</a:t>
            </a:fld>
            <a:endParaRPr lang="en-US" dirty="0"/>
          </a:p>
        </p:txBody>
      </p:sp>
      <p:sp>
        <p:nvSpPr>
          <p:cNvPr id="3" name="フッター プレースホルダー 2">
            <a:extLst>
              <a:ext uri="{FF2B5EF4-FFF2-40B4-BE49-F238E27FC236}">
                <a16:creationId xmlns:a16="http://schemas.microsoft.com/office/drawing/2014/main" id="{011F5912-A39F-0471-E538-73A4D1BCECB1}"/>
              </a:ext>
            </a:extLst>
          </p:cNvPr>
          <p:cNvSpPr>
            <a:spLocks noGrp="1"/>
          </p:cNvSpPr>
          <p:nvPr>
            <p:ph type="ftr" sz="quarter" idx="11"/>
          </p:nvPr>
        </p:nvSpPr>
        <p:spPr>
          <a:xfrm>
            <a:off x="3115101" y="6549882"/>
            <a:ext cx="3086100" cy="365125"/>
          </a:xfrm>
        </p:spPr>
        <p:txBody>
          <a:bodyPr/>
          <a:lstStyle/>
          <a:p>
            <a:r>
              <a:rPr lang="en-US" dirty="0"/>
              <a:t>Copyright © </a:t>
            </a:r>
            <a:r>
              <a:rPr lang="en-US" dirty="0" err="1"/>
              <a:t>shimizuheartsr</a:t>
            </a:r>
            <a:r>
              <a:rPr lang="en-US" dirty="0"/>
              <a:t> All Rights Reserved.</a:t>
            </a:r>
          </a:p>
        </p:txBody>
      </p:sp>
      <p:pic>
        <p:nvPicPr>
          <p:cNvPr id="5" name="図 4">
            <a:extLst>
              <a:ext uri="{FF2B5EF4-FFF2-40B4-BE49-F238E27FC236}">
                <a16:creationId xmlns:a16="http://schemas.microsoft.com/office/drawing/2014/main" id="{187DC34C-916C-249D-3151-21DBF788FDD1}"/>
              </a:ext>
            </a:extLst>
          </p:cNvPr>
          <p:cNvPicPr>
            <a:picLocks noChangeAspect="1"/>
          </p:cNvPicPr>
          <p:nvPr/>
        </p:nvPicPr>
        <p:blipFill>
          <a:blip r:embed="rId3"/>
          <a:stretch>
            <a:fillRect/>
          </a:stretch>
        </p:blipFill>
        <p:spPr>
          <a:xfrm>
            <a:off x="6646838" y="3428999"/>
            <a:ext cx="1487553" cy="2017951"/>
          </a:xfrm>
          <a:prstGeom prst="rect">
            <a:avLst/>
          </a:prstGeom>
        </p:spPr>
      </p:pic>
    </p:spTree>
    <p:extLst>
      <p:ext uri="{BB962C8B-B14F-4D97-AF65-F5344CB8AC3E}">
        <p14:creationId xmlns:p14="http://schemas.microsoft.com/office/powerpoint/2010/main" val="9424165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吹き出し: 四角形 5">
            <a:extLst>
              <a:ext uri="{FF2B5EF4-FFF2-40B4-BE49-F238E27FC236}">
                <a16:creationId xmlns:a16="http://schemas.microsoft.com/office/drawing/2014/main" id="{F23CDF56-6DE5-CC92-8502-A45F86789C88}"/>
              </a:ext>
            </a:extLst>
          </p:cNvPr>
          <p:cNvSpPr/>
          <p:nvPr/>
        </p:nvSpPr>
        <p:spPr>
          <a:xfrm>
            <a:off x="739790" y="515900"/>
            <a:ext cx="6190503" cy="1202498"/>
          </a:xfrm>
          <a:prstGeom prst="wedgeRectCallout">
            <a:avLst>
              <a:gd name="adj1" fmla="val 62805"/>
              <a:gd name="adj2" fmla="val 2003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928FA44F-D6EC-0C8A-B862-98A670DC419F}"/>
              </a:ext>
            </a:extLst>
          </p:cNvPr>
          <p:cNvPicPr>
            <a:picLocks noChangeAspect="1"/>
          </p:cNvPicPr>
          <p:nvPr/>
        </p:nvPicPr>
        <p:blipFill rotWithShape="1">
          <a:blip r:embed="rId3"/>
          <a:srcRect t="7681"/>
          <a:stretch/>
        </p:blipFill>
        <p:spPr>
          <a:xfrm>
            <a:off x="4374213" y="2065714"/>
            <a:ext cx="4565071" cy="2726571"/>
          </a:xfrm>
          <a:prstGeom prst="rect">
            <a:avLst/>
          </a:prstGeom>
        </p:spPr>
      </p:pic>
      <p:sp>
        <p:nvSpPr>
          <p:cNvPr id="2" name="タイトル 1">
            <a:extLst>
              <a:ext uri="{FF2B5EF4-FFF2-40B4-BE49-F238E27FC236}">
                <a16:creationId xmlns:a16="http://schemas.microsoft.com/office/drawing/2014/main" id="{B0AB5636-BFF1-E2E8-233C-338A695DD58C}"/>
              </a:ext>
            </a:extLst>
          </p:cNvPr>
          <p:cNvSpPr>
            <a:spLocks noGrp="1"/>
          </p:cNvSpPr>
          <p:nvPr>
            <p:ph type="title"/>
          </p:nvPr>
        </p:nvSpPr>
        <p:spPr>
          <a:xfrm>
            <a:off x="739790" y="592617"/>
            <a:ext cx="6190503" cy="1028485"/>
          </a:xfrm>
          <a:ln w="38100">
            <a:noFill/>
          </a:ln>
        </p:spPr>
        <p:txBody>
          <a:bodyPr>
            <a:normAutofit fontScale="90000"/>
          </a:bodyPr>
          <a:lstStyle/>
          <a:p>
            <a:pPr>
              <a:lnSpc>
                <a:spcPct val="100000"/>
              </a:lnSpc>
            </a:pPr>
            <a:r>
              <a:rPr kumimoji="1" lang="en-US" altLang="ja-JP" b="1" dirty="0">
                <a:solidFill>
                  <a:schemeClr val="bg1"/>
                </a:solidFill>
                <a:latin typeface="A-OTF UD Shin Go Pr6N L" panose="020B0300000000000000" pitchFamily="34" charset="-128"/>
                <a:ea typeface="A-OTF UD Shin Go Pr6N L" panose="020B0300000000000000" pitchFamily="34" charset="-128"/>
              </a:rPr>
              <a:t>2.5</a:t>
            </a:r>
            <a:r>
              <a:rPr kumimoji="1" lang="ja-JP" altLang="en-US" b="1" dirty="0">
                <a:solidFill>
                  <a:schemeClr val="bg1"/>
                </a:solidFill>
                <a:latin typeface="A-OTF UD Shin Go Pr6N L" panose="020B0300000000000000" pitchFamily="34" charset="-128"/>
                <a:ea typeface="A-OTF UD Shin Go Pr6N L" panose="020B0300000000000000" pitchFamily="34" charset="-128"/>
              </a:rPr>
              <a:t>％ベースアップしなきゃ</a:t>
            </a:r>
            <a:br>
              <a:rPr kumimoji="1" lang="en-US" altLang="ja-JP" b="1" dirty="0">
                <a:solidFill>
                  <a:schemeClr val="bg1"/>
                </a:solidFill>
                <a:latin typeface="A-OTF UD Shin Go Pr6N L" panose="020B0300000000000000" pitchFamily="34" charset="-128"/>
                <a:ea typeface="A-OTF UD Shin Go Pr6N L" panose="020B0300000000000000" pitchFamily="34" charset="-128"/>
              </a:rPr>
            </a:br>
            <a:r>
              <a:rPr kumimoji="1" lang="ja-JP" altLang="en-US" b="1" dirty="0">
                <a:solidFill>
                  <a:schemeClr val="bg1"/>
                </a:solidFill>
                <a:latin typeface="A-OTF UD Shin Go Pr6N L" panose="020B0300000000000000" pitchFamily="34" charset="-128"/>
                <a:ea typeface="A-OTF UD Shin Go Pr6N L" panose="020B0300000000000000" pitchFamily="34" charset="-128"/>
              </a:rPr>
              <a:t>いけないの？</a:t>
            </a:r>
          </a:p>
        </p:txBody>
      </p:sp>
      <p:sp>
        <p:nvSpPr>
          <p:cNvPr id="3" name="コンテンツ プレースホルダー 2">
            <a:extLst>
              <a:ext uri="{FF2B5EF4-FFF2-40B4-BE49-F238E27FC236}">
                <a16:creationId xmlns:a16="http://schemas.microsoft.com/office/drawing/2014/main" id="{6C5291FC-6063-D76B-4132-37F889031A60}"/>
              </a:ext>
            </a:extLst>
          </p:cNvPr>
          <p:cNvSpPr>
            <a:spLocks noGrp="1"/>
          </p:cNvSpPr>
          <p:nvPr>
            <p:ph idx="1"/>
          </p:nvPr>
        </p:nvSpPr>
        <p:spPr>
          <a:xfrm>
            <a:off x="628651" y="1703892"/>
            <a:ext cx="8310633" cy="4383009"/>
          </a:xfrm>
        </p:spPr>
        <p:txBody>
          <a:bodyPr>
            <a:normAutofit/>
          </a:bodyPr>
          <a:lstStyle/>
          <a:p>
            <a:pPr marL="0" indent="0">
              <a:buNone/>
            </a:pPr>
            <a:endParaRPr lang="en-US" altLang="ja-JP" dirty="0"/>
          </a:p>
          <a:p>
            <a:pPr marL="0" indent="0">
              <a:buNone/>
            </a:pPr>
            <a:endParaRPr kumimoji="1" lang="en-US" altLang="ja-JP" sz="3100" dirty="0"/>
          </a:p>
        </p:txBody>
      </p:sp>
      <p:pic>
        <p:nvPicPr>
          <p:cNvPr id="10" name="図 9">
            <a:extLst>
              <a:ext uri="{FF2B5EF4-FFF2-40B4-BE49-F238E27FC236}">
                <a16:creationId xmlns:a16="http://schemas.microsoft.com/office/drawing/2014/main" id="{DAF76B31-3A81-B3BA-6822-A651EC4D5A7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445191" y="122830"/>
            <a:ext cx="1486811" cy="2019869"/>
          </a:xfrm>
          <a:prstGeom prst="rect">
            <a:avLst/>
          </a:prstGeom>
        </p:spPr>
      </p:pic>
      <p:sp>
        <p:nvSpPr>
          <p:cNvPr id="4" name="テキスト ボックス 3">
            <a:extLst>
              <a:ext uri="{FF2B5EF4-FFF2-40B4-BE49-F238E27FC236}">
                <a16:creationId xmlns:a16="http://schemas.microsoft.com/office/drawing/2014/main" id="{DF311AB3-BE3D-1BEE-3548-BE423A635D19}"/>
              </a:ext>
            </a:extLst>
          </p:cNvPr>
          <p:cNvSpPr txBox="1"/>
          <p:nvPr/>
        </p:nvSpPr>
        <p:spPr>
          <a:xfrm>
            <a:off x="376518" y="2257273"/>
            <a:ext cx="8138831" cy="4555093"/>
          </a:xfrm>
          <a:prstGeom prst="rect">
            <a:avLst/>
          </a:prstGeom>
          <a:noFill/>
        </p:spPr>
        <p:txBody>
          <a:bodyPr wrap="square" rtlCol="0">
            <a:spAutoFit/>
          </a:bodyPr>
          <a:lstStyle/>
          <a:p>
            <a:r>
              <a:rPr kumimoji="1" lang="en-US" altLang="ja-JP" sz="2800" dirty="0">
                <a:latin typeface="A-OTF UD Shin Go Pr6N L" panose="020B0300000000000000" pitchFamily="34" charset="-128"/>
                <a:ea typeface="A-OTF UD Shin Go Pr6N L" panose="020B0300000000000000" pitchFamily="34" charset="-128"/>
              </a:rPr>
              <a:t>R6</a:t>
            </a:r>
            <a:r>
              <a:rPr kumimoji="1" lang="ja-JP" altLang="en-US" sz="2800" dirty="0">
                <a:latin typeface="A-OTF UD Shin Go Pr6N L" panose="020B0300000000000000" pitchFamily="34" charset="-128"/>
                <a:ea typeface="A-OTF UD Shin Go Pr6N L" panose="020B0300000000000000" pitchFamily="34" charset="-128"/>
              </a:rPr>
              <a:t>年度に</a:t>
            </a:r>
            <a:r>
              <a:rPr kumimoji="1" lang="en-US" altLang="ja-JP" sz="2800" b="1" dirty="0">
                <a:solidFill>
                  <a:srgbClr val="FF0000"/>
                </a:solidFill>
                <a:latin typeface="A-OTF UD Shin Go Pr6N L" panose="020B0300000000000000" pitchFamily="34" charset="-128"/>
                <a:ea typeface="A-OTF UD Shin Go Pr6N L" panose="020B0300000000000000" pitchFamily="34" charset="-128"/>
              </a:rPr>
              <a:t>2.5</a:t>
            </a:r>
            <a:r>
              <a:rPr kumimoji="1" lang="ja-JP" altLang="en-US" sz="2800" b="1" dirty="0">
                <a:solidFill>
                  <a:srgbClr val="FF0000"/>
                </a:solidFill>
                <a:latin typeface="A-OTF UD Shin Go Pr6N L" panose="020B0300000000000000" pitchFamily="34" charset="-128"/>
                <a:ea typeface="A-OTF UD Shin Go Pr6N L" panose="020B0300000000000000" pitchFamily="34" charset="-128"/>
              </a:rPr>
              <a:t>％</a:t>
            </a:r>
            <a:r>
              <a:rPr kumimoji="1" lang="ja-JP" altLang="en-US" sz="2800" b="1" dirty="0">
                <a:latin typeface="A-OTF UD Shin Go Pr6N L" panose="020B0300000000000000" pitchFamily="34" charset="-128"/>
                <a:ea typeface="A-OTF UD Shin Go Pr6N L" panose="020B0300000000000000" pitchFamily="34" charset="-128"/>
              </a:rPr>
              <a:t>　</a:t>
            </a:r>
            <a:endParaRPr kumimoji="1" lang="en-US" altLang="ja-JP" sz="2800" b="1" dirty="0">
              <a:latin typeface="A-OTF UD Shin Go Pr6N L" panose="020B0300000000000000" pitchFamily="34" charset="-128"/>
              <a:ea typeface="A-OTF UD Shin Go Pr6N L" panose="020B0300000000000000" pitchFamily="34" charset="-128"/>
            </a:endParaRPr>
          </a:p>
          <a:p>
            <a:r>
              <a:rPr kumimoji="1" lang="en-US" altLang="ja-JP" sz="2800" dirty="0">
                <a:latin typeface="A-OTF UD Shin Go Pr6N L" panose="020B0300000000000000" pitchFamily="34" charset="-128"/>
                <a:ea typeface="A-OTF UD Shin Go Pr6N L" panose="020B0300000000000000" pitchFamily="34" charset="-128"/>
              </a:rPr>
              <a:t>R7</a:t>
            </a:r>
            <a:r>
              <a:rPr kumimoji="1" lang="ja-JP" altLang="en-US" sz="2800" dirty="0">
                <a:latin typeface="A-OTF UD Shin Go Pr6N L" panose="020B0300000000000000" pitchFamily="34" charset="-128"/>
                <a:ea typeface="A-OTF UD Shin Go Pr6N L" panose="020B0300000000000000" pitchFamily="34" charset="-128"/>
              </a:rPr>
              <a:t>年度に</a:t>
            </a:r>
            <a:r>
              <a:rPr kumimoji="1" lang="en-US" altLang="ja-JP" sz="2800" b="1" dirty="0">
                <a:solidFill>
                  <a:srgbClr val="FF0000"/>
                </a:solidFill>
                <a:latin typeface="A-OTF UD Shin Go Pr6N L" panose="020B0300000000000000" pitchFamily="34" charset="-128"/>
                <a:ea typeface="A-OTF UD Shin Go Pr6N L" panose="020B0300000000000000" pitchFamily="34" charset="-128"/>
              </a:rPr>
              <a:t>2</a:t>
            </a:r>
            <a:r>
              <a:rPr kumimoji="1" lang="ja-JP" altLang="en-US" sz="2800" b="1" dirty="0">
                <a:solidFill>
                  <a:srgbClr val="FF0000"/>
                </a:solidFill>
                <a:latin typeface="A-OTF UD Shin Go Pr6N L" panose="020B0300000000000000" pitchFamily="34" charset="-128"/>
                <a:ea typeface="A-OTF UD Shin Go Pr6N L" panose="020B0300000000000000" pitchFamily="34" charset="-128"/>
              </a:rPr>
              <a:t>％</a:t>
            </a:r>
            <a:r>
              <a:rPr kumimoji="1" lang="ja-JP" altLang="en-US" sz="2800" dirty="0">
                <a:solidFill>
                  <a:srgbClr val="FF0000"/>
                </a:solidFill>
                <a:latin typeface="A-OTF UD Shin Go Pr6N L" panose="020B0300000000000000" pitchFamily="34" charset="-128"/>
                <a:ea typeface="A-OTF UD Shin Go Pr6N L" panose="020B0300000000000000" pitchFamily="34" charset="-128"/>
              </a:rPr>
              <a:t>　</a:t>
            </a:r>
            <a:endParaRPr kumimoji="1" lang="en-US" altLang="ja-JP" sz="2800" dirty="0">
              <a:solidFill>
                <a:srgbClr val="FF0000"/>
              </a:solidFill>
              <a:latin typeface="A-OTF UD Shin Go Pr6N L" panose="020B0300000000000000" pitchFamily="34" charset="-128"/>
              <a:ea typeface="A-OTF UD Shin Go Pr6N L" panose="020B0300000000000000" pitchFamily="34" charset="-128"/>
            </a:endParaRPr>
          </a:p>
          <a:p>
            <a:r>
              <a:rPr kumimoji="1" lang="ja-JP" altLang="en-US" sz="2800" dirty="0">
                <a:latin typeface="A-OTF UD Shin Go Pr6N L" panose="020B0300000000000000" pitchFamily="34" charset="-128"/>
                <a:ea typeface="A-OTF UD Shin Go Pr6N L" panose="020B0300000000000000" pitchFamily="34" charset="-128"/>
              </a:rPr>
              <a:t>の賃上げと言われてるけど・・・</a:t>
            </a:r>
            <a:endParaRPr kumimoji="1" lang="en-US" altLang="ja-JP" sz="2800" dirty="0">
              <a:latin typeface="A-OTF UD Shin Go Pr6N L" panose="020B0300000000000000" pitchFamily="34" charset="-128"/>
              <a:ea typeface="A-OTF UD Shin Go Pr6N L" panose="020B0300000000000000" pitchFamily="34" charset="-128"/>
            </a:endParaRPr>
          </a:p>
          <a:p>
            <a:endParaRPr kumimoji="1" lang="en-US" altLang="ja-JP" sz="2800" dirty="0">
              <a:latin typeface="A-OTF UD Shin Go Pr6N L" panose="020B0300000000000000" pitchFamily="34" charset="-128"/>
              <a:ea typeface="A-OTF UD Shin Go Pr6N L" panose="020B0300000000000000" pitchFamily="34" charset="-128"/>
            </a:endParaRPr>
          </a:p>
          <a:p>
            <a:endParaRPr kumimoji="1" lang="en-US" altLang="ja-JP" sz="2800" dirty="0">
              <a:latin typeface="A-OTF UD Shin Go Pr6N L" panose="020B0300000000000000" pitchFamily="34" charset="-128"/>
              <a:ea typeface="A-OTF UD Shin Go Pr6N L" panose="020B0300000000000000" pitchFamily="34" charset="-128"/>
            </a:endParaRPr>
          </a:p>
          <a:p>
            <a:endParaRPr kumimoji="1" lang="en-US" altLang="ja-JP" sz="2800" dirty="0">
              <a:latin typeface="A-OTF UD Shin Go Pr6N L" panose="020B0300000000000000" pitchFamily="34" charset="-128"/>
              <a:ea typeface="A-OTF UD Shin Go Pr6N L" panose="020B0300000000000000" pitchFamily="34" charset="-128"/>
            </a:endParaRPr>
          </a:p>
          <a:p>
            <a:r>
              <a:rPr lang="ja-JP" altLang="en-US" sz="2800" dirty="0">
                <a:latin typeface="A-OTF UD Shin Go Pr6N L" panose="020B0300000000000000" pitchFamily="34" charset="-128"/>
                <a:ea typeface="A-OTF UD Shin Go Pr6N L" panose="020B0300000000000000" pitchFamily="34" charset="-128"/>
              </a:rPr>
              <a:t>あくまでも目標です！！</a:t>
            </a:r>
            <a:endParaRPr lang="en-US" altLang="ja-JP" sz="2800" dirty="0">
              <a:latin typeface="A-OTF UD Shin Go Pr6N L" panose="020B0300000000000000" pitchFamily="34" charset="-128"/>
              <a:ea typeface="A-OTF UD Shin Go Pr6N L" panose="020B0300000000000000" pitchFamily="34" charset="-128"/>
            </a:endParaRPr>
          </a:p>
          <a:p>
            <a:r>
              <a:rPr kumimoji="1" lang="en-US" altLang="ja-JP" sz="2800" b="1" dirty="0">
                <a:solidFill>
                  <a:srgbClr val="0070C0"/>
                </a:solidFill>
                <a:latin typeface="A-OTF UD Shin Go Pr6N L" panose="020B0300000000000000" pitchFamily="34" charset="-128"/>
                <a:ea typeface="A-OTF UD Shin Go Pr6N L" panose="020B0300000000000000" pitchFamily="34" charset="-128"/>
              </a:rPr>
              <a:t>2.5</a:t>
            </a:r>
            <a:r>
              <a:rPr kumimoji="1" lang="ja-JP" altLang="en-US" sz="2800" b="1" dirty="0">
                <a:solidFill>
                  <a:srgbClr val="0070C0"/>
                </a:solidFill>
                <a:latin typeface="A-OTF UD Shin Go Pr6N L" panose="020B0300000000000000" pitchFamily="34" charset="-128"/>
                <a:ea typeface="A-OTF UD Shin Go Pr6N L" panose="020B0300000000000000" pitchFamily="34" charset="-128"/>
              </a:rPr>
              <a:t>％に達する事が出来なくても大丈夫です！</a:t>
            </a:r>
            <a:endParaRPr kumimoji="1" lang="en-US" altLang="ja-JP" sz="2800" b="1" dirty="0">
              <a:solidFill>
                <a:srgbClr val="0070C0"/>
              </a:solidFill>
              <a:latin typeface="A-OTF UD Shin Go Pr6N L" panose="020B0300000000000000" pitchFamily="34" charset="-128"/>
              <a:ea typeface="A-OTF UD Shin Go Pr6N L" panose="020B0300000000000000" pitchFamily="34" charset="-128"/>
            </a:endParaRPr>
          </a:p>
          <a:p>
            <a:r>
              <a:rPr lang="ja-JP" altLang="en-US" sz="2800" b="1" dirty="0">
                <a:solidFill>
                  <a:srgbClr val="FF0000"/>
                </a:solidFill>
                <a:latin typeface="A-OTF UD Shin Go Pr6N L" panose="020B0300000000000000" pitchFamily="34" charset="-128"/>
                <a:ea typeface="A-OTF UD Shin Go Pr6N L" panose="020B0300000000000000" pitchFamily="34" charset="-128"/>
              </a:rPr>
              <a:t>比べるのはベースアップ評価料がなかった</a:t>
            </a:r>
            <a:r>
              <a:rPr lang="en-US" altLang="ja-JP" sz="2800" b="1" dirty="0">
                <a:solidFill>
                  <a:srgbClr val="FF0000"/>
                </a:solidFill>
                <a:latin typeface="A-OTF UD Shin Go Pr6N L" panose="020B0300000000000000" pitchFamily="34" charset="-128"/>
                <a:ea typeface="A-OTF UD Shin Go Pr6N L" panose="020B0300000000000000" pitchFamily="34" charset="-128"/>
              </a:rPr>
              <a:t>R5</a:t>
            </a:r>
            <a:r>
              <a:rPr lang="ja-JP" altLang="en-US" sz="2800" b="1" dirty="0">
                <a:solidFill>
                  <a:srgbClr val="FF0000"/>
                </a:solidFill>
                <a:latin typeface="A-OTF UD Shin Go Pr6N L" panose="020B0300000000000000" pitchFamily="34" charset="-128"/>
                <a:ea typeface="A-OTF UD Shin Go Pr6N L" panose="020B0300000000000000" pitchFamily="34" charset="-128"/>
              </a:rPr>
              <a:t>年度</a:t>
            </a:r>
            <a:endParaRPr kumimoji="1" lang="en-US" altLang="ja-JP" sz="2800" b="1" dirty="0">
              <a:solidFill>
                <a:srgbClr val="FF0000"/>
              </a:solidFill>
              <a:latin typeface="A-OTF UD Shin Go Pr6N L" panose="020B0300000000000000" pitchFamily="34" charset="-128"/>
              <a:ea typeface="A-OTF UD Shin Go Pr6N L" panose="020B0300000000000000" pitchFamily="34" charset="-128"/>
            </a:endParaRPr>
          </a:p>
          <a:p>
            <a:r>
              <a:rPr kumimoji="1" lang="ja-JP" altLang="en-US" sz="2000" dirty="0">
                <a:latin typeface="A-OTF UD Shin Go Pr6N L" panose="020B0300000000000000" pitchFamily="34" charset="-128"/>
                <a:ea typeface="A-OTF UD Shin Go Pr6N L" panose="020B0300000000000000" pitchFamily="34" charset="-128"/>
              </a:rPr>
              <a:t>（中国四国厚生局に確認済み）</a:t>
            </a:r>
            <a:endParaRPr kumimoji="1" lang="en-US" altLang="ja-JP" sz="2000" dirty="0">
              <a:latin typeface="A-OTF UD Shin Go Pr6N L" panose="020B0300000000000000" pitchFamily="34" charset="-128"/>
              <a:ea typeface="A-OTF UD Shin Go Pr6N L" panose="020B0300000000000000" pitchFamily="34" charset="-128"/>
            </a:endParaRPr>
          </a:p>
          <a:p>
            <a:endParaRPr kumimoji="1" lang="ja-JP" altLang="en-US" dirty="0">
              <a:latin typeface="A-OTF UD Shin Go Pr6N L" panose="020B0300000000000000" pitchFamily="34" charset="-128"/>
              <a:ea typeface="A-OTF UD Shin Go Pr6N L" panose="020B0300000000000000" pitchFamily="34" charset="-128"/>
            </a:endParaRPr>
          </a:p>
        </p:txBody>
      </p:sp>
      <p:sp>
        <p:nvSpPr>
          <p:cNvPr id="11" name="正方形/長方形 10">
            <a:extLst>
              <a:ext uri="{FF2B5EF4-FFF2-40B4-BE49-F238E27FC236}">
                <a16:creationId xmlns:a16="http://schemas.microsoft.com/office/drawing/2014/main" id="{89CDC9E1-7286-55A7-FF00-E1EC4FA55053}"/>
              </a:ext>
            </a:extLst>
          </p:cNvPr>
          <p:cNvSpPr/>
          <p:nvPr/>
        </p:nvSpPr>
        <p:spPr>
          <a:xfrm>
            <a:off x="4258101" y="2080220"/>
            <a:ext cx="627797" cy="5322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7EF9C5ED-DEA1-E997-E8CA-ED1B0B4DEC6B}"/>
              </a:ext>
            </a:extLst>
          </p:cNvPr>
          <p:cNvSpPr>
            <a:spLocks noGrp="1"/>
          </p:cNvSpPr>
          <p:nvPr>
            <p:ph type="sldNum" sz="quarter" idx="12"/>
          </p:nvPr>
        </p:nvSpPr>
        <p:spPr/>
        <p:txBody>
          <a:bodyPr/>
          <a:lstStyle/>
          <a:p>
            <a:fld id="{C1FF6DA9-008F-8B48-92A6-B652298478BF}" type="slidenum">
              <a:rPr lang="en-US" sz="1200" smtClean="0"/>
              <a:t>108</a:t>
            </a:fld>
            <a:endParaRPr lang="en-US" dirty="0"/>
          </a:p>
        </p:txBody>
      </p:sp>
      <p:sp>
        <p:nvSpPr>
          <p:cNvPr id="7" name="フッター プレースホルダー 6">
            <a:extLst>
              <a:ext uri="{FF2B5EF4-FFF2-40B4-BE49-F238E27FC236}">
                <a16:creationId xmlns:a16="http://schemas.microsoft.com/office/drawing/2014/main" id="{415EB1EE-4619-8132-6673-AD647A7092C1}"/>
              </a:ext>
            </a:extLst>
          </p:cNvPr>
          <p:cNvSpPr>
            <a:spLocks noGrp="1"/>
          </p:cNvSpPr>
          <p:nvPr>
            <p:ph type="ftr" sz="quarter" idx="11"/>
          </p:nvPr>
        </p:nvSpPr>
        <p:spPr/>
        <p:txBody>
          <a:bodyPr/>
          <a:lstStyle/>
          <a:p>
            <a:r>
              <a:rPr lang="en-US"/>
              <a:t>Copyright © shimizuheartsr All Rights Reserved.</a:t>
            </a:r>
            <a:endParaRPr lang="en-US" dirty="0"/>
          </a:p>
        </p:txBody>
      </p:sp>
      <p:sp>
        <p:nvSpPr>
          <p:cNvPr id="12" name="正方形/長方形 11">
            <a:extLst>
              <a:ext uri="{FF2B5EF4-FFF2-40B4-BE49-F238E27FC236}">
                <a16:creationId xmlns:a16="http://schemas.microsoft.com/office/drawing/2014/main" id="{BBE665AE-AFED-EF4C-41CB-FA71CA2E7E6B}"/>
              </a:ext>
            </a:extLst>
          </p:cNvPr>
          <p:cNvSpPr/>
          <p:nvPr/>
        </p:nvSpPr>
        <p:spPr>
          <a:xfrm>
            <a:off x="8687529" y="4603660"/>
            <a:ext cx="265592" cy="2911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8B23C5F-524E-B33E-1A1D-864EB0A082B8}"/>
              </a:ext>
            </a:extLst>
          </p:cNvPr>
          <p:cNvSpPr txBox="1"/>
          <p:nvPr/>
        </p:nvSpPr>
        <p:spPr>
          <a:xfrm>
            <a:off x="228600" y="122830"/>
            <a:ext cx="2714625" cy="367251"/>
          </a:xfrm>
          <a:prstGeom prst="rect">
            <a:avLst/>
          </a:prstGeom>
          <a:noFill/>
        </p:spPr>
        <p:txBody>
          <a:bodyPr wrap="square" rtlCol="0">
            <a:spAutoFit/>
          </a:bodyPr>
          <a:lstStyle/>
          <a:p>
            <a:r>
              <a:rPr kumimoji="1" lang="ja-JP" altLang="en-US" b="1" dirty="0"/>
              <a:t>院長の疑問への回答</a:t>
            </a:r>
          </a:p>
        </p:txBody>
      </p:sp>
    </p:spTree>
    <p:extLst>
      <p:ext uri="{BB962C8B-B14F-4D97-AF65-F5344CB8AC3E}">
        <p14:creationId xmlns:p14="http://schemas.microsoft.com/office/powerpoint/2010/main" val="30536370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吹き出し: 四角形 6">
            <a:extLst>
              <a:ext uri="{FF2B5EF4-FFF2-40B4-BE49-F238E27FC236}">
                <a16:creationId xmlns:a16="http://schemas.microsoft.com/office/drawing/2014/main" id="{363FD9B2-678B-E15F-EFEC-7CB17D25C41D}"/>
              </a:ext>
            </a:extLst>
          </p:cNvPr>
          <p:cNvSpPr/>
          <p:nvPr/>
        </p:nvSpPr>
        <p:spPr>
          <a:xfrm>
            <a:off x="628651" y="570016"/>
            <a:ext cx="4371157" cy="804620"/>
          </a:xfrm>
          <a:prstGeom prst="wedgeRectCallout">
            <a:avLst>
              <a:gd name="adj1" fmla="val 103456"/>
              <a:gd name="adj2" fmla="val -3048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B0AB5636-BFF1-E2E8-233C-338A695DD58C}"/>
              </a:ext>
            </a:extLst>
          </p:cNvPr>
          <p:cNvSpPr>
            <a:spLocks noGrp="1"/>
          </p:cNvSpPr>
          <p:nvPr>
            <p:ph type="title"/>
          </p:nvPr>
        </p:nvSpPr>
        <p:spPr>
          <a:xfrm>
            <a:off x="717787" y="613433"/>
            <a:ext cx="4066180" cy="717786"/>
          </a:xfrm>
          <a:ln w="38100">
            <a:noFill/>
          </a:ln>
        </p:spPr>
        <p:txBody>
          <a:bodyPr/>
          <a:lstStyle/>
          <a:p>
            <a:r>
              <a:rPr kumimoji="1" lang="ja-JP" altLang="en-US" b="1" dirty="0">
                <a:latin typeface="A-OTF UD Shin Go Pr6N L" panose="020B0300000000000000" pitchFamily="34" charset="-128"/>
                <a:ea typeface="A-OTF UD Shin Go Pr6N L" panose="020B0300000000000000" pitchFamily="34" charset="-128"/>
              </a:rPr>
              <a:t>　</a:t>
            </a:r>
            <a:r>
              <a:rPr kumimoji="1" lang="en-US" altLang="ja-JP" b="1" dirty="0">
                <a:solidFill>
                  <a:schemeClr val="bg1"/>
                </a:solidFill>
                <a:latin typeface="A-OTF UD Shin Go Pr6N L" panose="020B0300000000000000" pitchFamily="34" charset="-128"/>
                <a:ea typeface="A-OTF UD Shin Go Pr6N L" panose="020B0300000000000000" pitchFamily="34" charset="-128"/>
              </a:rPr>
              <a:t>2</a:t>
            </a:r>
            <a:r>
              <a:rPr kumimoji="1" lang="ja-JP" altLang="en-US" b="1" dirty="0">
                <a:solidFill>
                  <a:schemeClr val="bg1"/>
                </a:solidFill>
                <a:latin typeface="A-OTF UD Shin Go Pr6N L" panose="020B0300000000000000" pitchFamily="34" charset="-128"/>
                <a:ea typeface="A-OTF UD Shin Go Pr6N L" panose="020B0300000000000000" pitchFamily="34" charset="-128"/>
              </a:rPr>
              <a:t>年後も続くの？</a:t>
            </a:r>
          </a:p>
        </p:txBody>
      </p:sp>
      <p:sp>
        <p:nvSpPr>
          <p:cNvPr id="3" name="コンテンツ プレースホルダー 2">
            <a:extLst>
              <a:ext uri="{FF2B5EF4-FFF2-40B4-BE49-F238E27FC236}">
                <a16:creationId xmlns:a16="http://schemas.microsoft.com/office/drawing/2014/main" id="{6C5291FC-6063-D76B-4132-37F889031A60}"/>
              </a:ext>
            </a:extLst>
          </p:cNvPr>
          <p:cNvSpPr>
            <a:spLocks noGrp="1"/>
          </p:cNvSpPr>
          <p:nvPr>
            <p:ph idx="1"/>
          </p:nvPr>
        </p:nvSpPr>
        <p:spPr>
          <a:xfrm>
            <a:off x="628651" y="1703892"/>
            <a:ext cx="8119423" cy="4497258"/>
          </a:xfrm>
          <a:solidFill>
            <a:schemeClr val="accent5">
              <a:lumMod val="20000"/>
              <a:lumOff val="80000"/>
            </a:schemeClr>
          </a:solidFill>
        </p:spPr>
        <p:txBody>
          <a:bodyPr>
            <a:normAutofit fontScale="32500" lnSpcReduction="20000"/>
          </a:bodyPr>
          <a:lstStyle/>
          <a:p>
            <a:pPr marL="0" indent="0">
              <a:buNone/>
            </a:pPr>
            <a:endParaRPr lang="en-US" altLang="ja-JP" dirty="0">
              <a:latin typeface="A-OTF UD Shin Go Pr6N L" panose="020B0300000000000000" pitchFamily="34" charset="-128"/>
              <a:ea typeface="A-OTF UD Shin Go Pr6N L" panose="020B0300000000000000" pitchFamily="34" charset="-128"/>
            </a:endParaRPr>
          </a:p>
          <a:p>
            <a:pPr marL="0" indent="0">
              <a:buNone/>
            </a:pPr>
            <a:r>
              <a:rPr kumimoji="1" lang="ja-JP" altLang="en-US" sz="7400" dirty="0">
                <a:latin typeface="A-OTF UD Shin Go Pr6N L" panose="020B0300000000000000" pitchFamily="34" charset="-128"/>
                <a:ea typeface="A-OTF UD Shin Go Pr6N L" panose="020B0300000000000000" pitchFamily="34" charset="-128"/>
              </a:rPr>
              <a:t>なかなか明言できない面もあるかもしれませんが・・</a:t>
            </a:r>
            <a:endParaRPr kumimoji="1" lang="en-US" altLang="ja-JP" sz="7400" dirty="0">
              <a:latin typeface="A-OTF UD Shin Go Pr6N L" panose="020B0300000000000000" pitchFamily="34" charset="-128"/>
              <a:ea typeface="A-OTF UD Shin Go Pr6N L" panose="020B0300000000000000" pitchFamily="34" charset="-128"/>
            </a:endParaRPr>
          </a:p>
          <a:p>
            <a:pPr marL="0" indent="0">
              <a:buNone/>
            </a:pPr>
            <a:endParaRPr kumimoji="1" lang="en-US" altLang="ja-JP" sz="4400" dirty="0">
              <a:latin typeface="A-OTF UD Shin Go Pr6N L" panose="020B0300000000000000" pitchFamily="34" charset="-128"/>
              <a:ea typeface="A-OTF UD Shin Go Pr6N L" panose="020B0300000000000000" pitchFamily="34" charset="-128"/>
            </a:endParaRPr>
          </a:p>
          <a:p>
            <a:pPr marL="0" indent="0">
              <a:buNone/>
            </a:pPr>
            <a:r>
              <a:rPr lang="ja-JP" altLang="en-US" sz="8600" dirty="0">
                <a:latin typeface="A-OTF UD Shin Go Pr6N L" panose="020B0300000000000000" pitchFamily="34" charset="-128"/>
                <a:ea typeface="A-OTF UD Shin Go Pr6N L" panose="020B0300000000000000" pitchFamily="34" charset="-128"/>
              </a:rPr>
              <a:t>・看護職員処遇改善評価料　</a:t>
            </a:r>
            <a:r>
              <a:rPr lang="en-US" altLang="ja-JP" sz="8600" dirty="0">
                <a:latin typeface="A-OTF UD Shin Go Pr6N L" panose="020B0300000000000000" pitchFamily="34" charset="-128"/>
                <a:ea typeface="A-OTF UD Shin Go Pr6N L" panose="020B0300000000000000" pitchFamily="34" charset="-128"/>
              </a:rPr>
              <a:t>R</a:t>
            </a:r>
            <a:r>
              <a:rPr lang="ja-JP" altLang="en-US" sz="8600" dirty="0">
                <a:latin typeface="A-OTF UD Shin Go Pr6N L" panose="020B0300000000000000" pitchFamily="34" charset="-128"/>
                <a:ea typeface="A-OTF UD Shin Go Pr6N L" panose="020B0300000000000000" pitchFamily="34" charset="-128"/>
              </a:rPr>
              <a:t>４～　➡　</a:t>
            </a:r>
            <a:r>
              <a:rPr lang="ja-JP" altLang="en-US" sz="8600" dirty="0">
                <a:highlight>
                  <a:srgbClr val="FFFF00"/>
                </a:highlight>
                <a:latin typeface="A-OTF UD Shin Go Pr6N L" panose="020B0300000000000000" pitchFamily="34" charset="-128"/>
                <a:ea typeface="A-OTF UD Shin Go Pr6N L" panose="020B0300000000000000" pitchFamily="34" charset="-128"/>
              </a:rPr>
              <a:t>継続中</a:t>
            </a:r>
            <a:endParaRPr lang="en-US" altLang="ja-JP" sz="8600" dirty="0">
              <a:highlight>
                <a:srgbClr val="FFFF00"/>
              </a:highlight>
              <a:latin typeface="A-OTF UD Shin Go Pr6N L" panose="020B0300000000000000" pitchFamily="34" charset="-128"/>
              <a:ea typeface="A-OTF UD Shin Go Pr6N L" panose="020B0300000000000000" pitchFamily="34" charset="-128"/>
            </a:endParaRPr>
          </a:p>
          <a:p>
            <a:pPr marL="0" indent="0">
              <a:buNone/>
            </a:pPr>
            <a:r>
              <a:rPr lang="ja-JP" altLang="en-US" sz="8600" dirty="0">
                <a:latin typeface="A-OTF UD Shin Go Pr6N L" panose="020B0300000000000000" pitchFamily="34" charset="-128"/>
                <a:ea typeface="A-OTF UD Shin Go Pr6N L" panose="020B0300000000000000" pitchFamily="34" charset="-128"/>
              </a:rPr>
              <a:t>・介護職員処遇改善加算　　➡　</a:t>
            </a:r>
            <a:r>
              <a:rPr lang="en-US" altLang="ja-JP" sz="8600" dirty="0">
                <a:highlight>
                  <a:srgbClr val="FFFF00"/>
                </a:highlight>
                <a:latin typeface="A-OTF UD Shin Go Pr6N L" panose="020B0300000000000000" pitchFamily="34" charset="-128"/>
                <a:ea typeface="A-OTF UD Shin Go Pr6N L" panose="020B0300000000000000" pitchFamily="34" charset="-128"/>
              </a:rPr>
              <a:t>10</a:t>
            </a:r>
            <a:r>
              <a:rPr lang="ja-JP" altLang="en-US" sz="8600" dirty="0">
                <a:highlight>
                  <a:srgbClr val="FFFF00"/>
                </a:highlight>
                <a:latin typeface="A-OTF UD Shin Go Pr6N L" panose="020B0300000000000000" pitchFamily="34" charset="-128"/>
                <a:ea typeface="A-OTF UD Shin Go Pr6N L" panose="020B0300000000000000" pitchFamily="34" charset="-128"/>
              </a:rPr>
              <a:t>年以上継続中</a:t>
            </a:r>
            <a:endParaRPr lang="en-US" altLang="ja-JP" sz="8600" dirty="0">
              <a:highlight>
                <a:srgbClr val="FFFF00"/>
              </a:highlight>
              <a:latin typeface="A-OTF UD Shin Go Pr6N L" panose="020B0300000000000000" pitchFamily="34" charset="-128"/>
              <a:ea typeface="A-OTF UD Shin Go Pr6N L" panose="020B0300000000000000" pitchFamily="34" charset="-128"/>
            </a:endParaRPr>
          </a:p>
          <a:p>
            <a:pPr marL="0" indent="0">
              <a:buNone/>
            </a:pPr>
            <a:r>
              <a:rPr lang="ja-JP" altLang="en-US" sz="8600" dirty="0">
                <a:latin typeface="A-OTF UD Shin Go Pr6N L" panose="020B0300000000000000" pitchFamily="34" charset="-128"/>
                <a:ea typeface="A-OTF UD Shin Go Pr6N L" panose="020B0300000000000000" pitchFamily="34" charset="-128"/>
              </a:rPr>
              <a:t>　　</a:t>
            </a:r>
            <a:endParaRPr lang="en-US" altLang="ja-JP" sz="8600" dirty="0">
              <a:latin typeface="A-OTF UD Shin Go Pr6N L" panose="020B0300000000000000" pitchFamily="34" charset="-128"/>
              <a:ea typeface="A-OTF UD Shin Go Pr6N L" panose="020B0300000000000000" pitchFamily="34" charset="-128"/>
            </a:endParaRPr>
          </a:p>
          <a:p>
            <a:pPr marL="0" indent="0">
              <a:buNone/>
            </a:pPr>
            <a:endParaRPr kumimoji="1" lang="en-US" altLang="ja-JP" sz="8600" dirty="0">
              <a:latin typeface="A-OTF UD Shin Go Pr6N L" panose="020B0300000000000000" pitchFamily="34" charset="-128"/>
              <a:ea typeface="A-OTF UD Shin Go Pr6N L" panose="020B0300000000000000" pitchFamily="34" charset="-128"/>
            </a:endParaRPr>
          </a:p>
          <a:p>
            <a:pPr marL="0" indent="0" algn="ctr">
              <a:lnSpc>
                <a:spcPct val="120000"/>
              </a:lnSpc>
              <a:buNone/>
            </a:pPr>
            <a:r>
              <a:rPr kumimoji="1" lang="ja-JP" altLang="en-US" sz="8600" b="1" dirty="0">
                <a:solidFill>
                  <a:srgbClr val="FF0000"/>
                </a:solidFill>
                <a:latin typeface="A-OTF UD Shin Go Pr6N L" panose="020B0300000000000000" pitchFamily="34" charset="-128"/>
                <a:ea typeface="A-OTF UD Shin Go Pr6N L" panose="020B0300000000000000" pitchFamily="34" charset="-128"/>
              </a:rPr>
              <a:t>これらのことが一つの答えになる</a:t>
            </a:r>
            <a:endParaRPr kumimoji="1" lang="en-US" altLang="ja-JP" sz="8600" b="1" dirty="0">
              <a:solidFill>
                <a:srgbClr val="FF0000"/>
              </a:solidFill>
              <a:latin typeface="A-OTF UD Shin Go Pr6N L" panose="020B0300000000000000" pitchFamily="34" charset="-128"/>
              <a:ea typeface="A-OTF UD Shin Go Pr6N L" panose="020B0300000000000000" pitchFamily="34" charset="-128"/>
            </a:endParaRPr>
          </a:p>
          <a:p>
            <a:pPr marL="0" indent="0">
              <a:lnSpc>
                <a:spcPct val="120000"/>
              </a:lnSpc>
              <a:buNone/>
            </a:pPr>
            <a:r>
              <a:rPr lang="ja-JP" altLang="en-US" sz="8600" dirty="0">
                <a:latin typeface="A-OTF UD Shin Go Pr6N L" panose="020B0300000000000000" pitchFamily="34" charset="-128"/>
                <a:ea typeface="A-OTF UD Shin Go Pr6N L" panose="020B0300000000000000" pitchFamily="34" charset="-128"/>
              </a:rPr>
              <a:t>この点は</a:t>
            </a:r>
            <a:r>
              <a:rPr lang="ja-JP" altLang="en-US" sz="8600" u="sng" dirty="0">
                <a:latin typeface="A-OTF UD Shin Go Pr6N L" panose="020B0300000000000000" pitchFamily="34" charset="-128"/>
                <a:ea typeface="A-OTF UD Shin Go Pr6N L" panose="020B0300000000000000" pitchFamily="34" charset="-128"/>
              </a:rPr>
              <a:t>厚生労働省の見解を踏まえて発言</a:t>
            </a:r>
            <a:r>
              <a:rPr lang="ja-JP" altLang="en-US" sz="8600" dirty="0">
                <a:latin typeface="A-OTF UD Shin Go Pr6N L" panose="020B0300000000000000" pitchFamily="34" charset="-128"/>
                <a:ea typeface="A-OTF UD Shin Go Pr6N L" panose="020B0300000000000000" pitchFamily="34" charset="-128"/>
              </a:rPr>
              <a:t>しております　　　　　　　　　</a:t>
            </a:r>
            <a:endParaRPr kumimoji="1" lang="en-US" altLang="ja-JP" sz="3100" dirty="0">
              <a:latin typeface="A-OTF UD Shin Go Pr6N L" panose="020B0300000000000000" pitchFamily="34" charset="-128"/>
              <a:ea typeface="A-OTF UD Shin Go Pr6N L" panose="020B0300000000000000" pitchFamily="34" charset="-128"/>
            </a:endParaRPr>
          </a:p>
        </p:txBody>
      </p:sp>
      <p:sp>
        <p:nvSpPr>
          <p:cNvPr id="6" name="矢印: 下 5">
            <a:extLst>
              <a:ext uri="{FF2B5EF4-FFF2-40B4-BE49-F238E27FC236}">
                <a16:creationId xmlns:a16="http://schemas.microsoft.com/office/drawing/2014/main" id="{5008BA48-1755-6354-EE7A-9FD2A53DC97F}"/>
              </a:ext>
            </a:extLst>
          </p:cNvPr>
          <p:cNvSpPr/>
          <p:nvPr/>
        </p:nvSpPr>
        <p:spPr>
          <a:xfrm>
            <a:off x="4144191" y="3429000"/>
            <a:ext cx="855617" cy="562304"/>
          </a:xfrm>
          <a:prstGeom prst="downArrow">
            <a:avLst>
              <a:gd name="adj1" fmla="val 50000"/>
              <a:gd name="adj2" fmla="val 479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10" name="図 9">
            <a:extLst>
              <a:ext uri="{FF2B5EF4-FFF2-40B4-BE49-F238E27FC236}">
                <a16:creationId xmlns:a16="http://schemas.microsoft.com/office/drawing/2014/main" id="{DAF76B31-3A81-B3BA-6822-A651EC4D5A7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445191" y="122830"/>
            <a:ext cx="1486811" cy="2019869"/>
          </a:xfrm>
          <a:prstGeom prst="rect">
            <a:avLst/>
          </a:prstGeom>
        </p:spPr>
      </p:pic>
      <p:sp>
        <p:nvSpPr>
          <p:cNvPr id="4" name="スライド番号プレースホルダー 3">
            <a:extLst>
              <a:ext uri="{FF2B5EF4-FFF2-40B4-BE49-F238E27FC236}">
                <a16:creationId xmlns:a16="http://schemas.microsoft.com/office/drawing/2014/main" id="{4637977A-6DBF-9422-F79F-EFF8F27FB3C2}"/>
              </a:ext>
            </a:extLst>
          </p:cNvPr>
          <p:cNvSpPr>
            <a:spLocks noGrp="1"/>
          </p:cNvSpPr>
          <p:nvPr>
            <p:ph type="sldNum" sz="quarter" idx="12"/>
          </p:nvPr>
        </p:nvSpPr>
        <p:spPr>
          <a:xfrm>
            <a:off x="6624205" y="6347843"/>
            <a:ext cx="2057400" cy="365125"/>
          </a:xfrm>
        </p:spPr>
        <p:txBody>
          <a:bodyPr/>
          <a:lstStyle/>
          <a:p>
            <a:fld id="{C1FF6DA9-008F-8B48-92A6-B652298478BF}" type="slidenum">
              <a:rPr lang="en-US" sz="1200" smtClean="0"/>
              <a:t>109</a:t>
            </a:fld>
            <a:endParaRPr lang="en-US" dirty="0"/>
          </a:p>
        </p:txBody>
      </p:sp>
      <p:sp>
        <p:nvSpPr>
          <p:cNvPr id="5" name="テキスト ボックス 4">
            <a:extLst>
              <a:ext uri="{FF2B5EF4-FFF2-40B4-BE49-F238E27FC236}">
                <a16:creationId xmlns:a16="http://schemas.microsoft.com/office/drawing/2014/main" id="{DCBF931A-239A-43B4-180C-379BBAC017C2}"/>
              </a:ext>
            </a:extLst>
          </p:cNvPr>
          <p:cNvSpPr txBox="1"/>
          <p:nvPr/>
        </p:nvSpPr>
        <p:spPr>
          <a:xfrm>
            <a:off x="5155616" y="1008053"/>
            <a:ext cx="2497289" cy="646331"/>
          </a:xfrm>
          <a:prstGeom prst="rect">
            <a:avLst/>
          </a:prstGeom>
          <a:noFill/>
        </p:spPr>
        <p:txBody>
          <a:bodyPr wrap="square" rtlCol="0">
            <a:spAutoFit/>
          </a:bodyPr>
          <a:lstStyle/>
          <a:p>
            <a:r>
              <a:rPr kumimoji="1" lang="en-US" altLang="ja-JP" b="1" dirty="0">
                <a:solidFill>
                  <a:schemeClr val="accent1"/>
                </a:solidFill>
              </a:rPr>
              <a:t>R6/5/20</a:t>
            </a:r>
          </a:p>
          <a:p>
            <a:r>
              <a:rPr kumimoji="1" lang="ja-JP" altLang="en-US" b="1" dirty="0">
                <a:solidFill>
                  <a:schemeClr val="accent1"/>
                </a:solidFill>
              </a:rPr>
              <a:t>厚生労働省セミナー</a:t>
            </a:r>
          </a:p>
        </p:txBody>
      </p:sp>
      <p:sp>
        <p:nvSpPr>
          <p:cNvPr id="8" name="フッター プレースホルダー 7">
            <a:extLst>
              <a:ext uri="{FF2B5EF4-FFF2-40B4-BE49-F238E27FC236}">
                <a16:creationId xmlns:a16="http://schemas.microsoft.com/office/drawing/2014/main" id="{6CA80558-8453-5C9E-4FA2-80AA12ACB9F2}"/>
              </a:ext>
            </a:extLst>
          </p:cNvPr>
          <p:cNvSpPr>
            <a:spLocks noGrp="1"/>
          </p:cNvSpPr>
          <p:nvPr>
            <p:ph type="ftr" sz="quarter" idx="11"/>
          </p:nvPr>
        </p:nvSpPr>
        <p:spPr/>
        <p:txBody>
          <a:bodyPr/>
          <a:lstStyle/>
          <a:p>
            <a:r>
              <a:rPr lang="en-US"/>
              <a:t>Copyright © shimizuheartsr All Rights Reserved.</a:t>
            </a:r>
            <a:endParaRPr lang="en-US" dirty="0"/>
          </a:p>
        </p:txBody>
      </p:sp>
      <p:sp>
        <p:nvSpPr>
          <p:cNvPr id="9" name="テキスト ボックス 8">
            <a:extLst>
              <a:ext uri="{FF2B5EF4-FFF2-40B4-BE49-F238E27FC236}">
                <a16:creationId xmlns:a16="http://schemas.microsoft.com/office/drawing/2014/main" id="{E47B9CEC-CFF8-22FA-7D3E-440C8FDE939A}"/>
              </a:ext>
            </a:extLst>
          </p:cNvPr>
          <p:cNvSpPr txBox="1"/>
          <p:nvPr/>
        </p:nvSpPr>
        <p:spPr>
          <a:xfrm>
            <a:off x="228600" y="122830"/>
            <a:ext cx="2714625" cy="367251"/>
          </a:xfrm>
          <a:prstGeom prst="rect">
            <a:avLst/>
          </a:prstGeom>
          <a:noFill/>
        </p:spPr>
        <p:txBody>
          <a:bodyPr wrap="square" rtlCol="0">
            <a:spAutoFit/>
          </a:bodyPr>
          <a:lstStyle/>
          <a:p>
            <a:r>
              <a:rPr kumimoji="1" lang="ja-JP" altLang="en-US" b="1" dirty="0"/>
              <a:t>院長の疑問への回答</a:t>
            </a:r>
          </a:p>
        </p:txBody>
      </p:sp>
    </p:spTree>
    <p:extLst>
      <p:ext uri="{BB962C8B-B14F-4D97-AF65-F5344CB8AC3E}">
        <p14:creationId xmlns:p14="http://schemas.microsoft.com/office/powerpoint/2010/main" val="2940398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D8078-F84D-C174-8CDA-A72368A9FBBF}"/>
            </a:ext>
          </a:extLst>
        </p:cNvPr>
        <p:cNvGrpSpPr/>
        <p:nvPr/>
      </p:nvGrpSpPr>
      <p:grpSpPr>
        <a:xfrm>
          <a:off x="0" y="0"/>
          <a:ext cx="0" cy="0"/>
          <a:chOff x="0" y="0"/>
          <a:chExt cx="0" cy="0"/>
        </a:xfrm>
      </p:grpSpPr>
      <p:sp>
        <p:nvSpPr>
          <p:cNvPr id="35" name="矢印: 右 34">
            <a:extLst>
              <a:ext uri="{FF2B5EF4-FFF2-40B4-BE49-F238E27FC236}">
                <a16:creationId xmlns:a16="http://schemas.microsoft.com/office/drawing/2014/main" id="{EF8423F8-71CA-A378-9E1A-5F84A882A637}"/>
              </a:ext>
            </a:extLst>
          </p:cNvPr>
          <p:cNvSpPr/>
          <p:nvPr/>
        </p:nvSpPr>
        <p:spPr>
          <a:xfrm>
            <a:off x="5383519" y="3972588"/>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F706E24E-C3F0-8BB9-2A8C-BCADFBA99A62}"/>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CBBB6B20-51D0-8909-AAED-4860C0B6BDB8}"/>
              </a:ext>
            </a:extLst>
          </p:cNvPr>
          <p:cNvSpPr>
            <a:spLocks noGrp="1"/>
          </p:cNvSpPr>
          <p:nvPr>
            <p:ph type="title"/>
          </p:nvPr>
        </p:nvSpPr>
        <p:spPr>
          <a:xfrm>
            <a:off x="259998" y="165111"/>
            <a:ext cx="8123714" cy="417629"/>
          </a:xfrm>
        </p:spPr>
        <p:txBody>
          <a:bodyPr>
            <a:noAutofit/>
          </a:bodyPr>
          <a:lstStyle/>
          <a:p>
            <a:r>
              <a:rPr lang="ja-JP" altLang="en-US" sz="3600" b="1" dirty="0">
                <a:ea typeface="A-OTF UD Shin Go Pr6N L" panose="020B0300000000000000"/>
              </a:rPr>
              <a:t>ベースアップ評価料とは</a:t>
            </a:r>
            <a:endParaRPr lang="en-US" altLang="ja-JP" sz="1600" b="1" dirty="0">
              <a:latin typeface="A-OTF UD Shin Go Pr6N L" panose="020B0300000000000000" pitchFamily="34" charset="-128"/>
              <a:ea typeface="A-OTF UD Shin Go Pr6N L" panose="020B0300000000000000"/>
            </a:endParaRPr>
          </a:p>
        </p:txBody>
      </p:sp>
      <p:sp>
        <p:nvSpPr>
          <p:cNvPr id="3" name="Content Placeholder 2">
            <a:extLst>
              <a:ext uri="{FF2B5EF4-FFF2-40B4-BE49-F238E27FC236}">
                <a16:creationId xmlns:a16="http://schemas.microsoft.com/office/drawing/2014/main" id="{ECF6F106-32FF-1970-55CE-258D811C4F8A}"/>
              </a:ext>
            </a:extLst>
          </p:cNvPr>
          <p:cNvSpPr>
            <a:spLocks noGrp="1"/>
          </p:cNvSpPr>
          <p:nvPr>
            <p:ph idx="1"/>
          </p:nvPr>
        </p:nvSpPr>
        <p:spPr>
          <a:xfrm>
            <a:off x="492923" y="898653"/>
            <a:ext cx="8159162" cy="1854407"/>
          </a:xfrm>
        </p:spPr>
        <p:txBody>
          <a:bodyPr>
            <a:normAutofit fontScale="92500" lnSpcReduction="10000"/>
          </a:bodyPr>
          <a:lstStyle/>
          <a:p>
            <a:r>
              <a:rPr lang="ja-JP" altLang="en-US" sz="3200" dirty="0">
                <a:ea typeface="A-OTF UD Shin Go Pr6N L" panose="020B0300000000000000"/>
              </a:rPr>
              <a:t>医療機関の賃上げ支援が目的</a:t>
            </a:r>
            <a:br>
              <a:rPr lang="en-US" altLang="ja-JP" sz="3200" dirty="0">
                <a:ea typeface="A-OTF UD Shin Go Pr6N L" panose="020B0300000000000000"/>
              </a:rPr>
            </a:br>
            <a:r>
              <a:rPr lang="ja-JP" altLang="en-US" sz="3200" dirty="0">
                <a:ea typeface="A-OTF UD Shin Go Pr6N L" panose="020B0300000000000000"/>
              </a:rPr>
              <a:t> </a:t>
            </a:r>
            <a:r>
              <a:rPr lang="en-US" altLang="ja-JP" sz="2200" dirty="0">
                <a:ea typeface="A-OTF UD Shin Go Pr6N L" panose="020B0300000000000000"/>
              </a:rPr>
              <a:t>(R6</a:t>
            </a:r>
            <a:r>
              <a:rPr lang="ja-JP" altLang="en-US" sz="2200" dirty="0">
                <a:ea typeface="A-OTF UD Shin Go Pr6N L" panose="020B0300000000000000"/>
              </a:rPr>
              <a:t>年診療報酬改定で新設）</a:t>
            </a:r>
            <a:endParaRPr lang="ja-JP" altLang="en-US" sz="3200" dirty="0">
              <a:ea typeface="A-OTF UD Shin Go Pr6N L" panose="020B0300000000000000"/>
            </a:endParaRPr>
          </a:p>
          <a:p>
            <a:r>
              <a:rPr lang="ja-JP" altLang="en-US" sz="3200" dirty="0">
                <a:ea typeface="A-OTF UD Shin Go Pr6N L" panose="020B0300000000000000"/>
              </a:rPr>
              <a:t>外来・訪問・入院で算定可能</a:t>
            </a:r>
          </a:p>
          <a:p>
            <a:r>
              <a:rPr lang="ja-JP" altLang="en-US" sz="3200" dirty="0">
                <a:ea typeface="A-OTF UD Shin Go Pr6N L" panose="020B0300000000000000"/>
              </a:rPr>
              <a:t>賃金改善の計画・実績報告が求められる</a:t>
            </a:r>
          </a:p>
        </p:txBody>
      </p:sp>
      <p:sp>
        <p:nvSpPr>
          <p:cNvPr id="12" name="スライド番号プレースホルダー 11">
            <a:extLst>
              <a:ext uri="{FF2B5EF4-FFF2-40B4-BE49-F238E27FC236}">
                <a16:creationId xmlns:a16="http://schemas.microsoft.com/office/drawing/2014/main" id="{A0F2B6EB-856A-B42C-857E-920B0DF6B56A}"/>
              </a:ext>
            </a:extLst>
          </p:cNvPr>
          <p:cNvSpPr>
            <a:spLocks noGrp="1"/>
          </p:cNvSpPr>
          <p:nvPr>
            <p:ph type="sldNum" sz="quarter" idx="12"/>
          </p:nvPr>
        </p:nvSpPr>
        <p:spPr/>
        <p:txBody>
          <a:bodyPr/>
          <a:lstStyle/>
          <a:p>
            <a:fld id="{C1FF6DA9-008F-8B48-92A6-B652298478BF}" type="slidenum">
              <a:rPr lang="en-US" sz="1600" smtClean="0"/>
              <a:t>11</a:t>
            </a:fld>
            <a:endParaRPr lang="en-US" sz="1600" dirty="0"/>
          </a:p>
        </p:txBody>
      </p:sp>
      <p:sp>
        <p:nvSpPr>
          <p:cNvPr id="4" name="フッター プレースホルダー 3">
            <a:extLst>
              <a:ext uri="{FF2B5EF4-FFF2-40B4-BE49-F238E27FC236}">
                <a16:creationId xmlns:a16="http://schemas.microsoft.com/office/drawing/2014/main" id="{E35F0D9D-2F8E-F4CF-A149-8484921DCED9}"/>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四角形: 角を丸くする 4">
            <a:extLst>
              <a:ext uri="{FF2B5EF4-FFF2-40B4-BE49-F238E27FC236}">
                <a16:creationId xmlns:a16="http://schemas.microsoft.com/office/drawing/2014/main" id="{F0F090C0-C3A2-A8B1-7ECC-A89D2B54B894}"/>
              </a:ext>
            </a:extLst>
          </p:cNvPr>
          <p:cNvSpPr/>
          <p:nvPr/>
        </p:nvSpPr>
        <p:spPr>
          <a:xfrm>
            <a:off x="3833553" y="4097874"/>
            <a:ext cx="1476894" cy="1089890"/>
          </a:xfrm>
          <a:prstGeom prst="roundRect">
            <a:avLst>
              <a:gd name="adj" fmla="val 10000"/>
            </a:avLst>
          </a:prstGeom>
          <a:blipFill rotWithShape="1">
            <a:blip r:embed="rId3">
              <a:extLst>
                <a:ext uri="{837473B0-CC2E-450A-ABE3-18F120FF3D39}">
                  <a1611:picAttrSrcUrl xmlns:a1611="http://schemas.microsoft.com/office/drawing/2016/11/main" r:id="rId4"/>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1" name="図 10">
            <a:extLst>
              <a:ext uri="{FF2B5EF4-FFF2-40B4-BE49-F238E27FC236}">
                <a16:creationId xmlns:a16="http://schemas.microsoft.com/office/drawing/2014/main" id="{089C95D2-BAF6-9B36-32DB-CB5054C36FF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17580" y="2942727"/>
            <a:ext cx="1990969" cy="2259255"/>
          </a:xfrm>
          <a:prstGeom prst="rect">
            <a:avLst/>
          </a:prstGeom>
        </p:spPr>
      </p:pic>
      <p:sp>
        <p:nvSpPr>
          <p:cNvPr id="13" name="矢印: 右 12">
            <a:extLst>
              <a:ext uri="{FF2B5EF4-FFF2-40B4-BE49-F238E27FC236}">
                <a16:creationId xmlns:a16="http://schemas.microsoft.com/office/drawing/2014/main" id="{090E34EB-57C8-EF59-7C08-32BDEE8F6B65}"/>
              </a:ext>
            </a:extLst>
          </p:cNvPr>
          <p:cNvSpPr/>
          <p:nvPr/>
        </p:nvSpPr>
        <p:spPr>
          <a:xfrm>
            <a:off x="1868781" y="3960471"/>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FCE8EAA7-80CF-AB1C-B400-B9C40B69538E}"/>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171283" y="3401934"/>
            <a:ext cx="753168" cy="780067"/>
          </a:xfrm>
          <a:prstGeom prst="rect">
            <a:avLst/>
          </a:prstGeom>
        </p:spPr>
      </p:pic>
      <p:pic>
        <p:nvPicPr>
          <p:cNvPr id="25" name="図 24">
            <a:extLst>
              <a:ext uri="{FF2B5EF4-FFF2-40B4-BE49-F238E27FC236}">
                <a16:creationId xmlns:a16="http://schemas.microsoft.com/office/drawing/2014/main" id="{7F1262BB-7EA7-6D34-B073-C9A168386B5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662736" y="3441927"/>
            <a:ext cx="753168" cy="780067"/>
          </a:xfrm>
          <a:prstGeom prst="rect">
            <a:avLst/>
          </a:prstGeom>
        </p:spPr>
      </p:pic>
      <p:sp>
        <p:nvSpPr>
          <p:cNvPr id="28" name="テキスト ボックス 27">
            <a:extLst>
              <a:ext uri="{FF2B5EF4-FFF2-40B4-BE49-F238E27FC236}">
                <a16:creationId xmlns:a16="http://schemas.microsoft.com/office/drawing/2014/main" id="{D5839BD7-A02E-95FA-F13C-2C74C35C952C}"/>
              </a:ext>
            </a:extLst>
          </p:cNvPr>
          <p:cNvSpPr txBox="1"/>
          <p:nvPr/>
        </p:nvSpPr>
        <p:spPr>
          <a:xfrm>
            <a:off x="7353597" y="5398720"/>
            <a:ext cx="1637631" cy="646331"/>
          </a:xfrm>
          <a:prstGeom prst="rect">
            <a:avLst/>
          </a:prstGeom>
          <a:noFill/>
        </p:spPr>
        <p:txBody>
          <a:bodyPr wrap="square" rtlCol="0">
            <a:spAutoFit/>
          </a:bodyPr>
          <a:lstStyle/>
          <a:p>
            <a:r>
              <a:rPr kumimoji="1" lang="ja-JP" altLang="en-US" b="1" dirty="0"/>
              <a:t>医療従事者（医師以外）</a:t>
            </a:r>
          </a:p>
        </p:txBody>
      </p:sp>
      <p:sp>
        <p:nvSpPr>
          <p:cNvPr id="29" name="テキスト ボックス 28">
            <a:extLst>
              <a:ext uri="{FF2B5EF4-FFF2-40B4-BE49-F238E27FC236}">
                <a16:creationId xmlns:a16="http://schemas.microsoft.com/office/drawing/2014/main" id="{DA12269C-C0F6-D04D-3A68-C101A6C6C64A}"/>
              </a:ext>
            </a:extLst>
          </p:cNvPr>
          <p:cNvSpPr txBox="1"/>
          <p:nvPr/>
        </p:nvSpPr>
        <p:spPr>
          <a:xfrm>
            <a:off x="1969101" y="4319654"/>
            <a:ext cx="1568031" cy="646331"/>
          </a:xfrm>
          <a:prstGeom prst="rect">
            <a:avLst/>
          </a:prstGeom>
          <a:noFill/>
        </p:spPr>
        <p:txBody>
          <a:bodyPr wrap="square" rtlCol="0">
            <a:spAutoFit/>
          </a:bodyPr>
          <a:lstStyle/>
          <a:p>
            <a:pPr algn="ctr"/>
            <a:r>
              <a:rPr kumimoji="1" lang="ja-JP" altLang="en-US" b="1" dirty="0">
                <a:solidFill>
                  <a:schemeClr val="bg1"/>
                </a:solidFill>
              </a:rPr>
              <a:t>ベースアップ評価料</a:t>
            </a:r>
          </a:p>
        </p:txBody>
      </p:sp>
      <p:sp>
        <p:nvSpPr>
          <p:cNvPr id="33" name="テキスト ボックス 32">
            <a:extLst>
              <a:ext uri="{FF2B5EF4-FFF2-40B4-BE49-F238E27FC236}">
                <a16:creationId xmlns:a16="http://schemas.microsoft.com/office/drawing/2014/main" id="{C61319C3-56A2-AFAF-7F98-32B0AD92BE5F}"/>
              </a:ext>
            </a:extLst>
          </p:cNvPr>
          <p:cNvSpPr txBox="1"/>
          <p:nvPr/>
        </p:nvSpPr>
        <p:spPr>
          <a:xfrm>
            <a:off x="5500529" y="4480142"/>
            <a:ext cx="1637631" cy="369332"/>
          </a:xfrm>
          <a:prstGeom prst="rect">
            <a:avLst/>
          </a:prstGeom>
          <a:noFill/>
        </p:spPr>
        <p:txBody>
          <a:bodyPr wrap="square" rtlCol="0">
            <a:spAutoFit/>
          </a:bodyPr>
          <a:lstStyle/>
          <a:p>
            <a:pPr algn="ctr"/>
            <a:r>
              <a:rPr kumimoji="1" lang="ja-JP" altLang="en-US" b="1" dirty="0">
                <a:solidFill>
                  <a:schemeClr val="bg1"/>
                </a:solidFill>
              </a:rPr>
              <a:t>ベースアップ</a:t>
            </a:r>
          </a:p>
        </p:txBody>
      </p:sp>
      <p:sp>
        <p:nvSpPr>
          <p:cNvPr id="34" name="テキスト ボックス 33">
            <a:extLst>
              <a:ext uri="{FF2B5EF4-FFF2-40B4-BE49-F238E27FC236}">
                <a16:creationId xmlns:a16="http://schemas.microsoft.com/office/drawing/2014/main" id="{48D22C59-E6EF-5A3E-0C63-6033CE76F7A0}"/>
              </a:ext>
            </a:extLst>
          </p:cNvPr>
          <p:cNvSpPr txBox="1"/>
          <p:nvPr/>
        </p:nvSpPr>
        <p:spPr>
          <a:xfrm>
            <a:off x="189335" y="5201982"/>
            <a:ext cx="2148200" cy="1354217"/>
          </a:xfrm>
          <a:prstGeom prst="rect">
            <a:avLst/>
          </a:prstGeom>
          <a:noFill/>
        </p:spPr>
        <p:txBody>
          <a:bodyPr wrap="square" rtlCol="0">
            <a:spAutoFit/>
          </a:bodyPr>
          <a:lstStyle/>
          <a:p>
            <a:pPr algn="ctr"/>
            <a:r>
              <a:rPr kumimoji="1" lang="ja-JP" altLang="en-US" b="1" dirty="0"/>
              <a:t>保険者</a:t>
            </a:r>
            <a:endParaRPr kumimoji="1" lang="en-US" altLang="ja-JP" b="1" dirty="0"/>
          </a:p>
          <a:p>
            <a:pPr algn="ctr"/>
            <a:r>
              <a:rPr lang="ja-JP" altLang="en-US" b="1" dirty="0"/>
              <a:t>（</a:t>
            </a:r>
            <a:r>
              <a:rPr lang="ja-JP" altLang="en-US" sz="1400" b="0" i="0" dirty="0">
                <a:effectLst/>
                <a:latin typeface="Noto Sans JP" panose="020B0200000000000000" pitchFamily="50" charset="-128"/>
                <a:ea typeface="Noto Sans JP" panose="020B0200000000000000" pitchFamily="50" charset="-128"/>
              </a:rPr>
              <a:t>全国健康保険協会・健康保険組合・市町村</a:t>
            </a:r>
            <a:r>
              <a:rPr lang="ja-JP" altLang="en-US" sz="1400" dirty="0">
                <a:latin typeface="Noto Sans JP" panose="020B0200000000000000" pitchFamily="50" charset="-128"/>
                <a:ea typeface="Noto Sans JP" panose="020B0200000000000000" pitchFamily="50" charset="-128"/>
              </a:rPr>
              <a:t>・</a:t>
            </a:r>
            <a:r>
              <a:rPr lang="ja-JP" altLang="en-US" sz="1400" b="0" i="0" dirty="0">
                <a:effectLst/>
                <a:latin typeface="Noto Sans JP" panose="020B0200000000000000" pitchFamily="50" charset="-128"/>
                <a:ea typeface="Noto Sans JP" panose="020B0200000000000000" pitchFamily="50" charset="-128"/>
              </a:rPr>
              <a:t>国民健康保険組合</a:t>
            </a:r>
            <a:endParaRPr lang="en-US" altLang="ja-JP" sz="1400" b="0" i="0" dirty="0">
              <a:effectLst/>
              <a:latin typeface="Noto Sans JP" panose="020B0200000000000000" pitchFamily="50" charset="-128"/>
              <a:ea typeface="Noto Sans JP" panose="020B0200000000000000" pitchFamily="50" charset="-128"/>
            </a:endParaRPr>
          </a:p>
          <a:p>
            <a:pPr algn="ctr"/>
            <a:r>
              <a:rPr lang="ja-JP" altLang="en-US" sz="1400" b="0" i="0" dirty="0">
                <a:effectLst/>
                <a:latin typeface="Noto Sans JP" panose="020B0200000000000000" pitchFamily="50" charset="-128"/>
                <a:ea typeface="Noto Sans JP" panose="020B0200000000000000" pitchFamily="50" charset="-128"/>
              </a:rPr>
              <a:t>など</a:t>
            </a:r>
            <a:r>
              <a:rPr lang="ja-JP" altLang="en-US" b="0" i="0" dirty="0">
                <a:effectLst/>
                <a:latin typeface="Noto Sans JP" panose="020B0200000000000000" pitchFamily="50" charset="-128"/>
                <a:ea typeface="Noto Sans JP" panose="020B0200000000000000" pitchFamily="50" charset="-128"/>
              </a:rPr>
              <a:t>）</a:t>
            </a:r>
            <a:endParaRPr kumimoji="1" lang="en-US" altLang="ja-JP" b="1" dirty="0"/>
          </a:p>
        </p:txBody>
      </p:sp>
      <p:pic>
        <p:nvPicPr>
          <p:cNvPr id="37" name="図 36">
            <a:extLst>
              <a:ext uri="{FF2B5EF4-FFF2-40B4-BE49-F238E27FC236}">
                <a16:creationId xmlns:a16="http://schemas.microsoft.com/office/drawing/2014/main" id="{68686E2D-6A22-AC28-8FC0-7122EBD814DF}"/>
              </a:ext>
            </a:extLst>
          </p:cNvPr>
          <p:cNvPicPr>
            <a:picLocks noChangeAspect="1"/>
          </p:cNvPicPr>
          <p:nvPr/>
        </p:nvPicPr>
        <p:blipFill>
          <a:blip r:embed="rId9">
            <a:extLst>
              <a:ext uri="{837473B0-CC2E-450A-ABE3-18F120FF3D39}">
                <a1611:picAttrSrcUrl xmlns:a1611="http://schemas.microsoft.com/office/drawing/2016/11/main" r:id="rId10"/>
              </a:ext>
            </a:extLst>
          </a:blip>
          <a:srcRect l="73491"/>
          <a:stretch/>
        </p:blipFill>
        <p:spPr>
          <a:xfrm>
            <a:off x="8052248" y="2851208"/>
            <a:ext cx="819709" cy="2898901"/>
          </a:xfrm>
          <a:prstGeom prst="rect">
            <a:avLst/>
          </a:prstGeom>
        </p:spPr>
      </p:pic>
      <p:pic>
        <p:nvPicPr>
          <p:cNvPr id="38" name="図 37">
            <a:extLst>
              <a:ext uri="{FF2B5EF4-FFF2-40B4-BE49-F238E27FC236}">
                <a16:creationId xmlns:a16="http://schemas.microsoft.com/office/drawing/2014/main" id="{84463554-DE85-FFDA-F947-B02475791862}"/>
              </a:ext>
            </a:extLst>
          </p:cNvPr>
          <p:cNvPicPr>
            <a:picLocks noChangeAspect="1"/>
          </p:cNvPicPr>
          <p:nvPr/>
        </p:nvPicPr>
        <p:blipFill>
          <a:blip r:embed="rId9">
            <a:extLst>
              <a:ext uri="{837473B0-CC2E-450A-ABE3-18F120FF3D39}">
                <a1611:picAttrSrcUrl xmlns:a1611="http://schemas.microsoft.com/office/drawing/2016/11/main" r:id="rId10"/>
              </a:ext>
            </a:extLst>
          </a:blip>
          <a:srcRect l="-2217" r="75529"/>
          <a:stretch/>
        </p:blipFill>
        <p:spPr>
          <a:xfrm>
            <a:off x="7191377" y="2851208"/>
            <a:ext cx="850359" cy="2987182"/>
          </a:xfrm>
          <a:prstGeom prst="rect">
            <a:avLst/>
          </a:prstGeom>
        </p:spPr>
      </p:pic>
      <p:sp>
        <p:nvSpPr>
          <p:cNvPr id="39" name="テキスト ボックス 38">
            <a:extLst>
              <a:ext uri="{FF2B5EF4-FFF2-40B4-BE49-F238E27FC236}">
                <a16:creationId xmlns:a16="http://schemas.microsoft.com/office/drawing/2014/main" id="{805EF9BD-CD00-049A-9A0D-B167B34B9961}"/>
              </a:ext>
            </a:extLst>
          </p:cNvPr>
          <p:cNvSpPr txBox="1"/>
          <p:nvPr/>
        </p:nvSpPr>
        <p:spPr>
          <a:xfrm>
            <a:off x="3805749" y="5277728"/>
            <a:ext cx="1630234" cy="369332"/>
          </a:xfrm>
          <a:prstGeom prst="rect">
            <a:avLst/>
          </a:prstGeom>
          <a:noFill/>
        </p:spPr>
        <p:txBody>
          <a:bodyPr wrap="square" rtlCol="0">
            <a:spAutoFit/>
          </a:bodyPr>
          <a:lstStyle/>
          <a:p>
            <a:pPr algn="ctr"/>
            <a:r>
              <a:rPr kumimoji="1" lang="ja-JP" altLang="en-US" b="1" dirty="0"/>
              <a:t>医療機関</a:t>
            </a:r>
          </a:p>
        </p:txBody>
      </p:sp>
      <p:sp>
        <p:nvSpPr>
          <p:cNvPr id="40" name="矢印: 下カーブ 39">
            <a:extLst>
              <a:ext uri="{FF2B5EF4-FFF2-40B4-BE49-F238E27FC236}">
                <a16:creationId xmlns:a16="http://schemas.microsoft.com/office/drawing/2014/main" id="{F6FA4030-F28B-6B38-1089-57B1824FBDCD}"/>
              </a:ext>
            </a:extLst>
          </p:cNvPr>
          <p:cNvSpPr/>
          <p:nvPr/>
        </p:nvSpPr>
        <p:spPr>
          <a:xfrm>
            <a:off x="3023167" y="2670902"/>
            <a:ext cx="3193902" cy="742735"/>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テキスト ボックス 40">
            <a:extLst>
              <a:ext uri="{FF2B5EF4-FFF2-40B4-BE49-F238E27FC236}">
                <a16:creationId xmlns:a16="http://schemas.microsoft.com/office/drawing/2014/main" id="{1D5A94FF-2654-1440-7164-FC97B601F632}"/>
              </a:ext>
            </a:extLst>
          </p:cNvPr>
          <p:cNvSpPr txBox="1"/>
          <p:nvPr/>
        </p:nvSpPr>
        <p:spPr>
          <a:xfrm>
            <a:off x="3722557" y="3139185"/>
            <a:ext cx="2180579" cy="646331"/>
          </a:xfrm>
          <a:prstGeom prst="rect">
            <a:avLst/>
          </a:prstGeom>
          <a:noFill/>
        </p:spPr>
        <p:txBody>
          <a:bodyPr wrap="square" rtlCol="0">
            <a:spAutoFit/>
          </a:bodyPr>
          <a:lstStyle/>
          <a:p>
            <a:r>
              <a:rPr kumimoji="1" lang="ja-JP" altLang="en-US" sz="3600" b="1" dirty="0">
                <a:solidFill>
                  <a:srgbClr val="FF0000"/>
                </a:solidFill>
                <a:highlight>
                  <a:srgbClr val="FFFF00"/>
                </a:highlight>
              </a:rPr>
              <a:t>全額支給</a:t>
            </a:r>
          </a:p>
        </p:txBody>
      </p:sp>
      <p:pic>
        <p:nvPicPr>
          <p:cNvPr id="45" name="図 44">
            <a:extLst>
              <a:ext uri="{FF2B5EF4-FFF2-40B4-BE49-F238E27FC236}">
                <a16:creationId xmlns:a16="http://schemas.microsoft.com/office/drawing/2014/main" id="{DD03F2CC-21E0-50E5-730D-00841DD0334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272468" y="3214469"/>
            <a:ext cx="470697" cy="470697"/>
          </a:xfrm>
          <a:prstGeom prst="rect">
            <a:avLst/>
          </a:prstGeom>
        </p:spPr>
      </p:pic>
      <p:sp>
        <p:nvSpPr>
          <p:cNvPr id="7" name="楕円 6">
            <a:extLst>
              <a:ext uri="{FF2B5EF4-FFF2-40B4-BE49-F238E27FC236}">
                <a16:creationId xmlns:a16="http://schemas.microsoft.com/office/drawing/2014/main" id="{4429A59B-27E1-768D-E7AE-CC0DF3706F23}"/>
              </a:ext>
            </a:extLst>
          </p:cNvPr>
          <p:cNvSpPr/>
          <p:nvPr/>
        </p:nvSpPr>
        <p:spPr>
          <a:xfrm>
            <a:off x="6788167" y="2825019"/>
            <a:ext cx="2355833" cy="341441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1129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90B118-116A-165B-6B4C-076CE55DA90A}"/>
              </a:ext>
            </a:extLst>
          </p:cNvPr>
          <p:cNvSpPr>
            <a:spLocks noGrp="1"/>
          </p:cNvSpPr>
          <p:nvPr>
            <p:ph type="title"/>
          </p:nvPr>
        </p:nvSpPr>
        <p:spPr>
          <a:xfrm>
            <a:off x="373671" y="282292"/>
            <a:ext cx="3547315" cy="1074619"/>
          </a:xfrm>
          <a:ln w="38100">
            <a:solidFill>
              <a:schemeClr val="accent1"/>
            </a:solidFill>
          </a:ln>
        </p:spPr>
        <p:txBody>
          <a:bodyPr>
            <a:normAutofit/>
          </a:bodyPr>
          <a:lstStyle/>
          <a:p>
            <a:r>
              <a:rPr lang="ja-JP" altLang="ja-JP" sz="2800" b="1"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rPr>
              <a:t>ベースアップ評価料</a:t>
            </a:r>
            <a:br>
              <a:rPr lang="en-US" altLang="ja-JP" sz="2800" b="1"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rPr>
            </a:br>
            <a:r>
              <a:rPr lang="ja-JP" altLang="ja-JP" sz="2800" b="1"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rPr>
              <a:t>支給規程</a:t>
            </a:r>
            <a:endParaRPr kumimoji="1" lang="ja-JP" altLang="en-US" sz="4400" dirty="0">
              <a:latin typeface="A-OTF UD Shin Go Pr6N L" panose="020B0300000000000000" pitchFamily="34" charset="-128"/>
              <a:ea typeface="A-OTF UD Shin Go Pr6N L" panose="020B0300000000000000" pitchFamily="34" charset="-128"/>
            </a:endParaRPr>
          </a:p>
        </p:txBody>
      </p:sp>
      <p:sp>
        <p:nvSpPr>
          <p:cNvPr id="3" name="コンテンツ プレースホルダー 2">
            <a:extLst>
              <a:ext uri="{FF2B5EF4-FFF2-40B4-BE49-F238E27FC236}">
                <a16:creationId xmlns:a16="http://schemas.microsoft.com/office/drawing/2014/main" id="{187F414D-5823-D805-CA78-2745B9567942}"/>
              </a:ext>
            </a:extLst>
          </p:cNvPr>
          <p:cNvSpPr>
            <a:spLocks noGrp="1"/>
          </p:cNvSpPr>
          <p:nvPr>
            <p:ph idx="1"/>
          </p:nvPr>
        </p:nvSpPr>
        <p:spPr>
          <a:xfrm>
            <a:off x="437416" y="1550941"/>
            <a:ext cx="3419827" cy="4761401"/>
          </a:xfrm>
        </p:spPr>
        <p:txBody>
          <a:bodyPr>
            <a:normAutofit/>
          </a:bodyPr>
          <a:lstStyle/>
          <a:p>
            <a:pPr indent="133350" algn="just"/>
            <a:endParaRPr lang="en-US" altLang="ja-JP" sz="1800"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endParaRPr>
          </a:p>
          <a:p>
            <a:pPr indent="133350" algn="just"/>
            <a:r>
              <a:rPr lang="ja-JP" altLang="en-US" sz="2400" dirty="0">
                <a:solidFill>
                  <a:schemeClr val="tx1"/>
                </a:solidFill>
                <a:latin typeface="+mn-ea"/>
              </a:rPr>
              <a:t>ベースアップ評価料が</a:t>
            </a:r>
            <a:r>
              <a:rPr lang="ja-JP" altLang="en-US" sz="2400" b="1" dirty="0">
                <a:solidFill>
                  <a:srgbClr val="FF0000"/>
                </a:solidFill>
                <a:latin typeface="+mn-ea"/>
              </a:rPr>
              <a:t>算定できる間に限り</a:t>
            </a:r>
            <a:r>
              <a:rPr lang="ja-JP" altLang="en-US" sz="2400" dirty="0">
                <a:solidFill>
                  <a:srgbClr val="FF0000"/>
                </a:solidFill>
                <a:latin typeface="+mn-ea"/>
              </a:rPr>
              <a:t>ベースアップ手当を</a:t>
            </a:r>
            <a:r>
              <a:rPr lang="ja-JP" altLang="en-US" sz="2400" b="1" dirty="0">
                <a:solidFill>
                  <a:srgbClr val="FF0000"/>
                </a:solidFill>
                <a:latin typeface="+mn-ea"/>
              </a:rPr>
              <a:t>支給する</a:t>
            </a:r>
            <a:r>
              <a:rPr lang="ja-JP" altLang="en-US" sz="2400" dirty="0">
                <a:solidFill>
                  <a:schemeClr val="tx1"/>
                </a:solidFill>
                <a:latin typeface="+mn-ea"/>
              </a:rPr>
              <a:t>ことで解決！</a:t>
            </a:r>
            <a:endParaRPr lang="en-US" altLang="ja-JP" sz="2400" dirty="0">
              <a:solidFill>
                <a:schemeClr val="tx1"/>
              </a:solidFill>
              <a:latin typeface="+mn-ea"/>
            </a:endParaRPr>
          </a:p>
          <a:p>
            <a:pPr indent="133350" algn="just"/>
            <a:endParaRPr lang="en-US" altLang="ja-JP" sz="2400" dirty="0">
              <a:solidFill>
                <a:schemeClr val="tx1"/>
              </a:solidFill>
              <a:latin typeface="+mn-ea"/>
            </a:endParaRPr>
          </a:p>
          <a:p>
            <a:pPr indent="133350" algn="just"/>
            <a:r>
              <a:rPr lang="ja-JP" altLang="ja-JP" sz="2400"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rPr>
              <a:t>診療報酬の改定により</a:t>
            </a:r>
            <a:r>
              <a:rPr lang="ja-JP" altLang="ja-JP" sz="2400" kern="100" dirty="0">
                <a:effectLst/>
                <a:highlight>
                  <a:srgbClr val="FFFF00"/>
                </a:highlight>
                <a:latin typeface="A-OTF UD Shin Go Pr6N L" panose="020B0300000000000000" pitchFamily="34" charset="-128"/>
                <a:ea typeface="A-OTF UD Shin Go Pr6N L" panose="020B0300000000000000" pitchFamily="34" charset="-128"/>
                <a:cs typeface="Times New Roman" panose="02020603050405020304" pitchFamily="18" charset="0"/>
              </a:rPr>
              <a:t>ベースアップ評価料が削除された場合、ベースアップ評価料手当は終了</a:t>
            </a:r>
            <a:r>
              <a:rPr lang="ja-JP" altLang="ja-JP" sz="2400"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rPr>
              <a:t>する。</a:t>
            </a:r>
          </a:p>
          <a:p>
            <a:pPr indent="0" algn="just">
              <a:buNone/>
            </a:pPr>
            <a:endParaRPr lang="ja-JP" altLang="ja-JP" sz="1800" kern="100" dirty="0">
              <a:effectLst/>
              <a:latin typeface="A-OTF UD Shin Go Pr6N L" panose="020B0300000000000000" pitchFamily="34" charset="-128"/>
              <a:ea typeface="A-OTF UD Shin Go Pr6N L" panose="020B0300000000000000" pitchFamily="34" charset="-128"/>
              <a:cs typeface="Times New Roman" panose="02020603050405020304" pitchFamily="18" charset="0"/>
            </a:endParaRPr>
          </a:p>
        </p:txBody>
      </p:sp>
      <p:pic>
        <p:nvPicPr>
          <p:cNvPr id="5" name="図 4">
            <a:extLst>
              <a:ext uri="{FF2B5EF4-FFF2-40B4-BE49-F238E27FC236}">
                <a16:creationId xmlns:a16="http://schemas.microsoft.com/office/drawing/2014/main" id="{98F042FD-0C60-A933-7B00-9AA9D6E552AB}"/>
              </a:ext>
            </a:extLst>
          </p:cNvPr>
          <p:cNvPicPr>
            <a:picLocks noChangeAspect="1"/>
          </p:cNvPicPr>
          <p:nvPr/>
        </p:nvPicPr>
        <p:blipFill>
          <a:blip r:embed="rId3"/>
          <a:stretch>
            <a:fillRect/>
          </a:stretch>
        </p:blipFill>
        <p:spPr>
          <a:xfrm>
            <a:off x="4153984" y="0"/>
            <a:ext cx="4866923" cy="6694215"/>
          </a:xfrm>
          <a:prstGeom prst="rect">
            <a:avLst/>
          </a:prstGeom>
        </p:spPr>
      </p:pic>
      <p:sp>
        <p:nvSpPr>
          <p:cNvPr id="6" name="吹き出し: 線 5">
            <a:extLst>
              <a:ext uri="{FF2B5EF4-FFF2-40B4-BE49-F238E27FC236}">
                <a16:creationId xmlns:a16="http://schemas.microsoft.com/office/drawing/2014/main" id="{B885E781-F43F-4F1F-2476-0405678CDD7C}"/>
              </a:ext>
            </a:extLst>
          </p:cNvPr>
          <p:cNvSpPr/>
          <p:nvPr/>
        </p:nvSpPr>
        <p:spPr>
          <a:xfrm>
            <a:off x="373673" y="1550941"/>
            <a:ext cx="3547315" cy="4487457"/>
          </a:xfrm>
          <a:prstGeom prst="borderCallout1">
            <a:avLst>
              <a:gd name="adj1" fmla="val 19807"/>
              <a:gd name="adj2" fmla="val 99981"/>
              <a:gd name="adj3" fmla="val 11828"/>
              <a:gd name="adj4" fmla="val 108268"/>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スライド番号プレースホルダー 6">
            <a:extLst>
              <a:ext uri="{FF2B5EF4-FFF2-40B4-BE49-F238E27FC236}">
                <a16:creationId xmlns:a16="http://schemas.microsoft.com/office/drawing/2014/main" id="{50B6BC17-6433-8BCD-9236-DD2DEB0CA620}"/>
              </a:ext>
            </a:extLst>
          </p:cNvPr>
          <p:cNvSpPr>
            <a:spLocks noGrp="1"/>
          </p:cNvSpPr>
          <p:nvPr>
            <p:ph type="sldNum" sz="quarter" idx="12"/>
          </p:nvPr>
        </p:nvSpPr>
        <p:spPr>
          <a:xfrm>
            <a:off x="6827405" y="6492875"/>
            <a:ext cx="2057400" cy="365125"/>
          </a:xfrm>
        </p:spPr>
        <p:txBody>
          <a:bodyPr/>
          <a:lstStyle/>
          <a:p>
            <a:fld id="{C1FF6DA9-008F-8B48-92A6-B652298478BF}" type="slidenum">
              <a:rPr lang="en-US" sz="1200" smtClean="0"/>
              <a:t>110</a:t>
            </a:fld>
            <a:endParaRPr lang="en-US" dirty="0"/>
          </a:p>
        </p:txBody>
      </p:sp>
      <p:sp>
        <p:nvSpPr>
          <p:cNvPr id="4" name="フッター プレースホルダー 3">
            <a:extLst>
              <a:ext uri="{FF2B5EF4-FFF2-40B4-BE49-F238E27FC236}">
                <a16:creationId xmlns:a16="http://schemas.microsoft.com/office/drawing/2014/main" id="{39506697-7935-DB50-6B49-3EAA44FF5BE8}"/>
              </a:ext>
            </a:extLst>
          </p:cNvPr>
          <p:cNvSpPr>
            <a:spLocks noGrp="1"/>
          </p:cNvSpPr>
          <p:nvPr>
            <p:ph type="ftr" sz="quarter" idx="11"/>
          </p:nvPr>
        </p:nvSpPr>
        <p:spPr>
          <a:xfrm>
            <a:off x="3028950" y="6454562"/>
            <a:ext cx="3086100" cy="365125"/>
          </a:xfrm>
        </p:spPr>
        <p:txBody>
          <a:bodyPr/>
          <a:lstStyle/>
          <a:p>
            <a:r>
              <a:rPr lang="en-US" dirty="0"/>
              <a:t>Copyright © </a:t>
            </a:r>
            <a:r>
              <a:rPr lang="en-US" dirty="0" err="1"/>
              <a:t>shimizuheartsr</a:t>
            </a:r>
            <a:r>
              <a:rPr lang="en-US" dirty="0"/>
              <a:t> All Rights Reserved.</a:t>
            </a:r>
          </a:p>
        </p:txBody>
      </p:sp>
      <p:sp>
        <p:nvSpPr>
          <p:cNvPr id="8" name="正方形/長方形 7">
            <a:extLst>
              <a:ext uri="{FF2B5EF4-FFF2-40B4-BE49-F238E27FC236}">
                <a16:creationId xmlns:a16="http://schemas.microsoft.com/office/drawing/2014/main" id="{0AE3DD66-E6E1-2D41-0CDC-A8A7E2B0A80D}"/>
              </a:ext>
            </a:extLst>
          </p:cNvPr>
          <p:cNvSpPr/>
          <p:nvPr/>
        </p:nvSpPr>
        <p:spPr>
          <a:xfrm>
            <a:off x="373674" y="6116374"/>
            <a:ext cx="3638650" cy="3127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t>※</a:t>
            </a:r>
            <a:r>
              <a:rPr lang="ja-JP" altLang="en-US" sz="1400" dirty="0"/>
              <a:t>付録　ベースアップ評価料手当支給規定</a:t>
            </a:r>
            <a:endParaRPr kumimoji="1" lang="ja-JP" altLang="en-US" sz="1400" dirty="0"/>
          </a:p>
        </p:txBody>
      </p:sp>
    </p:spTree>
    <p:extLst>
      <p:ext uri="{BB962C8B-B14F-4D97-AF65-F5344CB8AC3E}">
        <p14:creationId xmlns:p14="http://schemas.microsoft.com/office/powerpoint/2010/main" val="38874481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96486-4F53-A3B5-8396-616BA607956D}"/>
            </a:ext>
          </a:extLst>
        </p:cNvPr>
        <p:cNvGrpSpPr/>
        <p:nvPr/>
      </p:nvGrpSpPr>
      <p:grpSpPr>
        <a:xfrm>
          <a:off x="0" y="0"/>
          <a:ext cx="0" cy="0"/>
          <a:chOff x="0" y="0"/>
          <a:chExt cx="0" cy="0"/>
        </a:xfrm>
      </p:grpSpPr>
      <p:sp>
        <p:nvSpPr>
          <p:cNvPr id="7" name="吹き出し: 四角形 6">
            <a:extLst>
              <a:ext uri="{FF2B5EF4-FFF2-40B4-BE49-F238E27FC236}">
                <a16:creationId xmlns:a16="http://schemas.microsoft.com/office/drawing/2014/main" id="{0A9308EA-1A12-C403-5B4F-FBB434E12597}"/>
              </a:ext>
            </a:extLst>
          </p:cNvPr>
          <p:cNvSpPr/>
          <p:nvPr/>
        </p:nvSpPr>
        <p:spPr>
          <a:xfrm>
            <a:off x="628651" y="570016"/>
            <a:ext cx="5995554" cy="804620"/>
          </a:xfrm>
          <a:prstGeom prst="wedgeRectCallout">
            <a:avLst>
              <a:gd name="adj1" fmla="val 61129"/>
              <a:gd name="adj2" fmla="val -1005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AA0DDCED-EF1C-42C1-DF13-AA1C598BC0C4}"/>
              </a:ext>
            </a:extLst>
          </p:cNvPr>
          <p:cNvSpPr>
            <a:spLocks noGrp="1"/>
          </p:cNvSpPr>
          <p:nvPr>
            <p:ph type="title"/>
          </p:nvPr>
        </p:nvSpPr>
        <p:spPr>
          <a:xfrm>
            <a:off x="717786" y="613433"/>
            <a:ext cx="5826851" cy="717786"/>
          </a:xfrm>
          <a:ln w="38100">
            <a:noFill/>
          </a:ln>
        </p:spPr>
        <p:txBody>
          <a:bodyPr>
            <a:normAutofit/>
          </a:bodyPr>
          <a:lstStyle/>
          <a:p>
            <a:r>
              <a:rPr kumimoji="1" lang="ja-JP" altLang="en-US" b="1" dirty="0">
                <a:latin typeface="A-OTF UD Shin Go Pr6N L" panose="020B0300000000000000" pitchFamily="34" charset="-128"/>
                <a:ea typeface="A-OTF UD Shin Go Pr6N L" panose="020B0300000000000000" pitchFamily="34" charset="-128"/>
              </a:rPr>
              <a:t>　</a:t>
            </a:r>
            <a:r>
              <a:rPr kumimoji="1" lang="ja-JP" altLang="en-US" b="1" dirty="0">
                <a:solidFill>
                  <a:schemeClr val="bg1"/>
                </a:solidFill>
                <a:latin typeface="A-OTF UD Shin Go Pr6N L" panose="020B0300000000000000" pitchFamily="34" charset="-128"/>
                <a:ea typeface="A-OTF UD Shin Go Pr6N L" panose="020B0300000000000000" pitchFamily="34" charset="-128"/>
              </a:rPr>
              <a:t>患者さんへの説明は？</a:t>
            </a:r>
          </a:p>
        </p:txBody>
      </p:sp>
      <p:pic>
        <p:nvPicPr>
          <p:cNvPr id="10" name="図 9">
            <a:extLst>
              <a:ext uri="{FF2B5EF4-FFF2-40B4-BE49-F238E27FC236}">
                <a16:creationId xmlns:a16="http://schemas.microsoft.com/office/drawing/2014/main" id="{0EC8CEBD-6307-EF29-1C4C-41F6366D083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76587" y="141278"/>
            <a:ext cx="1155415" cy="1569660"/>
          </a:xfrm>
          <a:prstGeom prst="rect">
            <a:avLst/>
          </a:prstGeom>
        </p:spPr>
      </p:pic>
      <p:sp>
        <p:nvSpPr>
          <p:cNvPr id="4" name="スライド番号プレースホルダー 3">
            <a:extLst>
              <a:ext uri="{FF2B5EF4-FFF2-40B4-BE49-F238E27FC236}">
                <a16:creationId xmlns:a16="http://schemas.microsoft.com/office/drawing/2014/main" id="{4E2B1019-BABD-EBC7-F203-16FDA52EB84F}"/>
              </a:ext>
            </a:extLst>
          </p:cNvPr>
          <p:cNvSpPr>
            <a:spLocks noGrp="1"/>
          </p:cNvSpPr>
          <p:nvPr>
            <p:ph type="sldNum" sz="quarter" idx="12"/>
          </p:nvPr>
        </p:nvSpPr>
        <p:spPr>
          <a:xfrm>
            <a:off x="6624205" y="6347843"/>
            <a:ext cx="2057400" cy="365125"/>
          </a:xfrm>
        </p:spPr>
        <p:txBody>
          <a:bodyPr/>
          <a:lstStyle/>
          <a:p>
            <a:fld id="{C1FF6DA9-008F-8B48-92A6-B652298478BF}" type="slidenum">
              <a:rPr lang="en-US" sz="1200" smtClean="0"/>
              <a:t>111</a:t>
            </a:fld>
            <a:endParaRPr lang="en-US" dirty="0"/>
          </a:p>
        </p:txBody>
      </p:sp>
      <p:sp>
        <p:nvSpPr>
          <p:cNvPr id="8" name="フッター プレースホルダー 7">
            <a:extLst>
              <a:ext uri="{FF2B5EF4-FFF2-40B4-BE49-F238E27FC236}">
                <a16:creationId xmlns:a16="http://schemas.microsoft.com/office/drawing/2014/main" id="{B3ADF523-D7EE-B941-5E97-0039BCF253BA}"/>
              </a:ext>
            </a:extLst>
          </p:cNvPr>
          <p:cNvSpPr>
            <a:spLocks noGrp="1"/>
          </p:cNvSpPr>
          <p:nvPr>
            <p:ph type="ftr" sz="quarter" idx="11"/>
          </p:nvPr>
        </p:nvSpPr>
        <p:spPr>
          <a:xfrm>
            <a:off x="5001587" y="6347842"/>
            <a:ext cx="3086100" cy="365125"/>
          </a:xfrm>
        </p:spPr>
        <p:txBody>
          <a:bodyPr/>
          <a:lstStyle/>
          <a:p>
            <a:r>
              <a:rPr lang="en-US" dirty="0"/>
              <a:t>Copyright © </a:t>
            </a:r>
            <a:r>
              <a:rPr lang="en-US" dirty="0" err="1"/>
              <a:t>shimizuheartsr</a:t>
            </a:r>
            <a:r>
              <a:rPr lang="en-US" dirty="0"/>
              <a:t> All Rights Reserved.</a:t>
            </a:r>
          </a:p>
        </p:txBody>
      </p:sp>
      <p:sp>
        <p:nvSpPr>
          <p:cNvPr id="9" name="テキスト ボックス 8">
            <a:extLst>
              <a:ext uri="{FF2B5EF4-FFF2-40B4-BE49-F238E27FC236}">
                <a16:creationId xmlns:a16="http://schemas.microsoft.com/office/drawing/2014/main" id="{BD0091DF-3209-07A9-1342-7E1A51CC1491}"/>
              </a:ext>
            </a:extLst>
          </p:cNvPr>
          <p:cNvSpPr txBox="1"/>
          <p:nvPr/>
        </p:nvSpPr>
        <p:spPr>
          <a:xfrm>
            <a:off x="228600" y="122830"/>
            <a:ext cx="2714625" cy="367251"/>
          </a:xfrm>
          <a:prstGeom prst="rect">
            <a:avLst/>
          </a:prstGeom>
          <a:noFill/>
        </p:spPr>
        <p:txBody>
          <a:bodyPr wrap="square" rtlCol="0">
            <a:spAutoFit/>
          </a:bodyPr>
          <a:lstStyle/>
          <a:p>
            <a:r>
              <a:rPr kumimoji="1" lang="ja-JP" altLang="en-US" b="1" dirty="0"/>
              <a:t>院長の疑問への回答</a:t>
            </a:r>
          </a:p>
        </p:txBody>
      </p:sp>
      <p:pic>
        <p:nvPicPr>
          <p:cNvPr id="11" name="コンテンツ プレースホルダー 4">
            <a:extLst>
              <a:ext uri="{FF2B5EF4-FFF2-40B4-BE49-F238E27FC236}">
                <a16:creationId xmlns:a16="http://schemas.microsoft.com/office/drawing/2014/main" id="{0387AA41-06E4-AFCA-7DE4-3E07C0189B9E}"/>
              </a:ext>
            </a:extLst>
          </p:cNvPr>
          <p:cNvPicPr>
            <a:picLocks noChangeAspect="1"/>
          </p:cNvPicPr>
          <p:nvPr/>
        </p:nvPicPr>
        <p:blipFill>
          <a:blip r:embed="rId5"/>
          <a:srcRect l="-1558"/>
          <a:stretch/>
        </p:blipFill>
        <p:spPr>
          <a:xfrm>
            <a:off x="4749252" y="1494245"/>
            <a:ext cx="3179703" cy="4517296"/>
          </a:xfrm>
          <a:prstGeom prst="rect">
            <a:avLst/>
          </a:prstGeom>
        </p:spPr>
      </p:pic>
      <p:sp>
        <p:nvSpPr>
          <p:cNvPr id="12" name="テキスト ボックス 11">
            <a:extLst>
              <a:ext uri="{FF2B5EF4-FFF2-40B4-BE49-F238E27FC236}">
                <a16:creationId xmlns:a16="http://schemas.microsoft.com/office/drawing/2014/main" id="{D63C02E0-3FF5-6F84-47C1-4036A38A7800}"/>
              </a:ext>
            </a:extLst>
          </p:cNvPr>
          <p:cNvSpPr txBox="1"/>
          <p:nvPr/>
        </p:nvSpPr>
        <p:spPr>
          <a:xfrm>
            <a:off x="717786" y="1624093"/>
            <a:ext cx="3547315" cy="1569660"/>
          </a:xfrm>
          <a:prstGeom prst="rect">
            <a:avLst/>
          </a:prstGeom>
          <a:noFill/>
        </p:spPr>
        <p:txBody>
          <a:bodyPr wrap="square" rtlCol="0">
            <a:spAutoFit/>
          </a:bodyPr>
          <a:lstStyle/>
          <a:p>
            <a:r>
              <a:rPr lang="ja-JP" altLang="en-US" sz="2400" dirty="0">
                <a:solidFill>
                  <a:schemeClr val="tx1"/>
                </a:solidFill>
                <a:latin typeface="+mn-ea"/>
              </a:rPr>
              <a:t>患者さん一人当たりの負担額は</a:t>
            </a:r>
            <a:r>
              <a:rPr lang="en-US" altLang="ja-JP" sz="2400" dirty="0">
                <a:solidFill>
                  <a:schemeClr val="tx1"/>
                </a:solidFill>
                <a:latin typeface="+mn-ea"/>
              </a:rPr>
              <a:t>10</a:t>
            </a:r>
            <a:r>
              <a:rPr lang="ja-JP" altLang="en-US" sz="2400" dirty="0">
                <a:solidFill>
                  <a:schemeClr val="tx1"/>
                </a:solidFill>
                <a:latin typeface="+mn-ea"/>
              </a:rPr>
              <a:t>円か</a:t>
            </a:r>
            <a:r>
              <a:rPr lang="en-US" altLang="ja-JP" sz="2400" dirty="0">
                <a:solidFill>
                  <a:schemeClr val="tx1"/>
                </a:solidFill>
                <a:latin typeface="+mn-ea"/>
              </a:rPr>
              <a:t>20</a:t>
            </a:r>
            <a:r>
              <a:rPr lang="ja-JP" altLang="en-US" sz="2400" dirty="0">
                <a:solidFill>
                  <a:schemeClr val="tx1"/>
                </a:solidFill>
                <a:latin typeface="+mn-ea"/>
              </a:rPr>
              <a:t>円</a:t>
            </a:r>
            <a:endParaRPr lang="en-US" altLang="ja-JP" sz="2400" b="1" dirty="0">
              <a:solidFill>
                <a:schemeClr val="tx1"/>
              </a:solidFill>
              <a:latin typeface="+mn-ea"/>
            </a:endParaRPr>
          </a:p>
          <a:p>
            <a:r>
              <a:rPr lang="ja-JP" altLang="en-US" sz="2400" b="1" dirty="0">
                <a:solidFill>
                  <a:srgbClr val="FF0000"/>
                </a:solidFill>
                <a:latin typeface="+mn-ea"/>
              </a:rPr>
              <a:t>ポスターを掲示する</a:t>
            </a:r>
            <a:r>
              <a:rPr lang="ja-JP" altLang="en-US" sz="2400" dirty="0">
                <a:solidFill>
                  <a:schemeClr val="tx1"/>
                </a:solidFill>
                <a:latin typeface="+mn-ea"/>
              </a:rPr>
              <a:t>ことで解決！</a:t>
            </a:r>
            <a:endParaRPr lang="en-US" altLang="ja-JP" sz="2400" dirty="0">
              <a:solidFill>
                <a:schemeClr val="tx1"/>
              </a:solidFill>
              <a:latin typeface="+mn-ea"/>
            </a:endParaRPr>
          </a:p>
        </p:txBody>
      </p:sp>
      <p:sp>
        <p:nvSpPr>
          <p:cNvPr id="15" name="テキスト ボックス 14">
            <a:extLst>
              <a:ext uri="{FF2B5EF4-FFF2-40B4-BE49-F238E27FC236}">
                <a16:creationId xmlns:a16="http://schemas.microsoft.com/office/drawing/2014/main" id="{36187FAE-A8A6-FC08-F5B8-0B9B53FEF720}"/>
              </a:ext>
            </a:extLst>
          </p:cNvPr>
          <p:cNvSpPr txBox="1"/>
          <p:nvPr/>
        </p:nvSpPr>
        <p:spPr>
          <a:xfrm>
            <a:off x="717786" y="5640599"/>
            <a:ext cx="3930928" cy="923330"/>
          </a:xfrm>
          <a:prstGeom prst="rect">
            <a:avLst/>
          </a:prstGeom>
          <a:noFill/>
        </p:spPr>
        <p:txBody>
          <a:bodyPr wrap="square" rtlCol="0">
            <a:spAutoFit/>
          </a:bodyPr>
          <a:lstStyle/>
          <a:p>
            <a:r>
              <a:rPr kumimoji="1" lang="en-US" altLang="ja-JP" dirty="0">
                <a:latin typeface="A-OTF UD Shin Go Pr6N L" panose="020B0300000000000000" pitchFamily="34" charset="-128"/>
                <a:ea typeface="A-OTF UD Shin Go Pr6N L" panose="020B0300000000000000" pitchFamily="34" charset="-128"/>
                <a:hlinkClick r:id="rId6"/>
              </a:rPr>
              <a:t>https://www.mhlw.go.jp/stf/seisakunitsuite/bunya/0000188411_00053.html</a:t>
            </a:r>
            <a:endParaRPr lang="en-US" altLang="ja-JP" dirty="0">
              <a:latin typeface="A-OTF UD Shin Go Pr6N L" panose="020B0300000000000000" pitchFamily="34" charset="-128"/>
              <a:ea typeface="A-OTF UD Shin Go Pr6N L" panose="020B0300000000000000" pitchFamily="34" charset="-128"/>
            </a:endParaRPr>
          </a:p>
        </p:txBody>
      </p:sp>
      <p:pic>
        <p:nvPicPr>
          <p:cNvPr id="16" name="図 15">
            <a:extLst>
              <a:ext uri="{FF2B5EF4-FFF2-40B4-BE49-F238E27FC236}">
                <a16:creationId xmlns:a16="http://schemas.microsoft.com/office/drawing/2014/main" id="{AA6DB7B2-4D46-0CE0-A847-CED34C18F77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768055" y="3261539"/>
            <a:ext cx="3930928" cy="2211147"/>
          </a:xfrm>
          <a:prstGeom prst="rect">
            <a:avLst/>
          </a:prstGeom>
        </p:spPr>
      </p:pic>
    </p:spTree>
    <p:extLst>
      <p:ext uri="{BB962C8B-B14F-4D97-AF65-F5344CB8AC3E}">
        <p14:creationId xmlns:p14="http://schemas.microsoft.com/office/powerpoint/2010/main" val="38263600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B69A16-5EA3-1C30-E1E4-C87242A9017B}"/>
              </a:ext>
            </a:extLst>
          </p:cNvPr>
          <p:cNvSpPr>
            <a:spLocks noGrp="1"/>
          </p:cNvSpPr>
          <p:nvPr>
            <p:ph type="title"/>
          </p:nvPr>
        </p:nvSpPr>
        <p:spPr>
          <a:xfrm>
            <a:off x="2622958" y="244435"/>
            <a:ext cx="4124325" cy="1325563"/>
          </a:xfrm>
        </p:spPr>
        <p:txBody>
          <a:bodyPr/>
          <a:lstStyle/>
          <a:p>
            <a:r>
              <a:rPr kumimoji="1" lang="ja-JP" altLang="en-US" dirty="0"/>
              <a:t>お疲れ様でした！</a:t>
            </a:r>
          </a:p>
        </p:txBody>
      </p:sp>
      <p:sp>
        <p:nvSpPr>
          <p:cNvPr id="4" name="フッター プレースホルダー 3">
            <a:extLst>
              <a:ext uri="{FF2B5EF4-FFF2-40B4-BE49-F238E27FC236}">
                <a16:creationId xmlns:a16="http://schemas.microsoft.com/office/drawing/2014/main" id="{AE99974D-4D86-BE67-4AC7-FA506C5D7AB2}"/>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B3736058-C2E0-3FBE-D6D9-D9B26EA53F5B}"/>
              </a:ext>
            </a:extLst>
          </p:cNvPr>
          <p:cNvSpPr>
            <a:spLocks noGrp="1"/>
          </p:cNvSpPr>
          <p:nvPr>
            <p:ph type="sldNum" sz="quarter" idx="12"/>
          </p:nvPr>
        </p:nvSpPr>
        <p:spPr/>
        <p:txBody>
          <a:bodyPr/>
          <a:lstStyle/>
          <a:p>
            <a:fld id="{C1FF6DA9-008F-8B48-92A6-B652298478BF}" type="slidenum">
              <a:rPr lang="en-US" smtClean="0"/>
              <a:t>112</a:t>
            </a:fld>
            <a:endParaRPr lang="en-US" dirty="0"/>
          </a:p>
        </p:txBody>
      </p:sp>
      <p:pic>
        <p:nvPicPr>
          <p:cNvPr id="11" name="コンテンツ プレースホルダー 10">
            <a:extLst>
              <a:ext uri="{FF2B5EF4-FFF2-40B4-BE49-F238E27FC236}">
                <a16:creationId xmlns:a16="http://schemas.microsoft.com/office/drawing/2014/main" id="{F061DABA-037F-D63C-55FD-0202B071943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919726" y="1191554"/>
            <a:ext cx="2919764" cy="2624138"/>
          </a:xfrm>
        </p:spPr>
      </p:pic>
      <p:sp>
        <p:nvSpPr>
          <p:cNvPr id="12" name="テキスト ボックス 11">
            <a:extLst>
              <a:ext uri="{FF2B5EF4-FFF2-40B4-BE49-F238E27FC236}">
                <a16:creationId xmlns:a16="http://schemas.microsoft.com/office/drawing/2014/main" id="{E8803F92-6CE2-1448-C5C9-AC724F56697D}"/>
              </a:ext>
            </a:extLst>
          </p:cNvPr>
          <p:cNvSpPr txBox="1"/>
          <p:nvPr/>
        </p:nvSpPr>
        <p:spPr>
          <a:xfrm>
            <a:off x="2562225" y="6044526"/>
            <a:ext cx="5619750" cy="369332"/>
          </a:xfrm>
          <a:prstGeom prst="rect">
            <a:avLst/>
          </a:prstGeom>
          <a:noFill/>
        </p:spPr>
        <p:txBody>
          <a:bodyPr wrap="square" rtlCol="0">
            <a:spAutoFit/>
          </a:bodyPr>
          <a:lstStyle/>
          <a:p>
            <a:r>
              <a:rPr kumimoji="1" lang="ja-JP" altLang="en-US" dirty="0"/>
              <a:t>しみずハート社会保険労務士事務所</a:t>
            </a:r>
            <a:endParaRPr kumimoji="1" lang="en-US" altLang="ja-JP" dirty="0"/>
          </a:p>
        </p:txBody>
      </p:sp>
      <p:sp>
        <p:nvSpPr>
          <p:cNvPr id="15" name="吹き出し: 角を丸めた四角形 14">
            <a:extLst>
              <a:ext uri="{FF2B5EF4-FFF2-40B4-BE49-F238E27FC236}">
                <a16:creationId xmlns:a16="http://schemas.microsoft.com/office/drawing/2014/main" id="{93F94936-45CA-F92C-7BF6-CF25A68FFB94}"/>
              </a:ext>
            </a:extLst>
          </p:cNvPr>
          <p:cNvSpPr/>
          <p:nvPr/>
        </p:nvSpPr>
        <p:spPr>
          <a:xfrm>
            <a:off x="4402317" y="1881823"/>
            <a:ext cx="4305136" cy="1325563"/>
          </a:xfrm>
          <a:prstGeom prst="wedgeRoundRectCallout">
            <a:avLst>
              <a:gd name="adj1" fmla="val -62179"/>
              <a:gd name="adj2" fmla="val 10294"/>
              <a:gd name="adj3" fmla="val 16667"/>
            </a:avLst>
          </a:prstGeom>
        </p:spPr>
        <p:style>
          <a:lnRef idx="2">
            <a:schemeClr val="accent1"/>
          </a:lnRef>
          <a:fillRef idx="1">
            <a:schemeClr val="lt1"/>
          </a:fillRef>
          <a:effectRef idx="0">
            <a:schemeClr val="accent1"/>
          </a:effectRef>
          <a:fontRef idx="minor">
            <a:schemeClr val="dk1"/>
          </a:fontRef>
        </p:style>
        <p:txBody>
          <a:bodyPr rtlCol="0" anchor="t" anchorCtr="0"/>
          <a:lstStyle/>
          <a:p>
            <a:pPr algn="ctr"/>
            <a:r>
              <a:rPr kumimoji="1" lang="ja-JP" altLang="en-US" dirty="0">
                <a:ln w="0"/>
                <a:solidFill>
                  <a:schemeClr val="tx1"/>
                </a:solidFill>
                <a:effectLst>
                  <a:outerShdw blurRad="38100" dist="19050" dir="2700000" algn="tl" rotWithShape="0">
                    <a:schemeClr val="dk1">
                      <a:alpha val="40000"/>
                    </a:schemeClr>
                  </a:outerShdw>
                </a:effectLst>
                <a:latin typeface="+mj-lt"/>
              </a:rPr>
              <a:t>この</a:t>
            </a:r>
            <a:r>
              <a:rPr kumimoji="1" lang="en-US" altLang="ja-JP" dirty="0">
                <a:ln w="0"/>
                <a:solidFill>
                  <a:schemeClr val="tx1"/>
                </a:solidFill>
                <a:effectLst>
                  <a:outerShdw blurRad="38100" dist="19050" dir="2700000" algn="tl" rotWithShape="0">
                    <a:schemeClr val="dk1">
                      <a:alpha val="40000"/>
                    </a:schemeClr>
                  </a:outerShdw>
                </a:effectLst>
                <a:latin typeface="+mj-lt"/>
              </a:rPr>
              <a:t>DVD</a:t>
            </a:r>
            <a:r>
              <a:rPr kumimoji="1" lang="ja-JP" altLang="en-US" dirty="0">
                <a:ln w="0"/>
                <a:solidFill>
                  <a:schemeClr val="tx1"/>
                </a:solidFill>
                <a:effectLst>
                  <a:outerShdw blurRad="38100" dist="19050" dir="2700000" algn="tl" rotWithShape="0">
                    <a:schemeClr val="dk1">
                      <a:alpha val="40000"/>
                    </a:schemeClr>
                  </a:outerShdw>
                </a:effectLst>
                <a:latin typeface="+mj-lt"/>
              </a:rPr>
              <a:t>が先生の</a:t>
            </a:r>
            <a:endParaRPr kumimoji="1" lang="en-US" altLang="ja-JP" dirty="0">
              <a:ln w="0"/>
              <a:solidFill>
                <a:schemeClr val="tx1"/>
              </a:solidFill>
              <a:effectLst>
                <a:outerShdw blurRad="38100" dist="19050" dir="2700000" algn="tl" rotWithShape="0">
                  <a:schemeClr val="dk1">
                    <a:alpha val="40000"/>
                  </a:schemeClr>
                </a:outerShdw>
              </a:effectLst>
              <a:latin typeface="+mj-lt"/>
            </a:endParaRPr>
          </a:p>
          <a:p>
            <a:pPr algn="ctr"/>
            <a:r>
              <a:rPr kumimoji="1" lang="ja-JP" altLang="en-US" dirty="0">
                <a:ln w="0"/>
                <a:solidFill>
                  <a:schemeClr val="tx1"/>
                </a:solidFill>
                <a:effectLst>
                  <a:outerShdw blurRad="38100" dist="19050" dir="2700000" algn="tl" rotWithShape="0">
                    <a:schemeClr val="dk1">
                      <a:alpha val="40000"/>
                    </a:schemeClr>
                  </a:outerShdw>
                </a:effectLst>
                <a:latin typeface="+mj-lt"/>
              </a:rPr>
              <a:t>お役に立てれば幸いです。</a:t>
            </a:r>
            <a:endParaRPr kumimoji="1" lang="en-US" altLang="ja-JP" dirty="0">
              <a:ln w="0"/>
              <a:solidFill>
                <a:schemeClr val="tx1"/>
              </a:solidFill>
              <a:effectLst>
                <a:outerShdw blurRad="38100" dist="19050" dir="2700000" algn="tl" rotWithShape="0">
                  <a:schemeClr val="dk1">
                    <a:alpha val="40000"/>
                  </a:schemeClr>
                </a:outerShdw>
              </a:effectLst>
              <a:latin typeface="+mj-lt"/>
            </a:endParaRPr>
          </a:p>
          <a:p>
            <a:pPr algn="ctr"/>
            <a:r>
              <a:rPr lang="ja-JP" altLang="en-US" dirty="0">
                <a:ln w="0"/>
                <a:solidFill>
                  <a:schemeClr val="tx1"/>
                </a:solidFill>
                <a:effectLst>
                  <a:outerShdw blurRad="38100" dist="19050" dir="2700000" algn="tl" rotWithShape="0">
                    <a:schemeClr val="dk1">
                      <a:alpha val="40000"/>
                    </a:schemeClr>
                  </a:outerShdw>
                </a:effectLst>
                <a:latin typeface="+mj-lt"/>
              </a:rPr>
              <a:t>ベースアップ評価料をぜひ</a:t>
            </a:r>
            <a:endParaRPr lang="en-US" altLang="ja-JP" dirty="0">
              <a:ln w="0"/>
              <a:solidFill>
                <a:schemeClr val="tx1"/>
              </a:solidFill>
              <a:effectLst>
                <a:outerShdw blurRad="38100" dist="19050" dir="2700000" algn="tl" rotWithShape="0">
                  <a:schemeClr val="dk1">
                    <a:alpha val="40000"/>
                  </a:schemeClr>
                </a:outerShdw>
              </a:effectLst>
              <a:latin typeface="+mj-lt"/>
            </a:endParaRPr>
          </a:p>
          <a:p>
            <a:pPr algn="ctr"/>
            <a:r>
              <a:rPr kumimoji="1" lang="ja-JP" altLang="en-US" dirty="0">
                <a:ln w="0"/>
                <a:solidFill>
                  <a:schemeClr val="tx1"/>
                </a:solidFill>
                <a:effectLst>
                  <a:outerShdw blurRad="38100" dist="19050" dir="2700000" algn="tl" rotWithShape="0">
                    <a:schemeClr val="dk1">
                      <a:alpha val="40000"/>
                    </a:schemeClr>
                  </a:outerShdw>
                </a:effectLst>
                <a:latin typeface="+mj-lt"/>
              </a:rPr>
              <a:t>貴事務所でもご対応ください。</a:t>
            </a:r>
            <a:endParaRPr kumimoji="1" lang="en-US" altLang="ja-JP" dirty="0">
              <a:ln w="0"/>
              <a:solidFill>
                <a:schemeClr val="tx1"/>
              </a:solidFill>
              <a:effectLst>
                <a:outerShdw blurRad="38100" dist="19050" dir="2700000" algn="tl" rotWithShape="0">
                  <a:schemeClr val="dk1">
                    <a:alpha val="40000"/>
                  </a:schemeClr>
                </a:outerShdw>
              </a:effectLst>
              <a:latin typeface="+mj-lt"/>
            </a:endParaRPr>
          </a:p>
        </p:txBody>
      </p:sp>
      <p:sp>
        <p:nvSpPr>
          <p:cNvPr id="3" name="テキスト ボックス 2">
            <a:extLst>
              <a:ext uri="{FF2B5EF4-FFF2-40B4-BE49-F238E27FC236}">
                <a16:creationId xmlns:a16="http://schemas.microsoft.com/office/drawing/2014/main" id="{8274883F-BCD9-0B52-B78A-1B7D3A2C16FF}"/>
              </a:ext>
            </a:extLst>
          </p:cNvPr>
          <p:cNvSpPr txBox="1"/>
          <p:nvPr/>
        </p:nvSpPr>
        <p:spPr>
          <a:xfrm>
            <a:off x="772996" y="3884010"/>
            <a:ext cx="7824247" cy="1846659"/>
          </a:xfrm>
          <a:prstGeom prst="rect">
            <a:avLst/>
          </a:prstGeom>
          <a:noFill/>
        </p:spPr>
        <p:txBody>
          <a:bodyPr wrap="square" rtlCol="0">
            <a:spAutoFit/>
          </a:bodyPr>
          <a:lstStyle/>
          <a:p>
            <a:pPr>
              <a:buNone/>
            </a:pPr>
            <a:r>
              <a:rPr lang="ja-JP" altLang="en-US" b="1" dirty="0"/>
              <a:t>＜ご利用にあたっての注意事項＞</a:t>
            </a:r>
            <a:endParaRPr lang="ja-JP" altLang="en-US" dirty="0"/>
          </a:p>
          <a:p>
            <a:pPr>
              <a:buFont typeface="Arial" panose="020B0604020202020204" pitchFamily="34" charset="0"/>
              <a:buChar char="•"/>
            </a:pPr>
            <a:r>
              <a:rPr lang="ja-JP" altLang="en-US" sz="1600" dirty="0"/>
              <a:t>本</a:t>
            </a:r>
            <a:r>
              <a:rPr lang="en-US" altLang="ja-JP" sz="1600" dirty="0"/>
              <a:t>DVD</a:t>
            </a:r>
            <a:r>
              <a:rPr lang="ja-JP" altLang="en-US" sz="1600" dirty="0"/>
              <a:t>は </a:t>
            </a:r>
            <a:r>
              <a:rPr lang="ja-JP" altLang="en-US" sz="1600" b="1" dirty="0"/>
              <a:t>令和</a:t>
            </a:r>
            <a:r>
              <a:rPr lang="en-US" altLang="ja-JP" sz="1600" b="1" dirty="0"/>
              <a:t>7</a:t>
            </a:r>
            <a:r>
              <a:rPr lang="ja-JP" altLang="en-US" sz="1600" b="1" dirty="0"/>
              <a:t>年</a:t>
            </a:r>
            <a:r>
              <a:rPr lang="en-US" altLang="ja-JP" sz="1600" b="1" dirty="0"/>
              <a:t>6</a:t>
            </a:r>
            <a:r>
              <a:rPr lang="ja-JP" altLang="en-US" sz="1600" b="1" dirty="0"/>
              <a:t>月（</a:t>
            </a:r>
            <a:r>
              <a:rPr lang="en-US" altLang="ja-JP" sz="1600" b="1" dirty="0"/>
              <a:t>2025</a:t>
            </a:r>
            <a:r>
              <a:rPr lang="ja-JP" altLang="en-US" sz="1600" b="1" dirty="0"/>
              <a:t>年</a:t>
            </a:r>
            <a:r>
              <a:rPr lang="en-US" altLang="ja-JP" sz="1600" b="1" dirty="0"/>
              <a:t>6</a:t>
            </a:r>
            <a:r>
              <a:rPr lang="ja-JP" altLang="en-US" sz="1600" b="1" dirty="0"/>
              <a:t>月）時点</a:t>
            </a:r>
            <a:r>
              <a:rPr lang="ja-JP" altLang="en-US" sz="1600" dirty="0"/>
              <a:t> の制度・通知に基づき制作しています。</a:t>
            </a:r>
            <a:br>
              <a:rPr lang="ja-JP" altLang="en-US" sz="1600" dirty="0"/>
            </a:br>
            <a:r>
              <a:rPr lang="ja-JP" altLang="en-US" sz="1600" dirty="0"/>
              <a:t>その後の改正や追加通知により内容が変更される場合がありますので、必ず </a:t>
            </a:r>
            <a:r>
              <a:rPr lang="ja-JP" altLang="en-US" sz="1600" b="1" dirty="0"/>
              <a:t>厚生労働省ウェブサイト等で最新情報をご確認ください</a:t>
            </a:r>
            <a:r>
              <a:rPr lang="ja-JP" altLang="en-US" sz="1600" dirty="0"/>
              <a:t>。</a:t>
            </a:r>
          </a:p>
          <a:p>
            <a:pPr>
              <a:buFont typeface="Arial" panose="020B0604020202020204" pitchFamily="34" charset="0"/>
              <a:buChar char="•"/>
            </a:pPr>
            <a:r>
              <a:rPr lang="ja-JP" altLang="en-US" sz="1600" dirty="0"/>
              <a:t>届出や計画書の作成に際してご不明点がある場合は、</a:t>
            </a:r>
            <a:r>
              <a:rPr lang="ja-JP" altLang="en-US" sz="1600" b="1" dirty="0"/>
              <a:t>所轄の地方厚生局</a:t>
            </a:r>
            <a:r>
              <a:rPr lang="ja-JP" altLang="en-US" sz="1600" dirty="0"/>
              <a:t>へお問い合わせいただくことをおすすめします。</a:t>
            </a:r>
            <a:br>
              <a:rPr lang="ja-JP" altLang="en-US" sz="1600" dirty="0"/>
            </a:br>
            <a:r>
              <a:rPr lang="ja-JP" altLang="en-US" sz="1600" dirty="0"/>
              <a:t>地域ごとに運用が異なるケースもありますのでご留意ください。</a:t>
            </a:r>
          </a:p>
        </p:txBody>
      </p:sp>
    </p:spTree>
    <p:extLst>
      <p:ext uri="{BB962C8B-B14F-4D97-AF65-F5344CB8AC3E}">
        <p14:creationId xmlns:p14="http://schemas.microsoft.com/office/powerpoint/2010/main" val="2644838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吹き出し: 四角形 3">
            <a:extLst>
              <a:ext uri="{FF2B5EF4-FFF2-40B4-BE49-F238E27FC236}">
                <a16:creationId xmlns:a16="http://schemas.microsoft.com/office/drawing/2014/main" id="{83A80078-BB71-5CA3-2174-2D9925E90CA9}"/>
              </a:ext>
            </a:extLst>
          </p:cNvPr>
          <p:cNvSpPr/>
          <p:nvPr/>
        </p:nvSpPr>
        <p:spPr>
          <a:xfrm>
            <a:off x="628650" y="365126"/>
            <a:ext cx="4315714" cy="1214292"/>
          </a:xfrm>
          <a:prstGeom prst="wedgeRectCallout">
            <a:avLst>
              <a:gd name="adj1" fmla="val 60891"/>
              <a:gd name="adj2" fmla="val 2142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EEC68710-39F9-1F84-FF47-94B62C6E2598}"/>
              </a:ext>
            </a:extLst>
          </p:cNvPr>
          <p:cNvSpPr>
            <a:spLocks noGrp="1"/>
          </p:cNvSpPr>
          <p:nvPr>
            <p:ph type="title"/>
          </p:nvPr>
        </p:nvSpPr>
        <p:spPr>
          <a:xfrm>
            <a:off x="596628" y="365126"/>
            <a:ext cx="4507636" cy="1325563"/>
          </a:xfrm>
          <a:ln w="34925">
            <a:noFill/>
          </a:ln>
        </p:spPr>
        <p:txBody>
          <a:bodyPr/>
          <a:lstStyle/>
          <a:p>
            <a:r>
              <a:rPr kumimoji="1" lang="ja-JP" altLang="en-US" dirty="0">
                <a:latin typeface="A-OTF UD Shin Go Pr6N L" panose="020B0300000000000000" pitchFamily="34" charset="-128"/>
                <a:ea typeface="A-OTF UD Shin Go Pr6N L" panose="020B0300000000000000" pitchFamily="34" charset="-128"/>
              </a:rPr>
              <a:t>　</a:t>
            </a:r>
            <a:r>
              <a:rPr kumimoji="1" lang="ja-JP" altLang="en-US" b="1" dirty="0">
                <a:solidFill>
                  <a:schemeClr val="bg1"/>
                </a:solidFill>
                <a:latin typeface="A-OTF UD Shin Go Pr6N L" panose="020B0300000000000000" pitchFamily="34" charset="-128"/>
                <a:ea typeface="A-OTF UD Shin Go Pr6N L" panose="020B0300000000000000" pitchFamily="34" charset="-128"/>
              </a:rPr>
              <a:t>対象職種って誰？</a:t>
            </a:r>
          </a:p>
        </p:txBody>
      </p:sp>
      <p:pic>
        <p:nvPicPr>
          <p:cNvPr id="5" name="コンテンツ プレースホルダー 4">
            <a:extLst>
              <a:ext uri="{FF2B5EF4-FFF2-40B4-BE49-F238E27FC236}">
                <a16:creationId xmlns:a16="http://schemas.microsoft.com/office/drawing/2014/main" id="{1AD096E5-ED15-95B3-6389-3EC2C6D2243C}"/>
              </a:ext>
            </a:extLst>
          </p:cNvPr>
          <p:cNvPicPr>
            <a:picLocks noGrp="1" noChangeAspect="1"/>
          </p:cNvPicPr>
          <p:nvPr>
            <p:ph idx="1"/>
          </p:nvPr>
        </p:nvPicPr>
        <p:blipFill>
          <a:blip r:embed="rId3"/>
          <a:stretch>
            <a:fillRect/>
          </a:stretch>
        </p:blipFill>
        <p:spPr>
          <a:xfrm>
            <a:off x="42511" y="1892779"/>
            <a:ext cx="9101489" cy="4427988"/>
          </a:xfrm>
        </p:spPr>
      </p:pic>
      <p:sp>
        <p:nvSpPr>
          <p:cNvPr id="9" name="正方形/長方形 8">
            <a:extLst>
              <a:ext uri="{FF2B5EF4-FFF2-40B4-BE49-F238E27FC236}">
                <a16:creationId xmlns:a16="http://schemas.microsoft.com/office/drawing/2014/main" id="{7051C671-E074-3EE1-40DC-DC313D3F7D87}"/>
              </a:ext>
            </a:extLst>
          </p:cNvPr>
          <p:cNvSpPr/>
          <p:nvPr/>
        </p:nvSpPr>
        <p:spPr>
          <a:xfrm>
            <a:off x="1933575" y="2600325"/>
            <a:ext cx="1171575" cy="2190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30BF0773-B564-C32B-D5D6-4941A4FABAA9}"/>
              </a:ext>
            </a:extLst>
          </p:cNvPr>
          <p:cNvSpPr/>
          <p:nvPr/>
        </p:nvSpPr>
        <p:spPr>
          <a:xfrm>
            <a:off x="252242" y="2356482"/>
            <a:ext cx="8849247" cy="813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1C2714B9-337A-27C6-8B45-C78FC32BB2A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540991" y="30778"/>
            <a:ext cx="3006382" cy="2363768"/>
          </a:xfrm>
          <a:prstGeom prst="rect">
            <a:avLst/>
          </a:prstGeom>
        </p:spPr>
      </p:pic>
      <p:sp>
        <p:nvSpPr>
          <p:cNvPr id="3" name="スライド番号プレースホルダー 2">
            <a:extLst>
              <a:ext uri="{FF2B5EF4-FFF2-40B4-BE49-F238E27FC236}">
                <a16:creationId xmlns:a16="http://schemas.microsoft.com/office/drawing/2014/main" id="{CE642083-CCF0-640E-A302-658E505DA257}"/>
              </a:ext>
            </a:extLst>
          </p:cNvPr>
          <p:cNvSpPr>
            <a:spLocks noGrp="1"/>
          </p:cNvSpPr>
          <p:nvPr>
            <p:ph type="sldNum" sz="quarter" idx="12"/>
          </p:nvPr>
        </p:nvSpPr>
        <p:spPr>
          <a:xfrm>
            <a:off x="6489973" y="6320767"/>
            <a:ext cx="2057400" cy="365125"/>
          </a:xfrm>
        </p:spPr>
        <p:txBody>
          <a:bodyPr/>
          <a:lstStyle/>
          <a:p>
            <a:fld id="{C1FF6DA9-008F-8B48-92A6-B652298478BF}" type="slidenum">
              <a:rPr lang="en-US" sz="1200" smtClean="0"/>
              <a:t>12</a:t>
            </a:fld>
            <a:endParaRPr lang="en-US" dirty="0"/>
          </a:p>
        </p:txBody>
      </p:sp>
      <p:sp>
        <p:nvSpPr>
          <p:cNvPr id="7" name="テキスト ボックス 6">
            <a:extLst>
              <a:ext uri="{FF2B5EF4-FFF2-40B4-BE49-F238E27FC236}">
                <a16:creationId xmlns:a16="http://schemas.microsoft.com/office/drawing/2014/main" id="{F72F0039-ED22-8BDB-02F1-8CD080FAF48F}"/>
              </a:ext>
            </a:extLst>
          </p:cNvPr>
          <p:cNvSpPr txBox="1"/>
          <p:nvPr/>
        </p:nvSpPr>
        <p:spPr>
          <a:xfrm>
            <a:off x="1852271" y="6413699"/>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
        <p:nvSpPr>
          <p:cNvPr id="10" name="吹き出し: 角を丸めた四角形 9">
            <a:extLst>
              <a:ext uri="{FF2B5EF4-FFF2-40B4-BE49-F238E27FC236}">
                <a16:creationId xmlns:a16="http://schemas.microsoft.com/office/drawing/2014/main" id="{FC3ECD3B-20CE-5179-8227-4459085FD4BC}"/>
              </a:ext>
            </a:extLst>
          </p:cNvPr>
          <p:cNvSpPr/>
          <p:nvPr/>
        </p:nvSpPr>
        <p:spPr>
          <a:xfrm>
            <a:off x="7458076" y="4764532"/>
            <a:ext cx="1524000" cy="890441"/>
          </a:xfrm>
          <a:prstGeom prst="wedgeRoundRectCallout">
            <a:avLst>
              <a:gd name="adj1" fmla="val -65168"/>
              <a:gd name="adj2" fmla="val 38548"/>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rgbClr val="FF0000"/>
                </a:solidFill>
              </a:rPr>
              <a:t>クリニックの</a:t>
            </a:r>
            <a:endParaRPr kumimoji="1" lang="en-US" altLang="ja-JP" sz="1600" b="1" dirty="0">
              <a:solidFill>
                <a:srgbClr val="FF0000"/>
              </a:solidFill>
            </a:endParaRPr>
          </a:p>
          <a:p>
            <a:pPr algn="ctr"/>
            <a:r>
              <a:rPr kumimoji="1" lang="ja-JP" altLang="en-US" sz="1600" b="1" dirty="0">
                <a:solidFill>
                  <a:srgbClr val="FF0000"/>
                </a:solidFill>
              </a:rPr>
              <a:t>医療事務</a:t>
            </a:r>
          </a:p>
        </p:txBody>
      </p:sp>
      <p:cxnSp>
        <p:nvCxnSpPr>
          <p:cNvPr id="11" name="直線コネクタ 10">
            <a:extLst>
              <a:ext uri="{FF2B5EF4-FFF2-40B4-BE49-F238E27FC236}">
                <a16:creationId xmlns:a16="http://schemas.microsoft.com/office/drawing/2014/main" id="{6471067F-F889-CFFD-104D-C6E567007FE6}"/>
              </a:ext>
            </a:extLst>
          </p:cNvPr>
          <p:cNvCxnSpPr>
            <a:cxnSpLocks/>
          </p:cNvCxnSpPr>
          <p:nvPr/>
        </p:nvCxnSpPr>
        <p:spPr>
          <a:xfrm>
            <a:off x="4968512" y="5671483"/>
            <a:ext cx="2560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479268A2-7613-EF4E-AB11-D7377F1A561D}"/>
              </a:ext>
            </a:extLst>
          </p:cNvPr>
          <p:cNvSpPr/>
          <p:nvPr/>
        </p:nvSpPr>
        <p:spPr>
          <a:xfrm>
            <a:off x="2519362" y="2821465"/>
            <a:ext cx="2425002" cy="2190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681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00485846-2862-A4B3-7616-6C9D089FCAF8}"/>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a:xfrm>
            <a:off x="0" y="-6976"/>
            <a:ext cx="7886700" cy="819641"/>
          </a:xfrm>
          <a:ln w="28575">
            <a:noFill/>
          </a:ln>
        </p:spPr>
        <p:txBody>
          <a:bodyPr>
            <a:normAutofit/>
          </a:bodyPr>
          <a:lstStyle/>
          <a:p>
            <a:r>
              <a:rPr lang="ja-JP" altLang="en-US" sz="3600" b="1" dirty="0">
                <a:latin typeface="A-OTF UD Shin Go Pr6N L" panose="020B0300000000000000" pitchFamily="34" charset="-128"/>
                <a:ea typeface="A-OTF UD Shin Go Pr6N L" panose="020B0300000000000000" pitchFamily="34" charset="-128"/>
              </a:rPr>
              <a:t>ベースアップ評価料開始の背景</a:t>
            </a:r>
            <a:endParaRPr sz="3600" b="1" dirty="0">
              <a:latin typeface="A-OTF UD Shin Go Pr6N L" panose="020B0300000000000000" pitchFamily="34" charset="-128"/>
              <a:ea typeface="A-OTF UD Shin Go Pr6N L" panose="020B0300000000000000" pitchFamily="34" charset="-128"/>
            </a:endParaRPr>
          </a:p>
        </p:txBody>
      </p:sp>
      <p:sp>
        <p:nvSpPr>
          <p:cNvPr id="3" name="Content Placeholder 2"/>
          <p:cNvSpPr>
            <a:spLocks noGrp="1"/>
          </p:cNvSpPr>
          <p:nvPr>
            <p:ph idx="1"/>
          </p:nvPr>
        </p:nvSpPr>
        <p:spPr>
          <a:xfrm>
            <a:off x="828675" y="1047652"/>
            <a:ext cx="7886700" cy="4351338"/>
          </a:xfrm>
        </p:spPr>
        <p:txBody>
          <a:bodyPr>
            <a:normAutofit/>
          </a:bodyPr>
          <a:lstStyle/>
          <a:p>
            <a:pPr marL="0" indent="0">
              <a:buNone/>
            </a:pPr>
            <a:r>
              <a:rPr lang="ja-JP" altLang="en-US" sz="2800" dirty="0">
                <a:solidFill>
                  <a:srgbClr val="FF0000"/>
                </a:solidFill>
                <a:latin typeface="A-OTF UD Shin Go Pr6N L" panose="020B0300000000000000" pitchFamily="34" charset="-128"/>
                <a:ea typeface="A-OTF UD Shin Go Pr6N L" panose="020B0300000000000000" pitchFamily="34" charset="-128"/>
              </a:rPr>
              <a:t>医療従事者の賃上げ促進</a:t>
            </a:r>
            <a:endParaRPr lang="en-US" altLang="ja-JP" sz="2800"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インフレ（物価上昇）による実質賃金の低下　　</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endParaRPr lang="en-US" altLang="ja-JP" sz="24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en-US" dirty="0">
                <a:latin typeface="A-OTF UD Shin Go Pr6N L" panose="020B0300000000000000" pitchFamily="34" charset="-128"/>
                <a:ea typeface="A-OTF UD Shin Go Pr6N L" panose="020B0300000000000000" pitchFamily="34" charset="-128"/>
              </a:rPr>
              <a:t>    </a:t>
            </a:r>
            <a:endParaRPr dirty="0">
              <a:latin typeface="A-OTF UD Shin Go Pr6N L" panose="020B0300000000000000" pitchFamily="34" charset="-128"/>
              <a:ea typeface="A-OTF UD Shin Go Pr6N L" panose="020B0300000000000000" pitchFamily="34" charset="-128"/>
            </a:endParaRPr>
          </a:p>
        </p:txBody>
      </p:sp>
      <p:graphicFrame>
        <p:nvGraphicFramePr>
          <p:cNvPr id="5" name="表 4">
            <a:extLst>
              <a:ext uri="{FF2B5EF4-FFF2-40B4-BE49-F238E27FC236}">
                <a16:creationId xmlns:a16="http://schemas.microsoft.com/office/drawing/2014/main" id="{0F1F752F-DEB4-68DD-516E-5218007D09DC}"/>
              </a:ext>
            </a:extLst>
          </p:cNvPr>
          <p:cNvGraphicFramePr>
            <a:graphicFrameLocks noGrp="1"/>
          </p:cNvGraphicFramePr>
          <p:nvPr>
            <p:extLst>
              <p:ext uri="{D42A27DB-BD31-4B8C-83A1-F6EECF244321}">
                <p14:modId xmlns:p14="http://schemas.microsoft.com/office/powerpoint/2010/main" val="967850833"/>
              </p:ext>
            </p:extLst>
          </p:nvPr>
        </p:nvGraphicFramePr>
        <p:xfrm>
          <a:off x="564135" y="1998563"/>
          <a:ext cx="8015729" cy="3437634"/>
        </p:xfrm>
        <a:graphic>
          <a:graphicData uri="http://schemas.openxmlformats.org/drawingml/2006/table">
            <a:tbl>
              <a:tblPr firstRow="1" bandRow="1">
                <a:tableStyleId>{5C22544A-7EE6-4342-B048-85BDC9FD1C3A}</a:tableStyleId>
              </a:tblPr>
              <a:tblGrid>
                <a:gridCol w="3134054">
                  <a:extLst>
                    <a:ext uri="{9D8B030D-6E8A-4147-A177-3AD203B41FA5}">
                      <a16:colId xmlns:a16="http://schemas.microsoft.com/office/drawing/2014/main" val="1449172400"/>
                    </a:ext>
                  </a:extLst>
                </a:gridCol>
                <a:gridCol w="4881675">
                  <a:extLst>
                    <a:ext uri="{9D8B030D-6E8A-4147-A177-3AD203B41FA5}">
                      <a16:colId xmlns:a16="http://schemas.microsoft.com/office/drawing/2014/main" val="185296730"/>
                    </a:ext>
                  </a:extLst>
                </a:gridCol>
              </a:tblGrid>
              <a:tr h="536331">
                <a:tc gridSpan="2">
                  <a:txBody>
                    <a:bodyPr/>
                    <a:lstStyle/>
                    <a:p>
                      <a:pPr algn="ctr"/>
                      <a:r>
                        <a:rPr lang="ja-JP" altLang="en-US" sz="2800" dirty="0"/>
                        <a:t>政府目標</a:t>
                      </a:r>
                      <a:endParaRPr lang="en-US" altLang="ja-JP" sz="2800" dirty="0"/>
                    </a:p>
                    <a:p>
                      <a:pPr algn="ctr"/>
                      <a:r>
                        <a:rPr lang="ja-JP" altLang="en-US" sz="2800" dirty="0"/>
                        <a:t>物価上昇を上回る賃上げの定着を図る</a:t>
                      </a:r>
                      <a:endParaRPr lang="ja-JP" altLang="en-US" sz="2800" b="0" dirty="0">
                        <a:latin typeface="A-OTF UD Shin Go Pr6N L" panose="020B0300000000000000" pitchFamily="34" charset="-128"/>
                        <a:ea typeface="A-OTF UD Shin Go Pr6N L" panose="020B0300000000000000" pitchFamily="34" charset="-128"/>
                      </a:endParaRPr>
                    </a:p>
                  </a:txBody>
                  <a:tcPr anchor="ctr"/>
                </a:tc>
                <a:tc hMerge="1">
                  <a:txBody>
                    <a:bodyPr/>
                    <a:lstStyle/>
                    <a:p>
                      <a:endParaRPr kumimoji="1" lang="ja-JP" altLang="en-US" sz="2800" dirty="0"/>
                    </a:p>
                  </a:txBody>
                  <a:tcPr/>
                </a:tc>
                <a:extLst>
                  <a:ext uri="{0D108BD9-81ED-4DB2-BD59-A6C34878D82A}">
                    <a16:rowId xmlns:a16="http://schemas.microsoft.com/office/drawing/2014/main" val="2807061993"/>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2800" b="0" dirty="0">
                          <a:latin typeface="A-OTF UD Shin Go Pr6N L" panose="020B0300000000000000" pitchFamily="34" charset="-128"/>
                          <a:ea typeface="A-OTF UD Shin Go Pr6N L" panose="020B0300000000000000" pitchFamily="34" charset="-128"/>
                        </a:rPr>
                        <a:t>インフレ率</a:t>
                      </a: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2800" b="0" dirty="0">
                          <a:solidFill>
                            <a:srgbClr val="FF0000"/>
                          </a:solidFill>
                          <a:latin typeface="A-OTF UD Shin Go Pr6N L" panose="020B0300000000000000" pitchFamily="34" charset="-128"/>
                          <a:ea typeface="A-OTF UD Shin Go Pr6N L" panose="020B0300000000000000" pitchFamily="34" charset="-128"/>
                        </a:rPr>
                        <a:t>＋</a:t>
                      </a:r>
                      <a:r>
                        <a:rPr lang="en-US" altLang="ja-JP" sz="2800" b="0" dirty="0">
                          <a:solidFill>
                            <a:srgbClr val="FF0000"/>
                          </a:solidFill>
                          <a:latin typeface="A-OTF UD Shin Go Pr6N L" panose="020B0300000000000000" pitchFamily="34" charset="-128"/>
                          <a:ea typeface="A-OTF UD Shin Go Pr6N L" panose="020B0300000000000000" pitchFamily="34" charset="-128"/>
                        </a:rPr>
                        <a:t>2.5 </a:t>
                      </a:r>
                      <a:r>
                        <a:rPr lang="ja-JP" altLang="en-US" sz="2800" b="0" dirty="0">
                          <a:solidFill>
                            <a:srgbClr val="FF0000"/>
                          </a:solidFill>
                          <a:latin typeface="A-OTF UD Shin Go Pr6N L" panose="020B0300000000000000" pitchFamily="34" charset="-128"/>
                          <a:ea typeface="A-OTF UD Shin Go Pr6N L" panose="020B0300000000000000" pitchFamily="34" charset="-128"/>
                        </a:rPr>
                        <a:t>％</a:t>
                      </a:r>
                      <a:endParaRPr kumimoji="1" lang="ja-JP" altLang="en-US" sz="2800" b="0" dirty="0">
                        <a:solidFill>
                          <a:srgbClr val="FF0000"/>
                        </a:solidFill>
                        <a:latin typeface="A-OTF UD Shin Go Pr6N L" panose="020B0300000000000000" pitchFamily="34" charset="-128"/>
                        <a:ea typeface="A-OTF UD Shin Go Pr6N L" panose="020B0300000000000000" pitchFamily="34" charset="-128"/>
                      </a:endParaRPr>
                    </a:p>
                  </a:txBody>
                  <a:tcPr anchor="ctr"/>
                </a:tc>
                <a:extLst>
                  <a:ext uri="{0D108BD9-81ED-4DB2-BD59-A6C34878D82A}">
                    <a16:rowId xmlns:a16="http://schemas.microsoft.com/office/drawing/2014/main" val="2382571467"/>
                  </a:ext>
                </a:extLst>
              </a:tr>
              <a:tr h="594933">
                <a:tc>
                  <a:txBody>
                    <a:bodyPr/>
                    <a:lstStyle/>
                    <a:p>
                      <a:r>
                        <a:rPr lang="ja-JP" altLang="en-US" sz="2800" b="0" dirty="0">
                          <a:latin typeface="A-OTF UD Shin Go Pr6N L" panose="020B0300000000000000" pitchFamily="34" charset="-128"/>
                          <a:ea typeface="A-OTF UD Shin Go Pr6N L" panose="020B0300000000000000" pitchFamily="34" charset="-128"/>
                        </a:rPr>
                        <a:t>賃上げ率</a:t>
                      </a:r>
                      <a:endParaRPr kumimoji="1" lang="ja-JP" altLang="en-US" sz="2400" b="0" dirty="0">
                        <a:latin typeface="A-OTF UD Shin Go Pr6N L" panose="020B0300000000000000" pitchFamily="34" charset="-128"/>
                        <a:ea typeface="A-OTF UD Shin Go Pr6N L" panose="020B0300000000000000" pitchFamily="34" charset="-128"/>
                      </a:endParaRPr>
                    </a:p>
                  </a:txBody>
                  <a:tcPr anchor="ctr"/>
                </a:tc>
                <a:tc>
                  <a:txBody>
                    <a:bodyPr/>
                    <a:lstStyle/>
                    <a:p>
                      <a:r>
                        <a:rPr lang="zh-TW" altLang="en-US" sz="2800" b="0" dirty="0">
                          <a:solidFill>
                            <a:srgbClr val="FF0000"/>
                          </a:solidFill>
                          <a:latin typeface="A-OTF UD Shin Go Pr6N L" panose="020B0300000000000000" pitchFamily="34" charset="-128"/>
                          <a:ea typeface="A-OTF UD Shin Go Pr6N L" panose="020B0300000000000000" pitchFamily="34" charset="-128"/>
                        </a:rPr>
                        <a:t>＋</a:t>
                      </a:r>
                      <a:r>
                        <a:rPr lang="en-US" altLang="zh-TW" sz="2800" b="0" dirty="0">
                          <a:solidFill>
                            <a:srgbClr val="FF0000"/>
                          </a:solidFill>
                          <a:latin typeface="A-OTF UD Shin Go Pr6N L" panose="020B0300000000000000" pitchFamily="34" charset="-128"/>
                          <a:ea typeface="A-OTF UD Shin Go Pr6N L" panose="020B0300000000000000" pitchFamily="34" charset="-128"/>
                        </a:rPr>
                        <a:t>3.2 </a:t>
                      </a:r>
                      <a:r>
                        <a:rPr lang="zh-TW" altLang="en-US" sz="2800" b="0" dirty="0">
                          <a:solidFill>
                            <a:srgbClr val="FF0000"/>
                          </a:solidFill>
                          <a:latin typeface="A-OTF UD Shin Go Pr6N L" panose="020B0300000000000000" pitchFamily="34" charset="-128"/>
                          <a:ea typeface="A-OTF UD Shin Go Pr6N L" panose="020B0300000000000000" pitchFamily="34" charset="-128"/>
                        </a:rPr>
                        <a:t>％</a:t>
                      </a:r>
                      <a:r>
                        <a:rPr lang="zh-TW" altLang="en-US" sz="2000" b="0" dirty="0">
                          <a:solidFill>
                            <a:srgbClr val="FF0000"/>
                          </a:solidFill>
                          <a:latin typeface="A-OTF UD Shin Go Pr6N L" panose="020B0300000000000000" pitchFamily="34" charset="-128"/>
                          <a:ea typeface="A-OTF UD Shin Go Pr6N L" panose="020B0300000000000000" pitchFamily="34" charset="-128"/>
                        </a:rPr>
                        <a:t>（改定額 </a:t>
                      </a:r>
                      <a:r>
                        <a:rPr lang="en-US" altLang="zh-TW" sz="2000" b="0" dirty="0">
                          <a:solidFill>
                            <a:srgbClr val="FF0000"/>
                          </a:solidFill>
                          <a:latin typeface="A-OTF UD Shin Go Pr6N L" panose="020B0300000000000000" pitchFamily="34" charset="-128"/>
                          <a:ea typeface="A-OTF UD Shin Go Pr6N L" panose="020B0300000000000000" pitchFamily="34" charset="-128"/>
                        </a:rPr>
                        <a:t>9,437 </a:t>
                      </a:r>
                      <a:r>
                        <a:rPr lang="zh-TW" altLang="en-US" sz="2000" b="0" dirty="0">
                          <a:solidFill>
                            <a:srgbClr val="FF0000"/>
                          </a:solidFill>
                          <a:latin typeface="A-OTF UD Shin Go Pr6N L" panose="020B0300000000000000" pitchFamily="34" charset="-128"/>
                          <a:ea typeface="A-OTF UD Shin Go Pr6N L" panose="020B0300000000000000" pitchFamily="34" charset="-128"/>
                        </a:rPr>
                        <a:t>円）</a:t>
                      </a:r>
                      <a:endParaRPr lang="en-US" altLang="zh-TW" sz="2000" b="0" dirty="0">
                        <a:solidFill>
                          <a:srgbClr val="FF0000"/>
                        </a:solidFill>
                        <a:latin typeface="A-OTF UD Shin Go Pr6N L" panose="020B0300000000000000" pitchFamily="34" charset="-128"/>
                        <a:ea typeface="A-OTF UD Shin Go Pr6N L" panose="020B0300000000000000" pitchFamily="34" charset="-128"/>
                      </a:endParaRPr>
                    </a:p>
                    <a:p>
                      <a:r>
                        <a:rPr kumimoji="1" lang="ja-JP" altLang="en-US" sz="2400" b="0" dirty="0">
                          <a:latin typeface="A-OTF UD Shin Go Pr6N L" panose="020B0300000000000000" pitchFamily="34" charset="-128"/>
                          <a:ea typeface="A-OTF UD Shin Go Pr6N L" panose="020B0300000000000000" pitchFamily="34" charset="-128"/>
                        </a:rPr>
                        <a:t>　　　</a:t>
                      </a:r>
                      <a:r>
                        <a:rPr kumimoji="1" lang="en-US" altLang="ja-JP" sz="2400" b="0" dirty="0">
                          <a:latin typeface="A-OTF UD Shin Go Pr6N L" panose="020B0300000000000000" pitchFamily="34" charset="-128"/>
                          <a:ea typeface="A-OTF UD Shin Go Pr6N L" panose="020B0300000000000000" pitchFamily="34" charset="-128"/>
                        </a:rPr>
                        <a:t>30 </a:t>
                      </a:r>
                      <a:r>
                        <a:rPr kumimoji="1" lang="ja-JP" altLang="en-US" sz="2400" b="0" dirty="0">
                          <a:latin typeface="A-OTF UD Shin Go Pr6N L" panose="020B0300000000000000" pitchFamily="34" charset="-128"/>
                          <a:ea typeface="A-OTF UD Shin Go Pr6N L" panose="020B0300000000000000" pitchFamily="34" charset="-128"/>
                        </a:rPr>
                        <a:t>年ぶりの高水準</a:t>
                      </a:r>
                      <a:endParaRPr kumimoji="1" lang="en-US" altLang="ja-JP" sz="2400" b="0" dirty="0">
                        <a:latin typeface="A-OTF UD Shin Go Pr6N L" panose="020B0300000000000000" pitchFamily="34" charset="-128"/>
                        <a:ea typeface="A-OTF UD Shin Go Pr6N L" panose="020B0300000000000000" pitchFamily="34" charset="-128"/>
                      </a:endParaRPr>
                    </a:p>
                    <a:p>
                      <a:r>
                        <a:rPr kumimoji="1" lang="ja-JP" altLang="en-US" sz="2400" b="0" dirty="0">
                          <a:latin typeface="A-OTF UD Shin Go Pr6N L" panose="020B0300000000000000" pitchFamily="34" charset="-128"/>
                          <a:ea typeface="A-OTF UD Shin Go Pr6N L" panose="020B0300000000000000" pitchFamily="34" charset="-128"/>
                        </a:rPr>
                        <a:t>　　（前年＋</a:t>
                      </a:r>
                      <a:r>
                        <a:rPr kumimoji="1" lang="en-US" altLang="ja-JP" sz="2400" b="0" dirty="0">
                          <a:latin typeface="A-OTF UD Shin Go Pr6N L" panose="020B0300000000000000" pitchFamily="34" charset="-128"/>
                          <a:ea typeface="A-OTF UD Shin Go Pr6N L" panose="020B0300000000000000" pitchFamily="34" charset="-128"/>
                        </a:rPr>
                        <a:t>1.9 </a:t>
                      </a:r>
                      <a:r>
                        <a:rPr kumimoji="1" lang="ja-JP" altLang="en-US" sz="2400" b="0" dirty="0">
                          <a:latin typeface="A-OTF UD Shin Go Pr6N L" panose="020B0300000000000000" pitchFamily="34" charset="-128"/>
                          <a:ea typeface="A-OTF UD Shin Go Pr6N L" panose="020B0300000000000000" pitchFamily="34" charset="-128"/>
                        </a:rPr>
                        <a:t>％ → ＋</a:t>
                      </a:r>
                      <a:r>
                        <a:rPr kumimoji="1" lang="en-US" altLang="ja-JP" sz="2400" b="0" dirty="0">
                          <a:latin typeface="A-OTF UD Shin Go Pr6N L" panose="020B0300000000000000" pitchFamily="34" charset="-128"/>
                          <a:ea typeface="A-OTF UD Shin Go Pr6N L" panose="020B0300000000000000" pitchFamily="34" charset="-128"/>
                        </a:rPr>
                        <a:t>3.2 </a:t>
                      </a:r>
                      <a:r>
                        <a:rPr kumimoji="1" lang="ja-JP" altLang="en-US" sz="2400" b="0" dirty="0">
                          <a:latin typeface="A-OTF UD Shin Go Pr6N L" panose="020B0300000000000000" pitchFamily="34" charset="-128"/>
                          <a:ea typeface="A-OTF UD Shin Go Pr6N L" panose="020B0300000000000000" pitchFamily="34" charset="-128"/>
                        </a:rPr>
                        <a:t>％）</a:t>
                      </a:r>
                    </a:p>
                  </a:txBody>
                  <a:tcPr anchor="ctr"/>
                </a:tc>
                <a:extLst>
                  <a:ext uri="{0D108BD9-81ED-4DB2-BD59-A6C34878D82A}">
                    <a16:rowId xmlns:a16="http://schemas.microsoft.com/office/drawing/2014/main" val="3833897006"/>
                  </a:ext>
                </a:extLst>
              </a:tr>
              <a:tr h="724914">
                <a:tc>
                  <a:txBody>
                    <a:bodyPr/>
                    <a:lstStyle/>
                    <a:p>
                      <a:r>
                        <a:rPr kumimoji="1" lang="ja-JP" altLang="en-US" sz="2800" b="0" dirty="0">
                          <a:latin typeface="A-OTF UD Shin Go Pr6N L" panose="020B0300000000000000" pitchFamily="34" charset="-128"/>
                          <a:ea typeface="A-OTF UD Shin Go Pr6N L" panose="020B0300000000000000" pitchFamily="34" charset="-128"/>
                        </a:rPr>
                        <a:t>差</a:t>
                      </a:r>
                    </a:p>
                  </a:txBody>
                  <a:tcPr anchor="ctr"/>
                </a:tc>
                <a:tc>
                  <a:txBody>
                    <a:bodyPr/>
                    <a:lstStyle/>
                    <a:p>
                      <a:r>
                        <a:rPr kumimoji="1" lang="en-US" altLang="ja-JP" sz="2800" dirty="0">
                          <a:solidFill>
                            <a:srgbClr val="FF0000"/>
                          </a:solidFill>
                        </a:rPr>
                        <a:t>+0.7</a:t>
                      </a:r>
                      <a:r>
                        <a:rPr kumimoji="1" lang="ja-JP" altLang="en-US" sz="2800" dirty="0">
                          <a:solidFill>
                            <a:srgbClr val="FF0000"/>
                          </a:solidFill>
                        </a:rPr>
                        <a:t>％</a:t>
                      </a:r>
                    </a:p>
                  </a:txBody>
                  <a:tcPr anchor="ctr"/>
                </a:tc>
                <a:extLst>
                  <a:ext uri="{0D108BD9-81ED-4DB2-BD59-A6C34878D82A}">
                    <a16:rowId xmlns:a16="http://schemas.microsoft.com/office/drawing/2014/main" val="2026535982"/>
                  </a:ext>
                </a:extLst>
              </a:tr>
            </a:tbl>
          </a:graphicData>
        </a:graphic>
      </p:graphicFrame>
      <p:sp>
        <p:nvSpPr>
          <p:cNvPr id="6" name="スライド番号プレースホルダー 5">
            <a:extLst>
              <a:ext uri="{FF2B5EF4-FFF2-40B4-BE49-F238E27FC236}">
                <a16:creationId xmlns:a16="http://schemas.microsoft.com/office/drawing/2014/main" id="{6C603D20-44CB-FFBA-5A4E-D8A6962F3895}"/>
              </a:ext>
            </a:extLst>
          </p:cNvPr>
          <p:cNvSpPr>
            <a:spLocks noGrp="1"/>
          </p:cNvSpPr>
          <p:nvPr>
            <p:ph type="sldNum" sz="quarter" idx="12"/>
          </p:nvPr>
        </p:nvSpPr>
        <p:spPr/>
        <p:txBody>
          <a:bodyPr/>
          <a:lstStyle/>
          <a:p>
            <a:fld id="{C1FF6DA9-008F-8B48-92A6-B652298478BF}" type="slidenum">
              <a:rPr lang="en-US" sz="1200" smtClean="0"/>
              <a:t>13</a:t>
            </a:fld>
            <a:endParaRPr lang="en-US" sz="1200" dirty="0"/>
          </a:p>
        </p:txBody>
      </p:sp>
      <p:sp>
        <p:nvSpPr>
          <p:cNvPr id="7" name="フッター プレースホルダー 6">
            <a:extLst>
              <a:ext uri="{FF2B5EF4-FFF2-40B4-BE49-F238E27FC236}">
                <a16:creationId xmlns:a16="http://schemas.microsoft.com/office/drawing/2014/main" id="{9ADAC72F-919F-B3AB-DCA9-FFEF7D0C0D7D}"/>
              </a:ext>
            </a:extLst>
          </p:cNvPr>
          <p:cNvSpPr>
            <a:spLocks noGrp="1"/>
          </p:cNvSpPr>
          <p:nvPr>
            <p:ph type="ftr" sz="quarter" idx="11"/>
          </p:nvPr>
        </p:nvSpPr>
        <p:spPr/>
        <p:txBody>
          <a:bodyPr/>
          <a:lstStyle/>
          <a:p>
            <a:r>
              <a:rPr lang="en-US"/>
              <a:t>Copyright © shimizuheartsr All Rights Reserved.</a:t>
            </a:r>
            <a:endParaRPr lang="en-US" dirty="0"/>
          </a:p>
        </p:txBody>
      </p:sp>
      <p:sp>
        <p:nvSpPr>
          <p:cNvPr id="9" name="テキスト ボックス 8">
            <a:extLst>
              <a:ext uri="{FF2B5EF4-FFF2-40B4-BE49-F238E27FC236}">
                <a16:creationId xmlns:a16="http://schemas.microsoft.com/office/drawing/2014/main" id="{6F3698F9-6EB6-0968-84E5-DB509E5EB583}"/>
              </a:ext>
            </a:extLst>
          </p:cNvPr>
          <p:cNvSpPr txBox="1"/>
          <p:nvPr/>
        </p:nvSpPr>
        <p:spPr>
          <a:xfrm>
            <a:off x="1894789" y="5548738"/>
            <a:ext cx="7032396" cy="523220"/>
          </a:xfrm>
          <a:prstGeom prst="rect">
            <a:avLst/>
          </a:prstGeom>
          <a:noFill/>
        </p:spPr>
        <p:txBody>
          <a:bodyPr wrap="square">
            <a:spAutoFit/>
          </a:bodyPr>
          <a:lstStyle/>
          <a:p>
            <a:r>
              <a:rPr lang="ja-JP" altLang="en-US" sz="1400" dirty="0"/>
              <a:t>内閣府「政府経済見通し」（</a:t>
            </a:r>
            <a:r>
              <a:rPr lang="en-US" altLang="ja-JP" sz="1400" dirty="0"/>
              <a:t>2024 </a:t>
            </a:r>
            <a:r>
              <a:rPr lang="ja-JP" altLang="en-US" sz="1400" dirty="0"/>
              <a:t>年</a:t>
            </a:r>
            <a:r>
              <a:rPr lang="en-US" altLang="ja-JP" sz="1400" dirty="0"/>
              <a:t>1 </a:t>
            </a:r>
            <a:r>
              <a:rPr lang="ja-JP" altLang="en-US" sz="1400" dirty="0"/>
              <a:t>月</a:t>
            </a:r>
            <a:r>
              <a:rPr lang="en-US" altLang="ja-JP" sz="1400" dirty="0"/>
              <a:t>26 </a:t>
            </a:r>
            <a:r>
              <a:rPr lang="ja-JP" altLang="en-US" sz="1400" dirty="0"/>
              <a:t>日公表）</a:t>
            </a:r>
            <a:endParaRPr lang="en-US" altLang="ja-JP" sz="1400" b="0" dirty="0">
              <a:latin typeface="A-OTF UD Shin Go Pr6N L" panose="020B0300000000000000" pitchFamily="34" charset="-128"/>
              <a:ea typeface="A-OTF UD Shin Go Pr6N L" panose="020B0300000000000000" pitchFamily="34" charset="-128"/>
            </a:endParaRPr>
          </a:p>
          <a:p>
            <a:r>
              <a:rPr lang="ja-JP" altLang="en-US" sz="1400" b="0" dirty="0">
                <a:latin typeface="A-OTF UD Shin Go Pr6N L" panose="020B0300000000000000" pitchFamily="34" charset="-128"/>
                <a:ea typeface="A-OTF UD Shin Go Pr6N L" panose="020B0300000000000000" pitchFamily="34" charset="-128"/>
              </a:rPr>
              <a:t>厚生労働省「令和５年賃金引上げ等の実態に関する調査」（</a:t>
            </a:r>
            <a:r>
              <a:rPr lang="en-US" altLang="ja-JP" sz="1400" b="0" dirty="0">
                <a:latin typeface="A-OTF UD Shin Go Pr6N L" panose="020B0300000000000000" pitchFamily="34" charset="-128"/>
                <a:ea typeface="A-OTF UD Shin Go Pr6N L" panose="020B0300000000000000" pitchFamily="34" charset="-128"/>
              </a:rPr>
              <a:t>2023 </a:t>
            </a:r>
            <a:r>
              <a:rPr lang="ja-JP" altLang="en-US" sz="1400" b="0" dirty="0">
                <a:latin typeface="A-OTF UD Shin Go Pr6N L" panose="020B0300000000000000" pitchFamily="34" charset="-128"/>
                <a:ea typeface="A-OTF UD Shin Go Pr6N L" panose="020B0300000000000000" pitchFamily="34" charset="-128"/>
              </a:rPr>
              <a:t>年</a:t>
            </a:r>
            <a:r>
              <a:rPr lang="en-US" altLang="ja-JP" sz="1400" b="0" dirty="0">
                <a:latin typeface="A-OTF UD Shin Go Pr6N L" panose="020B0300000000000000" pitchFamily="34" charset="-128"/>
                <a:ea typeface="A-OTF UD Shin Go Pr6N L" panose="020B0300000000000000" pitchFamily="34" charset="-128"/>
              </a:rPr>
              <a:t>11 </a:t>
            </a:r>
            <a:r>
              <a:rPr lang="ja-JP" altLang="en-US" sz="1400" b="0" dirty="0">
                <a:latin typeface="A-OTF UD Shin Go Pr6N L" panose="020B0300000000000000" pitchFamily="34" charset="-128"/>
                <a:ea typeface="A-OTF UD Shin Go Pr6N L" panose="020B0300000000000000" pitchFamily="34" charset="-128"/>
              </a:rPr>
              <a:t>月</a:t>
            </a:r>
            <a:r>
              <a:rPr lang="en-US" altLang="ja-JP" sz="1400" b="0" dirty="0">
                <a:latin typeface="A-OTF UD Shin Go Pr6N L" panose="020B0300000000000000" pitchFamily="34" charset="-128"/>
                <a:ea typeface="A-OTF UD Shin Go Pr6N L" panose="020B0300000000000000" pitchFamily="34" charset="-128"/>
              </a:rPr>
              <a:t>28 </a:t>
            </a:r>
            <a:r>
              <a:rPr lang="ja-JP" altLang="en-US" sz="1400" b="0" dirty="0">
                <a:latin typeface="A-OTF UD Shin Go Pr6N L" panose="020B0300000000000000" pitchFamily="34" charset="-128"/>
                <a:ea typeface="A-OTF UD Shin Go Pr6N L" panose="020B0300000000000000" pitchFamily="34" charset="-128"/>
              </a:rPr>
              <a:t>日公表）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11B70-1697-C676-3FC1-7841BDAC382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C683E94-75EA-26A7-A90F-7FD644752DE3}"/>
              </a:ext>
            </a:extLst>
          </p:cNvPr>
          <p:cNvSpPr>
            <a:spLocks noGrp="1"/>
          </p:cNvSpPr>
          <p:nvPr>
            <p:ph type="title"/>
          </p:nvPr>
        </p:nvSpPr>
        <p:spPr/>
        <p:txBody>
          <a:bodyPr/>
          <a:lstStyle/>
          <a:p>
            <a:endParaRPr kumimoji="1" lang="ja-JP" altLang="en-US"/>
          </a:p>
        </p:txBody>
      </p:sp>
      <p:pic>
        <p:nvPicPr>
          <p:cNvPr id="5" name="コンテンツ プレースホルダー 4">
            <a:extLst>
              <a:ext uri="{FF2B5EF4-FFF2-40B4-BE49-F238E27FC236}">
                <a16:creationId xmlns:a16="http://schemas.microsoft.com/office/drawing/2014/main" id="{67A6619B-8964-16BC-718A-A3C2A5BC20CD}"/>
              </a:ext>
            </a:extLst>
          </p:cNvPr>
          <p:cNvPicPr>
            <a:picLocks noGrp="1" noChangeAspect="1"/>
          </p:cNvPicPr>
          <p:nvPr>
            <p:ph idx="1"/>
          </p:nvPr>
        </p:nvPicPr>
        <p:blipFill>
          <a:blip r:embed="rId3"/>
          <a:stretch>
            <a:fillRect/>
          </a:stretch>
        </p:blipFill>
        <p:spPr>
          <a:xfrm>
            <a:off x="-1" y="173919"/>
            <a:ext cx="9144000" cy="6318955"/>
          </a:xfrm>
        </p:spPr>
      </p:pic>
      <p:sp>
        <p:nvSpPr>
          <p:cNvPr id="6" name="正方形/長方形 5">
            <a:extLst>
              <a:ext uri="{FF2B5EF4-FFF2-40B4-BE49-F238E27FC236}">
                <a16:creationId xmlns:a16="http://schemas.microsoft.com/office/drawing/2014/main" id="{7CEAC31D-2FD2-9517-559D-D7479230EBD0}"/>
              </a:ext>
            </a:extLst>
          </p:cNvPr>
          <p:cNvSpPr/>
          <p:nvPr/>
        </p:nvSpPr>
        <p:spPr>
          <a:xfrm>
            <a:off x="1" y="1690689"/>
            <a:ext cx="9143998" cy="390747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891AF71D-EC31-52E2-B52E-DCFD20B9A499}"/>
              </a:ext>
            </a:extLst>
          </p:cNvPr>
          <p:cNvSpPr>
            <a:spLocks noGrp="1"/>
          </p:cNvSpPr>
          <p:nvPr>
            <p:ph type="sldNum" sz="quarter" idx="12"/>
          </p:nvPr>
        </p:nvSpPr>
        <p:spPr/>
        <p:txBody>
          <a:bodyPr/>
          <a:lstStyle/>
          <a:p>
            <a:fld id="{C1FF6DA9-008F-8B48-92A6-B652298478BF}" type="slidenum">
              <a:rPr lang="en-US" smtClean="0"/>
              <a:t>14</a:t>
            </a:fld>
            <a:endParaRPr lang="en-US"/>
          </a:p>
        </p:txBody>
      </p:sp>
      <p:sp>
        <p:nvSpPr>
          <p:cNvPr id="4" name="正方形/長方形 3">
            <a:extLst>
              <a:ext uri="{FF2B5EF4-FFF2-40B4-BE49-F238E27FC236}">
                <a16:creationId xmlns:a16="http://schemas.microsoft.com/office/drawing/2014/main" id="{613FBF92-5E47-B1DB-EF93-F4B00746907A}"/>
              </a:ext>
            </a:extLst>
          </p:cNvPr>
          <p:cNvSpPr/>
          <p:nvPr/>
        </p:nvSpPr>
        <p:spPr>
          <a:xfrm>
            <a:off x="8918089" y="6127750"/>
            <a:ext cx="225911" cy="3651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DDB740F-2FE5-A31B-ACC8-CA6021415AF3}"/>
              </a:ext>
            </a:extLst>
          </p:cNvPr>
          <p:cNvSpPr txBox="1"/>
          <p:nvPr/>
        </p:nvSpPr>
        <p:spPr>
          <a:xfrm>
            <a:off x="2216879" y="6512322"/>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Tree>
    <p:extLst>
      <p:ext uri="{BB962C8B-B14F-4D97-AF65-F5344CB8AC3E}">
        <p14:creationId xmlns:p14="http://schemas.microsoft.com/office/powerpoint/2010/main" val="1092044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57BA36-11A7-9A1A-2894-43B72F038F0D}"/>
              </a:ext>
            </a:extLst>
          </p:cNvPr>
          <p:cNvSpPr>
            <a:spLocks noGrp="1"/>
          </p:cNvSpPr>
          <p:nvPr>
            <p:ph type="title"/>
          </p:nvPr>
        </p:nvSpPr>
        <p:spPr>
          <a:xfrm>
            <a:off x="402001" y="319917"/>
            <a:ext cx="8161086" cy="825452"/>
          </a:xfrm>
        </p:spPr>
        <p:txBody>
          <a:bodyPr>
            <a:normAutofit/>
          </a:bodyPr>
          <a:lstStyle/>
          <a:p>
            <a:r>
              <a:rPr kumimoji="1" lang="ja-JP" altLang="en-US" b="1" dirty="0">
                <a:latin typeface="+mn-ea"/>
                <a:ea typeface="A-OTF UD Shin Go Pr6N L" panose="020B0300000000000000"/>
              </a:rPr>
              <a:t>制度開始当時</a:t>
            </a:r>
            <a:r>
              <a:rPr kumimoji="1" lang="en-US" altLang="ja-JP" b="1" dirty="0">
                <a:latin typeface="+mn-ea"/>
                <a:ea typeface="A-OTF UD Shin Go Pr6N L" panose="020B0300000000000000"/>
              </a:rPr>
              <a:t>(R6/6)</a:t>
            </a:r>
            <a:r>
              <a:rPr kumimoji="1" lang="ja-JP" altLang="en-US" b="1" dirty="0">
                <a:latin typeface="+mn-ea"/>
                <a:ea typeface="A-OTF UD Shin Go Pr6N L" panose="020B0300000000000000"/>
              </a:rPr>
              <a:t> 医療機関から出た声</a:t>
            </a:r>
          </a:p>
        </p:txBody>
      </p:sp>
      <p:sp>
        <p:nvSpPr>
          <p:cNvPr id="11" name="吹き出し: 角を丸めた四角形 10">
            <a:extLst>
              <a:ext uri="{FF2B5EF4-FFF2-40B4-BE49-F238E27FC236}">
                <a16:creationId xmlns:a16="http://schemas.microsoft.com/office/drawing/2014/main" id="{C95D069D-871D-826C-072C-94E84A3CEEE2}"/>
              </a:ext>
            </a:extLst>
          </p:cNvPr>
          <p:cNvSpPr/>
          <p:nvPr/>
        </p:nvSpPr>
        <p:spPr>
          <a:xfrm>
            <a:off x="402001" y="1842985"/>
            <a:ext cx="7024783" cy="844311"/>
          </a:xfrm>
          <a:prstGeom prst="wedgeRoundRectCallout">
            <a:avLst>
              <a:gd name="adj1" fmla="val 55697"/>
              <a:gd name="adj2" fmla="val 14706"/>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角を丸めた四角形 11">
            <a:extLst>
              <a:ext uri="{FF2B5EF4-FFF2-40B4-BE49-F238E27FC236}">
                <a16:creationId xmlns:a16="http://schemas.microsoft.com/office/drawing/2014/main" id="{7E8FBD7F-0004-EA20-A888-7E28E2027A00}"/>
              </a:ext>
            </a:extLst>
          </p:cNvPr>
          <p:cNvSpPr/>
          <p:nvPr/>
        </p:nvSpPr>
        <p:spPr>
          <a:xfrm>
            <a:off x="1546167" y="3226735"/>
            <a:ext cx="6231668" cy="844311"/>
          </a:xfrm>
          <a:prstGeom prst="wedgeRoundRectCallout">
            <a:avLst>
              <a:gd name="adj1" fmla="val -55135"/>
              <a:gd name="adj2" fmla="val 13207"/>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吹き出し: 角を丸めた四角形 12">
            <a:extLst>
              <a:ext uri="{FF2B5EF4-FFF2-40B4-BE49-F238E27FC236}">
                <a16:creationId xmlns:a16="http://schemas.microsoft.com/office/drawing/2014/main" id="{DE9AE0AA-B0D9-2328-0139-5A72148C80D4}"/>
              </a:ext>
            </a:extLst>
          </p:cNvPr>
          <p:cNvSpPr/>
          <p:nvPr/>
        </p:nvSpPr>
        <p:spPr>
          <a:xfrm>
            <a:off x="402001" y="285559"/>
            <a:ext cx="8161086" cy="859809"/>
          </a:xfrm>
          <a:prstGeom prst="wedgeRoundRectCallout">
            <a:avLst>
              <a:gd name="adj1" fmla="val 49803"/>
              <a:gd name="adj2" fmla="val 22562"/>
              <a:gd name="adj3" fmla="val 16667"/>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0D7154DF-54B1-3568-653C-86658198B149}"/>
              </a:ext>
            </a:extLst>
          </p:cNvPr>
          <p:cNvPicPr preferRelativeResize="0">
            <a:picLocks/>
          </p:cNvPicPr>
          <p:nvPr/>
        </p:nvPicPr>
        <p:blipFill>
          <a:blip r:embed="rId3">
            <a:extLst>
              <a:ext uri="{837473B0-CC2E-450A-ABE3-18F120FF3D39}">
                <a1611:picAttrSrcUrl xmlns:a1611="http://schemas.microsoft.com/office/drawing/2016/11/main" r:id="rId4"/>
              </a:ext>
            </a:extLst>
          </a:blip>
          <a:stretch>
            <a:fillRect/>
          </a:stretch>
        </p:blipFill>
        <p:spPr>
          <a:xfrm>
            <a:off x="7777834" y="4268193"/>
            <a:ext cx="1260000" cy="1800000"/>
          </a:xfrm>
          <a:prstGeom prst="rect">
            <a:avLst/>
          </a:prstGeom>
        </p:spPr>
      </p:pic>
      <p:pic>
        <p:nvPicPr>
          <p:cNvPr id="16" name="図 15">
            <a:extLst>
              <a:ext uri="{FF2B5EF4-FFF2-40B4-BE49-F238E27FC236}">
                <a16:creationId xmlns:a16="http://schemas.microsoft.com/office/drawing/2014/main" id="{0598FDF9-5ECB-2915-358B-BB72092B344F}"/>
              </a:ext>
            </a:extLst>
          </p:cNvPr>
          <p:cNvPicPr preferRelativeResize="0">
            <a:picLocks/>
          </p:cNvPicPr>
          <p:nvPr/>
        </p:nvPicPr>
        <p:blipFill>
          <a:blip r:embed="rId5">
            <a:extLst>
              <a:ext uri="{837473B0-CC2E-450A-ABE3-18F120FF3D39}">
                <a1611:picAttrSrcUrl xmlns:a1611="http://schemas.microsoft.com/office/drawing/2016/11/main" r:id="rId6"/>
              </a:ext>
            </a:extLst>
          </a:blip>
          <a:stretch>
            <a:fillRect/>
          </a:stretch>
        </p:blipFill>
        <p:spPr>
          <a:xfrm>
            <a:off x="7777834" y="1299123"/>
            <a:ext cx="1260000" cy="1800000"/>
          </a:xfrm>
          <a:prstGeom prst="rect">
            <a:avLst/>
          </a:prstGeom>
        </p:spPr>
      </p:pic>
      <p:sp>
        <p:nvSpPr>
          <p:cNvPr id="5" name="スライド番号プレースホルダー 4">
            <a:extLst>
              <a:ext uri="{FF2B5EF4-FFF2-40B4-BE49-F238E27FC236}">
                <a16:creationId xmlns:a16="http://schemas.microsoft.com/office/drawing/2014/main" id="{EE4B2807-50EF-BF02-6B79-79BCF0C2B8EC}"/>
              </a:ext>
            </a:extLst>
          </p:cNvPr>
          <p:cNvSpPr>
            <a:spLocks noGrp="1"/>
          </p:cNvSpPr>
          <p:nvPr>
            <p:ph type="sldNum" sz="quarter" idx="12"/>
          </p:nvPr>
        </p:nvSpPr>
        <p:spPr>
          <a:xfrm>
            <a:off x="6457950" y="6356351"/>
            <a:ext cx="1617270" cy="365125"/>
          </a:xfrm>
        </p:spPr>
        <p:txBody>
          <a:bodyPr/>
          <a:lstStyle/>
          <a:p>
            <a:fld id="{C1FF6DA9-008F-8B48-92A6-B652298478BF}" type="slidenum">
              <a:rPr lang="en-US" sz="1200" smtClean="0"/>
              <a:t>15</a:t>
            </a:fld>
            <a:endParaRPr lang="en-US" sz="1200" dirty="0"/>
          </a:p>
        </p:txBody>
      </p:sp>
      <p:sp>
        <p:nvSpPr>
          <p:cNvPr id="7" name="フッター プレースホルダー 6">
            <a:extLst>
              <a:ext uri="{FF2B5EF4-FFF2-40B4-BE49-F238E27FC236}">
                <a16:creationId xmlns:a16="http://schemas.microsoft.com/office/drawing/2014/main" id="{24A556E7-3D80-7087-339C-6E08EAF725D4}"/>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9" name="テキスト ボックス 8">
            <a:extLst>
              <a:ext uri="{FF2B5EF4-FFF2-40B4-BE49-F238E27FC236}">
                <a16:creationId xmlns:a16="http://schemas.microsoft.com/office/drawing/2014/main" id="{EC802B0F-3CE1-A35B-098F-67D80B432970}"/>
              </a:ext>
            </a:extLst>
          </p:cNvPr>
          <p:cNvSpPr txBox="1"/>
          <p:nvPr/>
        </p:nvSpPr>
        <p:spPr>
          <a:xfrm>
            <a:off x="402001" y="1988885"/>
            <a:ext cx="7068369" cy="523220"/>
          </a:xfrm>
          <a:prstGeom prst="rect">
            <a:avLst/>
          </a:prstGeom>
          <a:noFill/>
        </p:spPr>
        <p:txBody>
          <a:bodyPr wrap="square">
            <a:spAutoFit/>
          </a:bodyPr>
          <a:lstStyle/>
          <a:p>
            <a:pPr marL="0" indent="0">
              <a:buNone/>
            </a:pPr>
            <a:r>
              <a:rPr kumimoji="1" lang="ja-JP" altLang="en-US" sz="2800" dirty="0">
                <a:latin typeface="SimSun-ExtG" panose="02010609060101010101" pitchFamily="49" charset="-122"/>
                <a:ea typeface="A-OTF UD Shin Go Pr6N L" panose="020B0300000000000000"/>
              </a:rPr>
              <a:t>２年後に算定できなくなったらどうする？</a:t>
            </a:r>
            <a:endParaRPr kumimoji="1" lang="en-US" altLang="ja-JP" sz="2800" dirty="0">
              <a:latin typeface="SimSun-ExtG" panose="02010609060101010101" pitchFamily="49" charset="-122"/>
              <a:ea typeface="A-OTF UD Shin Go Pr6N L" panose="020B0300000000000000"/>
            </a:endParaRPr>
          </a:p>
        </p:txBody>
      </p:sp>
      <p:sp>
        <p:nvSpPr>
          <p:cNvPr id="15" name="テキスト ボックス 14">
            <a:extLst>
              <a:ext uri="{FF2B5EF4-FFF2-40B4-BE49-F238E27FC236}">
                <a16:creationId xmlns:a16="http://schemas.microsoft.com/office/drawing/2014/main" id="{823DA05B-5929-F8E3-6751-AB358F795090}"/>
              </a:ext>
            </a:extLst>
          </p:cNvPr>
          <p:cNvSpPr txBox="1"/>
          <p:nvPr/>
        </p:nvSpPr>
        <p:spPr>
          <a:xfrm>
            <a:off x="2275907" y="3419090"/>
            <a:ext cx="4990678" cy="800219"/>
          </a:xfrm>
          <a:prstGeom prst="rect">
            <a:avLst/>
          </a:prstGeom>
          <a:noFill/>
        </p:spPr>
        <p:txBody>
          <a:bodyPr wrap="square">
            <a:spAutoFit/>
          </a:bodyPr>
          <a:lstStyle/>
          <a:p>
            <a:pPr marL="0" indent="0">
              <a:buNone/>
            </a:pPr>
            <a:r>
              <a:rPr kumimoji="1" lang="ja-JP" altLang="en-US" sz="2800" dirty="0">
                <a:latin typeface="A-OTF UD Shin Go Pr6N L"/>
                <a:ea typeface="A-OTF UD Shin Go Pr6N L" panose="020B0300000000000000"/>
              </a:rPr>
              <a:t>患者さんにどう説明すれば？</a:t>
            </a:r>
            <a:endParaRPr kumimoji="1" lang="en-US" altLang="ja-JP" sz="2800" dirty="0">
              <a:latin typeface="A-OTF UD Shin Go Pr6N L"/>
              <a:ea typeface="A-OTF UD Shin Go Pr6N L" panose="020B0300000000000000"/>
            </a:endParaRPr>
          </a:p>
          <a:p>
            <a:pPr marL="0" indent="0">
              <a:buNone/>
            </a:pPr>
            <a:endParaRPr kumimoji="1" lang="en-US" altLang="ja-JP" sz="1800" dirty="0"/>
          </a:p>
        </p:txBody>
      </p:sp>
      <p:sp>
        <p:nvSpPr>
          <p:cNvPr id="20" name="テキスト ボックス 19">
            <a:extLst>
              <a:ext uri="{FF2B5EF4-FFF2-40B4-BE49-F238E27FC236}">
                <a16:creationId xmlns:a16="http://schemas.microsoft.com/office/drawing/2014/main" id="{B7D903CC-B29A-14B8-1395-BB765403EE1D}"/>
              </a:ext>
            </a:extLst>
          </p:cNvPr>
          <p:cNvSpPr txBox="1"/>
          <p:nvPr/>
        </p:nvSpPr>
        <p:spPr>
          <a:xfrm>
            <a:off x="2199018" y="4899498"/>
            <a:ext cx="3474334" cy="523220"/>
          </a:xfrm>
          <a:prstGeom prst="rect">
            <a:avLst/>
          </a:prstGeom>
          <a:noFill/>
        </p:spPr>
        <p:txBody>
          <a:bodyPr wrap="square">
            <a:spAutoFit/>
          </a:bodyPr>
          <a:lstStyle/>
          <a:p>
            <a:r>
              <a:rPr lang="ja-JP" altLang="en-US" sz="2800" dirty="0">
                <a:latin typeface="A-OTF UD Shin Go Pr6N L" panose="020B0300000000000000"/>
                <a:ea typeface="A-OTF UD Shin Go Pr6N L" panose="020B0300000000000000"/>
              </a:rPr>
              <a:t>計画が複雑すぎる</a:t>
            </a:r>
          </a:p>
        </p:txBody>
      </p:sp>
      <p:sp>
        <p:nvSpPr>
          <p:cNvPr id="3" name="吹き出し: 角を丸めた四角形 10">
            <a:extLst>
              <a:ext uri="{FF2B5EF4-FFF2-40B4-BE49-F238E27FC236}">
                <a16:creationId xmlns:a16="http://schemas.microsoft.com/office/drawing/2014/main" id="{CB929EFE-8BA7-062F-3640-7F0037923D4D}"/>
              </a:ext>
            </a:extLst>
          </p:cNvPr>
          <p:cNvSpPr/>
          <p:nvPr/>
        </p:nvSpPr>
        <p:spPr>
          <a:xfrm>
            <a:off x="402001" y="4746038"/>
            <a:ext cx="7024783" cy="844311"/>
          </a:xfrm>
          <a:prstGeom prst="wedgeRoundRectCallout">
            <a:avLst>
              <a:gd name="adj1" fmla="val 56207"/>
              <a:gd name="adj2" fmla="val 14706"/>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CF341A2D-A9E7-73A3-3930-BC8299411E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66" y="2833196"/>
            <a:ext cx="1325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54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9" grpId="0"/>
      <p:bldP spid="15" grpId="0"/>
      <p:bldP spid="20"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D48BE-D474-117D-7D5A-8D2E3D0EF96E}"/>
            </a:ext>
          </a:extLst>
        </p:cNvPr>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7AB4081A-1592-8136-64A4-023587F0C41E}"/>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D41F260A-F91E-3D2C-FC10-5C34B3C5B0E5}"/>
              </a:ext>
            </a:extLst>
          </p:cNvPr>
          <p:cNvSpPr>
            <a:spLocks noGrp="1"/>
          </p:cNvSpPr>
          <p:nvPr>
            <p:ph type="title"/>
          </p:nvPr>
        </p:nvSpPr>
        <p:spPr>
          <a:xfrm>
            <a:off x="0" y="-6976"/>
            <a:ext cx="7886700" cy="819641"/>
          </a:xfrm>
          <a:ln w="28575">
            <a:noFill/>
          </a:ln>
        </p:spPr>
        <p:txBody>
          <a:bodyPr>
            <a:normAutofit/>
          </a:bodyPr>
          <a:lstStyle/>
          <a:p>
            <a:r>
              <a:rPr lang="ja-JP" altLang="en-US" sz="3600" b="1" dirty="0">
                <a:latin typeface="A-OTF UD Shin Go Pr6N L" panose="020B0300000000000000" pitchFamily="34" charset="-128"/>
                <a:ea typeface="A-OTF UD Shin Go Pr6N L" panose="020B0300000000000000" pitchFamily="34" charset="-128"/>
              </a:rPr>
              <a:t>ベースアップ評価料これまでの流れ</a:t>
            </a:r>
            <a:endParaRPr sz="3600" b="1" dirty="0">
              <a:latin typeface="A-OTF UD Shin Go Pr6N L" panose="020B0300000000000000" pitchFamily="34" charset="-128"/>
              <a:ea typeface="A-OTF UD Shin Go Pr6N L" panose="020B0300000000000000" pitchFamily="34" charset="-128"/>
            </a:endParaRPr>
          </a:p>
        </p:txBody>
      </p:sp>
      <p:sp>
        <p:nvSpPr>
          <p:cNvPr id="3" name="Content Placeholder 2">
            <a:extLst>
              <a:ext uri="{FF2B5EF4-FFF2-40B4-BE49-F238E27FC236}">
                <a16:creationId xmlns:a16="http://schemas.microsoft.com/office/drawing/2014/main" id="{24C16821-4120-45DC-1D95-6FBAF1D3E992}"/>
              </a:ext>
            </a:extLst>
          </p:cNvPr>
          <p:cNvSpPr>
            <a:spLocks noGrp="1"/>
          </p:cNvSpPr>
          <p:nvPr>
            <p:ph idx="1"/>
          </p:nvPr>
        </p:nvSpPr>
        <p:spPr>
          <a:xfrm>
            <a:off x="828675" y="1047652"/>
            <a:ext cx="7886700" cy="4351338"/>
          </a:xfrm>
        </p:spPr>
        <p:txBody>
          <a:bodyPr>
            <a:normAutofit/>
          </a:bodyPr>
          <a:lstStyle/>
          <a:p>
            <a:pPr marL="0" indent="0">
              <a:buNone/>
            </a:pP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endParaRPr lang="en-US" altLang="ja-JP" sz="24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en-US" dirty="0">
                <a:latin typeface="A-OTF UD Shin Go Pr6N L" panose="020B0300000000000000" pitchFamily="34" charset="-128"/>
                <a:ea typeface="A-OTF UD Shin Go Pr6N L" panose="020B0300000000000000" pitchFamily="34" charset="-128"/>
              </a:rPr>
              <a:t>    </a:t>
            </a:r>
            <a:endParaRPr dirty="0">
              <a:latin typeface="A-OTF UD Shin Go Pr6N L" panose="020B0300000000000000" pitchFamily="34" charset="-128"/>
              <a:ea typeface="A-OTF UD Shin Go Pr6N L" panose="020B0300000000000000" pitchFamily="34" charset="-128"/>
            </a:endParaRPr>
          </a:p>
        </p:txBody>
      </p:sp>
      <p:sp>
        <p:nvSpPr>
          <p:cNvPr id="6" name="スライド番号プレースホルダー 5">
            <a:extLst>
              <a:ext uri="{FF2B5EF4-FFF2-40B4-BE49-F238E27FC236}">
                <a16:creationId xmlns:a16="http://schemas.microsoft.com/office/drawing/2014/main" id="{023A2643-401A-CFEE-60A1-6C64E99E4114}"/>
              </a:ext>
            </a:extLst>
          </p:cNvPr>
          <p:cNvSpPr>
            <a:spLocks noGrp="1"/>
          </p:cNvSpPr>
          <p:nvPr>
            <p:ph type="sldNum" sz="quarter" idx="12"/>
          </p:nvPr>
        </p:nvSpPr>
        <p:spPr/>
        <p:txBody>
          <a:bodyPr/>
          <a:lstStyle/>
          <a:p>
            <a:fld id="{C1FF6DA9-008F-8B48-92A6-B652298478BF}" type="slidenum">
              <a:rPr lang="en-US" sz="1200" smtClean="0"/>
              <a:t>16</a:t>
            </a:fld>
            <a:endParaRPr lang="en-US" sz="1200" dirty="0"/>
          </a:p>
        </p:txBody>
      </p:sp>
      <p:sp>
        <p:nvSpPr>
          <p:cNvPr id="7" name="フッター プレースホルダー 6">
            <a:extLst>
              <a:ext uri="{FF2B5EF4-FFF2-40B4-BE49-F238E27FC236}">
                <a16:creationId xmlns:a16="http://schemas.microsoft.com/office/drawing/2014/main" id="{A4B01008-5FB1-84CD-873C-C05B48E1D1AB}"/>
              </a:ext>
            </a:extLst>
          </p:cNvPr>
          <p:cNvSpPr>
            <a:spLocks noGrp="1"/>
          </p:cNvSpPr>
          <p:nvPr>
            <p:ph type="ftr" sz="quarter" idx="11"/>
          </p:nvPr>
        </p:nvSpPr>
        <p:spPr/>
        <p:txBody>
          <a:bodyPr/>
          <a:lstStyle/>
          <a:p>
            <a:r>
              <a:rPr lang="en-US"/>
              <a:t>Copyright © shimizuheartsr All Rights Reserved.</a:t>
            </a:r>
            <a:endParaRPr lang="en-US" dirty="0"/>
          </a:p>
        </p:txBody>
      </p:sp>
      <p:graphicFrame>
        <p:nvGraphicFramePr>
          <p:cNvPr id="10" name="図表 9">
            <a:extLst>
              <a:ext uri="{FF2B5EF4-FFF2-40B4-BE49-F238E27FC236}">
                <a16:creationId xmlns:a16="http://schemas.microsoft.com/office/drawing/2014/main" id="{D406C0D1-A21D-41B7-83C5-825F4EEC56F5}"/>
              </a:ext>
            </a:extLst>
          </p:cNvPr>
          <p:cNvGraphicFramePr/>
          <p:nvPr>
            <p:extLst>
              <p:ext uri="{D42A27DB-BD31-4B8C-83A1-F6EECF244321}">
                <p14:modId xmlns:p14="http://schemas.microsoft.com/office/powerpoint/2010/main" val="1942124350"/>
              </p:ext>
            </p:extLst>
          </p:nvPr>
        </p:nvGraphicFramePr>
        <p:xfrm>
          <a:off x="428625" y="1143141"/>
          <a:ext cx="8620125" cy="4771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図 11">
            <a:extLst>
              <a:ext uri="{FF2B5EF4-FFF2-40B4-BE49-F238E27FC236}">
                <a16:creationId xmlns:a16="http://schemas.microsoft.com/office/drawing/2014/main" id="{538D9E7E-A68F-1A64-2E4D-81AD9D94C2E6}"/>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1098580" y="4696650"/>
            <a:ext cx="1371576" cy="1795462"/>
          </a:xfrm>
          <a:prstGeom prst="rect">
            <a:avLst/>
          </a:prstGeom>
        </p:spPr>
      </p:pic>
      <p:pic>
        <p:nvPicPr>
          <p:cNvPr id="15" name="図 14">
            <a:extLst>
              <a:ext uri="{FF2B5EF4-FFF2-40B4-BE49-F238E27FC236}">
                <a16:creationId xmlns:a16="http://schemas.microsoft.com/office/drawing/2014/main" id="{2F8EA2A2-3154-2A13-DEA1-D6A2FE211D2B}"/>
              </a:ext>
            </a:extLst>
          </p:cNvPr>
          <p:cNvPicPr>
            <a:picLocks noChangeAspect="1"/>
          </p:cNvPicPr>
          <p:nvPr/>
        </p:nvPicPr>
        <p:blipFill>
          <a:blip r:embed="rId10">
            <a:extLst>
              <a:ext uri="{837473B0-CC2E-450A-ABE3-18F120FF3D39}">
                <a1611:picAttrSrcUrl xmlns:a1611="http://schemas.microsoft.com/office/drawing/2016/11/main" r:id="rId9"/>
              </a:ext>
            </a:extLst>
          </a:blip>
          <a:stretch>
            <a:fillRect/>
          </a:stretch>
        </p:blipFill>
        <p:spPr>
          <a:xfrm>
            <a:off x="4387877" y="4696650"/>
            <a:ext cx="1371576" cy="1795462"/>
          </a:xfrm>
          <a:prstGeom prst="rect">
            <a:avLst/>
          </a:prstGeom>
        </p:spPr>
      </p:pic>
      <p:sp>
        <p:nvSpPr>
          <p:cNvPr id="4" name="吹き出し: 円形 3">
            <a:extLst>
              <a:ext uri="{FF2B5EF4-FFF2-40B4-BE49-F238E27FC236}">
                <a16:creationId xmlns:a16="http://schemas.microsoft.com/office/drawing/2014/main" id="{6B6AABF2-D3B6-34B2-C444-1DA76CBA6444}"/>
              </a:ext>
            </a:extLst>
          </p:cNvPr>
          <p:cNvSpPr/>
          <p:nvPr/>
        </p:nvSpPr>
        <p:spPr>
          <a:xfrm>
            <a:off x="7219950" y="2775646"/>
            <a:ext cx="1828800" cy="895350"/>
          </a:xfrm>
          <a:prstGeom prst="wedgeEllipseCallout">
            <a:avLst>
              <a:gd name="adj1" fmla="val -27056"/>
              <a:gd name="adj2" fmla="val 65724"/>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rPr>
              <a:t>超かんたん</a:t>
            </a:r>
          </a:p>
        </p:txBody>
      </p:sp>
      <p:sp>
        <p:nvSpPr>
          <p:cNvPr id="5" name="楕円 4">
            <a:extLst>
              <a:ext uri="{FF2B5EF4-FFF2-40B4-BE49-F238E27FC236}">
                <a16:creationId xmlns:a16="http://schemas.microsoft.com/office/drawing/2014/main" id="{7C7FB853-AC61-5733-68BA-2FCAE2589A54}"/>
              </a:ext>
            </a:extLst>
          </p:cNvPr>
          <p:cNvSpPr/>
          <p:nvPr/>
        </p:nvSpPr>
        <p:spPr>
          <a:xfrm>
            <a:off x="6938682" y="5170777"/>
            <a:ext cx="1688951" cy="11173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n w="0"/>
                <a:solidFill>
                  <a:schemeClr val="bg1"/>
                </a:solidFill>
                <a:effectLst>
                  <a:outerShdw blurRad="38100" dist="19050" dir="2700000" algn="tl" rotWithShape="0">
                    <a:schemeClr val="dk1">
                      <a:alpha val="40000"/>
                    </a:schemeClr>
                  </a:outerShdw>
                </a:effectLst>
                <a:ea typeface="A-OTF UD Shin Go Pr6N L" panose="020B0300000000000000"/>
              </a:rPr>
              <a:t>今ココ！</a:t>
            </a:r>
          </a:p>
        </p:txBody>
      </p:sp>
    </p:spTree>
    <p:extLst>
      <p:ext uri="{BB962C8B-B14F-4D97-AF65-F5344CB8AC3E}">
        <p14:creationId xmlns:p14="http://schemas.microsoft.com/office/powerpoint/2010/main" val="2138151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03F28-59D1-41EC-F3E7-7B80A46023C4}"/>
            </a:ext>
          </a:extLst>
        </p:cNvPr>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F9CECF9C-9522-36AA-3127-6830E90F59E9}"/>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29CCF83E-BCA9-DE2D-318A-DA7E1FC56BCF}"/>
              </a:ext>
            </a:extLst>
          </p:cNvPr>
          <p:cNvSpPr>
            <a:spLocks noGrp="1"/>
          </p:cNvSpPr>
          <p:nvPr>
            <p:ph type="title"/>
          </p:nvPr>
        </p:nvSpPr>
        <p:spPr>
          <a:xfrm>
            <a:off x="0" y="-6976"/>
            <a:ext cx="8412480" cy="819641"/>
          </a:xfrm>
          <a:ln w="28575">
            <a:noFill/>
          </a:ln>
        </p:spPr>
        <p:txBody>
          <a:bodyPr>
            <a:normAutofit fontScale="90000"/>
          </a:bodyPr>
          <a:lstStyle/>
          <a:p>
            <a:r>
              <a:rPr lang="ja-JP" altLang="en-US" sz="3600" b="1" dirty="0">
                <a:latin typeface="A-OTF UD Shin Go Pr6N L" panose="020B0300000000000000" pitchFamily="34" charset="-128"/>
                <a:ea typeface="A-OTF UD Shin Go Pr6N L" panose="020B0300000000000000" pitchFamily="34" charset="-128"/>
              </a:rPr>
              <a:t>令和</a:t>
            </a:r>
            <a:r>
              <a:rPr lang="en-US" altLang="ja-JP" sz="3600" b="1" dirty="0">
                <a:latin typeface="A-OTF UD Shin Go Pr6N L" panose="020B0300000000000000" pitchFamily="34" charset="-128"/>
                <a:ea typeface="A-OTF UD Shin Go Pr6N L" panose="020B0300000000000000" pitchFamily="34" charset="-128"/>
              </a:rPr>
              <a:t>7</a:t>
            </a:r>
            <a:r>
              <a:rPr lang="ja-JP" altLang="en-US" sz="3600" b="1" dirty="0">
                <a:latin typeface="A-OTF UD Shin Go Pr6N L" panose="020B0300000000000000" pitchFamily="34" charset="-128"/>
                <a:ea typeface="A-OTF UD Shin Go Pr6N L" panose="020B0300000000000000" pitchFamily="34" charset="-128"/>
              </a:rPr>
              <a:t>年</a:t>
            </a:r>
            <a:r>
              <a:rPr lang="en-US" altLang="ja-JP" sz="3600" b="1" dirty="0">
                <a:latin typeface="A-OTF UD Shin Go Pr6N L" panose="020B0300000000000000" pitchFamily="34" charset="-128"/>
                <a:ea typeface="A-OTF UD Shin Go Pr6N L" panose="020B0300000000000000" pitchFamily="34" charset="-128"/>
              </a:rPr>
              <a:t>1</a:t>
            </a:r>
            <a:r>
              <a:rPr lang="ja-JP" altLang="en-US" sz="3600" b="1" dirty="0">
                <a:latin typeface="A-OTF UD Shin Go Pr6N L" panose="020B0300000000000000" pitchFamily="34" charset="-128"/>
                <a:ea typeface="A-OTF UD Shin Go Pr6N L" panose="020B0300000000000000" pitchFamily="34" charset="-128"/>
              </a:rPr>
              <a:t>月に超かんたんな新様式発表！！</a:t>
            </a:r>
            <a:endParaRPr sz="3600" b="1" dirty="0">
              <a:latin typeface="A-OTF UD Shin Go Pr6N L" panose="020B0300000000000000" pitchFamily="34" charset="-128"/>
              <a:ea typeface="A-OTF UD Shin Go Pr6N L" panose="020B0300000000000000" pitchFamily="34" charset="-128"/>
            </a:endParaRPr>
          </a:p>
        </p:txBody>
      </p:sp>
      <p:sp>
        <p:nvSpPr>
          <p:cNvPr id="3" name="Content Placeholder 2">
            <a:extLst>
              <a:ext uri="{FF2B5EF4-FFF2-40B4-BE49-F238E27FC236}">
                <a16:creationId xmlns:a16="http://schemas.microsoft.com/office/drawing/2014/main" id="{D11BE878-6428-2163-966B-F20C071736EE}"/>
              </a:ext>
            </a:extLst>
          </p:cNvPr>
          <p:cNvSpPr>
            <a:spLocks noGrp="1"/>
          </p:cNvSpPr>
          <p:nvPr>
            <p:ph idx="1"/>
          </p:nvPr>
        </p:nvSpPr>
        <p:spPr>
          <a:xfrm>
            <a:off x="828675" y="1047652"/>
            <a:ext cx="7886700" cy="4351338"/>
          </a:xfrm>
        </p:spPr>
        <p:txBody>
          <a:bodyPr>
            <a:normAutofit/>
          </a:bodyPr>
          <a:lstStyle/>
          <a:p>
            <a:pPr marL="0" indent="0">
              <a:buNone/>
            </a:pP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endParaRPr lang="en-US" altLang="ja-JP" sz="24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b="1" dirty="0">
                <a:latin typeface="A-OTF UD Shin Go Pr6N L" panose="020B0300000000000000" pitchFamily="34" charset="-128"/>
                <a:ea typeface="A-OTF UD Shin Go Pr6N L" panose="020B0300000000000000" pitchFamily="34" charset="-128"/>
              </a:rPr>
              <a:t>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r>
              <a:rPr lang="en-US" dirty="0">
                <a:latin typeface="A-OTF UD Shin Go Pr6N L" panose="020B0300000000000000" pitchFamily="34" charset="-128"/>
                <a:ea typeface="A-OTF UD Shin Go Pr6N L" panose="020B0300000000000000" pitchFamily="34" charset="-128"/>
              </a:rPr>
              <a:t>    </a:t>
            </a:r>
            <a:endParaRPr dirty="0">
              <a:latin typeface="A-OTF UD Shin Go Pr6N L" panose="020B0300000000000000" pitchFamily="34" charset="-128"/>
              <a:ea typeface="A-OTF UD Shin Go Pr6N L" panose="020B0300000000000000" pitchFamily="34" charset="-128"/>
            </a:endParaRPr>
          </a:p>
        </p:txBody>
      </p:sp>
      <p:sp>
        <p:nvSpPr>
          <p:cNvPr id="6" name="スライド番号プレースホルダー 5">
            <a:extLst>
              <a:ext uri="{FF2B5EF4-FFF2-40B4-BE49-F238E27FC236}">
                <a16:creationId xmlns:a16="http://schemas.microsoft.com/office/drawing/2014/main" id="{126A222A-EF50-D418-F639-2A4CA76E62EE}"/>
              </a:ext>
            </a:extLst>
          </p:cNvPr>
          <p:cNvSpPr>
            <a:spLocks noGrp="1"/>
          </p:cNvSpPr>
          <p:nvPr>
            <p:ph type="sldNum" sz="quarter" idx="12"/>
          </p:nvPr>
        </p:nvSpPr>
        <p:spPr/>
        <p:txBody>
          <a:bodyPr/>
          <a:lstStyle/>
          <a:p>
            <a:fld id="{C1FF6DA9-008F-8B48-92A6-B652298478BF}" type="slidenum">
              <a:rPr lang="en-US" sz="1200" smtClean="0"/>
              <a:t>17</a:t>
            </a:fld>
            <a:endParaRPr lang="en-US" sz="1200" dirty="0"/>
          </a:p>
        </p:txBody>
      </p:sp>
      <p:sp>
        <p:nvSpPr>
          <p:cNvPr id="7" name="フッター プレースホルダー 6">
            <a:extLst>
              <a:ext uri="{FF2B5EF4-FFF2-40B4-BE49-F238E27FC236}">
                <a16:creationId xmlns:a16="http://schemas.microsoft.com/office/drawing/2014/main" id="{A214EF24-0F44-3390-A54D-71604F5B6281}"/>
              </a:ext>
            </a:extLst>
          </p:cNvPr>
          <p:cNvSpPr>
            <a:spLocks noGrp="1"/>
          </p:cNvSpPr>
          <p:nvPr>
            <p:ph type="ftr" sz="quarter" idx="11"/>
          </p:nvPr>
        </p:nvSpPr>
        <p:spPr/>
        <p:txBody>
          <a:bodyPr/>
          <a:lstStyle/>
          <a:p>
            <a:r>
              <a:rPr lang="en-US"/>
              <a:t>Copyright © shimizuheartsr All Rights Reserved.</a:t>
            </a:r>
            <a:endParaRPr lang="en-US" dirty="0"/>
          </a:p>
        </p:txBody>
      </p:sp>
      <p:pic>
        <p:nvPicPr>
          <p:cNvPr id="9" name="図 8">
            <a:extLst>
              <a:ext uri="{FF2B5EF4-FFF2-40B4-BE49-F238E27FC236}">
                <a16:creationId xmlns:a16="http://schemas.microsoft.com/office/drawing/2014/main" id="{0E0CF41C-6253-F5FA-800F-0453C5C49F5C}"/>
              </a:ext>
            </a:extLst>
          </p:cNvPr>
          <p:cNvPicPr>
            <a:picLocks noChangeAspect="1"/>
          </p:cNvPicPr>
          <p:nvPr/>
        </p:nvPicPr>
        <p:blipFill>
          <a:blip r:embed="rId3"/>
          <a:srcRect r="823"/>
          <a:stretch/>
        </p:blipFill>
        <p:spPr>
          <a:xfrm>
            <a:off x="0" y="717176"/>
            <a:ext cx="9068696" cy="6395141"/>
          </a:xfrm>
          <a:prstGeom prst="rect">
            <a:avLst/>
          </a:prstGeom>
        </p:spPr>
      </p:pic>
    </p:spTree>
    <p:extLst>
      <p:ext uri="{BB962C8B-B14F-4D97-AF65-F5344CB8AC3E}">
        <p14:creationId xmlns:p14="http://schemas.microsoft.com/office/powerpoint/2010/main" val="3368286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7639A2D3-A09C-D1CF-C620-B4CED35D3ACB}"/>
              </a:ext>
            </a:extLst>
          </p:cNvPr>
          <p:cNvSpPr/>
          <p:nvPr/>
        </p:nvSpPr>
        <p:spPr>
          <a:xfrm>
            <a:off x="0" y="0"/>
            <a:ext cx="9144000" cy="67627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a:extLst>
              <a:ext uri="{FF2B5EF4-FFF2-40B4-BE49-F238E27FC236}">
                <a16:creationId xmlns:a16="http://schemas.microsoft.com/office/drawing/2014/main" id="{5EAFB84B-97A5-F893-B2EE-B13673BAC318}"/>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A1BE7982-6082-A6B3-680C-FD8501D0A70C}"/>
              </a:ext>
            </a:extLst>
          </p:cNvPr>
          <p:cNvSpPr>
            <a:spLocks noGrp="1"/>
          </p:cNvSpPr>
          <p:nvPr>
            <p:ph type="sldNum" sz="quarter" idx="12"/>
          </p:nvPr>
        </p:nvSpPr>
        <p:spPr/>
        <p:txBody>
          <a:bodyPr/>
          <a:lstStyle/>
          <a:p>
            <a:fld id="{C1FF6DA9-008F-8B48-92A6-B652298478BF}" type="slidenum">
              <a:rPr lang="en-US" smtClean="0"/>
              <a:t>18</a:t>
            </a:fld>
            <a:endParaRPr lang="en-US" dirty="0"/>
          </a:p>
        </p:txBody>
      </p:sp>
      <p:sp>
        <p:nvSpPr>
          <p:cNvPr id="8" name="テキスト ボックス 7">
            <a:extLst>
              <a:ext uri="{FF2B5EF4-FFF2-40B4-BE49-F238E27FC236}">
                <a16:creationId xmlns:a16="http://schemas.microsoft.com/office/drawing/2014/main" id="{BE5190AF-7F1D-031C-4432-17829F46BAD6}"/>
              </a:ext>
            </a:extLst>
          </p:cNvPr>
          <p:cNvSpPr txBox="1"/>
          <p:nvPr/>
        </p:nvSpPr>
        <p:spPr>
          <a:xfrm>
            <a:off x="4277120" y="5743734"/>
            <a:ext cx="5516880" cy="523220"/>
          </a:xfrm>
          <a:prstGeom prst="rect">
            <a:avLst/>
          </a:prstGeom>
          <a:noFill/>
        </p:spPr>
        <p:txBody>
          <a:bodyPr wrap="square" rtlCol="0">
            <a:spAutoFit/>
          </a:bodyPr>
          <a:lstStyle/>
          <a:p>
            <a:r>
              <a:rPr kumimoji="1" lang="ja-JP" altLang="en-US" sz="1400" dirty="0"/>
              <a:t>参照：日本医師会　</a:t>
            </a:r>
            <a:endParaRPr kumimoji="1" lang="en-US" altLang="ja-JP" sz="1400" dirty="0"/>
          </a:p>
          <a:p>
            <a:r>
              <a:rPr kumimoji="1" lang="ja-JP" altLang="en-US" sz="1400" dirty="0"/>
              <a:t>ベースアップ評価料の届出様式の大幅な簡素化について</a:t>
            </a:r>
          </a:p>
        </p:txBody>
      </p:sp>
      <p:sp>
        <p:nvSpPr>
          <p:cNvPr id="9" name="正方形/長方形 8">
            <a:extLst>
              <a:ext uri="{FF2B5EF4-FFF2-40B4-BE49-F238E27FC236}">
                <a16:creationId xmlns:a16="http://schemas.microsoft.com/office/drawing/2014/main" id="{977F7549-C8A0-7D77-225A-255649C829BA}"/>
              </a:ext>
            </a:extLst>
          </p:cNvPr>
          <p:cNvSpPr/>
          <p:nvPr/>
        </p:nvSpPr>
        <p:spPr>
          <a:xfrm>
            <a:off x="8875395" y="5554971"/>
            <a:ext cx="182880" cy="35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Title 1">
            <a:extLst>
              <a:ext uri="{FF2B5EF4-FFF2-40B4-BE49-F238E27FC236}">
                <a16:creationId xmlns:a16="http://schemas.microsoft.com/office/drawing/2014/main" id="{170B0123-2CE4-BA60-A017-E8BEA2AEDC97}"/>
              </a:ext>
            </a:extLst>
          </p:cNvPr>
          <p:cNvSpPr>
            <a:spLocks noGrp="1"/>
          </p:cNvSpPr>
          <p:nvPr>
            <p:ph type="title"/>
          </p:nvPr>
        </p:nvSpPr>
        <p:spPr>
          <a:xfrm>
            <a:off x="-761978" y="183848"/>
            <a:ext cx="8453428" cy="417629"/>
          </a:xfrm>
        </p:spPr>
        <p:txBody>
          <a:bodyPr>
            <a:noAutofit/>
          </a:bodyPr>
          <a:lstStyle/>
          <a:p>
            <a:pPr algn="r"/>
            <a:r>
              <a:rPr lang="ja-JP" altLang="en-US" sz="3200" b="1" dirty="0">
                <a:latin typeface="A-OTF UD Shin Go Pr6N L" panose="020B0300000000000000" pitchFamily="34" charset="-128"/>
                <a:ea typeface="A-OTF UD Shin Go Pr6N L" panose="020B0300000000000000"/>
              </a:rPr>
              <a:t>日本医師会からの算定呼びかけ　</a:t>
            </a:r>
            <a:r>
              <a:rPr lang="en-US" altLang="ja-JP" sz="3200" b="1" dirty="0">
                <a:latin typeface="A-OTF UD Shin Go Pr6N L" panose="020B0300000000000000" pitchFamily="34" charset="-128"/>
                <a:ea typeface="A-OTF UD Shin Go Pr6N L" panose="020B0300000000000000"/>
              </a:rPr>
              <a:t>R7/1</a:t>
            </a:r>
            <a:endParaRPr lang="en-US" altLang="ja-JP" sz="1400" b="1" dirty="0">
              <a:latin typeface="A-OTF UD Shin Go Pr6N L" panose="020B0300000000000000" pitchFamily="34" charset="-128"/>
              <a:ea typeface="A-OTF UD Shin Go Pr6N L" panose="020B0300000000000000"/>
            </a:endParaRPr>
          </a:p>
        </p:txBody>
      </p:sp>
      <p:pic>
        <p:nvPicPr>
          <p:cNvPr id="15" name="コンテンツ プレースホルダー 14">
            <a:extLst>
              <a:ext uri="{FF2B5EF4-FFF2-40B4-BE49-F238E27FC236}">
                <a16:creationId xmlns:a16="http://schemas.microsoft.com/office/drawing/2014/main" id="{4D91F0DD-69A8-15A2-5FD8-6A56F9D91B2C}"/>
              </a:ext>
            </a:extLst>
          </p:cNvPr>
          <p:cNvPicPr>
            <a:picLocks noGrp="1" noChangeAspect="1"/>
          </p:cNvPicPr>
          <p:nvPr>
            <p:ph idx="1"/>
          </p:nvPr>
        </p:nvPicPr>
        <p:blipFill>
          <a:blip r:embed="rId2"/>
          <a:stretch>
            <a:fillRect/>
          </a:stretch>
        </p:blipFill>
        <p:spPr>
          <a:xfrm>
            <a:off x="114434" y="853916"/>
            <a:ext cx="8915132" cy="4951785"/>
          </a:xfrm>
        </p:spPr>
      </p:pic>
      <p:sp>
        <p:nvSpPr>
          <p:cNvPr id="16" name="正方形/長方形 15">
            <a:extLst>
              <a:ext uri="{FF2B5EF4-FFF2-40B4-BE49-F238E27FC236}">
                <a16:creationId xmlns:a16="http://schemas.microsoft.com/office/drawing/2014/main" id="{81F43523-B0F4-4594-A25A-C4CC34A64269}"/>
              </a:ext>
            </a:extLst>
          </p:cNvPr>
          <p:cNvSpPr/>
          <p:nvPr/>
        </p:nvSpPr>
        <p:spPr>
          <a:xfrm>
            <a:off x="8713426" y="5610168"/>
            <a:ext cx="344849" cy="2478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07BE986C-E977-82DA-4EDA-D74F1047A125}"/>
              </a:ext>
            </a:extLst>
          </p:cNvPr>
          <p:cNvSpPr/>
          <p:nvPr/>
        </p:nvSpPr>
        <p:spPr>
          <a:xfrm>
            <a:off x="114434" y="1581374"/>
            <a:ext cx="8915132" cy="87137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6178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B932EE-D6C7-0017-979C-5E8BDFA3113F}"/>
              </a:ext>
            </a:extLst>
          </p:cNvPr>
          <p:cNvSpPr>
            <a:spLocks noGrp="1"/>
          </p:cNvSpPr>
          <p:nvPr>
            <p:ph type="title"/>
          </p:nvPr>
        </p:nvSpPr>
        <p:spPr/>
        <p:txBody>
          <a:bodyPr/>
          <a:lstStyle/>
          <a:p>
            <a:endParaRPr kumimoji="1" lang="ja-JP" altLang="en-US"/>
          </a:p>
        </p:txBody>
      </p:sp>
      <p:pic>
        <p:nvPicPr>
          <p:cNvPr id="7" name="コンテンツ プレースホルダー 6">
            <a:extLst>
              <a:ext uri="{FF2B5EF4-FFF2-40B4-BE49-F238E27FC236}">
                <a16:creationId xmlns:a16="http://schemas.microsoft.com/office/drawing/2014/main" id="{9B3C8404-1EDF-8D98-E7DE-912EE9A8F942}"/>
              </a:ext>
            </a:extLst>
          </p:cNvPr>
          <p:cNvPicPr>
            <a:picLocks noGrp="1" noChangeAspect="1"/>
          </p:cNvPicPr>
          <p:nvPr>
            <p:ph idx="1"/>
          </p:nvPr>
        </p:nvPicPr>
        <p:blipFill>
          <a:blip r:embed="rId2"/>
          <a:stretch>
            <a:fillRect/>
          </a:stretch>
        </p:blipFill>
        <p:spPr>
          <a:xfrm>
            <a:off x="0" y="1"/>
            <a:ext cx="9124156" cy="6287678"/>
          </a:xfrm>
        </p:spPr>
      </p:pic>
      <p:sp>
        <p:nvSpPr>
          <p:cNvPr id="4" name="フッター プレースホルダー 3">
            <a:extLst>
              <a:ext uri="{FF2B5EF4-FFF2-40B4-BE49-F238E27FC236}">
                <a16:creationId xmlns:a16="http://schemas.microsoft.com/office/drawing/2014/main" id="{2217A659-9F6D-A262-51EB-B3591F928F0B}"/>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A3414C2C-22AC-FF25-F477-CAB6B82AD4B4}"/>
              </a:ext>
            </a:extLst>
          </p:cNvPr>
          <p:cNvSpPr>
            <a:spLocks noGrp="1"/>
          </p:cNvSpPr>
          <p:nvPr>
            <p:ph type="sldNum" sz="quarter" idx="12"/>
          </p:nvPr>
        </p:nvSpPr>
        <p:spPr/>
        <p:txBody>
          <a:bodyPr/>
          <a:lstStyle/>
          <a:p>
            <a:fld id="{C1FF6DA9-008F-8B48-92A6-B652298478BF}" type="slidenum">
              <a:rPr lang="en-US" smtClean="0"/>
              <a:t>19</a:t>
            </a:fld>
            <a:endParaRPr lang="en-US" dirty="0"/>
          </a:p>
        </p:txBody>
      </p:sp>
      <p:sp>
        <p:nvSpPr>
          <p:cNvPr id="10" name="正方形/長方形 9">
            <a:extLst>
              <a:ext uri="{FF2B5EF4-FFF2-40B4-BE49-F238E27FC236}">
                <a16:creationId xmlns:a16="http://schemas.microsoft.com/office/drawing/2014/main" id="{7B847B57-B91D-D81D-1743-402262B856D1}"/>
              </a:ext>
            </a:extLst>
          </p:cNvPr>
          <p:cNvSpPr/>
          <p:nvPr/>
        </p:nvSpPr>
        <p:spPr>
          <a:xfrm>
            <a:off x="8682087" y="5894686"/>
            <a:ext cx="160844" cy="213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FFFA0A0-39E2-45B8-9668-27A5E7104FBD}"/>
              </a:ext>
            </a:extLst>
          </p:cNvPr>
          <p:cNvSpPr txBox="1"/>
          <p:nvPr/>
        </p:nvSpPr>
        <p:spPr>
          <a:xfrm>
            <a:off x="4413941" y="5894686"/>
            <a:ext cx="4769963" cy="461665"/>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出典：厚生労働省保険局医療課「医療機関を取り巻く状況について」資料（中医協総会</a:t>
            </a:r>
            <a:r>
              <a:rPr lang="en-US" altLang="ja-JP" sz="1200" dirty="0">
                <a:latin typeface="BIZ UDPゴシック" panose="020B0400000000000000" pitchFamily="50" charset="-128"/>
                <a:ea typeface="BIZ UDPゴシック" panose="020B0400000000000000" pitchFamily="50" charset="-128"/>
              </a:rPr>
              <a:t>2025</a:t>
            </a:r>
            <a:r>
              <a:rPr lang="ja-JP" altLang="en-US" sz="1200" dirty="0">
                <a:latin typeface="BIZ UDPゴシック" panose="020B0400000000000000" pitchFamily="50" charset="-128"/>
                <a:ea typeface="BIZ UDPゴシック" panose="020B0400000000000000" pitchFamily="50" charset="-128"/>
              </a:rPr>
              <a:t>年４月</a:t>
            </a:r>
            <a:r>
              <a:rPr lang="en-US" altLang="ja-JP" sz="1200" dirty="0">
                <a:latin typeface="BIZ UDPゴシック" panose="020B0400000000000000" pitchFamily="50" charset="-128"/>
                <a:ea typeface="BIZ UDPゴシック" panose="020B0400000000000000" pitchFamily="50" charset="-128"/>
              </a:rPr>
              <a:t>23</a:t>
            </a:r>
            <a:r>
              <a:rPr lang="ja-JP" altLang="en-US" sz="1200" dirty="0">
                <a:latin typeface="BIZ UDPゴシック" panose="020B0400000000000000" pitchFamily="50" charset="-128"/>
                <a:ea typeface="BIZ UDPゴシック" panose="020B0400000000000000" pitchFamily="50" charset="-128"/>
              </a:rPr>
              <a:t>日提出、令和７年３月集計） </a:t>
            </a:r>
          </a:p>
        </p:txBody>
      </p:sp>
      <p:sp>
        <p:nvSpPr>
          <p:cNvPr id="12" name="テキスト ボックス 11">
            <a:extLst>
              <a:ext uri="{FF2B5EF4-FFF2-40B4-BE49-F238E27FC236}">
                <a16:creationId xmlns:a16="http://schemas.microsoft.com/office/drawing/2014/main" id="{FF384A3B-9454-1AFF-87D1-D69BC6415FE8}"/>
              </a:ext>
            </a:extLst>
          </p:cNvPr>
          <p:cNvSpPr txBox="1"/>
          <p:nvPr/>
        </p:nvSpPr>
        <p:spPr>
          <a:xfrm>
            <a:off x="4791763" y="4575442"/>
            <a:ext cx="3723587" cy="923330"/>
          </a:xfrm>
          <a:prstGeom prst="rect">
            <a:avLst/>
          </a:prstGeom>
          <a:noFill/>
        </p:spPr>
        <p:txBody>
          <a:bodyPr wrap="square">
            <a:spAutoFit/>
          </a:bodyPr>
          <a:lstStyle/>
          <a:p>
            <a:r>
              <a:rPr lang="ja-JP" altLang="en-US" dirty="0"/>
              <a:t>初期導入期だった</a:t>
            </a:r>
            <a:r>
              <a:rPr lang="en-US" altLang="ja-JP" dirty="0"/>
              <a:t>2024</a:t>
            </a:r>
            <a:r>
              <a:rPr lang="ja-JP" altLang="en-US" dirty="0"/>
              <a:t>年９月時点の調査では、病院</a:t>
            </a:r>
            <a:r>
              <a:rPr lang="en-US" altLang="ja-JP" dirty="0"/>
              <a:t>82.5</a:t>
            </a:r>
            <a:r>
              <a:rPr lang="ja-JP" altLang="en-US" dirty="0"/>
              <a:t>％・診療所</a:t>
            </a:r>
            <a:r>
              <a:rPr lang="en-US" altLang="ja-JP" dirty="0"/>
              <a:t>24.4</a:t>
            </a:r>
            <a:r>
              <a:rPr lang="ja-JP" altLang="en-US" dirty="0"/>
              <a:t>％</a:t>
            </a:r>
          </a:p>
        </p:txBody>
      </p:sp>
    </p:spTree>
    <p:extLst>
      <p:ext uri="{BB962C8B-B14F-4D97-AF65-F5344CB8AC3E}">
        <p14:creationId xmlns:p14="http://schemas.microsoft.com/office/powerpoint/2010/main" val="2981312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61167AC-62B1-EF7F-075F-6B7792C30432}"/>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449155A2-D887-0EC9-281B-21D2CBF4724E}"/>
              </a:ext>
            </a:extLst>
          </p:cNvPr>
          <p:cNvSpPr>
            <a:spLocks noGrp="1"/>
          </p:cNvSpPr>
          <p:nvPr>
            <p:ph type="title"/>
          </p:nvPr>
        </p:nvSpPr>
        <p:spPr>
          <a:xfrm>
            <a:off x="150829" y="51296"/>
            <a:ext cx="2444340" cy="717175"/>
          </a:xfrm>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自己紹介</a:t>
            </a:r>
          </a:p>
        </p:txBody>
      </p:sp>
      <p:sp>
        <p:nvSpPr>
          <p:cNvPr id="3" name="コンテンツ プレースホルダー 2">
            <a:extLst>
              <a:ext uri="{FF2B5EF4-FFF2-40B4-BE49-F238E27FC236}">
                <a16:creationId xmlns:a16="http://schemas.microsoft.com/office/drawing/2014/main" id="{BE8D64A2-3D54-1184-387D-E4219852F360}"/>
              </a:ext>
            </a:extLst>
          </p:cNvPr>
          <p:cNvSpPr>
            <a:spLocks noGrp="1"/>
          </p:cNvSpPr>
          <p:nvPr>
            <p:ph idx="1"/>
          </p:nvPr>
        </p:nvSpPr>
        <p:spPr>
          <a:xfrm>
            <a:off x="303951" y="1075420"/>
            <a:ext cx="8419171" cy="4983956"/>
          </a:xfrm>
        </p:spPr>
        <p:txBody>
          <a:bodyPr>
            <a:normAutofit fontScale="92500" lnSpcReduction="10000"/>
          </a:bodyPr>
          <a:lstStyle/>
          <a:p>
            <a:pPr marL="0" indent="0">
              <a:buNone/>
            </a:pPr>
            <a:r>
              <a:rPr lang="ja-JP" altLang="en-US" sz="2800" dirty="0">
                <a:latin typeface="A-OTF UD Shin Go Pr6N L" panose="020B0300000000000000" pitchFamily="34" charset="-128"/>
                <a:ea typeface="A-OTF UD Shin Go Pr6N L" panose="020B0300000000000000" pitchFamily="34" charset="-128"/>
              </a:rPr>
              <a:t>　</a:t>
            </a:r>
            <a:r>
              <a:rPr lang="ja-JP" altLang="en-US" sz="3000" b="1" dirty="0">
                <a:latin typeface="A-OTF UD Shin Go Pr6N L" panose="020B0300000000000000" pitchFamily="34" charset="-128"/>
                <a:ea typeface="A-OTF UD Shin Go Pr6N L" panose="020B0300000000000000" pitchFamily="34" charset="-128"/>
              </a:rPr>
              <a:t>清水</a:t>
            </a:r>
            <a:r>
              <a:rPr lang="en-US" altLang="ja-JP" sz="3000" b="1" dirty="0">
                <a:latin typeface="A-OTF UD Shin Go Pr6N L" panose="020B0300000000000000" pitchFamily="34" charset="-128"/>
                <a:ea typeface="A-OTF UD Shin Go Pr6N L" panose="020B0300000000000000" pitchFamily="34" charset="-128"/>
              </a:rPr>
              <a:t> </a:t>
            </a:r>
            <a:r>
              <a:rPr lang="ja-JP" altLang="en-US" sz="3000" b="1" dirty="0">
                <a:latin typeface="A-OTF UD Shin Go Pr6N L" panose="020B0300000000000000" pitchFamily="34" charset="-128"/>
                <a:ea typeface="A-OTF UD Shin Go Pr6N L" panose="020B0300000000000000" pitchFamily="34" charset="-128"/>
              </a:rPr>
              <a:t>美穂　しみずみほ　</a:t>
            </a:r>
            <a:endParaRPr lang="en-US" altLang="ja-JP" sz="2800" b="1" dirty="0">
              <a:latin typeface="A-OTF UD Shin Go Pr6N L" panose="020B0300000000000000" pitchFamily="34" charset="-128"/>
              <a:ea typeface="A-OTF UD Shin Go Pr6N L" panose="020B0300000000000000" pitchFamily="34" charset="-128"/>
            </a:endParaRPr>
          </a:p>
          <a:p>
            <a:pPr marL="0" indent="0">
              <a:buNone/>
            </a:pP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しみずハート社会保険労務士事務所代表</a:t>
            </a:r>
          </a:p>
          <a:p>
            <a:pPr marL="0" indent="0">
              <a:buNone/>
            </a:pPr>
            <a:r>
              <a:rPr lang="ja-JP" altLang="en-US" sz="2800" dirty="0">
                <a:latin typeface="A-OTF UD Shin Go Pr6N L" panose="020B0300000000000000" pitchFamily="34" charset="-128"/>
                <a:ea typeface="A-OTF UD Shin Go Pr6N L" panose="020B0300000000000000" pitchFamily="34" charset="-128"/>
              </a:rPr>
              <a:t>　医療法人しみずハート内科クリニック事務長</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社会保険労務士・採用定着士</a:t>
            </a:r>
          </a:p>
          <a:p>
            <a:pPr marL="0" indent="0">
              <a:buNone/>
            </a:pPr>
            <a:r>
              <a:rPr lang="ja-JP" altLang="en-US" sz="2800" dirty="0">
                <a:latin typeface="A-OTF UD Shin Go Pr6N L" panose="020B0300000000000000" pitchFamily="34" charset="-128"/>
                <a:ea typeface="A-OTF UD Shin Go Pr6N L" panose="020B0300000000000000" pitchFamily="34" charset="-128"/>
              </a:rPr>
              <a:t>　医療労務コンサルタント</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ハラスメント防止コンサルタント</a:t>
            </a:r>
          </a:p>
          <a:p>
            <a:pPr marL="0" indent="0">
              <a:buNone/>
            </a:pPr>
            <a:r>
              <a:rPr lang="ja-JP" altLang="en-US" sz="2800" dirty="0">
                <a:latin typeface="A-OTF UD Shin Go Pr6N L" panose="020B0300000000000000" pitchFamily="34" charset="-128"/>
                <a:ea typeface="A-OTF UD Shin Go Pr6N L" panose="020B0300000000000000" pitchFamily="34" charset="-128"/>
              </a:rPr>
              <a:t>　元山口放送アナウンサー</a:t>
            </a:r>
            <a:r>
              <a:rPr lang="ja-JP" altLang="en-US" dirty="0">
                <a:latin typeface="A-OTF UD Shin Go Pr6N L" panose="020B0300000000000000" pitchFamily="34" charset="-128"/>
                <a:ea typeface="A-OTF UD Shin Go Pr6N L" panose="020B0300000000000000" pitchFamily="34" charset="-128"/>
              </a:rPr>
              <a:t>　　</a:t>
            </a:r>
            <a:endParaRPr lang="en-US" altLang="ja-JP" dirty="0">
              <a:latin typeface="A-OTF UD Shin Go Pr6N L" panose="020B0300000000000000" pitchFamily="34" charset="-128"/>
              <a:ea typeface="A-OTF UD Shin Go Pr6N L" panose="020B0300000000000000" pitchFamily="34" charset="-128"/>
            </a:endParaRPr>
          </a:p>
          <a:p>
            <a:pPr marL="0" indent="0">
              <a:buNone/>
            </a:pPr>
            <a:r>
              <a:rPr lang="ja-JP" altLang="en-US" dirty="0">
                <a:latin typeface="A-OTF UD Shin Go Pr6N L" panose="020B0300000000000000" pitchFamily="34" charset="-128"/>
                <a:ea typeface="A-OTF UD Shin Go Pr6N L" panose="020B0300000000000000" pitchFamily="34" charset="-128"/>
              </a:rPr>
              <a:t>　　　</a:t>
            </a:r>
            <a:endParaRPr lang="en-US" altLang="ja-JP" dirty="0">
              <a:latin typeface="A-OTF UD Shin Go Pr6N L" panose="020B0300000000000000" pitchFamily="34" charset="-128"/>
              <a:ea typeface="A-OTF UD Shin Go Pr6N L" panose="020B0300000000000000" pitchFamily="34" charset="-128"/>
            </a:endParaRPr>
          </a:p>
          <a:p>
            <a:pPr marL="0" indent="0">
              <a:buNone/>
            </a:pPr>
            <a:r>
              <a:rPr lang="ja-JP" altLang="en-US" dirty="0">
                <a:latin typeface="A-OTF UD Shin Go Pr6N L" panose="020B0300000000000000" pitchFamily="34" charset="-128"/>
                <a:ea typeface="A-OTF UD Shin Go Pr6N L" panose="020B0300000000000000" pitchFamily="34" charset="-128"/>
              </a:rPr>
              <a:t>　</a:t>
            </a:r>
            <a:r>
              <a:rPr lang="en-US" altLang="ja-JP" dirty="0">
                <a:latin typeface="A-OTF UD Shin Go Pr6N L" panose="020B0300000000000000" pitchFamily="34" charset="-128"/>
                <a:ea typeface="A-OTF UD Shin Go Pr6N L" panose="020B0300000000000000" pitchFamily="34" charset="-128"/>
              </a:rPr>
              <a:t>※YouTube</a:t>
            </a:r>
            <a:r>
              <a:rPr lang="ja-JP" altLang="en-US" dirty="0">
                <a:latin typeface="A-OTF UD Shin Go Pr6N L" panose="020B0300000000000000" pitchFamily="34" charset="-128"/>
                <a:ea typeface="A-OTF UD Shin Go Pr6N L" panose="020B0300000000000000" pitchFamily="34" charset="-128"/>
              </a:rPr>
              <a:t>でベースアップ</a:t>
            </a:r>
            <a:endParaRPr lang="en-US" altLang="ja-JP" dirty="0">
              <a:latin typeface="A-OTF UD Shin Go Pr6N L" panose="020B0300000000000000" pitchFamily="34" charset="-128"/>
              <a:ea typeface="A-OTF UD Shin Go Pr6N L" panose="020B0300000000000000" pitchFamily="34" charset="-128"/>
            </a:endParaRPr>
          </a:p>
          <a:p>
            <a:pPr marL="0" indent="0">
              <a:buNone/>
            </a:pPr>
            <a:r>
              <a:rPr lang="ja-JP" altLang="en-US" dirty="0">
                <a:latin typeface="A-OTF UD Shin Go Pr6N L" panose="020B0300000000000000" pitchFamily="34" charset="-128"/>
                <a:ea typeface="A-OTF UD Shin Go Pr6N L" panose="020B0300000000000000" pitchFamily="34" charset="-128"/>
              </a:rPr>
              <a:t>　評価料の発信をしています</a:t>
            </a:r>
            <a:endParaRPr lang="en-US" altLang="ja-JP" dirty="0">
              <a:latin typeface="A-OTF UD Shin Go Pr6N L" panose="020B0300000000000000" pitchFamily="34" charset="-128"/>
              <a:ea typeface="A-OTF UD Shin Go Pr6N L" panose="020B0300000000000000" pitchFamily="34" charset="-128"/>
            </a:endParaRPr>
          </a:p>
          <a:p>
            <a:pPr marL="0" indent="0">
              <a:buNone/>
            </a:pPr>
            <a:endParaRPr kumimoji="1" lang="ja-JP" altLang="en-US" sz="2600" dirty="0">
              <a:latin typeface="A-OTF UD Shin Go Pr6N L" panose="020B0300000000000000" pitchFamily="34" charset="-128"/>
              <a:ea typeface="A-OTF UD Shin Go Pr6N L" panose="020B0300000000000000" pitchFamily="34" charset="-128"/>
            </a:endParaRPr>
          </a:p>
        </p:txBody>
      </p:sp>
      <p:pic>
        <p:nvPicPr>
          <p:cNvPr id="9" name="図 8">
            <a:extLst>
              <a:ext uri="{FF2B5EF4-FFF2-40B4-BE49-F238E27FC236}">
                <a16:creationId xmlns:a16="http://schemas.microsoft.com/office/drawing/2014/main" id="{551BDCC1-B325-65DC-18DD-07AB470C332B}"/>
              </a:ext>
            </a:extLst>
          </p:cNvPr>
          <p:cNvPicPr>
            <a:picLocks noChangeAspect="1"/>
          </p:cNvPicPr>
          <p:nvPr/>
        </p:nvPicPr>
        <p:blipFill>
          <a:blip r:embed="rId3"/>
          <a:stretch>
            <a:fillRect/>
          </a:stretch>
        </p:blipFill>
        <p:spPr>
          <a:xfrm>
            <a:off x="7486650" y="922564"/>
            <a:ext cx="1452954" cy="1969438"/>
          </a:xfrm>
          <a:prstGeom prst="rect">
            <a:avLst/>
          </a:prstGeom>
        </p:spPr>
      </p:pic>
      <p:sp>
        <p:nvSpPr>
          <p:cNvPr id="11" name="スライド番号プレースホルダー 10">
            <a:extLst>
              <a:ext uri="{FF2B5EF4-FFF2-40B4-BE49-F238E27FC236}">
                <a16:creationId xmlns:a16="http://schemas.microsoft.com/office/drawing/2014/main" id="{22DB032D-8137-E540-22E7-78549522D22F}"/>
              </a:ext>
            </a:extLst>
          </p:cNvPr>
          <p:cNvSpPr>
            <a:spLocks noGrp="1"/>
          </p:cNvSpPr>
          <p:nvPr>
            <p:ph type="sldNum" sz="quarter" idx="12"/>
          </p:nvPr>
        </p:nvSpPr>
        <p:spPr/>
        <p:txBody>
          <a:bodyPr/>
          <a:lstStyle/>
          <a:p>
            <a:fld id="{C1FF6DA9-008F-8B48-92A6-B652298478BF}" type="slidenum">
              <a:rPr lang="en-US" sz="1200" smtClean="0"/>
              <a:t>2</a:t>
            </a:fld>
            <a:endParaRPr lang="en-US" sz="1200" dirty="0"/>
          </a:p>
        </p:txBody>
      </p:sp>
      <p:sp>
        <p:nvSpPr>
          <p:cNvPr id="7" name="フッター プレースホルダー 6">
            <a:extLst>
              <a:ext uri="{FF2B5EF4-FFF2-40B4-BE49-F238E27FC236}">
                <a16:creationId xmlns:a16="http://schemas.microsoft.com/office/drawing/2014/main" id="{B6550636-884B-0D1F-7698-31601D41A93A}"/>
              </a:ext>
            </a:extLst>
          </p:cNvPr>
          <p:cNvSpPr>
            <a:spLocks noGrp="1"/>
          </p:cNvSpPr>
          <p:nvPr>
            <p:ph type="ftr" sz="quarter" idx="11"/>
          </p:nvPr>
        </p:nvSpPr>
        <p:spPr/>
        <p:txBody>
          <a:bodyPr/>
          <a:lstStyle/>
          <a:p>
            <a:r>
              <a:rPr lang="en-US"/>
              <a:t>Copyright © shimizuheartsr All Rights Reserved.</a:t>
            </a:r>
            <a:endParaRPr lang="en-US" dirty="0"/>
          </a:p>
        </p:txBody>
      </p:sp>
      <p:pic>
        <p:nvPicPr>
          <p:cNvPr id="6" name="図 5">
            <a:extLst>
              <a:ext uri="{FF2B5EF4-FFF2-40B4-BE49-F238E27FC236}">
                <a16:creationId xmlns:a16="http://schemas.microsoft.com/office/drawing/2014/main" id="{F693E063-7732-3A33-C618-B5E3B8CCFD89}"/>
              </a:ext>
            </a:extLst>
          </p:cNvPr>
          <p:cNvPicPr>
            <a:picLocks noChangeAspect="1"/>
          </p:cNvPicPr>
          <p:nvPr/>
        </p:nvPicPr>
        <p:blipFill>
          <a:blip r:embed="rId4"/>
          <a:stretch>
            <a:fillRect/>
          </a:stretch>
        </p:blipFill>
        <p:spPr>
          <a:xfrm>
            <a:off x="4788621" y="5096860"/>
            <a:ext cx="3826265" cy="838576"/>
          </a:xfrm>
          <a:prstGeom prst="rect">
            <a:avLst/>
          </a:prstGeom>
        </p:spPr>
      </p:pic>
      <p:pic>
        <p:nvPicPr>
          <p:cNvPr id="5" name="図 4">
            <a:extLst>
              <a:ext uri="{FF2B5EF4-FFF2-40B4-BE49-F238E27FC236}">
                <a16:creationId xmlns:a16="http://schemas.microsoft.com/office/drawing/2014/main" id="{0D15249E-2142-BA58-3C83-6C02E22AB59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99993" y="4991649"/>
            <a:ext cx="1096864" cy="1096864"/>
          </a:xfrm>
          <a:prstGeom prst="rect">
            <a:avLst/>
          </a:prstGeom>
          <a:noFill/>
          <a:ln>
            <a:noFill/>
          </a:ln>
        </p:spPr>
      </p:pic>
      <p:pic>
        <p:nvPicPr>
          <p:cNvPr id="8" name="図 7">
            <a:extLst>
              <a:ext uri="{FF2B5EF4-FFF2-40B4-BE49-F238E27FC236}">
                <a16:creationId xmlns:a16="http://schemas.microsoft.com/office/drawing/2014/main" id="{5508F7E5-1B4A-C34F-0EEB-1C93A8BD6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9471" y="5782580"/>
            <a:ext cx="1238958" cy="379387"/>
          </a:xfrm>
          <a:prstGeom prst="rect">
            <a:avLst/>
          </a:prstGeom>
        </p:spPr>
      </p:pic>
    </p:spTree>
    <p:extLst>
      <p:ext uri="{BB962C8B-B14F-4D97-AF65-F5344CB8AC3E}">
        <p14:creationId xmlns:p14="http://schemas.microsoft.com/office/powerpoint/2010/main" val="2740862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C67E3ADA-DED8-72FD-E0D9-5920DE9F8661}"/>
              </a:ext>
            </a:extLst>
          </p:cNvPr>
          <p:cNvPicPr>
            <a:picLocks noChangeAspect="1"/>
          </p:cNvPicPr>
          <p:nvPr/>
        </p:nvPicPr>
        <p:blipFill>
          <a:blip r:embed="rId3"/>
          <a:stretch>
            <a:fillRect/>
          </a:stretch>
        </p:blipFill>
        <p:spPr>
          <a:xfrm>
            <a:off x="176967" y="845401"/>
            <a:ext cx="8837764" cy="5112487"/>
          </a:xfrm>
          <a:prstGeom prst="rect">
            <a:avLst/>
          </a:prstGeom>
        </p:spPr>
      </p:pic>
      <p:sp>
        <p:nvSpPr>
          <p:cNvPr id="4" name="フッター プレースホルダー 3">
            <a:extLst>
              <a:ext uri="{FF2B5EF4-FFF2-40B4-BE49-F238E27FC236}">
                <a16:creationId xmlns:a16="http://schemas.microsoft.com/office/drawing/2014/main" id="{E246B494-6452-0670-651E-3E40F45EC4EF}"/>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スライド番号プレースホルダー 4">
            <a:extLst>
              <a:ext uri="{FF2B5EF4-FFF2-40B4-BE49-F238E27FC236}">
                <a16:creationId xmlns:a16="http://schemas.microsoft.com/office/drawing/2014/main" id="{98B08012-7B53-CB53-ECB7-18ED2305C1A8}"/>
              </a:ext>
            </a:extLst>
          </p:cNvPr>
          <p:cNvSpPr>
            <a:spLocks noGrp="1"/>
          </p:cNvSpPr>
          <p:nvPr>
            <p:ph type="sldNum" sz="quarter" idx="12"/>
          </p:nvPr>
        </p:nvSpPr>
        <p:spPr/>
        <p:txBody>
          <a:bodyPr/>
          <a:lstStyle/>
          <a:p>
            <a:fld id="{C1FF6DA9-008F-8B48-92A6-B652298478BF}" type="slidenum">
              <a:rPr lang="en-US" smtClean="0"/>
              <a:t>20</a:t>
            </a:fld>
            <a:endParaRPr lang="en-US" dirty="0"/>
          </a:p>
        </p:txBody>
      </p:sp>
      <p:sp>
        <p:nvSpPr>
          <p:cNvPr id="9" name="正方形/長方形 8">
            <a:extLst>
              <a:ext uri="{FF2B5EF4-FFF2-40B4-BE49-F238E27FC236}">
                <a16:creationId xmlns:a16="http://schemas.microsoft.com/office/drawing/2014/main" id="{1E303DEA-9D66-D129-26CA-D3665C936743}"/>
              </a:ext>
            </a:extLst>
          </p:cNvPr>
          <p:cNvSpPr/>
          <p:nvPr/>
        </p:nvSpPr>
        <p:spPr>
          <a:xfrm>
            <a:off x="0" y="-42249"/>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674ED4DD-F9D3-0061-715B-8BC32952793C}"/>
              </a:ext>
            </a:extLst>
          </p:cNvPr>
          <p:cNvSpPr txBox="1">
            <a:spLocks/>
          </p:cNvSpPr>
          <p:nvPr/>
        </p:nvSpPr>
        <p:spPr>
          <a:xfrm>
            <a:off x="0" y="20523"/>
            <a:ext cx="8515350" cy="762106"/>
          </a:xfrm>
          <a:prstGeom prst="rect">
            <a:avLst/>
          </a:prstGeom>
          <a:ln w="25400">
            <a:noFill/>
          </a:ln>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ベースアップ評価料のメリット・デメリット</a:t>
            </a:r>
          </a:p>
        </p:txBody>
      </p:sp>
      <p:sp>
        <p:nvSpPr>
          <p:cNvPr id="2" name="正方形/長方形 1">
            <a:extLst>
              <a:ext uri="{FF2B5EF4-FFF2-40B4-BE49-F238E27FC236}">
                <a16:creationId xmlns:a16="http://schemas.microsoft.com/office/drawing/2014/main" id="{55D70A49-0531-1AEF-888A-388BC799C8E6}"/>
              </a:ext>
            </a:extLst>
          </p:cNvPr>
          <p:cNvSpPr/>
          <p:nvPr/>
        </p:nvSpPr>
        <p:spPr>
          <a:xfrm>
            <a:off x="4572000" y="2752725"/>
            <a:ext cx="4442731" cy="213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986863-049E-7848-4DAF-D2CF622A4F87}"/>
              </a:ext>
            </a:extLst>
          </p:cNvPr>
          <p:cNvSpPr txBox="1"/>
          <p:nvPr/>
        </p:nvSpPr>
        <p:spPr>
          <a:xfrm>
            <a:off x="130996" y="5615911"/>
            <a:ext cx="4577136" cy="369332"/>
          </a:xfrm>
          <a:prstGeom prst="rect">
            <a:avLst/>
          </a:prstGeom>
          <a:noFill/>
        </p:spPr>
        <p:txBody>
          <a:bodyPr wrap="square">
            <a:spAutoFit/>
          </a:bodyPr>
          <a:lstStyle/>
          <a:p>
            <a:r>
              <a:rPr lang="zh-TW" altLang="en-US" b="1" i="0" dirty="0">
                <a:solidFill>
                  <a:srgbClr val="2E3136"/>
                </a:solidFill>
                <a:effectLst/>
                <a:latin typeface="ヒラギノ角ゴ Pro W3"/>
                <a:hlinkClick r:id="rId4"/>
              </a:rPr>
              <a:t>医療施設等経営強化緊急支援事業</a:t>
            </a:r>
            <a:endParaRPr lang="ja-JP" altLang="en-US" dirty="0"/>
          </a:p>
        </p:txBody>
      </p:sp>
    </p:spTree>
    <p:extLst>
      <p:ext uri="{BB962C8B-B14F-4D97-AF65-F5344CB8AC3E}">
        <p14:creationId xmlns:p14="http://schemas.microsoft.com/office/powerpoint/2010/main" val="377311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A6910-ED2D-04A6-65C7-B5809DEC541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E19379F9-69BB-E592-6426-CA2B4C210188}"/>
              </a:ext>
            </a:extLst>
          </p:cNvPr>
          <p:cNvSpPr/>
          <p:nvPr/>
        </p:nvSpPr>
        <p:spPr>
          <a:xfrm>
            <a:off x="0" y="-42249"/>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Title 1">
            <a:extLst>
              <a:ext uri="{FF2B5EF4-FFF2-40B4-BE49-F238E27FC236}">
                <a16:creationId xmlns:a16="http://schemas.microsoft.com/office/drawing/2014/main" id="{DDD88285-C741-E00F-CA19-7E784B86EFDA}"/>
              </a:ext>
            </a:extLst>
          </p:cNvPr>
          <p:cNvSpPr>
            <a:spLocks noGrp="1"/>
          </p:cNvSpPr>
          <p:nvPr>
            <p:ph type="title"/>
          </p:nvPr>
        </p:nvSpPr>
        <p:spPr>
          <a:xfrm>
            <a:off x="259997" y="165111"/>
            <a:ext cx="8619597" cy="417629"/>
          </a:xfrm>
        </p:spPr>
        <p:txBody>
          <a:bodyPr>
            <a:noAutofit/>
          </a:bodyPr>
          <a:lstStyle/>
          <a:p>
            <a:r>
              <a:rPr lang="ja-JP" altLang="en-US" sz="3600" b="1" dirty="0">
                <a:ea typeface="A-OTF UD Shin Go Pr6N L" panose="020B0300000000000000"/>
              </a:rPr>
              <a:t>ベースアップ評価料でよく出てくる用語</a:t>
            </a:r>
            <a:endParaRPr lang="en-US" altLang="ja-JP" sz="2400" b="1" dirty="0">
              <a:latin typeface="A-OTF UD Shin Go Pr6N L" panose="020B0300000000000000" pitchFamily="34" charset="-128"/>
              <a:ea typeface="A-OTF UD Shin Go Pr6N L" panose="020B0300000000000000"/>
            </a:endParaRPr>
          </a:p>
        </p:txBody>
      </p:sp>
      <p:sp>
        <p:nvSpPr>
          <p:cNvPr id="12" name="スライド番号プレースホルダー 11">
            <a:extLst>
              <a:ext uri="{FF2B5EF4-FFF2-40B4-BE49-F238E27FC236}">
                <a16:creationId xmlns:a16="http://schemas.microsoft.com/office/drawing/2014/main" id="{D1404CA8-4543-DBB3-B562-9227FB770AF6}"/>
              </a:ext>
            </a:extLst>
          </p:cNvPr>
          <p:cNvSpPr>
            <a:spLocks noGrp="1"/>
          </p:cNvSpPr>
          <p:nvPr>
            <p:ph type="sldNum" sz="quarter" idx="12"/>
          </p:nvPr>
        </p:nvSpPr>
        <p:spPr/>
        <p:txBody>
          <a:bodyPr/>
          <a:lstStyle/>
          <a:p>
            <a:fld id="{C1FF6DA9-008F-8B48-92A6-B652298478BF}" type="slidenum">
              <a:rPr lang="en-US" sz="1600" smtClean="0"/>
              <a:t>21</a:t>
            </a:fld>
            <a:endParaRPr lang="en-US" sz="1600" dirty="0"/>
          </a:p>
        </p:txBody>
      </p:sp>
      <p:sp>
        <p:nvSpPr>
          <p:cNvPr id="4" name="フッター プレースホルダー 3">
            <a:extLst>
              <a:ext uri="{FF2B5EF4-FFF2-40B4-BE49-F238E27FC236}">
                <a16:creationId xmlns:a16="http://schemas.microsoft.com/office/drawing/2014/main" id="{8363EAAF-168B-8549-FD35-8B7F52C33628}"/>
              </a:ext>
            </a:extLst>
          </p:cNvPr>
          <p:cNvSpPr>
            <a:spLocks noGrp="1"/>
          </p:cNvSpPr>
          <p:nvPr>
            <p:ph type="ftr" sz="quarter" idx="11"/>
          </p:nvPr>
        </p:nvSpPr>
        <p:spPr>
          <a:xfrm>
            <a:off x="1124848" y="6337764"/>
            <a:ext cx="3086100" cy="365125"/>
          </a:xfrm>
        </p:spPr>
        <p:txBody>
          <a:bodyPr/>
          <a:lstStyle/>
          <a:p>
            <a:r>
              <a:rPr lang="en-US" dirty="0"/>
              <a:t>Copyright © </a:t>
            </a:r>
            <a:r>
              <a:rPr lang="en-US" dirty="0" err="1"/>
              <a:t>shimizuheartsr</a:t>
            </a:r>
            <a:r>
              <a:rPr lang="en-US" dirty="0"/>
              <a:t> All Rights Reserved.</a:t>
            </a:r>
          </a:p>
        </p:txBody>
      </p:sp>
      <p:graphicFrame>
        <p:nvGraphicFramePr>
          <p:cNvPr id="7" name="コンテンツ プレースホルダー 6">
            <a:extLst>
              <a:ext uri="{FF2B5EF4-FFF2-40B4-BE49-F238E27FC236}">
                <a16:creationId xmlns:a16="http://schemas.microsoft.com/office/drawing/2014/main" id="{CFB45EF7-D1CA-4B54-FBBA-0FA8B9CC0D16}"/>
              </a:ext>
            </a:extLst>
          </p:cNvPr>
          <p:cNvGraphicFramePr>
            <a:graphicFrameLocks noGrp="1"/>
          </p:cNvGraphicFramePr>
          <p:nvPr>
            <p:ph idx="1"/>
            <p:extLst>
              <p:ext uri="{D42A27DB-BD31-4B8C-83A1-F6EECF244321}">
                <p14:modId xmlns:p14="http://schemas.microsoft.com/office/powerpoint/2010/main" val="1306657993"/>
              </p:ext>
            </p:extLst>
          </p:nvPr>
        </p:nvGraphicFramePr>
        <p:xfrm>
          <a:off x="626445" y="125333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3590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D0C2F5C2-0C11-5F86-BF74-E75E50CE8F06}"/>
              </a:ext>
            </a:extLst>
          </p:cNvPr>
          <p:cNvSpPr/>
          <p:nvPr/>
        </p:nvSpPr>
        <p:spPr>
          <a:xfrm>
            <a:off x="378388" y="4560147"/>
            <a:ext cx="8515350" cy="1908720"/>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F3AC6573-BB79-F30D-954D-70A20F37B87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13B5F2D-B60C-55FF-2893-AF35D80AFDA7}"/>
              </a:ext>
            </a:extLst>
          </p:cNvPr>
          <p:cNvSpPr>
            <a:spLocks noGrp="1"/>
          </p:cNvSpPr>
          <p:nvPr>
            <p:ph type="title"/>
          </p:nvPr>
        </p:nvSpPr>
        <p:spPr>
          <a:xfrm>
            <a:off x="0" y="20523"/>
            <a:ext cx="8515350" cy="762106"/>
          </a:xfrm>
          <a:ln w="25400">
            <a:noFill/>
          </a:ln>
        </p:spPr>
        <p:txBody>
          <a:bodyPr>
            <a:normAutofit fontScale="90000"/>
          </a:bodyPr>
          <a:lstStyle/>
          <a:p>
            <a:r>
              <a:rPr kumimoji="1" lang="ja-JP" altLang="en-US" sz="3600" b="1" dirty="0">
                <a:latin typeface="A-OTF UD Shin Go Pr6N L" panose="020B0300000000000000" pitchFamily="34" charset="-128"/>
                <a:ea typeface="A-OTF UD Shin Go Pr6N L" panose="020B0300000000000000" pitchFamily="34" charset="-128"/>
              </a:rPr>
              <a:t>　①通常のベア≠ベースアップ評価料のベア</a:t>
            </a:r>
          </a:p>
        </p:txBody>
      </p:sp>
      <p:sp>
        <p:nvSpPr>
          <p:cNvPr id="4" name="スライド番号プレースホルダー 3">
            <a:extLst>
              <a:ext uri="{FF2B5EF4-FFF2-40B4-BE49-F238E27FC236}">
                <a16:creationId xmlns:a16="http://schemas.microsoft.com/office/drawing/2014/main" id="{E14FB5B1-6385-7272-B450-04687B4BD1F5}"/>
              </a:ext>
            </a:extLst>
          </p:cNvPr>
          <p:cNvSpPr>
            <a:spLocks noGrp="1"/>
          </p:cNvSpPr>
          <p:nvPr>
            <p:ph type="sldNum" sz="quarter" idx="12"/>
          </p:nvPr>
        </p:nvSpPr>
        <p:spPr/>
        <p:txBody>
          <a:bodyPr/>
          <a:lstStyle/>
          <a:p>
            <a:fld id="{C1FF6DA9-008F-8B48-92A6-B652298478BF}" type="slidenum">
              <a:rPr lang="en-US" sz="1100" smtClean="0"/>
              <a:t>22</a:t>
            </a:fld>
            <a:endParaRPr lang="en-US" sz="800" dirty="0"/>
          </a:p>
        </p:txBody>
      </p:sp>
      <p:sp>
        <p:nvSpPr>
          <p:cNvPr id="9" name="フッター プレースホルダー 8">
            <a:extLst>
              <a:ext uri="{FF2B5EF4-FFF2-40B4-BE49-F238E27FC236}">
                <a16:creationId xmlns:a16="http://schemas.microsoft.com/office/drawing/2014/main" id="{783F9A3C-B67F-862C-90AE-A13299C57B5B}"/>
              </a:ext>
            </a:extLst>
          </p:cNvPr>
          <p:cNvSpPr>
            <a:spLocks noGrp="1"/>
          </p:cNvSpPr>
          <p:nvPr>
            <p:ph type="ftr" sz="quarter" idx="11"/>
          </p:nvPr>
        </p:nvSpPr>
        <p:spPr>
          <a:xfrm>
            <a:off x="3028950" y="6461201"/>
            <a:ext cx="3086100" cy="365125"/>
          </a:xfrm>
        </p:spPr>
        <p:txBody>
          <a:bodyPr/>
          <a:lstStyle/>
          <a:p>
            <a:r>
              <a:rPr lang="en-US" dirty="0"/>
              <a:t>Copyright © </a:t>
            </a:r>
            <a:r>
              <a:rPr lang="en-US" dirty="0" err="1"/>
              <a:t>shimizuheartsr</a:t>
            </a:r>
            <a:r>
              <a:rPr lang="en-US" dirty="0"/>
              <a:t> All </a:t>
            </a:r>
            <a:r>
              <a:rPr lang="en-US" dirty="0" err="1"/>
              <a:t>Rghts</a:t>
            </a:r>
            <a:r>
              <a:rPr lang="en-US" dirty="0"/>
              <a:t> Reserved.</a:t>
            </a:r>
          </a:p>
        </p:txBody>
      </p:sp>
      <p:sp>
        <p:nvSpPr>
          <p:cNvPr id="8" name="テキスト ボックス 7">
            <a:extLst>
              <a:ext uri="{FF2B5EF4-FFF2-40B4-BE49-F238E27FC236}">
                <a16:creationId xmlns:a16="http://schemas.microsoft.com/office/drawing/2014/main" id="{205146FA-2E15-3FD7-B765-13ACCE5EFAB5}"/>
              </a:ext>
            </a:extLst>
          </p:cNvPr>
          <p:cNvSpPr txBox="1"/>
          <p:nvPr/>
        </p:nvSpPr>
        <p:spPr>
          <a:xfrm>
            <a:off x="910272" y="3119446"/>
            <a:ext cx="440267" cy="923330"/>
          </a:xfrm>
          <a:prstGeom prst="rect">
            <a:avLst/>
          </a:prstGeom>
          <a:noFill/>
        </p:spPr>
        <p:txBody>
          <a:bodyPr wrap="square" rtlCol="0">
            <a:spAutoFit/>
          </a:bodyPr>
          <a:lstStyle/>
          <a:p>
            <a:r>
              <a:rPr kumimoji="1" lang="ja-JP" altLang="en-US" dirty="0"/>
              <a:t>↑</a:t>
            </a:r>
            <a:endParaRPr kumimoji="1" lang="en-US" altLang="ja-JP" dirty="0"/>
          </a:p>
          <a:p>
            <a:r>
              <a:rPr lang="ja-JP" altLang="en-US" b="1" dirty="0">
                <a:ea typeface="A-OTF UD Shin Go Pr6N L" panose="020B0300000000000000"/>
              </a:rPr>
              <a:t>賃金</a:t>
            </a:r>
            <a:endParaRPr kumimoji="1" lang="ja-JP" altLang="en-US" b="1" dirty="0">
              <a:ea typeface="A-OTF UD Shin Go Pr6N L" panose="020B0300000000000000"/>
            </a:endParaRPr>
          </a:p>
        </p:txBody>
      </p:sp>
      <p:sp>
        <p:nvSpPr>
          <p:cNvPr id="11" name="テキスト ボックス 10">
            <a:extLst>
              <a:ext uri="{FF2B5EF4-FFF2-40B4-BE49-F238E27FC236}">
                <a16:creationId xmlns:a16="http://schemas.microsoft.com/office/drawing/2014/main" id="{92BF8B1A-C6A1-055E-A7CF-4432AABBC791}"/>
              </a:ext>
            </a:extLst>
          </p:cNvPr>
          <p:cNvSpPr txBox="1"/>
          <p:nvPr/>
        </p:nvSpPr>
        <p:spPr>
          <a:xfrm>
            <a:off x="7486650" y="4018022"/>
            <a:ext cx="1028700" cy="369332"/>
          </a:xfrm>
          <a:prstGeom prst="rect">
            <a:avLst/>
          </a:prstGeom>
          <a:noFill/>
        </p:spPr>
        <p:txBody>
          <a:bodyPr wrap="square" rtlCol="0">
            <a:spAutoFit/>
          </a:bodyPr>
          <a:lstStyle/>
          <a:p>
            <a:r>
              <a:rPr kumimoji="1" lang="ja-JP" altLang="en-US" b="1" dirty="0">
                <a:ea typeface="A-OTF UD Shin Go Pr6N L" panose="020B0300000000000000"/>
              </a:rPr>
              <a:t>年齢</a:t>
            </a:r>
            <a:r>
              <a:rPr kumimoji="1" lang="ja-JP" altLang="en-US" dirty="0"/>
              <a:t>→</a:t>
            </a:r>
          </a:p>
        </p:txBody>
      </p:sp>
      <p:sp>
        <p:nvSpPr>
          <p:cNvPr id="6" name="テキスト ボックス 5">
            <a:extLst>
              <a:ext uri="{FF2B5EF4-FFF2-40B4-BE49-F238E27FC236}">
                <a16:creationId xmlns:a16="http://schemas.microsoft.com/office/drawing/2014/main" id="{52F37E88-F0A3-F2EC-5524-BAB2C00E34A9}"/>
              </a:ext>
            </a:extLst>
          </p:cNvPr>
          <p:cNvSpPr txBox="1"/>
          <p:nvPr/>
        </p:nvSpPr>
        <p:spPr>
          <a:xfrm>
            <a:off x="642105" y="4628057"/>
            <a:ext cx="8251633" cy="1015663"/>
          </a:xfrm>
          <a:prstGeom prst="rect">
            <a:avLst/>
          </a:prstGeom>
          <a:noFill/>
        </p:spPr>
        <p:txBody>
          <a:bodyPr wrap="square" rtlCol="0">
            <a:spAutoFit/>
          </a:bodyPr>
          <a:lstStyle/>
          <a:p>
            <a:r>
              <a:rPr lang="ja-JP" altLang="en-US" sz="2000" b="1" dirty="0"/>
              <a:t>　　　</a:t>
            </a:r>
            <a:r>
              <a:rPr kumimoji="1" lang="ja-JP" altLang="en-US" sz="2000" dirty="0">
                <a:ea typeface="A-OTF UD Shin Go Pr6N L" panose="020B0300000000000000"/>
              </a:rPr>
              <a:t>２年ごとの改定があるため、</a:t>
            </a:r>
            <a:endParaRPr kumimoji="1" lang="en-US" altLang="ja-JP" sz="2000" dirty="0">
              <a:ea typeface="A-OTF UD Shin Go Pr6N L" panose="020B0300000000000000"/>
            </a:endParaRPr>
          </a:p>
          <a:p>
            <a:r>
              <a:rPr lang="ja-JP" altLang="en-US" sz="2000" dirty="0">
                <a:ea typeface="A-OTF UD Shin Go Pr6N L" panose="020B0300000000000000"/>
              </a:rPr>
              <a:t>　　　</a:t>
            </a:r>
            <a:r>
              <a:rPr kumimoji="1" lang="ja-JP" altLang="en-US" sz="2000" dirty="0">
                <a:ea typeface="A-OTF UD Shin Go Pr6N L" panose="020B0300000000000000"/>
              </a:rPr>
              <a:t>院長は診療報酬改定で外されることが心配</a:t>
            </a:r>
            <a:endParaRPr kumimoji="1" lang="en-US" altLang="ja-JP" sz="2000" dirty="0">
              <a:ea typeface="A-OTF UD Shin Go Pr6N L" panose="020B0300000000000000"/>
            </a:endParaRPr>
          </a:p>
          <a:p>
            <a:r>
              <a:rPr lang="ja-JP" altLang="en-US" sz="2000" dirty="0">
                <a:solidFill>
                  <a:srgbClr val="FF0000"/>
                </a:solidFill>
                <a:ea typeface="A-OTF UD Shin Go Pr6N L" panose="020B0300000000000000"/>
              </a:rPr>
              <a:t>　　　</a:t>
            </a:r>
            <a:r>
              <a:rPr kumimoji="1" lang="ja-JP" altLang="en-US" sz="2000" b="1" dirty="0">
                <a:solidFill>
                  <a:srgbClr val="FF0000"/>
                </a:solidFill>
                <a:ea typeface="A-OTF UD Shin Go Pr6N L" panose="020B0300000000000000"/>
              </a:rPr>
              <a:t>ベースアップ評価料が終わった時の対応</a:t>
            </a:r>
            <a:r>
              <a:rPr kumimoji="1" lang="ja-JP" altLang="en-US" sz="2000" dirty="0">
                <a:ea typeface="A-OTF UD Shin Go Pr6N L" panose="020B0300000000000000"/>
              </a:rPr>
              <a:t>が求められる</a:t>
            </a:r>
            <a:endParaRPr kumimoji="1" lang="en-US" altLang="ja-JP" sz="2000" dirty="0">
              <a:ea typeface="A-OTF UD Shin Go Pr6N L" panose="020B0300000000000000"/>
            </a:endParaRPr>
          </a:p>
        </p:txBody>
      </p:sp>
      <p:sp>
        <p:nvSpPr>
          <p:cNvPr id="12" name="テキスト ボックス 11">
            <a:extLst>
              <a:ext uri="{FF2B5EF4-FFF2-40B4-BE49-F238E27FC236}">
                <a16:creationId xmlns:a16="http://schemas.microsoft.com/office/drawing/2014/main" id="{358047B5-5DE2-8848-7936-21E3504AE9C2}"/>
              </a:ext>
            </a:extLst>
          </p:cNvPr>
          <p:cNvSpPr txBox="1"/>
          <p:nvPr/>
        </p:nvSpPr>
        <p:spPr>
          <a:xfrm>
            <a:off x="2124783" y="5711630"/>
            <a:ext cx="6255423" cy="523220"/>
          </a:xfrm>
          <a:prstGeom prst="rect">
            <a:avLst/>
          </a:prstGeom>
          <a:noFill/>
        </p:spPr>
        <p:txBody>
          <a:bodyPr wrap="square" rtlCol="0">
            <a:spAutoFit/>
          </a:bodyPr>
          <a:lstStyle/>
          <a:p>
            <a:r>
              <a:rPr kumimoji="1" lang="ja-JP" altLang="en-US" sz="2800" b="1" dirty="0">
                <a:solidFill>
                  <a:srgbClr val="FF0000"/>
                </a:solidFill>
                <a:ea typeface="A-OTF UD Shin Go Pr6N L" panose="020B0300000000000000"/>
              </a:rPr>
              <a:t>ベースアップ手当として支給がベスト</a:t>
            </a:r>
          </a:p>
        </p:txBody>
      </p:sp>
      <p:sp>
        <p:nvSpPr>
          <p:cNvPr id="15" name="矢印: 右 14">
            <a:extLst>
              <a:ext uri="{FF2B5EF4-FFF2-40B4-BE49-F238E27FC236}">
                <a16:creationId xmlns:a16="http://schemas.microsoft.com/office/drawing/2014/main" id="{EEE59C71-77F1-0318-F4C4-0524DC427AF4}"/>
              </a:ext>
            </a:extLst>
          </p:cNvPr>
          <p:cNvSpPr/>
          <p:nvPr/>
        </p:nvSpPr>
        <p:spPr>
          <a:xfrm>
            <a:off x="1427548" y="5720798"/>
            <a:ext cx="539826" cy="4402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7" name="グラフ 16">
            <a:extLst>
              <a:ext uri="{FF2B5EF4-FFF2-40B4-BE49-F238E27FC236}">
                <a16:creationId xmlns:a16="http://schemas.microsoft.com/office/drawing/2014/main" id="{AEB81D08-1297-78E6-E1A9-EA429F0F29E6}"/>
              </a:ext>
            </a:extLst>
          </p:cNvPr>
          <p:cNvGraphicFramePr/>
          <p:nvPr>
            <p:extLst>
              <p:ext uri="{D42A27DB-BD31-4B8C-83A1-F6EECF244321}">
                <p14:modId xmlns:p14="http://schemas.microsoft.com/office/powerpoint/2010/main" val="874716326"/>
              </p:ext>
            </p:extLst>
          </p:nvPr>
        </p:nvGraphicFramePr>
        <p:xfrm>
          <a:off x="1350539" y="401576"/>
          <a:ext cx="6096000" cy="3905962"/>
        </p:xfrm>
        <a:graphic>
          <a:graphicData uri="http://schemas.openxmlformats.org/drawingml/2006/chart">
            <c:chart xmlns:c="http://schemas.openxmlformats.org/drawingml/2006/chart" xmlns:r="http://schemas.openxmlformats.org/officeDocument/2006/relationships" r:id="rId3"/>
          </a:graphicData>
        </a:graphic>
      </p:graphicFrame>
      <p:sp>
        <p:nvSpPr>
          <p:cNvPr id="5" name="吹き出し: 四角形 4">
            <a:extLst>
              <a:ext uri="{FF2B5EF4-FFF2-40B4-BE49-F238E27FC236}">
                <a16:creationId xmlns:a16="http://schemas.microsoft.com/office/drawing/2014/main" id="{9D65CFEF-15CC-5588-11C1-671599DCBD19}"/>
              </a:ext>
            </a:extLst>
          </p:cNvPr>
          <p:cNvSpPr/>
          <p:nvPr/>
        </p:nvSpPr>
        <p:spPr>
          <a:xfrm>
            <a:off x="4882460" y="3020108"/>
            <a:ext cx="3632889" cy="919507"/>
          </a:xfrm>
          <a:prstGeom prst="wedgeRectCallout">
            <a:avLst>
              <a:gd name="adj1" fmla="val -29765"/>
              <a:gd name="adj2" fmla="val -96624"/>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accent1"/>
                </a:solidFill>
                <a:ea typeface="A-OTF UD Shin Go Pr6N L" panose="020B0300000000000000"/>
              </a:rPr>
              <a:t>定期昇給</a:t>
            </a:r>
            <a:endParaRPr kumimoji="1" lang="en-US" altLang="ja-JP" b="1" dirty="0">
              <a:solidFill>
                <a:schemeClr val="accent1"/>
              </a:solidFill>
              <a:ea typeface="A-OTF UD Shin Go Pr6N L" panose="020B0300000000000000"/>
            </a:endParaRPr>
          </a:p>
          <a:p>
            <a:pPr algn="ctr"/>
            <a:r>
              <a:rPr lang="ja-JP" altLang="en-US" b="1" dirty="0">
                <a:solidFill>
                  <a:schemeClr val="tx1"/>
                </a:solidFill>
                <a:ea typeface="A-OTF UD Shin Go Pr6N L" panose="020B0300000000000000"/>
              </a:rPr>
              <a:t>年齢や社歴につれて</a:t>
            </a:r>
            <a:endParaRPr lang="en-US" altLang="ja-JP" b="1" dirty="0">
              <a:solidFill>
                <a:schemeClr val="tx1"/>
              </a:solidFill>
              <a:ea typeface="A-OTF UD Shin Go Pr6N L" panose="020B0300000000000000"/>
            </a:endParaRPr>
          </a:p>
          <a:p>
            <a:pPr algn="ctr"/>
            <a:r>
              <a:rPr kumimoji="1" lang="ja-JP" altLang="en-US" b="1" dirty="0">
                <a:solidFill>
                  <a:schemeClr val="tx1"/>
                </a:solidFill>
                <a:ea typeface="A-OTF UD Shin Go Pr6N L" panose="020B0300000000000000"/>
              </a:rPr>
              <a:t>賃金が上がる</a:t>
            </a:r>
          </a:p>
        </p:txBody>
      </p:sp>
      <p:sp>
        <p:nvSpPr>
          <p:cNvPr id="3" name="吹き出し: 四角形 2">
            <a:extLst>
              <a:ext uri="{FF2B5EF4-FFF2-40B4-BE49-F238E27FC236}">
                <a16:creationId xmlns:a16="http://schemas.microsoft.com/office/drawing/2014/main" id="{39954A9D-7664-203F-745D-CA3ACA2A2A28}"/>
              </a:ext>
            </a:extLst>
          </p:cNvPr>
          <p:cNvSpPr/>
          <p:nvPr/>
        </p:nvSpPr>
        <p:spPr>
          <a:xfrm>
            <a:off x="642106" y="1051597"/>
            <a:ext cx="3756434" cy="1031004"/>
          </a:xfrm>
          <a:prstGeom prst="wedgeRectCallout">
            <a:avLst>
              <a:gd name="adj1" fmla="val 35690"/>
              <a:gd name="adj2" fmla="val 83980"/>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a typeface="A-OTF UD Shin Go Pr6N L" panose="020B0300000000000000"/>
              </a:rPr>
              <a:t>ベースアップ</a:t>
            </a:r>
            <a:endParaRPr kumimoji="1" lang="en-US" altLang="ja-JP" b="1" dirty="0">
              <a:solidFill>
                <a:srgbClr val="FF0000"/>
              </a:solidFill>
              <a:ea typeface="A-OTF UD Shin Go Pr6N L" panose="020B0300000000000000"/>
            </a:endParaRPr>
          </a:p>
          <a:p>
            <a:pPr algn="ctr"/>
            <a:r>
              <a:rPr kumimoji="1" lang="ja-JP" altLang="en-US" b="1" dirty="0">
                <a:solidFill>
                  <a:schemeClr val="tx1"/>
                </a:solidFill>
                <a:ea typeface="A-OTF UD Shin Go Pr6N L" panose="020B0300000000000000"/>
              </a:rPr>
              <a:t>基本給の賃金水準が上がり、</a:t>
            </a:r>
            <a:endParaRPr kumimoji="1" lang="en-US" altLang="ja-JP" b="1" dirty="0">
              <a:solidFill>
                <a:schemeClr val="tx1"/>
              </a:solidFill>
              <a:ea typeface="A-OTF UD Shin Go Pr6N L" panose="020B0300000000000000"/>
            </a:endParaRPr>
          </a:p>
          <a:p>
            <a:pPr algn="ctr"/>
            <a:r>
              <a:rPr kumimoji="1" lang="ja-JP" altLang="en-US" b="1" dirty="0">
                <a:solidFill>
                  <a:schemeClr val="tx1"/>
                </a:solidFill>
                <a:ea typeface="A-OTF UD Shin Go Pr6N L" panose="020B0300000000000000"/>
              </a:rPr>
              <a:t>永続的に続く</a:t>
            </a:r>
          </a:p>
        </p:txBody>
      </p:sp>
    </p:spTree>
    <p:extLst>
      <p:ext uri="{BB962C8B-B14F-4D97-AF65-F5344CB8AC3E}">
        <p14:creationId xmlns:p14="http://schemas.microsoft.com/office/powerpoint/2010/main" val="138051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p:bldP spid="12"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0D48F954-E92A-1520-F9FE-256E0955C899}"/>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AE3CB897-2583-2E4A-78D2-EDEDE6A05295}"/>
              </a:ext>
            </a:extLst>
          </p:cNvPr>
          <p:cNvSpPr>
            <a:spLocks noGrp="1"/>
          </p:cNvSpPr>
          <p:nvPr>
            <p:ph type="sldNum" sz="quarter" idx="12"/>
          </p:nvPr>
        </p:nvSpPr>
        <p:spPr/>
        <p:txBody>
          <a:bodyPr/>
          <a:lstStyle/>
          <a:p>
            <a:fld id="{C1FF6DA9-008F-8B48-92A6-B652298478BF}" type="slidenum">
              <a:rPr lang="en-US" smtClean="0"/>
              <a:t>23</a:t>
            </a:fld>
            <a:endParaRPr lang="en-US" dirty="0"/>
          </a:p>
        </p:txBody>
      </p:sp>
      <p:pic>
        <p:nvPicPr>
          <p:cNvPr id="11" name="コンテンツ プレースホルダー 10">
            <a:extLst>
              <a:ext uri="{FF2B5EF4-FFF2-40B4-BE49-F238E27FC236}">
                <a16:creationId xmlns:a16="http://schemas.microsoft.com/office/drawing/2014/main" id="{DD6D7D23-B335-12E2-3A11-0E5B9B97501D}"/>
              </a:ext>
            </a:extLst>
          </p:cNvPr>
          <p:cNvPicPr>
            <a:picLocks noGrp="1" noChangeAspect="1"/>
          </p:cNvPicPr>
          <p:nvPr>
            <p:ph idx="1"/>
          </p:nvPr>
        </p:nvPicPr>
        <p:blipFill>
          <a:blip r:embed="rId3"/>
          <a:stretch>
            <a:fillRect/>
          </a:stretch>
        </p:blipFill>
        <p:spPr>
          <a:xfrm>
            <a:off x="41907" y="787112"/>
            <a:ext cx="9124816" cy="5283775"/>
          </a:xfrm>
        </p:spPr>
      </p:pic>
      <p:sp>
        <p:nvSpPr>
          <p:cNvPr id="12" name="正方形/長方形 11">
            <a:extLst>
              <a:ext uri="{FF2B5EF4-FFF2-40B4-BE49-F238E27FC236}">
                <a16:creationId xmlns:a16="http://schemas.microsoft.com/office/drawing/2014/main" id="{0B2C89EF-3899-9A72-C1A9-D05424EB0E8E}"/>
              </a:ext>
            </a:extLst>
          </p:cNvPr>
          <p:cNvSpPr/>
          <p:nvPr/>
        </p:nvSpPr>
        <p:spPr>
          <a:xfrm>
            <a:off x="225912" y="1150706"/>
            <a:ext cx="8876182" cy="76527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B4B1A8A-92B0-0E5B-00C9-ABF64DDDEA32}"/>
              </a:ext>
            </a:extLst>
          </p:cNvPr>
          <p:cNvSpPr/>
          <p:nvPr/>
        </p:nvSpPr>
        <p:spPr>
          <a:xfrm>
            <a:off x="1200839" y="4942023"/>
            <a:ext cx="3481330" cy="10043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A3FAC299-01F6-2DD6-9A33-B4E7258B05FB}"/>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タイトル 1">
            <a:extLst>
              <a:ext uri="{FF2B5EF4-FFF2-40B4-BE49-F238E27FC236}">
                <a16:creationId xmlns:a16="http://schemas.microsoft.com/office/drawing/2014/main" id="{6FA66B31-28FA-43F6-8829-C28A9D57F93C}"/>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①通常のベア≠ベースアップ評価料のベア</a:t>
            </a:r>
          </a:p>
        </p:txBody>
      </p:sp>
      <p:sp>
        <p:nvSpPr>
          <p:cNvPr id="2" name="テキスト ボックス 1">
            <a:extLst>
              <a:ext uri="{FF2B5EF4-FFF2-40B4-BE49-F238E27FC236}">
                <a16:creationId xmlns:a16="http://schemas.microsoft.com/office/drawing/2014/main" id="{47455922-C956-6B59-2A13-38B2BA8A5201}"/>
              </a:ext>
            </a:extLst>
          </p:cNvPr>
          <p:cNvSpPr txBox="1"/>
          <p:nvPr/>
        </p:nvSpPr>
        <p:spPr>
          <a:xfrm>
            <a:off x="3275966" y="6163247"/>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Tree>
    <p:extLst>
      <p:ext uri="{BB962C8B-B14F-4D97-AF65-F5344CB8AC3E}">
        <p14:creationId xmlns:p14="http://schemas.microsoft.com/office/powerpoint/2010/main" val="43861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D14F2-84A0-CC83-ED74-D28B9394E37C}"/>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40F1AB8-3D67-B1B7-4FFC-77273D879D10}"/>
              </a:ext>
            </a:extLst>
          </p:cNvPr>
          <p:cNvSpPr/>
          <p:nvPr/>
        </p:nvSpPr>
        <p:spPr>
          <a:xfrm>
            <a:off x="0" y="0"/>
            <a:ext cx="9144000" cy="58274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コンテンツ プレースホルダー 6">
            <a:extLst>
              <a:ext uri="{FF2B5EF4-FFF2-40B4-BE49-F238E27FC236}">
                <a16:creationId xmlns:a16="http://schemas.microsoft.com/office/drawing/2014/main" id="{70FC6790-4E15-5668-541C-8C6D448126A3}"/>
              </a:ext>
            </a:extLst>
          </p:cNvPr>
          <p:cNvPicPr>
            <a:picLocks noGrp="1" noChangeAspect="1"/>
          </p:cNvPicPr>
          <p:nvPr>
            <p:ph idx="1"/>
          </p:nvPr>
        </p:nvPicPr>
        <p:blipFill>
          <a:blip r:embed="rId2"/>
          <a:stretch>
            <a:fillRect/>
          </a:stretch>
        </p:blipFill>
        <p:spPr>
          <a:xfrm>
            <a:off x="-2697" y="870127"/>
            <a:ext cx="9158449" cy="5221923"/>
          </a:xfrm>
        </p:spPr>
      </p:pic>
      <p:sp>
        <p:nvSpPr>
          <p:cNvPr id="4" name="フッター プレースホルダー 3">
            <a:extLst>
              <a:ext uri="{FF2B5EF4-FFF2-40B4-BE49-F238E27FC236}">
                <a16:creationId xmlns:a16="http://schemas.microsoft.com/office/drawing/2014/main" id="{731C2679-6B61-BE7E-C4E5-A71075576E12}"/>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DD1D854A-8CEE-6C04-8752-B34DD6AF79E8}"/>
              </a:ext>
            </a:extLst>
          </p:cNvPr>
          <p:cNvSpPr>
            <a:spLocks noGrp="1"/>
          </p:cNvSpPr>
          <p:nvPr>
            <p:ph type="sldNum" sz="quarter" idx="12"/>
          </p:nvPr>
        </p:nvSpPr>
        <p:spPr/>
        <p:txBody>
          <a:bodyPr/>
          <a:lstStyle/>
          <a:p>
            <a:fld id="{C1FF6DA9-008F-8B48-92A6-B652298478BF}" type="slidenum">
              <a:rPr lang="en-US" smtClean="0"/>
              <a:t>24</a:t>
            </a:fld>
            <a:endParaRPr lang="en-US" dirty="0"/>
          </a:p>
        </p:txBody>
      </p:sp>
      <p:sp>
        <p:nvSpPr>
          <p:cNvPr id="8" name="テキスト ボックス 7">
            <a:extLst>
              <a:ext uri="{FF2B5EF4-FFF2-40B4-BE49-F238E27FC236}">
                <a16:creationId xmlns:a16="http://schemas.microsoft.com/office/drawing/2014/main" id="{EBC5E580-1791-BD59-F84B-5E3CFDC17F72}"/>
              </a:ext>
            </a:extLst>
          </p:cNvPr>
          <p:cNvSpPr txBox="1"/>
          <p:nvPr/>
        </p:nvSpPr>
        <p:spPr>
          <a:xfrm>
            <a:off x="2800350" y="6092050"/>
            <a:ext cx="6946025" cy="307777"/>
          </a:xfrm>
          <a:prstGeom prst="rect">
            <a:avLst/>
          </a:prstGeom>
          <a:noFill/>
        </p:spPr>
        <p:txBody>
          <a:bodyPr wrap="square" rtlCol="0">
            <a:spAutoFit/>
          </a:bodyPr>
          <a:lstStyle/>
          <a:p>
            <a:r>
              <a:rPr kumimoji="1" lang="ja-JP" altLang="en-US" sz="1400" dirty="0"/>
              <a:t>参照：日本医師会　ベースアップ評価料の届出様式の大幅な簡素化について</a:t>
            </a:r>
          </a:p>
        </p:txBody>
      </p:sp>
      <p:sp>
        <p:nvSpPr>
          <p:cNvPr id="9" name="正方形/長方形 8">
            <a:extLst>
              <a:ext uri="{FF2B5EF4-FFF2-40B4-BE49-F238E27FC236}">
                <a16:creationId xmlns:a16="http://schemas.microsoft.com/office/drawing/2014/main" id="{51118E9E-2AB6-3721-6325-D314519DB991}"/>
              </a:ext>
            </a:extLst>
          </p:cNvPr>
          <p:cNvSpPr/>
          <p:nvPr/>
        </p:nvSpPr>
        <p:spPr>
          <a:xfrm>
            <a:off x="8969413" y="5688639"/>
            <a:ext cx="182880" cy="355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12D515DA-F4FB-7162-A363-6BF1EF7D3BDE}"/>
              </a:ext>
            </a:extLst>
          </p:cNvPr>
          <p:cNvSpPr/>
          <p:nvPr/>
        </p:nvSpPr>
        <p:spPr>
          <a:xfrm>
            <a:off x="170853" y="3078480"/>
            <a:ext cx="8890000" cy="7010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9F676459-DE17-3B88-88BA-6935C36CD26D}"/>
              </a:ext>
            </a:extLst>
          </p:cNvPr>
          <p:cNvCxnSpPr/>
          <p:nvPr/>
        </p:nvCxnSpPr>
        <p:spPr>
          <a:xfrm>
            <a:off x="8447122" y="3371849"/>
            <a:ext cx="53260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直線コネクタ 12">
            <a:extLst>
              <a:ext uri="{FF2B5EF4-FFF2-40B4-BE49-F238E27FC236}">
                <a16:creationId xmlns:a16="http://schemas.microsoft.com/office/drawing/2014/main" id="{F92941B3-8A7F-2E1C-D196-8B331638E975}"/>
              </a:ext>
            </a:extLst>
          </p:cNvPr>
          <p:cNvCxnSpPr>
            <a:cxnSpLocks/>
          </p:cNvCxnSpPr>
          <p:nvPr/>
        </p:nvCxnSpPr>
        <p:spPr>
          <a:xfrm>
            <a:off x="476571" y="3556635"/>
            <a:ext cx="8588532"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17" name="吹き出し: 四角形 16">
            <a:extLst>
              <a:ext uri="{FF2B5EF4-FFF2-40B4-BE49-F238E27FC236}">
                <a16:creationId xmlns:a16="http://schemas.microsoft.com/office/drawing/2014/main" id="{3DAA44A2-AAFD-DD13-F44D-C02669C149C0}"/>
              </a:ext>
            </a:extLst>
          </p:cNvPr>
          <p:cNvSpPr/>
          <p:nvPr/>
        </p:nvSpPr>
        <p:spPr>
          <a:xfrm>
            <a:off x="3461364" y="3946680"/>
            <a:ext cx="3474719" cy="787399"/>
          </a:xfrm>
          <a:prstGeom prst="wedgeRectCallout">
            <a:avLst>
              <a:gd name="adj1" fmla="val 14176"/>
              <a:gd name="adj2" fmla="val -8544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ea typeface="A-OTF UD Shin Go Pr6N L" panose="020B0300000000000000"/>
              </a:rPr>
              <a:t>社労士分野</a:t>
            </a:r>
          </a:p>
        </p:txBody>
      </p:sp>
      <p:sp>
        <p:nvSpPr>
          <p:cNvPr id="3" name="Title 1">
            <a:extLst>
              <a:ext uri="{FF2B5EF4-FFF2-40B4-BE49-F238E27FC236}">
                <a16:creationId xmlns:a16="http://schemas.microsoft.com/office/drawing/2014/main" id="{2FEA6FEA-BAD6-FA67-0BDC-F18854F96A95}"/>
              </a:ext>
            </a:extLst>
          </p:cNvPr>
          <p:cNvSpPr>
            <a:spLocks noGrp="1"/>
          </p:cNvSpPr>
          <p:nvPr>
            <p:ph type="title"/>
          </p:nvPr>
        </p:nvSpPr>
        <p:spPr>
          <a:xfrm>
            <a:off x="259998" y="165111"/>
            <a:ext cx="8453428" cy="417629"/>
          </a:xfrm>
        </p:spPr>
        <p:txBody>
          <a:bodyPr>
            <a:noAutofit/>
          </a:bodyPr>
          <a:lstStyle/>
          <a:p>
            <a:r>
              <a:rPr lang="ja-JP" altLang="en-US" sz="3200" b="1" dirty="0">
                <a:latin typeface="A-OTF UD Shin Go Pr6N L" panose="020B0300000000000000" pitchFamily="34" charset="-128"/>
                <a:ea typeface="A-OTF UD Shin Go Pr6N L" panose="020B0300000000000000"/>
              </a:rPr>
              <a:t>日本医師会からの算定呼びかけ　</a:t>
            </a:r>
            <a:r>
              <a:rPr lang="en-US" altLang="ja-JP" sz="3200" b="1" dirty="0">
                <a:latin typeface="A-OTF UD Shin Go Pr6N L" panose="020B0300000000000000" pitchFamily="34" charset="-128"/>
                <a:ea typeface="A-OTF UD Shin Go Pr6N L" panose="020B0300000000000000"/>
              </a:rPr>
              <a:t>R7/1</a:t>
            </a:r>
            <a:endParaRPr lang="en-US" altLang="ja-JP" sz="1400" b="1" dirty="0">
              <a:latin typeface="A-OTF UD Shin Go Pr6N L" panose="020B0300000000000000" pitchFamily="34" charset="-128"/>
              <a:ea typeface="A-OTF UD Shin Go Pr6N L" panose="020B0300000000000000"/>
            </a:endParaRPr>
          </a:p>
        </p:txBody>
      </p:sp>
      <p:cxnSp>
        <p:nvCxnSpPr>
          <p:cNvPr id="6" name="直線コネクタ 5">
            <a:extLst>
              <a:ext uri="{FF2B5EF4-FFF2-40B4-BE49-F238E27FC236}">
                <a16:creationId xmlns:a16="http://schemas.microsoft.com/office/drawing/2014/main" id="{1B6C4517-23AC-37BE-8388-E4424E694E42}"/>
              </a:ext>
            </a:extLst>
          </p:cNvPr>
          <p:cNvCxnSpPr>
            <a:cxnSpLocks/>
          </p:cNvCxnSpPr>
          <p:nvPr/>
        </p:nvCxnSpPr>
        <p:spPr>
          <a:xfrm>
            <a:off x="1913241" y="3371849"/>
            <a:ext cx="3285483"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8093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6">
            <a:extLst>
              <a:ext uri="{FF2B5EF4-FFF2-40B4-BE49-F238E27FC236}">
                <a16:creationId xmlns:a16="http://schemas.microsoft.com/office/drawing/2014/main" id="{7AD517A6-9495-6818-8212-E9E135BA2308}"/>
              </a:ext>
            </a:extLst>
          </p:cNvPr>
          <p:cNvPicPr>
            <a:picLocks noGrp="1" noChangeAspect="1"/>
          </p:cNvPicPr>
          <p:nvPr>
            <p:ph idx="1"/>
          </p:nvPr>
        </p:nvPicPr>
        <p:blipFill>
          <a:blip r:embed="rId3"/>
          <a:srcRect l="15293" t="22789" r="17272" b="15134"/>
          <a:stretch/>
        </p:blipFill>
        <p:spPr>
          <a:xfrm>
            <a:off x="411889" y="658171"/>
            <a:ext cx="8320222" cy="5379072"/>
          </a:xfrm>
        </p:spPr>
      </p:pic>
      <p:sp>
        <p:nvSpPr>
          <p:cNvPr id="5" name="スライド番号プレースホルダー 4">
            <a:extLst>
              <a:ext uri="{FF2B5EF4-FFF2-40B4-BE49-F238E27FC236}">
                <a16:creationId xmlns:a16="http://schemas.microsoft.com/office/drawing/2014/main" id="{43636E61-65F1-C50F-03F4-4EAEE3BEC1CF}"/>
              </a:ext>
            </a:extLst>
          </p:cNvPr>
          <p:cNvSpPr>
            <a:spLocks noGrp="1"/>
          </p:cNvSpPr>
          <p:nvPr>
            <p:ph type="sldNum" sz="quarter" idx="12"/>
          </p:nvPr>
        </p:nvSpPr>
        <p:spPr/>
        <p:txBody>
          <a:bodyPr/>
          <a:lstStyle/>
          <a:p>
            <a:fld id="{C1FF6DA9-008F-8B48-92A6-B652298478BF}" type="slidenum">
              <a:rPr lang="en-US" smtClean="0"/>
              <a:t>25</a:t>
            </a:fld>
            <a:endParaRPr lang="en-US" dirty="0"/>
          </a:p>
        </p:txBody>
      </p:sp>
      <p:sp>
        <p:nvSpPr>
          <p:cNvPr id="8" name="テキスト ボックス 7">
            <a:extLst>
              <a:ext uri="{FF2B5EF4-FFF2-40B4-BE49-F238E27FC236}">
                <a16:creationId xmlns:a16="http://schemas.microsoft.com/office/drawing/2014/main" id="{0CD78411-662A-AB37-4C7A-17D429208A9A}"/>
              </a:ext>
            </a:extLst>
          </p:cNvPr>
          <p:cNvSpPr txBox="1"/>
          <p:nvPr/>
        </p:nvSpPr>
        <p:spPr>
          <a:xfrm>
            <a:off x="2080810" y="6421358"/>
            <a:ext cx="6677599" cy="307777"/>
          </a:xfrm>
          <a:prstGeom prst="rect">
            <a:avLst/>
          </a:prstGeom>
          <a:noFill/>
        </p:spPr>
        <p:txBody>
          <a:bodyPr wrap="square" rtlCol="0">
            <a:spAutoFit/>
          </a:bodyPr>
          <a:lstStyle/>
          <a:p>
            <a:r>
              <a:rPr lang="ja-JP" altLang="en-US" sz="1400" dirty="0"/>
              <a:t>参照：厚生労働省ベースアップ評価料届出後に行っていただきたいこと</a:t>
            </a:r>
            <a:endParaRPr kumimoji="1" lang="ja-JP" altLang="en-US" sz="1400" dirty="0"/>
          </a:p>
        </p:txBody>
      </p:sp>
      <p:pic>
        <p:nvPicPr>
          <p:cNvPr id="9" name="コンテンツ プレースホルダー 6">
            <a:extLst>
              <a:ext uri="{FF2B5EF4-FFF2-40B4-BE49-F238E27FC236}">
                <a16:creationId xmlns:a16="http://schemas.microsoft.com/office/drawing/2014/main" id="{BCA20F2E-762E-197C-4BE4-5D68076B9B49}"/>
              </a:ext>
            </a:extLst>
          </p:cNvPr>
          <p:cNvPicPr>
            <a:picLocks noChangeAspect="1"/>
          </p:cNvPicPr>
          <p:nvPr/>
        </p:nvPicPr>
        <p:blipFill>
          <a:blip r:embed="rId3"/>
          <a:srcRect l="40167" t="88463" r="19287" b="5381"/>
          <a:stretch/>
        </p:blipFill>
        <p:spPr>
          <a:xfrm>
            <a:off x="4848775" y="5659512"/>
            <a:ext cx="4152006" cy="442738"/>
          </a:xfrm>
          <a:prstGeom prst="rect">
            <a:avLst/>
          </a:prstGeom>
        </p:spPr>
      </p:pic>
      <p:sp>
        <p:nvSpPr>
          <p:cNvPr id="10" name="正方形/長方形 9">
            <a:extLst>
              <a:ext uri="{FF2B5EF4-FFF2-40B4-BE49-F238E27FC236}">
                <a16:creationId xmlns:a16="http://schemas.microsoft.com/office/drawing/2014/main" id="{D34A3224-D7D8-11D1-FE8C-63DFB4FC17CF}"/>
              </a:ext>
            </a:extLst>
          </p:cNvPr>
          <p:cNvSpPr/>
          <p:nvPr/>
        </p:nvSpPr>
        <p:spPr>
          <a:xfrm>
            <a:off x="0" y="-356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タイトル 1">
            <a:extLst>
              <a:ext uri="{FF2B5EF4-FFF2-40B4-BE49-F238E27FC236}">
                <a16:creationId xmlns:a16="http://schemas.microsoft.com/office/drawing/2014/main" id="{2BBCEE60-A510-901D-B5DB-3D360094AC5A}"/>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②基本給等総額</a:t>
            </a:r>
          </a:p>
        </p:txBody>
      </p:sp>
    </p:spTree>
    <p:extLst>
      <p:ext uri="{BB962C8B-B14F-4D97-AF65-F5344CB8AC3E}">
        <p14:creationId xmlns:p14="http://schemas.microsoft.com/office/powerpoint/2010/main" val="3211671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74B9-222E-A21D-ED02-53E6275D58C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714A34B5-3F4F-33DB-19EB-E211215437BF}"/>
              </a:ext>
            </a:extLst>
          </p:cNvPr>
          <p:cNvSpPr>
            <a:spLocks noGrp="1"/>
          </p:cNvSpPr>
          <p:nvPr>
            <p:ph type="sldNum" sz="quarter" idx="12"/>
          </p:nvPr>
        </p:nvSpPr>
        <p:spPr/>
        <p:txBody>
          <a:bodyPr/>
          <a:lstStyle/>
          <a:p>
            <a:fld id="{C1FF6DA9-008F-8B48-92A6-B652298478BF}" type="slidenum">
              <a:rPr lang="en-US" smtClean="0"/>
              <a:t>26</a:t>
            </a:fld>
            <a:endParaRPr lang="en-US" dirty="0"/>
          </a:p>
        </p:txBody>
      </p:sp>
      <p:sp>
        <p:nvSpPr>
          <p:cNvPr id="8" name="テキスト ボックス 7">
            <a:extLst>
              <a:ext uri="{FF2B5EF4-FFF2-40B4-BE49-F238E27FC236}">
                <a16:creationId xmlns:a16="http://schemas.microsoft.com/office/drawing/2014/main" id="{83253480-C753-353A-032D-ED9D90F6C716}"/>
              </a:ext>
            </a:extLst>
          </p:cNvPr>
          <p:cNvSpPr txBox="1"/>
          <p:nvPr/>
        </p:nvSpPr>
        <p:spPr>
          <a:xfrm>
            <a:off x="2080810" y="6421358"/>
            <a:ext cx="6677599" cy="307777"/>
          </a:xfrm>
          <a:prstGeom prst="rect">
            <a:avLst/>
          </a:prstGeom>
          <a:noFill/>
        </p:spPr>
        <p:txBody>
          <a:bodyPr wrap="square" rtlCol="0">
            <a:spAutoFit/>
          </a:bodyPr>
          <a:lstStyle/>
          <a:p>
            <a:r>
              <a:rPr lang="ja-JP" altLang="en-US" sz="1400" dirty="0"/>
              <a:t>参照：厚生労働省ベースアップ評価料届出後に行っていただきたいこと</a:t>
            </a:r>
            <a:endParaRPr kumimoji="1" lang="ja-JP" altLang="en-US" sz="1400" dirty="0"/>
          </a:p>
        </p:txBody>
      </p:sp>
      <p:sp>
        <p:nvSpPr>
          <p:cNvPr id="10" name="正方形/長方形 9">
            <a:extLst>
              <a:ext uri="{FF2B5EF4-FFF2-40B4-BE49-F238E27FC236}">
                <a16:creationId xmlns:a16="http://schemas.microsoft.com/office/drawing/2014/main" id="{850E42F0-AB17-C500-F882-39DF5A5E557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タイトル 1">
            <a:extLst>
              <a:ext uri="{FF2B5EF4-FFF2-40B4-BE49-F238E27FC236}">
                <a16:creationId xmlns:a16="http://schemas.microsoft.com/office/drawing/2014/main" id="{379A46BF-6324-76D2-698F-C688A66D9F35}"/>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③給与総額</a:t>
            </a:r>
          </a:p>
        </p:txBody>
      </p:sp>
      <p:sp>
        <p:nvSpPr>
          <p:cNvPr id="19" name="フリーフォーム: 図形 18">
            <a:extLst>
              <a:ext uri="{FF2B5EF4-FFF2-40B4-BE49-F238E27FC236}">
                <a16:creationId xmlns:a16="http://schemas.microsoft.com/office/drawing/2014/main" id="{5EA39259-8910-6B57-0F2B-F37753EB7BCB}"/>
              </a:ext>
            </a:extLst>
          </p:cNvPr>
          <p:cNvSpPr/>
          <p:nvPr/>
        </p:nvSpPr>
        <p:spPr>
          <a:xfrm>
            <a:off x="2561381" y="1034064"/>
            <a:ext cx="4095470"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kern="1200" dirty="0"/>
              <a:t>賃金総額</a:t>
            </a:r>
            <a:endParaRPr kumimoji="1" lang="ja-JP" altLang="en-US" sz="3300" kern="1200" dirty="0"/>
          </a:p>
        </p:txBody>
      </p:sp>
      <p:sp>
        <p:nvSpPr>
          <p:cNvPr id="20" name="フリーフォーム: 図形 19">
            <a:extLst>
              <a:ext uri="{FF2B5EF4-FFF2-40B4-BE49-F238E27FC236}">
                <a16:creationId xmlns:a16="http://schemas.microsoft.com/office/drawing/2014/main" id="{E1B05762-54B3-B167-74FC-8D73DFAFEC28}"/>
              </a:ext>
            </a:extLst>
          </p:cNvPr>
          <p:cNvSpPr/>
          <p:nvPr/>
        </p:nvSpPr>
        <p:spPr>
          <a:xfrm>
            <a:off x="166387" y="4374927"/>
            <a:ext cx="1914423"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kern="1200" dirty="0"/>
              <a:t>基本給</a:t>
            </a:r>
            <a:endParaRPr kumimoji="1" lang="ja-JP" altLang="en-US" sz="3300" kern="1200" dirty="0"/>
          </a:p>
        </p:txBody>
      </p:sp>
      <p:sp>
        <p:nvSpPr>
          <p:cNvPr id="23" name="フリーフォーム: 図形 22">
            <a:extLst>
              <a:ext uri="{FF2B5EF4-FFF2-40B4-BE49-F238E27FC236}">
                <a16:creationId xmlns:a16="http://schemas.microsoft.com/office/drawing/2014/main" id="{798876BB-9D17-6495-D18C-09D37840D39E}"/>
              </a:ext>
            </a:extLst>
          </p:cNvPr>
          <p:cNvSpPr/>
          <p:nvPr/>
        </p:nvSpPr>
        <p:spPr>
          <a:xfrm>
            <a:off x="1231005" y="2614469"/>
            <a:ext cx="6954527" cy="1080738"/>
          </a:xfrm>
          <a:custGeom>
            <a:avLst/>
            <a:gdLst>
              <a:gd name="connsiteX0" fmla="*/ 0 w 5508264"/>
              <a:gd name="connsiteY0" fmla="*/ 0 h 1080738"/>
              <a:gd name="connsiteX1" fmla="*/ 5508264 w 5508264"/>
              <a:gd name="connsiteY1" fmla="*/ 0 h 1080738"/>
              <a:gd name="connsiteX2" fmla="*/ 5508264 w 5508264"/>
              <a:gd name="connsiteY2" fmla="*/ 1080738 h 1080738"/>
              <a:gd name="connsiteX3" fmla="*/ 0 w 5508264"/>
              <a:gd name="connsiteY3" fmla="*/ 1080738 h 1080738"/>
              <a:gd name="connsiteX4" fmla="*/ 0 w 5508264"/>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264" h="1080738">
                <a:moveTo>
                  <a:pt x="0" y="0"/>
                </a:moveTo>
                <a:lnTo>
                  <a:pt x="5508264" y="0"/>
                </a:lnTo>
                <a:lnTo>
                  <a:pt x="5508264"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kern="1200" dirty="0"/>
              <a:t>その年に支払った賃金の総額</a:t>
            </a:r>
            <a:endParaRPr kumimoji="1" lang="ja-JP" altLang="en-US" sz="3300" kern="1200" dirty="0"/>
          </a:p>
        </p:txBody>
      </p:sp>
      <p:cxnSp>
        <p:nvCxnSpPr>
          <p:cNvPr id="32" name="直線コネクタ 31">
            <a:extLst>
              <a:ext uri="{FF2B5EF4-FFF2-40B4-BE49-F238E27FC236}">
                <a16:creationId xmlns:a16="http://schemas.microsoft.com/office/drawing/2014/main" id="{D31998BC-60DA-8BBD-D4C3-A0F03CEAFEEA}"/>
              </a:ext>
            </a:extLst>
          </p:cNvPr>
          <p:cNvCxnSpPr/>
          <p:nvPr/>
        </p:nvCxnSpPr>
        <p:spPr>
          <a:xfrm flipV="1">
            <a:off x="5419609" y="4043190"/>
            <a:ext cx="0" cy="4847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5A11CC54-03E1-AE80-3ACE-47EED7F63B5C}"/>
              </a:ext>
            </a:extLst>
          </p:cNvPr>
          <p:cNvCxnSpPr/>
          <p:nvPr/>
        </p:nvCxnSpPr>
        <p:spPr>
          <a:xfrm flipV="1">
            <a:off x="7779353" y="4060370"/>
            <a:ext cx="0" cy="484743"/>
          </a:xfrm>
          <a:prstGeom prst="line">
            <a:avLst/>
          </a:prstGeom>
        </p:spPr>
        <p:style>
          <a:lnRef idx="1">
            <a:schemeClr val="accent1"/>
          </a:lnRef>
          <a:fillRef idx="0">
            <a:schemeClr val="accent1"/>
          </a:fillRef>
          <a:effectRef idx="0">
            <a:schemeClr val="accent1"/>
          </a:effectRef>
          <a:fontRef idx="minor">
            <a:schemeClr val="tx1"/>
          </a:fontRef>
        </p:style>
      </p:cxnSp>
      <p:grpSp>
        <p:nvGrpSpPr>
          <p:cNvPr id="43" name="グループ化 42">
            <a:extLst>
              <a:ext uri="{FF2B5EF4-FFF2-40B4-BE49-F238E27FC236}">
                <a16:creationId xmlns:a16="http://schemas.microsoft.com/office/drawing/2014/main" id="{54916336-5D32-F83B-9E26-2D7BF570528C}"/>
              </a:ext>
            </a:extLst>
          </p:cNvPr>
          <p:cNvGrpSpPr/>
          <p:nvPr/>
        </p:nvGrpSpPr>
        <p:grpSpPr>
          <a:xfrm>
            <a:off x="203504" y="1042028"/>
            <a:ext cx="8811224" cy="4432617"/>
            <a:chOff x="166388" y="1034064"/>
            <a:chExt cx="8811224" cy="4432617"/>
          </a:xfrm>
        </p:grpSpPr>
        <p:sp>
          <p:nvSpPr>
            <p:cNvPr id="21" name="フリーフォーム: 図形 20">
              <a:extLst>
                <a:ext uri="{FF2B5EF4-FFF2-40B4-BE49-F238E27FC236}">
                  <a16:creationId xmlns:a16="http://schemas.microsoft.com/office/drawing/2014/main" id="{BFB277CD-3C3D-EDA3-A58D-39035D8A016C}"/>
                </a:ext>
              </a:extLst>
            </p:cNvPr>
            <p:cNvSpPr/>
            <p:nvPr/>
          </p:nvSpPr>
          <p:spPr>
            <a:xfrm>
              <a:off x="2235099" y="4385943"/>
              <a:ext cx="202257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b="1" kern="1200" dirty="0"/>
                <a:t>割増賃金</a:t>
              </a:r>
              <a:endParaRPr kumimoji="1" lang="ja-JP" altLang="en-US" sz="3300" b="1" kern="1200" dirty="0"/>
            </a:p>
          </p:txBody>
        </p:sp>
        <p:sp>
          <p:nvSpPr>
            <p:cNvPr id="22" name="フリーフォーム: 図形 21">
              <a:extLst>
                <a:ext uri="{FF2B5EF4-FFF2-40B4-BE49-F238E27FC236}">
                  <a16:creationId xmlns:a16="http://schemas.microsoft.com/office/drawing/2014/main" id="{2ACCC454-766F-9E59-5C6E-2C113A720C62}"/>
                </a:ext>
              </a:extLst>
            </p:cNvPr>
            <p:cNvSpPr/>
            <p:nvPr/>
          </p:nvSpPr>
          <p:spPr>
            <a:xfrm>
              <a:off x="4411964" y="4385943"/>
              <a:ext cx="202257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b="1" kern="1200" dirty="0"/>
                <a:t>賞与</a:t>
              </a:r>
              <a:endParaRPr kumimoji="1" lang="ja-JP" altLang="en-US" sz="3300" b="1" kern="1200" dirty="0"/>
            </a:p>
          </p:txBody>
        </p:sp>
        <p:sp>
          <p:nvSpPr>
            <p:cNvPr id="24" name="フリーフォーム: 図形 23">
              <a:extLst>
                <a:ext uri="{FF2B5EF4-FFF2-40B4-BE49-F238E27FC236}">
                  <a16:creationId xmlns:a16="http://schemas.microsoft.com/office/drawing/2014/main" id="{F70FA68D-F0AE-FC62-4984-149A2EC14AD6}"/>
                </a:ext>
              </a:extLst>
            </p:cNvPr>
            <p:cNvSpPr/>
            <p:nvPr/>
          </p:nvSpPr>
          <p:spPr>
            <a:xfrm>
              <a:off x="6581095" y="4385943"/>
              <a:ext cx="2396517"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kumimoji="1" lang="ja-JP" altLang="en-US" sz="2000" b="1" dirty="0"/>
                <a:t>法定福利費</a:t>
              </a:r>
              <a:endParaRPr kumimoji="1" lang="en-US" altLang="ja-JP" sz="2000" b="1" dirty="0"/>
            </a:p>
            <a:p>
              <a:pPr marL="0" lvl="0" indent="0" algn="ctr" defTabSz="1466850">
                <a:lnSpc>
                  <a:spcPct val="90000"/>
                </a:lnSpc>
                <a:spcBef>
                  <a:spcPct val="0"/>
                </a:spcBef>
                <a:spcAft>
                  <a:spcPct val="35000"/>
                </a:spcAft>
                <a:buNone/>
              </a:pPr>
              <a:r>
                <a:rPr kumimoji="1" lang="ja-JP" altLang="en-US" sz="2000" b="1" dirty="0"/>
                <a:t>事業主負担分　</a:t>
              </a:r>
              <a:endParaRPr kumimoji="1" lang="ja-JP" altLang="en-US" sz="2000" b="1" kern="1200" dirty="0"/>
            </a:p>
          </p:txBody>
        </p:sp>
        <p:cxnSp>
          <p:nvCxnSpPr>
            <p:cNvPr id="26" name="直線コネクタ 25">
              <a:extLst>
                <a:ext uri="{FF2B5EF4-FFF2-40B4-BE49-F238E27FC236}">
                  <a16:creationId xmlns:a16="http://schemas.microsoft.com/office/drawing/2014/main" id="{22374DED-9DA0-9957-FCCC-D9E358D6CE2E}"/>
                </a:ext>
              </a:extLst>
            </p:cNvPr>
            <p:cNvCxnSpPr/>
            <p:nvPr/>
          </p:nvCxnSpPr>
          <p:spPr>
            <a:xfrm>
              <a:off x="4572000" y="1983036"/>
              <a:ext cx="0" cy="631433"/>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509AD941-0740-F1F6-ED87-EFFD9F778A31}"/>
                </a:ext>
              </a:extLst>
            </p:cNvPr>
            <p:cNvCxnSpPr/>
            <p:nvPr/>
          </p:nvCxnSpPr>
          <p:spPr>
            <a:xfrm flipV="1">
              <a:off x="1231005" y="4043190"/>
              <a:ext cx="0" cy="383028"/>
            </a:xfrm>
            <a:prstGeom prst="line">
              <a:avLst/>
            </a:prstGeom>
          </p:spPr>
          <p:style>
            <a:lnRef idx="1">
              <a:schemeClr val="dk1"/>
            </a:lnRef>
            <a:fillRef idx="0">
              <a:schemeClr val="dk1"/>
            </a:fillRef>
            <a:effectRef idx="0">
              <a:schemeClr val="dk1"/>
            </a:effectRef>
            <a:fontRef idx="minor">
              <a:schemeClr val="tx1"/>
            </a:fontRef>
          </p:style>
        </p:cxnSp>
        <p:cxnSp>
          <p:nvCxnSpPr>
            <p:cNvPr id="30" name="直線コネクタ 29">
              <a:extLst>
                <a:ext uri="{FF2B5EF4-FFF2-40B4-BE49-F238E27FC236}">
                  <a16:creationId xmlns:a16="http://schemas.microsoft.com/office/drawing/2014/main" id="{5098D9AD-446A-2291-5818-D44144B6F7E9}"/>
                </a:ext>
              </a:extLst>
            </p:cNvPr>
            <p:cNvCxnSpPr/>
            <p:nvPr/>
          </p:nvCxnSpPr>
          <p:spPr>
            <a:xfrm flipV="1">
              <a:off x="3327094" y="4043190"/>
              <a:ext cx="0" cy="4847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15DF8E7D-E14C-7230-6EE3-F3852FDBBE04}"/>
                </a:ext>
              </a:extLst>
            </p:cNvPr>
            <p:cNvCxnSpPr>
              <a:cxnSpLocks/>
            </p:cNvCxnSpPr>
            <p:nvPr/>
          </p:nvCxnSpPr>
          <p:spPr>
            <a:xfrm>
              <a:off x="1212619" y="4035531"/>
              <a:ext cx="6566734" cy="248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AE89E718-E9B3-4710-1172-550253AD956C}"/>
                </a:ext>
              </a:extLst>
            </p:cNvPr>
            <p:cNvCxnSpPr/>
            <p:nvPr/>
          </p:nvCxnSpPr>
          <p:spPr>
            <a:xfrm>
              <a:off x="4572000" y="3678027"/>
              <a:ext cx="0" cy="365163"/>
            </a:xfrm>
            <a:prstGeom prst="line">
              <a:avLst/>
            </a:prstGeom>
          </p:spPr>
          <p:style>
            <a:lnRef idx="1">
              <a:schemeClr val="accent1"/>
            </a:lnRef>
            <a:fillRef idx="0">
              <a:schemeClr val="accent1"/>
            </a:fillRef>
            <a:effectRef idx="0">
              <a:schemeClr val="accent1"/>
            </a:effectRef>
            <a:fontRef idx="minor">
              <a:schemeClr val="tx1"/>
            </a:fontRef>
          </p:style>
        </p:cxnSp>
        <p:sp>
          <p:nvSpPr>
            <p:cNvPr id="40" name="フリーフォーム: 図形 39">
              <a:extLst>
                <a:ext uri="{FF2B5EF4-FFF2-40B4-BE49-F238E27FC236}">
                  <a16:creationId xmlns:a16="http://schemas.microsoft.com/office/drawing/2014/main" id="{AA2B5894-69E8-A2AA-6B39-A04658BF4B6B}"/>
                </a:ext>
              </a:extLst>
            </p:cNvPr>
            <p:cNvSpPr/>
            <p:nvPr/>
          </p:nvSpPr>
          <p:spPr>
            <a:xfrm>
              <a:off x="1247137" y="1034064"/>
              <a:ext cx="695452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b="1" dirty="0"/>
                <a:t>給　与　</a:t>
              </a:r>
              <a:r>
                <a:rPr lang="ja-JP" altLang="en-US" sz="3300" b="1" kern="1200" dirty="0"/>
                <a:t>総　額</a:t>
              </a:r>
              <a:endParaRPr kumimoji="1" lang="ja-JP" altLang="en-US" sz="3300" b="1" kern="1200" dirty="0"/>
            </a:p>
          </p:txBody>
        </p:sp>
        <p:sp>
          <p:nvSpPr>
            <p:cNvPr id="41" name="フリーフォーム: 図形 40">
              <a:extLst>
                <a:ext uri="{FF2B5EF4-FFF2-40B4-BE49-F238E27FC236}">
                  <a16:creationId xmlns:a16="http://schemas.microsoft.com/office/drawing/2014/main" id="{2B527E10-76D0-F2E6-2AEC-3B1B923DB982}"/>
                </a:ext>
              </a:extLst>
            </p:cNvPr>
            <p:cNvSpPr/>
            <p:nvPr/>
          </p:nvSpPr>
          <p:spPr>
            <a:xfrm>
              <a:off x="166388" y="4374927"/>
              <a:ext cx="1914423"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b="1" kern="1200" dirty="0"/>
                <a:t>基本給等総額</a:t>
              </a:r>
              <a:endParaRPr kumimoji="1" lang="ja-JP" altLang="en-US" sz="3300" b="1" kern="1200" dirty="0"/>
            </a:p>
          </p:txBody>
        </p:sp>
        <p:sp>
          <p:nvSpPr>
            <p:cNvPr id="42" name="フリーフォーム: 図形 41">
              <a:extLst>
                <a:ext uri="{FF2B5EF4-FFF2-40B4-BE49-F238E27FC236}">
                  <a16:creationId xmlns:a16="http://schemas.microsoft.com/office/drawing/2014/main" id="{BE87F7AB-A2C3-153F-1535-9626ECC0B820}"/>
                </a:ext>
              </a:extLst>
            </p:cNvPr>
            <p:cNvSpPr/>
            <p:nvPr/>
          </p:nvSpPr>
          <p:spPr>
            <a:xfrm>
              <a:off x="1231006" y="2614469"/>
              <a:ext cx="6954527" cy="1080738"/>
            </a:xfrm>
            <a:custGeom>
              <a:avLst/>
              <a:gdLst>
                <a:gd name="connsiteX0" fmla="*/ 0 w 5508264"/>
                <a:gd name="connsiteY0" fmla="*/ 0 h 1080738"/>
                <a:gd name="connsiteX1" fmla="*/ 5508264 w 5508264"/>
                <a:gd name="connsiteY1" fmla="*/ 0 h 1080738"/>
                <a:gd name="connsiteX2" fmla="*/ 5508264 w 5508264"/>
                <a:gd name="connsiteY2" fmla="*/ 1080738 h 1080738"/>
                <a:gd name="connsiteX3" fmla="*/ 0 w 5508264"/>
                <a:gd name="connsiteY3" fmla="*/ 1080738 h 1080738"/>
                <a:gd name="connsiteX4" fmla="*/ 0 w 5508264"/>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264" h="1080738">
                  <a:moveTo>
                    <a:pt x="0" y="0"/>
                  </a:moveTo>
                  <a:lnTo>
                    <a:pt x="5508264" y="0"/>
                  </a:lnTo>
                  <a:lnTo>
                    <a:pt x="5508264"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b="1" kern="1200" dirty="0"/>
                <a:t>その年に支払った賃金の総額</a:t>
              </a:r>
              <a:endParaRPr kumimoji="1" lang="ja-JP" altLang="en-US" sz="3300" b="1" kern="1200" dirty="0"/>
            </a:p>
          </p:txBody>
        </p:sp>
      </p:grpSp>
      <p:cxnSp>
        <p:nvCxnSpPr>
          <p:cNvPr id="2" name="直線コネクタ 1">
            <a:extLst>
              <a:ext uri="{FF2B5EF4-FFF2-40B4-BE49-F238E27FC236}">
                <a16:creationId xmlns:a16="http://schemas.microsoft.com/office/drawing/2014/main" id="{9F5C0B8B-66D6-F0D8-2F7D-F9F2ECC0554E}"/>
              </a:ext>
            </a:extLst>
          </p:cNvPr>
          <p:cNvCxnSpPr/>
          <p:nvPr/>
        </p:nvCxnSpPr>
        <p:spPr>
          <a:xfrm>
            <a:off x="4724400" y="2114802"/>
            <a:ext cx="0" cy="63143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057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3444A-2068-9545-8783-8FA5CCAC7506}"/>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72E4E23C-E74A-B589-2380-E57F8DFC8CE8}"/>
              </a:ext>
            </a:extLst>
          </p:cNvPr>
          <p:cNvSpPr>
            <a:spLocks noGrp="1"/>
          </p:cNvSpPr>
          <p:nvPr>
            <p:ph type="sldNum" sz="quarter" idx="12"/>
          </p:nvPr>
        </p:nvSpPr>
        <p:spPr/>
        <p:txBody>
          <a:bodyPr/>
          <a:lstStyle/>
          <a:p>
            <a:fld id="{C1FF6DA9-008F-8B48-92A6-B652298478BF}" type="slidenum">
              <a:rPr lang="en-US" smtClean="0"/>
              <a:t>27</a:t>
            </a:fld>
            <a:endParaRPr lang="en-US" dirty="0"/>
          </a:p>
        </p:txBody>
      </p:sp>
      <p:sp>
        <p:nvSpPr>
          <p:cNvPr id="10" name="正方形/長方形 9">
            <a:extLst>
              <a:ext uri="{FF2B5EF4-FFF2-40B4-BE49-F238E27FC236}">
                <a16:creationId xmlns:a16="http://schemas.microsoft.com/office/drawing/2014/main" id="{F66E3ADB-D95F-12C3-DBF7-066C9B42C5CF}"/>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タイトル 1">
            <a:extLst>
              <a:ext uri="{FF2B5EF4-FFF2-40B4-BE49-F238E27FC236}">
                <a16:creationId xmlns:a16="http://schemas.microsoft.com/office/drawing/2014/main" id="{C4EC4022-8605-7604-4025-330BB1F715DF}"/>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④法定福利費</a:t>
            </a:r>
          </a:p>
        </p:txBody>
      </p:sp>
      <p:sp>
        <p:nvSpPr>
          <p:cNvPr id="3" name="コンテンツ プレースホルダー 2">
            <a:extLst>
              <a:ext uri="{FF2B5EF4-FFF2-40B4-BE49-F238E27FC236}">
                <a16:creationId xmlns:a16="http://schemas.microsoft.com/office/drawing/2014/main" id="{EC8D7CD2-7DD3-7674-DA77-1576C0BFEEAF}"/>
              </a:ext>
            </a:extLst>
          </p:cNvPr>
          <p:cNvSpPr>
            <a:spLocks noGrp="1"/>
          </p:cNvSpPr>
          <p:nvPr>
            <p:ph idx="1"/>
          </p:nvPr>
        </p:nvSpPr>
        <p:spPr>
          <a:xfrm>
            <a:off x="739507" y="2291520"/>
            <a:ext cx="8129072" cy="4313601"/>
          </a:xfrm>
        </p:spPr>
        <p:txBody>
          <a:bodyPr/>
          <a:lstStyle/>
          <a:p>
            <a:r>
              <a:rPr lang="ja-JP" altLang="en-US" dirty="0">
                <a:ea typeface="A-OTF UD Shin Go Pr6N L" panose="020B0300000000000000"/>
              </a:rPr>
              <a:t>社会保険料（健康保険料・介護保険料・厚生年金保険料・児童手当拠出金）の事業主負担分</a:t>
            </a:r>
            <a:endParaRPr lang="en-US" altLang="ja-JP" dirty="0">
              <a:ea typeface="A-OTF UD Shin Go Pr6N L" panose="020B0300000000000000"/>
            </a:endParaRPr>
          </a:p>
          <a:p>
            <a:r>
              <a:rPr lang="ja-JP" altLang="en-US" dirty="0">
                <a:ea typeface="A-OTF UD Shin Go Pr6N L" panose="020B0300000000000000"/>
              </a:rPr>
              <a:t>労働保険料（雇用保険料・労災保険料）の事業主負担分</a:t>
            </a:r>
            <a:endParaRPr lang="en-US" altLang="ja-JP" dirty="0">
              <a:ea typeface="A-OTF UD Shin Go Pr6N L" panose="020B0300000000000000"/>
            </a:endParaRPr>
          </a:p>
          <a:p>
            <a:r>
              <a:rPr lang="ja-JP" altLang="en-US" dirty="0">
                <a:ea typeface="A-OTF UD Shin Go Pr6N L" panose="020B0300000000000000"/>
              </a:rPr>
              <a:t>退職手当共済制度等における掛金等が増加する場合の増加分（事業者負担分を含む。）</a:t>
            </a:r>
          </a:p>
        </p:txBody>
      </p:sp>
      <p:sp>
        <p:nvSpPr>
          <p:cNvPr id="2" name="テキスト ボックス 1">
            <a:extLst>
              <a:ext uri="{FF2B5EF4-FFF2-40B4-BE49-F238E27FC236}">
                <a16:creationId xmlns:a16="http://schemas.microsoft.com/office/drawing/2014/main" id="{7494597F-E60C-9481-FB0D-8DE49A909F91}"/>
              </a:ext>
            </a:extLst>
          </p:cNvPr>
          <p:cNvSpPr txBox="1"/>
          <p:nvPr/>
        </p:nvSpPr>
        <p:spPr>
          <a:xfrm>
            <a:off x="991519" y="882123"/>
            <a:ext cx="4054207" cy="1200329"/>
          </a:xfrm>
          <a:prstGeom prst="rect">
            <a:avLst/>
          </a:prstGeom>
          <a:noFill/>
        </p:spPr>
        <p:txBody>
          <a:bodyPr wrap="square" rtlCol="0">
            <a:spAutoFit/>
          </a:bodyPr>
          <a:lstStyle/>
          <a:p>
            <a:r>
              <a:rPr kumimoji="1" lang="ja-JP" altLang="en-US" sz="7200" b="1" dirty="0">
                <a:solidFill>
                  <a:srgbClr val="FF0000"/>
                </a:solidFill>
              </a:rPr>
              <a:t>＝</a:t>
            </a:r>
            <a:r>
              <a:rPr kumimoji="1" lang="en-US" altLang="ja-JP" sz="7200" b="1" dirty="0">
                <a:solidFill>
                  <a:srgbClr val="FF0000"/>
                </a:solidFill>
              </a:rPr>
              <a:t>16.5</a:t>
            </a:r>
            <a:r>
              <a:rPr kumimoji="1" lang="ja-JP" altLang="en-US" sz="7200" b="1" dirty="0">
                <a:solidFill>
                  <a:srgbClr val="FF0000"/>
                </a:solidFill>
              </a:rPr>
              <a:t>％</a:t>
            </a:r>
          </a:p>
        </p:txBody>
      </p:sp>
      <p:sp>
        <p:nvSpPr>
          <p:cNvPr id="4" name="吹き出し: 円形 3">
            <a:extLst>
              <a:ext uri="{FF2B5EF4-FFF2-40B4-BE49-F238E27FC236}">
                <a16:creationId xmlns:a16="http://schemas.microsoft.com/office/drawing/2014/main" id="{68E898DF-9D0C-499B-C045-98E62BB8F558}"/>
              </a:ext>
            </a:extLst>
          </p:cNvPr>
          <p:cNvSpPr/>
          <p:nvPr/>
        </p:nvSpPr>
        <p:spPr>
          <a:xfrm>
            <a:off x="5469530" y="289609"/>
            <a:ext cx="3360145" cy="1780411"/>
          </a:xfrm>
          <a:prstGeom prst="wedgeEllipseCallout">
            <a:avLst>
              <a:gd name="adj1" fmla="val -63150"/>
              <a:gd name="adj2" fmla="val 24940"/>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ea typeface="A-OTF UD Shin Go Pr6N L" panose="020B0300000000000000"/>
              </a:rPr>
              <a:t>ベースアップ評価料独自の</a:t>
            </a:r>
            <a:endParaRPr kumimoji="1" lang="en-US" altLang="ja-JP" sz="2800" b="1" dirty="0">
              <a:solidFill>
                <a:schemeClr val="tx1"/>
              </a:solidFill>
              <a:ea typeface="A-OTF UD Shin Go Pr6N L" panose="020B0300000000000000"/>
            </a:endParaRPr>
          </a:p>
          <a:p>
            <a:pPr algn="ctr"/>
            <a:r>
              <a:rPr lang="ja-JP" altLang="en-US" sz="2800" b="1" dirty="0">
                <a:solidFill>
                  <a:schemeClr val="tx1"/>
                </a:solidFill>
                <a:ea typeface="A-OTF UD Shin Go Pr6N L" panose="020B0300000000000000"/>
              </a:rPr>
              <a:t>ルール</a:t>
            </a:r>
            <a:endParaRPr kumimoji="1" lang="ja-JP" altLang="en-US" sz="2400" b="1" dirty="0">
              <a:solidFill>
                <a:schemeClr val="tx1"/>
              </a:solidFill>
              <a:ea typeface="A-OTF UD Shin Go Pr6N L" panose="020B0300000000000000"/>
            </a:endParaRPr>
          </a:p>
        </p:txBody>
      </p:sp>
      <p:grpSp>
        <p:nvGrpSpPr>
          <p:cNvPr id="6" name="グループ化 5">
            <a:extLst>
              <a:ext uri="{FF2B5EF4-FFF2-40B4-BE49-F238E27FC236}">
                <a16:creationId xmlns:a16="http://schemas.microsoft.com/office/drawing/2014/main" id="{DBDB7359-6C8A-6088-4879-271934198E5A}"/>
              </a:ext>
            </a:extLst>
          </p:cNvPr>
          <p:cNvGrpSpPr/>
          <p:nvPr/>
        </p:nvGrpSpPr>
        <p:grpSpPr>
          <a:xfrm>
            <a:off x="934369" y="4279085"/>
            <a:ext cx="7612965" cy="1810388"/>
            <a:chOff x="934369" y="4493924"/>
            <a:chExt cx="7612965" cy="1810388"/>
          </a:xfrm>
        </p:grpSpPr>
        <p:grpSp>
          <p:nvGrpSpPr>
            <p:cNvPr id="9" name="グループ化 8">
              <a:extLst>
                <a:ext uri="{FF2B5EF4-FFF2-40B4-BE49-F238E27FC236}">
                  <a16:creationId xmlns:a16="http://schemas.microsoft.com/office/drawing/2014/main" id="{B4FA309B-B8C3-0EE1-A18A-D9EA885C60BF}"/>
                </a:ext>
              </a:extLst>
            </p:cNvPr>
            <p:cNvGrpSpPr/>
            <p:nvPr/>
          </p:nvGrpSpPr>
          <p:grpSpPr>
            <a:xfrm>
              <a:off x="934369" y="4493924"/>
              <a:ext cx="7612965" cy="1810388"/>
              <a:chOff x="166388" y="2575555"/>
              <a:chExt cx="8811224" cy="2891126"/>
            </a:xfrm>
          </p:grpSpPr>
          <p:sp>
            <p:nvSpPr>
              <p:cNvPr id="12" name="フリーフォーム: 図形 11">
                <a:extLst>
                  <a:ext uri="{FF2B5EF4-FFF2-40B4-BE49-F238E27FC236}">
                    <a16:creationId xmlns:a16="http://schemas.microsoft.com/office/drawing/2014/main" id="{B285DE01-E594-6D2A-C247-340236D7CEC4}"/>
                  </a:ext>
                </a:extLst>
              </p:cNvPr>
              <p:cNvSpPr/>
              <p:nvPr/>
            </p:nvSpPr>
            <p:spPr>
              <a:xfrm>
                <a:off x="2235099" y="4385943"/>
                <a:ext cx="202257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kumimoji="1" lang="ja-JP" altLang="en-US" kern="1200" dirty="0">
                    <a:ea typeface="A-OTF UD Shin Go Pr6N L" panose="020B0300000000000000"/>
                  </a:rPr>
                  <a:t>厚生年金</a:t>
                </a:r>
                <a:r>
                  <a:rPr kumimoji="1" lang="ja-JP" altLang="en-US" sz="1600" kern="1200" dirty="0">
                    <a:ea typeface="A-OTF UD Shin Go Pr6N L" panose="020B0300000000000000"/>
                  </a:rPr>
                  <a:t>保険料</a:t>
                </a:r>
                <a:endParaRPr kumimoji="1" lang="en-US" altLang="ja-JP" sz="1600" kern="1200" dirty="0">
                  <a:ea typeface="A-OTF UD Shin Go Pr6N L" panose="020B0300000000000000"/>
                </a:endParaRPr>
              </a:p>
              <a:p>
                <a:pPr marL="0" lvl="0" indent="0" algn="ctr" defTabSz="1466850">
                  <a:lnSpc>
                    <a:spcPct val="90000"/>
                  </a:lnSpc>
                  <a:spcBef>
                    <a:spcPct val="0"/>
                  </a:spcBef>
                  <a:spcAft>
                    <a:spcPct val="35000"/>
                  </a:spcAft>
                  <a:buNone/>
                </a:pPr>
                <a:r>
                  <a:rPr lang="ja-JP" altLang="en-US" dirty="0">
                    <a:ea typeface="A-OTF UD Shin Go Pr6N L" panose="020B0300000000000000"/>
                  </a:rPr>
                  <a:t>児童手当拠出金</a:t>
                </a:r>
                <a:endParaRPr kumimoji="1" lang="ja-JP" altLang="en-US" kern="1200" dirty="0">
                  <a:ea typeface="A-OTF UD Shin Go Pr6N L" panose="020B0300000000000000"/>
                </a:endParaRPr>
              </a:p>
            </p:txBody>
          </p:sp>
          <p:sp>
            <p:nvSpPr>
              <p:cNvPr id="13" name="フリーフォーム: 図形 12">
                <a:extLst>
                  <a:ext uri="{FF2B5EF4-FFF2-40B4-BE49-F238E27FC236}">
                    <a16:creationId xmlns:a16="http://schemas.microsoft.com/office/drawing/2014/main" id="{23C43759-EBB3-4417-E70E-1F0590A505A2}"/>
                  </a:ext>
                </a:extLst>
              </p:cNvPr>
              <p:cNvSpPr/>
              <p:nvPr/>
            </p:nvSpPr>
            <p:spPr>
              <a:xfrm>
                <a:off x="4398654" y="4343745"/>
                <a:ext cx="202257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kern="1200" dirty="0">
                    <a:ea typeface="A-OTF UD Shin Go Pr6N L" panose="020B0300000000000000"/>
                  </a:rPr>
                  <a:t>雇用保険料</a:t>
                </a:r>
                <a:endParaRPr kumimoji="1" lang="ja-JP" altLang="en-US" kern="1200" dirty="0">
                  <a:ea typeface="A-OTF UD Shin Go Pr6N L" panose="020B0300000000000000"/>
                </a:endParaRPr>
              </a:p>
            </p:txBody>
          </p:sp>
          <p:sp>
            <p:nvSpPr>
              <p:cNvPr id="14" name="フリーフォーム: 図形 13">
                <a:extLst>
                  <a:ext uri="{FF2B5EF4-FFF2-40B4-BE49-F238E27FC236}">
                    <a16:creationId xmlns:a16="http://schemas.microsoft.com/office/drawing/2014/main" id="{3BE6BF27-967E-2800-AE95-B8BA30A9A5C8}"/>
                  </a:ext>
                </a:extLst>
              </p:cNvPr>
              <p:cNvSpPr/>
              <p:nvPr/>
            </p:nvSpPr>
            <p:spPr>
              <a:xfrm>
                <a:off x="6581095" y="4385943"/>
                <a:ext cx="2396517"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kumimoji="1" lang="ja-JP" altLang="en-US" sz="2000" dirty="0">
                    <a:ea typeface="A-OTF UD Shin Go Pr6N L" panose="020B0300000000000000"/>
                  </a:rPr>
                  <a:t>労災保険料</a:t>
                </a:r>
                <a:endParaRPr kumimoji="1" lang="ja-JP" altLang="en-US" sz="2000" kern="1200" dirty="0">
                  <a:ea typeface="A-OTF UD Shin Go Pr6N L" panose="020B0300000000000000"/>
                </a:endParaRPr>
              </a:p>
            </p:txBody>
          </p:sp>
          <p:cxnSp>
            <p:nvCxnSpPr>
              <p:cNvPr id="16" name="直線コネクタ 15">
                <a:extLst>
                  <a:ext uri="{FF2B5EF4-FFF2-40B4-BE49-F238E27FC236}">
                    <a16:creationId xmlns:a16="http://schemas.microsoft.com/office/drawing/2014/main" id="{A9611908-78F1-7440-80EB-8615EA516668}"/>
                  </a:ext>
                </a:extLst>
              </p:cNvPr>
              <p:cNvCxnSpPr/>
              <p:nvPr/>
            </p:nvCxnSpPr>
            <p:spPr>
              <a:xfrm flipV="1">
                <a:off x="1231005" y="4043190"/>
                <a:ext cx="0" cy="383028"/>
              </a:xfrm>
              <a:prstGeom prst="line">
                <a:avLst/>
              </a:prstGeom>
            </p:spPr>
            <p:style>
              <a:lnRef idx="1">
                <a:schemeClr val="dk1"/>
              </a:lnRef>
              <a:fillRef idx="0">
                <a:schemeClr val="dk1"/>
              </a:fillRef>
              <a:effectRef idx="0">
                <a:schemeClr val="dk1"/>
              </a:effectRef>
              <a:fontRef idx="minor">
                <a:schemeClr val="tx1"/>
              </a:fontRef>
            </p:style>
          </p:cxnSp>
          <p:cxnSp>
            <p:nvCxnSpPr>
              <p:cNvPr id="17" name="直線コネクタ 16">
                <a:extLst>
                  <a:ext uri="{FF2B5EF4-FFF2-40B4-BE49-F238E27FC236}">
                    <a16:creationId xmlns:a16="http://schemas.microsoft.com/office/drawing/2014/main" id="{ECB335EE-F379-51E7-6C9E-8A9A9DEA4EAC}"/>
                  </a:ext>
                </a:extLst>
              </p:cNvPr>
              <p:cNvCxnSpPr/>
              <p:nvPr/>
            </p:nvCxnSpPr>
            <p:spPr>
              <a:xfrm flipV="1">
                <a:off x="3327094" y="4043190"/>
                <a:ext cx="0" cy="4847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4B3918C6-29C3-16A8-3772-085524B82607}"/>
                  </a:ext>
                </a:extLst>
              </p:cNvPr>
              <p:cNvCxnSpPr>
                <a:cxnSpLocks/>
              </p:cNvCxnSpPr>
              <p:nvPr/>
            </p:nvCxnSpPr>
            <p:spPr>
              <a:xfrm>
                <a:off x="1212619" y="4035531"/>
                <a:ext cx="6566734" cy="24839"/>
              </a:xfrm>
              <a:prstGeom prst="line">
                <a:avLst/>
              </a:prstGeom>
            </p:spPr>
            <p:style>
              <a:lnRef idx="1">
                <a:schemeClr val="dk1"/>
              </a:lnRef>
              <a:fillRef idx="0">
                <a:schemeClr val="dk1"/>
              </a:fillRef>
              <a:effectRef idx="0">
                <a:schemeClr val="dk1"/>
              </a:effectRef>
              <a:fontRef idx="minor">
                <a:schemeClr val="tx1"/>
              </a:fontRef>
            </p:style>
          </p:cxnSp>
          <p:cxnSp>
            <p:nvCxnSpPr>
              <p:cNvPr id="19" name="直線コネクタ 18">
                <a:extLst>
                  <a:ext uri="{FF2B5EF4-FFF2-40B4-BE49-F238E27FC236}">
                    <a16:creationId xmlns:a16="http://schemas.microsoft.com/office/drawing/2014/main" id="{33830A1D-806E-F262-D6B4-3C06523BE933}"/>
                  </a:ext>
                </a:extLst>
              </p:cNvPr>
              <p:cNvCxnSpPr/>
              <p:nvPr/>
            </p:nvCxnSpPr>
            <p:spPr>
              <a:xfrm>
                <a:off x="4572000" y="3678027"/>
                <a:ext cx="0" cy="365163"/>
              </a:xfrm>
              <a:prstGeom prst="line">
                <a:avLst/>
              </a:prstGeom>
            </p:spPr>
            <p:style>
              <a:lnRef idx="1">
                <a:schemeClr val="accent1"/>
              </a:lnRef>
              <a:fillRef idx="0">
                <a:schemeClr val="accent1"/>
              </a:fillRef>
              <a:effectRef idx="0">
                <a:schemeClr val="accent1"/>
              </a:effectRef>
              <a:fontRef idx="minor">
                <a:schemeClr val="tx1"/>
              </a:fontRef>
            </p:style>
          </p:cxnSp>
          <p:sp>
            <p:nvSpPr>
              <p:cNvPr id="20" name="フリーフォーム: 図形 19">
                <a:extLst>
                  <a:ext uri="{FF2B5EF4-FFF2-40B4-BE49-F238E27FC236}">
                    <a16:creationId xmlns:a16="http://schemas.microsoft.com/office/drawing/2014/main" id="{25206269-E1C1-16BB-9D8F-474C8E7D268B}"/>
                  </a:ext>
                </a:extLst>
              </p:cNvPr>
              <p:cNvSpPr/>
              <p:nvPr/>
            </p:nvSpPr>
            <p:spPr>
              <a:xfrm>
                <a:off x="2670802" y="2575555"/>
                <a:ext cx="3924316"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3300" kern="1200" dirty="0">
                    <a:ea typeface="A-OTF UD Shin Go Pr6N L" panose="020B0300000000000000"/>
                  </a:rPr>
                  <a:t>法定福利費</a:t>
                </a:r>
                <a:endParaRPr kumimoji="1" lang="ja-JP" altLang="en-US" sz="3300" kern="1200" dirty="0">
                  <a:ea typeface="A-OTF UD Shin Go Pr6N L" panose="020B0300000000000000"/>
                </a:endParaRPr>
              </a:p>
            </p:txBody>
          </p:sp>
          <p:sp>
            <p:nvSpPr>
              <p:cNvPr id="21" name="フリーフォーム: 図形 20">
                <a:extLst>
                  <a:ext uri="{FF2B5EF4-FFF2-40B4-BE49-F238E27FC236}">
                    <a16:creationId xmlns:a16="http://schemas.microsoft.com/office/drawing/2014/main" id="{7939E20B-7D61-9C2F-D717-25CAADC21247}"/>
                  </a:ext>
                </a:extLst>
              </p:cNvPr>
              <p:cNvSpPr/>
              <p:nvPr/>
            </p:nvSpPr>
            <p:spPr>
              <a:xfrm>
                <a:off x="166388" y="4374927"/>
                <a:ext cx="1914423" cy="1080738"/>
              </a:xfrm>
              <a:custGeom>
                <a:avLst/>
                <a:gdLst>
                  <a:gd name="connsiteX0" fmla="*/ 0 w 2161476"/>
                  <a:gd name="connsiteY0" fmla="*/ 0 h 1080738"/>
                  <a:gd name="connsiteX1" fmla="*/ 2161476 w 2161476"/>
                  <a:gd name="connsiteY1" fmla="*/ 0 h 1080738"/>
                  <a:gd name="connsiteX2" fmla="*/ 2161476 w 2161476"/>
                  <a:gd name="connsiteY2" fmla="*/ 1080738 h 1080738"/>
                  <a:gd name="connsiteX3" fmla="*/ 0 w 2161476"/>
                  <a:gd name="connsiteY3" fmla="*/ 1080738 h 1080738"/>
                  <a:gd name="connsiteX4" fmla="*/ 0 w 2161476"/>
                  <a:gd name="connsiteY4" fmla="*/ 0 h 108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76" h="1080738">
                    <a:moveTo>
                      <a:pt x="0" y="0"/>
                    </a:moveTo>
                    <a:lnTo>
                      <a:pt x="2161476" y="0"/>
                    </a:lnTo>
                    <a:lnTo>
                      <a:pt x="2161476" y="1080738"/>
                    </a:lnTo>
                    <a:lnTo>
                      <a:pt x="0" y="108073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ja-JP" altLang="en-US" sz="2000" kern="1200" dirty="0">
                    <a:ea typeface="A-OTF UD Shin Go Pr6N L" panose="020B0300000000000000"/>
                  </a:rPr>
                  <a:t>健康</a:t>
                </a:r>
                <a:r>
                  <a:rPr lang="ja-JP" altLang="en-US" kern="1200" dirty="0">
                    <a:ea typeface="A-OTF UD Shin Go Pr6N L" panose="020B0300000000000000"/>
                  </a:rPr>
                  <a:t>保険料</a:t>
                </a:r>
                <a:endParaRPr lang="en-US" altLang="ja-JP" kern="1200" dirty="0">
                  <a:ea typeface="A-OTF UD Shin Go Pr6N L" panose="020B0300000000000000"/>
                </a:endParaRPr>
              </a:p>
              <a:p>
                <a:pPr marL="0" lvl="0" indent="0" algn="ctr" defTabSz="1466850">
                  <a:lnSpc>
                    <a:spcPct val="90000"/>
                  </a:lnSpc>
                  <a:spcBef>
                    <a:spcPct val="0"/>
                  </a:spcBef>
                  <a:spcAft>
                    <a:spcPct val="35000"/>
                  </a:spcAft>
                  <a:buNone/>
                </a:pPr>
                <a:r>
                  <a:rPr kumimoji="1" lang="ja-JP" altLang="en-US" kern="1200" dirty="0">
                    <a:ea typeface="A-OTF UD Shin Go Pr6N L" panose="020B0300000000000000"/>
                  </a:rPr>
                  <a:t>  介護保険</a:t>
                </a:r>
                <a:r>
                  <a:rPr lang="ja-JP" altLang="en-US" dirty="0">
                    <a:ea typeface="A-OTF UD Shin Go Pr6N L" panose="020B0300000000000000"/>
                  </a:rPr>
                  <a:t>料</a:t>
                </a:r>
                <a:r>
                  <a:rPr kumimoji="1" lang="en-US" altLang="ja-JP" kern="1200" dirty="0"/>
                  <a:t>	</a:t>
                </a:r>
                <a:endParaRPr kumimoji="1" lang="ja-JP" altLang="en-US" kern="1200" dirty="0"/>
              </a:p>
            </p:txBody>
          </p:sp>
        </p:grpSp>
        <p:cxnSp>
          <p:nvCxnSpPr>
            <p:cNvPr id="36" name="直線コネクタ 35">
              <a:extLst>
                <a:ext uri="{FF2B5EF4-FFF2-40B4-BE49-F238E27FC236}">
                  <a16:creationId xmlns:a16="http://schemas.microsoft.com/office/drawing/2014/main" id="{8666B015-3527-F50D-389B-7FEBA8955F19}"/>
                </a:ext>
              </a:extLst>
            </p:cNvPr>
            <p:cNvCxnSpPr>
              <a:cxnSpLocks/>
            </p:cNvCxnSpPr>
            <p:nvPr/>
          </p:nvCxnSpPr>
          <p:spPr>
            <a:xfrm>
              <a:off x="5508434" y="5430536"/>
              <a:ext cx="0" cy="2482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CB3E72B3-DD8F-81AC-D12C-218940121333}"/>
                </a:ext>
              </a:extLst>
            </p:cNvPr>
            <p:cNvCxnSpPr/>
            <p:nvPr/>
          </p:nvCxnSpPr>
          <p:spPr>
            <a:xfrm>
              <a:off x="7486650" y="5478589"/>
              <a:ext cx="0" cy="316786"/>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4479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B070CE-4DFC-BB13-D429-30F37856024F}"/>
              </a:ext>
            </a:extLst>
          </p:cNvPr>
          <p:cNvSpPr>
            <a:spLocks noGrp="1"/>
          </p:cNvSpPr>
          <p:nvPr>
            <p:ph type="title"/>
          </p:nvPr>
        </p:nvSpPr>
        <p:spPr/>
        <p:txBody>
          <a:bodyPr/>
          <a:lstStyle/>
          <a:p>
            <a:endParaRPr kumimoji="1" lang="ja-JP" altLang="en-US"/>
          </a:p>
        </p:txBody>
      </p:sp>
      <p:pic>
        <p:nvPicPr>
          <p:cNvPr id="7" name="コンテンツ プレースホルダー 6">
            <a:extLst>
              <a:ext uri="{FF2B5EF4-FFF2-40B4-BE49-F238E27FC236}">
                <a16:creationId xmlns:a16="http://schemas.microsoft.com/office/drawing/2014/main" id="{6F2DA0AB-FCB1-D1F3-26F1-A4EA4D0B5FCF}"/>
              </a:ext>
            </a:extLst>
          </p:cNvPr>
          <p:cNvPicPr>
            <a:picLocks noGrp="1" noChangeAspect="1"/>
          </p:cNvPicPr>
          <p:nvPr>
            <p:ph idx="1"/>
          </p:nvPr>
        </p:nvPicPr>
        <p:blipFill>
          <a:blip r:embed="rId2"/>
          <a:stretch>
            <a:fillRect/>
          </a:stretch>
        </p:blipFill>
        <p:spPr>
          <a:xfrm>
            <a:off x="298178" y="776352"/>
            <a:ext cx="8633058" cy="2243119"/>
          </a:xfrm>
        </p:spPr>
      </p:pic>
      <p:sp>
        <p:nvSpPr>
          <p:cNvPr id="4" name="フッター プレースホルダー 3">
            <a:extLst>
              <a:ext uri="{FF2B5EF4-FFF2-40B4-BE49-F238E27FC236}">
                <a16:creationId xmlns:a16="http://schemas.microsoft.com/office/drawing/2014/main" id="{8BC73B3A-14A4-E144-BCCB-3594928661AC}"/>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552EC52E-25E0-392D-1608-F874E154AAF2}"/>
              </a:ext>
            </a:extLst>
          </p:cNvPr>
          <p:cNvSpPr>
            <a:spLocks noGrp="1"/>
          </p:cNvSpPr>
          <p:nvPr>
            <p:ph type="sldNum" sz="quarter" idx="12"/>
          </p:nvPr>
        </p:nvSpPr>
        <p:spPr/>
        <p:txBody>
          <a:bodyPr/>
          <a:lstStyle/>
          <a:p>
            <a:fld id="{C1FF6DA9-008F-8B48-92A6-B652298478BF}" type="slidenum">
              <a:rPr lang="en-US" smtClean="0"/>
              <a:t>28</a:t>
            </a:fld>
            <a:endParaRPr lang="en-US" dirty="0"/>
          </a:p>
        </p:txBody>
      </p:sp>
      <p:sp>
        <p:nvSpPr>
          <p:cNvPr id="8" name="正方形/長方形 7">
            <a:extLst>
              <a:ext uri="{FF2B5EF4-FFF2-40B4-BE49-F238E27FC236}">
                <a16:creationId xmlns:a16="http://schemas.microsoft.com/office/drawing/2014/main" id="{297E6B9D-BF20-61B9-956C-8A9B54FA73D2}"/>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a:extLst>
              <a:ext uri="{FF2B5EF4-FFF2-40B4-BE49-F238E27FC236}">
                <a16:creationId xmlns:a16="http://schemas.microsoft.com/office/drawing/2014/main" id="{13E405A0-6233-5868-30F9-93566A000D2F}"/>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④法定福利費　</a:t>
            </a:r>
            <a:r>
              <a:rPr lang="en-US" altLang="ja-JP" sz="3600" b="1" dirty="0">
                <a:solidFill>
                  <a:srgbClr val="FF0000"/>
                </a:solidFill>
                <a:latin typeface="A-OTF UD Shin Go Pr6N L" panose="020B0300000000000000" pitchFamily="34" charset="-128"/>
                <a:ea typeface="A-OTF UD Shin Go Pr6N L" panose="020B0300000000000000" pitchFamily="34" charset="-128"/>
              </a:rPr>
              <a:t>16.5</a:t>
            </a:r>
            <a:r>
              <a:rPr lang="ja-JP" altLang="en-US" sz="3600" b="1" dirty="0">
                <a:solidFill>
                  <a:srgbClr val="FF0000"/>
                </a:solidFill>
                <a:latin typeface="A-OTF UD Shin Go Pr6N L" panose="020B0300000000000000" pitchFamily="34" charset="-128"/>
                <a:ea typeface="A-OTF UD Shin Go Pr6N L" panose="020B0300000000000000" pitchFamily="34" charset="-128"/>
              </a:rPr>
              <a:t>％</a:t>
            </a:r>
            <a:r>
              <a:rPr lang="ja-JP" altLang="en-US" sz="3600" b="1" dirty="0">
                <a:latin typeface="A-OTF UD Shin Go Pr6N L" panose="020B0300000000000000" pitchFamily="34" charset="-128"/>
                <a:ea typeface="A-OTF UD Shin Go Pr6N L" panose="020B0300000000000000" pitchFamily="34" charset="-128"/>
              </a:rPr>
              <a:t>の根拠</a:t>
            </a:r>
          </a:p>
        </p:txBody>
      </p:sp>
      <p:sp>
        <p:nvSpPr>
          <p:cNvPr id="10" name="テキスト ボックス 9">
            <a:extLst>
              <a:ext uri="{FF2B5EF4-FFF2-40B4-BE49-F238E27FC236}">
                <a16:creationId xmlns:a16="http://schemas.microsoft.com/office/drawing/2014/main" id="{5E4EAC67-CC56-A1EF-7F58-54A45F30EC7D}"/>
              </a:ext>
            </a:extLst>
          </p:cNvPr>
          <p:cNvSpPr txBox="1"/>
          <p:nvPr/>
        </p:nvSpPr>
        <p:spPr>
          <a:xfrm>
            <a:off x="3698913" y="2650139"/>
            <a:ext cx="5232323" cy="369332"/>
          </a:xfrm>
          <a:prstGeom prst="rect">
            <a:avLst/>
          </a:prstGeom>
          <a:noFill/>
        </p:spPr>
        <p:txBody>
          <a:bodyPr wrap="square" rtlCol="0">
            <a:spAutoFit/>
          </a:bodyPr>
          <a:lstStyle/>
          <a:p>
            <a:r>
              <a:rPr kumimoji="1" lang="ja-JP" altLang="en-US" dirty="0"/>
              <a:t>令和６年４月 </a:t>
            </a:r>
            <a:r>
              <a:rPr kumimoji="1" lang="en-US" altLang="ja-JP" dirty="0"/>
              <a:t>26 </a:t>
            </a:r>
            <a:r>
              <a:rPr kumimoji="1" lang="ja-JP" altLang="en-US" dirty="0"/>
              <a:t>日　厚生労働省疑義解釈より</a:t>
            </a:r>
          </a:p>
        </p:txBody>
      </p:sp>
      <p:pic>
        <p:nvPicPr>
          <p:cNvPr id="12" name="図 11">
            <a:extLst>
              <a:ext uri="{FF2B5EF4-FFF2-40B4-BE49-F238E27FC236}">
                <a16:creationId xmlns:a16="http://schemas.microsoft.com/office/drawing/2014/main" id="{E34C44BF-14A5-A3B3-4BB3-8C5D58284D12}"/>
              </a:ext>
            </a:extLst>
          </p:cNvPr>
          <p:cNvPicPr>
            <a:picLocks noChangeAspect="1"/>
          </p:cNvPicPr>
          <p:nvPr/>
        </p:nvPicPr>
        <p:blipFill>
          <a:blip r:embed="rId3"/>
          <a:srcRect l="2367" r="3102" b="11444"/>
          <a:stretch/>
        </p:blipFill>
        <p:spPr>
          <a:xfrm>
            <a:off x="464641" y="3205084"/>
            <a:ext cx="5128618" cy="2876564"/>
          </a:xfrm>
          <a:prstGeom prst="rect">
            <a:avLst/>
          </a:prstGeom>
        </p:spPr>
      </p:pic>
      <p:sp>
        <p:nvSpPr>
          <p:cNvPr id="13" name="テキスト ボックス 12">
            <a:extLst>
              <a:ext uri="{FF2B5EF4-FFF2-40B4-BE49-F238E27FC236}">
                <a16:creationId xmlns:a16="http://schemas.microsoft.com/office/drawing/2014/main" id="{E8263E59-66E5-CF11-6800-5F8E5A780A4B}"/>
              </a:ext>
            </a:extLst>
          </p:cNvPr>
          <p:cNvSpPr txBox="1"/>
          <p:nvPr/>
        </p:nvSpPr>
        <p:spPr>
          <a:xfrm>
            <a:off x="5848235" y="4092635"/>
            <a:ext cx="2667115" cy="2031325"/>
          </a:xfrm>
          <a:prstGeom prst="rect">
            <a:avLst/>
          </a:prstGeom>
          <a:noFill/>
        </p:spPr>
        <p:txBody>
          <a:bodyPr wrap="square" rtlCol="0">
            <a:spAutoFit/>
          </a:bodyPr>
          <a:lstStyle/>
          <a:p>
            <a:r>
              <a:rPr kumimoji="1" lang="ja-JP" altLang="en-US" dirty="0"/>
              <a:t>令和</a:t>
            </a:r>
            <a:r>
              <a:rPr kumimoji="1" lang="en-US" altLang="ja-JP" dirty="0"/>
              <a:t>7</a:t>
            </a:r>
            <a:r>
              <a:rPr kumimoji="1" lang="ja-JP" altLang="en-US" dirty="0"/>
              <a:t>年</a:t>
            </a:r>
            <a:r>
              <a:rPr kumimoji="1" lang="en-US" altLang="ja-JP" dirty="0"/>
              <a:t>3</a:t>
            </a:r>
            <a:r>
              <a:rPr kumimoji="1" lang="ja-JP" altLang="en-US" dirty="0"/>
              <a:t>月 </a:t>
            </a:r>
            <a:r>
              <a:rPr kumimoji="1" lang="en-US" altLang="ja-JP" dirty="0"/>
              <a:t>31 </a:t>
            </a:r>
            <a:r>
              <a:rPr kumimoji="1" lang="ja-JP" altLang="en-US" dirty="0"/>
              <a:t>日　</a:t>
            </a:r>
            <a:endParaRPr kumimoji="1" lang="en-US" altLang="ja-JP" dirty="0"/>
          </a:p>
          <a:p>
            <a:r>
              <a:rPr kumimoji="1" lang="ja-JP" altLang="en-US" dirty="0"/>
              <a:t>厚生労働省</a:t>
            </a:r>
            <a:endParaRPr kumimoji="1" lang="en-US" altLang="ja-JP" dirty="0"/>
          </a:p>
          <a:p>
            <a:endParaRPr kumimoji="1" lang="en-US" altLang="ja-JP" dirty="0"/>
          </a:p>
          <a:p>
            <a:r>
              <a:rPr kumimoji="1" lang="ja-JP" altLang="en-US" dirty="0"/>
              <a:t>令和７年度賃金改善計画書 及び 令和６年度賃金改善実績報告書 について</a:t>
            </a:r>
          </a:p>
        </p:txBody>
      </p:sp>
      <p:sp>
        <p:nvSpPr>
          <p:cNvPr id="14" name="正方形/長方形 13">
            <a:extLst>
              <a:ext uri="{FF2B5EF4-FFF2-40B4-BE49-F238E27FC236}">
                <a16:creationId xmlns:a16="http://schemas.microsoft.com/office/drawing/2014/main" id="{C54F66F4-E09E-6355-B735-6B603A2C2DAC}"/>
              </a:ext>
            </a:extLst>
          </p:cNvPr>
          <p:cNvSpPr/>
          <p:nvPr/>
        </p:nvSpPr>
        <p:spPr>
          <a:xfrm>
            <a:off x="2507530" y="1878269"/>
            <a:ext cx="5610696"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A5072434-85E3-7BA5-17AA-93FCE49DA8AA}"/>
              </a:ext>
            </a:extLst>
          </p:cNvPr>
          <p:cNvSpPr/>
          <p:nvPr/>
        </p:nvSpPr>
        <p:spPr>
          <a:xfrm>
            <a:off x="1715783" y="5445738"/>
            <a:ext cx="3719245" cy="50337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EF1F23D-E9F0-2EC3-90F3-DF38F0E57739}"/>
              </a:ext>
            </a:extLst>
          </p:cNvPr>
          <p:cNvSpPr/>
          <p:nvPr/>
        </p:nvSpPr>
        <p:spPr>
          <a:xfrm>
            <a:off x="396951" y="3153301"/>
            <a:ext cx="8350097" cy="322316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43538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A905A-A454-5D2F-19FF-7265C4FB1E5D}"/>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364B6E8B-86EF-1F84-2450-35A397BC0A72}"/>
              </a:ext>
            </a:extLst>
          </p:cNvPr>
          <p:cNvSpPr>
            <a:spLocks noGrp="1"/>
          </p:cNvSpPr>
          <p:nvPr>
            <p:ph type="sldNum" sz="quarter" idx="12"/>
          </p:nvPr>
        </p:nvSpPr>
        <p:spPr/>
        <p:txBody>
          <a:bodyPr/>
          <a:lstStyle/>
          <a:p>
            <a:fld id="{C1FF6DA9-008F-8B48-92A6-B652298478BF}" type="slidenum">
              <a:rPr lang="en-US" smtClean="0"/>
              <a:t>29</a:t>
            </a:fld>
            <a:endParaRPr lang="en-US" dirty="0"/>
          </a:p>
        </p:txBody>
      </p:sp>
      <p:sp>
        <p:nvSpPr>
          <p:cNvPr id="8" name="テキスト ボックス 7">
            <a:extLst>
              <a:ext uri="{FF2B5EF4-FFF2-40B4-BE49-F238E27FC236}">
                <a16:creationId xmlns:a16="http://schemas.microsoft.com/office/drawing/2014/main" id="{1F7E022F-8730-F2F3-7416-B976606220A0}"/>
              </a:ext>
            </a:extLst>
          </p:cNvPr>
          <p:cNvSpPr txBox="1"/>
          <p:nvPr/>
        </p:nvSpPr>
        <p:spPr>
          <a:xfrm>
            <a:off x="2080810" y="6421358"/>
            <a:ext cx="6677599" cy="307777"/>
          </a:xfrm>
          <a:prstGeom prst="rect">
            <a:avLst/>
          </a:prstGeom>
          <a:noFill/>
        </p:spPr>
        <p:txBody>
          <a:bodyPr wrap="square" rtlCol="0">
            <a:spAutoFit/>
          </a:bodyPr>
          <a:lstStyle/>
          <a:p>
            <a:r>
              <a:rPr lang="ja-JP" altLang="en-US" sz="1400" dirty="0"/>
              <a:t>参照：厚生労働省ベースアップ評価料届出後に行っていただきたいこと</a:t>
            </a:r>
            <a:endParaRPr kumimoji="1" lang="ja-JP" altLang="en-US" sz="1400" dirty="0"/>
          </a:p>
        </p:txBody>
      </p:sp>
      <p:sp>
        <p:nvSpPr>
          <p:cNvPr id="10" name="正方形/長方形 9">
            <a:extLst>
              <a:ext uri="{FF2B5EF4-FFF2-40B4-BE49-F238E27FC236}">
                <a16:creationId xmlns:a16="http://schemas.microsoft.com/office/drawing/2014/main" id="{F00355C7-7B3D-2903-F90C-6A748683603B}"/>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タイトル 1">
            <a:extLst>
              <a:ext uri="{FF2B5EF4-FFF2-40B4-BE49-F238E27FC236}">
                <a16:creationId xmlns:a16="http://schemas.microsoft.com/office/drawing/2014/main" id="{B217EBF1-4107-5857-F649-3E520685A881}"/>
              </a:ext>
            </a:extLst>
          </p:cNvPr>
          <p:cNvSpPr txBox="1">
            <a:spLocks/>
          </p:cNvSpPr>
          <p:nvPr/>
        </p:nvSpPr>
        <p:spPr>
          <a:xfrm>
            <a:off x="0" y="-4655"/>
            <a:ext cx="8515350" cy="762106"/>
          </a:xfrm>
          <a:prstGeom prst="rect">
            <a:avLst/>
          </a:prstGeom>
          <a:ln w="25400">
            <a:noFill/>
          </a:ln>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pitchFamily="34" charset="-128"/>
              </a:rPr>
              <a:t>　⑤ベースアップ評価料による賃金改善</a:t>
            </a:r>
          </a:p>
        </p:txBody>
      </p:sp>
      <p:pic>
        <p:nvPicPr>
          <p:cNvPr id="7" name="図 6">
            <a:extLst>
              <a:ext uri="{FF2B5EF4-FFF2-40B4-BE49-F238E27FC236}">
                <a16:creationId xmlns:a16="http://schemas.microsoft.com/office/drawing/2014/main" id="{32FF6DAD-836C-1605-60D5-98369EDB4479}"/>
              </a:ext>
            </a:extLst>
          </p:cNvPr>
          <p:cNvPicPr>
            <a:picLocks noChangeAspect="1"/>
          </p:cNvPicPr>
          <p:nvPr/>
        </p:nvPicPr>
        <p:blipFill>
          <a:blip r:embed="rId3"/>
          <a:stretch>
            <a:fillRect/>
          </a:stretch>
        </p:blipFill>
        <p:spPr>
          <a:xfrm>
            <a:off x="0" y="681809"/>
            <a:ext cx="9144000" cy="5815191"/>
          </a:xfrm>
          <a:prstGeom prst="rect">
            <a:avLst/>
          </a:prstGeom>
        </p:spPr>
      </p:pic>
      <p:sp>
        <p:nvSpPr>
          <p:cNvPr id="2" name="正方形/長方形 1">
            <a:extLst>
              <a:ext uri="{FF2B5EF4-FFF2-40B4-BE49-F238E27FC236}">
                <a16:creationId xmlns:a16="http://schemas.microsoft.com/office/drawing/2014/main" id="{9D455543-5E49-0B62-9484-63D3BF1CCDE2}"/>
              </a:ext>
            </a:extLst>
          </p:cNvPr>
          <p:cNvSpPr/>
          <p:nvPr/>
        </p:nvSpPr>
        <p:spPr>
          <a:xfrm>
            <a:off x="1740873" y="3888468"/>
            <a:ext cx="2716823" cy="571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7B7DEB7C-94A8-713F-5C9C-2084C35C35B0}"/>
              </a:ext>
            </a:extLst>
          </p:cNvPr>
          <p:cNvSpPr/>
          <p:nvPr/>
        </p:nvSpPr>
        <p:spPr>
          <a:xfrm>
            <a:off x="1740874" y="2462433"/>
            <a:ext cx="2716823" cy="571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4AA8B46A-5F54-D0C0-A691-537264688BBD}"/>
              </a:ext>
            </a:extLst>
          </p:cNvPr>
          <p:cNvSpPr/>
          <p:nvPr/>
        </p:nvSpPr>
        <p:spPr>
          <a:xfrm>
            <a:off x="5736981" y="2440405"/>
            <a:ext cx="2716823" cy="30777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EF71F3ED-0C6E-E85C-F743-AC06ED068C15}"/>
              </a:ext>
            </a:extLst>
          </p:cNvPr>
          <p:cNvSpPr/>
          <p:nvPr/>
        </p:nvSpPr>
        <p:spPr>
          <a:xfrm>
            <a:off x="1978269" y="3367454"/>
            <a:ext cx="1477108" cy="4198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ED36268-98B5-051C-C084-85C2344C2922}"/>
              </a:ext>
            </a:extLst>
          </p:cNvPr>
          <p:cNvSpPr/>
          <p:nvPr/>
        </p:nvSpPr>
        <p:spPr>
          <a:xfrm>
            <a:off x="5627079" y="2775119"/>
            <a:ext cx="1608992" cy="208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1154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5D074E09-C4C1-CA47-F7A1-BA16F90DD4B1}"/>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5B2187B5-CBDE-A27D-1FA3-1AEF2DA180E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752833" y="1082021"/>
            <a:ext cx="1890432" cy="1890432"/>
          </a:xfrm>
          <a:prstGeom prst="rect">
            <a:avLst/>
          </a:prstGeom>
        </p:spPr>
      </p:pic>
      <p:sp>
        <p:nvSpPr>
          <p:cNvPr id="2" name="Title 1"/>
          <p:cNvSpPr>
            <a:spLocks noGrp="1"/>
          </p:cNvSpPr>
          <p:nvPr>
            <p:ph type="title"/>
          </p:nvPr>
        </p:nvSpPr>
        <p:spPr>
          <a:xfrm>
            <a:off x="286575" y="206947"/>
            <a:ext cx="4893608" cy="417629"/>
          </a:xfrm>
        </p:spPr>
        <p:txBody>
          <a:bodyPr>
            <a:noAutofit/>
          </a:bodyPr>
          <a:lstStyle/>
          <a:p>
            <a:r>
              <a:rPr lang="ja-JP" altLang="en-US" sz="3600" b="1" dirty="0">
                <a:latin typeface="A-OTF UD Shin Go Pr6N L" panose="020B0300000000000000" pitchFamily="34" charset="-128"/>
                <a:ea typeface="A-OTF UD Shin Go Pr6N L" panose="020B0300000000000000" pitchFamily="34" charset="-128"/>
              </a:rPr>
              <a:t>目次</a:t>
            </a:r>
            <a:endParaRPr lang="en-US" altLang="ja-JP" sz="3600" b="1" dirty="0">
              <a:latin typeface="A-OTF UD Shin Go Pr6N L" panose="020B0300000000000000" pitchFamily="34" charset="-128"/>
              <a:ea typeface="A-OTF UD Shin Go Pr6N L" panose="020B0300000000000000" pitchFamily="34" charset="-128"/>
            </a:endParaRPr>
          </a:p>
        </p:txBody>
      </p:sp>
      <p:sp>
        <p:nvSpPr>
          <p:cNvPr id="12" name="スライド番号プレースホルダー 11">
            <a:extLst>
              <a:ext uri="{FF2B5EF4-FFF2-40B4-BE49-F238E27FC236}">
                <a16:creationId xmlns:a16="http://schemas.microsoft.com/office/drawing/2014/main" id="{5C5EAE92-9B06-75E5-884C-A7F0B821CF23}"/>
              </a:ext>
            </a:extLst>
          </p:cNvPr>
          <p:cNvSpPr>
            <a:spLocks noGrp="1"/>
          </p:cNvSpPr>
          <p:nvPr>
            <p:ph type="sldNum" sz="quarter" idx="12"/>
          </p:nvPr>
        </p:nvSpPr>
        <p:spPr/>
        <p:txBody>
          <a:bodyPr/>
          <a:lstStyle/>
          <a:p>
            <a:fld id="{C1FF6DA9-008F-8B48-92A6-B652298478BF}" type="slidenum">
              <a:rPr lang="en-US" sz="1600" smtClean="0"/>
              <a:t>3</a:t>
            </a:fld>
            <a:endParaRPr lang="en-US" sz="1600" dirty="0"/>
          </a:p>
        </p:txBody>
      </p:sp>
      <p:sp>
        <p:nvSpPr>
          <p:cNvPr id="4" name="フッター プレースホルダー 3">
            <a:extLst>
              <a:ext uri="{FF2B5EF4-FFF2-40B4-BE49-F238E27FC236}">
                <a16:creationId xmlns:a16="http://schemas.microsoft.com/office/drawing/2014/main" id="{29825249-BD39-F6A0-967A-33D4BCFBF43E}"/>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8" name="Rectangle 2">
            <a:extLst>
              <a:ext uri="{FF2B5EF4-FFF2-40B4-BE49-F238E27FC236}">
                <a16:creationId xmlns:a16="http://schemas.microsoft.com/office/drawing/2014/main" id="{63B4D910-0752-2065-8E07-577F8C27D0A6}"/>
              </a:ext>
            </a:extLst>
          </p:cNvPr>
          <p:cNvSpPr>
            <a:spLocks noGrp="1" noChangeArrowheads="1"/>
          </p:cNvSpPr>
          <p:nvPr>
            <p:ph idx="1"/>
          </p:nvPr>
        </p:nvSpPr>
        <p:spPr bwMode="auto">
          <a:xfrm>
            <a:off x="882649" y="1359036"/>
            <a:ext cx="651739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ベースアップ評価料の概要</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診療報酬制度の基礎</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評価料４類型と算定要件</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計算支援ツールの使い方</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届出実務</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ベースアップ手当の支給設計</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計画書作成</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実績報告書の作成</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ja-JP" altLang="ja-JP" sz="3200" b="0" i="0" u="none" strike="noStrike" cap="none" normalizeH="0" baseline="0" dirty="0">
                <a:ln>
                  <a:noFill/>
                </a:ln>
                <a:solidFill>
                  <a:schemeClr val="tx1"/>
                </a:solidFill>
                <a:effectLst/>
                <a:latin typeface="Arial" panose="020B0604020202020204" pitchFamily="34" charset="0"/>
              </a:rPr>
              <a:t>よくある質問と回答</a:t>
            </a:r>
            <a:endParaRPr kumimoji="0" lang="ja-JP" altLang="ja-JP" sz="24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CC3EA2-C124-D8D6-2519-6C8B4F3C4932}"/>
              </a:ext>
            </a:extLst>
          </p:cNvPr>
          <p:cNvSpPr>
            <a:spLocks noGrp="1"/>
          </p:cNvSpPr>
          <p:nvPr>
            <p:ph type="title"/>
          </p:nvPr>
        </p:nvSpPr>
        <p:spPr/>
        <p:txBody>
          <a:bodyPr/>
          <a:lstStyle/>
          <a:p>
            <a:endParaRPr kumimoji="1" lang="ja-JP" altLang="en-US"/>
          </a:p>
        </p:txBody>
      </p:sp>
      <p:pic>
        <p:nvPicPr>
          <p:cNvPr id="5" name="コンテンツ プレースホルダー 4">
            <a:extLst>
              <a:ext uri="{FF2B5EF4-FFF2-40B4-BE49-F238E27FC236}">
                <a16:creationId xmlns:a16="http://schemas.microsoft.com/office/drawing/2014/main" id="{C9CDA584-B8CB-4519-6FF4-292AE1670DB9}"/>
              </a:ext>
            </a:extLst>
          </p:cNvPr>
          <p:cNvPicPr>
            <a:picLocks noGrp="1" noChangeAspect="1"/>
          </p:cNvPicPr>
          <p:nvPr>
            <p:ph idx="1"/>
          </p:nvPr>
        </p:nvPicPr>
        <p:blipFill>
          <a:blip r:embed="rId3"/>
          <a:stretch>
            <a:fillRect/>
          </a:stretch>
        </p:blipFill>
        <p:spPr>
          <a:xfrm>
            <a:off x="-1" y="173919"/>
            <a:ext cx="9144000" cy="6318955"/>
          </a:xfrm>
        </p:spPr>
      </p:pic>
      <p:sp>
        <p:nvSpPr>
          <p:cNvPr id="6" name="正方形/長方形 5">
            <a:extLst>
              <a:ext uri="{FF2B5EF4-FFF2-40B4-BE49-F238E27FC236}">
                <a16:creationId xmlns:a16="http://schemas.microsoft.com/office/drawing/2014/main" id="{38896068-56B0-6C1D-8648-D8E736F211AB}"/>
              </a:ext>
            </a:extLst>
          </p:cNvPr>
          <p:cNvSpPr/>
          <p:nvPr/>
        </p:nvSpPr>
        <p:spPr>
          <a:xfrm>
            <a:off x="1" y="1690689"/>
            <a:ext cx="9143998" cy="390747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E165ED05-D62F-F1D7-C10A-E36C31ED7A9F}"/>
              </a:ext>
            </a:extLst>
          </p:cNvPr>
          <p:cNvSpPr>
            <a:spLocks noGrp="1"/>
          </p:cNvSpPr>
          <p:nvPr>
            <p:ph type="sldNum" sz="quarter" idx="12"/>
          </p:nvPr>
        </p:nvSpPr>
        <p:spPr/>
        <p:txBody>
          <a:bodyPr/>
          <a:lstStyle/>
          <a:p>
            <a:fld id="{C1FF6DA9-008F-8B48-92A6-B652298478BF}" type="slidenum">
              <a:rPr lang="en-US" smtClean="0"/>
              <a:t>30</a:t>
            </a:fld>
            <a:endParaRPr lang="en-US"/>
          </a:p>
        </p:txBody>
      </p:sp>
      <p:sp>
        <p:nvSpPr>
          <p:cNvPr id="4" name="正方形/長方形 3">
            <a:extLst>
              <a:ext uri="{FF2B5EF4-FFF2-40B4-BE49-F238E27FC236}">
                <a16:creationId xmlns:a16="http://schemas.microsoft.com/office/drawing/2014/main" id="{0920E8CD-FB33-BB73-7B08-463B63A0DA5C}"/>
              </a:ext>
            </a:extLst>
          </p:cNvPr>
          <p:cNvSpPr/>
          <p:nvPr/>
        </p:nvSpPr>
        <p:spPr>
          <a:xfrm>
            <a:off x="8918089" y="6127750"/>
            <a:ext cx="225911" cy="3651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8536B8C-FECF-7FB1-9623-871AA48FE3DC}"/>
              </a:ext>
            </a:extLst>
          </p:cNvPr>
          <p:cNvSpPr txBox="1"/>
          <p:nvPr/>
        </p:nvSpPr>
        <p:spPr>
          <a:xfrm>
            <a:off x="2216879" y="6512322"/>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Tree>
    <p:extLst>
      <p:ext uri="{BB962C8B-B14F-4D97-AF65-F5344CB8AC3E}">
        <p14:creationId xmlns:p14="http://schemas.microsoft.com/office/powerpoint/2010/main" val="3377222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BCC3B-95FE-B3A2-DD03-0882BFCCDAE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C5D75BF-27B5-C771-EFEE-44983FBAF233}"/>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6AB3FB40-0939-9977-43A9-C3E977CC0B51}"/>
              </a:ext>
            </a:extLst>
          </p:cNvPr>
          <p:cNvSpPr>
            <a:spLocks noGrp="1"/>
          </p:cNvSpPr>
          <p:nvPr>
            <p:ph type="title"/>
          </p:nvPr>
        </p:nvSpPr>
        <p:spPr>
          <a:xfrm>
            <a:off x="259998" y="165111"/>
            <a:ext cx="8453428" cy="417629"/>
          </a:xfrm>
        </p:spPr>
        <p:txBody>
          <a:bodyPr>
            <a:noAutofit/>
          </a:bodyPr>
          <a:lstStyle/>
          <a:p>
            <a:r>
              <a:rPr lang="ja-JP" altLang="en-US" sz="3600" b="1" dirty="0">
                <a:latin typeface="A-OTF UD Shin Go Pr6N L" panose="020B0300000000000000" pitchFamily="34" charset="-128"/>
                <a:ea typeface="A-OTF UD Shin Go Pr6N L" panose="020B0300000000000000"/>
              </a:rPr>
              <a:t>ベースアップ評価料は</a:t>
            </a:r>
            <a:r>
              <a:rPr lang="en-US" altLang="ja-JP" sz="3600" b="1" dirty="0">
                <a:latin typeface="A-OTF UD Shin Go Pr6N L" panose="020B0300000000000000" pitchFamily="34" charset="-128"/>
                <a:ea typeface="A-OTF UD Shin Go Pr6N L" panose="020B0300000000000000"/>
              </a:rPr>
              <a:t>4</a:t>
            </a:r>
            <a:r>
              <a:rPr lang="ja-JP" altLang="en-US" sz="3600" b="1" dirty="0">
                <a:latin typeface="A-OTF UD Shin Go Pr6N L" panose="020B0300000000000000" pitchFamily="34" charset="-128"/>
                <a:ea typeface="A-OTF UD Shin Go Pr6N L" panose="020B0300000000000000"/>
              </a:rPr>
              <a:t>種類あります</a:t>
            </a:r>
            <a:endParaRPr lang="en-US" altLang="ja-JP" sz="1600" b="1" dirty="0">
              <a:latin typeface="A-OTF UD Shin Go Pr6N L" panose="020B0300000000000000" pitchFamily="34" charset="-128"/>
              <a:ea typeface="A-OTF UD Shin Go Pr6N L" panose="020B0300000000000000"/>
            </a:endParaRPr>
          </a:p>
        </p:txBody>
      </p:sp>
      <p:sp>
        <p:nvSpPr>
          <p:cNvPr id="12" name="スライド番号プレースホルダー 11">
            <a:extLst>
              <a:ext uri="{FF2B5EF4-FFF2-40B4-BE49-F238E27FC236}">
                <a16:creationId xmlns:a16="http://schemas.microsoft.com/office/drawing/2014/main" id="{83789002-14A0-94D5-66EB-54CFCD9058D7}"/>
              </a:ext>
            </a:extLst>
          </p:cNvPr>
          <p:cNvSpPr>
            <a:spLocks noGrp="1"/>
          </p:cNvSpPr>
          <p:nvPr>
            <p:ph type="sldNum" sz="quarter" idx="12"/>
          </p:nvPr>
        </p:nvSpPr>
        <p:spPr/>
        <p:txBody>
          <a:bodyPr/>
          <a:lstStyle/>
          <a:p>
            <a:fld id="{C1FF6DA9-008F-8B48-92A6-B652298478BF}" type="slidenum">
              <a:rPr lang="en-US" sz="1600" smtClean="0"/>
              <a:t>31</a:t>
            </a:fld>
            <a:endParaRPr lang="en-US" sz="1600" dirty="0"/>
          </a:p>
        </p:txBody>
      </p:sp>
      <p:sp>
        <p:nvSpPr>
          <p:cNvPr id="4" name="フッター プレースホルダー 3">
            <a:extLst>
              <a:ext uri="{FF2B5EF4-FFF2-40B4-BE49-F238E27FC236}">
                <a16:creationId xmlns:a16="http://schemas.microsoft.com/office/drawing/2014/main" id="{62E039D5-105A-2A7B-41BD-5D4D1EEAC6E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9" name="正方形/長方形 8">
            <a:extLst>
              <a:ext uri="{FF2B5EF4-FFF2-40B4-BE49-F238E27FC236}">
                <a16:creationId xmlns:a16="http://schemas.microsoft.com/office/drawing/2014/main" id="{86665E63-15E6-9C0B-8F3D-716142DE9F18}"/>
              </a:ext>
            </a:extLst>
          </p:cNvPr>
          <p:cNvSpPr/>
          <p:nvPr/>
        </p:nvSpPr>
        <p:spPr>
          <a:xfrm>
            <a:off x="259998" y="4065075"/>
            <a:ext cx="1988770" cy="11176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対象職員が</a:t>
            </a:r>
            <a:endParaRPr kumimoji="1" lang="en-US" altLang="ja-JP" b="1" dirty="0"/>
          </a:p>
          <a:p>
            <a:pPr algn="ctr"/>
            <a:r>
              <a:rPr kumimoji="1" lang="en-US" altLang="ja-JP" b="1" dirty="0"/>
              <a:t>1</a:t>
            </a:r>
            <a:r>
              <a:rPr kumimoji="1" lang="ja-JP" altLang="en-US" b="1" dirty="0"/>
              <a:t>人以上</a:t>
            </a:r>
          </a:p>
        </p:txBody>
      </p:sp>
      <p:sp>
        <p:nvSpPr>
          <p:cNvPr id="10" name="正方形/長方形 9">
            <a:extLst>
              <a:ext uri="{FF2B5EF4-FFF2-40B4-BE49-F238E27FC236}">
                <a16:creationId xmlns:a16="http://schemas.microsoft.com/office/drawing/2014/main" id="{ACEDAAF8-02E9-42E3-6B7B-198D25214EAA}"/>
              </a:ext>
            </a:extLst>
          </p:cNvPr>
          <p:cNvSpPr/>
          <p:nvPr/>
        </p:nvSpPr>
        <p:spPr>
          <a:xfrm>
            <a:off x="2437050" y="4086665"/>
            <a:ext cx="1986767" cy="107000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a:t>
            </a:r>
            <a:r>
              <a:rPr kumimoji="1" lang="en-US" altLang="ja-JP" b="1" dirty="0"/>
              <a:t>Ⅰ</a:t>
            </a:r>
            <a:r>
              <a:rPr kumimoji="1" lang="ja-JP" altLang="en-US" b="1" dirty="0"/>
              <a:t>）で賃上げ</a:t>
            </a:r>
            <a:r>
              <a:rPr kumimoji="1" lang="en-US" altLang="ja-JP" b="1" dirty="0"/>
              <a:t>1.2</a:t>
            </a:r>
            <a:r>
              <a:rPr kumimoji="1" lang="ja-JP" altLang="en-US" b="1" dirty="0"/>
              <a:t>％未満</a:t>
            </a:r>
            <a:endParaRPr kumimoji="1" lang="en-US" altLang="ja-JP" b="1" dirty="0"/>
          </a:p>
        </p:txBody>
      </p:sp>
      <p:sp>
        <p:nvSpPr>
          <p:cNvPr id="11" name="正方形/長方形 10">
            <a:extLst>
              <a:ext uri="{FF2B5EF4-FFF2-40B4-BE49-F238E27FC236}">
                <a16:creationId xmlns:a16="http://schemas.microsoft.com/office/drawing/2014/main" id="{7FF5AF76-0632-716E-B39D-2416DB46358E}"/>
              </a:ext>
            </a:extLst>
          </p:cNvPr>
          <p:cNvSpPr/>
          <p:nvPr/>
        </p:nvSpPr>
        <p:spPr>
          <a:xfrm>
            <a:off x="4676314" y="4085282"/>
            <a:ext cx="1971645" cy="11176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入院施設</a:t>
            </a:r>
            <a:r>
              <a:rPr lang="ja-JP" altLang="en-US" b="1" dirty="0"/>
              <a:t>あり</a:t>
            </a:r>
            <a:endParaRPr kumimoji="1" lang="en-US" altLang="ja-JP" b="1" dirty="0"/>
          </a:p>
        </p:txBody>
      </p:sp>
      <p:sp>
        <p:nvSpPr>
          <p:cNvPr id="22" name="正方形/長方形 21">
            <a:extLst>
              <a:ext uri="{FF2B5EF4-FFF2-40B4-BE49-F238E27FC236}">
                <a16:creationId xmlns:a16="http://schemas.microsoft.com/office/drawing/2014/main" id="{55F8CF20-DA53-B790-7CC6-9B58A8EE2A08}"/>
              </a:ext>
            </a:extLst>
          </p:cNvPr>
          <p:cNvSpPr/>
          <p:nvPr/>
        </p:nvSpPr>
        <p:spPr>
          <a:xfrm>
            <a:off x="6803755" y="2461726"/>
            <a:ext cx="2253365" cy="1178253"/>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訪問看護</a:t>
            </a:r>
            <a:endParaRPr kumimoji="1" lang="en-US" altLang="ja-JP" b="1" dirty="0">
              <a:solidFill>
                <a:schemeClr val="tx1"/>
              </a:solidFill>
            </a:endParaRPr>
          </a:p>
          <a:p>
            <a:pPr algn="ctr"/>
            <a:r>
              <a:rPr kumimoji="1" lang="ja-JP" altLang="en-US" b="1" dirty="0">
                <a:solidFill>
                  <a:schemeClr val="tx1"/>
                </a:solidFill>
              </a:rPr>
              <a:t>ベースアップ評価料</a:t>
            </a:r>
            <a:r>
              <a:rPr kumimoji="1" lang="en-US" altLang="ja-JP" b="1" dirty="0">
                <a:solidFill>
                  <a:schemeClr val="tx1"/>
                </a:solidFill>
              </a:rPr>
              <a:t>(Ⅰ</a:t>
            </a:r>
            <a:r>
              <a:rPr kumimoji="1" lang="ja-JP" altLang="en-US" b="1" dirty="0">
                <a:solidFill>
                  <a:schemeClr val="tx1"/>
                </a:solidFill>
              </a:rPr>
              <a:t>）・</a:t>
            </a:r>
            <a:r>
              <a:rPr lang="ja-JP" altLang="en-US" b="1" dirty="0">
                <a:solidFill>
                  <a:schemeClr val="tx1"/>
                </a:solidFill>
              </a:rPr>
              <a:t>（</a:t>
            </a:r>
            <a:r>
              <a:rPr lang="en-US" altLang="ja-JP" b="1" dirty="0">
                <a:solidFill>
                  <a:schemeClr val="tx1"/>
                </a:solidFill>
              </a:rPr>
              <a:t>Ⅱ</a:t>
            </a:r>
            <a:r>
              <a:rPr lang="ja-JP" altLang="en-US" b="1" dirty="0">
                <a:solidFill>
                  <a:schemeClr val="tx1"/>
                </a:solidFill>
              </a:rPr>
              <a:t>）</a:t>
            </a:r>
            <a:endParaRPr kumimoji="1" lang="en-US" altLang="ja-JP" b="1" dirty="0">
              <a:solidFill>
                <a:schemeClr val="tx1"/>
              </a:solidFill>
            </a:endParaRPr>
          </a:p>
        </p:txBody>
      </p:sp>
      <p:sp>
        <p:nvSpPr>
          <p:cNvPr id="23" name="正方形/長方形 22">
            <a:extLst>
              <a:ext uri="{FF2B5EF4-FFF2-40B4-BE49-F238E27FC236}">
                <a16:creationId xmlns:a16="http://schemas.microsoft.com/office/drawing/2014/main" id="{4B6EB5EE-7247-7C01-E691-AB1E2AAEE8F7}"/>
              </a:ext>
            </a:extLst>
          </p:cNvPr>
          <p:cNvSpPr/>
          <p:nvPr/>
        </p:nvSpPr>
        <p:spPr>
          <a:xfrm>
            <a:off x="6794213" y="4067914"/>
            <a:ext cx="2218846" cy="11176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訪問看護</a:t>
            </a:r>
            <a:endParaRPr kumimoji="1" lang="en-US" altLang="ja-JP" b="1" dirty="0"/>
          </a:p>
          <a:p>
            <a:pPr algn="ctr"/>
            <a:r>
              <a:rPr kumimoji="1" lang="ja-JP" altLang="en-US" b="1" dirty="0"/>
              <a:t>ステーション</a:t>
            </a:r>
            <a:endParaRPr kumimoji="1" lang="en-US" altLang="ja-JP" b="1" dirty="0"/>
          </a:p>
        </p:txBody>
      </p:sp>
      <p:cxnSp>
        <p:nvCxnSpPr>
          <p:cNvPr id="28" name="直線コネクタ 27">
            <a:extLst>
              <a:ext uri="{FF2B5EF4-FFF2-40B4-BE49-F238E27FC236}">
                <a16:creationId xmlns:a16="http://schemas.microsoft.com/office/drawing/2014/main" id="{D853A726-566C-821B-E00C-D6254AFD23E3}"/>
              </a:ext>
            </a:extLst>
          </p:cNvPr>
          <p:cNvCxnSpPr>
            <a:cxnSpLocks/>
          </p:cNvCxnSpPr>
          <p:nvPr/>
        </p:nvCxnSpPr>
        <p:spPr>
          <a:xfrm>
            <a:off x="7980419" y="2270620"/>
            <a:ext cx="0" cy="205283"/>
          </a:xfrm>
          <a:prstGeom prst="line">
            <a:avLst/>
          </a:prstGeom>
        </p:spPr>
        <p:style>
          <a:lnRef idx="1">
            <a:schemeClr val="accent1"/>
          </a:lnRef>
          <a:fillRef idx="0">
            <a:schemeClr val="accent1"/>
          </a:fillRef>
          <a:effectRef idx="0">
            <a:schemeClr val="accent1"/>
          </a:effectRef>
          <a:fontRef idx="minor">
            <a:schemeClr val="tx1"/>
          </a:fontRef>
        </p:style>
      </p:cxnSp>
      <p:sp>
        <p:nvSpPr>
          <p:cNvPr id="30" name="フローチャート: 組合せ 29">
            <a:extLst>
              <a:ext uri="{FF2B5EF4-FFF2-40B4-BE49-F238E27FC236}">
                <a16:creationId xmlns:a16="http://schemas.microsoft.com/office/drawing/2014/main" id="{16B456FE-9528-A076-56C4-D1A104591C5A}"/>
              </a:ext>
            </a:extLst>
          </p:cNvPr>
          <p:cNvSpPr/>
          <p:nvPr/>
        </p:nvSpPr>
        <p:spPr>
          <a:xfrm>
            <a:off x="1028565" y="3697216"/>
            <a:ext cx="418641" cy="298642"/>
          </a:xfrm>
          <a:prstGeom prst="flowChartMer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フローチャート: 組合せ 30">
            <a:extLst>
              <a:ext uri="{FF2B5EF4-FFF2-40B4-BE49-F238E27FC236}">
                <a16:creationId xmlns:a16="http://schemas.microsoft.com/office/drawing/2014/main" id="{0D939EDA-4F63-A152-8F3C-818DC97574BB}"/>
              </a:ext>
            </a:extLst>
          </p:cNvPr>
          <p:cNvSpPr/>
          <p:nvPr/>
        </p:nvSpPr>
        <p:spPr>
          <a:xfrm>
            <a:off x="3163548" y="3717654"/>
            <a:ext cx="418641" cy="298642"/>
          </a:xfrm>
          <a:prstGeom prst="flowChartMer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フローチャート: 組合せ 31">
            <a:extLst>
              <a:ext uri="{FF2B5EF4-FFF2-40B4-BE49-F238E27FC236}">
                <a16:creationId xmlns:a16="http://schemas.microsoft.com/office/drawing/2014/main" id="{28CD3DB8-C024-6648-344E-F88E384D8F80}"/>
              </a:ext>
            </a:extLst>
          </p:cNvPr>
          <p:cNvSpPr/>
          <p:nvPr/>
        </p:nvSpPr>
        <p:spPr>
          <a:xfrm>
            <a:off x="5442332" y="3718808"/>
            <a:ext cx="418641" cy="298642"/>
          </a:xfrm>
          <a:prstGeom prst="flowChartMer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組合せ 32">
            <a:extLst>
              <a:ext uri="{FF2B5EF4-FFF2-40B4-BE49-F238E27FC236}">
                <a16:creationId xmlns:a16="http://schemas.microsoft.com/office/drawing/2014/main" id="{22E4EEC8-AC34-8FC4-6B31-3DB7FBF98C19}"/>
              </a:ext>
            </a:extLst>
          </p:cNvPr>
          <p:cNvSpPr/>
          <p:nvPr/>
        </p:nvSpPr>
        <p:spPr>
          <a:xfrm>
            <a:off x="7721116" y="3707925"/>
            <a:ext cx="418641" cy="298642"/>
          </a:xfrm>
          <a:prstGeom prst="flowChartMer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a:extLst>
              <a:ext uri="{FF2B5EF4-FFF2-40B4-BE49-F238E27FC236}">
                <a16:creationId xmlns:a16="http://schemas.microsoft.com/office/drawing/2014/main" id="{EAD7809B-DF31-EB51-15ED-01BF61A2E90C}"/>
              </a:ext>
            </a:extLst>
          </p:cNvPr>
          <p:cNvCxnSpPr>
            <a:cxnSpLocks/>
          </p:cNvCxnSpPr>
          <p:nvPr/>
        </p:nvCxnSpPr>
        <p:spPr>
          <a:xfrm>
            <a:off x="3305637" y="2280047"/>
            <a:ext cx="0" cy="214146"/>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グループ化 2">
            <a:extLst>
              <a:ext uri="{FF2B5EF4-FFF2-40B4-BE49-F238E27FC236}">
                <a16:creationId xmlns:a16="http://schemas.microsoft.com/office/drawing/2014/main" id="{4BD168E7-B5F4-9398-E13D-C0DE7A7B4C1F}"/>
              </a:ext>
            </a:extLst>
          </p:cNvPr>
          <p:cNvGrpSpPr/>
          <p:nvPr/>
        </p:nvGrpSpPr>
        <p:grpSpPr>
          <a:xfrm>
            <a:off x="240699" y="848252"/>
            <a:ext cx="8130215" cy="2803250"/>
            <a:chOff x="259998" y="1363387"/>
            <a:chExt cx="8130215" cy="2803250"/>
          </a:xfrm>
        </p:grpSpPr>
        <p:grpSp>
          <p:nvGrpSpPr>
            <p:cNvPr id="14" name="グループ化 13">
              <a:extLst>
                <a:ext uri="{FF2B5EF4-FFF2-40B4-BE49-F238E27FC236}">
                  <a16:creationId xmlns:a16="http://schemas.microsoft.com/office/drawing/2014/main" id="{190C075B-5322-FAF7-2C65-409E1587EE32}"/>
                </a:ext>
              </a:extLst>
            </p:cNvPr>
            <p:cNvGrpSpPr/>
            <p:nvPr/>
          </p:nvGrpSpPr>
          <p:grpSpPr>
            <a:xfrm>
              <a:off x="259998" y="1363387"/>
              <a:ext cx="8130215" cy="2803250"/>
              <a:chOff x="629179" y="1370419"/>
              <a:chExt cx="8130215" cy="2803250"/>
            </a:xfrm>
          </p:grpSpPr>
          <p:sp>
            <p:nvSpPr>
              <p:cNvPr id="17" name="フリーフォーム: 図形 16">
                <a:extLst>
                  <a:ext uri="{FF2B5EF4-FFF2-40B4-BE49-F238E27FC236}">
                    <a16:creationId xmlns:a16="http://schemas.microsoft.com/office/drawing/2014/main" id="{E6D9E8E8-7A1E-0796-BDBB-C634E4D0582E}"/>
                  </a:ext>
                </a:extLst>
              </p:cNvPr>
              <p:cNvSpPr/>
              <p:nvPr/>
            </p:nvSpPr>
            <p:spPr>
              <a:xfrm>
                <a:off x="1652204" y="2548732"/>
                <a:ext cx="5384232" cy="458766"/>
              </a:xfrm>
              <a:custGeom>
                <a:avLst/>
                <a:gdLst/>
                <a:ahLst/>
                <a:cxnLst/>
                <a:rect l="0" t="0" r="0" b="0"/>
                <a:pathLst>
                  <a:path>
                    <a:moveTo>
                      <a:pt x="2789949" y="0"/>
                    </a:moveTo>
                    <a:lnTo>
                      <a:pt x="2789949" y="242103"/>
                    </a:lnTo>
                    <a:lnTo>
                      <a:pt x="0" y="242103"/>
                    </a:lnTo>
                    <a:lnTo>
                      <a:pt x="0" y="48420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フリーフォーム: 図形 17">
                <a:extLst>
                  <a:ext uri="{FF2B5EF4-FFF2-40B4-BE49-F238E27FC236}">
                    <a16:creationId xmlns:a16="http://schemas.microsoft.com/office/drawing/2014/main" id="{BCB26922-06B8-9202-9AA2-99C2E8267637}"/>
                  </a:ext>
                </a:extLst>
              </p:cNvPr>
              <p:cNvSpPr/>
              <p:nvPr/>
            </p:nvSpPr>
            <p:spPr>
              <a:xfrm>
                <a:off x="1412244" y="1370419"/>
                <a:ext cx="7347150" cy="1152871"/>
              </a:xfrm>
              <a:custGeom>
                <a:avLst/>
                <a:gdLst>
                  <a:gd name="connsiteX0" fmla="*/ 0 w 6319511"/>
                  <a:gd name="connsiteY0" fmla="*/ 0 h 1152871"/>
                  <a:gd name="connsiteX1" fmla="*/ 6319511 w 6319511"/>
                  <a:gd name="connsiteY1" fmla="*/ 0 h 1152871"/>
                  <a:gd name="connsiteX2" fmla="*/ 6319511 w 6319511"/>
                  <a:gd name="connsiteY2" fmla="*/ 1152871 h 1152871"/>
                  <a:gd name="connsiteX3" fmla="*/ 0 w 6319511"/>
                  <a:gd name="connsiteY3" fmla="*/ 1152871 h 1152871"/>
                  <a:gd name="connsiteX4" fmla="*/ 0 w 6319511"/>
                  <a:gd name="connsiteY4" fmla="*/ 0 h 11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9511" h="1152871">
                    <a:moveTo>
                      <a:pt x="0" y="0"/>
                    </a:moveTo>
                    <a:lnTo>
                      <a:pt x="6319511" y="0"/>
                    </a:lnTo>
                    <a:lnTo>
                      <a:pt x="6319511" y="1152871"/>
                    </a:lnTo>
                    <a:lnTo>
                      <a:pt x="0" y="115287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kumimoji="1" lang="ja-JP" altLang="en-US" sz="3600" b="1" kern="1200" dirty="0"/>
                  <a:t>ベースアップ評価料</a:t>
                </a:r>
              </a:p>
            </p:txBody>
          </p:sp>
          <p:sp>
            <p:nvSpPr>
              <p:cNvPr id="19" name="フリーフォーム: 図形 18">
                <a:extLst>
                  <a:ext uri="{FF2B5EF4-FFF2-40B4-BE49-F238E27FC236}">
                    <a16:creationId xmlns:a16="http://schemas.microsoft.com/office/drawing/2014/main" id="{1EC1EB75-9BEF-0775-82EB-E71B83D1AD7C}"/>
                  </a:ext>
                </a:extLst>
              </p:cNvPr>
              <p:cNvSpPr/>
              <p:nvPr/>
            </p:nvSpPr>
            <p:spPr>
              <a:xfrm>
                <a:off x="629179" y="3007497"/>
                <a:ext cx="2006164" cy="1152871"/>
              </a:xfrm>
              <a:custGeom>
                <a:avLst/>
                <a:gdLst>
                  <a:gd name="connsiteX0" fmla="*/ 0 w 2305742"/>
                  <a:gd name="connsiteY0" fmla="*/ 0 h 1152871"/>
                  <a:gd name="connsiteX1" fmla="*/ 2305742 w 2305742"/>
                  <a:gd name="connsiteY1" fmla="*/ 0 h 1152871"/>
                  <a:gd name="connsiteX2" fmla="*/ 2305742 w 2305742"/>
                  <a:gd name="connsiteY2" fmla="*/ 1152871 h 1152871"/>
                  <a:gd name="connsiteX3" fmla="*/ 0 w 2305742"/>
                  <a:gd name="connsiteY3" fmla="*/ 1152871 h 1152871"/>
                  <a:gd name="connsiteX4" fmla="*/ 0 w 2305742"/>
                  <a:gd name="connsiteY4" fmla="*/ 0 h 11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742" h="1152871">
                    <a:moveTo>
                      <a:pt x="0" y="0"/>
                    </a:moveTo>
                    <a:lnTo>
                      <a:pt x="2305742" y="0"/>
                    </a:lnTo>
                    <a:lnTo>
                      <a:pt x="2305742" y="1152871"/>
                    </a:lnTo>
                    <a:lnTo>
                      <a:pt x="0" y="1152871"/>
                    </a:lnTo>
                    <a:lnTo>
                      <a:pt x="0" y="0"/>
                    </a:lnTo>
                    <a:close/>
                  </a:path>
                </a:pathLst>
              </a:custGeom>
              <a:noFill/>
              <a:ln w="12700">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solidFill>
                      <a:schemeClr val="tx1"/>
                    </a:solidFill>
                  </a:rPr>
                  <a:t>外来在宅ベースアップ評価料（</a:t>
                </a:r>
                <a:r>
                  <a:rPr kumimoji="1" lang="en-US" altLang="ja-JP" sz="1800" b="1" kern="1200" dirty="0">
                    <a:solidFill>
                      <a:schemeClr val="tx1"/>
                    </a:solidFill>
                  </a:rPr>
                  <a:t>Ⅰ</a:t>
                </a:r>
                <a:r>
                  <a:rPr kumimoji="1" lang="ja-JP" altLang="en-US" sz="1800" b="1" kern="1200" dirty="0">
                    <a:solidFill>
                      <a:schemeClr val="tx1"/>
                    </a:solidFill>
                  </a:rPr>
                  <a:t>）</a:t>
                </a:r>
              </a:p>
            </p:txBody>
          </p:sp>
          <p:sp>
            <p:nvSpPr>
              <p:cNvPr id="20" name="フリーフォーム: 図形 19">
                <a:extLst>
                  <a:ext uri="{FF2B5EF4-FFF2-40B4-BE49-F238E27FC236}">
                    <a16:creationId xmlns:a16="http://schemas.microsoft.com/office/drawing/2014/main" id="{54C73B5A-2861-8DBA-29E5-D1849C221483}"/>
                  </a:ext>
                </a:extLst>
              </p:cNvPr>
              <p:cNvSpPr/>
              <p:nvPr/>
            </p:nvSpPr>
            <p:spPr>
              <a:xfrm>
                <a:off x="2860151" y="3017414"/>
                <a:ext cx="2006164" cy="1156255"/>
              </a:xfrm>
              <a:custGeom>
                <a:avLst/>
                <a:gdLst>
                  <a:gd name="connsiteX0" fmla="*/ 0 w 2305742"/>
                  <a:gd name="connsiteY0" fmla="*/ 0 h 1152871"/>
                  <a:gd name="connsiteX1" fmla="*/ 2305742 w 2305742"/>
                  <a:gd name="connsiteY1" fmla="*/ 0 h 1152871"/>
                  <a:gd name="connsiteX2" fmla="*/ 2305742 w 2305742"/>
                  <a:gd name="connsiteY2" fmla="*/ 1152871 h 1152871"/>
                  <a:gd name="connsiteX3" fmla="*/ 0 w 2305742"/>
                  <a:gd name="connsiteY3" fmla="*/ 1152871 h 1152871"/>
                  <a:gd name="connsiteX4" fmla="*/ 0 w 2305742"/>
                  <a:gd name="connsiteY4" fmla="*/ 0 h 11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742" h="1152871">
                    <a:moveTo>
                      <a:pt x="0" y="0"/>
                    </a:moveTo>
                    <a:lnTo>
                      <a:pt x="2305742" y="0"/>
                    </a:lnTo>
                    <a:lnTo>
                      <a:pt x="2305742" y="1152871"/>
                    </a:lnTo>
                    <a:lnTo>
                      <a:pt x="0" y="1152871"/>
                    </a:lnTo>
                    <a:lnTo>
                      <a:pt x="0" y="0"/>
                    </a:lnTo>
                    <a:close/>
                  </a:path>
                </a:pathLst>
              </a:cu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solidFill>
                      <a:schemeClr val="tx1"/>
                    </a:solidFill>
                  </a:rPr>
                  <a:t>外来在宅ベースアップ評価料（</a:t>
                </a:r>
                <a:r>
                  <a:rPr kumimoji="1" lang="en-US" altLang="ja-JP" sz="1900" b="1" kern="1200" dirty="0">
                    <a:solidFill>
                      <a:schemeClr val="tx1"/>
                    </a:solidFill>
                  </a:rPr>
                  <a:t>Ⅱ</a:t>
                </a:r>
                <a:r>
                  <a:rPr kumimoji="1" lang="ja-JP" altLang="en-US" sz="1900" b="1" kern="1200" dirty="0">
                    <a:solidFill>
                      <a:schemeClr val="tx1"/>
                    </a:solidFill>
                  </a:rPr>
                  <a:t>）</a:t>
                </a:r>
              </a:p>
            </p:txBody>
          </p:sp>
          <p:sp>
            <p:nvSpPr>
              <p:cNvPr id="21" name="フリーフォーム: 図形 20">
                <a:extLst>
                  <a:ext uri="{FF2B5EF4-FFF2-40B4-BE49-F238E27FC236}">
                    <a16:creationId xmlns:a16="http://schemas.microsoft.com/office/drawing/2014/main" id="{64BF1DBA-3810-7D37-468E-D407BEDA6489}"/>
                  </a:ext>
                </a:extLst>
              </p:cNvPr>
              <p:cNvSpPr/>
              <p:nvPr/>
            </p:nvSpPr>
            <p:spPr>
              <a:xfrm>
                <a:off x="4995884" y="3007498"/>
                <a:ext cx="2057400" cy="1164948"/>
              </a:xfrm>
              <a:custGeom>
                <a:avLst/>
                <a:gdLst>
                  <a:gd name="connsiteX0" fmla="*/ 0 w 2305742"/>
                  <a:gd name="connsiteY0" fmla="*/ 0 h 1152871"/>
                  <a:gd name="connsiteX1" fmla="*/ 2305742 w 2305742"/>
                  <a:gd name="connsiteY1" fmla="*/ 0 h 1152871"/>
                  <a:gd name="connsiteX2" fmla="*/ 2305742 w 2305742"/>
                  <a:gd name="connsiteY2" fmla="*/ 1152871 h 1152871"/>
                  <a:gd name="connsiteX3" fmla="*/ 0 w 2305742"/>
                  <a:gd name="connsiteY3" fmla="*/ 1152871 h 1152871"/>
                  <a:gd name="connsiteX4" fmla="*/ 0 w 2305742"/>
                  <a:gd name="connsiteY4" fmla="*/ 0 h 11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742" h="1152871">
                    <a:moveTo>
                      <a:pt x="0" y="0"/>
                    </a:moveTo>
                    <a:lnTo>
                      <a:pt x="2305742" y="0"/>
                    </a:lnTo>
                    <a:lnTo>
                      <a:pt x="2305742" y="1152871"/>
                    </a:lnTo>
                    <a:lnTo>
                      <a:pt x="0" y="1152871"/>
                    </a:lnTo>
                    <a:lnTo>
                      <a:pt x="0" y="0"/>
                    </a:lnTo>
                    <a:close/>
                  </a:path>
                </a:pathLst>
              </a:cu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solidFill>
                      <a:schemeClr val="tx1"/>
                    </a:solidFill>
                  </a:rPr>
                  <a:t>入院ベースアップ</a:t>
                </a:r>
                <a:br>
                  <a:rPr kumimoji="1" lang="en-US" altLang="ja-JP" sz="1900" b="1" kern="1200" dirty="0">
                    <a:solidFill>
                      <a:schemeClr val="tx1"/>
                    </a:solidFill>
                  </a:rPr>
                </a:br>
                <a:r>
                  <a:rPr kumimoji="1" lang="ja-JP" altLang="en-US" sz="1900" b="1" kern="1200" dirty="0">
                    <a:solidFill>
                      <a:schemeClr val="tx1"/>
                    </a:solidFill>
                  </a:rPr>
                  <a:t>評価料</a:t>
                </a:r>
                <a:endParaRPr kumimoji="1" lang="en-US" altLang="ja-JP" sz="1900" b="1" kern="1200" dirty="0">
                  <a:solidFill>
                    <a:schemeClr val="tx1"/>
                  </a:solidFill>
                </a:endParaRPr>
              </a:p>
            </p:txBody>
          </p:sp>
        </p:grpSp>
        <p:cxnSp>
          <p:nvCxnSpPr>
            <p:cNvPr id="13" name="直線コネクタ 12">
              <a:extLst>
                <a:ext uri="{FF2B5EF4-FFF2-40B4-BE49-F238E27FC236}">
                  <a16:creationId xmlns:a16="http://schemas.microsoft.com/office/drawing/2014/main" id="{E587B515-38FB-5719-5D7B-454982461ECF}"/>
                </a:ext>
              </a:extLst>
            </p:cNvPr>
            <p:cNvCxnSpPr>
              <a:cxnSpLocks/>
            </p:cNvCxnSpPr>
            <p:nvPr/>
          </p:nvCxnSpPr>
          <p:spPr>
            <a:xfrm>
              <a:off x="4048125" y="2787452"/>
              <a:ext cx="3953519" cy="77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52BB39AE-6238-0049-2DDA-38694947EE75}"/>
                </a:ext>
              </a:extLst>
            </p:cNvPr>
            <p:cNvCxnSpPr>
              <a:cxnSpLocks/>
            </p:cNvCxnSpPr>
            <p:nvPr/>
          </p:nvCxnSpPr>
          <p:spPr>
            <a:xfrm>
              <a:off x="5706672" y="2784247"/>
              <a:ext cx="0" cy="211468"/>
            </a:xfrm>
            <a:prstGeom prst="line">
              <a:avLst/>
            </a:prstGeom>
          </p:spPr>
          <p:style>
            <a:lnRef idx="1">
              <a:schemeClr val="accent1"/>
            </a:lnRef>
            <a:fillRef idx="0">
              <a:schemeClr val="accent1"/>
            </a:fillRef>
            <a:effectRef idx="0">
              <a:schemeClr val="accent1"/>
            </a:effectRef>
            <a:fontRef idx="minor">
              <a:schemeClr val="tx1"/>
            </a:fontRef>
          </p:style>
        </p:cxnSp>
      </p:grpSp>
      <p:sp>
        <p:nvSpPr>
          <p:cNvPr id="36" name="テキスト ボックス 35">
            <a:extLst>
              <a:ext uri="{FF2B5EF4-FFF2-40B4-BE49-F238E27FC236}">
                <a16:creationId xmlns:a16="http://schemas.microsoft.com/office/drawing/2014/main" id="{980770B7-5118-60F2-2DC5-3B4C894FC3CE}"/>
              </a:ext>
            </a:extLst>
          </p:cNvPr>
          <p:cNvSpPr txBox="1"/>
          <p:nvPr/>
        </p:nvSpPr>
        <p:spPr>
          <a:xfrm>
            <a:off x="259998" y="5357180"/>
            <a:ext cx="1988770" cy="923330"/>
          </a:xfrm>
          <a:prstGeom prst="rect">
            <a:avLst/>
          </a:prstGeom>
          <a:solidFill>
            <a:schemeClr val="accent6">
              <a:lumMod val="20000"/>
              <a:lumOff val="80000"/>
            </a:schemeClr>
          </a:solidFill>
        </p:spPr>
        <p:txBody>
          <a:bodyPr wrap="square" rtlCol="0">
            <a:spAutoFit/>
          </a:bodyPr>
          <a:lstStyle/>
          <a:p>
            <a:pPr algn="ctr"/>
            <a:r>
              <a:rPr kumimoji="1" lang="ja-JP" altLang="en-US" b="1" dirty="0"/>
              <a:t>無床診療所</a:t>
            </a:r>
            <a:endParaRPr kumimoji="1" lang="en-US" altLang="ja-JP" b="1" dirty="0"/>
          </a:p>
          <a:p>
            <a:pPr algn="ctr"/>
            <a:r>
              <a:rPr lang="ja-JP" altLang="en-US" b="1" dirty="0"/>
              <a:t>有床診療所</a:t>
            </a:r>
            <a:endParaRPr kumimoji="1" lang="en-US" altLang="ja-JP" b="1" dirty="0"/>
          </a:p>
          <a:p>
            <a:pPr algn="ctr"/>
            <a:r>
              <a:rPr lang="ja-JP" altLang="en-US" b="1" dirty="0"/>
              <a:t>病院</a:t>
            </a:r>
            <a:endParaRPr kumimoji="1" lang="ja-JP" altLang="en-US" b="1" dirty="0"/>
          </a:p>
        </p:txBody>
      </p:sp>
      <p:sp>
        <p:nvSpPr>
          <p:cNvPr id="37" name="テキスト ボックス 36">
            <a:extLst>
              <a:ext uri="{FF2B5EF4-FFF2-40B4-BE49-F238E27FC236}">
                <a16:creationId xmlns:a16="http://schemas.microsoft.com/office/drawing/2014/main" id="{96D4E373-2E55-9701-82DB-757E9D5B35DE}"/>
              </a:ext>
            </a:extLst>
          </p:cNvPr>
          <p:cNvSpPr txBox="1"/>
          <p:nvPr/>
        </p:nvSpPr>
        <p:spPr>
          <a:xfrm>
            <a:off x="2438870" y="5357179"/>
            <a:ext cx="1988770" cy="923330"/>
          </a:xfrm>
          <a:prstGeom prst="rect">
            <a:avLst/>
          </a:prstGeom>
          <a:solidFill>
            <a:schemeClr val="accent6">
              <a:lumMod val="20000"/>
              <a:lumOff val="80000"/>
            </a:schemeClr>
          </a:solidFill>
        </p:spPr>
        <p:txBody>
          <a:bodyPr wrap="square" rtlCol="0" anchor="ctr" anchorCtr="0">
            <a:spAutoFit/>
          </a:bodyPr>
          <a:lstStyle/>
          <a:p>
            <a:pPr algn="ctr"/>
            <a:endParaRPr kumimoji="1" lang="en-US" altLang="ja-JP" b="1" dirty="0"/>
          </a:p>
          <a:p>
            <a:pPr algn="ctr"/>
            <a:r>
              <a:rPr kumimoji="1" lang="ja-JP" altLang="en-US" b="1" dirty="0"/>
              <a:t>無床診療所</a:t>
            </a:r>
            <a:endParaRPr kumimoji="1" lang="en-US" altLang="ja-JP" b="1" dirty="0"/>
          </a:p>
          <a:p>
            <a:pPr algn="ctr"/>
            <a:endParaRPr lang="en-US" altLang="ja-JP" b="1" dirty="0"/>
          </a:p>
        </p:txBody>
      </p:sp>
      <p:sp>
        <p:nvSpPr>
          <p:cNvPr id="38" name="テキスト ボックス 37">
            <a:extLst>
              <a:ext uri="{FF2B5EF4-FFF2-40B4-BE49-F238E27FC236}">
                <a16:creationId xmlns:a16="http://schemas.microsoft.com/office/drawing/2014/main" id="{904AC530-E516-A3D0-295F-46D53D2FBB0E}"/>
              </a:ext>
            </a:extLst>
          </p:cNvPr>
          <p:cNvSpPr txBox="1"/>
          <p:nvPr/>
        </p:nvSpPr>
        <p:spPr>
          <a:xfrm>
            <a:off x="4683217" y="5357180"/>
            <a:ext cx="1988770" cy="917513"/>
          </a:xfrm>
          <a:prstGeom prst="rect">
            <a:avLst/>
          </a:prstGeom>
          <a:solidFill>
            <a:schemeClr val="accent6">
              <a:lumMod val="20000"/>
              <a:lumOff val="80000"/>
            </a:schemeClr>
          </a:solidFill>
        </p:spPr>
        <p:txBody>
          <a:bodyPr wrap="square" tIns="180000" bIns="180000" rtlCol="0" anchor="ctr" anchorCtr="0">
            <a:spAutoFit/>
          </a:bodyPr>
          <a:lstStyle/>
          <a:p>
            <a:pPr algn="ctr"/>
            <a:r>
              <a:rPr lang="ja-JP" altLang="en-US" b="1" dirty="0"/>
              <a:t>有床診療所</a:t>
            </a:r>
            <a:endParaRPr lang="en-US" altLang="ja-JP" b="1" dirty="0"/>
          </a:p>
          <a:p>
            <a:pPr algn="ctr"/>
            <a:r>
              <a:rPr lang="ja-JP" altLang="en-US" b="1" dirty="0"/>
              <a:t>病院</a:t>
            </a:r>
            <a:endParaRPr lang="en-US" altLang="ja-JP" b="1" dirty="0"/>
          </a:p>
        </p:txBody>
      </p:sp>
      <p:sp>
        <p:nvSpPr>
          <p:cNvPr id="40" name="テキスト ボックス 39">
            <a:extLst>
              <a:ext uri="{FF2B5EF4-FFF2-40B4-BE49-F238E27FC236}">
                <a16:creationId xmlns:a16="http://schemas.microsoft.com/office/drawing/2014/main" id="{D9AB0B62-0055-1F68-4C27-4537306587BB}"/>
              </a:ext>
            </a:extLst>
          </p:cNvPr>
          <p:cNvSpPr txBox="1"/>
          <p:nvPr/>
        </p:nvSpPr>
        <p:spPr>
          <a:xfrm>
            <a:off x="6895232" y="5360089"/>
            <a:ext cx="1988770" cy="917513"/>
          </a:xfrm>
          <a:prstGeom prst="rect">
            <a:avLst/>
          </a:prstGeom>
          <a:solidFill>
            <a:schemeClr val="accent6">
              <a:lumMod val="20000"/>
              <a:lumOff val="80000"/>
            </a:schemeClr>
          </a:solidFill>
        </p:spPr>
        <p:txBody>
          <a:bodyPr wrap="square" tIns="180000" bIns="180000" rtlCol="0" anchor="ctr" anchorCtr="0">
            <a:spAutoFit/>
          </a:bodyPr>
          <a:lstStyle/>
          <a:p>
            <a:pPr algn="ctr"/>
            <a:r>
              <a:rPr lang="ja-JP" altLang="en-US" b="1" dirty="0"/>
              <a:t>訪問看護</a:t>
            </a:r>
            <a:endParaRPr lang="en-US" altLang="ja-JP" b="1" dirty="0"/>
          </a:p>
          <a:p>
            <a:pPr algn="ctr"/>
            <a:r>
              <a:rPr lang="ja-JP" altLang="en-US" b="1" dirty="0"/>
              <a:t>ステーション</a:t>
            </a:r>
            <a:endParaRPr lang="en-US" altLang="ja-JP" b="1" dirty="0"/>
          </a:p>
        </p:txBody>
      </p:sp>
      <p:cxnSp>
        <p:nvCxnSpPr>
          <p:cNvPr id="8" name="直線コネクタ 7">
            <a:extLst>
              <a:ext uri="{FF2B5EF4-FFF2-40B4-BE49-F238E27FC236}">
                <a16:creationId xmlns:a16="http://schemas.microsoft.com/office/drawing/2014/main" id="{EBF7651E-6F8C-D517-9A55-98BA77C6D675}"/>
              </a:ext>
            </a:extLst>
          </p:cNvPr>
          <p:cNvCxnSpPr/>
          <p:nvPr/>
        </p:nvCxnSpPr>
        <p:spPr>
          <a:xfrm>
            <a:off x="4479010" y="2025838"/>
            <a:ext cx="0" cy="243935"/>
          </a:xfrm>
          <a:prstGeom prst="line">
            <a:avLst/>
          </a:prstGeom>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B6235155-E43C-461D-D60F-6E9DDA04DAEF}"/>
              </a:ext>
            </a:extLst>
          </p:cNvPr>
          <p:cNvSpPr/>
          <p:nvPr/>
        </p:nvSpPr>
        <p:spPr>
          <a:xfrm>
            <a:off x="4028826" y="2026565"/>
            <a:ext cx="132202" cy="2368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79297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B41BD-20AB-EF0D-CEF1-5502179307A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6DF649D-5505-4062-E755-0129276A3FF0}"/>
              </a:ext>
            </a:extLst>
          </p:cNvPr>
          <p:cNvSpPr/>
          <p:nvPr/>
        </p:nvSpPr>
        <p:spPr>
          <a:xfrm>
            <a:off x="0" y="-13565"/>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Title 1">
            <a:extLst>
              <a:ext uri="{FF2B5EF4-FFF2-40B4-BE49-F238E27FC236}">
                <a16:creationId xmlns:a16="http://schemas.microsoft.com/office/drawing/2014/main" id="{3292DAA6-598C-E364-581B-9366E70D7B6D}"/>
              </a:ext>
            </a:extLst>
          </p:cNvPr>
          <p:cNvSpPr>
            <a:spLocks noGrp="1"/>
          </p:cNvSpPr>
          <p:nvPr>
            <p:ph type="title"/>
          </p:nvPr>
        </p:nvSpPr>
        <p:spPr>
          <a:xfrm>
            <a:off x="259998" y="165111"/>
            <a:ext cx="8453428" cy="417629"/>
          </a:xfrm>
        </p:spPr>
        <p:txBody>
          <a:bodyPr>
            <a:noAutofit/>
          </a:bodyPr>
          <a:lstStyle/>
          <a:p>
            <a:r>
              <a:rPr lang="ja-JP" altLang="en-US" sz="3600" b="1" dirty="0">
                <a:latin typeface="A-OTF UD Shin Go Pr6N L" panose="020B0300000000000000" pitchFamily="34" charset="-128"/>
                <a:ea typeface="A-OTF UD Shin Go Pr6N L" panose="020B0300000000000000"/>
              </a:rPr>
              <a:t>診療所と病院の違い</a:t>
            </a:r>
            <a:endParaRPr lang="en-US" altLang="ja-JP" sz="1600" b="1" dirty="0">
              <a:latin typeface="A-OTF UD Shin Go Pr6N L" panose="020B0300000000000000" pitchFamily="34" charset="-128"/>
              <a:ea typeface="A-OTF UD Shin Go Pr6N L" panose="020B0300000000000000"/>
            </a:endParaRPr>
          </a:p>
        </p:txBody>
      </p:sp>
      <p:sp>
        <p:nvSpPr>
          <p:cNvPr id="12" name="スライド番号プレースホルダー 11">
            <a:extLst>
              <a:ext uri="{FF2B5EF4-FFF2-40B4-BE49-F238E27FC236}">
                <a16:creationId xmlns:a16="http://schemas.microsoft.com/office/drawing/2014/main" id="{38004E2E-B792-A78E-614B-75C22E72ACC1}"/>
              </a:ext>
            </a:extLst>
          </p:cNvPr>
          <p:cNvSpPr>
            <a:spLocks noGrp="1"/>
          </p:cNvSpPr>
          <p:nvPr>
            <p:ph type="sldNum" sz="quarter" idx="12"/>
          </p:nvPr>
        </p:nvSpPr>
        <p:spPr/>
        <p:txBody>
          <a:bodyPr/>
          <a:lstStyle/>
          <a:p>
            <a:fld id="{C1FF6DA9-008F-8B48-92A6-B652298478BF}" type="slidenum">
              <a:rPr lang="en-US" sz="1600" smtClean="0"/>
              <a:t>32</a:t>
            </a:fld>
            <a:endParaRPr lang="en-US" sz="1600" dirty="0"/>
          </a:p>
        </p:txBody>
      </p:sp>
      <p:sp>
        <p:nvSpPr>
          <p:cNvPr id="4" name="フッター プレースホルダー 3">
            <a:extLst>
              <a:ext uri="{FF2B5EF4-FFF2-40B4-BE49-F238E27FC236}">
                <a16:creationId xmlns:a16="http://schemas.microsoft.com/office/drawing/2014/main" id="{000E7A79-C7E2-06B0-04FB-B87ECFA64C72}"/>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29" name="四角形: 角を丸くする 28">
            <a:extLst>
              <a:ext uri="{FF2B5EF4-FFF2-40B4-BE49-F238E27FC236}">
                <a16:creationId xmlns:a16="http://schemas.microsoft.com/office/drawing/2014/main" id="{1DB1C177-D287-A753-0FB8-F35DBC6293F6}"/>
              </a:ext>
            </a:extLst>
          </p:cNvPr>
          <p:cNvSpPr/>
          <p:nvPr/>
        </p:nvSpPr>
        <p:spPr>
          <a:xfrm>
            <a:off x="1570925" y="2120438"/>
            <a:ext cx="2362900" cy="1918162"/>
          </a:xfrm>
          <a:prstGeom prst="roundRect">
            <a:avLst>
              <a:gd name="adj" fmla="val 10000"/>
            </a:avLst>
          </a:prstGeom>
          <a:blipFill rotWithShape="1">
            <a:blip r:embed="rId2">
              <a:extLst>
                <a:ext uri="{837473B0-CC2E-450A-ABE3-18F120FF3D39}">
                  <a1611:picAttrSrcUrl xmlns:a1611="http://schemas.microsoft.com/office/drawing/2016/11/main" r:id="rId3"/>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4" name="四角形: 角を丸くする 33">
            <a:extLst>
              <a:ext uri="{FF2B5EF4-FFF2-40B4-BE49-F238E27FC236}">
                <a16:creationId xmlns:a16="http://schemas.microsoft.com/office/drawing/2014/main" id="{22B15CFB-7E90-47F4-A0E2-A5FDEF9DE032}"/>
              </a:ext>
            </a:extLst>
          </p:cNvPr>
          <p:cNvSpPr/>
          <p:nvPr/>
        </p:nvSpPr>
        <p:spPr>
          <a:xfrm>
            <a:off x="5474909" y="2227550"/>
            <a:ext cx="2449891" cy="1810399"/>
          </a:xfrm>
          <a:prstGeom prst="roundRect">
            <a:avLst>
              <a:gd name="adj" fmla="val 10000"/>
            </a:avLst>
          </a:prstGeom>
          <a:blipFill rotWithShape="1">
            <a:blip r:embed="rId4">
              <a:extLst>
                <a:ext uri="{837473B0-CC2E-450A-ABE3-18F120FF3D39}">
                  <a1611:picAttrSrcUrl xmlns:a1611="http://schemas.microsoft.com/office/drawing/2016/11/main" r:id="rId5"/>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5" name="テキスト ボックス 34">
            <a:extLst>
              <a:ext uri="{FF2B5EF4-FFF2-40B4-BE49-F238E27FC236}">
                <a16:creationId xmlns:a16="http://schemas.microsoft.com/office/drawing/2014/main" id="{EC76D630-87B0-084D-B020-8421E75699C5}"/>
              </a:ext>
            </a:extLst>
          </p:cNvPr>
          <p:cNvSpPr txBox="1"/>
          <p:nvPr/>
        </p:nvSpPr>
        <p:spPr>
          <a:xfrm>
            <a:off x="2047875" y="4167355"/>
            <a:ext cx="129559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2800" b="1" dirty="0">
                <a:ea typeface="A-OTF UD Shin Go Pr6N L" panose="020B0300000000000000"/>
              </a:rPr>
              <a:t>診療所</a:t>
            </a:r>
          </a:p>
        </p:txBody>
      </p:sp>
      <p:sp>
        <p:nvSpPr>
          <p:cNvPr id="36" name="テキスト ボックス 35">
            <a:extLst>
              <a:ext uri="{FF2B5EF4-FFF2-40B4-BE49-F238E27FC236}">
                <a16:creationId xmlns:a16="http://schemas.microsoft.com/office/drawing/2014/main" id="{99DA43FC-2C17-27C1-80B7-7F027EF03F9F}"/>
              </a:ext>
            </a:extLst>
          </p:cNvPr>
          <p:cNvSpPr txBox="1"/>
          <p:nvPr/>
        </p:nvSpPr>
        <p:spPr>
          <a:xfrm>
            <a:off x="661018" y="4819330"/>
            <a:ext cx="3910982" cy="707886"/>
          </a:xfrm>
          <a:prstGeom prst="rect">
            <a:avLst/>
          </a:prstGeom>
          <a:noFill/>
        </p:spPr>
        <p:txBody>
          <a:bodyPr wrap="square" rtlCol="0">
            <a:spAutoFit/>
          </a:bodyPr>
          <a:lstStyle/>
          <a:p>
            <a:r>
              <a:rPr kumimoji="1" lang="ja-JP" altLang="en-US" sz="2000" dirty="0">
                <a:ea typeface="A-OTF UD Shin Go Pr6N L" panose="020B0300000000000000"/>
              </a:rPr>
              <a:t>入院設備なし</a:t>
            </a:r>
            <a:r>
              <a:rPr kumimoji="1" lang="en-US" altLang="ja-JP" sz="2000" dirty="0">
                <a:ea typeface="A-OTF UD Shin Go Pr6N L" panose="020B0300000000000000"/>
              </a:rPr>
              <a:t>………</a:t>
            </a:r>
            <a:r>
              <a:rPr kumimoji="1" lang="ja-JP" altLang="en-US" sz="2000" dirty="0">
                <a:ea typeface="A-OTF UD Shin Go Pr6N L" panose="020B0300000000000000"/>
              </a:rPr>
              <a:t>無床診療所</a:t>
            </a:r>
            <a:endParaRPr kumimoji="1" lang="en-US" altLang="ja-JP" sz="2000" dirty="0">
              <a:ea typeface="A-OTF UD Shin Go Pr6N L" panose="020B0300000000000000"/>
            </a:endParaRPr>
          </a:p>
          <a:p>
            <a:r>
              <a:rPr kumimoji="1" lang="ja-JP" altLang="en-US" sz="2000" dirty="0">
                <a:ea typeface="A-OTF UD Shin Go Pr6N L" panose="020B0300000000000000"/>
              </a:rPr>
              <a:t>ベッド数</a:t>
            </a:r>
            <a:r>
              <a:rPr kumimoji="1" lang="en-US" altLang="ja-JP" sz="2000" dirty="0">
                <a:ea typeface="A-OTF UD Shin Go Pr6N L" panose="020B0300000000000000"/>
              </a:rPr>
              <a:t>19</a:t>
            </a:r>
            <a:r>
              <a:rPr kumimoji="1" lang="ja-JP" altLang="en-US" sz="2000" dirty="0">
                <a:ea typeface="A-OTF UD Shin Go Pr6N L" panose="020B0300000000000000"/>
              </a:rPr>
              <a:t>床以下</a:t>
            </a:r>
            <a:r>
              <a:rPr kumimoji="1" lang="en-US" altLang="ja-JP" sz="2000" dirty="0">
                <a:ea typeface="A-OTF UD Shin Go Pr6N L" panose="020B0300000000000000"/>
              </a:rPr>
              <a:t>…</a:t>
            </a:r>
            <a:r>
              <a:rPr lang="ja-JP" altLang="en-US" sz="2000" dirty="0">
                <a:ea typeface="A-OTF UD Shin Go Pr6N L" panose="020B0300000000000000"/>
              </a:rPr>
              <a:t>有床診療所</a:t>
            </a:r>
            <a:endParaRPr kumimoji="1" lang="en-US" altLang="ja-JP" sz="2000" dirty="0">
              <a:ea typeface="A-OTF UD Shin Go Pr6N L" panose="020B0300000000000000"/>
            </a:endParaRPr>
          </a:p>
        </p:txBody>
      </p:sp>
      <p:sp>
        <p:nvSpPr>
          <p:cNvPr id="37" name="テキスト ボックス 36">
            <a:extLst>
              <a:ext uri="{FF2B5EF4-FFF2-40B4-BE49-F238E27FC236}">
                <a16:creationId xmlns:a16="http://schemas.microsoft.com/office/drawing/2014/main" id="{BD673F6D-35BB-8B51-F069-FCD4081302F8}"/>
              </a:ext>
            </a:extLst>
          </p:cNvPr>
          <p:cNvSpPr txBox="1"/>
          <p:nvPr/>
        </p:nvSpPr>
        <p:spPr>
          <a:xfrm>
            <a:off x="5138737" y="4830813"/>
            <a:ext cx="3086100" cy="523220"/>
          </a:xfrm>
          <a:prstGeom prst="rect">
            <a:avLst/>
          </a:prstGeom>
          <a:noFill/>
        </p:spPr>
        <p:txBody>
          <a:bodyPr wrap="square" rtlCol="0">
            <a:spAutoFit/>
          </a:bodyPr>
          <a:lstStyle/>
          <a:p>
            <a:r>
              <a:rPr kumimoji="1" lang="ja-JP" altLang="en-US" sz="2800" dirty="0">
                <a:ea typeface="A-OTF UD Shin Go Pr6N L" panose="020B0300000000000000"/>
              </a:rPr>
              <a:t>ベッド数</a:t>
            </a:r>
            <a:r>
              <a:rPr kumimoji="1" lang="en-US" altLang="ja-JP" sz="2800" dirty="0">
                <a:ea typeface="A-OTF UD Shin Go Pr6N L" panose="020B0300000000000000"/>
              </a:rPr>
              <a:t>20</a:t>
            </a:r>
            <a:r>
              <a:rPr kumimoji="1" lang="ja-JP" altLang="en-US" sz="2800" dirty="0">
                <a:ea typeface="A-OTF UD Shin Go Pr6N L" panose="020B0300000000000000"/>
              </a:rPr>
              <a:t>床以上</a:t>
            </a:r>
            <a:endParaRPr kumimoji="1" lang="en-US" altLang="ja-JP" sz="2800" dirty="0">
              <a:ea typeface="A-OTF UD Shin Go Pr6N L" panose="020B0300000000000000"/>
            </a:endParaRPr>
          </a:p>
        </p:txBody>
      </p:sp>
      <p:sp>
        <p:nvSpPr>
          <p:cNvPr id="38" name="テキスト ボックス 37">
            <a:extLst>
              <a:ext uri="{FF2B5EF4-FFF2-40B4-BE49-F238E27FC236}">
                <a16:creationId xmlns:a16="http://schemas.microsoft.com/office/drawing/2014/main" id="{3562B04B-8E23-7113-10D3-23C4F76FC293}"/>
              </a:ext>
            </a:extLst>
          </p:cNvPr>
          <p:cNvSpPr txBox="1"/>
          <p:nvPr/>
        </p:nvSpPr>
        <p:spPr>
          <a:xfrm>
            <a:off x="5951189" y="4167355"/>
            <a:ext cx="127635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800" b="1" dirty="0">
                <a:ea typeface="A-OTF UD Shin Go Pr6N L" panose="020B0300000000000000"/>
              </a:rPr>
              <a:t>病　院</a:t>
            </a:r>
            <a:endParaRPr kumimoji="1" lang="ja-JP" altLang="en-US" sz="2800" b="1" dirty="0">
              <a:ea typeface="A-OTF UD Shin Go Pr6N L" panose="020B0300000000000000"/>
            </a:endParaRPr>
          </a:p>
        </p:txBody>
      </p:sp>
      <p:sp>
        <p:nvSpPr>
          <p:cNvPr id="39" name="テキスト ボックス 38">
            <a:extLst>
              <a:ext uri="{FF2B5EF4-FFF2-40B4-BE49-F238E27FC236}">
                <a16:creationId xmlns:a16="http://schemas.microsoft.com/office/drawing/2014/main" id="{299EAABA-2631-4882-161F-EA507CB04BED}"/>
              </a:ext>
            </a:extLst>
          </p:cNvPr>
          <p:cNvSpPr txBox="1"/>
          <p:nvPr/>
        </p:nvSpPr>
        <p:spPr>
          <a:xfrm>
            <a:off x="723900" y="1006798"/>
            <a:ext cx="7905750" cy="461665"/>
          </a:xfrm>
          <a:prstGeom prst="rect">
            <a:avLst/>
          </a:prstGeom>
          <a:noFill/>
        </p:spPr>
        <p:txBody>
          <a:bodyPr wrap="square" rtlCol="0">
            <a:spAutoFit/>
          </a:bodyPr>
          <a:lstStyle/>
          <a:p>
            <a:r>
              <a:rPr kumimoji="1" lang="ja-JP" altLang="en-US" sz="2400" dirty="0">
                <a:ea typeface="A-OTF UD Shin Go Pr6N L" panose="020B0300000000000000"/>
              </a:rPr>
              <a:t>診療所と病院の主な違いは、入院施設の有無と規模です</a:t>
            </a:r>
            <a:r>
              <a:rPr kumimoji="1" lang="ja-JP" altLang="en-US" sz="2400" dirty="0"/>
              <a:t>。</a:t>
            </a:r>
          </a:p>
        </p:txBody>
      </p:sp>
      <p:sp>
        <p:nvSpPr>
          <p:cNvPr id="3" name="正方形/長方形 2">
            <a:extLst>
              <a:ext uri="{FF2B5EF4-FFF2-40B4-BE49-F238E27FC236}">
                <a16:creationId xmlns:a16="http://schemas.microsoft.com/office/drawing/2014/main" id="{2A0ACDF2-DE2E-F05E-1DDC-05A4C33623E1}"/>
              </a:ext>
            </a:extLst>
          </p:cNvPr>
          <p:cNvSpPr/>
          <p:nvPr/>
        </p:nvSpPr>
        <p:spPr>
          <a:xfrm>
            <a:off x="571500" y="1771650"/>
            <a:ext cx="8058150" cy="407955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4AFDB465-604B-CFDF-3920-90DDA86086B2}"/>
              </a:ext>
            </a:extLst>
          </p:cNvPr>
          <p:cNvSpPr/>
          <p:nvPr/>
        </p:nvSpPr>
        <p:spPr>
          <a:xfrm>
            <a:off x="571500" y="1771650"/>
            <a:ext cx="4162425" cy="407955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0015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283599D3-495A-F2E6-780F-0AED89045CCA}"/>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6C28FE42-7527-7751-4A04-B661A98C9542}"/>
              </a:ext>
            </a:extLst>
          </p:cNvPr>
          <p:cNvSpPr>
            <a:spLocks noGrp="1"/>
          </p:cNvSpPr>
          <p:nvPr>
            <p:ph type="sldNum" sz="quarter" idx="12"/>
          </p:nvPr>
        </p:nvSpPr>
        <p:spPr/>
        <p:txBody>
          <a:bodyPr/>
          <a:lstStyle/>
          <a:p>
            <a:fld id="{C1FF6DA9-008F-8B48-92A6-B652298478BF}" type="slidenum">
              <a:rPr lang="en-US" smtClean="0"/>
              <a:t>33</a:t>
            </a:fld>
            <a:endParaRPr lang="en-US" dirty="0"/>
          </a:p>
        </p:txBody>
      </p:sp>
      <p:sp>
        <p:nvSpPr>
          <p:cNvPr id="7" name="正方形/長方形 6">
            <a:extLst>
              <a:ext uri="{FF2B5EF4-FFF2-40B4-BE49-F238E27FC236}">
                <a16:creationId xmlns:a16="http://schemas.microsoft.com/office/drawing/2014/main" id="{97DB61C1-9D88-A783-7D1A-9F62DE009CA1}"/>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 name="図表 7">
            <a:extLst>
              <a:ext uri="{FF2B5EF4-FFF2-40B4-BE49-F238E27FC236}">
                <a16:creationId xmlns:a16="http://schemas.microsoft.com/office/drawing/2014/main" id="{C412F7DE-D158-B32E-7E24-CCA48C9947C6}"/>
              </a:ext>
            </a:extLst>
          </p:cNvPr>
          <p:cNvGraphicFramePr/>
          <p:nvPr>
            <p:extLst>
              <p:ext uri="{D42A27DB-BD31-4B8C-83A1-F6EECF244321}">
                <p14:modId xmlns:p14="http://schemas.microsoft.com/office/powerpoint/2010/main" val="3655304027"/>
              </p:ext>
            </p:extLst>
          </p:nvPr>
        </p:nvGraphicFramePr>
        <p:xfrm>
          <a:off x="558800" y="730111"/>
          <a:ext cx="8201660" cy="4417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itle 1">
            <a:extLst>
              <a:ext uri="{FF2B5EF4-FFF2-40B4-BE49-F238E27FC236}">
                <a16:creationId xmlns:a16="http://schemas.microsoft.com/office/drawing/2014/main" id="{2CCDB27A-69E7-E436-2A88-6268661443F4}"/>
              </a:ext>
            </a:extLst>
          </p:cNvPr>
          <p:cNvSpPr txBox="1">
            <a:spLocks/>
          </p:cNvSpPr>
          <p:nvPr/>
        </p:nvSpPr>
        <p:spPr>
          <a:xfrm>
            <a:off x="259998" y="165111"/>
            <a:ext cx="8453428" cy="41762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A-OTF UD Shin Go Pr6N L" panose="020B0300000000000000" pitchFamily="34" charset="-128"/>
                <a:ea typeface="A-OTF UD Shin Go Pr6N L" panose="020B0300000000000000"/>
              </a:rPr>
              <a:t>医療機関ごとのベースアップ評価料</a:t>
            </a:r>
            <a:endParaRPr lang="en-US" altLang="ja-JP" sz="1600" b="1" dirty="0">
              <a:latin typeface="A-OTF UD Shin Go Pr6N L" panose="020B0300000000000000" pitchFamily="34" charset="-128"/>
              <a:ea typeface="A-OTF UD Shin Go Pr6N L" panose="020B0300000000000000"/>
            </a:endParaRPr>
          </a:p>
        </p:txBody>
      </p:sp>
      <p:grpSp>
        <p:nvGrpSpPr>
          <p:cNvPr id="2" name="グループ化 1">
            <a:extLst>
              <a:ext uri="{FF2B5EF4-FFF2-40B4-BE49-F238E27FC236}">
                <a16:creationId xmlns:a16="http://schemas.microsoft.com/office/drawing/2014/main" id="{D74A1700-2CE2-0BE1-0282-0B09DE9C3BF6}"/>
              </a:ext>
            </a:extLst>
          </p:cNvPr>
          <p:cNvGrpSpPr/>
          <p:nvPr/>
        </p:nvGrpSpPr>
        <p:grpSpPr>
          <a:xfrm>
            <a:off x="558800" y="5221913"/>
            <a:ext cx="8201660" cy="1470976"/>
            <a:chOff x="0" y="2946265"/>
            <a:chExt cx="8201660" cy="1470976"/>
          </a:xfrm>
        </p:grpSpPr>
        <p:sp>
          <p:nvSpPr>
            <p:cNvPr id="3" name="四角形: 角を丸くする 2">
              <a:extLst>
                <a:ext uri="{FF2B5EF4-FFF2-40B4-BE49-F238E27FC236}">
                  <a16:creationId xmlns:a16="http://schemas.microsoft.com/office/drawing/2014/main" id="{E400E52F-CC93-A8CE-577B-687B912AD425}"/>
                </a:ext>
              </a:extLst>
            </p:cNvPr>
            <p:cNvSpPr/>
            <p:nvPr/>
          </p:nvSpPr>
          <p:spPr>
            <a:xfrm>
              <a:off x="0" y="2946265"/>
              <a:ext cx="8201660" cy="1470976"/>
            </a:xfrm>
            <a:prstGeom prst="roundRect">
              <a:avLst>
                <a:gd name="adj" fmla="val 10000"/>
              </a:avLst>
            </a:prstGeom>
          </p:spPr>
          <p:style>
            <a:lnRef idx="2">
              <a:schemeClr val="accent1"/>
            </a:lnRef>
            <a:fillRef idx="1">
              <a:schemeClr val="lt1"/>
            </a:fillRef>
            <a:effectRef idx="0">
              <a:schemeClr val="accent1"/>
            </a:effectRef>
            <a:fontRef idx="minor">
              <a:schemeClr val="dk1"/>
            </a:fontRef>
          </p:style>
        </p:sp>
        <p:sp>
          <p:nvSpPr>
            <p:cNvPr id="6" name="四角形: 角を丸くする 4">
              <a:extLst>
                <a:ext uri="{FF2B5EF4-FFF2-40B4-BE49-F238E27FC236}">
                  <a16:creationId xmlns:a16="http://schemas.microsoft.com/office/drawing/2014/main" id="{128BFA5C-FAA6-A79C-7FFC-87DAF1BC5E6D}"/>
                </a:ext>
              </a:extLst>
            </p:cNvPr>
            <p:cNvSpPr txBox="1"/>
            <p:nvPr/>
          </p:nvSpPr>
          <p:spPr>
            <a:xfrm>
              <a:off x="1787429" y="2946265"/>
              <a:ext cx="6414230" cy="1470976"/>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kumimoji="1" lang="ja-JP" altLang="en-US" sz="2200" b="1" kern="1200" dirty="0">
                  <a:solidFill>
                    <a:schemeClr val="accent1"/>
                  </a:solidFill>
                  <a:ea typeface="A-OTF UD Shin Go Pr6N L" panose="020B0300000000000000"/>
                </a:rPr>
                <a:t>訪問看護ステーション</a:t>
              </a:r>
              <a:endParaRPr kumimoji="1" lang="en-US" altLang="ja-JP" sz="2200" b="1" kern="1200" dirty="0">
                <a:solidFill>
                  <a:schemeClr val="accent1"/>
                </a:solidFill>
                <a:ea typeface="A-OTF UD Shin Go Pr6N L" panose="020B0300000000000000"/>
              </a:endParaRPr>
            </a:p>
            <a:p>
              <a:pPr marL="171450" lvl="1" indent="-171450" algn="l" defTabSz="755650">
                <a:lnSpc>
                  <a:spcPct val="90000"/>
                </a:lnSpc>
                <a:spcBef>
                  <a:spcPct val="0"/>
                </a:spcBef>
                <a:spcAft>
                  <a:spcPct val="15000"/>
                </a:spcAft>
                <a:buChar char="•"/>
              </a:pPr>
              <a:r>
                <a:rPr kumimoji="1" lang="ja-JP" altLang="en-US" sz="1700" b="1" kern="1200" dirty="0">
                  <a:ea typeface="A-OTF UD Shin Go Pr6N L" panose="020B0300000000000000"/>
                </a:rPr>
                <a:t>訪問看護ベースアップ評価料（</a:t>
              </a:r>
              <a:r>
                <a:rPr kumimoji="1" lang="en-US" altLang="ja-JP" sz="1700" b="1" kern="1200" dirty="0">
                  <a:ea typeface="A-OTF UD Shin Go Pr6N L" panose="020B0300000000000000"/>
                </a:rPr>
                <a:t>Ⅰ</a:t>
              </a:r>
              <a:r>
                <a:rPr kumimoji="1" lang="ja-JP" altLang="en-US" sz="1700" b="1" kern="1200" dirty="0">
                  <a:ea typeface="A-OTF UD Shin Go Pr6N L" panose="020B0300000000000000"/>
                </a:rPr>
                <a:t>）</a:t>
              </a:r>
              <a:endParaRPr kumimoji="1" lang="en-US" altLang="ja-JP" sz="1700" b="1" kern="1200" dirty="0">
                <a:ea typeface="A-OTF UD Shin Go Pr6N L" panose="020B0300000000000000"/>
              </a:endParaRPr>
            </a:p>
            <a:p>
              <a:pPr marL="171450" lvl="1" indent="-171450" defTabSz="755650">
                <a:lnSpc>
                  <a:spcPct val="90000"/>
                </a:lnSpc>
                <a:spcBef>
                  <a:spcPct val="0"/>
                </a:spcBef>
                <a:spcAft>
                  <a:spcPct val="15000"/>
                </a:spcAft>
                <a:buFontTx/>
                <a:buChar char="•"/>
              </a:pPr>
              <a:r>
                <a:rPr lang="ja-JP" altLang="en-US" sz="1700" b="1" dirty="0">
                  <a:ea typeface="A-OTF UD Shin Go Pr6N L" panose="020B0300000000000000"/>
                </a:rPr>
                <a:t>訪問看護ベースアップ評価料（</a:t>
              </a:r>
              <a:r>
                <a:rPr lang="en-US" altLang="ja-JP" sz="1700" b="1" dirty="0">
                  <a:ea typeface="A-OTF UD Shin Go Pr6N L" panose="020B0300000000000000"/>
                </a:rPr>
                <a:t>Ⅱ</a:t>
              </a:r>
              <a:r>
                <a:rPr lang="ja-JP" altLang="en-US" sz="1700" b="1" dirty="0">
                  <a:ea typeface="A-OTF UD Shin Go Pr6N L" panose="020B0300000000000000"/>
                </a:rPr>
                <a:t>）・・</a:t>
              </a:r>
              <a:r>
                <a:rPr kumimoji="1" lang="en-US" altLang="ja-JP" sz="1600" b="1" dirty="0">
                  <a:solidFill>
                    <a:schemeClr val="accent1"/>
                  </a:solidFill>
                  <a:ea typeface="A-OTF UD Shin Go Pr6N L" panose="020B0300000000000000"/>
                </a:rPr>
                <a:t>(Ⅰ)</a:t>
              </a:r>
              <a:r>
                <a:rPr kumimoji="1" lang="ja-JP" altLang="en-US" sz="1600" b="1" dirty="0">
                  <a:solidFill>
                    <a:schemeClr val="accent1"/>
                  </a:solidFill>
                  <a:ea typeface="A-OTF UD Shin Go Pr6N L" panose="020B0300000000000000"/>
                </a:rPr>
                <a:t>で賃上げ不十分（</a:t>
              </a:r>
              <a:r>
                <a:rPr kumimoji="1" lang="en-US" altLang="ja-JP" sz="1600" b="1" dirty="0">
                  <a:solidFill>
                    <a:schemeClr val="accent1"/>
                  </a:solidFill>
                  <a:ea typeface="A-OTF UD Shin Go Pr6N L" panose="020B0300000000000000"/>
                </a:rPr>
                <a:t>1.2</a:t>
              </a:r>
              <a:r>
                <a:rPr kumimoji="1" lang="ja-JP" altLang="en-US" sz="1600" b="1" dirty="0">
                  <a:solidFill>
                    <a:schemeClr val="accent1"/>
                  </a:solidFill>
                  <a:ea typeface="A-OTF UD Shin Go Pr6N L" panose="020B0300000000000000"/>
                </a:rPr>
                <a:t>％未満）な訪問看護ステーション</a:t>
              </a:r>
            </a:p>
            <a:p>
              <a:pPr marL="171450" lvl="1" indent="-171450" algn="l" defTabSz="755650">
                <a:lnSpc>
                  <a:spcPct val="90000"/>
                </a:lnSpc>
                <a:spcBef>
                  <a:spcPct val="0"/>
                </a:spcBef>
                <a:spcAft>
                  <a:spcPct val="15000"/>
                </a:spcAft>
                <a:buChar char="•"/>
              </a:pPr>
              <a:endParaRPr kumimoji="1" lang="ja-JP" altLang="en-US" sz="1700" b="1" kern="1200" dirty="0"/>
            </a:p>
          </p:txBody>
        </p:sp>
      </p:grpSp>
      <p:pic>
        <p:nvPicPr>
          <p:cNvPr id="9" name="図 8">
            <a:extLst>
              <a:ext uri="{FF2B5EF4-FFF2-40B4-BE49-F238E27FC236}">
                <a16:creationId xmlns:a16="http://schemas.microsoft.com/office/drawing/2014/main" id="{62066E6E-2EEE-E2F0-7643-C906DBD0C7C4}"/>
              </a:ext>
            </a:extLst>
          </p:cNvPr>
          <p:cNvPicPr>
            <a:picLocks noChangeAspect="1"/>
          </p:cNvPicPr>
          <p:nvPr/>
        </p:nvPicPr>
        <p:blipFill>
          <a:blip r:embed="rId7">
            <a:extLst>
              <a:ext uri="{837473B0-CC2E-450A-ABE3-18F120FF3D39}">
                <a1611:picAttrSrcUrl xmlns:a1611="http://schemas.microsoft.com/office/drawing/2016/11/main" r:id="rId8"/>
              </a:ext>
            </a:extLst>
          </a:blip>
          <a:srcRect b="13398"/>
          <a:stretch/>
        </p:blipFill>
        <p:spPr>
          <a:xfrm>
            <a:off x="669270" y="5279097"/>
            <a:ext cx="1566490" cy="1356608"/>
          </a:xfrm>
          <a:prstGeom prst="rect">
            <a:avLst/>
          </a:prstGeom>
        </p:spPr>
      </p:pic>
    </p:spTree>
    <p:extLst>
      <p:ext uri="{BB962C8B-B14F-4D97-AF65-F5344CB8AC3E}">
        <p14:creationId xmlns:p14="http://schemas.microsoft.com/office/powerpoint/2010/main" val="440588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9855480F-0C2C-6D29-7B03-13BF6212ECBD}"/>
              </a:ext>
            </a:extLst>
          </p:cNvPr>
          <p:cNvSpPr/>
          <p:nvPr/>
        </p:nvSpPr>
        <p:spPr>
          <a:xfrm>
            <a:off x="0" y="0"/>
            <a:ext cx="9144000" cy="53725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E8097EF3-B80B-B04A-EF5C-3EEFA0697E84}"/>
              </a:ext>
            </a:extLst>
          </p:cNvPr>
          <p:cNvSpPr>
            <a:spLocks noGrp="1"/>
          </p:cNvSpPr>
          <p:nvPr>
            <p:ph idx="1"/>
          </p:nvPr>
        </p:nvSpPr>
        <p:spPr>
          <a:xfrm>
            <a:off x="662756" y="675664"/>
            <a:ext cx="8025493" cy="3137318"/>
          </a:xfrm>
          <a:noFill/>
          <a:ln>
            <a:no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kumimoji="1" lang="ja-JP" altLang="en-US" sz="2400" b="1" dirty="0">
                <a:latin typeface="A-OTF UD Shin Go Pr6N L" panose="020B0300000000000000" pitchFamily="34" charset="-128"/>
                <a:ea typeface="A-OTF UD Shin Go Pr6N L" panose="020B0300000000000000" pitchFamily="34" charset="-128"/>
              </a:rPr>
              <a:t>外来・在宅ベースアップ評価料　</a:t>
            </a:r>
            <a:r>
              <a:rPr kumimoji="1" lang="en-US" altLang="ja-JP" sz="2400" b="1" dirty="0">
                <a:latin typeface="A-OTF UD Shin Go Pr6N L" panose="020B0300000000000000" pitchFamily="34" charset="-128"/>
                <a:ea typeface="A-OTF UD Shin Go Pr6N L" panose="020B0300000000000000" pitchFamily="34" charset="-128"/>
              </a:rPr>
              <a:t>(Ⅰ</a:t>
            </a:r>
            <a:r>
              <a:rPr kumimoji="1" lang="ja-JP" altLang="en-US" sz="2400" b="1" dirty="0">
                <a:latin typeface="A-OTF UD Shin Go Pr6N L" panose="020B0300000000000000" pitchFamily="34" charset="-128"/>
                <a:ea typeface="A-OTF UD Shin Go Pr6N L" panose="020B0300000000000000" pitchFamily="34" charset="-128"/>
              </a:rPr>
              <a:t>）</a:t>
            </a:r>
            <a:endParaRPr kumimoji="1"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初診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6</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再診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2</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a:t>
            </a:r>
            <a:endParaRPr kumimoji="1"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訪問診療</a:t>
            </a:r>
            <a:r>
              <a:rPr lang="en-US" altLang="ja-JP"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イ 同一建物居住者等以外</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28</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r>
              <a:rPr lang="en-US" altLang="ja-JP" sz="24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ロ イ以外の場合</a:t>
            </a:r>
            <a:r>
              <a:rPr lang="en-US" altLang="ja-JP" sz="2400" dirty="0">
                <a:latin typeface="A-OTF UD Shin Go Pr6N L" panose="020B0300000000000000" pitchFamily="34" charset="-128"/>
                <a:ea typeface="A-OTF UD Shin Go Pr6N L" panose="020B0300000000000000" pitchFamily="34" charset="-128"/>
              </a:rPr>
              <a:t> </a:t>
            </a:r>
            <a:r>
              <a:rPr lang="ja-JP" altLang="en-US" sz="2400" b="1" dirty="0">
                <a:solidFill>
                  <a:srgbClr val="FF0000"/>
                </a:solidFill>
                <a:latin typeface="A-OTF UD Shin Go Pr6N L" panose="020B0300000000000000" pitchFamily="34" charset="-128"/>
                <a:ea typeface="A-OTF UD Shin Go Pr6N L" panose="020B0300000000000000" pitchFamily="34" charset="-128"/>
              </a:rPr>
              <a:t>７点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endParaRPr lang="ja-JP" altLang="en-US" sz="2800" dirty="0">
              <a:latin typeface="A-OTF UD Shin Go Pr6N L" panose="020B0300000000000000" pitchFamily="34" charset="-128"/>
              <a:ea typeface="A-OTF UD Shin Go Pr6N L" panose="020B0300000000000000" pitchFamily="34" charset="-128"/>
            </a:endParaRPr>
          </a:p>
          <a:p>
            <a:pPr marL="0" indent="0">
              <a:buNone/>
            </a:pPr>
            <a:r>
              <a:rPr kumimoji="1" lang="ja-JP" altLang="en-US" sz="2400" b="1" dirty="0">
                <a:latin typeface="A-OTF UD Shin Go Pr6N L" panose="020B0300000000000000" pitchFamily="34" charset="-128"/>
                <a:ea typeface="A-OTF UD Shin Go Pr6N L" panose="020B0300000000000000" pitchFamily="34" charset="-128"/>
              </a:rPr>
              <a:t>外来・在宅ベースアップ評価料（</a:t>
            </a:r>
            <a:r>
              <a:rPr kumimoji="1" lang="en-US" altLang="ja-JP" sz="2400" b="1" dirty="0">
                <a:latin typeface="A-OTF UD Shin Go Pr6N L" panose="020B0300000000000000" pitchFamily="34" charset="-128"/>
                <a:ea typeface="A-OTF UD Shin Go Pr6N L" panose="020B0300000000000000" pitchFamily="34" charset="-128"/>
              </a:rPr>
              <a:t>Ⅱ</a:t>
            </a:r>
            <a:r>
              <a:rPr kumimoji="1" lang="ja-JP" altLang="en-US" sz="2400" b="1" dirty="0">
                <a:latin typeface="A-OTF UD Shin Go Pr6N L" panose="020B0300000000000000" pitchFamily="34" charset="-128"/>
                <a:ea typeface="A-OTF UD Shin Go Pr6N L" panose="020B0300000000000000" pitchFamily="34" charset="-128"/>
              </a:rPr>
              <a:t>）</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初診又は訪問診療時</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8</a:t>
            </a:r>
            <a:r>
              <a:rPr lang="ja-JP" altLang="en-US" sz="2400" b="1" dirty="0">
                <a:solidFill>
                  <a:srgbClr val="FF0000"/>
                </a:solidFill>
                <a:latin typeface="A-OTF UD Shin Go Pr6N L" panose="020B0300000000000000" pitchFamily="34" charset="-128"/>
                <a:ea typeface="A-OTF UD Shin Go Pr6N L" panose="020B0300000000000000" pitchFamily="34" charset="-128"/>
              </a:rPr>
              <a:t>～</a:t>
            </a:r>
            <a:r>
              <a:rPr lang="en-US" altLang="ja-JP" sz="2400" b="1" dirty="0">
                <a:solidFill>
                  <a:srgbClr val="FF0000"/>
                </a:solidFill>
                <a:latin typeface="A-OTF UD Shin Go Pr6N L" panose="020B0300000000000000" pitchFamily="34" charset="-128"/>
                <a:ea typeface="A-OTF UD Shin Go Pr6N L" panose="020B0300000000000000" pitchFamily="34" charset="-128"/>
              </a:rPr>
              <a:t>64</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lang="en-US" altLang="ja-JP" sz="2400" b="1" dirty="0">
                <a:solidFill>
                  <a:srgbClr val="FF0000"/>
                </a:solidFill>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再診時</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1</a:t>
            </a:r>
            <a:r>
              <a:rPr lang="ja-JP" altLang="en-US" sz="2400" b="1" dirty="0">
                <a:solidFill>
                  <a:srgbClr val="FF0000"/>
                </a:solidFill>
                <a:latin typeface="A-OTF UD Shin Go Pr6N L" panose="020B0300000000000000" pitchFamily="34" charset="-128"/>
                <a:ea typeface="A-OTF UD Shin Go Pr6N L" panose="020B0300000000000000" pitchFamily="34" charset="-128"/>
              </a:rPr>
              <a:t>～</a:t>
            </a:r>
            <a:r>
              <a:rPr lang="en-US" altLang="ja-JP" sz="2400" b="1" dirty="0">
                <a:solidFill>
                  <a:srgbClr val="FF0000"/>
                </a:solidFill>
                <a:latin typeface="A-OTF UD Shin Go Pr6N L" panose="020B0300000000000000" pitchFamily="34" charset="-128"/>
                <a:ea typeface="A-OTF UD Shin Go Pr6N L" panose="020B0300000000000000" pitchFamily="34" charset="-128"/>
              </a:rPr>
              <a:t>8</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endParaRPr kumimoji="1" lang="en-US" altLang="ja-JP" sz="2800" b="1" dirty="0">
              <a:latin typeface="A-OTF UD Shin Go Pr6N L" panose="020B0300000000000000" pitchFamily="34" charset="-128"/>
              <a:ea typeface="A-OTF UD Shin Go Pr6N L" panose="020B0300000000000000" pitchFamily="34" charset="-128"/>
            </a:endParaRPr>
          </a:p>
        </p:txBody>
      </p:sp>
      <p:pic>
        <p:nvPicPr>
          <p:cNvPr id="9" name="図 8">
            <a:extLst>
              <a:ext uri="{FF2B5EF4-FFF2-40B4-BE49-F238E27FC236}">
                <a16:creationId xmlns:a16="http://schemas.microsoft.com/office/drawing/2014/main" id="{93651C22-462B-E04A-7B62-986C06472ADF}"/>
              </a:ext>
            </a:extLst>
          </p:cNvPr>
          <p:cNvPicPr>
            <a:picLocks noChangeAspect="1"/>
          </p:cNvPicPr>
          <p:nvPr/>
        </p:nvPicPr>
        <p:blipFill>
          <a:blip r:embed="rId3"/>
          <a:stretch>
            <a:fillRect/>
          </a:stretch>
        </p:blipFill>
        <p:spPr>
          <a:xfrm>
            <a:off x="908774" y="3812981"/>
            <a:ext cx="7465243" cy="2679892"/>
          </a:xfrm>
          <a:prstGeom prst="rect">
            <a:avLst/>
          </a:prstGeom>
        </p:spPr>
      </p:pic>
      <p:sp>
        <p:nvSpPr>
          <p:cNvPr id="13" name="正方形/長方形 12">
            <a:extLst>
              <a:ext uri="{FF2B5EF4-FFF2-40B4-BE49-F238E27FC236}">
                <a16:creationId xmlns:a16="http://schemas.microsoft.com/office/drawing/2014/main" id="{030BE677-6E21-8731-98CB-85D1A704118F}"/>
              </a:ext>
            </a:extLst>
          </p:cNvPr>
          <p:cNvSpPr/>
          <p:nvPr/>
        </p:nvSpPr>
        <p:spPr>
          <a:xfrm>
            <a:off x="662757" y="595679"/>
            <a:ext cx="8025493" cy="202474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36FD5EEE-BE1E-F899-B1A2-747F95DB050F}"/>
              </a:ext>
            </a:extLst>
          </p:cNvPr>
          <p:cNvSpPr/>
          <p:nvPr/>
        </p:nvSpPr>
        <p:spPr>
          <a:xfrm>
            <a:off x="662757" y="2783839"/>
            <a:ext cx="8025493" cy="370903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78D1B7A8-4D57-E726-310F-C378CD9A1505}"/>
              </a:ext>
            </a:extLst>
          </p:cNvPr>
          <p:cNvSpPr>
            <a:spLocks noGrp="1"/>
          </p:cNvSpPr>
          <p:nvPr>
            <p:ph type="sldNum" sz="quarter" idx="12"/>
          </p:nvPr>
        </p:nvSpPr>
        <p:spPr>
          <a:xfrm>
            <a:off x="7006034" y="6413498"/>
            <a:ext cx="2057400" cy="365125"/>
          </a:xfrm>
        </p:spPr>
        <p:txBody>
          <a:bodyPr/>
          <a:lstStyle/>
          <a:p>
            <a:fld id="{C1FF6DA9-008F-8B48-92A6-B652298478BF}" type="slidenum">
              <a:rPr lang="en-US" sz="1200" smtClean="0"/>
              <a:t>34</a:t>
            </a:fld>
            <a:endParaRPr lang="en-US" dirty="0"/>
          </a:p>
        </p:txBody>
      </p:sp>
      <p:sp>
        <p:nvSpPr>
          <p:cNvPr id="4" name="フッター プレースホルダー 3">
            <a:extLst>
              <a:ext uri="{FF2B5EF4-FFF2-40B4-BE49-F238E27FC236}">
                <a16:creationId xmlns:a16="http://schemas.microsoft.com/office/drawing/2014/main" id="{D528F383-3EE9-FA0F-F9E8-A259B87559EC}"/>
              </a:ext>
            </a:extLst>
          </p:cNvPr>
          <p:cNvSpPr>
            <a:spLocks noGrp="1"/>
          </p:cNvSpPr>
          <p:nvPr>
            <p:ph type="ftr" sz="quarter" idx="11"/>
          </p:nvPr>
        </p:nvSpPr>
        <p:spPr>
          <a:xfrm>
            <a:off x="3098346" y="6413497"/>
            <a:ext cx="3086100" cy="365125"/>
          </a:xfrm>
        </p:spPr>
        <p:txBody>
          <a:bodyPr/>
          <a:lstStyle/>
          <a:p>
            <a:r>
              <a:rPr lang="en-US" dirty="0"/>
              <a:t>Copyright © </a:t>
            </a:r>
            <a:r>
              <a:rPr lang="en-US" dirty="0" err="1"/>
              <a:t>shimizuheartsr</a:t>
            </a:r>
            <a:r>
              <a:rPr lang="en-US" dirty="0"/>
              <a:t> All Rights Reserved.</a:t>
            </a:r>
          </a:p>
        </p:txBody>
      </p:sp>
      <p:sp>
        <p:nvSpPr>
          <p:cNvPr id="5" name="テキスト ボックス 4">
            <a:extLst>
              <a:ext uri="{FF2B5EF4-FFF2-40B4-BE49-F238E27FC236}">
                <a16:creationId xmlns:a16="http://schemas.microsoft.com/office/drawing/2014/main" id="{BFDD1829-8662-6B40-D728-8F846FCF45CF}"/>
              </a:ext>
            </a:extLst>
          </p:cNvPr>
          <p:cNvSpPr txBox="1"/>
          <p:nvPr/>
        </p:nvSpPr>
        <p:spPr>
          <a:xfrm>
            <a:off x="542471" y="32467"/>
            <a:ext cx="2489200" cy="523220"/>
          </a:xfrm>
          <a:prstGeom prst="rect">
            <a:avLst/>
          </a:prstGeom>
          <a:noFill/>
        </p:spPr>
        <p:txBody>
          <a:bodyPr wrap="square" rtlCol="0">
            <a:spAutoFit/>
          </a:bodyPr>
          <a:lstStyle/>
          <a:p>
            <a:r>
              <a:rPr kumimoji="1" lang="ja-JP" altLang="en-US" sz="2800" b="1" dirty="0"/>
              <a:t>医科の場合</a:t>
            </a:r>
          </a:p>
        </p:txBody>
      </p:sp>
      <p:pic>
        <p:nvPicPr>
          <p:cNvPr id="7" name="図 6">
            <a:extLst>
              <a:ext uri="{FF2B5EF4-FFF2-40B4-BE49-F238E27FC236}">
                <a16:creationId xmlns:a16="http://schemas.microsoft.com/office/drawing/2014/main" id="{E2EE3052-29DA-70F3-27E3-9B79762B83C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83" b="89931" l="24740" r="80339">
                        <a14:foregroundMark x1="25130" y1="65017" x2="24740" y2="73003"/>
                        <a14:foregroundMark x1="27913" y1="30137" x2="27669" y2="30382"/>
                        <a14:foregroundMark x1="30101" y1="27938" x2="29744" y2="28297"/>
                        <a14:foregroundMark x1="45378" y1="12587" x2="35762" y2="22250"/>
                        <a14:foregroundMark x1="33017" y1="41717" x2="38932" y2="54253"/>
                        <a14:foregroundMark x1="30345" y1="36053" x2="31355" y2="38194"/>
                        <a14:foregroundMark x1="28709" y1="32588" x2="28896" y2="32983"/>
                        <a14:foregroundMark x1="27669" y1="30382" x2="28417" y2="31970"/>
                        <a14:foregroundMark x1="35995" y1="68599" x2="33529" y2="80642"/>
                        <a14:foregroundMark x1="37770" y1="59928" x2="37669" y2="60421"/>
                        <a14:foregroundMark x1="33529" y1="80642" x2="54036" y2="77951"/>
                        <a14:foregroundMark x1="39970" y1="93505" x2="38021" y2="95660"/>
                        <a14:foregroundMark x1="54036" y1="77951" x2="42366" y2="90856"/>
                        <a14:foregroundMark x1="35218" y1="88538" x2="28385" y2="71181"/>
                        <a14:foregroundMark x1="36246" y1="91153" x2="36170" y2="90959"/>
                        <a14:foregroundMark x1="38021" y1="95660" x2="37225" y2="93638"/>
                        <a14:foregroundMark x1="41063" y1="58729" x2="73372" y2="26997"/>
                        <a14:foregroundMark x1="28385" y1="71181" x2="34052" y2="65615"/>
                        <a14:foregroundMark x1="73372" y1="26997" x2="47721" y2="20747"/>
                        <a14:foregroundMark x1="47721" y1="20747" x2="72656" y2="20313"/>
                        <a14:foregroundMark x1="72656" y1="20313" x2="70638" y2="48003"/>
                        <a14:foregroundMark x1="70638" y1="48003" x2="49414" y2="51128"/>
                        <a14:foregroundMark x1="33781" y1="65409" x2="20052" y2="77951"/>
                        <a14:foregroundMark x1="49414" y1="51128" x2="41066" y2="58754"/>
                        <a14:foregroundMark x1="20052" y1="77951" x2="49935" y2="89931"/>
                        <a14:foregroundMark x1="49935" y1="89931" x2="70703" y2="81684"/>
                        <a14:foregroundMark x1="70703" y1="81684" x2="43424" y2="99479"/>
                        <a14:foregroundMark x1="43424" y1="99479" x2="65820" y2="88976"/>
                        <a14:foregroundMark x1="39703" y1="93518" x2="38867" y2="93663"/>
                        <a14:foregroundMark x1="65820" y1="88976" x2="44890" y2="92616"/>
                        <a14:foregroundMark x1="41253" y1="88299" x2="69141" y2="25608"/>
                        <a14:foregroundMark x1="40066" y1="90967" x2="40140" y2="90800"/>
                        <a14:foregroundMark x1="38867" y1="93663" x2="38915" y2="93556"/>
                        <a14:foregroundMark x1="69141" y1="25608" x2="49219" y2="10590"/>
                        <a14:foregroundMark x1="49219" y1="10590" x2="40039" y2="46181"/>
                        <a14:foregroundMark x1="40039" y1="46181" x2="52409" y2="71615"/>
                        <a14:foregroundMark x1="52409" y1="71615" x2="74865" y2="69730"/>
                        <a14:foregroundMark x1="76370" y1="58631" x2="75349" y2="55893"/>
                        <a14:foregroundMark x1="79771" y1="67749" x2="76726" y2="59586"/>
                        <a14:backgroundMark x1="35091" y1="21615" x2="30664" y2="28472"/>
                        <a14:backgroundMark x1="33073" y1="25868" x2="29102" y2="30642"/>
                        <a14:backgroundMark x1="39453" y1="55469" x2="41016" y2="66059"/>
                        <a14:backgroundMark x1="74805" y1="50694" x2="73568" y2="61892"/>
                        <a14:backgroundMark x1="79557" y1="67708" x2="79167" y2="71354"/>
                        <a14:backgroundMark x1="79167" y1="69792" x2="76758" y2="69792"/>
                        <a14:backgroundMark x1="75586" y1="58681" x2="75977" y2="69792"/>
                        <a14:backgroundMark x1="27539" y1="36979" x2="35091" y2="61285"/>
                        <a14:backgroundMark x1="35872" y1="61285" x2="35872" y2="61285"/>
                        <a14:backgroundMark x1="37435" y1="60243" x2="34635" y2="66059"/>
                        <a14:backgroundMark x1="29102" y1="28472" x2="30664" y2="35938"/>
                        <a14:backgroundMark x1="27930" y1="27951" x2="31510" y2="32726"/>
                        <a14:backgroundMark x1="27930" y1="31684" x2="31510" y2="30642"/>
                        <a14:backgroundMark x1="29883" y1="38021" x2="28320" y2="31684"/>
                        <a14:backgroundMark x1="29883" y1="33767" x2="29492" y2="26389"/>
                        <a14:backgroundMark x1="32292" y1="35330" x2="32682" y2="41753"/>
                        <a14:backgroundMark x1="35872" y1="62413" x2="33073" y2="60764"/>
                        <a14:backgroundMark x1="31120" y1="89931" x2="44206" y2="89410"/>
                        <a14:backgroundMark x1="44596" y1="92014" x2="33854" y2="92535"/>
                        <a14:backgroundMark x1="39453" y1="54427" x2="33854" y2="64497"/>
                        <a14:backgroundMark x1="40234" y1="57639" x2="35482" y2="68229"/>
                      </a14:backgroundRemoval>
                    </a14:imgEffect>
                  </a14:imgLayer>
                </a14:imgProps>
              </a:ext>
              <a:ext uri="{837473B0-CC2E-450A-ABE3-18F120FF3D39}">
                <a1611:picAttrSrcUrl xmlns:a1611="http://schemas.microsoft.com/office/drawing/2016/11/main" r:id="rId6"/>
              </a:ext>
            </a:extLst>
          </a:blip>
          <a:srcRect l="21106" r="16807"/>
          <a:stretch/>
        </p:blipFill>
        <p:spPr>
          <a:xfrm>
            <a:off x="7094863" y="668901"/>
            <a:ext cx="1488702" cy="1798308"/>
          </a:xfrm>
          <a:prstGeom prst="rect">
            <a:avLst/>
          </a:prstGeom>
        </p:spPr>
      </p:pic>
    </p:spTree>
    <p:extLst>
      <p:ext uri="{BB962C8B-B14F-4D97-AF65-F5344CB8AC3E}">
        <p14:creationId xmlns:p14="http://schemas.microsoft.com/office/powerpoint/2010/main" val="2486189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EFAB-D5C3-7425-FE44-F190E8D2605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4E967CE-AFC4-D65A-634F-31BB6A716DA0}"/>
              </a:ext>
            </a:extLst>
          </p:cNvPr>
          <p:cNvSpPr/>
          <p:nvPr/>
        </p:nvSpPr>
        <p:spPr>
          <a:xfrm>
            <a:off x="0" y="0"/>
            <a:ext cx="9144000" cy="53725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BBF1EC4F-14B4-FDF3-09EF-B33CC8101186}"/>
              </a:ext>
            </a:extLst>
          </p:cNvPr>
          <p:cNvSpPr>
            <a:spLocks noGrp="1"/>
          </p:cNvSpPr>
          <p:nvPr>
            <p:ph idx="1"/>
          </p:nvPr>
        </p:nvSpPr>
        <p:spPr>
          <a:xfrm>
            <a:off x="662756" y="675664"/>
            <a:ext cx="8025493" cy="3137318"/>
          </a:xfrm>
          <a:noFill/>
          <a:ln>
            <a:no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kumimoji="1" lang="ja-JP" altLang="en-US" sz="2400" b="1" dirty="0">
                <a:latin typeface="A-OTF UD Shin Go Pr6N L" panose="020B0300000000000000" pitchFamily="34" charset="-128"/>
                <a:ea typeface="A-OTF UD Shin Go Pr6N L" panose="020B0300000000000000" pitchFamily="34" charset="-128"/>
              </a:rPr>
              <a:t>外来・在宅ベースアップ評価料　</a:t>
            </a:r>
            <a:r>
              <a:rPr kumimoji="1" lang="en-US" altLang="ja-JP" sz="2400" b="1" dirty="0">
                <a:latin typeface="A-OTF UD Shin Go Pr6N L" panose="020B0300000000000000" pitchFamily="34" charset="-128"/>
                <a:ea typeface="A-OTF UD Shin Go Pr6N L" panose="020B0300000000000000" pitchFamily="34" charset="-128"/>
              </a:rPr>
              <a:t>(Ⅰ</a:t>
            </a:r>
            <a:r>
              <a:rPr kumimoji="1" lang="ja-JP" altLang="en-US" sz="2400" b="1" dirty="0">
                <a:latin typeface="A-OTF UD Shin Go Pr6N L" panose="020B0300000000000000" pitchFamily="34" charset="-128"/>
                <a:ea typeface="A-OTF UD Shin Go Pr6N L" panose="020B0300000000000000" pitchFamily="34" charset="-128"/>
              </a:rPr>
              <a:t>）</a:t>
            </a:r>
            <a:endParaRPr kumimoji="1"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初診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6</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再診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2</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a:t>
            </a:r>
            <a:endParaRPr kumimoji="1"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訪問診療</a:t>
            </a:r>
            <a:r>
              <a:rPr lang="en-US" altLang="ja-JP"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イ 同一建物居住者等以外</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28</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r>
              <a:rPr lang="en-US" altLang="ja-JP" sz="24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ロ イ以外の場合</a:t>
            </a:r>
            <a:r>
              <a:rPr lang="en-US" altLang="ja-JP" sz="2400" dirty="0">
                <a:latin typeface="A-OTF UD Shin Go Pr6N L" panose="020B0300000000000000" pitchFamily="34" charset="-128"/>
                <a:ea typeface="A-OTF UD Shin Go Pr6N L" panose="020B0300000000000000" pitchFamily="34" charset="-128"/>
              </a:rPr>
              <a:t> </a:t>
            </a:r>
            <a:r>
              <a:rPr lang="ja-JP" altLang="en-US" sz="2400" b="1" dirty="0">
                <a:solidFill>
                  <a:srgbClr val="FF0000"/>
                </a:solidFill>
                <a:latin typeface="A-OTF UD Shin Go Pr6N L" panose="020B0300000000000000" pitchFamily="34" charset="-128"/>
                <a:ea typeface="A-OTF UD Shin Go Pr6N L" panose="020B0300000000000000" pitchFamily="34" charset="-128"/>
              </a:rPr>
              <a:t>７点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endParaRPr lang="ja-JP" altLang="en-US" sz="2800" dirty="0">
              <a:latin typeface="A-OTF UD Shin Go Pr6N L" panose="020B0300000000000000" pitchFamily="34" charset="-128"/>
              <a:ea typeface="A-OTF UD Shin Go Pr6N L" panose="020B0300000000000000" pitchFamily="34" charset="-128"/>
            </a:endParaRPr>
          </a:p>
          <a:p>
            <a:pPr marL="0" indent="0">
              <a:buNone/>
            </a:pPr>
            <a:endParaRPr kumimoji="1" lang="en-US" altLang="ja-JP" sz="2800" b="1" dirty="0">
              <a:latin typeface="A-OTF UD Shin Go Pr6N L" panose="020B0300000000000000" pitchFamily="34" charset="-128"/>
              <a:ea typeface="A-OTF UD Shin Go Pr6N L" panose="020B0300000000000000" pitchFamily="34" charset="-128"/>
            </a:endParaRPr>
          </a:p>
        </p:txBody>
      </p:sp>
      <p:sp>
        <p:nvSpPr>
          <p:cNvPr id="13" name="正方形/長方形 12">
            <a:extLst>
              <a:ext uri="{FF2B5EF4-FFF2-40B4-BE49-F238E27FC236}">
                <a16:creationId xmlns:a16="http://schemas.microsoft.com/office/drawing/2014/main" id="{2D148292-334A-718C-73C0-06CA94E1730B}"/>
              </a:ext>
            </a:extLst>
          </p:cNvPr>
          <p:cNvSpPr/>
          <p:nvPr/>
        </p:nvSpPr>
        <p:spPr>
          <a:xfrm>
            <a:off x="662757" y="595679"/>
            <a:ext cx="8025493" cy="202474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C07CBADE-7ACC-4E64-8E36-5CA9249EA327}"/>
              </a:ext>
            </a:extLst>
          </p:cNvPr>
          <p:cNvSpPr/>
          <p:nvPr/>
        </p:nvSpPr>
        <p:spPr>
          <a:xfrm>
            <a:off x="662757" y="2783839"/>
            <a:ext cx="8025493" cy="370903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C6F809B9-A0DC-5BAF-22F1-2DEEEDB1EBDF}"/>
              </a:ext>
            </a:extLst>
          </p:cNvPr>
          <p:cNvSpPr>
            <a:spLocks noGrp="1"/>
          </p:cNvSpPr>
          <p:nvPr>
            <p:ph type="sldNum" sz="quarter" idx="12"/>
          </p:nvPr>
        </p:nvSpPr>
        <p:spPr>
          <a:xfrm>
            <a:off x="7006034" y="6413498"/>
            <a:ext cx="2057400" cy="365125"/>
          </a:xfrm>
        </p:spPr>
        <p:txBody>
          <a:bodyPr/>
          <a:lstStyle/>
          <a:p>
            <a:fld id="{C1FF6DA9-008F-8B48-92A6-B652298478BF}" type="slidenum">
              <a:rPr lang="en-US" sz="1200" smtClean="0"/>
              <a:t>35</a:t>
            </a:fld>
            <a:endParaRPr lang="en-US" dirty="0"/>
          </a:p>
        </p:txBody>
      </p:sp>
      <p:sp>
        <p:nvSpPr>
          <p:cNvPr id="4" name="フッター プレースホルダー 3">
            <a:extLst>
              <a:ext uri="{FF2B5EF4-FFF2-40B4-BE49-F238E27FC236}">
                <a16:creationId xmlns:a16="http://schemas.microsoft.com/office/drawing/2014/main" id="{720BA273-502B-C7AB-E4A7-D99844F88151}"/>
              </a:ext>
            </a:extLst>
          </p:cNvPr>
          <p:cNvSpPr>
            <a:spLocks noGrp="1"/>
          </p:cNvSpPr>
          <p:nvPr>
            <p:ph type="ftr" sz="quarter" idx="11"/>
          </p:nvPr>
        </p:nvSpPr>
        <p:spPr>
          <a:xfrm>
            <a:off x="3098346" y="6413497"/>
            <a:ext cx="3086100" cy="365125"/>
          </a:xfrm>
        </p:spPr>
        <p:txBody>
          <a:bodyPr/>
          <a:lstStyle/>
          <a:p>
            <a:r>
              <a:rPr lang="en-US" dirty="0"/>
              <a:t>Copyright © </a:t>
            </a:r>
            <a:r>
              <a:rPr lang="en-US" dirty="0" err="1"/>
              <a:t>shimizuheartsr</a:t>
            </a:r>
            <a:r>
              <a:rPr lang="en-US" dirty="0"/>
              <a:t> All Rights Reserved.</a:t>
            </a:r>
          </a:p>
        </p:txBody>
      </p:sp>
      <p:sp>
        <p:nvSpPr>
          <p:cNvPr id="5" name="テキスト ボックス 4">
            <a:extLst>
              <a:ext uri="{FF2B5EF4-FFF2-40B4-BE49-F238E27FC236}">
                <a16:creationId xmlns:a16="http://schemas.microsoft.com/office/drawing/2014/main" id="{EA2AA385-0BD0-506F-77AD-48FA554EAA99}"/>
              </a:ext>
            </a:extLst>
          </p:cNvPr>
          <p:cNvSpPr txBox="1"/>
          <p:nvPr/>
        </p:nvSpPr>
        <p:spPr>
          <a:xfrm>
            <a:off x="542471" y="32467"/>
            <a:ext cx="2489200" cy="523220"/>
          </a:xfrm>
          <a:prstGeom prst="rect">
            <a:avLst/>
          </a:prstGeom>
          <a:noFill/>
        </p:spPr>
        <p:txBody>
          <a:bodyPr wrap="square" rtlCol="0">
            <a:spAutoFit/>
          </a:bodyPr>
          <a:lstStyle/>
          <a:p>
            <a:r>
              <a:rPr kumimoji="1" lang="ja-JP" altLang="en-US" sz="2800" b="1" dirty="0"/>
              <a:t>医科の場合</a:t>
            </a:r>
          </a:p>
        </p:txBody>
      </p:sp>
      <p:pic>
        <p:nvPicPr>
          <p:cNvPr id="7" name="図 6">
            <a:extLst>
              <a:ext uri="{FF2B5EF4-FFF2-40B4-BE49-F238E27FC236}">
                <a16:creationId xmlns:a16="http://schemas.microsoft.com/office/drawing/2014/main" id="{09801E76-43F6-BA62-1078-534E38044C7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3" b="89931" l="24740" r="80339">
                        <a14:foregroundMark x1="25130" y1="65017" x2="24740" y2="73003"/>
                        <a14:foregroundMark x1="27913" y1="30137" x2="27669" y2="30382"/>
                        <a14:foregroundMark x1="30101" y1="27938" x2="29744" y2="28297"/>
                        <a14:foregroundMark x1="45378" y1="12587" x2="35762" y2="22250"/>
                        <a14:foregroundMark x1="33017" y1="41717" x2="38932" y2="54253"/>
                        <a14:foregroundMark x1="30345" y1="36053" x2="31355" y2="38194"/>
                        <a14:foregroundMark x1="28709" y1="32588" x2="28896" y2="32983"/>
                        <a14:foregroundMark x1="27669" y1="30382" x2="28417" y2="31970"/>
                        <a14:foregroundMark x1="35995" y1="68599" x2="33529" y2="80642"/>
                        <a14:foregroundMark x1="37770" y1="59928" x2="37669" y2="60421"/>
                        <a14:foregroundMark x1="33529" y1="80642" x2="54036" y2="77951"/>
                        <a14:foregroundMark x1="39970" y1="93505" x2="38021" y2="95660"/>
                        <a14:foregroundMark x1="54036" y1="77951" x2="42366" y2="90856"/>
                        <a14:foregroundMark x1="35218" y1="88538" x2="28385" y2="71181"/>
                        <a14:foregroundMark x1="36246" y1="91153" x2="36170" y2="90959"/>
                        <a14:foregroundMark x1="38021" y1="95660" x2="37225" y2="93638"/>
                        <a14:foregroundMark x1="41063" y1="58729" x2="73372" y2="26997"/>
                        <a14:foregroundMark x1="28385" y1="71181" x2="34052" y2="65615"/>
                        <a14:foregroundMark x1="73372" y1="26997" x2="47721" y2="20747"/>
                        <a14:foregroundMark x1="47721" y1="20747" x2="72656" y2="20313"/>
                        <a14:foregroundMark x1="72656" y1="20313" x2="70638" y2="48003"/>
                        <a14:foregroundMark x1="70638" y1="48003" x2="49414" y2="51128"/>
                        <a14:foregroundMark x1="33781" y1="65409" x2="20052" y2="77951"/>
                        <a14:foregroundMark x1="49414" y1="51128" x2="41066" y2="58754"/>
                        <a14:foregroundMark x1="20052" y1="77951" x2="49935" y2="89931"/>
                        <a14:foregroundMark x1="49935" y1="89931" x2="70703" y2="81684"/>
                        <a14:foregroundMark x1="70703" y1="81684" x2="43424" y2="99479"/>
                        <a14:foregroundMark x1="43424" y1="99479" x2="65820" y2="88976"/>
                        <a14:foregroundMark x1="39703" y1="93518" x2="38867" y2="93663"/>
                        <a14:foregroundMark x1="65820" y1="88976" x2="44890" y2="92616"/>
                        <a14:foregroundMark x1="41253" y1="88299" x2="69141" y2="25608"/>
                        <a14:foregroundMark x1="40066" y1="90967" x2="40140" y2="90800"/>
                        <a14:foregroundMark x1="38867" y1="93663" x2="38915" y2="93556"/>
                        <a14:foregroundMark x1="69141" y1="25608" x2="49219" y2="10590"/>
                        <a14:foregroundMark x1="49219" y1="10590" x2="40039" y2="46181"/>
                        <a14:foregroundMark x1="40039" y1="46181" x2="52409" y2="71615"/>
                        <a14:foregroundMark x1="52409" y1="71615" x2="74865" y2="69730"/>
                        <a14:foregroundMark x1="76370" y1="58631" x2="75349" y2="55893"/>
                        <a14:foregroundMark x1="79771" y1="67749" x2="76726" y2="59586"/>
                        <a14:backgroundMark x1="35091" y1="21615" x2="30664" y2="28472"/>
                        <a14:backgroundMark x1="33073" y1="25868" x2="29102" y2="30642"/>
                        <a14:backgroundMark x1="39453" y1="55469" x2="41016" y2="66059"/>
                        <a14:backgroundMark x1="74805" y1="50694" x2="73568" y2="61892"/>
                        <a14:backgroundMark x1="79557" y1="67708" x2="79167" y2="71354"/>
                        <a14:backgroundMark x1="79167" y1="69792" x2="76758" y2="69792"/>
                        <a14:backgroundMark x1="75586" y1="58681" x2="75977" y2="69792"/>
                        <a14:backgroundMark x1="27539" y1="36979" x2="35091" y2="61285"/>
                        <a14:backgroundMark x1="35872" y1="61285" x2="35872" y2="61285"/>
                        <a14:backgroundMark x1="37435" y1="60243" x2="34635" y2="66059"/>
                        <a14:backgroundMark x1="29102" y1="28472" x2="30664" y2="35938"/>
                        <a14:backgroundMark x1="27930" y1="27951" x2="31510" y2="32726"/>
                        <a14:backgroundMark x1="27930" y1="31684" x2="31510" y2="30642"/>
                        <a14:backgroundMark x1="29883" y1="38021" x2="28320" y2="31684"/>
                        <a14:backgroundMark x1="29883" y1="33767" x2="29492" y2="26389"/>
                        <a14:backgroundMark x1="32292" y1="35330" x2="32682" y2="41753"/>
                        <a14:backgroundMark x1="35872" y1="62413" x2="33073" y2="60764"/>
                        <a14:backgroundMark x1="31120" y1="89931" x2="44206" y2="89410"/>
                        <a14:backgroundMark x1="44596" y1="92014" x2="33854" y2="92535"/>
                        <a14:backgroundMark x1="39453" y1="54427" x2="33854" y2="64497"/>
                        <a14:backgroundMark x1="40234" y1="57639" x2="35482" y2="68229"/>
                      </a14:backgroundRemoval>
                    </a14:imgEffect>
                  </a14:imgLayer>
                </a14:imgProps>
              </a:ext>
              <a:ext uri="{837473B0-CC2E-450A-ABE3-18F120FF3D39}">
                <a1611:picAttrSrcUrl xmlns:a1611="http://schemas.microsoft.com/office/drawing/2016/11/main" r:id="rId5"/>
              </a:ext>
            </a:extLst>
          </a:blip>
          <a:srcRect l="21106" r="16807"/>
          <a:stretch/>
        </p:blipFill>
        <p:spPr>
          <a:xfrm>
            <a:off x="7094863" y="668901"/>
            <a:ext cx="1488702" cy="1798308"/>
          </a:xfrm>
          <a:prstGeom prst="rect">
            <a:avLst/>
          </a:prstGeom>
        </p:spPr>
      </p:pic>
      <p:sp>
        <p:nvSpPr>
          <p:cNvPr id="8" name="テキスト ボックス 7">
            <a:extLst>
              <a:ext uri="{FF2B5EF4-FFF2-40B4-BE49-F238E27FC236}">
                <a16:creationId xmlns:a16="http://schemas.microsoft.com/office/drawing/2014/main" id="{FFC31F38-8E38-3DEA-A43D-F800C5F13485}"/>
              </a:ext>
            </a:extLst>
          </p:cNvPr>
          <p:cNvSpPr txBox="1"/>
          <p:nvPr/>
        </p:nvSpPr>
        <p:spPr>
          <a:xfrm>
            <a:off x="883578" y="3156202"/>
            <a:ext cx="7699987" cy="2585323"/>
          </a:xfrm>
          <a:prstGeom prst="rect">
            <a:avLst/>
          </a:prstGeom>
          <a:noFill/>
        </p:spPr>
        <p:txBody>
          <a:bodyPr wrap="square" rtlCol="0">
            <a:spAutoFit/>
          </a:bodyPr>
          <a:lstStyle/>
          <a:p>
            <a:r>
              <a:rPr kumimoji="1" lang="ja-JP" altLang="en-US" sz="2000" b="1" dirty="0">
                <a:ea typeface="A-OTF UD Shin Go Pr6N L" panose="020B0300000000000000"/>
              </a:rPr>
              <a:t>患者さんの支払額増加は・・・</a:t>
            </a:r>
            <a:endParaRPr kumimoji="1" lang="en-US" altLang="ja-JP" sz="2000" b="1" dirty="0">
              <a:ea typeface="A-OTF UD Shin Go Pr6N L" panose="020B0300000000000000"/>
            </a:endParaRPr>
          </a:p>
          <a:p>
            <a:endParaRPr lang="en-US" altLang="ja-JP" dirty="0">
              <a:ea typeface="A-OTF UD Shin Go Pr6N L" panose="020B0300000000000000"/>
            </a:endParaRPr>
          </a:p>
          <a:p>
            <a:r>
              <a:rPr lang="ja-JP" altLang="en-US" dirty="0">
                <a:ea typeface="A-OTF UD Shin Go Pr6N L" panose="020B0300000000000000"/>
              </a:rPr>
              <a:t>初診　６点</a:t>
            </a:r>
            <a:r>
              <a:rPr lang="en-US" altLang="ja-JP" dirty="0">
                <a:ea typeface="A-OTF UD Shin Go Pr6N L" panose="020B0300000000000000"/>
              </a:rPr>
              <a:t>×10</a:t>
            </a:r>
            <a:r>
              <a:rPr lang="ja-JP" altLang="en-US" dirty="0">
                <a:ea typeface="A-OTF UD Shin Go Pr6N L" panose="020B0300000000000000"/>
              </a:rPr>
              <a:t>円＝</a:t>
            </a:r>
            <a:r>
              <a:rPr lang="en-US" altLang="ja-JP" dirty="0">
                <a:ea typeface="A-OTF UD Shin Go Pr6N L" panose="020B0300000000000000"/>
              </a:rPr>
              <a:t>60</a:t>
            </a:r>
            <a:r>
              <a:rPr lang="ja-JP" altLang="en-US" dirty="0">
                <a:ea typeface="A-OTF UD Shin Go Pr6N L" panose="020B0300000000000000"/>
              </a:rPr>
              <a:t>円　　</a:t>
            </a:r>
            <a:r>
              <a:rPr lang="en-US" altLang="ja-JP" dirty="0">
                <a:ea typeface="A-OTF UD Shin Go Pr6N L" panose="020B0300000000000000"/>
              </a:rPr>
              <a:t>60</a:t>
            </a:r>
            <a:r>
              <a:rPr lang="ja-JP" altLang="en-US" dirty="0">
                <a:ea typeface="A-OTF UD Shin Go Pr6N L" panose="020B0300000000000000"/>
              </a:rPr>
              <a:t>円</a:t>
            </a:r>
            <a:r>
              <a:rPr lang="en-US" altLang="ja-JP" dirty="0">
                <a:ea typeface="A-OTF UD Shin Go Pr6N L" panose="020B0300000000000000"/>
              </a:rPr>
              <a:t>×3</a:t>
            </a:r>
            <a:r>
              <a:rPr lang="ja-JP" altLang="en-US" dirty="0">
                <a:ea typeface="A-OTF UD Shin Go Pr6N L" panose="020B0300000000000000"/>
              </a:rPr>
              <a:t>割 ＝</a:t>
            </a:r>
            <a:r>
              <a:rPr lang="en-US" altLang="ja-JP" dirty="0">
                <a:ea typeface="A-OTF UD Shin Go Pr6N L" panose="020B0300000000000000"/>
              </a:rPr>
              <a:t>18</a:t>
            </a:r>
            <a:r>
              <a:rPr lang="ja-JP" altLang="en-US" dirty="0">
                <a:ea typeface="A-OTF UD Shin Go Pr6N L" panose="020B0300000000000000"/>
              </a:rPr>
              <a:t>円 ≒</a:t>
            </a:r>
            <a:r>
              <a:rPr lang="en-US" altLang="ja-JP" b="1" dirty="0">
                <a:ea typeface="A-OTF UD Shin Go Pr6N L" panose="020B0300000000000000"/>
              </a:rPr>
              <a:t>20</a:t>
            </a:r>
            <a:r>
              <a:rPr lang="ja-JP" altLang="en-US" b="1" dirty="0">
                <a:ea typeface="A-OTF UD Shin Go Pr6N L" panose="020B0300000000000000"/>
              </a:rPr>
              <a:t>円</a:t>
            </a:r>
            <a:r>
              <a:rPr lang="ja-JP" altLang="en-US" sz="1200" dirty="0">
                <a:ea typeface="A-OTF UD Shin Go Pr6N L" panose="020B0300000000000000"/>
              </a:rPr>
              <a:t>（</a:t>
            </a:r>
            <a:r>
              <a:rPr lang="en-US" altLang="ja-JP" sz="1200" dirty="0">
                <a:ea typeface="A-OTF UD Shin Go Pr6N L" panose="020B0300000000000000"/>
              </a:rPr>
              <a:t>10</a:t>
            </a:r>
            <a:r>
              <a:rPr lang="ja-JP" altLang="en-US" sz="1200" dirty="0">
                <a:ea typeface="A-OTF UD Shin Go Pr6N L" panose="020B0300000000000000"/>
              </a:rPr>
              <a:t>円未満四捨五入）</a:t>
            </a:r>
            <a:endParaRPr lang="en-US" altLang="ja-JP" sz="1200" dirty="0">
              <a:ea typeface="A-OTF UD Shin Go Pr6N L" panose="020B0300000000000000"/>
            </a:endParaRPr>
          </a:p>
          <a:p>
            <a:r>
              <a:rPr lang="ja-JP" altLang="en-US" sz="1400" dirty="0">
                <a:ea typeface="A-OTF UD Shin Go Pr6N L" panose="020B0300000000000000"/>
              </a:rPr>
              <a:t>　　　　　　　　　　　　　　　　　　　　　</a:t>
            </a:r>
            <a:r>
              <a:rPr lang="en-US" altLang="ja-JP" dirty="0">
                <a:ea typeface="A-OTF UD Shin Go Pr6N L" panose="020B0300000000000000"/>
              </a:rPr>
              <a:t>1</a:t>
            </a:r>
            <a:r>
              <a:rPr lang="ja-JP" altLang="en-US" dirty="0">
                <a:ea typeface="A-OTF UD Shin Go Pr6N L" panose="020B0300000000000000"/>
              </a:rPr>
              <a:t>割 ＝  </a:t>
            </a:r>
            <a:r>
              <a:rPr lang="en-US" altLang="ja-JP" dirty="0">
                <a:ea typeface="A-OTF UD Shin Go Pr6N L" panose="020B0300000000000000"/>
              </a:rPr>
              <a:t>6</a:t>
            </a:r>
            <a:r>
              <a:rPr lang="ja-JP" altLang="en-US" dirty="0">
                <a:ea typeface="A-OTF UD Shin Go Pr6N L" panose="020B0300000000000000"/>
              </a:rPr>
              <a:t>円 ≒</a:t>
            </a:r>
            <a:r>
              <a:rPr lang="en-US" altLang="ja-JP" dirty="0">
                <a:ea typeface="A-OTF UD Shin Go Pr6N L" panose="020B0300000000000000"/>
              </a:rPr>
              <a:t>10</a:t>
            </a:r>
            <a:r>
              <a:rPr lang="ja-JP" altLang="en-US" dirty="0">
                <a:ea typeface="A-OTF UD Shin Go Pr6N L" panose="020B0300000000000000"/>
              </a:rPr>
              <a:t>円</a:t>
            </a:r>
            <a:endParaRPr lang="en-US" altLang="ja-JP" dirty="0">
              <a:ea typeface="A-OTF UD Shin Go Pr6N L" panose="020B0300000000000000"/>
            </a:endParaRPr>
          </a:p>
          <a:p>
            <a:endParaRPr lang="en-US" altLang="ja-JP" sz="1200" dirty="0">
              <a:ea typeface="A-OTF UD Shin Go Pr6N L" panose="020B0300000000000000"/>
            </a:endParaRPr>
          </a:p>
          <a:p>
            <a:r>
              <a:rPr kumimoji="1" lang="ja-JP" altLang="en-US" dirty="0">
                <a:ea typeface="A-OTF UD Shin Go Pr6N L" panose="020B0300000000000000"/>
              </a:rPr>
              <a:t>再診　 </a:t>
            </a:r>
            <a:r>
              <a:rPr kumimoji="1" lang="en-US" altLang="ja-JP" dirty="0">
                <a:ea typeface="A-OTF UD Shin Go Pr6N L" panose="020B0300000000000000"/>
              </a:rPr>
              <a:t>2</a:t>
            </a:r>
            <a:r>
              <a:rPr kumimoji="1" lang="ja-JP" altLang="en-US" dirty="0">
                <a:ea typeface="A-OTF UD Shin Go Pr6N L" panose="020B0300000000000000"/>
              </a:rPr>
              <a:t>点</a:t>
            </a:r>
            <a:r>
              <a:rPr kumimoji="1" lang="en-US" altLang="ja-JP" dirty="0">
                <a:ea typeface="A-OTF UD Shin Go Pr6N L" panose="020B0300000000000000"/>
              </a:rPr>
              <a:t>×10</a:t>
            </a:r>
            <a:r>
              <a:rPr kumimoji="1" lang="ja-JP" altLang="en-US" dirty="0">
                <a:ea typeface="A-OTF UD Shin Go Pr6N L" panose="020B0300000000000000"/>
              </a:rPr>
              <a:t>円＝</a:t>
            </a:r>
            <a:r>
              <a:rPr kumimoji="1" lang="en-US" altLang="ja-JP" dirty="0">
                <a:ea typeface="A-OTF UD Shin Go Pr6N L" panose="020B0300000000000000"/>
              </a:rPr>
              <a:t>20</a:t>
            </a:r>
            <a:r>
              <a:rPr kumimoji="1" lang="ja-JP" altLang="en-US" dirty="0">
                <a:ea typeface="A-OTF UD Shin Go Pr6N L" panose="020B0300000000000000"/>
              </a:rPr>
              <a:t>円　 　</a:t>
            </a:r>
            <a:r>
              <a:rPr kumimoji="1" lang="en-US" altLang="ja-JP" dirty="0">
                <a:ea typeface="A-OTF UD Shin Go Pr6N L" panose="020B0300000000000000"/>
              </a:rPr>
              <a:t>20</a:t>
            </a:r>
            <a:r>
              <a:rPr kumimoji="1" lang="ja-JP" altLang="en-US" dirty="0">
                <a:ea typeface="A-OTF UD Shin Go Pr6N L" panose="020B0300000000000000"/>
              </a:rPr>
              <a:t>円</a:t>
            </a:r>
            <a:r>
              <a:rPr kumimoji="1" lang="en-US" altLang="ja-JP" dirty="0">
                <a:ea typeface="A-OTF UD Shin Go Pr6N L" panose="020B0300000000000000"/>
              </a:rPr>
              <a:t>×3</a:t>
            </a:r>
            <a:r>
              <a:rPr kumimoji="1" lang="ja-JP" altLang="en-US" dirty="0">
                <a:ea typeface="A-OTF UD Shin Go Pr6N L" panose="020B0300000000000000"/>
              </a:rPr>
              <a:t>割 ＝ </a:t>
            </a:r>
            <a:r>
              <a:rPr kumimoji="1" lang="en-US" altLang="ja-JP" dirty="0">
                <a:ea typeface="A-OTF UD Shin Go Pr6N L" panose="020B0300000000000000"/>
              </a:rPr>
              <a:t>6</a:t>
            </a:r>
            <a:r>
              <a:rPr kumimoji="1" lang="ja-JP" altLang="en-US" dirty="0">
                <a:ea typeface="A-OTF UD Shin Go Pr6N L" panose="020B0300000000000000"/>
              </a:rPr>
              <a:t>円 ≒</a:t>
            </a:r>
            <a:r>
              <a:rPr kumimoji="1" lang="en-US" altLang="ja-JP" b="1" dirty="0">
                <a:ea typeface="A-OTF UD Shin Go Pr6N L" panose="020B0300000000000000"/>
              </a:rPr>
              <a:t>10</a:t>
            </a:r>
            <a:r>
              <a:rPr kumimoji="1" lang="ja-JP" altLang="en-US" b="1" dirty="0">
                <a:ea typeface="A-OTF UD Shin Go Pr6N L" panose="020B0300000000000000"/>
              </a:rPr>
              <a:t>円</a:t>
            </a:r>
            <a:r>
              <a:rPr lang="ja-JP" altLang="en-US" sz="1200" dirty="0">
                <a:ea typeface="A-OTF UD Shin Go Pr6N L" panose="020B0300000000000000"/>
              </a:rPr>
              <a:t>（</a:t>
            </a:r>
            <a:r>
              <a:rPr lang="en-US" altLang="ja-JP" sz="1200" dirty="0">
                <a:ea typeface="A-OTF UD Shin Go Pr6N L" panose="020B0300000000000000"/>
              </a:rPr>
              <a:t>10</a:t>
            </a:r>
            <a:r>
              <a:rPr lang="ja-JP" altLang="en-US" sz="1200" dirty="0">
                <a:ea typeface="A-OTF UD Shin Go Pr6N L" panose="020B0300000000000000"/>
              </a:rPr>
              <a:t>円未満四捨五入）</a:t>
            </a:r>
            <a:endParaRPr lang="en-US" altLang="ja-JP" sz="1600" dirty="0">
              <a:ea typeface="A-OTF UD Shin Go Pr6N L" panose="020B0300000000000000"/>
            </a:endParaRPr>
          </a:p>
          <a:p>
            <a:r>
              <a:rPr kumimoji="1" lang="ja-JP" altLang="en-US" dirty="0">
                <a:ea typeface="A-OTF UD Shin Go Pr6N L" panose="020B0300000000000000"/>
              </a:rPr>
              <a:t>　　　　　　　　　　　　　　　 　 </a:t>
            </a:r>
            <a:r>
              <a:rPr kumimoji="1" lang="en-US" altLang="ja-JP" dirty="0">
                <a:ea typeface="A-OTF UD Shin Go Pr6N L" panose="020B0300000000000000"/>
              </a:rPr>
              <a:t>1</a:t>
            </a:r>
            <a:r>
              <a:rPr kumimoji="1" lang="ja-JP" altLang="en-US" dirty="0">
                <a:ea typeface="A-OTF UD Shin Go Pr6N L" panose="020B0300000000000000"/>
              </a:rPr>
              <a:t>割 ＝ </a:t>
            </a:r>
            <a:r>
              <a:rPr kumimoji="1" lang="en-US" altLang="ja-JP" dirty="0">
                <a:ea typeface="A-OTF UD Shin Go Pr6N L" panose="020B0300000000000000"/>
              </a:rPr>
              <a:t>2</a:t>
            </a:r>
            <a:r>
              <a:rPr kumimoji="1" lang="ja-JP" altLang="en-US" dirty="0">
                <a:ea typeface="A-OTF UD Shin Go Pr6N L" panose="020B0300000000000000"/>
              </a:rPr>
              <a:t>円 ≒ </a:t>
            </a:r>
            <a:r>
              <a:rPr kumimoji="1" lang="en-US" altLang="ja-JP" dirty="0">
                <a:ea typeface="A-OTF UD Shin Go Pr6N L" panose="020B0300000000000000"/>
              </a:rPr>
              <a:t>0</a:t>
            </a:r>
            <a:r>
              <a:rPr kumimoji="1" lang="ja-JP" altLang="en-US" dirty="0">
                <a:ea typeface="A-OTF UD Shin Go Pr6N L" panose="020B0300000000000000"/>
              </a:rPr>
              <a:t>円</a:t>
            </a:r>
            <a:endParaRPr kumimoji="1" lang="en-US" altLang="ja-JP" dirty="0">
              <a:ea typeface="A-OTF UD Shin Go Pr6N L" panose="020B0300000000000000"/>
            </a:endParaRPr>
          </a:p>
          <a:p>
            <a:endParaRPr kumimoji="1" lang="en-US" altLang="ja-JP" dirty="0">
              <a:ea typeface="A-OTF UD Shin Go Pr6N L" panose="020B0300000000000000"/>
            </a:endParaRPr>
          </a:p>
          <a:p>
            <a:r>
              <a:rPr lang="ja-JP" altLang="en-US" dirty="0">
                <a:ea typeface="A-OTF UD Shin Go Pr6N L" panose="020B0300000000000000"/>
              </a:rPr>
              <a:t>　</a:t>
            </a:r>
            <a:r>
              <a:rPr lang="en-US" altLang="ja-JP" dirty="0">
                <a:ea typeface="A-OTF UD Shin Go Pr6N L" panose="020B0300000000000000"/>
              </a:rPr>
              <a:t>※</a:t>
            </a:r>
            <a:r>
              <a:rPr kumimoji="1" lang="ja-JP" altLang="en-US" dirty="0">
                <a:ea typeface="A-OTF UD Shin Go Pr6N L" panose="020B0300000000000000"/>
              </a:rPr>
              <a:t>ただし実際には他の点数と合算して端数処理する</a:t>
            </a:r>
          </a:p>
        </p:txBody>
      </p:sp>
      <p:sp>
        <p:nvSpPr>
          <p:cNvPr id="11" name="矢印: 右 10">
            <a:extLst>
              <a:ext uri="{FF2B5EF4-FFF2-40B4-BE49-F238E27FC236}">
                <a16:creationId xmlns:a16="http://schemas.microsoft.com/office/drawing/2014/main" id="{48994DBE-C7EF-62C7-2A82-70E0390CE153}"/>
              </a:ext>
            </a:extLst>
          </p:cNvPr>
          <p:cNvSpPr/>
          <p:nvPr/>
        </p:nvSpPr>
        <p:spPr>
          <a:xfrm>
            <a:off x="3647326" y="3779093"/>
            <a:ext cx="267128" cy="206753"/>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11D6B8FE-C190-A55F-4994-80DA11DDB092}"/>
              </a:ext>
            </a:extLst>
          </p:cNvPr>
          <p:cNvSpPr/>
          <p:nvPr/>
        </p:nvSpPr>
        <p:spPr>
          <a:xfrm>
            <a:off x="3647326" y="4530706"/>
            <a:ext cx="267128" cy="206753"/>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55BD25BC-374F-ACBB-FB03-73C79EC3FFB7}"/>
              </a:ext>
            </a:extLst>
          </p:cNvPr>
          <p:cNvSpPr/>
          <p:nvPr/>
        </p:nvSpPr>
        <p:spPr>
          <a:xfrm>
            <a:off x="883578" y="3760503"/>
            <a:ext cx="626723" cy="28543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n w="22225">
                <a:solidFill>
                  <a:schemeClr val="accent2"/>
                </a:solidFill>
                <a:prstDash val="solid"/>
              </a:ln>
              <a:solidFill>
                <a:schemeClr val="accent2">
                  <a:lumMod val="40000"/>
                  <a:lumOff val="60000"/>
                </a:schemeClr>
              </a:solidFill>
            </a:endParaRPr>
          </a:p>
        </p:txBody>
      </p:sp>
      <p:sp>
        <p:nvSpPr>
          <p:cNvPr id="16" name="正方形/長方形 15">
            <a:extLst>
              <a:ext uri="{FF2B5EF4-FFF2-40B4-BE49-F238E27FC236}">
                <a16:creationId xmlns:a16="http://schemas.microsoft.com/office/drawing/2014/main" id="{3AE1C9AA-DCB7-1355-3A0B-7B4F6DEED0F2}"/>
              </a:ext>
            </a:extLst>
          </p:cNvPr>
          <p:cNvSpPr/>
          <p:nvPr/>
        </p:nvSpPr>
        <p:spPr>
          <a:xfrm>
            <a:off x="883578" y="4491818"/>
            <a:ext cx="626723" cy="28543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67820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1B6CE-1317-AC17-1CB8-8A3644AEDA1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D7CEF7D-1D66-5902-C0A4-2C4061F3BCD5}"/>
              </a:ext>
            </a:extLst>
          </p:cNvPr>
          <p:cNvSpPr/>
          <p:nvPr/>
        </p:nvSpPr>
        <p:spPr>
          <a:xfrm>
            <a:off x="0" y="0"/>
            <a:ext cx="9144000" cy="57751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B4D4AA1-AB05-60EE-2B26-4A134B6DE72E}"/>
              </a:ext>
            </a:extLst>
          </p:cNvPr>
          <p:cNvSpPr/>
          <p:nvPr/>
        </p:nvSpPr>
        <p:spPr>
          <a:xfrm>
            <a:off x="594543" y="2954895"/>
            <a:ext cx="8028099" cy="351025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245FCF2-AA7F-CEC2-C8E2-682F22BE0F2E}"/>
              </a:ext>
            </a:extLst>
          </p:cNvPr>
          <p:cNvSpPr/>
          <p:nvPr/>
        </p:nvSpPr>
        <p:spPr>
          <a:xfrm>
            <a:off x="594543" y="671099"/>
            <a:ext cx="8025493" cy="202474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4C74CBFA-5561-EDEC-EBB3-A3D2D7351856}"/>
              </a:ext>
            </a:extLst>
          </p:cNvPr>
          <p:cNvSpPr>
            <a:spLocks noGrp="1"/>
          </p:cNvSpPr>
          <p:nvPr>
            <p:ph idx="1"/>
          </p:nvPr>
        </p:nvSpPr>
        <p:spPr>
          <a:xfrm>
            <a:off x="698046" y="876319"/>
            <a:ext cx="6551053" cy="1647160"/>
          </a:xfrm>
          <a:noFill/>
          <a:ln>
            <a:no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buNone/>
            </a:pPr>
            <a:r>
              <a:rPr kumimoji="1" lang="ja-JP" altLang="en-US" sz="2600" b="1" dirty="0">
                <a:latin typeface="A-OTF UD Shin Go Pr6N L" panose="020B0300000000000000" pitchFamily="34" charset="-128"/>
                <a:ea typeface="A-OTF UD Shin Go Pr6N L" panose="020B0300000000000000" pitchFamily="34" charset="-128"/>
              </a:rPr>
              <a:t>歯科外来・在宅ベースアップ評価料（</a:t>
            </a:r>
            <a:r>
              <a:rPr kumimoji="1" lang="en-US" altLang="ja-JP" sz="2600" b="1" dirty="0">
                <a:latin typeface="A-OTF UD Shin Go Pr6N L" panose="020B0300000000000000" pitchFamily="34" charset="-128"/>
                <a:ea typeface="A-OTF UD Shin Go Pr6N L" panose="020B0300000000000000" pitchFamily="34" charset="-128"/>
              </a:rPr>
              <a:t>Ⅰ</a:t>
            </a:r>
            <a:r>
              <a:rPr kumimoji="1" lang="ja-JP" altLang="en-US" sz="2600" b="1" dirty="0">
                <a:latin typeface="A-OTF UD Shin Go Pr6N L" panose="020B0300000000000000" pitchFamily="34" charset="-128"/>
                <a:ea typeface="A-OTF UD Shin Go Pr6N L" panose="020B0300000000000000" pitchFamily="34" charset="-128"/>
              </a:rPr>
              <a:t>）</a:t>
            </a:r>
            <a:endParaRPr kumimoji="1" lang="en-US" altLang="ja-JP" sz="3000" b="1"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初診　</a:t>
            </a:r>
            <a:r>
              <a:rPr lang="en-US" altLang="ja-JP" sz="2400" b="1" dirty="0">
                <a:solidFill>
                  <a:srgbClr val="FF0000"/>
                </a:solidFill>
                <a:latin typeface="A-OTF UD Shin Go Pr6N L" panose="020B0300000000000000" pitchFamily="34" charset="-128"/>
                <a:ea typeface="A-OTF UD Shin Go Pr6N L" panose="020B0300000000000000" pitchFamily="34" charset="-128"/>
              </a:rPr>
              <a:t>10</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再診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2</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r>
              <a:rPr kumimoji="1" lang="ja-JP" altLang="en-US" sz="2400" dirty="0">
                <a:latin typeface="A-OTF UD Shin Go Pr6N L" panose="020B0300000000000000" pitchFamily="34" charset="-128"/>
                <a:ea typeface="A-OTF UD Shin Go Pr6N L" panose="020B0300000000000000" pitchFamily="34" charset="-128"/>
              </a:rPr>
              <a:t>　</a:t>
            </a:r>
            <a:endParaRPr kumimoji="1" lang="en-US" altLang="ja-JP" sz="2800"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歯科訪問診療</a:t>
            </a:r>
            <a:r>
              <a:rPr lang="en-US" altLang="ja-JP" sz="28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イ 同一建物居住者等以外</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41</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r>
              <a:rPr lang="en-US" altLang="ja-JP" sz="2400" dirty="0">
                <a:latin typeface="A-OTF UD Shin Go Pr6N L" panose="020B0300000000000000" pitchFamily="34" charset="-128"/>
                <a:ea typeface="A-OTF UD Shin Go Pr6N L" panose="020B0300000000000000" pitchFamily="34" charset="-128"/>
              </a:rPr>
              <a:t> </a:t>
            </a:r>
            <a:r>
              <a:rPr lang="ja-JP" altLang="en-US" sz="2400" dirty="0">
                <a:latin typeface="A-OTF UD Shin Go Pr6N L" panose="020B0300000000000000" pitchFamily="34" charset="-128"/>
                <a:ea typeface="A-OTF UD Shin Go Pr6N L" panose="020B0300000000000000" pitchFamily="34" charset="-128"/>
              </a:rPr>
              <a:t>ロ イ以外の場合</a:t>
            </a:r>
            <a:r>
              <a:rPr lang="en-US" altLang="ja-JP"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10</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endParaRPr lang="ja-JP" altLang="en-US" sz="2800" dirty="0">
              <a:latin typeface="A-OTF UD Shin Go Pr6N L" panose="020B0300000000000000" pitchFamily="34" charset="-128"/>
              <a:ea typeface="A-OTF UD Shin Go Pr6N L" panose="020B0300000000000000" pitchFamily="34" charset="-128"/>
            </a:endParaRPr>
          </a:p>
          <a:p>
            <a:pPr marL="0" indent="0">
              <a:buNone/>
            </a:pPr>
            <a:endParaRPr kumimoji="1" lang="en-US" altLang="ja-JP" sz="2800" b="1" dirty="0">
              <a:latin typeface="A-OTF UD Shin Go Pr6N L" panose="020B0300000000000000" pitchFamily="34" charset="-128"/>
              <a:ea typeface="A-OTF UD Shin Go Pr6N L" panose="020B0300000000000000" pitchFamily="34" charset="-128"/>
            </a:endParaRPr>
          </a:p>
        </p:txBody>
      </p:sp>
      <p:pic>
        <p:nvPicPr>
          <p:cNvPr id="9" name="図 8">
            <a:extLst>
              <a:ext uri="{FF2B5EF4-FFF2-40B4-BE49-F238E27FC236}">
                <a16:creationId xmlns:a16="http://schemas.microsoft.com/office/drawing/2014/main" id="{E433893D-775C-95E9-2F95-8567DB34D7A1}"/>
              </a:ext>
            </a:extLst>
          </p:cNvPr>
          <p:cNvPicPr>
            <a:picLocks noChangeAspect="1"/>
          </p:cNvPicPr>
          <p:nvPr/>
        </p:nvPicPr>
        <p:blipFill>
          <a:blip r:embed="rId3"/>
          <a:stretch>
            <a:fillRect/>
          </a:stretch>
        </p:blipFill>
        <p:spPr>
          <a:xfrm>
            <a:off x="1154316" y="3906252"/>
            <a:ext cx="6905946" cy="2479115"/>
          </a:xfrm>
          <a:prstGeom prst="rect">
            <a:avLst/>
          </a:prstGeom>
        </p:spPr>
      </p:pic>
      <p:sp>
        <p:nvSpPr>
          <p:cNvPr id="2" name="スライド番号プレースホルダー 1">
            <a:extLst>
              <a:ext uri="{FF2B5EF4-FFF2-40B4-BE49-F238E27FC236}">
                <a16:creationId xmlns:a16="http://schemas.microsoft.com/office/drawing/2014/main" id="{7B3F24F2-813E-FEB4-B59E-BD572611D13F}"/>
              </a:ext>
            </a:extLst>
          </p:cNvPr>
          <p:cNvSpPr>
            <a:spLocks noGrp="1"/>
          </p:cNvSpPr>
          <p:nvPr>
            <p:ph type="sldNum" sz="quarter" idx="12"/>
          </p:nvPr>
        </p:nvSpPr>
        <p:spPr>
          <a:xfrm>
            <a:off x="7006034" y="6413498"/>
            <a:ext cx="2057400" cy="365125"/>
          </a:xfrm>
        </p:spPr>
        <p:txBody>
          <a:bodyPr/>
          <a:lstStyle/>
          <a:p>
            <a:fld id="{C1FF6DA9-008F-8B48-92A6-B652298478BF}" type="slidenum">
              <a:rPr lang="en-US" sz="1200" smtClean="0"/>
              <a:t>36</a:t>
            </a:fld>
            <a:endParaRPr lang="en-US" dirty="0"/>
          </a:p>
        </p:txBody>
      </p:sp>
      <p:sp>
        <p:nvSpPr>
          <p:cNvPr id="4" name="フッター プレースホルダー 3">
            <a:extLst>
              <a:ext uri="{FF2B5EF4-FFF2-40B4-BE49-F238E27FC236}">
                <a16:creationId xmlns:a16="http://schemas.microsoft.com/office/drawing/2014/main" id="{90E024A0-E18A-5C84-B50B-F54A6210A13C}"/>
              </a:ext>
            </a:extLst>
          </p:cNvPr>
          <p:cNvSpPr>
            <a:spLocks noGrp="1"/>
          </p:cNvSpPr>
          <p:nvPr>
            <p:ph type="ftr" sz="quarter" idx="11"/>
          </p:nvPr>
        </p:nvSpPr>
        <p:spPr>
          <a:xfrm>
            <a:off x="3098346" y="6413497"/>
            <a:ext cx="3086100" cy="365125"/>
          </a:xfrm>
        </p:spPr>
        <p:txBody>
          <a:bodyPr/>
          <a:lstStyle/>
          <a:p>
            <a:r>
              <a:rPr lang="en-US"/>
              <a:t>Copyright © shimizuheartsr All Rights Reserved.</a:t>
            </a:r>
            <a:endParaRPr lang="en-US" dirty="0"/>
          </a:p>
        </p:txBody>
      </p:sp>
      <p:sp>
        <p:nvSpPr>
          <p:cNvPr id="5" name="テキスト ボックス 4">
            <a:extLst>
              <a:ext uri="{FF2B5EF4-FFF2-40B4-BE49-F238E27FC236}">
                <a16:creationId xmlns:a16="http://schemas.microsoft.com/office/drawing/2014/main" id="{62988672-1BF0-E0D6-00A7-A1A47963D23B}"/>
              </a:ext>
            </a:extLst>
          </p:cNvPr>
          <p:cNvSpPr txBox="1"/>
          <p:nvPr/>
        </p:nvSpPr>
        <p:spPr>
          <a:xfrm>
            <a:off x="456529" y="37198"/>
            <a:ext cx="2641817" cy="523220"/>
          </a:xfrm>
          <a:prstGeom prst="rect">
            <a:avLst/>
          </a:prstGeom>
          <a:noFill/>
        </p:spPr>
        <p:txBody>
          <a:bodyPr wrap="square" rtlCol="0">
            <a:spAutoFit/>
          </a:bodyPr>
          <a:lstStyle/>
          <a:p>
            <a:r>
              <a:rPr lang="ja-JP" altLang="en-US" sz="2800" b="1" dirty="0"/>
              <a:t>歯科の場合</a:t>
            </a:r>
            <a:endParaRPr kumimoji="1" lang="ja-JP" altLang="en-US" sz="2800" b="1" dirty="0"/>
          </a:p>
        </p:txBody>
      </p:sp>
      <p:pic>
        <p:nvPicPr>
          <p:cNvPr id="10" name="図 9">
            <a:extLst>
              <a:ext uri="{FF2B5EF4-FFF2-40B4-BE49-F238E27FC236}">
                <a16:creationId xmlns:a16="http://schemas.microsoft.com/office/drawing/2014/main" id="{E71D6F28-CF76-51FB-1A9A-96C9732342FC}"/>
              </a:ext>
            </a:extLst>
          </p:cNvPr>
          <p:cNvPicPr>
            <a:picLocks noChangeAspect="1"/>
          </p:cNvPicPr>
          <p:nvPr/>
        </p:nvPicPr>
        <p:blipFill>
          <a:blip r:embed="rId4">
            <a:extLst>
              <a:ext uri="{837473B0-CC2E-450A-ABE3-18F120FF3D39}">
                <a1611:picAttrSrcUrl xmlns:a1611="http://schemas.microsoft.com/office/drawing/2016/11/main" r:id="rId5"/>
              </a:ext>
            </a:extLst>
          </a:blip>
          <a:srcRect b="28255"/>
          <a:stretch/>
        </p:blipFill>
        <p:spPr>
          <a:xfrm>
            <a:off x="6798577" y="876319"/>
            <a:ext cx="1475090" cy="1647160"/>
          </a:xfrm>
          <a:prstGeom prst="rect">
            <a:avLst/>
          </a:prstGeom>
        </p:spPr>
      </p:pic>
      <p:sp>
        <p:nvSpPr>
          <p:cNvPr id="7" name="テキスト ボックス 6">
            <a:extLst>
              <a:ext uri="{FF2B5EF4-FFF2-40B4-BE49-F238E27FC236}">
                <a16:creationId xmlns:a16="http://schemas.microsoft.com/office/drawing/2014/main" id="{AA3F48EB-56D8-E99B-DF2D-21C62983964C}"/>
              </a:ext>
            </a:extLst>
          </p:cNvPr>
          <p:cNvSpPr txBox="1"/>
          <p:nvPr/>
        </p:nvSpPr>
        <p:spPr>
          <a:xfrm>
            <a:off x="782197" y="3105834"/>
            <a:ext cx="7491470" cy="830997"/>
          </a:xfrm>
          <a:prstGeom prst="rect">
            <a:avLst/>
          </a:prstGeom>
          <a:noFill/>
        </p:spPr>
        <p:txBody>
          <a:bodyPr wrap="square">
            <a:spAutoFit/>
          </a:bodyPr>
          <a:lstStyle/>
          <a:p>
            <a:pPr marL="0" indent="0">
              <a:buNone/>
            </a:pPr>
            <a:r>
              <a:rPr kumimoji="1" lang="ja-JP" altLang="en-US" sz="2400" b="1" dirty="0">
                <a:latin typeface="A-OTF UD Shin Go Pr6N L" panose="020B0300000000000000" pitchFamily="34" charset="-128"/>
                <a:ea typeface="A-OTF UD Shin Go Pr6N L" panose="020B0300000000000000" pitchFamily="34" charset="-128"/>
              </a:rPr>
              <a:t>歯科外来・在宅ベースアップ評価料（</a:t>
            </a:r>
            <a:r>
              <a:rPr kumimoji="1" lang="en-US" altLang="ja-JP" sz="2400" b="1" dirty="0">
                <a:latin typeface="A-OTF UD Shin Go Pr6N L" panose="020B0300000000000000" pitchFamily="34" charset="-128"/>
                <a:ea typeface="A-OTF UD Shin Go Pr6N L" panose="020B0300000000000000" pitchFamily="34" charset="-128"/>
              </a:rPr>
              <a:t>Ⅱ</a:t>
            </a:r>
            <a:r>
              <a:rPr kumimoji="1" lang="ja-JP" altLang="en-US" sz="2400" b="1" dirty="0">
                <a:latin typeface="A-OTF UD Shin Go Pr6N L" panose="020B0300000000000000" pitchFamily="34" charset="-128"/>
                <a:ea typeface="A-OTF UD Shin Go Pr6N L" panose="020B0300000000000000" pitchFamily="34" charset="-128"/>
              </a:rPr>
              <a:t>）</a:t>
            </a:r>
            <a:r>
              <a:rPr kumimoji="1" lang="en-US" altLang="ja-JP" sz="2400" b="1" dirty="0">
                <a:latin typeface="A-OTF UD Shin Go Pr6N L" panose="020B0300000000000000" pitchFamily="34" charset="-128"/>
                <a:ea typeface="A-OTF UD Shin Go Pr6N L" panose="020B0300000000000000" pitchFamily="34" charset="-128"/>
              </a:rPr>
              <a:t>1</a:t>
            </a:r>
            <a:r>
              <a:rPr kumimoji="1" lang="ja-JP" altLang="en-US" sz="2400" b="1" dirty="0">
                <a:latin typeface="A-OTF UD Shin Go Pr6N L" panose="020B0300000000000000" pitchFamily="34" charset="-128"/>
                <a:ea typeface="A-OTF UD Shin Go Pr6N L" panose="020B0300000000000000" pitchFamily="34" charset="-128"/>
              </a:rPr>
              <a:t>～</a:t>
            </a:r>
            <a:r>
              <a:rPr kumimoji="1" lang="en-US" altLang="ja-JP" sz="2400" b="1" dirty="0">
                <a:latin typeface="A-OTF UD Shin Go Pr6N L" panose="020B0300000000000000" pitchFamily="34" charset="-128"/>
                <a:ea typeface="A-OTF UD Shin Go Pr6N L" panose="020B0300000000000000" pitchFamily="34" charset="-128"/>
              </a:rPr>
              <a:t>8</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r>
              <a:rPr lang="ja-JP" altLang="en-US" sz="2000" dirty="0">
                <a:latin typeface="A-OTF UD Shin Go Pr6N L" panose="020B0300000000000000" pitchFamily="34" charset="-128"/>
                <a:ea typeface="A-OTF UD Shin Go Pr6N L" panose="020B0300000000000000" pitchFamily="34" charset="-128"/>
              </a:rPr>
              <a:t>初診又は訪問診療時</a:t>
            </a:r>
            <a:r>
              <a:rPr lang="en-US" altLang="ja-JP" sz="2000" dirty="0">
                <a:latin typeface="A-OTF UD Shin Go Pr6N L" panose="020B0300000000000000" pitchFamily="34" charset="-128"/>
                <a:ea typeface="A-OTF UD Shin Go Pr6N L" panose="020B0300000000000000" pitchFamily="34" charset="-128"/>
              </a:rPr>
              <a:t> </a:t>
            </a:r>
            <a:r>
              <a:rPr lang="en-US" altLang="ja-JP" sz="2000" b="1" dirty="0">
                <a:solidFill>
                  <a:srgbClr val="FF0000"/>
                </a:solidFill>
                <a:latin typeface="A-OTF UD Shin Go Pr6N L" panose="020B0300000000000000" pitchFamily="34" charset="-128"/>
                <a:ea typeface="A-OTF UD Shin Go Pr6N L" panose="020B0300000000000000" pitchFamily="34" charset="-128"/>
              </a:rPr>
              <a:t>8</a:t>
            </a:r>
            <a:r>
              <a:rPr lang="ja-JP" altLang="en-US" sz="2000" b="1" dirty="0">
                <a:solidFill>
                  <a:srgbClr val="FF0000"/>
                </a:solidFill>
                <a:latin typeface="A-OTF UD Shin Go Pr6N L" panose="020B0300000000000000" pitchFamily="34" charset="-128"/>
                <a:ea typeface="A-OTF UD Shin Go Pr6N L" panose="020B0300000000000000" pitchFamily="34" charset="-128"/>
              </a:rPr>
              <a:t>～</a:t>
            </a:r>
            <a:r>
              <a:rPr lang="en-US" altLang="ja-JP" sz="2000" b="1" dirty="0">
                <a:solidFill>
                  <a:srgbClr val="FF0000"/>
                </a:solidFill>
                <a:latin typeface="A-OTF UD Shin Go Pr6N L" panose="020B0300000000000000" pitchFamily="34" charset="-128"/>
                <a:ea typeface="A-OTF UD Shin Go Pr6N L" panose="020B0300000000000000" pitchFamily="34" charset="-128"/>
              </a:rPr>
              <a:t>64</a:t>
            </a:r>
            <a:r>
              <a:rPr lang="ja-JP" altLang="en-US" sz="2000" b="1" dirty="0">
                <a:solidFill>
                  <a:srgbClr val="FF0000"/>
                </a:solidFill>
                <a:latin typeface="A-OTF UD Shin Go Pr6N L" panose="020B0300000000000000" pitchFamily="34" charset="-128"/>
                <a:ea typeface="A-OTF UD Shin Go Pr6N L" panose="020B0300000000000000" pitchFamily="34" charset="-128"/>
              </a:rPr>
              <a:t>点</a:t>
            </a:r>
            <a:r>
              <a:rPr lang="en-US" altLang="ja-JP" sz="2000" b="1" dirty="0">
                <a:solidFill>
                  <a:srgbClr val="FF0000"/>
                </a:solidFill>
                <a:latin typeface="A-OTF UD Shin Go Pr6N L" panose="020B0300000000000000" pitchFamily="34" charset="-128"/>
                <a:ea typeface="A-OTF UD Shin Go Pr6N L" panose="020B0300000000000000" pitchFamily="34" charset="-128"/>
              </a:rPr>
              <a:t> </a:t>
            </a:r>
            <a:r>
              <a:rPr lang="ja-JP" altLang="en-US" sz="2000" dirty="0">
                <a:latin typeface="A-OTF UD Shin Go Pr6N L" panose="020B0300000000000000" pitchFamily="34" charset="-128"/>
                <a:ea typeface="A-OTF UD Shin Go Pr6N L" panose="020B0300000000000000" pitchFamily="34" charset="-128"/>
              </a:rPr>
              <a:t>再診時</a:t>
            </a:r>
            <a:r>
              <a:rPr lang="en-US" altLang="ja-JP" sz="2000" dirty="0">
                <a:latin typeface="A-OTF UD Shin Go Pr6N L" panose="020B0300000000000000" pitchFamily="34" charset="-128"/>
                <a:ea typeface="A-OTF UD Shin Go Pr6N L" panose="020B0300000000000000" pitchFamily="34" charset="-128"/>
              </a:rPr>
              <a:t> </a:t>
            </a:r>
            <a:r>
              <a:rPr lang="en-US" altLang="ja-JP" sz="2000" b="1" dirty="0">
                <a:solidFill>
                  <a:srgbClr val="FF0000"/>
                </a:solidFill>
                <a:latin typeface="A-OTF UD Shin Go Pr6N L" panose="020B0300000000000000" pitchFamily="34" charset="-128"/>
                <a:ea typeface="A-OTF UD Shin Go Pr6N L" panose="020B0300000000000000" pitchFamily="34" charset="-128"/>
              </a:rPr>
              <a:t>1</a:t>
            </a:r>
            <a:r>
              <a:rPr lang="ja-JP" altLang="en-US" sz="2000" b="1" dirty="0">
                <a:solidFill>
                  <a:srgbClr val="FF0000"/>
                </a:solidFill>
                <a:latin typeface="A-OTF UD Shin Go Pr6N L" panose="020B0300000000000000" pitchFamily="34" charset="-128"/>
                <a:ea typeface="A-OTF UD Shin Go Pr6N L" panose="020B0300000000000000" pitchFamily="34" charset="-128"/>
              </a:rPr>
              <a:t>～</a:t>
            </a:r>
            <a:r>
              <a:rPr lang="en-US" altLang="ja-JP" sz="2000" b="1" dirty="0">
                <a:solidFill>
                  <a:srgbClr val="FF0000"/>
                </a:solidFill>
                <a:latin typeface="A-OTF UD Shin Go Pr6N L" panose="020B0300000000000000" pitchFamily="34" charset="-128"/>
                <a:ea typeface="A-OTF UD Shin Go Pr6N L" panose="020B0300000000000000" pitchFamily="34" charset="-128"/>
              </a:rPr>
              <a:t>8</a:t>
            </a:r>
            <a:r>
              <a:rPr lang="ja-JP" altLang="en-US" sz="2000" b="1" dirty="0">
                <a:solidFill>
                  <a:srgbClr val="FF0000"/>
                </a:solidFill>
                <a:latin typeface="A-OTF UD Shin Go Pr6N L" panose="020B0300000000000000" pitchFamily="34" charset="-128"/>
                <a:ea typeface="A-OTF UD Shin Go Pr6N L" panose="020B0300000000000000" pitchFamily="34" charset="-128"/>
              </a:rPr>
              <a:t>点</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p:txBody>
      </p:sp>
    </p:spTree>
    <p:extLst>
      <p:ext uri="{BB962C8B-B14F-4D97-AF65-F5344CB8AC3E}">
        <p14:creationId xmlns:p14="http://schemas.microsoft.com/office/powerpoint/2010/main" val="1939203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127F3-0C07-CAE8-F14E-F2C820D7BDD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B18D5EB-2463-7F8C-4357-2E47785DFCC8}"/>
              </a:ext>
            </a:extLst>
          </p:cNvPr>
          <p:cNvSpPr/>
          <p:nvPr/>
        </p:nvSpPr>
        <p:spPr>
          <a:xfrm>
            <a:off x="0" y="0"/>
            <a:ext cx="9144000" cy="65516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0F1A59C-8465-2F68-49F2-DA673AAD6F8B}"/>
              </a:ext>
            </a:extLst>
          </p:cNvPr>
          <p:cNvSpPr/>
          <p:nvPr/>
        </p:nvSpPr>
        <p:spPr>
          <a:xfrm>
            <a:off x="628650" y="762000"/>
            <a:ext cx="8025493" cy="573087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A7B2B904-CC2C-AA10-7A55-F6BFFD0181D2}"/>
              </a:ext>
            </a:extLst>
          </p:cNvPr>
          <p:cNvSpPr>
            <a:spLocks noGrp="1"/>
          </p:cNvSpPr>
          <p:nvPr>
            <p:ph idx="1"/>
          </p:nvPr>
        </p:nvSpPr>
        <p:spPr>
          <a:xfrm>
            <a:off x="628650" y="868831"/>
            <a:ext cx="8025492" cy="2999926"/>
          </a:xfrm>
          <a:noFill/>
          <a:ln>
            <a:noFill/>
          </a:ln>
        </p:spPr>
        <p:style>
          <a:lnRef idx="2">
            <a:schemeClr val="dk1"/>
          </a:lnRef>
          <a:fillRef idx="1">
            <a:schemeClr val="lt1"/>
          </a:fillRef>
          <a:effectRef idx="0">
            <a:schemeClr val="dk1"/>
          </a:effectRef>
          <a:fontRef idx="minor">
            <a:schemeClr val="dk1"/>
          </a:fontRef>
        </p:style>
        <p:txBody>
          <a:bodyPr>
            <a:normAutofit lnSpcReduction="10000"/>
          </a:bodyPr>
          <a:lstStyle/>
          <a:p>
            <a:pPr marL="0" indent="0">
              <a:buNone/>
            </a:pPr>
            <a:r>
              <a:rPr lang="ja-JP" altLang="en-US" sz="2400" dirty="0">
                <a:latin typeface="A-OTF UD Shin Go Pr6N L" panose="020B0300000000000000" pitchFamily="34" charset="-128"/>
                <a:ea typeface="A-OTF UD Shin Go Pr6N L" panose="020B0300000000000000" pitchFamily="34" charset="-128"/>
              </a:rPr>
              <a:t>　　　　　　　　　　　　</a:t>
            </a:r>
            <a:endParaRPr lang="ja-JP" altLang="en-US" sz="2800" dirty="0">
              <a:latin typeface="A-OTF UD Shin Go Pr6N L" panose="020B0300000000000000" pitchFamily="34" charset="-128"/>
              <a:ea typeface="A-OTF UD Shin Go Pr6N L" panose="020B0300000000000000" pitchFamily="34" charset="-128"/>
            </a:endParaRPr>
          </a:p>
          <a:p>
            <a:pPr marL="0" indent="0">
              <a:buNone/>
            </a:pPr>
            <a:r>
              <a:rPr kumimoji="1" lang="ja-JP" altLang="en-US" sz="2400" b="1" dirty="0">
                <a:latin typeface="A-OTF UD Shin Go Pr6N L" panose="020B0300000000000000" pitchFamily="34" charset="-128"/>
                <a:ea typeface="A-OTF UD Shin Go Pr6N L" panose="020B0300000000000000" pitchFamily="34" charset="-128"/>
              </a:rPr>
              <a:t>入院ベースアップ評価料　</a:t>
            </a:r>
            <a:r>
              <a:rPr kumimoji="1" lang="en-US" altLang="ja-JP" sz="2400" b="1" dirty="0">
                <a:latin typeface="A-OTF UD Shin Go Pr6N L" panose="020B0300000000000000" pitchFamily="34" charset="-128"/>
                <a:ea typeface="A-OTF UD Shin Go Pr6N L" panose="020B0300000000000000" pitchFamily="34" charset="-128"/>
              </a:rPr>
              <a:t>1</a:t>
            </a:r>
            <a:r>
              <a:rPr kumimoji="1" lang="ja-JP" altLang="en-US" sz="2400" b="1" dirty="0">
                <a:latin typeface="A-OTF UD Shin Go Pr6N L" panose="020B0300000000000000" pitchFamily="34" charset="-128"/>
                <a:ea typeface="A-OTF UD Shin Go Pr6N L" panose="020B0300000000000000" pitchFamily="34" charset="-128"/>
              </a:rPr>
              <a:t>～</a:t>
            </a:r>
            <a:r>
              <a:rPr kumimoji="1" lang="en-US" altLang="ja-JP" sz="2400" b="1" dirty="0">
                <a:latin typeface="A-OTF UD Shin Go Pr6N L" panose="020B0300000000000000" pitchFamily="34" charset="-128"/>
                <a:ea typeface="A-OTF UD Shin Go Pr6N L" panose="020B0300000000000000" pitchFamily="34" charset="-128"/>
              </a:rPr>
              <a:t>165</a:t>
            </a:r>
            <a:r>
              <a:rPr kumimoji="1" lang="ja-JP" altLang="en-US" sz="2400" b="1" dirty="0">
                <a:latin typeface="A-OTF UD Shin Go Pr6N L" panose="020B0300000000000000" pitchFamily="34" charset="-128"/>
                <a:ea typeface="A-OTF UD Shin Go Pr6N L" panose="020B0300000000000000" pitchFamily="34" charset="-128"/>
              </a:rPr>
              <a:t>段階</a:t>
            </a:r>
            <a:endParaRPr kumimoji="1" lang="en-US" altLang="ja-JP" sz="2400" b="1" dirty="0">
              <a:latin typeface="A-OTF UD Shin Go Pr6N L" panose="020B0300000000000000" pitchFamily="34" charset="-128"/>
              <a:ea typeface="A-OTF UD Shin Go Pr6N L" panose="020B0300000000000000" pitchFamily="34" charset="-128"/>
            </a:endParaRPr>
          </a:p>
          <a:p>
            <a:pPr marL="0" indent="0">
              <a:buNone/>
            </a:pPr>
            <a:endParaRPr kumimoji="1" lang="en-US" altLang="ja-JP" sz="2400"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入院ベースアップ評価料</a:t>
            </a:r>
            <a:r>
              <a:rPr lang="en-US" altLang="ja-JP" sz="2400" dirty="0">
                <a:latin typeface="A-OTF UD Shin Go Pr6N L" panose="020B0300000000000000" pitchFamily="34" charset="-128"/>
                <a:ea typeface="A-OTF UD Shin Go Pr6N L" panose="020B0300000000000000" pitchFamily="34" charset="-128"/>
              </a:rPr>
              <a:t>1</a:t>
            </a:r>
            <a:r>
              <a:rPr lang="ja-JP" altLang="en-US"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1</a:t>
            </a:r>
            <a:r>
              <a:rPr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kumimoji="1" lang="ja-JP" altLang="en-US" sz="2400" b="1"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入院ベースアップ評価料</a:t>
            </a:r>
            <a:r>
              <a:rPr kumimoji="1" lang="en-US" altLang="ja-JP" sz="2400" dirty="0">
                <a:latin typeface="A-OTF UD Shin Go Pr6N L" panose="020B0300000000000000" pitchFamily="34" charset="-128"/>
                <a:ea typeface="A-OTF UD Shin Go Pr6N L" panose="020B0300000000000000" pitchFamily="34" charset="-128"/>
              </a:rPr>
              <a:t>2</a:t>
            </a:r>
            <a:r>
              <a:rPr kumimoji="1" lang="ja-JP" altLang="en-US" sz="2400" dirty="0">
                <a:latin typeface="A-OTF UD Shin Go Pr6N L" panose="020B0300000000000000" pitchFamily="34" charset="-128"/>
                <a:ea typeface="A-OTF UD Shin Go Pr6N L" panose="020B0300000000000000" pitchFamily="34" charset="-128"/>
              </a:rPr>
              <a:t>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2</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b="1" dirty="0">
                <a:latin typeface="A-OTF UD Shin Go Pr6N L" panose="020B0300000000000000" pitchFamily="34" charset="-128"/>
                <a:ea typeface="A-OTF UD Shin Go Pr6N L" panose="020B0300000000000000" pitchFamily="34" charset="-128"/>
              </a:rPr>
              <a:t>　　⇩</a:t>
            </a:r>
            <a:endParaRPr lang="en-US" altLang="ja-JP" sz="2400" b="1" dirty="0">
              <a:latin typeface="A-OTF UD Shin Go Pr6N L" panose="020B0300000000000000" pitchFamily="34" charset="-128"/>
              <a:ea typeface="A-OTF UD Shin Go Pr6N L" panose="020B0300000000000000" pitchFamily="34" charset="-128"/>
            </a:endParaRPr>
          </a:p>
          <a:p>
            <a:pPr marL="0" indent="0">
              <a:buNone/>
            </a:pPr>
            <a:r>
              <a:rPr kumimoji="1" lang="ja-JP" altLang="en-US" sz="2400" b="1"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入院ベースアップ評価料</a:t>
            </a:r>
            <a:r>
              <a:rPr kumimoji="1" lang="en-US" altLang="ja-JP" sz="2400" dirty="0">
                <a:latin typeface="A-OTF UD Shin Go Pr6N L" panose="020B0300000000000000" pitchFamily="34" charset="-128"/>
                <a:ea typeface="A-OTF UD Shin Go Pr6N L" panose="020B0300000000000000" pitchFamily="34" charset="-128"/>
              </a:rPr>
              <a:t>165</a:t>
            </a:r>
            <a:r>
              <a:rPr kumimoji="1" lang="ja-JP" altLang="en-US" sz="2400" dirty="0">
                <a:latin typeface="A-OTF UD Shin Go Pr6N L" panose="020B0300000000000000" pitchFamily="34" charset="-128"/>
                <a:ea typeface="A-OTF UD Shin Go Pr6N L" panose="020B0300000000000000" pitchFamily="34" charset="-128"/>
              </a:rPr>
              <a:t>　　　</a:t>
            </a:r>
            <a:r>
              <a:rPr kumimoji="1" lang="en-US" altLang="ja-JP" sz="2400" b="1" dirty="0">
                <a:solidFill>
                  <a:srgbClr val="FF0000"/>
                </a:solidFill>
                <a:latin typeface="A-OTF UD Shin Go Pr6N L" panose="020B0300000000000000" pitchFamily="34" charset="-128"/>
                <a:ea typeface="A-OTF UD Shin Go Pr6N L" panose="020B0300000000000000" pitchFamily="34" charset="-128"/>
              </a:rPr>
              <a:t>165</a:t>
            </a:r>
            <a:r>
              <a:rPr kumimoji="1" lang="ja-JP" altLang="en-US" sz="2400" b="1" dirty="0">
                <a:solidFill>
                  <a:srgbClr val="FF0000"/>
                </a:solidFill>
                <a:latin typeface="A-OTF UD Shin Go Pr6N L" panose="020B0300000000000000" pitchFamily="34" charset="-128"/>
                <a:ea typeface="A-OTF UD Shin Go Pr6N L" panose="020B0300000000000000" pitchFamily="34" charset="-128"/>
              </a:rPr>
              <a:t>点</a:t>
            </a:r>
            <a:endParaRPr kumimoji="1" lang="en-US" altLang="ja-JP" sz="2800" b="1" dirty="0">
              <a:solidFill>
                <a:srgbClr val="FF0000"/>
              </a:solidFill>
              <a:latin typeface="A-OTF UD Shin Go Pr6N L" panose="020B0300000000000000" pitchFamily="34" charset="-128"/>
              <a:ea typeface="A-OTF UD Shin Go Pr6N L" panose="020B0300000000000000" pitchFamily="34" charset="-128"/>
            </a:endParaRPr>
          </a:p>
        </p:txBody>
      </p:sp>
      <p:sp>
        <p:nvSpPr>
          <p:cNvPr id="2" name="スライド番号プレースホルダー 1">
            <a:extLst>
              <a:ext uri="{FF2B5EF4-FFF2-40B4-BE49-F238E27FC236}">
                <a16:creationId xmlns:a16="http://schemas.microsoft.com/office/drawing/2014/main" id="{71C22175-D022-0F96-30EA-11202B134E95}"/>
              </a:ext>
            </a:extLst>
          </p:cNvPr>
          <p:cNvSpPr>
            <a:spLocks noGrp="1"/>
          </p:cNvSpPr>
          <p:nvPr>
            <p:ph type="sldNum" sz="quarter" idx="12"/>
          </p:nvPr>
        </p:nvSpPr>
        <p:spPr>
          <a:xfrm>
            <a:off x="7006034" y="6413498"/>
            <a:ext cx="2057400" cy="365125"/>
          </a:xfrm>
        </p:spPr>
        <p:txBody>
          <a:bodyPr/>
          <a:lstStyle/>
          <a:p>
            <a:fld id="{C1FF6DA9-008F-8B48-92A6-B652298478BF}" type="slidenum">
              <a:rPr lang="en-US" sz="1200" smtClean="0"/>
              <a:t>37</a:t>
            </a:fld>
            <a:endParaRPr lang="en-US" dirty="0"/>
          </a:p>
        </p:txBody>
      </p:sp>
      <p:sp>
        <p:nvSpPr>
          <p:cNvPr id="4" name="フッター プレースホルダー 3">
            <a:extLst>
              <a:ext uri="{FF2B5EF4-FFF2-40B4-BE49-F238E27FC236}">
                <a16:creationId xmlns:a16="http://schemas.microsoft.com/office/drawing/2014/main" id="{6EB0DD68-DF83-C5C8-38C8-C09C98F5108C}"/>
              </a:ext>
            </a:extLst>
          </p:cNvPr>
          <p:cNvSpPr>
            <a:spLocks noGrp="1"/>
          </p:cNvSpPr>
          <p:nvPr>
            <p:ph type="ftr" sz="quarter" idx="11"/>
          </p:nvPr>
        </p:nvSpPr>
        <p:spPr>
          <a:xfrm>
            <a:off x="3098346" y="6413497"/>
            <a:ext cx="3086100" cy="365125"/>
          </a:xfrm>
        </p:spPr>
        <p:txBody>
          <a:bodyPr/>
          <a:lstStyle/>
          <a:p>
            <a:r>
              <a:rPr lang="en-US"/>
              <a:t>Copyright © shimizuheartsr All Rights Reserved.</a:t>
            </a:r>
            <a:endParaRPr lang="en-US" dirty="0"/>
          </a:p>
        </p:txBody>
      </p:sp>
      <p:sp>
        <p:nvSpPr>
          <p:cNvPr id="5" name="テキスト ボックス 4">
            <a:extLst>
              <a:ext uri="{FF2B5EF4-FFF2-40B4-BE49-F238E27FC236}">
                <a16:creationId xmlns:a16="http://schemas.microsoft.com/office/drawing/2014/main" id="{50D4469B-23C7-2891-D56D-B6D8E17A87D0}"/>
              </a:ext>
            </a:extLst>
          </p:cNvPr>
          <p:cNvSpPr txBox="1"/>
          <p:nvPr/>
        </p:nvSpPr>
        <p:spPr>
          <a:xfrm>
            <a:off x="361950" y="79378"/>
            <a:ext cx="4487880" cy="523220"/>
          </a:xfrm>
          <a:prstGeom prst="rect">
            <a:avLst/>
          </a:prstGeom>
          <a:noFill/>
        </p:spPr>
        <p:txBody>
          <a:bodyPr wrap="square" rtlCol="0">
            <a:spAutoFit/>
          </a:bodyPr>
          <a:lstStyle/>
          <a:p>
            <a:r>
              <a:rPr kumimoji="1" lang="ja-JP" altLang="en-US" sz="2800" b="1" dirty="0"/>
              <a:t>有床診療所・病院の場合</a:t>
            </a:r>
          </a:p>
        </p:txBody>
      </p:sp>
      <p:pic>
        <p:nvPicPr>
          <p:cNvPr id="12" name="図 11">
            <a:extLst>
              <a:ext uri="{FF2B5EF4-FFF2-40B4-BE49-F238E27FC236}">
                <a16:creationId xmlns:a16="http://schemas.microsoft.com/office/drawing/2014/main" id="{E8E1B0DE-9318-59E5-DDAA-D249E2754D75}"/>
              </a:ext>
            </a:extLst>
          </p:cNvPr>
          <p:cNvPicPr>
            <a:picLocks noChangeAspect="1"/>
          </p:cNvPicPr>
          <p:nvPr/>
        </p:nvPicPr>
        <p:blipFill>
          <a:blip r:embed="rId3"/>
          <a:stretch>
            <a:fillRect/>
          </a:stretch>
        </p:blipFill>
        <p:spPr>
          <a:xfrm>
            <a:off x="1149201" y="3975588"/>
            <a:ext cx="6984390" cy="2373337"/>
          </a:xfrm>
          <a:prstGeom prst="rect">
            <a:avLst/>
          </a:prstGeom>
        </p:spPr>
      </p:pic>
      <p:pic>
        <p:nvPicPr>
          <p:cNvPr id="7" name="図 6">
            <a:extLst>
              <a:ext uri="{FF2B5EF4-FFF2-40B4-BE49-F238E27FC236}">
                <a16:creationId xmlns:a16="http://schemas.microsoft.com/office/drawing/2014/main" id="{EC61FEBE-E942-B22A-D7BF-838026A7F62B}"/>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608058" y="889028"/>
            <a:ext cx="1907292" cy="2214562"/>
          </a:xfrm>
          <a:prstGeom prst="rect">
            <a:avLst/>
          </a:prstGeom>
        </p:spPr>
      </p:pic>
    </p:spTree>
    <p:extLst>
      <p:ext uri="{BB962C8B-B14F-4D97-AF65-F5344CB8AC3E}">
        <p14:creationId xmlns:p14="http://schemas.microsoft.com/office/powerpoint/2010/main" val="273473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DF25A-A091-3783-29CE-F5B47F7236BF}"/>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E66ACA95-5ED2-C8AC-3B76-3D52D840D3A0}"/>
              </a:ext>
            </a:extLst>
          </p:cNvPr>
          <p:cNvSpPr/>
          <p:nvPr/>
        </p:nvSpPr>
        <p:spPr>
          <a:xfrm>
            <a:off x="0" y="0"/>
            <a:ext cx="9144000" cy="6132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EEB9256-EF0E-2DD0-4823-FFDFA0665963}"/>
              </a:ext>
            </a:extLst>
          </p:cNvPr>
          <p:cNvSpPr/>
          <p:nvPr/>
        </p:nvSpPr>
        <p:spPr>
          <a:xfrm>
            <a:off x="594543" y="773725"/>
            <a:ext cx="8025493" cy="202474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96314319-906F-CA49-B3DB-95162286C640}"/>
              </a:ext>
            </a:extLst>
          </p:cNvPr>
          <p:cNvSpPr>
            <a:spLocks noGrp="1"/>
          </p:cNvSpPr>
          <p:nvPr>
            <p:ph idx="1"/>
          </p:nvPr>
        </p:nvSpPr>
        <p:spPr>
          <a:xfrm>
            <a:off x="767443" y="1128387"/>
            <a:ext cx="5417003" cy="1461776"/>
          </a:xfrm>
          <a:noFill/>
          <a:ln>
            <a:no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kumimoji="1" lang="ja-JP" altLang="en-US" sz="2400" b="1" dirty="0">
                <a:latin typeface="A-OTF UD Shin Go Pr6N L" panose="020B0300000000000000" pitchFamily="34" charset="-128"/>
                <a:ea typeface="A-OTF UD Shin Go Pr6N L" panose="020B0300000000000000" pitchFamily="34" charset="-128"/>
              </a:rPr>
              <a:t>訪問看護ベースアップ評価料（</a:t>
            </a:r>
            <a:r>
              <a:rPr kumimoji="1" lang="en-US" altLang="ja-JP" sz="2400" b="1" dirty="0">
                <a:latin typeface="A-OTF UD Shin Go Pr6N L" panose="020B0300000000000000" pitchFamily="34" charset="-128"/>
                <a:ea typeface="A-OTF UD Shin Go Pr6N L" panose="020B0300000000000000" pitchFamily="34" charset="-128"/>
              </a:rPr>
              <a:t>Ⅰ</a:t>
            </a:r>
            <a:r>
              <a:rPr kumimoji="1" lang="ja-JP" altLang="en-US" sz="2400" b="1" dirty="0">
                <a:latin typeface="A-OTF UD Shin Go Pr6N L" panose="020B0300000000000000" pitchFamily="34" charset="-128"/>
                <a:ea typeface="A-OTF UD Shin Go Pr6N L" panose="020B0300000000000000" pitchFamily="34" charset="-128"/>
              </a:rPr>
              <a:t>）</a:t>
            </a:r>
            <a:endParaRPr kumimoji="1" lang="en-US" altLang="ja-JP" sz="2800" b="1" dirty="0">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kumimoji="1" lang="en-US" altLang="ja-JP" sz="2800" dirty="0">
                <a:latin typeface="A-OTF UD Shin Go Pr6N L" panose="020B0300000000000000" pitchFamily="34" charset="-128"/>
                <a:ea typeface="A-OTF UD Shin Go Pr6N L" panose="020B0300000000000000" pitchFamily="34" charset="-128"/>
              </a:rPr>
              <a:t>        </a:t>
            </a:r>
            <a:r>
              <a:rPr kumimoji="1" lang="ja-JP" altLang="en-US"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780</a:t>
            </a:r>
            <a:r>
              <a:rPr lang="ja-JP" altLang="en-US" sz="2400" b="1" dirty="0">
                <a:solidFill>
                  <a:srgbClr val="FF0000"/>
                </a:solidFill>
                <a:latin typeface="A-OTF UD Shin Go Pr6N L" panose="020B0300000000000000" pitchFamily="34" charset="-128"/>
                <a:ea typeface="A-OTF UD Shin Go Pr6N L" panose="020B0300000000000000" pitchFamily="34" charset="-128"/>
              </a:rPr>
              <a:t>円（月</a:t>
            </a:r>
            <a:r>
              <a:rPr lang="en-US" altLang="ja-JP" sz="2400" b="1" dirty="0">
                <a:solidFill>
                  <a:srgbClr val="FF0000"/>
                </a:solidFill>
                <a:latin typeface="A-OTF UD Shin Go Pr6N L" panose="020B0300000000000000" pitchFamily="34" charset="-128"/>
                <a:ea typeface="A-OTF UD Shin Go Pr6N L" panose="020B0300000000000000" pitchFamily="34" charset="-128"/>
              </a:rPr>
              <a:t>1</a:t>
            </a:r>
            <a:r>
              <a:rPr lang="ja-JP" altLang="en-US" sz="2400" b="1" dirty="0">
                <a:solidFill>
                  <a:srgbClr val="FF0000"/>
                </a:solidFill>
                <a:latin typeface="A-OTF UD Shin Go Pr6N L" panose="020B0300000000000000" pitchFamily="34" charset="-128"/>
                <a:ea typeface="A-OTF UD Shin Go Pr6N L" panose="020B0300000000000000" pitchFamily="34" charset="-128"/>
              </a:rPr>
              <a:t>回）</a:t>
            </a:r>
            <a:r>
              <a:rPr kumimoji="1" lang="ja-JP" altLang="en-US" sz="2400" dirty="0">
                <a:latin typeface="A-OTF UD Shin Go Pr6N L" panose="020B0300000000000000" pitchFamily="34" charset="-128"/>
                <a:ea typeface="A-OTF UD Shin Go Pr6N L" panose="020B0300000000000000" pitchFamily="34" charset="-128"/>
              </a:rPr>
              <a:t>　</a:t>
            </a:r>
            <a:endParaRPr kumimoji="1" lang="en-US" altLang="ja-JP" sz="2400" dirty="0">
              <a:latin typeface="A-OTF UD Shin Go Pr6N L" panose="020B0300000000000000" pitchFamily="34" charset="-128"/>
              <a:ea typeface="A-OTF UD Shin Go Pr6N L" panose="020B0300000000000000" pitchFamily="34" charset="-128"/>
            </a:endParaRPr>
          </a:p>
        </p:txBody>
      </p:sp>
      <p:sp>
        <p:nvSpPr>
          <p:cNvPr id="14" name="正方形/長方形 13">
            <a:extLst>
              <a:ext uri="{FF2B5EF4-FFF2-40B4-BE49-F238E27FC236}">
                <a16:creationId xmlns:a16="http://schemas.microsoft.com/office/drawing/2014/main" id="{0B388DF1-4A21-E45C-DB7A-870ADD774033}"/>
              </a:ext>
            </a:extLst>
          </p:cNvPr>
          <p:cNvSpPr/>
          <p:nvPr/>
        </p:nvSpPr>
        <p:spPr>
          <a:xfrm>
            <a:off x="628650" y="2982620"/>
            <a:ext cx="8025493" cy="351025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ED152E85-E1D5-A259-6FD4-BC64F04965E8}"/>
              </a:ext>
            </a:extLst>
          </p:cNvPr>
          <p:cNvSpPr>
            <a:spLocks noGrp="1"/>
          </p:cNvSpPr>
          <p:nvPr>
            <p:ph type="sldNum" sz="quarter" idx="12"/>
          </p:nvPr>
        </p:nvSpPr>
        <p:spPr>
          <a:xfrm>
            <a:off x="7006034" y="6413498"/>
            <a:ext cx="2057400" cy="365125"/>
          </a:xfrm>
        </p:spPr>
        <p:txBody>
          <a:bodyPr/>
          <a:lstStyle/>
          <a:p>
            <a:fld id="{C1FF6DA9-008F-8B48-92A6-B652298478BF}" type="slidenum">
              <a:rPr lang="en-US" sz="1200" smtClean="0"/>
              <a:t>38</a:t>
            </a:fld>
            <a:endParaRPr lang="en-US" dirty="0"/>
          </a:p>
        </p:txBody>
      </p:sp>
      <p:sp>
        <p:nvSpPr>
          <p:cNvPr id="4" name="フッター プレースホルダー 3">
            <a:extLst>
              <a:ext uri="{FF2B5EF4-FFF2-40B4-BE49-F238E27FC236}">
                <a16:creationId xmlns:a16="http://schemas.microsoft.com/office/drawing/2014/main" id="{43433553-B877-D460-637E-F1AFC7463D43}"/>
              </a:ext>
            </a:extLst>
          </p:cNvPr>
          <p:cNvSpPr>
            <a:spLocks noGrp="1"/>
          </p:cNvSpPr>
          <p:nvPr>
            <p:ph type="ftr" sz="quarter" idx="11"/>
          </p:nvPr>
        </p:nvSpPr>
        <p:spPr>
          <a:xfrm>
            <a:off x="3098346" y="6413497"/>
            <a:ext cx="3086100" cy="365125"/>
          </a:xfrm>
        </p:spPr>
        <p:txBody>
          <a:bodyPr/>
          <a:lstStyle/>
          <a:p>
            <a:r>
              <a:rPr lang="en-US"/>
              <a:t>Copyright © shimizuheartsr All Rights Reserved.</a:t>
            </a:r>
            <a:endParaRPr lang="en-US" dirty="0"/>
          </a:p>
        </p:txBody>
      </p:sp>
      <p:sp>
        <p:nvSpPr>
          <p:cNvPr id="5" name="テキスト ボックス 4">
            <a:extLst>
              <a:ext uri="{FF2B5EF4-FFF2-40B4-BE49-F238E27FC236}">
                <a16:creationId xmlns:a16="http://schemas.microsoft.com/office/drawing/2014/main" id="{15C2EE53-461B-FCE4-00AB-6EFFD8297F59}"/>
              </a:ext>
            </a:extLst>
          </p:cNvPr>
          <p:cNvSpPr txBox="1"/>
          <p:nvPr/>
        </p:nvSpPr>
        <p:spPr>
          <a:xfrm>
            <a:off x="442142" y="62965"/>
            <a:ext cx="5026675" cy="523220"/>
          </a:xfrm>
          <a:prstGeom prst="rect">
            <a:avLst/>
          </a:prstGeom>
          <a:noFill/>
        </p:spPr>
        <p:txBody>
          <a:bodyPr wrap="square" rtlCol="0">
            <a:spAutoFit/>
          </a:bodyPr>
          <a:lstStyle/>
          <a:p>
            <a:r>
              <a:rPr lang="ja-JP" altLang="en-US" sz="2800" b="1" dirty="0"/>
              <a:t>訪問看護ステーションの場合</a:t>
            </a:r>
            <a:endParaRPr kumimoji="1" lang="ja-JP" altLang="en-US" sz="2800" b="1" dirty="0"/>
          </a:p>
        </p:txBody>
      </p:sp>
      <p:pic>
        <p:nvPicPr>
          <p:cNvPr id="7" name="図 6">
            <a:extLst>
              <a:ext uri="{FF2B5EF4-FFF2-40B4-BE49-F238E27FC236}">
                <a16:creationId xmlns:a16="http://schemas.microsoft.com/office/drawing/2014/main" id="{2F718EE3-F9FF-3222-CC20-84EB9ACE6869}"/>
              </a:ext>
            </a:extLst>
          </p:cNvPr>
          <p:cNvPicPr>
            <a:picLocks noChangeAspect="1"/>
          </p:cNvPicPr>
          <p:nvPr/>
        </p:nvPicPr>
        <p:blipFill>
          <a:blip r:embed="rId3"/>
          <a:stretch>
            <a:fillRect/>
          </a:stretch>
        </p:blipFill>
        <p:spPr>
          <a:xfrm>
            <a:off x="896783" y="4017062"/>
            <a:ext cx="7421011" cy="2067213"/>
          </a:xfrm>
          <a:prstGeom prst="rect">
            <a:avLst/>
          </a:prstGeom>
        </p:spPr>
      </p:pic>
      <p:pic>
        <p:nvPicPr>
          <p:cNvPr id="6" name="図 5">
            <a:extLst>
              <a:ext uri="{FF2B5EF4-FFF2-40B4-BE49-F238E27FC236}">
                <a16:creationId xmlns:a16="http://schemas.microsoft.com/office/drawing/2014/main" id="{48AFA138-4FE1-D182-9414-C8D57674C7AA}"/>
              </a:ext>
            </a:extLst>
          </p:cNvPr>
          <p:cNvPicPr>
            <a:picLocks noChangeAspect="1"/>
          </p:cNvPicPr>
          <p:nvPr/>
        </p:nvPicPr>
        <p:blipFill>
          <a:blip r:embed="rId4">
            <a:extLst>
              <a:ext uri="{837473B0-CC2E-450A-ABE3-18F120FF3D39}">
                <a1611:picAttrSrcUrl xmlns:a1611="http://schemas.microsoft.com/office/drawing/2016/11/main" r:id="rId5"/>
              </a:ext>
            </a:extLst>
          </a:blip>
          <a:srcRect b="13398"/>
          <a:stretch/>
        </p:blipFill>
        <p:spPr>
          <a:xfrm>
            <a:off x="6176692" y="821513"/>
            <a:ext cx="2141102" cy="1854233"/>
          </a:xfrm>
          <a:prstGeom prst="rect">
            <a:avLst/>
          </a:prstGeom>
        </p:spPr>
      </p:pic>
      <p:sp>
        <p:nvSpPr>
          <p:cNvPr id="10" name="テキスト ボックス 9">
            <a:extLst>
              <a:ext uri="{FF2B5EF4-FFF2-40B4-BE49-F238E27FC236}">
                <a16:creationId xmlns:a16="http://schemas.microsoft.com/office/drawing/2014/main" id="{A8EE03DC-5A6B-2F5E-9B69-3C023E2C5569}"/>
              </a:ext>
            </a:extLst>
          </p:cNvPr>
          <p:cNvSpPr txBox="1"/>
          <p:nvPr/>
        </p:nvSpPr>
        <p:spPr>
          <a:xfrm>
            <a:off x="767443" y="3084343"/>
            <a:ext cx="8025493" cy="830997"/>
          </a:xfrm>
          <a:prstGeom prst="rect">
            <a:avLst/>
          </a:prstGeom>
          <a:noFill/>
        </p:spPr>
        <p:txBody>
          <a:bodyPr wrap="square">
            <a:spAutoFit/>
          </a:bodyPr>
          <a:lstStyle/>
          <a:p>
            <a:pPr marL="0" indent="0">
              <a:buNone/>
            </a:pPr>
            <a:r>
              <a:rPr kumimoji="1" lang="ja-JP" altLang="en-US" sz="2400" b="1" dirty="0">
                <a:latin typeface="A-OTF UD Shin Go Pr6N L" panose="020B0300000000000000" pitchFamily="34" charset="-128"/>
                <a:ea typeface="A-OTF UD Shin Go Pr6N L" panose="020B0300000000000000" pitchFamily="34" charset="-128"/>
              </a:rPr>
              <a:t>訪問看護ベースアップ評価料（</a:t>
            </a:r>
            <a:r>
              <a:rPr kumimoji="1" lang="en-US" altLang="ja-JP" sz="2400" b="1" dirty="0">
                <a:latin typeface="A-OTF UD Shin Go Pr6N L" panose="020B0300000000000000" pitchFamily="34" charset="-128"/>
                <a:ea typeface="A-OTF UD Shin Go Pr6N L" panose="020B0300000000000000" pitchFamily="34" charset="-128"/>
              </a:rPr>
              <a:t>Ⅱ</a:t>
            </a:r>
            <a:r>
              <a:rPr kumimoji="1" lang="ja-JP" altLang="en-US" sz="2400" b="1" dirty="0">
                <a:latin typeface="A-OTF UD Shin Go Pr6N L" panose="020B0300000000000000" pitchFamily="34" charset="-128"/>
                <a:ea typeface="A-OTF UD Shin Go Pr6N L" panose="020B0300000000000000" pitchFamily="34" charset="-128"/>
              </a:rPr>
              <a:t>）イ～ソ（</a:t>
            </a:r>
            <a:r>
              <a:rPr kumimoji="1" lang="en-US" altLang="ja-JP" sz="2400" b="1" dirty="0">
                <a:latin typeface="A-OTF UD Shin Go Pr6N L" panose="020B0300000000000000" pitchFamily="34" charset="-128"/>
                <a:ea typeface="A-OTF UD Shin Go Pr6N L" panose="020B0300000000000000" pitchFamily="34" charset="-128"/>
              </a:rPr>
              <a:t>18</a:t>
            </a:r>
            <a:r>
              <a:rPr kumimoji="1" lang="ja-JP" altLang="en-US" sz="2400" b="1" dirty="0">
                <a:latin typeface="A-OTF UD Shin Go Pr6N L" panose="020B0300000000000000" pitchFamily="34" charset="-128"/>
                <a:ea typeface="A-OTF UD Shin Go Pr6N L" panose="020B0300000000000000" pitchFamily="34" charset="-128"/>
              </a:rPr>
              <a:t>段階</a:t>
            </a:r>
            <a:r>
              <a:rPr kumimoji="1" lang="ja-JP" altLang="en-US" sz="2400" dirty="0">
                <a:latin typeface="A-OTF UD Shin Go Pr6N L" panose="020B0300000000000000" pitchFamily="34" charset="-128"/>
                <a:ea typeface="A-OTF UD Shin Go Pr6N L" panose="020B0300000000000000" pitchFamily="34" charset="-128"/>
              </a:rPr>
              <a:t>）</a:t>
            </a:r>
            <a:endParaRPr kumimoji="1" lang="en-US" altLang="ja-JP" sz="2400"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400" dirty="0">
                <a:latin typeface="A-OTF UD Shin Go Pr6N L" panose="020B0300000000000000" pitchFamily="34" charset="-128"/>
                <a:ea typeface="A-OTF UD Shin Go Pr6N L" panose="020B0300000000000000" pitchFamily="34" charset="-128"/>
              </a:rPr>
              <a:t>　　　</a:t>
            </a:r>
            <a:r>
              <a:rPr lang="en-US" altLang="ja-JP" sz="2400" b="1" dirty="0">
                <a:solidFill>
                  <a:srgbClr val="FF0000"/>
                </a:solidFill>
                <a:latin typeface="A-OTF UD Shin Go Pr6N L" panose="020B0300000000000000" pitchFamily="34" charset="-128"/>
                <a:ea typeface="A-OTF UD Shin Go Pr6N L" panose="020B0300000000000000" pitchFamily="34" charset="-128"/>
              </a:rPr>
              <a:t>10</a:t>
            </a:r>
            <a:r>
              <a:rPr lang="ja-JP" altLang="en-US" sz="2400" b="1" dirty="0">
                <a:solidFill>
                  <a:srgbClr val="FF0000"/>
                </a:solidFill>
                <a:latin typeface="A-OTF UD Shin Go Pr6N L" panose="020B0300000000000000" pitchFamily="34" charset="-128"/>
                <a:ea typeface="A-OTF UD Shin Go Pr6N L" panose="020B0300000000000000" pitchFamily="34" charset="-128"/>
              </a:rPr>
              <a:t>円～</a:t>
            </a:r>
            <a:r>
              <a:rPr lang="en-US" altLang="ja-JP" sz="2400" b="1" dirty="0">
                <a:solidFill>
                  <a:srgbClr val="FF0000"/>
                </a:solidFill>
                <a:latin typeface="A-OTF UD Shin Go Pr6N L" panose="020B0300000000000000" pitchFamily="34" charset="-128"/>
                <a:ea typeface="A-OTF UD Shin Go Pr6N L" panose="020B0300000000000000" pitchFamily="34" charset="-128"/>
              </a:rPr>
              <a:t>500</a:t>
            </a:r>
            <a:r>
              <a:rPr lang="ja-JP" altLang="en-US" sz="2400" b="1" dirty="0">
                <a:solidFill>
                  <a:srgbClr val="FF0000"/>
                </a:solidFill>
                <a:latin typeface="A-OTF UD Shin Go Pr6N L" panose="020B0300000000000000" pitchFamily="34" charset="-128"/>
                <a:ea typeface="A-OTF UD Shin Go Pr6N L" panose="020B0300000000000000" pitchFamily="34" charset="-128"/>
              </a:rPr>
              <a:t>円</a:t>
            </a:r>
            <a:endParaRPr kumimoji="1" lang="en-US" altLang="ja-JP" sz="2400" b="1" dirty="0">
              <a:solidFill>
                <a:srgbClr val="FF0000"/>
              </a:solidFill>
              <a:latin typeface="A-OTF UD Shin Go Pr6N L" panose="020B0300000000000000" pitchFamily="34" charset="-128"/>
              <a:ea typeface="A-OTF UD Shin Go Pr6N L" panose="020B0300000000000000" pitchFamily="34" charset="-128"/>
            </a:endParaRPr>
          </a:p>
        </p:txBody>
      </p:sp>
    </p:spTree>
    <p:extLst>
      <p:ext uri="{BB962C8B-B14F-4D97-AF65-F5344CB8AC3E}">
        <p14:creationId xmlns:p14="http://schemas.microsoft.com/office/powerpoint/2010/main" val="280382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C9E31B-F6AA-0FD6-0D57-91174BD42118}"/>
              </a:ext>
            </a:extLst>
          </p:cNvPr>
          <p:cNvSpPr/>
          <p:nvPr/>
        </p:nvSpPr>
        <p:spPr>
          <a:xfrm>
            <a:off x="0" y="0"/>
            <a:ext cx="9144000" cy="124535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165456DA-B0EC-8CB5-D909-BF22F9944BD2}"/>
              </a:ext>
            </a:extLst>
          </p:cNvPr>
          <p:cNvSpPr>
            <a:spLocks noGrp="1"/>
          </p:cNvSpPr>
          <p:nvPr>
            <p:ph type="title"/>
          </p:nvPr>
        </p:nvSpPr>
        <p:spPr>
          <a:xfrm>
            <a:off x="628650" y="136524"/>
            <a:ext cx="7886700" cy="1108832"/>
          </a:xfrm>
          <a:ln w="38100">
            <a:noFill/>
          </a:ln>
        </p:spPr>
        <p:txBody>
          <a:bodyPr/>
          <a:lstStyle/>
          <a:p>
            <a:r>
              <a:rPr kumimoji="1" lang="ja-JP" altLang="en-US" b="1" dirty="0">
                <a:latin typeface="A-OTF UD Shin Go Pr6N L" panose="020B0300000000000000" pitchFamily="34" charset="-128"/>
                <a:ea typeface="A-OTF UD Shin Go Pr6N L" panose="020B0300000000000000" pitchFamily="34" charset="-128"/>
              </a:rPr>
              <a:t>外来・在宅ベースアップ評価料</a:t>
            </a:r>
            <a:r>
              <a:rPr lang="ja-JP" altLang="en-US" b="1" dirty="0">
                <a:latin typeface="A-OTF UD Shin Go Pr6N L" panose="020B0300000000000000" pitchFamily="34" charset="-128"/>
                <a:ea typeface="A-OTF UD Shin Go Pr6N L" panose="020B0300000000000000" pitchFamily="34" charset="-128"/>
              </a:rPr>
              <a:t>（</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）は</a:t>
            </a:r>
            <a:br>
              <a:rPr lang="en-US" altLang="ja-JP" b="1" dirty="0">
                <a:latin typeface="A-OTF UD Shin Go Pr6N L" panose="020B0300000000000000" pitchFamily="34" charset="-128"/>
                <a:ea typeface="A-OTF UD Shin Go Pr6N L" panose="020B0300000000000000" pitchFamily="34" charset="-128"/>
              </a:rPr>
            </a:br>
            <a:r>
              <a:rPr lang="ja-JP" altLang="en-US" b="1" dirty="0">
                <a:latin typeface="A-OTF UD Shin Go Pr6N L" panose="020B0300000000000000" pitchFamily="34" charset="-128"/>
                <a:ea typeface="A-OTF UD Shin Go Pr6N L" panose="020B0300000000000000" pitchFamily="34" charset="-128"/>
              </a:rPr>
              <a:t>ちょっと手間がかかります</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3" name="コンテンツ プレースホルダー 2">
            <a:extLst>
              <a:ext uri="{FF2B5EF4-FFF2-40B4-BE49-F238E27FC236}">
                <a16:creationId xmlns:a16="http://schemas.microsoft.com/office/drawing/2014/main" id="{79670CD3-4C52-2638-67FA-3CA352111481}"/>
              </a:ext>
            </a:extLst>
          </p:cNvPr>
          <p:cNvSpPr>
            <a:spLocks noGrp="1"/>
          </p:cNvSpPr>
          <p:nvPr>
            <p:ph idx="1"/>
          </p:nvPr>
        </p:nvSpPr>
        <p:spPr>
          <a:xfrm>
            <a:off x="628650" y="1579021"/>
            <a:ext cx="7886700" cy="4760715"/>
          </a:xfrm>
          <a:noFill/>
        </p:spPr>
        <p:txBody>
          <a:bodyPr>
            <a:normAutofit/>
          </a:bodyPr>
          <a:lstStyle/>
          <a:p>
            <a:pPr marL="0" indent="0">
              <a:buNone/>
            </a:pPr>
            <a:r>
              <a:rPr lang="ja-JP" altLang="en-US" sz="2800" dirty="0">
                <a:latin typeface="A-OTF UD Shin Go Pr6N L" panose="020B0300000000000000" pitchFamily="34" charset="-128"/>
                <a:ea typeface="A-OTF UD Shin Go Pr6N L" panose="020B0300000000000000" pitchFamily="34" charset="-128"/>
              </a:rPr>
              <a:t>（</a:t>
            </a:r>
            <a:r>
              <a:rPr kumimoji="1" lang="en-US" altLang="ja-JP" sz="2800" dirty="0">
                <a:latin typeface="A-OTF UD Shin Go Pr6N L" panose="020B0300000000000000" pitchFamily="34" charset="-128"/>
                <a:ea typeface="A-OTF UD Shin Go Pr6N L" panose="020B0300000000000000" pitchFamily="34" charset="-128"/>
              </a:rPr>
              <a:t>Ⅱ</a:t>
            </a:r>
            <a:r>
              <a:rPr kumimoji="1" lang="ja-JP" altLang="en-US" sz="2800" dirty="0">
                <a:latin typeface="A-OTF UD Shin Go Pr6N L" panose="020B0300000000000000" pitchFamily="34" charset="-128"/>
                <a:ea typeface="A-OTF UD Shin Go Pr6N L" panose="020B0300000000000000" pitchFamily="34" charset="-128"/>
              </a:rPr>
              <a:t>）の算定要件</a:t>
            </a:r>
            <a:endParaRPr kumimoji="1" lang="en-US" altLang="ja-JP" sz="2800" dirty="0">
              <a:latin typeface="A-OTF UD Shin Go Pr6N L" panose="020B0300000000000000" pitchFamily="34" charset="-128"/>
              <a:ea typeface="A-OTF UD Shin Go Pr6N L" panose="020B0300000000000000" pitchFamily="34" charset="-128"/>
            </a:endParaRPr>
          </a:p>
          <a:p>
            <a:pPr marL="0" indent="0">
              <a:buNone/>
            </a:pPr>
            <a:r>
              <a:rPr kumimoji="1" lang="ja-JP" altLang="en-US" sz="2800" dirty="0">
                <a:latin typeface="A-OTF UD Shin Go Pr6N L" panose="020B0300000000000000" pitchFamily="34" charset="-128"/>
                <a:ea typeface="A-OTF UD Shin Go Pr6N L" panose="020B0300000000000000" pitchFamily="34" charset="-128"/>
              </a:rPr>
              <a:t>　・保険診療が</a:t>
            </a:r>
            <a:r>
              <a:rPr kumimoji="1" lang="en-US" altLang="ja-JP" sz="2800" b="1" u="sng" dirty="0">
                <a:solidFill>
                  <a:srgbClr val="FF0000"/>
                </a:solidFill>
                <a:latin typeface="A-OTF UD Shin Go Pr6N L" panose="020B0300000000000000" pitchFamily="34" charset="-128"/>
                <a:ea typeface="A-OTF UD Shin Go Pr6N L" panose="020B0300000000000000" pitchFamily="34" charset="-128"/>
              </a:rPr>
              <a:t>80</a:t>
            </a:r>
            <a:r>
              <a:rPr kumimoji="1" lang="ja-JP" altLang="en-US" sz="2800" b="1" u="sng" dirty="0">
                <a:solidFill>
                  <a:srgbClr val="FF0000"/>
                </a:solidFill>
                <a:latin typeface="A-OTF UD Shin Go Pr6N L" panose="020B0300000000000000" pitchFamily="34" charset="-128"/>
                <a:ea typeface="A-OTF UD Shin Go Pr6N L" panose="020B0300000000000000" pitchFamily="34" charset="-128"/>
              </a:rPr>
              <a:t>％以上</a:t>
            </a:r>
            <a:endParaRPr kumimoji="1" lang="en-US" altLang="ja-JP" sz="2800" b="1" u="sng" dirty="0">
              <a:solidFill>
                <a:srgbClr val="FF0000"/>
              </a:solidFill>
              <a:latin typeface="A-OTF UD Shin Go Pr6N L" panose="020B0300000000000000" pitchFamily="34" charset="-128"/>
              <a:ea typeface="A-OTF UD Shin Go Pr6N L" panose="020B0300000000000000" pitchFamily="34" charset="-128"/>
            </a:endParaRPr>
          </a:p>
          <a:p>
            <a:pPr marL="0" indent="0">
              <a:buNone/>
            </a:pPr>
            <a:r>
              <a:rPr lang="ja-JP" altLang="en-US" sz="2800" dirty="0">
                <a:latin typeface="A-OTF UD Shin Go Pr6N L" panose="020B0300000000000000" pitchFamily="34" charset="-128"/>
                <a:ea typeface="A-OTF UD Shin Go Pr6N L" panose="020B0300000000000000" pitchFamily="34" charset="-128"/>
              </a:rPr>
              <a:t>　・常勤換算</a:t>
            </a:r>
            <a:r>
              <a:rPr lang="en-US" altLang="ja-JP" sz="2800" b="1" dirty="0">
                <a:solidFill>
                  <a:srgbClr val="FF0000"/>
                </a:solidFill>
                <a:latin typeface="A-OTF UD Shin Go Pr6N L" panose="020B0300000000000000" pitchFamily="34" charset="-128"/>
                <a:ea typeface="A-OTF UD Shin Go Pr6N L" panose="020B0300000000000000" pitchFamily="34" charset="-128"/>
              </a:rPr>
              <a:t>2</a:t>
            </a:r>
            <a:r>
              <a:rPr lang="ja-JP" altLang="en-US" sz="2800" b="1" dirty="0">
                <a:solidFill>
                  <a:srgbClr val="FF0000"/>
                </a:solidFill>
                <a:latin typeface="A-OTF UD Shin Go Pr6N L" panose="020B0300000000000000" pitchFamily="34" charset="-128"/>
                <a:ea typeface="A-OTF UD Shin Go Pr6N L" panose="020B0300000000000000" pitchFamily="34" charset="-128"/>
              </a:rPr>
              <a:t>人以上</a:t>
            </a:r>
            <a:r>
              <a:rPr lang="ja-JP" altLang="en-US" sz="2800" dirty="0">
                <a:latin typeface="A-OTF UD Shin Go Pr6N L" panose="020B0300000000000000" pitchFamily="34" charset="-128"/>
                <a:ea typeface="A-OTF UD Shin Go Pr6N L" panose="020B0300000000000000" pitchFamily="34" charset="-128"/>
              </a:rPr>
              <a:t>の対象職員が勤務</a:t>
            </a:r>
            <a:endParaRPr lang="en-US" altLang="ja-JP" sz="2800" dirty="0">
              <a:latin typeface="A-OTF UD Shin Go Pr6N L" panose="020B0300000000000000" pitchFamily="34" charset="-128"/>
              <a:ea typeface="A-OTF UD Shin Go Pr6N L" panose="020B0300000000000000" pitchFamily="34" charset="-128"/>
            </a:endParaRPr>
          </a:p>
          <a:p>
            <a:pPr marL="0" indent="0">
              <a:buNone/>
            </a:pPr>
            <a:endParaRPr lang="en-US" altLang="ja-JP" sz="2800" dirty="0">
              <a:latin typeface="A-OTF UD Shin Go Pr6N L" panose="020B0300000000000000" pitchFamily="34" charset="-128"/>
              <a:ea typeface="A-OTF UD Shin Go Pr6N L" panose="020B0300000000000000" pitchFamily="34" charset="-128"/>
            </a:endParaRPr>
          </a:p>
          <a:p>
            <a:pPr marL="0" indent="0">
              <a:buNone/>
            </a:pPr>
            <a:r>
              <a:rPr kumimoji="1" lang="en-US" altLang="ja-JP" sz="2800" dirty="0">
                <a:latin typeface="A-OTF UD Shin Go Pr6N L" panose="020B0300000000000000" pitchFamily="34" charset="-128"/>
                <a:ea typeface="A-OTF UD Shin Go Pr6N L" panose="020B0300000000000000" pitchFamily="34" charset="-128"/>
              </a:rPr>
              <a:t>【3</a:t>
            </a:r>
            <a:r>
              <a:rPr kumimoji="1" lang="ja-JP" altLang="en-US" sz="2800" dirty="0">
                <a:latin typeface="A-OTF UD Shin Go Pr6N L" panose="020B0300000000000000" pitchFamily="34" charset="-128"/>
                <a:ea typeface="A-OTF UD Shin Go Pr6N L" panose="020B0300000000000000" pitchFamily="34" charset="-128"/>
              </a:rPr>
              <a:t>ヶ月ごとに計算</a:t>
            </a:r>
            <a:r>
              <a:rPr kumimoji="1" lang="en-US" altLang="ja-JP" sz="2800" dirty="0">
                <a:latin typeface="A-OTF UD Shin Go Pr6N L" panose="020B0300000000000000" pitchFamily="34" charset="-128"/>
                <a:ea typeface="A-OTF UD Shin Go Pr6N L" panose="020B0300000000000000" pitchFamily="34" charset="-128"/>
              </a:rPr>
              <a:t>】</a:t>
            </a:r>
            <a:endParaRPr kumimoji="1" lang="ja-JP" altLang="en-US" sz="2800" dirty="0">
              <a:latin typeface="A-OTF UD Shin Go Pr6N L" panose="020B0300000000000000" pitchFamily="34" charset="-128"/>
              <a:ea typeface="A-OTF UD Shin Go Pr6N L" panose="020B0300000000000000" pitchFamily="34" charset="-128"/>
            </a:endParaRPr>
          </a:p>
          <a:p>
            <a:pPr marL="0" indent="0">
              <a:buNone/>
            </a:pPr>
            <a:r>
              <a:rPr kumimoji="1" lang="ja-JP" altLang="en-US" sz="2800" dirty="0">
                <a:latin typeface="A-OTF UD Shin Go Pr6N L" panose="020B0300000000000000" pitchFamily="34" charset="-128"/>
                <a:ea typeface="A-OTF UD Shin Go Pr6N L" panose="020B0300000000000000" pitchFamily="34" charset="-128"/>
              </a:rPr>
              <a:t>　</a:t>
            </a:r>
            <a:r>
              <a:rPr kumimoji="1" lang="ja-JP" altLang="en-US" sz="2800" b="1" dirty="0">
                <a:latin typeface="A-OTF UD Shin Go Pr6N L" panose="020B0300000000000000" pitchFamily="34" charset="-128"/>
                <a:ea typeface="A-OTF UD Shin Go Pr6N L" panose="020B0300000000000000" pitchFamily="34" charset="-128"/>
              </a:rPr>
              <a:t>毎年３、６、９、</a:t>
            </a:r>
            <a:r>
              <a:rPr kumimoji="1" lang="en-US" altLang="ja-JP" sz="2800" b="1" dirty="0">
                <a:latin typeface="A-OTF UD Shin Go Pr6N L" panose="020B0300000000000000" pitchFamily="34" charset="-128"/>
                <a:ea typeface="A-OTF UD Shin Go Pr6N L" panose="020B0300000000000000" pitchFamily="34" charset="-128"/>
              </a:rPr>
              <a:t>12</a:t>
            </a:r>
            <a:r>
              <a:rPr kumimoji="1" lang="ja-JP" altLang="en-US" sz="2800" b="1" dirty="0">
                <a:latin typeface="A-OTF UD Shin Go Pr6N L" panose="020B0300000000000000" pitchFamily="34" charset="-128"/>
                <a:ea typeface="A-OTF UD Shin Go Pr6N L" panose="020B0300000000000000" pitchFamily="34" charset="-128"/>
              </a:rPr>
              <a:t>月</a:t>
            </a:r>
            <a:r>
              <a:rPr kumimoji="1" lang="ja-JP" altLang="en-US" sz="2800" dirty="0">
                <a:latin typeface="A-OTF UD Shin Go Pr6N L" panose="020B0300000000000000" pitchFamily="34" charset="-128"/>
                <a:ea typeface="A-OTF UD Shin Go Pr6N L" panose="020B0300000000000000" pitchFamily="34" charset="-128"/>
              </a:rPr>
              <a:t>に新たに</a:t>
            </a:r>
            <a:r>
              <a:rPr kumimoji="1" lang="ja-JP" altLang="en-US" sz="2800" b="1" dirty="0">
                <a:solidFill>
                  <a:srgbClr val="FF0000"/>
                </a:solidFill>
                <a:latin typeface="A-OTF UD Shin Go Pr6N L" panose="020B0300000000000000" pitchFamily="34" charset="-128"/>
                <a:ea typeface="A-OTF UD Shin Go Pr6N L" panose="020B0300000000000000" pitchFamily="34" charset="-128"/>
              </a:rPr>
              <a:t>算出</a:t>
            </a:r>
            <a:r>
              <a:rPr kumimoji="1" lang="ja-JP" altLang="en-US" sz="2800" dirty="0">
                <a:latin typeface="A-OTF UD Shin Go Pr6N L" panose="020B0300000000000000" pitchFamily="34" charset="-128"/>
                <a:ea typeface="A-OTF UD Shin Go Pr6N L" panose="020B0300000000000000" pitchFamily="34" charset="-128"/>
              </a:rPr>
              <a:t>を行い、</a:t>
            </a:r>
            <a:r>
              <a:rPr kumimoji="1" lang="ja-JP" altLang="en-US" sz="2800" b="1" dirty="0">
                <a:solidFill>
                  <a:srgbClr val="FF0000"/>
                </a:solidFill>
                <a:latin typeface="A-OTF UD Shin Go Pr6N L" panose="020B0300000000000000" pitchFamily="34" charset="-128"/>
                <a:ea typeface="A-OTF UD Shin Go Pr6N L" panose="020B0300000000000000" pitchFamily="34" charset="-128"/>
              </a:rPr>
              <a:t>区分に変更がある場合</a:t>
            </a:r>
            <a:r>
              <a:rPr kumimoji="1" lang="ja-JP" altLang="en-US" sz="2800" dirty="0">
                <a:latin typeface="A-OTF UD Shin Go Pr6N L" panose="020B0300000000000000" pitchFamily="34" charset="-128"/>
                <a:ea typeface="A-OTF UD Shin Go Pr6N L" panose="020B0300000000000000" pitchFamily="34" charset="-128"/>
              </a:rPr>
              <a:t>は算出を行った月内に</a:t>
            </a:r>
            <a:r>
              <a:rPr kumimoji="1" lang="ja-JP" altLang="en-US" sz="2800" b="1" dirty="0">
                <a:solidFill>
                  <a:srgbClr val="FF0000"/>
                </a:solidFill>
                <a:latin typeface="A-OTF UD Shin Go Pr6N L" panose="020B0300000000000000" pitchFamily="34" charset="-128"/>
                <a:ea typeface="A-OTF UD Shin Go Pr6N L" panose="020B0300000000000000" pitchFamily="34" charset="-128"/>
              </a:rPr>
              <a:t>届出</a:t>
            </a:r>
            <a:r>
              <a:rPr kumimoji="1" lang="ja-JP" altLang="en-US" sz="2800" dirty="0">
                <a:latin typeface="A-OTF UD Shin Go Pr6N L" panose="020B0300000000000000" pitchFamily="34" charset="-128"/>
                <a:ea typeface="A-OTF UD Shin Go Pr6N L" panose="020B0300000000000000" pitchFamily="34" charset="-128"/>
              </a:rPr>
              <a:t>を行った上で、翌月から変更後の区分に基づく点数を算定する</a:t>
            </a:r>
          </a:p>
          <a:p>
            <a:endParaRPr kumimoji="1" lang="ja-JP" altLang="en-US" sz="2000"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3AB7C481-CBDE-3504-502A-70EE55BDFAD1}"/>
              </a:ext>
            </a:extLst>
          </p:cNvPr>
          <p:cNvSpPr>
            <a:spLocks noGrp="1"/>
          </p:cNvSpPr>
          <p:nvPr>
            <p:ph type="sldNum" sz="quarter" idx="12"/>
          </p:nvPr>
        </p:nvSpPr>
        <p:spPr/>
        <p:txBody>
          <a:bodyPr/>
          <a:lstStyle/>
          <a:p>
            <a:fld id="{C1FF6DA9-008F-8B48-92A6-B652298478BF}" type="slidenum">
              <a:rPr lang="en-US" sz="1200" smtClean="0"/>
              <a:t>39</a:t>
            </a:fld>
            <a:endParaRPr lang="en-US" dirty="0"/>
          </a:p>
        </p:txBody>
      </p:sp>
      <p:sp>
        <p:nvSpPr>
          <p:cNvPr id="5" name="フッター プレースホルダー 4">
            <a:extLst>
              <a:ext uri="{FF2B5EF4-FFF2-40B4-BE49-F238E27FC236}">
                <a16:creationId xmlns:a16="http://schemas.microsoft.com/office/drawing/2014/main" id="{1B07C011-7632-BB52-EA11-7BB463634AF0}"/>
              </a:ext>
            </a:extLst>
          </p:cNvPr>
          <p:cNvSpPr>
            <a:spLocks noGrp="1"/>
          </p:cNvSpPr>
          <p:nvPr>
            <p:ph type="ftr" sz="quarter" idx="11"/>
          </p:nvPr>
        </p:nvSpPr>
        <p:spPr/>
        <p:txBody>
          <a:bodyPr/>
          <a:lstStyle/>
          <a:p>
            <a:r>
              <a:rPr lang="en-US"/>
              <a:t>Copyright © shimizuheartsr All Rights Reserved.</a:t>
            </a:r>
            <a:endParaRPr lang="en-US" dirty="0"/>
          </a:p>
        </p:txBody>
      </p:sp>
      <p:sp>
        <p:nvSpPr>
          <p:cNvPr id="10" name="正方形/長方形 9">
            <a:extLst>
              <a:ext uri="{FF2B5EF4-FFF2-40B4-BE49-F238E27FC236}">
                <a16:creationId xmlns:a16="http://schemas.microsoft.com/office/drawing/2014/main" id="{05EF3860-609F-FA43-B90C-9E653ACF86B7}"/>
              </a:ext>
            </a:extLst>
          </p:cNvPr>
          <p:cNvSpPr/>
          <p:nvPr/>
        </p:nvSpPr>
        <p:spPr>
          <a:xfrm>
            <a:off x="419100" y="1524758"/>
            <a:ext cx="8496300" cy="1523242"/>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056F879B-CEEB-1647-F6CA-F67754FFC380}"/>
              </a:ext>
            </a:extLst>
          </p:cNvPr>
          <p:cNvSpPr/>
          <p:nvPr/>
        </p:nvSpPr>
        <p:spPr>
          <a:xfrm>
            <a:off x="419100" y="3428999"/>
            <a:ext cx="8496300" cy="2162175"/>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33266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F38D-3F03-6589-9475-8012920BC104}"/>
            </a:ext>
          </a:extLst>
        </p:cNvPr>
        <p:cNvGrpSpPr/>
        <p:nvPr/>
      </p:nvGrpSpPr>
      <p:grpSpPr>
        <a:xfrm>
          <a:off x="0" y="0"/>
          <a:ext cx="0" cy="0"/>
          <a:chOff x="0" y="0"/>
          <a:chExt cx="0" cy="0"/>
        </a:xfrm>
      </p:grpSpPr>
      <p:sp>
        <p:nvSpPr>
          <p:cNvPr id="35" name="矢印: 右 34">
            <a:extLst>
              <a:ext uri="{FF2B5EF4-FFF2-40B4-BE49-F238E27FC236}">
                <a16:creationId xmlns:a16="http://schemas.microsoft.com/office/drawing/2014/main" id="{B59289DA-3211-2C3A-D1A4-3AACF18101B8}"/>
              </a:ext>
            </a:extLst>
          </p:cNvPr>
          <p:cNvSpPr/>
          <p:nvPr/>
        </p:nvSpPr>
        <p:spPr>
          <a:xfrm>
            <a:off x="5383519" y="3972588"/>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075D96E0-8733-6900-0024-6D8B46D15A64}"/>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6103C653-3DAC-1B3E-DE13-E7CF2A55CF18}"/>
              </a:ext>
            </a:extLst>
          </p:cNvPr>
          <p:cNvSpPr>
            <a:spLocks noGrp="1"/>
          </p:cNvSpPr>
          <p:nvPr>
            <p:ph type="title"/>
          </p:nvPr>
        </p:nvSpPr>
        <p:spPr>
          <a:xfrm>
            <a:off x="259998" y="165111"/>
            <a:ext cx="8123714" cy="417629"/>
          </a:xfrm>
        </p:spPr>
        <p:txBody>
          <a:bodyPr>
            <a:noAutofit/>
          </a:bodyPr>
          <a:lstStyle/>
          <a:p>
            <a:r>
              <a:rPr lang="ja-JP" altLang="en-US" sz="3600" b="1" dirty="0">
                <a:ea typeface="A-OTF UD Shin Go Pr6N L" panose="020B0300000000000000"/>
              </a:rPr>
              <a:t>ベースアップ評価料とは</a:t>
            </a:r>
            <a:endParaRPr lang="en-US" altLang="ja-JP" sz="1600" b="1" dirty="0">
              <a:latin typeface="A-OTF UD Shin Go Pr6N L" panose="020B0300000000000000" pitchFamily="34" charset="-128"/>
              <a:ea typeface="A-OTF UD Shin Go Pr6N L" panose="020B0300000000000000"/>
            </a:endParaRPr>
          </a:p>
        </p:txBody>
      </p:sp>
      <p:sp>
        <p:nvSpPr>
          <p:cNvPr id="3" name="Content Placeholder 2">
            <a:extLst>
              <a:ext uri="{FF2B5EF4-FFF2-40B4-BE49-F238E27FC236}">
                <a16:creationId xmlns:a16="http://schemas.microsoft.com/office/drawing/2014/main" id="{EBD559FA-5005-9663-F497-182B76D204DC}"/>
              </a:ext>
            </a:extLst>
          </p:cNvPr>
          <p:cNvSpPr>
            <a:spLocks noGrp="1"/>
          </p:cNvSpPr>
          <p:nvPr>
            <p:ph idx="1"/>
          </p:nvPr>
        </p:nvSpPr>
        <p:spPr>
          <a:xfrm>
            <a:off x="492923" y="898653"/>
            <a:ext cx="8159162" cy="1854407"/>
          </a:xfrm>
        </p:spPr>
        <p:txBody>
          <a:bodyPr>
            <a:normAutofit fontScale="92500" lnSpcReduction="10000"/>
          </a:bodyPr>
          <a:lstStyle/>
          <a:p>
            <a:r>
              <a:rPr lang="ja-JP" altLang="en-US" sz="3200" dirty="0">
                <a:ea typeface="A-OTF UD Shin Go Pr6N L" panose="020B0300000000000000"/>
              </a:rPr>
              <a:t>医療機関の賃上げ支援が目的</a:t>
            </a:r>
            <a:br>
              <a:rPr lang="en-US" altLang="ja-JP" sz="3200" dirty="0">
                <a:ea typeface="A-OTF UD Shin Go Pr6N L" panose="020B0300000000000000"/>
              </a:rPr>
            </a:br>
            <a:r>
              <a:rPr lang="ja-JP" altLang="en-US" sz="3200" dirty="0">
                <a:ea typeface="A-OTF UD Shin Go Pr6N L" panose="020B0300000000000000"/>
              </a:rPr>
              <a:t> </a:t>
            </a:r>
            <a:r>
              <a:rPr lang="en-US" altLang="ja-JP" sz="2200" dirty="0">
                <a:ea typeface="A-OTF UD Shin Go Pr6N L" panose="020B0300000000000000"/>
              </a:rPr>
              <a:t>(R6</a:t>
            </a:r>
            <a:r>
              <a:rPr lang="ja-JP" altLang="en-US" sz="2200" dirty="0">
                <a:ea typeface="A-OTF UD Shin Go Pr6N L" panose="020B0300000000000000"/>
              </a:rPr>
              <a:t>年診療報酬改定で新設）</a:t>
            </a:r>
            <a:endParaRPr lang="ja-JP" altLang="en-US" sz="3200" dirty="0">
              <a:ea typeface="A-OTF UD Shin Go Pr6N L" panose="020B0300000000000000"/>
            </a:endParaRPr>
          </a:p>
          <a:p>
            <a:r>
              <a:rPr lang="ja-JP" altLang="en-US" sz="3200" dirty="0">
                <a:ea typeface="A-OTF UD Shin Go Pr6N L" panose="020B0300000000000000"/>
              </a:rPr>
              <a:t>外来・訪問・入院で算定可能</a:t>
            </a:r>
          </a:p>
          <a:p>
            <a:r>
              <a:rPr lang="ja-JP" altLang="en-US" sz="3200" dirty="0">
                <a:ea typeface="A-OTF UD Shin Go Pr6N L" panose="020B0300000000000000"/>
              </a:rPr>
              <a:t>賃金改善の計画・実績報告が求められる</a:t>
            </a:r>
          </a:p>
        </p:txBody>
      </p:sp>
      <p:sp>
        <p:nvSpPr>
          <p:cNvPr id="12" name="スライド番号プレースホルダー 11">
            <a:extLst>
              <a:ext uri="{FF2B5EF4-FFF2-40B4-BE49-F238E27FC236}">
                <a16:creationId xmlns:a16="http://schemas.microsoft.com/office/drawing/2014/main" id="{536695A4-A52A-FD59-3BAF-9F83E103D1CC}"/>
              </a:ext>
            </a:extLst>
          </p:cNvPr>
          <p:cNvSpPr>
            <a:spLocks noGrp="1"/>
          </p:cNvSpPr>
          <p:nvPr>
            <p:ph type="sldNum" sz="quarter" idx="12"/>
          </p:nvPr>
        </p:nvSpPr>
        <p:spPr/>
        <p:txBody>
          <a:bodyPr/>
          <a:lstStyle/>
          <a:p>
            <a:fld id="{C1FF6DA9-008F-8B48-92A6-B652298478BF}" type="slidenum">
              <a:rPr lang="en-US" sz="1600" smtClean="0"/>
              <a:t>4</a:t>
            </a:fld>
            <a:endParaRPr lang="en-US" sz="1600" dirty="0"/>
          </a:p>
        </p:txBody>
      </p:sp>
      <p:sp>
        <p:nvSpPr>
          <p:cNvPr id="4" name="フッター プレースホルダー 3">
            <a:extLst>
              <a:ext uri="{FF2B5EF4-FFF2-40B4-BE49-F238E27FC236}">
                <a16:creationId xmlns:a16="http://schemas.microsoft.com/office/drawing/2014/main" id="{5199B4FC-6DBF-FF45-6391-316682FBAF14}"/>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四角形: 角を丸くする 4">
            <a:extLst>
              <a:ext uri="{FF2B5EF4-FFF2-40B4-BE49-F238E27FC236}">
                <a16:creationId xmlns:a16="http://schemas.microsoft.com/office/drawing/2014/main" id="{3D10CFBB-63D2-22FF-422F-C2E51FEDB033}"/>
              </a:ext>
            </a:extLst>
          </p:cNvPr>
          <p:cNvSpPr/>
          <p:nvPr/>
        </p:nvSpPr>
        <p:spPr>
          <a:xfrm>
            <a:off x="3833553" y="4097874"/>
            <a:ext cx="1476894" cy="1089890"/>
          </a:xfrm>
          <a:prstGeom prst="roundRect">
            <a:avLst>
              <a:gd name="adj" fmla="val 10000"/>
            </a:avLst>
          </a:prstGeom>
          <a:blipFill rotWithShape="1">
            <a:blip r:embed="rId3">
              <a:extLst>
                <a:ext uri="{837473B0-CC2E-450A-ABE3-18F120FF3D39}">
                  <a1611:picAttrSrcUrl xmlns:a1611="http://schemas.microsoft.com/office/drawing/2016/11/main" r:id="rId4"/>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1" name="図 10">
            <a:extLst>
              <a:ext uri="{FF2B5EF4-FFF2-40B4-BE49-F238E27FC236}">
                <a16:creationId xmlns:a16="http://schemas.microsoft.com/office/drawing/2014/main" id="{97828DB1-9529-63B4-9923-1B0BFEE8CD5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17580" y="2942727"/>
            <a:ext cx="1990969" cy="2259255"/>
          </a:xfrm>
          <a:prstGeom prst="rect">
            <a:avLst/>
          </a:prstGeom>
        </p:spPr>
      </p:pic>
      <p:sp>
        <p:nvSpPr>
          <p:cNvPr id="13" name="矢印: 右 12">
            <a:extLst>
              <a:ext uri="{FF2B5EF4-FFF2-40B4-BE49-F238E27FC236}">
                <a16:creationId xmlns:a16="http://schemas.microsoft.com/office/drawing/2014/main" id="{6C3798EB-595C-D6F2-CC82-4A108ECDDFE3}"/>
              </a:ext>
            </a:extLst>
          </p:cNvPr>
          <p:cNvSpPr/>
          <p:nvPr/>
        </p:nvSpPr>
        <p:spPr>
          <a:xfrm>
            <a:off x="1868781" y="3960471"/>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75BB9283-FC1D-9071-FF0C-E975C820EA4A}"/>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206324" y="3392648"/>
            <a:ext cx="753168" cy="780067"/>
          </a:xfrm>
          <a:prstGeom prst="rect">
            <a:avLst/>
          </a:prstGeom>
        </p:spPr>
      </p:pic>
      <p:pic>
        <p:nvPicPr>
          <p:cNvPr id="25" name="図 24">
            <a:extLst>
              <a:ext uri="{FF2B5EF4-FFF2-40B4-BE49-F238E27FC236}">
                <a16:creationId xmlns:a16="http://schemas.microsoft.com/office/drawing/2014/main" id="{C83B2DD9-1A3E-7753-3B8E-C4CAF5EE5D47}"/>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662736" y="3441927"/>
            <a:ext cx="753168" cy="780067"/>
          </a:xfrm>
          <a:prstGeom prst="rect">
            <a:avLst/>
          </a:prstGeom>
        </p:spPr>
      </p:pic>
      <p:sp>
        <p:nvSpPr>
          <p:cNvPr id="28" name="テキスト ボックス 27">
            <a:extLst>
              <a:ext uri="{FF2B5EF4-FFF2-40B4-BE49-F238E27FC236}">
                <a16:creationId xmlns:a16="http://schemas.microsoft.com/office/drawing/2014/main" id="{FDDAB4C5-09AB-2BDA-3BFE-4450900C7D60}"/>
              </a:ext>
            </a:extLst>
          </p:cNvPr>
          <p:cNvSpPr txBox="1"/>
          <p:nvPr/>
        </p:nvSpPr>
        <p:spPr>
          <a:xfrm>
            <a:off x="7353597" y="5398720"/>
            <a:ext cx="1637631" cy="646331"/>
          </a:xfrm>
          <a:prstGeom prst="rect">
            <a:avLst/>
          </a:prstGeom>
          <a:noFill/>
        </p:spPr>
        <p:txBody>
          <a:bodyPr wrap="square" rtlCol="0">
            <a:spAutoFit/>
          </a:bodyPr>
          <a:lstStyle/>
          <a:p>
            <a:r>
              <a:rPr kumimoji="1" lang="ja-JP" altLang="en-US" b="1" dirty="0"/>
              <a:t>医療従事者（医師以外）</a:t>
            </a:r>
          </a:p>
        </p:txBody>
      </p:sp>
      <p:sp>
        <p:nvSpPr>
          <p:cNvPr id="29" name="テキスト ボックス 28">
            <a:extLst>
              <a:ext uri="{FF2B5EF4-FFF2-40B4-BE49-F238E27FC236}">
                <a16:creationId xmlns:a16="http://schemas.microsoft.com/office/drawing/2014/main" id="{7EEFB471-0844-3B45-DACE-236445B9B5E9}"/>
              </a:ext>
            </a:extLst>
          </p:cNvPr>
          <p:cNvSpPr txBox="1"/>
          <p:nvPr/>
        </p:nvSpPr>
        <p:spPr>
          <a:xfrm>
            <a:off x="1969101" y="4319654"/>
            <a:ext cx="1568031" cy="646331"/>
          </a:xfrm>
          <a:prstGeom prst="rect">
            <a:avLst/>
          </a:prstGeom>
          <a:noFill/>
        </p:spPr>
        <p:txBody>
          <a:bodyPr wrap="square" rtlCol="0">
            <a:spAutoFit/>
          </a:bodyPr>
          <a:lstStyle/>
          <a:p>
            <a:pPr algn="ctr"/>
            <a:r>
              <a:rPr kumimoji="1" lang="ja-JP" altLang="en-US" b="1" dirty="0">
                <a:solidFill>
                  <a:schemeClr val="bg1"/>
                </a:solidFill>
              </a:rPr>
              <a:t>ベースアップ評価料</a:t>
            </a:r>
          </a:p>
        </p:txBody>
      </p:sp>
      <p:sp>
        <p:nvSpPr>
          <p:cNvPr id="33" name="テキスト ボックス 32">
            <a:extLst>
              <a:ext uri="{FF2B5EF4-FFF2-40B4-BE49-F238E27FC236}">
                <a16:creationId xmlns:a16="http://schemas.microsoft.com/office/drawing/2014/main" id="{282BD7B7-9307-1844-6694-FBBD40F308A8}"/>
              </a:ext>
            </a:extLst>
          </p:cNvPr>
          <p:cNvSpPr txBox="1"/>
          <p:nvPr/>
        </p:nvSpPr>
        <p:spPr>
          <a:xfrm>
            <a:off x="5500529" y="4480142"/>
            <a:ext cx="1637631" cy="369332"/>
          </a:xfrm>
          <a:prstGeom prst="rect">
            <a:avLst/>
          </a:prstGeom>
          <a:noFill/>
        </p:spPr>
        <p:txBody>
          <a:bodyPr wrap="square" rtlCol="0">
            <a:spAutoFit/>
          </a:bodyPr>
          <a:lstStyle/>
          <a:p>
            <a:pPr algn="ctr"/>
            <a:r>
              <a:rPr kumimoji="1" lang="ja-JP" altLang="en-US" b="1" dirty="0">
                <a:solidFill>
                  <a:schemeClr val="bg1"/>
                </a:solidFill>
              </a:rPr>
              <a:t>ベースアップ</a:t>
            </a:r>
          </a:p>
        </p:txBody>
      </p:sp>
      <p:pic>
        <p:nvPicPr>
          <p:cNvPr id="37" name="図 36">
            <a:extLst>
              <a:ext uri="{FF2B5EF4-FFF2-40B4-BE49-F238E27FC236}">
                <a16:creationId xmlns:a16="http://schemas.microsoft.com/office/drawing/2014/main" id="{0D5BC7B1-1D72-9223-6459-5EE7C491CED1}"/>
              </a:ext>
            </a:extLst>
          </p:cNvPr>
          <p:cNvPicPr>
            <a:picLocks noChangeAspect="1"/>
          </p:cNvPicPr>
          <p:nvPr/>
        </p:nvPicPr>
        <p:blipFill>
          <a:blip r:embed="rId9">
            <a:extLst>
              <a:ext uri="{837473B0-CC2E-450A-ABE3-18F120FF3D39}">
                <a1611:picAttrSrcUrl xmlns:a1611="http://schemas.microsoft.com/office/drawing/2016/11/main" r:id="rId10"/>
              </a:ext>
            </a:extLst>
          </a:blip>
          <a:srcRect l="73491"/>
          <a:stretch/>
        </p:blipFill>
        <p:spPr>
          <a:xfrm>
            <a:off x="8106711" y="2835917"/>
            <a:ext cx="819709" cy="2898901"/>
          </a:xfrm>
          <a:prstGeom prst="rect">
            <a:avLst/>
          </a:prstGeom>
        </p:spPr>
      </p:pic>
      <p:pic>
        <p:nvPicPr>
          <p:cNvPr id="38" name="図 37">
            <a:extLst>
              <a:ext uri="{FF2B5EF4-FFF2-40B4-BE49-F238E27FC236}">
                <a16:creationId xmlns:a16="http://schemas.microsoft.com/office/drawing/2014/main" id="{8BE3857C-12E6-3522-FF23-54E9E39B1917}"/>
              </a:ext>
            </a:extLst>
          </p:cNvPr>
          <p:cNvPicPr>
            <a:picLocks noChangeAspect="1"/>
          </p:cNvPicPr>
          <p:nvPr/>
        </p:nvPicPr>
        <p:blipFill>
          <a:blip r:embed="rId9">
            <a:extLst>
              <a:ext uri="{837473B0-CC2E-450A-ABE3-18F120FF3D39}">
                <a1611:picAttrSrcUrl xmlns:a1611="http://schemas.microsoft.com/office/drawing/2016/11/main" r:id="rId10"/>
              </a:ext>
            </a:extLst>
          </a:blip>
          <a:srcRect l="-2217" r="75529"/>
          <a:stretch/>
        </p:blipFill>
        <p:spPr>
          <a:xfrm>
            <a:off x="7178969" y="2835917"/>
            <a:ext cx="850359" cy="2987182"/>
          </a:xfrm>
          <a:prstGeom prst="rect">
            <a:avLst/>
          </a:prstGeom>
        </p:spPr>
      </p:pic>
      <p:sp>
        <p:nvSpPr>
          <p:cNvPr id="39" name="テキスト ボックス 38">
            <a:extLst>
              <a:ext uri="{FF2B5EF4-FFF2-40B4-BE49-F238E27FC236}">
                <a16:creationId xmlns:a16="http://schemas.microsoft.com/office/drawing/2014/main" id="{988EE240-BFA8-BB1A-75E0-FBAB9A9204F9}"/>
              </a:ext>
            </a:extLst>
          </p:cNvPr>
          <p:cNvSpPr txBox="1"/>
          <p:nvPr/>
        </p:nvSpPr>
        <p:spPr>
          <a:xfrm>
            <a:off x="3753285" y="5292252"/>
            <a:ext cx="1630234" cy="369332"/>
          </a:xfrm>
          <a:prstGeom prst="rect">
            <a:avLst/>
          </a:prstGeom>
          <a:noFill/>
        </p:spPr>
        <p:txBody>
          <a:bodyPr wrap="square" rtlCol="0">
            <a:spAutoFit/>
          </a:bodyPr>
          <a:lstStyle/>
          <a:p>
            <a:pPr algn="ctr"/>
            <a:r>
              <a:rPr kumimoji="1" lang="ja-JP" altLang="en-US" b="1" dirty="0"/>
              <a:t>医療機関</a:t>
            </a:r>
          </a:p>
        </p:txBody>
      </p:sp>
      <p:sp>
        <p:nvSpPr>
          <p:cNvPr id="40" name="矢印: 下カーブ 39">
            <a:extLst>
              <a:ext uri="{FF2B5EF4-FFF2-40B4-BE49-F238E27FC236}">
                <a16:creationId xmlns:a16="http://schemas.microsoft.com/office/drawing/2014/main" id="{E2FD0445-60C6-B9C3-1286-4DC60172F0F1}"/>
              </a:ext>
            </a:extLst>
          </p:cNvPr>
          <p:cNvSpPr/>
          <p:nvPr/>
        </p:nvSpPr>
        <p:spPr>
          <a:xfrm>
            <a:off x="3023167" y="2670902"/>
            <a:ext cx="3193902" cy="742735"/>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テキスト ボックス 40">
            <a:extLst>
              <a:ext uri="{FF2B5EF4-FFF2-40B4-BE49-F238E27FC236}">
                <a16:creationId xmlns:a16="http://schemas.microsoft.com/office/drawing/2014/main" id="{25C517BD-DA2D-ED1B-1D00-C08090801C73}"/>
              </a:ext>
            </a:extLst>
          </p:cNvPr>
          <p:cNvSpPr txBox="1"/>
          <p:nvPr/>
        </p:nvSpPr>
        <p:spPr>
          <a:xfrm>
            <a:off x="3722557" y="3139185"/>
            <a:ext cx="2180579" cy="646331"/>
          </a:xfrm>
          <a:prstGeom prst="rect">
            <a:avLst/>
          </a:prstGeom>
          <a:noFill/>
        </p:spPr>
        <p:txBody>
          <a:bodyPr wrap="square" rtlCol="0">
            <a:spAutoFit/>
          </a:bodyPr>
          <a:lstStyle/>
          <a:p>
            <a:r>
              <a:rPr kumimoji="1" lang="ja-JP" altLang="en-US" sz="3600" b="1" dirty="0">
                <a:solidFill>
                  <a:srgbClr val="FF0000"/>
                </a:solidFill>
                <a:highlight>
                  <a:srgbClr val="FFFF00"/>
                </a:highlight>
              </a:rPr>
              <a:t>全額支給</a:t>
            </a:r>
          </a:p>
        </p:txBody>
      </p:sp>
      <p:pic>
        <p:nvPicPr>
          <p:cNvPr id="45" name="図 44">
            <a:extLst>
              <a:ext uri="{FF2B5EF4-FFF2-40B4-BE49-F238E27FC236}">
                <a16:creationId xmlns:a16="http://schemas.microsoft.com/office/drawing/2014/main" id="{A7E1858F-4672-680B-5105-E0AE23D7CAD7}"/>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272468" y="3214469"/>
            <a:ext cx="470697" cy="470697"/>
          </a:xfrm>
          <a:prstGeom prst="rect">
            <a:avLst/>
          </a:prstGeom>
        </p:spPr>
      </p:pic>
      <p:sp>
        <p:nvSpPr>
          <p:cNvPr id="7" name="テキスト ボックス 6">
            <a:extLst>
              <a:ext uri="{FF2B5EF4-FFF2-40B4-BE49-F238E27FC236}">
                <a16:creationId xmlns:a16="http://schemas.microsoft.com/office/drawing/2014/main" id="{3E5CC1DC-53B8-49F2-62A3-3339D4E02229}"/>
              </a:ext>
            </a:extLst>
          </p:cNvPr>
          <p:cNvSpPr txBox="1"/>
          <p:nvPr/>
        </p:nvSpPr>
        <p:spPr>
          <a:xfrm>
            <a:off x="152772" y="5277728"/>
            <a:ext cx="2148200" cy="1354217"/>
          </a:xfrm>
          <a:prstGeom prst="rect">
            <a:avLst/>
          </a:prstGeom>
          <a:noFill/>
        </p:spPr>
        <p:txBody>
          <a:bodyPr wrap="square" rtlCol="0">
            <a:spAutoFit/>
          </a:bodyPr>
          <a:lstStyle/>
          <a:p>
            <a:pPr algn="ctr"/>
            <a:r>
              <a:rPr kumimoji="1" lang="ja-JP" altLang="en-US" b="1" dirty="0"/>
              <a:t>保険者</a:t>
            </a:r>
            <a:endParaRPr kumimoji="1" lang="en-US" altLang="ja-JP" b="1" dirty="0"/>
          </a:p>
          <a:p>
            <a:pPr algn="ctr"/>
            <a:r>
              <a:rPr lang="ja-JP" altLang="en-US" b="1" dirty="0"/>
              <a:t>（</a:t>
            </a:r>
            <a:r>
              <a:rPr lang="ja-JP" altLang="en-US" sz="1400" b="0" i="0" dirty="0">
                <a:effectLst/>
                <a:latin typeface="Noto Sans JP" panose="020B0200000000000000" pitchFamily="50" charset="-128"/>
                <a:ea typeface="Noto Sans JP" panose="020B0200000000000000" pitchFamily="50" charset="-128"/>
              </a:rPr>
              <a:t>全国健康保険協会・健康保険組合・市町村</a:t>
            </a:r>
            <a:r>
              <a:rPr lang="ja-JP" altLang="en-US" sz="1400" dirty="0">
                <a:latin typeface="Noto Sans JP" panose="020B0200000000000000" pitchFamily="50" charset="-128"/>
                <a:ea typeface="Noto Sans JP" panose="020B0200000000000000" pitchFamily="50" charset="-128"/>
              </a:rPr>
              <a:t>・</a:t>
            </a:r>
            <a:r>
              <a:rPr lang="ja-JP" altLang="en-US" sz="1400" b="0" i="0" dirty="0">
                <a:effectLst/>
                <a:latin typeface="Noto Sans JP" panose="020B0200000000000000" pitchFamily="50" charset="-128"/>
                <a:ea typeface="Noto Sans JP" panose="020B0200000000000000" pitchFamily="50" charset="-128"/>
              </a:rPr>
              <a:t>国民健康保険組合</a:t>
            </a:r>
            <a:endParaRPr lang="en-US" altLang="ja-JP" sz="1400" b="0" i="0" dirty="0">
              <a:effectLst/>
              <a:latin typeface="Noto Sans JP" panose="020B0200000000000000" pitchFamily="50" charset="-128"/>
              <a:ea typeface="Noto Sans JP" panose="020B0200000000000000" pitchFamily="50" charset="-128"/>
            </a:endParaRPr>
          </a:p>
          <a:p>
            <a:pPr algn="ctr"/>
            <a:r>
              <a:rPr lang="ja-JP" altLang="en-US" sz="1400" b="0" i="0" dirty="0">
                <a:effectLst/>
                <a:latin typeface="Noto Sans JP" panose="020B0200000000000000" pitchFamily="50" charset="-128"/>
                <a:ea typeface="Noto Sans JP" panose="020B0200000000000000" pitchFamily="50" charset="-128"/>
              </a:rPr>
              <a:t>など</a:t>
            </a:r>
            <a:r>
              <a:rPr lang="ja-JP" altLang="en-US" b="0" i="0" dirty="0">
                <a:effectLst/>
                <a:latin typeface="Noto Sans JP" panose="020B0200000000000000" pitchFamily="50" charset="-128"/>
                <a:ea typeface="Noto Sans JP" panose="020B0200000000000000" pitchFamily="50" charset="-128"/>
              </a:rPr>
              <a:t>）</a:t>
            </a:r>
            <a:endParaRPr kumimoji="1" lang="en-US" altLang="ja-JP" b="1" dirty="0"/>
          </a:p>
        </p:txBody>
      </p:sp>
    </p:spTree>
    <p:extLst>
      <p:ext uri="{BB962C8B-B14F-4D97-AF65-F5344CB8AC3E}">
        <p14:creationId xmlns:p14="http://schemas.microsoft.com/office/powerpoint/2010/main" val="177911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3E9B2-FF95-145C-6B72-0DB2B8A1495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2B0B2EF-42B6-5856-81A7-3FE277F861D3}"/>
              </a:ext>
            </a:extLst>
          </p:cNvPr>
          <p:cNvSpPr/>
          <p:nvPr/>
        </p:nvSpPr>
        <p:spPr>
          <a:xfrm>
            <a:off x="0" y="0"/>
            <a:ext cx="9144000" cy="68103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E68520F-73EF-BCF5-A7C6-ECFD2822444B}"/>
              </a:ext>
            </a:extLst>
          </p:cNvPr>
          <p:cNvSpPr>
            <a:spLocks noGrp="1"/>
          </p:cNvSpPr>
          <p:nvPr>
            <p:ph type="title"/>
          </p:nvPr>
        </p:nvSpPr>
        <p:spPr>
          <a:xfrm>
            <a:off x="310152" y="68262"/>
            <a:ext cx="7886700" cy="612775"/>
          </a:xfrm>
          <a:ln w="38100">
            <a:noFill/>
          </a:ln>
        </p:spPr>
        <p:txBody>
          <a:bodyPr>
            <a:normAutofit/>
          </a:bodyPr>
          <a:lstStyle/>
          <a:p>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と入院ベースアップの区分変更</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7E0DC556-993A-EF21-7962-EAA72666C2A6}"/>
              </a:ext>
            </a:extLst>
          </p:cNvPr>
          <p:cNvSpPr>
            <a:spLocks noGrp="1"/>
          </p:cNvSpPr>
          <p:nvPr>
            <p:ph type="sldNum" sz="quarter" idx="12"/>
          </p:nvPr>
        </p:nvSpPr>
        <p:spPr/>
        <p:txBody>
          <a:bodyPr/>
          <a:lstStyle/>
          <a:p>
            <a:fld id="{C1FF6DA9-008F-8B48-92A6-B652298478BF}" type="slidenum">
              <a:rPr lang="en-US" sz="1200" smtClean="0"/>
              <a:t>40</a:t>
            </a:fld>
            <a:endParaRPr lang="en-US" dirty="0"/>
          </a:p>
        </p:txBody>
      </p:sp>
      <p:sp>
        <p:nvSpPr>
          <p:cNvPr id="5" name="フッター プレースホルダー 4">
            <a:extLst>
              <a:ext uri="{FF2B5EF4-FFF2-40B4-BE49-F238E27FC236}">
                <a16:creationId xmlns:a16="http://schemas.microsoft.com/office/drawing/2014/main" id="{C69CD777-A0AA-364A-73D8-A989C0076E9E}"/>
              </a:ext>
            </a:extLst>
          </p:cNvPr>
          <p:cNvSpPr>
            <a:spLocks noGrp="1"/>
          </p:cNvSpPr>
          <p:nvPr>
            <p:ph type="ftr" sz="quarter" idx="11"/>
          </p:nvPr>
        </p:nvSpPr>
        <p:spPr/>
        <p:txBody>
          <a:bodyPr/>
          <a:lstStyle/>
          <a:p>
            <a:r>
              <a:rPr lang="en-US"/>
              <a:t>Copyright © shimizuheartsr All Rights Reserved.</a:t>
            </a:r>
            <a:endParaRPr lang="en-US" dirty="0"/>
          </a:p>
        </p:txBody>
      </p:sp>
      <p:pic>
        <p:nvPicPr>
          <p:cNvPr id="12" name="コンテンツ プレースホルダー 11">
            <a:extLst>
              <a:ext uri="{FF2B5EF4-FFF2-40B4-BE49-F238E27FC236}">
                <a16:creationId xmlns:a16="http://schemas.microsoft.com/office/drawing/2014/main" id="{B2BA7FB2-76D3-D9EB-41E5-695FF619286B}"/>
              </a:ext>
            </a:extLst>
          </p:cNvPr>
          <p:cNvPicPr>
            <a:picLocks noGrp="1" noChangeAspect="1"/>
          </p:cNvPicPr>
          <p:nvPr>
            <p:ph idx="1"/>
          </p:nvPr>
        </p:nvPicPr>
        <p:blipFill>
          <a:blip r:embed="rId3"/>
          <a:srcRect r="14786" b="84653"/>
          <a:stretch/>
        </p:blipFill>
        <p:spPr>
          <a:xfrm>
            <a:off x="310153" y="826901"/>
            <a:ext cx="8833848" cy="1340946"/>
          </a:xfrm>
        </p:spPr>
      </p:pic>
      <p:grpSp>
        <p:nvGrpSpPr>
          <p:cNvPr id="33" name="グループ化 32">
            <a:extLst>
              <a:ext uri="{FF2B5EF4-FFF2-40B4-BE49-F238E27FC236}">
                <a16:creationId xmlns:a16="http://schemas.microsoft.com/office/drawing/2014/main" id="{3C21E616-9AA2-223A-B4ED-7C250167FC6C}"/>
              </a:ext>
            </a:extLst>
          </p:cNvPr>
          <p:cNvGrpSpPr/>
          <p:nvPr/>
        </p:nvGrpSpPr>
        <p:grpSpPr>
          <a:xfrm>
            <a:off x="548749" y="2347419"/>
            <a:ext cx="8111239" cy="3354738"/>
            <a:chOff x="548749" y="2347419"/>
            <a:chExt cx="8111239" cy="3354738"/>
          </a:xfrm>
        </p:grpSpPr>
        <p:pic>
          <p:nvPicPr>
            <p:cNvPr id="22" name="図 21">
              <a:extLst>
                <a:ext uri="{FF2B5EF4-FFF2-40B4-BE49-F238E27FC236}">
                  <a16:creationId xmlns:a16="http://schemas.microsoft.com/office/drawing/2014/main" id="{7D44155B-5555-E88B-ABDB-8127354FC804}"/>
                </a:ext>
              </a:extLst>
            </p:cNvPr>
            <p:cNvPicPr>
              <a:picLocks noChangeAspect="1"/>
            </p:cNvPicPr>
            <p:nvPr/>
          </p:nvPicPr>
          <p:blipFill>
            <a:blip r:embed="rId4"/>
            <a:stretch>
              <a:fillRect/>
            </a:stretch>
          </p:blipFill>
          <p:spPr>
            <a:xfrm>
              <a:off x="559024" y="4774687"/>
              <a:ext cx="8099902" cy="927470"/>
            </a:xfrm>
            <a:prstGeom prst="rect">
              <a:avLst/>
            </a:prstGeom>
          </p:spPr>
        </p:pic>
        <p:pic>
          <p:nvPicPr>
            <p:cNvPr id="24" name="図 23">
              <a:extLst>
                <a:ext uri="{FF2B5EF4-FFF2-40B4-BE49-F238E27FC236}">
                  <a16:creationId xmlns:a16="http://schemas.microsoft.com/office/drawing/2014/main" id="{2306C9F9-7111-01F9-B7BF-10D792DB811C}"/>
                </a:ext>
              </a:extLst>
            </p:cNvPr>
            <p:cNvPicPr>
              <a:picLocks noChangeAspect="1"/>
            </p:cNvPicPr>
            <p:nvPr/>
          </p:nvPicPr>
          <p:blipFill>
            <a:blip r:embed="rId5"/>
            <a:stretch>
              <a:fillRect/>
            </a:stretch>
          </p:blipFill>
          <p:spPr>
            <a:xfrm>
              <a:off x="548749" y="2347419"/>
              <a:ext cx="8111239" cy="2419792"/>
            </a:xfrm>
            <a:prstGeom prst="rect">
              <a:avLst/>
            </a:prstGeom>
          </p:spPr>
        </p:pic>
      </p:grpSp>
      <p:cxnSp>
        <p:nvCxnSpPr>
          <p:cNvPr id="27" name="直線矢印コネクタ 26">
            <a:extLst>
              <a:ext uri="{FF2B5EF4-FFF2-40B4-BE49-F238E27FC236}">
                <a16:creationId xmlns:a16="http://schemas.microsoft.com/office/drawing/2014/main" id="{8A81CF44-ACF8-D2C2-A577-F2ACA6A52273}"/>
              </a:ext>
            </a:extLst>
          </p:cNvPr>
          <p:cNvCxnSpPr>
            <a:cxnSpLocks/>
          </p:cNvCxnSpPr>
          <p:nvPr/>
        </p:nvCxnSpPr>
        <p:spPr>
          <a:xfrm flipH="1">
            <a:off x="1140431" y="1859622"/>
            <a:ext cx="1962365" cy="2830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C9BE03A2-7CF6-5CEF-32BA-830508AC8B2A}"/>
              </a:ext>
            </a:extLst>
          </p:cNvPr>
          <p:cNvSpPr txBox="1"/>
          <p:nvPr/>
        </p:nvSpPr>
        <p:spPr>
          <a:xfrm>
            <a:off x="852939" y="5768224"/>
            <a:ext cx="7508221" cy="584775"/>
          </a:xfrm>
          <a:prstGeom prst="rect">
            <a:avLst/>
          </a:prstGeom>
          <a:noFill/>
        </p:spPr>
        <p:txBody>
          <a:bodyPr wrap="square">
            <a:spAutoFit/>
          </a:bodyPr>
          <a:lstStyle/>
          <a:p>
            <a:r>
              <a:rPr lang="ja-JP" altLang="en-US" sz="1600" dirty="0"/>
              <a:t>「特掲診療料の施設基準等及びその届出に関する取扱いについて」 </a:t>
            </a:r>
            <a:endParaRPr lang="en-US" altLang="ja-JP" sz="1600" dirty="0"/>
          </a:p>
          <a:p>
            <a:r>
              <a:rPr lang="ja-JP" altLang="en-US" sz="1600" dirty="0"/>
              <a:t>（令和６年３月５日付け保医発 </a:t>
            </a:r>
            <a:r>
              <a:rPr lang="en-US" altLang="ja-JP" sz="1600" dirty="0"/>
              <a:t>0305 </a:t>
            </a:r>
            <a:r>
              <a:rPr lang="ja-JP" altLang="en-US" sz="1600" dirty="0"/>
              <a:t>第６号） </a:t>
            </a:r>
            <a:r>
              <a:rPr lang="en-US" altLang="ja-JP" sz="1600" dirty="0"/>
              <a:t>【</a:t>
            </a:r>
            <a:r>
              <a:rPr lang="ja-JP" altLang="en-US" sz="1600" dirty="0"/>
              <a:t>ベースアップ評価料の抜粋</a:t>
            </a:r>
            <a:r>
              <a:rPr lang="en-US" altLang="ja-JP" sz="1600" dirty="0"/>
              <a:t>】 </a:t>
            </a:r>
            <a:endParaRPr lang="ja-JP" altLang="en-US" sz="1600" dirty="0"/>
          </a:p>
        </p:txBody>
      </p:sp>
    </p:spTree>
    <p:extLst>
      <p:ext uri="{BB962C8B-B14F-4D97-AF65-F5344CB8AC3E}">
        <p14:creationId xmlns:p14="http://schemas.microsoft.com/office/powerpoint/2010/main" val="1863612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99B33-FCC6-217B-56AC-E8FF8AB9063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82D83684-618D-4121-CED0-BAF987D54F64}"/>
              </a:ext>
            </a:extLst>
          </p:cNvPr>
          <p:cNvSpPr/>
          <p:nvPr/>
        </p:nvSpPr>
        <p:spPr>
          <a:xfrm>
            <a:off x="0" y="0"/>
            <a:ext cx="9144000" cy="68103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83C85199-CEA0-EDD4-E860-21149C6651FD}"/>
              </a:ext>
            </a:extLst>
          </p:cNvPr>
          <p:cNvSpPr>
            <a:spLocks noGrp="1"/>
          </p:cNvSpPr>
          <p:nvPr>
            <p:ph type="title"/>
          </p:nvPr>
        </p:nvSpPr>
        <p:spPr>
          <a:xfrm>
            <a:off x="310152" y="68262"/>
            <a:ext cx="7886700" cy="612775"/>
          </a:xfrm>
          <a:ln w="38100">
            <a:noFill/>
          </a:ln>
        </p:spPr>
        <p:txBody>
          <a:bodyPr/>
          <a:lstStyle/>
          <a:p>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と入院ベースアップの区分変更</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1BB863AA-FCE0-76B0-837F-B095CC2E76CF}"/>
              </a:ext>
            </a:extLst>
          </p:cNvPr>
          <p:cNvSpPr>
            <a:spLocks noGrp="1"/>
          </p:cNvSpPr>
          <p:nvPr>
            <p:ph type="sldNum" sz="quarter" idx="12"/>
          </p:nvPr>
        </p:nvSpPr>
        <p:spPr/>
        <p:txBody>
          <a:bodyPr/>
          <a:lstStyle/>
          <a:p>
            <a:fld id="{C1FF6DA9-008F-8B48-92A6-B652298478BF}" type="slidenum">
              <a:rPr lang="en-US" sz="1200" smtClean="0"/>
              <a:t>41</a:t>
            </a:fld>
            <a:endParaRPr lang="en-US" dirty="0"/>
          </a:p>
        </p:txBody>
      </p:sp>
      <p:sp>
        <p:nvSpPr>
          <p:cNvPr id="5" name="フッター プレースホルダー 4">
            <a:extLst>
              <a:ext uri="{FF2B5EF4-FFF2-40B4-BE49-F238E27FC236}">
                <a16:creationId xmlns:a16="http://schemas.microsoft.com/office/drawing/2014/main" id="{039B91BD-5741-B5AF-96BC-1653F906F71C}"/>
              </a:ext>
            </a:extLst>
          </p:cNvPr>
          <p:cNvSpPr>
            <a:spLocks noGrp="1"/>
          </p:cNvSpPr>
          <p:nvPr>
            <p:ph type="ftr" sz="quarter" idx="11"/>
          </p:nvPr>
        </p:nvSpPr>
        <p:spPr/>
        <p:txBody>
          <a:bodyPr/>
          <a:lstStyle/>
          <a:p>
            <a:r>
              <a:rPr lang="en-US"/>
              <a:t>Copyright © shimizuheartsr All Rights Reserved.</a:t>
            </a:r>
            <a:endParaRPr lang="en-US" dirty="0"/>
          </a:p>
        </p:txBody>
      </p:sp>
      <p:cxnSp>
        <p:nvCxnSpPr>
          <p:cNvPr id="27" name="直線矢印コネクタ 26">
            <a:extLst>
              <a:ext uri="{FF2B5EF4-FFF2-40B4-BE49-F238E27FC236}">
                <a16:creationId xmlns:a16="http://schemas.microsoft.com/office/drawing/2014/main" id="{EC46B8A3-250B-6E0B-5CB7-1F1920F8AC5A}"/>
              </a:ext>
            </a:extLst>
          </p:cNvPr>
          <p:cNvCxnSpPr>
            <a:cxnSpLocks/>
          </p:cNvCxnSpPr>
          <p:nvPr/>
        </p:nvCxnSpPr>
        <p:spPr>
          <a:xfrm flipH="1">
            <a:off x="1140431" y="1859622"/>
            <a:ext cx="1962365" cy="2830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4242855B-90DA-696F-6C15-D1BC912187E9}"/>
              </a:ext>
            </a:extLst>
          </p:cNvPr>
          <p:cNvSpPr txBox="1"/>
          <p:nvPr/>
        </p:nvSpPr>
        <p:spPr>
          <a:xfrm>
            <a:off x="852939" y="5768224"/>
            <a:ext cx="7508221" cy="584775"/>
          </a:xfrm>
          <a:prstGeom prst="rect">
            <a:avLst/>
          </a:prstGeom>
          <a:noFill/>
        </p:spPr>
        <p:txBody>
          <a:bodyPr wrap="square">
            <a:spAutoFit/>
          </a:bodyPr>
          <a:lstStyle/>
          <a:p>
            <a:r>
              <a:rPr lang="ja-JP" altLang="en-US" sz="1600" dirty="0"/>
              <a:t>「特掲診療料の施設基準等及びその届出に関する取扱いについて」 </a:t>
            </a:r>
            <a:endParaRPr lang="en-US" altLang="ja-JP" sz="1600" dirty="0"/>
          </a:p>
          <a:p>
            <a:r>
              <a:rPr lang="ja-JP" altLang="en-US" sz="1600" dirty="0"/>
              <a:t>（令和６年３月５日付け保医発 </a:t>
            </a:r>
            <a:r>
              <a:rPr lang="en-US" altLang="ja-JP" sz="1600" dirty="0"/>
              <a:t>0305 </a:t>
            </a:r>
            <a:r>
              <a:rPr lang="ja-JP" altLang="en-US" sz="1600" dirty="0"/>
              <a:t>第６号） </a:t>
            </a:r>
            <a:r>
              <a:rPr lang="en-US" altLang="ja-JP" sz="1600" dirty="0"/>
              <a:t>【</a:t>
            </a:r>
            <a:r>
              <a:rPr lang="ja-JP" altLang="en-US" sz="1600" dirty="0"/>
              <a:t>ベースアップ評価料の抜粋</a:t>
            </a:r>
            <a:r>
              <a:rPr lang="en-US" altLang="ja-JP" sz="1600" dirty="0"/>
              <a:t>】 </a:t>
            </a:r>
            <a:endParaRPr lang="ja-JP" altLang="en-US" sz="1600" dirty="0"/>
          </a:p>
        </p:txBody>
      </p:sp>
      <p:pic>
        <p:nvPicPr>
          <p:cNvPr id="9" name="コンテンツ プレースホルダー 8">
            <a:extLst>
              <a:ext uri="{FF2B5EF4-FFF2-40B4-BE49-F238E27FC236}">
                <a16:creationId xmlns:a16="http://schemas.microsoft.com/office/drawing/2014/main" id="{FBA97B07-FAF8-8164-51EB-5FCA7068ADA9}"/>
              </a:ext>
            </a:extLst>
          </p:cNvPr>
          <p:cNvPicPr>
            <a:picLocks noGrp="1" noChangeAspect="1"/>
          </p:cNvPicPr>
          <p:nvPr>
            <p:ph idx="1"/>
          </p:nvPr>
        </p:nvPicPr>
        <p:blipFill>
          <a:blip r:embed="rId3"/>
          <a:stretch>
            <a:fillRect/>
          </a:stretch>
        </p:blipFill>
        <p:spPr>
          <a:xfrm>
            <a:off x="0" y="617749"/>
            <a:ext cx="9137949" cy="6103727"/>
          </a:xfrm>
        </p:spPr>
      </p:pic>
      <p:pic>
        <p:nvPicPr>
          <p:cNvPr id="14" name="図 13">
            <a:extLst>
              <a:ext uri="{FF2B5EF4-FFF2-40B4-BE49-F238E27FC236}">
                <a16:creationId xmlns:a16="http://schemas.microsoft.com/office/drawing/2014/main" id="{506D5019-0118-864D-A10D-B5911FA440FC}"/>
              </a:ext>
            </a:extLst>
          </p:cNvPr>
          <p:cNvPicPr>
            <a:picLocks noChangeAspect="1"/>
          </p:cNvPicPr>
          <p:nvPr/>
        </p:nvPicPr>
        <p:blipFill>
          <a:blip r:embed="rId4"/>
          <a:stretch>
            <a:fillRect/>
          </a:stretch>
        </p:blipFill>
        <p:spPr>
          <a:xfrm>
            <a:off x="6051" y="3188826"/>
            <a:ext cx="9016839" cy="1609123"/>
          </a:xfrm>
          <a:prstGeom prst="rect">
            <a:avLst/>
          </a:prstGeom>
        </p:spPr>
      </p:pic>
      <p:sp>
        <p:nvSpPr>
          <p:cNvPr id="3" name="正方形/長方形 2">
            <a:extLst>
              <a:ext uri="{FF2B5EF4-FFF2-40B4-BE49-F238E27FC236}">
                <a16:creationId xmlns:a16="http://schemas.microsoft.com/office/drawing/2014/main" id="{6774A1F8-A4C7-BE9F-0C23-83FEAADA5EA3}"/>
              </a:ext>
            </a:extLst>
          </p:cNvPr>
          <p:cNvSpPr/>
          <p:nvPr/>
        </p:nvSpPr>
        <p:spPr>
          <a:xfrm>
            <a:off x="310152" y="1485900"/>
            <a:ext cx="8570079" cy="2813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吹き出し: 角を丸めた四角形 7">
            <a:extLst>
              <a:ext uri="{FF2B5EF4-FFF2-40B4-BE49-F238E27FC236}">
                <a16:creationId xmlns:a16="http://schemas.microsoft.com/office/drawing/2014/main" id="{21027525-0DEB-3930-462D-41860273A3AF}"/>
              </a:ext>
            </a:extLst>
          </p:cNvPr>
          <p:cNvSpPr/>
          <p:nvPr/>
        </p:nvSpPr>
        <p:spPr>
          <a:xfrm>
            <a:off x="2795954" y="681037"/>
            <a:ext cx="3319096" cy="436386"/>
          </a:xfrm>
          <a:prstGeom prst="wedgeRoundRectCallout">
            <a:avLst>
              <a:gd name="adj1" fmla="val -73184"/>
              <a:gd name="adj2" fmla="val 13906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入院ベースアップ評価料も</a:t>
            </a:r>
          </a:p>
        </p:txBody>
      </p:sp>
    </p:spTree>
    <p:extLst>
      <p:ext uri="{BB962C8B-B14F-4D97-AF65-F5344CB8AC3E}">
        <p14:creationId xmlns:p14="http://schemas.microsoft.com/office/powerpoint/2010/main" val="3043364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B246A-4C6D-AE8E-D987-A626BBD016D1}"/>
            </a:ext>
          </a:extLst>
        </p:cNvPr>
        <p:cNvGrpSpPr/>
        <p:nvPr/>
      </p:nvGrpSpPr>
      <p:grpSpPr>
        <a:xfrm>
          <a:off x="0" y="0"/>
          <a:ext cx="0" cy="0"/>
          <a:chOff x="0" y="0"/>
          <a:chExt cx="0" cy="0"/>
        </a:xfrm>
      </p:grpSpPr>
      <p:graphicFrame>
        <p:nvGraphicFramePr>
          <p:cNvPr id="23" name="コンテンツ プレースホルダー 7">
            <a:extLst>
              <a:ext uri="{FF2B5EF4-FFF2-40B4-BE49-F238E27FC236}">
                <a16:creationId xmlns:a16="http://schemas.microsoft.com/office/drawing/2014/main" id="{F1656112-3852-13CF-28F4-FF87112D2C40}"/>
              </a:ext>
            </a:extLst>
          </p:cNvPr>
          <p:cNvGraphicFramePr>
            <a:graphicFrameLocks/>
          </p:cNvGraphicFramePr>
          <p:nvPr>
            <p:extLst>
              <p:ext uri="{D42A27DB-BD31-4B8C-83A1-F6EECF244321}">
                <p14:modId xmlns:p14="http://schemas.microsoft.com/office/powerpoint/2010/main" val="3036274524"/>
              </p:ext>
            </p:extLst>
          </p:nvPr>
        </p:nvGraphicFramePr>
        <p:xfrm>
          <a:off x="310152" y="4041409"/>
          <a:ext cx="8113595" cy="2229414"/>
        </p:xfrm>
        <a:graphic>
          <a:graphicData uri="http://schemas.openxmlformats.org/drawingml/2006/table">
            <a:tbl>
              <a:tblPr firstRow="1" bandRow="1">
                <a:tableStyleId>{7DF18680-E054-41AD-8BC1-D1AEF772440D}</a:tableStyleId>
              </a:tblPr>
              <a:tblGrid>
                <a:gridCol w="1029717">
                  <a:extLst>
                    <a:ext uri="{9D8B030D-6E8A-4147-A177-3AD203B41FA5}">
                      <a16:colId xmlns:a16="http://schemas.microsoft.com/office/drawing/2014/main" val="1024088758"/>
                    </a:ext>
                  </a:extLst>
                </a:gridCol>
                <a:gridCol w="611757">
                  <a:extLst>
                    <a:ext uri="{9D8B030D-6E8A-4147-A177-3AD203B41FA5}">
                      <a16:colId xmlns:a16="http://schemas.microsoft.com/office/drawing/2014/main" val="1433204426"/>
                    </a:ext>
                  </a:extLst>
                </a:gridCol>
                <a:gridCol w="532231">
                  <a:extLst>
                    <a:ext uri="{9D8B030D-6E8A-4147-A177-3AD203B41FA5}">
                      <a16:colId xmlns:a16="http://schemas.microsoft.com/office/drawing/2014/main" val="3294339388"/>
                    </a:ext>
                  </a:extLst>
                </a:gridCol>
                <a:gridCol w="562492">
                  <a:extLst>
                    <a:ext uri="{9D8B030D-6E8A-4147-A177-3AD203B41FA5}">
                      <a16:colId xmlns:a16="http://schemas.microsoft.com/office/drawing/2014/main" val="1715586495"/>
                    </a:ext>
                  </a:extLst>
                </a:gridCol>
                <a:gridCol w="568826">
                  <a:extLst>
                    <a:ext uri="{9D8B030D-6E8A-4147-A177-3AD203B41FA5}">
                      <a16:colId xmlns:a16="http://schemas.microsoft.com/office/drawing/2014/main" val="2768238087"/>
                    </a:ext>
                  </a:extLst>
                </a:gridCol>
                <a:gridCol w="1340265">
                  <a:extLst>
                    <a:ext uri="{9D8B030D-6E8A-4147-A177-3AD203B41FA5}">
                      <a16:colId xmlns:a16="http://schemas.microsoft.com/office/drawing/2014/main" val="3279476816"/>
                    </a:ext>
                  </a:extLst>
                </a:gridCol>
                <a:gridCol w="627182">
                  <a:extLst>
                    <a:ext uri="{9D8B030D-6E8A-4147-A177-3AD203B41FA5}">
                      <a16:colId xmlns:a16="http://schemas.microsoft.com/office/drawing/2014/main" val="2813931238"/>
                    </a:ext>
                  </a:extLst>
                </a:gridCol>
                <a:gridCol w="598017">
                  <a:extLst>
                    <a:ext uri="{9D8B030D-6E8A-4147-A177-3AD203B41FA5}">
                      <a16:colId xmlns:a16="http://schemas.microsoft.com/office/drawing/2014/main" val="2350688015"/>
                    </a:ext>
                  </a:extLst>
                </a:gridCol>
                <a:gridCol w="579559">
                  <a:extLst>
                    <a:ext uri="{9D8B030D-6E8A-4147-A177-3AD203B41FA5}">
                      <a16:colId xmlns:a16="http://schemas.microsoft.com/office/drawing/2014/main" val="1817874175"/>
                    </a:ext>
                  </a:extLst>
                </a:gridCol>
                <a:gridCol w="590292">
                  <a:extLst>
                    <a:ext uri="{9D8B030D-6E8A-4147-A177-3AD203B41FA5}">
                      <a16:colId xmlns:a16="http://schemas.microsoft.com/office/drawing/2014/main" val="628981847"/>
                    </a:ext>
                  </a:extLst>
                </a:gridCol>
                <a:gridCol w="568826">
                  <a:extLst>
                    <a:ext uri="{9D8B030D-6E8A-4147-A177-3AD203B41FA5}">
                      <a16:colId xmlns:a16="http://schemas.microsoft.com/office/drawing/2014/main" val="2981102347"/>
                    </a:ext>
                  </a:extLst>
                </a:gridCol>
                <a:gridCol w="504431">
                  <a:extLst>
                    <a:ext uri="{9D8B030D-6E8A-4147-A177-3AD203B41FA5}">
                      <a16:colId xmlns:a16="http://schemas.microsoft.com/office/drawing/2014/main" val="2251262089"/>
                    </a:ext>
                  </a:extLst>
                </a:gridCol>
              </a:tblGrid>
              <a:tr h="611300">
                <a:tc>
                  <a:txBody>
                    <a:bodyPr/>
                    <a:lstStyle/>
                    <a:p>
                      <a:pPr algn="ctr"/>
                      <a:endParaRPr kumimoji="1" lang="ja-JP" altLang="en-US" dirty="0"/>
                    </a:p>
                  </a:txBody>
                  <a:tcPr anchor="ctr"/>
                </a:tc>
                <a:tc>
                  <a:txBody>
                    <a:bodyPr/>
                    <a:lstStyle/>
                    <a:p>
                      <a:pPr algn="ctr"/>
                      <a:r>
                        <a:rPr kumimoji="1" lang="en-US" altLang="ja-JP" dirty="0"/>
                        <a:t>6</a:t>
                      </a:r>
                      <a:r>
                        <a:rPr kumimoji="1" lang="ja-JP" altLang="en-US" dirty="0"/>
                        <a:t>月</a:t>
                      </a:r>
                    </a:p>
                  </a:txBody>
                  <a:tcPr anchor="ctr"/>
                </a:tc>
                <a:tc>
                  <a:txBody>
                    <a:bodyPr/>
                    <a:lstStyle/>
                    <a:p>
                      <a:pPr algn="ctr"/>
                      <a:r>
                        <a:rPr kumimoji="1" lang="en-US" altLang="ja-JP" dirty="0"/>
                        <a:t>7</a:t>
                      </a:r>
                      <a:r>
                        <a:rPr kumimoji="1" lang="ja-JP" altLang="en-US" dirty="0"/>
                        <a:t>月</a:t>
                      </a:r>
                    </a:p>
                  </a:txBody>
                  <a:tcPr anchor="ctr"/>
                </a:tc>
                <a:tc>
                  <a:txBody>
                    <a:bodyPr/>
                    <a:lstStyle/>
                    <a:p>
                      <a:pPr algn="ctr"/>
                      <a:r>
                        <a:rPr kumimoji="1" lang="en-US" altLang="ja-JP" dirty="0"/>
                        <a:t>8</a:t>
                      </a:r>
                      <a:r>
                        <a:rPr kumimoji="1" lang="ja-JP" altLang="en-US" dirty="0"/>
                        <a:t>月</a:t>
                      </a:r>
                    </a:p>
                  </a:txBody>
                  <a:tcPr anchor="ctr"/>
                </a:tc>
                <a:tc>
                  <a:txBody>
                    <a:bodyPr/>
                    <a:lstStyle/>
                    <a:p>
                      <a:pPr algn="ctr"/>
                      <a:r>
                        <a:rPr kumimoji="1" lang="en-US" altLang="ja-JP" dirty="0"/>
                        <a:t>9</a:t>
                      </a:r>
                      <a:r>
                        <a:rPr kumimoji="1" lang="ja-JP" altLang="en-US" dirty="0"/>
                        <a:t>月</a:t>
                      </a:r>
                    </a:p>
                  </a:txBody>
                  <a:tcPr anchor="ctr"/>
                </a:tc>
                <a:tc>
                  <a:txBody>
                    <a:bodyPr/>
                    <a:lstStyle/>
                    <a:p>
                      <a:pPr algn="ctr"/>
                      <a:r>
                        <a:rPr kumimoji="1" lang="en-US" altLang="ja-JP" dirty="0"/>
                        <a:t>10.11.12.1.2</a:t>
                      </a:r>
                      <a:r>
                        <a:rPr kumimoji="1" lang="ja-JP" altLang="en-US" dirty="0"/>
                        <a:t>月</a:t>
                      </a:r>
                    </a:p>
                  </a:txBody>
                  <a:tcPr anchor="ctr"/>
                </a:tc>
                <a:tc>
                  <a:txBody>
                    <a:bodyPr/>
                    <a:lstStyle/>
                    <a:p>
                      <a:pPr algn="ctr"/>
                      <a:r>
                        <a:rPr kumimoji="1" lang="en-US" altLang="ja-JP" dirty="0"/>
                        <a:t>3</a:t>
                      </a:r>
                      <a:r>
                        <a:rPr kumimoji="1" lang="ja-JP" altLang="en-US" dirty="0"/>
                        <a:t>月</a:t>
                      </a:r>
                    </a:p>
                  </a:txBody>
                  <a:tcPr anchor="ctr"/>
                </a:tc>
                <a:tc>
                  <a:txBody>
                    <a:bodyPr/>
                    <a:lstStyle/>
                    <a:p>
                      <a:pPr algn="ctr"/>
                      <a:r>
                        <a:rPr kumimoji="1" lang="en-US" altLang="ja-JP" dirty="0"/>
                        <a:t>4</a:t>
                      </a:r>
                      <a:r>
                        <a:rPr kumimoji="1" lang="ja-JP" altLang="en-US" dirty="0"/>
                        <a:t>月</a:t>
                      </a:r>
                    </a:p>
                  </a:txBody>
                  <a:tcPr anchor="ctr"/>
                </a:tc>
                <a:tc>
                  <a:txBody>
                    <a:bodyPr/>
                    <a:lstStyle/>
                    <a:p>
                      <a:pPr algn="ctr"/>
                      <a:r>
                        <a:rPr kumimoji="1" lang="en-US" altLang="ja-JP" dirty="0"/>
                        <a:t>5</a:t>
                      </a:r>
                      <a:r>
                        <a:rPr kumimoji="1" lang="ja-JP" altLang="en-US" dirty="0"/>
                        <a:t>月</a:t>
                      </a:r>
                    </a:p>
                  </a:txBody>
                  <a:tcPr anchor="ctr"/>
                </a:tc>
                <a:tc>
                  <a:txBody>
                    <a:bodyPr/>
                    <a:lstStyle/>
                    <a:p>
                      <a:pPr algn="ctr"/>
                      <a:r>
                        <a:rPr kumimoji="1" lang="en-US" altLang="ja-JP" dirty="0"/>
                        <a:t>6</a:t>
                      </a:r>
                      <a:r>
                        <a:rPr kumimoji="1" lang="ja-JP" altLang="en-US" dirty="0"/>
                        <a:t>月</a:t>
                      </a:r>
                    </a:p>
                  </a:txBody>
                  <a:tcPr anchor="ctr"/>
                </a:tc>
                <a:tc>
                  <a:txBody>
                    <a:bodyPr/>
                    <a:lstStyle/>
                    <a:p>
                      <a:pPr algn="ctr"/>
                      <a:r>
                        <a:rPr kumimoji="1" lang="en-US" altLang="ja-JP" sz="1800" b="1" dirty="0">
                          <a:solidFill>
                            <a:schemeClr val="bg1"/>
                          </a:solidFill>
                        </a:rPr>
                        <a:t>7</a:t>
                      </a:r>
                      <a:r>
                        <a:rPr kumimoji="1" lang="ja-JP" altLang="en-US" sz="1800" b="1" dirty="0">
                          <a:solidFill>
                            <a:schemeClr val="bg1"/>
                          </a:solidFill>
                        </a:rPr>
                        <a:t>月</a:t>
                      </a:r>
                    </a:p>
                  </a:txBody>
                  <a:tcPr anchor="ctr"/>
                </a:tc>
                <a:tc>
                  <a:txBody>
                    <a:bodyPr/>
                    <a:lstStyle/>
                    <a:p>
                      <a:pPr algn="ctr"/>
                      <a:endParaRPr kumimoji="1" lang="ja-JP" altLang="en-US" dirty="0"/>
                    </a:p>
                  </a:txBody>
                  <a:tcPr anchor="ctr"/>
                </a:tc>
                <a:extLst>
                  <a:ext uri="{0D108BD9-81ED-4DB2-BD59-A6C34878D82A}">
                    <a16:rowId xmlns:a16="http://schemas.microsoft.com/office/drawing/2014/main" val="2846780445"/>
                  </a:ext>
                </a:extLst>
              </a:tr>
              <a:tr h="862974">
                <a:tc>
                  <a:txBody>
                    <a:bodyPr/>
                    <a:lstStyle/>
                    <a:p>
                      <a:r>
                        <a:rPr kumimoji="1" lang="ja-JP" altLang="en-US" sz="1600" b="1" dirty="0">
                          <a:ea typeface="A-OTF UD Shin Go Pr6N L" panose="020B0300000000000000"/>
                        </a:rPr>
                        <a:t>給与総額</a:t>
                      </a:r>
                      <a:endParaRPr kumimoji="1" lang="en-US" altLang="ja-JP" sz="1600" b="1" dirty="0">
                        <a:ea typeface="A-OTF UD Shin Go Pr6N L" panose="020B030000000000000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b="1" dirty="0">
                          <a:ea typeface="A-OTF UD Shin Go Pr6N L" panose="020B0300000000000000"/>
                        </a:rPr>
                        <a:t>16.5</a:t>
                      </a:r>
                      <a:r>
                        <a:rPr kumimoji="1" lang="ja-JP" altLang="en-US" sz="1200" b="1" dirty="0">
                          <a:ea typeface="A-OTF UD Shin Go Pr6N L" panose="020B0300000000000000"/>
                        </a:rPr>
                        <a:t>％含む</a:t>
                      </a:r>
                      <a:endParaRPr kumimoji="1" lang="en-US" altLang="ja-JP" sz="1200" b="1" dirty="0">
                        <a:ea typeface="A-OTF UD Shin Go Pr6N L" panose="020B0300000000000000"/>
                      </a:endParaRPr>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extLst>
                  <a:ext uri="{0D108BD9-81ED-4DB2-BD59-A6C34878D82A}">
                    <a16:rowId xmlns:a16="http://schemas.microsoft.com/office/drawing/2014/main" val="759971129"/>
                  </a:ext>
                </a:extLst>
              </a:tr>
              <a:tr h="755140">
                <a:tc>
                  <a:txBody>
                    <a:bodyPr/>
                    <a:lstStyle/>
                    <a:p>
                      <a:r>
                        <a:rPr kumimoji="1" lang="ja-JP" altLang="en-US" sz="1600" b="1" dirty="0">
                          <a:ea typeface="A-OTF UD Shin Go Pr6N L" panose="020B0300000000000000"/>
                        </a:rPr>
                        <a:t>患者数</a:t>
                      </a:r>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extLst>
                  <a:ext uri="{0D108BD9-81ED-4DB2-BD59-A6C34878D82A}">
                    <a16:rowId xmlns:a16="http://schemas.microsoft.com/office/drawing/2014/main" val="1761856467"/>
                  </a:ext>
                </a:extLst>
              </a:tr>
            </a:tbl>
          </a:graphicData>
        </a:graphic>
      </p:graphicFrame>
      <p:sp>
        <p:nvSpPr>
          <p:cNvPr id="6" name="正方形/長方形 5">
            <a:extLst>
              <a:ext uri="{FF2B5EF4-FFF2-40B4-BE49-F238E27FC236}">
                <a16:creationId xmlns:a16="http://schemas.microsoft.com/office/drawing/2014/main" id="{82A80910-51F5-68FC-2A2C-F407C430C63C}"/>
              </a:ext>
            </a:extLst>
          </p:cNvPr>
          <p:cNvSpPr/>
          <p:nvPr/>
        </p:nvSpPr>
        <p:spPr>
          <a:xfrm>
            <a:off x="0" y="0"/>
            <a:ext cx="9144000" cy="68103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A13F5A6-505B-3FE7-FE6C-81DECBF1DA76}"/>
              </a:ext>
            </a:extLst>
          </p:cNvPr>
          <p:cNvSpPr>
            <a:spLocks noGrp="1"/>
          </p:cNvSpPr>
          <p:nvPr>
            <p:ph type="title"/>
          </p:nvPr>
        </p:nvSpPr>
        <p:spPr>
          <a:xfrm>
            <a:off x="310152" y="68262"/>
            <a:ext cx="7886700" cy="612775"/>
          </a:xfrm>
          <a:ln w="38100">
            <a:noFill/>
          </a:ln>
        </p:spPr>
        <p:txBody>
          <a:bodyPr/>
          <a:lstStyle/>
          <a:p>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と入院ベースアップの区分変更</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2994E6E4-DF88-E983-1CF4-FFD8BB8A78B8}"/>
              </a:ext>
            </a:extLst>
          </p:cNvPr>
          <p:cNvSpPr>
            <a:spLocks noGrp="1"/>
          </p:cNvSpPr>
          <p:nvPr>
            <p:ph type="sldNum" sz="quarter" idx="12"/>
          </p:nvPr>
        </p:nvSpPr>
        <p:spPr/>
        <p:txBody>
          <a:bodyPr/>
          <a:lstStyle/>
          <a:p>
            <a:fld id="{C1FF6DA9-008F-8B48-92A6-B652298478BF}" type="slidenum">
              <a:rPr lang="en-US" sz="1200" smtClean="0"/>
              <a:t>42</a:t>
            </a:fld>
            <a:endParaRPr lang="en-US" dirty="0"/>
          </a:p>
        </p:txBody>
      </p:sp>
      <p:sp>
        <p:nvSpPr>
          <p:cNvPr id="5" name="フッター プレースホルダー 4">
            <a:extLst>
              <a:ext uri="{FF2B5EF4-FFF2-40B4-BE49-F238E27FC236}">
                <a16:creationId xmlns:a16="http://schemas.microsoft.com/office/drawing/2014/main" id="{F9BBACC3-81E3-1356-9E8C-60F8690402F6}"/>
              </a:ext>
            </a:extLst>
          </p:cNvPr>
          <p:cNvSpPr>
            <a:spLocks noGrp="1"/>
          </p:cNvSpPr>
          <p:nvPr>
            <p:ph type="ftr" sz="quarter" idx="11"/>
          </p:nvPr>
        </p:nvSpPr>
        <p:spPr/>
        <p:txBody>
          <a:bodyPr/>
          <a:lstStyle/>
          <a:p>
            <a:r>
              <a:rPr lang="en-US"/>
              <a:t>Copyright © shimizuheartsr All Rights Reserved.</a:t>
            </a:r>
            <a:endParaRPr lang="en-US" dirty="0"/>
          </a:p>
        </p:txBody>
      </p:sp>
      <p:graphicFrame>
        <p:nvGraphicFramePr>
          <p:cNvPr id="8" name="コンテンツ プレースホルダー 7">
            <a:extLst>
              <a:ext uri="{FF2B5EF4-FFF2-40B4-BE49-F238E27FC236}">
                <a16:creationId xmlns:a16="http://schemas.microsoft.com/office/drawing/2014/main" id="{B70F15A7-1E1A-126E-BF4A-181B605AE37D}"/>
              </a:ext>
            </a:extLst>
          </p:cNvPr>
          <p:cNvGraphicFramePr>
            <a:graphicFrameLocks noGrp="1"/>
          </p:cNvGraphicFramePr>
          <p:nvPr>
            <p:ph idx="1"/>
            <p:extLst>
              <p:ext uri="{D42A27DB-BD31-4B8C-83A1-F6EECF244321}">
                <p14:modId xmlns:p14="http://schemas.microsoft.com/office/powerpoint/2010/main" val="1042052376"/>
              </p:ext>
            </p:extLst>
          </p:nvPr>
        </p:nvGraphicFramePr>
        <p:xfrm>
          <a:off x="322729" y="1067285"/>
          <a:ext cx="8101018" cy="2229414"/>
        </p:xfrm>
        <a:graphic>
          <a:graphicData uri="http://schemas.openxmlformats.org/drawingml/2006/table">
            <a:tbl>
              <a:tblPr firstRow="1" bandRow="1">
                <a:tableStyleId>{7DF18680-E054-41AD-8BC1-D1AEF772440D}</a:tableStyleId>
              </a:tblPr>
              <a:tblGrid>
                <a:gridCol w="1017140">
                  <a:extLst>
                    <a:ext uri="{9D8B030D-6E8A-4147-A177-3AD203B41FA5}">
                      <a16:colId xmlns:a16="http://schemas.microsoft.com/office/drawing/2014/main" val="1024088758"/>
                    </a:ext>
                  </a:extLst>
                </a:gridCol>
                <a:gridCol w="611757">
                  <a:extLst>
                    <a:ext uri="{9D8B030D-6E8A-4147-A177-3AD203B41FA5}">
                      <a16:colId xmlns:a16="http://schemas.microsoft.com/office/drawing/2014/main" val="1433204426"/>
                    </a:ext>
                  </a:extLst>
                </a:gridCol>
                <a:gridCol w="558094">
                  <a:extLst>
                    <a:ext uri="{9D8B030D-6E8A-4147-A177-3AD203B41FA5}">
                      <a16:colId xmlns:a16="http://schemas.microsoft.com/office/drawing/2014/main" val="3294339388"/>
                    </a:ext>
                  </a:extLst>
                </a:gridCol>
                <a:gridCol w="536629">
                  <a:extLst>
                    <a:ext uri="{9D8B030D-6E8A-4147-A177-3AD203B41FA5}">
                      <a16:colId xmlns:a16="http://schemas.microsoft.com/office/drawing/2014/main" val="1715586495"/>
                    </a:ext>
                  </a:extLst>
                </a:gridCol>
                <a:gridCol w="568826">
                  <a:extLst>
                    <a:ext uri="{9D8B030D-6E8A-4147-A177-3AD203B41FA5}">
                      <a16:colId xmlns:a16="http://schemas.microsoft.com/office/drawing/2014/main" val="2768238087"/>
                    </a:ext>
                  </a:extLst>
                </a:gridCol>
                <a:gridCol w="1340265">
                  <a:extLst>
                    <a:ext uri="{9D8B030D-6E8A-4147-A177-3AD203B41FA5}">
                      <a16:colId xmlns:a16="http://schemas.microsoft.com/office/drawing/2014/main" val="3279476816"/>
                    </a:ext>
                  </a:extLst>
                </a:gridCol>
                <a:gridCol w="627182">
                  <a:extLst>
                    <a:ext uri="{9D8B030D-6E8A-4147-A177-3AD203B41FA5}">
                      <a16:colId xmlns:a16="http://schemas.microsoft.com/office/drawing/2014/main" val="2813931238"/>
                    </a:ext>
                  </a:extLst>
                </a:gridCol>
                <a:gridCol w="598017">
                  <a:extLst>
                    <a:ext uri="{9D8B030D-6E8A-4147-A177-3AD203B41FA5}">
                      <a16:colId xmlns:a16="http://schemas.microsoft.com/office/drawing/2014/main" val="2350688015"/>
                    </a:ext>
                  </a:extLst>
                </a:gridCol>
                <a:gridCol w="579559">
                  <a:extLst>
                    <a:ext uri="{9D8B030D-6E8A-4147-A177-3AD203B41FA5}">
                      <a16:colId xmlns:a16="http://schemas.microsoft.com/office/drawing/2014/main" val="1817874175"/>
                    </a:ext>
                  </a:extLst>
                </a:gridCol>
                <a:gridCol w="590292">
                  <a:extLst>
                    <a:ext uri="{9D8B030D-6E8A-4147-A177-3AD203B41FA5}">
                      <a16:colId xmlns:a16="http://schemas.microsoft.com/office/drawing/2014/main" val="628981847"/>
                    </a:ext>
                  </a:extLst>
                </a:gridCol>
                <a:gridCol w="568826">
                  <a:extLst>
                    <a:ext uri="{9D8B030D-6E8A-4147-A177-3AD203B41FA5}">
                      <a16:colId xmlns:a16="http://schemas.microsoft.com/office/drawing/2014/main" val="2981102347"/>
                    </a:ext>
                  </a:extLst>
                </a:gridCol>
                <a:gridCol w="504431">
                  <a:extLst>
                    <a:ext uri="{9D8B030D-6E8A-4147-A177-3AD203B41FA5}">
                      <a16:colId xmlns:a16="http://schemas.microsoft.com/office/drawing/2014/main" val="2251262089"/>
                    </a:ext>
                  </a:extLst>
                </a:gridCol>
              </a:tblGrid>
              <a:tr h="611300">
                <a:tc>
                  <a:txBody>
                    <a:bodyPr/>
                    <a:lstStyle/>
                    <a:p>
                      <a:pPr algn="ctr"/>
                      <a:endParaRPr kumimoji="1" lang="ja-JP" altLang="en-US" dirty="0"/>
                    </a:p>
                  </a:txBody>
                  <a:tcPr anchor="ctr"/>
                </a:tc>
                <a:tc>
                  <a:txBody>
                    <a:bodyPr/>
                    <a:lstStyle/>
                    <a:p>
                      <a:pPr algn="ctr"/>
                      <a:r>
                        <a:rPr kumimoji="1" lang="en-US" altLang="ja-JP" dirty="0"/>
                        <a:t>3</a:t>
                      </a:r>
                      <a:r>
                        <a:rPr kumimoji="1" lang="ja-JP" altLang="en-US" dirty="0"/>
                        <a:t>月</a:t>
                      </a:r>
                    </a:p>
                  </a:txBody>
                  <a:tcPr anchor="ctr"/>
                </a:tc>
                <a:tc>
                  <a:txBody>
                    <a:bodyPr/>
                    <a:lstStyle/>
                    <a:p>
                      <a:pPr algn="ctr"/>
                      <a:r>
                        <a:rPr kumimoji="1" lang="en-US" altLang="ja-JP" dirty="0"/>
                        <a:t>4</a:t>
                      </a:r>
                      <a:r>
                        <a:rPr kumimoji="1" lang="ja-JP" altLang="en-US" dirty="0"/>
                        <a:t>月</a:t>
                      </a:r>
                    </a:p>
                  </a:txBody>
                  <a:tcPr anchor="ctr"/>
                </a:tc>
                <a:tc>
                  <a:txBody>
                    <a:bodyPr/>
                    <a:lstStyle/>
                    <a:p>
                      <a:pPr algn="ctr"/>
                      <a:r>
                        <a:rPr kumimoji="1" lang="en-US" altLang="ja-JP" dirty="0"/>
                        <a:t>5</a:t>
                      </a:r>
                      <a:r>
                        <a:rPr kumimoji="1" lang="ja-JP" altLang="en-US" dirty="0"/>
                        <a:t>月</a:t>
                      </a:r>
                    </a:p>
                  </a:txBody>
                  <a:tcPr anchor="ctr"/>
                </a:tc>
                <a:tc>
                  <a:txBody>
                    <a:bodyPr/>
                    <a:lstStyle/>
                    <a:p>
                      <a:pPr algn="ctr"/>
                      <a:r>
                        <a:rPr kumimoji="1" lang="en-US" altLang="ja-JP" dirty="0"/>
                        <a:t>6</a:t>
                      </a:r>
                      <a:r>
                        <a:rPr kumimoji="1" lang="ja-JP" altLang="en-US" dirty="0"/>
                        <a:t>月</a:t>
                      </a:r>
                    </a:p>
                  </a:txBody>
                  <a:tcPr anchor="ctr"/>
                </a:tc>
                <a:tc>
                  <a:txBody>
                    <a:bodyPr/>
                    <a:lstStyle/>
                    <a:p>
                      <a:pPr algn="ctr"/>
                      <a:r>
                        <a:rPr kumimoji="1" lang="en-US" altLang="ja-JP" dirty="0"/>
                        <a:t>7.8.9.10.11</a:t>
                      </a:r>
                      <a:r>
                        <a:rPr kumimoji="1" lang="ja-JP" altLang="en-US" dirty="0"/>
                        <a:t>月</a:t>
                      </a:r>
                    </a:p>
                  </a:txBody>
                  <a:tcPr anchor="ctr"/>
                </a:tc>
                <a:tc>
                  <a:txBody>
                    <a:bodyPr/>
                    <a:lstStyle/>
                    <a:p>
                      <a:pPr algn="ctr"/>
                      <a:r>
                        <a:rPr kumimoji="1" lang="en-US" altLang="ja-JP" dirty="0"/>
                        <a:t>12</a:t>
                      </a:r>
                      <a:r>
                        <a:rPr kumimoji="1" lang="ja-JP" altLang="en-US" dirty="0"/>
                        <a:t>月</a:t>
                      </a:r>
                    </a:p>
                  </a:txBody>
                  <a:tcPr anchor="ctr"/>
                </a:tc>
                <a:tc>
                  <a:txBody>
                    <a:bodyPr/>
                    <a:lstStyle/>
                    <a:p>
                      <a:pPr algn="ctr"/>
                      <a:r>
                        <a:rPr kumimoji="1" lang="en-US" altLang="ja-JP" dirty="0"/>
                        <a:t>1</a:t>
                      </a:r>
                      <a:r>
                        <a:rPr kumimoji="1" lang="ja-JP" altLang="en-US" dirty="0"/>
                        <a:t>月</a:t>
                      </a:r>
                    </a:p>
                  </a:txBody>
                  <a:tcPr anchor="ctr"/>
                </a:tc>
                <a:tc>
                  <a:txBody>
                    <a:bodyPr/>
                    <a:lstStyle/>
                    <a:p>
                      <a:pPr algn="ctr"/>
                      <a:r>
                        <a:rPr kumimoji="1" lang="en-US" altLang="ja-JP" dirty="0"/>
                        <a:t>2</a:t>
                      </a:r>
                      <a:r>
                        <a:rPr kumimoji="1" lang="ja-JP" altLang="en-US" dirty="0"/>
                        <a:t>月</a:t>
                      </a:r>
                    </a:p>
                  </a:txBody>
                  <a:tcPr anchor="ctr"/>
                </a:tc>
                <a:tc>
                  <a:txBody>
                    <a:bodyPr/>
                    <a:lstStyle/>
                    <a:p>
                      <a:pPr algn="ctr"/>
                      <a:r>
                        <a:rPr kumimoji="1" lang="en-US" altLang="ja-JP" dirty="0"/>
                        <a:t>3</a:t>
                      </a:r>
                      <a:r>
                        <a:rPr kumimoji="1" lang="ja-JP" altLang="en-US" dirty="0"/>
                        <a:t>月</a:t>
                      </a:r>
                    </a:p>
                  </a:txBody>
                  <a:tcPr anchor="ctr"/>
                </a:tc>
                <a:tc>
                  <a:txBody>
                    <a:bodyPr/>
                    <a:lstStyle/>
                    <a:p>
                      <a:pPr algn="ctr"/>
                      <a:r>
                        <a:rPr kumimoji="1" lang="en-US" altLang="ja-JP" sz="1800" dirty="0"/>
                        <a:t>4</a:t>
                      </a:r>
                      <a:r>
                        <a:rPr kumimoji="1" lang="ja-JP" altLang="en-US" sz="1800" dirty="0"/>
                        <a:t>月</a:t>
                      </a:r>
                    </a:p>
                  </a:txBody>
                  <a:tcPr anchor="ctr"/>
                </a:tc>
                <a:tc>
                  <a:txBody>
                    <a:bodyPr/>
                    <a:lstStyle/>
                    <a:p>
                      <a:pPr algn="ctr"/>
                      <a:endParaRPr kumimoji="1" lang="ja-JP" altLang="en-US" dirty="0"/>
                    </a:p>
                  </a:txBody>
                  <a:tcPr anchor="ctr"/>
                </a:tc>
                <a:extLst>
                  <a:ext uri="{0D108BD9-81ED-4DB2-BD59-A6C34878D82A}">
                    <a16:rowId xmlns:a16="http://schemas.microsoft.com/office/drawing/2014/main" val="2846780445"/>
                  </a:ext>
                </a:extLst>
              </a:tr>
              <a:tr h="862974">
                <a:tc>
                  <a:txBody>
                    <a:bodyPr/>
                    <a:lstStyle/>
                    <a:p>
                      <a:r>
                        <a:rPr kumimoji="1" lang="ja-JP" altLang="en-US" sz="1600" b="1" dirty="0">
                          <a:ea typeface="A-OTF UD Shin Go Pr6N L" panose="020B0300000000000000"/>
                        </a:rPr>
                        <a:t>給与総額</a:t>
                      </a:r>
                      <a:endParaRPr kumimoji="1" lang="en-US" altLang="ja-JP" sz="1600" b="1" dirty="0">
                        <a:ea typeface="A-OTF UD Shin Go Pr6N L" panose="020B0300000000000000"/>
                      </a:endParaRPr>
                    </a:p>
                    <a:p>
                      <a:r>
                        <a:rPr kumimoji="1" lang="en-US" altLang="ja-JP" sz="1200" b="1" dirty="0">
                          <a:ea typeface="A-OTF UD Shin Go Pr6N L" panose="020B0300000000000000"/>
                        </a:rPr>
                        <a:t>16.5</a:t>
                      </a:r>
                      <a:r>
                        <a:rPr kumimoji="1" lang="ja-JP" altLang="en-US" sz="1200" b="1" dirty="0">
                          <a:ea typeface="A-OTF UD Shin Go Pr6N L" panose="020B0300000000000000"/>
                        </a:rPr>
                        <a:t>％含む</a:t>
                      </a:r>
                      <a:endParaRPr kumimoji="1" lang="en-US" altLang="ja-JP" sz="1200" b="1" dirty="0">
                        <a:ea typeface="A-OTF UD Shin Go Pr6N L" panose="020B0300000000000000"/>
                      </a:endParaRPr>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dirty="0"/>
                    </a:p>
                  </a:txBody>
                  <a:tcPr anchor="ctr"/>
                </a:tc>
                <a:tc>
                  <a:txBody>
                    <a:bodyPr/>
                    <a:lstStyle/>
                    <a:p>
                      <a:endParaRPr kumimoji="1" lang="ja-JP" altLang="en-US"/>
                    </a:p>
                  </a:txBody>
                  <a:tcPr anchor="ctr"/>
                </a:tc>
                <a:extLst>
                  <a:ext uri="{0D108BD9-81ED-4DB2-BD59-A6C34878D82A}">
                    <a16:rowId xmlns:a16="http://schemas.microsoft.com/office/drawing/2014/main" val="759971129"/>
                  </a:ext>
                </a:extLst>
              </a:tr>
              <a:tr h="755140">
                <a:tc>
                  <a:txBody>
                    <a:bodyPr/>
                    <a:lstStyle/>
                    <a:p>
                      <a:r>
                        <a:rPr kumimoji="1" lang="ja-JP" altLang="en-US" sz="1600" b="1" dirty="0">
                          <a:ea typeface="A-OTF UD Shin Go Pr6N L" panose="020B0300000000000000"/>
                        </a:rPr>
                        <a:t>患者数</a:t>
                      </a:r>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tc>
                  <a:txBody>
                    <a:bodyPr/>
                    <a:lstStyle/>
                    <a:p>
                      <a:endParaRPr kumimoji="1" lang="ja-JP" altLang="en-US"/>
                    </a:p>
                  </a:txBody>
                  <a:tcPr anchor="ctr"/>
                </a:tc>
                <a:tc>
                  <a:txBody>
                    <a:bodyPr/>
                    <a:lstStyle/>
                    <a:p>
                      <a:endParaRPr kumimoji="1" lang="ja-JP" altLang="en-US" dirty="0"/>
                    </a:p>
                  </a:txBody>
                  <a:tcPr anchor="ctr"/>
                </a:tc>
                <a:extLst>
                  <a:ext uri="{0D108BD9-81ED-4DB2-BD59-A6C34878D82A}">
                    <a16:rowId xmlns:a16="http://schemas.microsoft.com/office/drawing/2014/main" val="1761856467"/>
                  </a:ext>
                </a:extLst>
              </a:tr>
            </a:tbl>
          </a:graphicData>
        </a:graphic>
      </p:graphicFrame>
      <p:grpSp>
        <p:nvGrpSpPr>
          <p:cNvPr id="19" name="グループ化 18">
            <a:extLst>
              <a:ext uri="{FF2B5EF4-FFF2-40B4-BE49-F238E27FC236}">
                <a16:creationId xmlns:a16="http://schemas.microsoft.com/office/drawing/2014/main" id="{2B8C602F-7A2A-B31C-51EA-6581FA55B623}"/>
              </a:ext>
            </a:extLst>
          </p:cNvPr>
          <p:cNvGrpSpPr/>
          <p:nvPr/>
        </p:nvGrpSpPr>
        <p:grpSpPr>
          <a:xfrm>
            <a:off x="1390697" y="4743322"/>
            <a:ext cx="7013134" cy="1448922"/>
            <a:chOff x="1460057" y="4819960"/>
            <a:chExt cx="7013134" cy="1448922"/>
          </a:xfrm>
        </p:grpSpPr>
        <p:sp>
          <p:nvSpPr>
            <p:cNvPr id="9" name="矢印: 左右 8">
              <a:extLst>
                <a:ext uri="{FF2B5EF4-FFF2-40B4-BE49-F238E27FC236}">
                  <a16:creationId xmlns:a16="http://schemas.microsoft.com/office/drawing/2014/main" id="{E94BE06E-F6BC-8753-E348-4FB2FCAF761F}"/>
                </a:ext>
              </a:extLst>
            </p:cNvPr>
            <p:cNvSpPr/>
            <p:nvPr/>
          </p:nvSpPr>
          <p:spPr>
            <a:xfrm>
              <a:off x="1460057" y="4859034"/>
              <a:ext cx="5341435" cy="27878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右 9">
              <a:extLst>
                <a:ext uri="{FF2B5EF4-FFF2-40B4-BE49-F238E27FC236}">
                  <a16:creationId xmlns:a16="http://schemas.microsoft.com/office/drawing/2014/main" id="{013D255E-7108-5AFD-319B-D73A271AFEB1}"/>
                </a:ext>
              </a:extLst>
            </p:cNvPr>
            <p:cNvSpPr/>
            <p:nvPr/>
          </p:nvSpPr>
          <p:spPr>
            <a:xfrm>
              <a:off x="5078210" y="5674241"/>
              <a:ext cx="1723282" cy="27878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D250870C-753B-919C-C447-8604C60D7B9E}"/>
                </a:ext>
              </a:extLst>
            </p:cNvPr>
            <p:cNvSpPr/>
            <p:nvPr/>
          </p:nvSpPr>
          <p:spPr>
            <a:xfrm>
              <a:off x="6913956" y="4819960"/>
              <a:ext cx="401243" cy="141507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ea typeface="A-OTF UD Shin Go Pr6N L" panose="020B0300000000000000"/>
                </a:rPr>
                <a:t>計算</a:t>
              </a:r>
            </a:p>
          </p:txBody>
        </p:sp>
        <p:sp>
          <p:nvSpPr>
            <p:cNvPr id="13" name="矢印: 右 12">
              <a:extLst>
                <a:ext uri="{FF2B5EF4-FFF2-40B4-BE49-F238E27FC236}">
                  <a16:creationId xmlns:a16="http://schemas.microsoft.com/office/drawing/2014/main" id="{954257D1-F1A5-72B6-44A5-43A31575B1E5}"/>
                </a:ext>
              </a:extLst>
            </p:cNvPr>
            <p:cNvSpPr/>
            <p:nvPr/>
          </p:nvSpPr>
          <p:spPr>
            <a:xfrm>
              <a:off x="7492472" y="4843476"/>
              <a:ext cx="980719" cy="1381682"/>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ea typeface="A-OTF UD Shin Go Pr6N L" panose="020B0300000000000000"/>
                </a:rPr>
                <a:t>区分</a:t>
              </a:r>
              <a:endParaRPr kumimoji="1" lang="en-US" altLang="ja-JP" sz="1400" b="1" dirty="0">
                <a:ea typeface="A-OTF UD Shin Go Pr6N L" panose="020B0300000000000000"/>
              </a:endParaRPr>
            </a:p>
            <a:p>
              <a:pPr algn="ctr"/>
              <a:r>
                <a:rPr kumimoji="1" lang="ja-JP" altLang="en-US" sz="1400" b="1" dirty="0">
                  <a:ea typeface="A-OTF UD Shin Go Pr6N L" panose="020B0300000000000000"/>
                </a:rPr>
                <a:t>変更</a:t>
              </a:r>
            </a:p>
          </p:txBody>
        </p:sp>
        <p:sp>
          <p:nvSpPr>
            <p:cNvPr id="17" name="テキスト ボックス 16">
              <a:extLst>
                <a:ext uri="{FF2B5EF4-FFF2-40B4-BE49-F238E27FC236}">
                  <a16:creationId xmlns:a16="http://schemas.microsoft.com/office/drawing/2014/main" id="{EE9D4A61-D0A1-FB26-07C7-37FDC7CE177E}"/>
                </a:ext>
              </a:extLst>
            </p:cNvPr>
            <p:cNvSpPr txBox="1"/>
            <p:nvPr/>
          </p:nvSpPr>
          <p:spPr>
            <a:xfrm>
              <a:off x="3723767" y="5130162"/>
              <a:ext cx="1232899" cy="369332"/>
            </a:xfrm>
            <a:prstGeom prst="rect">
              <a:avLst/>
            </a:prstGeom>
            <a:noFill/>
          </p:spPr>
          <p:txBody>
            <a:bodyPr wrap="square" rtlCol="0">
              <a:spAutoFit/>
            </a:bodyPr>
            <a:lstStyle/>
            <a:p>
              <a:r>
                <a:rPr kumimoji="1" lang="en-US" altLang="ja-JP" dirty="0">
                  <a:ea typeface="A-OTF UD Shin Go Pr6N L" panose="020B0300000000000000"/>
                </a:rPr>
                <a:t>12</a:t>
              </a:r>
              <a:r>
                <a:rPr kumimoji="1" lang="ja-JP" altLang="en-US" dirty="0">
                  <a:ea typeface="A-OTF UD Shin Go Pr6N L" panose="020B0300000000000000"/>
                </a:rPr>
                <a:t>か月間</a:t>
              </a:r>
            </a:p>
          </p:txBody>
        </p:sp>
        <p:sp>
          <p:nvSpPr>
            <p:cNvPr id="18" name="テキスト ボックス 17">
              <a:extLst>
                <a:ext uri="{FF2B5EF4-FFF2-40B4-BE49-F238E27FC236}">
                  <a16:creationId xmlns:a16="http://schemas.microsoft.com/office/drawing/2014/main" id="{B0B29921-E7DF-E157-5DA4-BBD97D9E5AFC}"/>
                </a:ext>
              </a:extLst>
            </p:cNvPr>
            <p:cNvSpPr txBox="1"/>
            <p:nvPr/>
          </p:nvSpPr>
          <p:spPr>
            <a:xfrm>
              <a:off x="5323401" y="5899550"/>
              <a:ext cx="1232899" cy="369332"/>
            </a:xfrm>
            <a:prstGeom prst="rect">
              <a:avLst/>
            </a:prstGeom>
            <a:noFill/>
          </p:spPr>
          <p:txBody>
            <a:bodyPr wrap="square" rtlCol="0">
              <a:spAutoFit/>
            </a:bodyPr>
            <a:lstStyle/>
            <a:p>
              <a:r>
                <a:rPr lang="ja-JP" altLang="en-US" dirty="0">
                  <a:ea typeface="A-OTF UD Shin Go Pr6N L" panose="020B0300000000000000"/>
                </a:rPr>
                <a:t>３</a:t>
              </a:r>
              <a:r>
                <a:rPr kumimoji="1" lang="ja-JP" altLang="en-US" dirty="0">
                  <a:ea typeface="A-OTF UD Shin Go Pr6N L" panose="020B0300000000000000"/>
                </a:rPr>
                <a:t>か月間</a:t>
              </a:r>
            </a:p>
          </p:txBody>
        </p:sp>
      </p:grpSp>
      <p:grpSp>
        <p:nvGrpSpPr>
          <p:cNvPr id="25" name="グループ化 24">
            <a:extLst>
              <a:ext uri="{FF2B5EF4-FFF2-40B4-BE49-F238E27FC236}">
                <a16:creationId xmlns:a16="http://schemas.microsoft.com/office/drawing/2014/main" id="{16A60946-10C8-345C-65FE-D19DE6317E87}"/>
              </a:ext>
            </a:extLst>
          </p:cNvPr>
          <p:cNvGrpSpPr/>
          <p:nvPr/>
        </p:nvGrpSpPr>
        <p:grpSpPr>
          <a:xfrm>
            <a:off x="1400655" y="1799592"/>
            <a:ext cx="7013134" cy="1448922"/>
            <a:chOff x="1460057" y="4819960"/>
            <a:chExt cx="7013134" cy="1448922"/>
          </a:xfrm>
        </p:grpSpPr>
        <p:sp>
          <p:nvSpPr>
            <p:cNvPr id="26" name="矢印: 左右 25">
              <a:extLst>
                <a:ext uri="{FF2B5EF4-FFF2-40B4-BE49-F238E27FC236}">
                  <a16:creationId xmlns:a16="http://schemas.microsoft.com/office/drawing/2014/main" id="{189BBF69-FE0A-D246-B03A-210F3953CE2E}"/>
                </a:ext>
              </a:extLst>
            </p:cNvPr>
            <p:cNvSpPr/>
            <p:nvPr/>
          </p:nvSpPr>
          <p:spPr>
            <a:xfrm>
              <a:off x="1460057" y="4859034"/>
              <a:ext cx="5341435" cy="27878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左右 27">
              <a:extLst>
                <a:ext uri="{FF2B5EF4-FFF2-40B4-BE49-F238E27FC236}">
                  <a16:creationId xmlns:a16="http://schemas.microsoft.com/office/drawing/2014/main" id="{6CCB4297-0CFF-B8D6-93EF-6552EB3EDA4E}"/>
                </a:ext>
              </a:extLst>
            </p:cNvPr>
            <p:cNvSpPr/>
            <p:nvPr/>
          </p:nvSpPr>
          <p:spPr>
            <a:xfrm>
              <a:off x="5078210" y="5674241"/>
              <a:ext cx="1723282" cy="27878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07252486-6EB8-DF32-1CF3-6CE64B1FEFE4}"/>
                </a:ext>
              </a:extLst>
            </p:cNvPr>
            <p:cNvSpPr/>
            <p:nvPr/>
          </p:nvSpPr>
          <p:spPr>
            <a:xfrm>
              <a:off x="6913956" y="4819960"/>
              <a:ext cx="401243" cy="141507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ea typeface="A-OTF UD Shin Go Pr6N L" panose="020B0300000000000000"/>
                </a:rPr>
                <a:t>計算</a:t>
              </a:r>
            </a:p>
          </p:txBody>
        </p:sp>
        <p:sp>
          <p:nvSpPr>
            <p:cNvPr id="30" name="矢印: 右 29">
              <a:extLst>
                <a:ext uri="{FF2B5EF4-FFF2-40B4-BE49-F238E27FC236}">
                  <a16:creationId xmlns:a16="http://schemas.microsoft.com/office/drawing/2014/main" id="{5277A17E-8EE7-FAB7-99D7-7BEA386C5019}"/>
                </a:ext>
              </a:extLst>
            </p:cNvPr>
            <p:cNvSpPr/>
            <p:nvPr/>
          </p:nvSpPr>
          <p:spPr>
            <a:xfrm>
              <a:off x="7492472" y="4843476"/>
              <a:ext cx="980719" cy="1381682"/>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ea typeface="A-OTF UD Shin Go Pr6N L" panose="020B0300000000000000"/>
                </a:rPr>
                <a:t>区分</a:t>
              </a:r>
              <a:endParaRPr kumimoji="1" lang="en-US" altLang="ja-JP" sz="1400" b="1" dirty="0">
                <a:ea typeface="A-OTF UD Shin Go Pr6N L" panose="020B0300000000000000"/>
              </a:endParaRPr>
            </a:p>
            <a:p>
              <a:pPr algn="ctr"/>
              <a:r>
                <a:rPr kumimoji="1" lang="ja-JP" altLang="en-US" sz="1400" b="1" dirty="0">
                  <a:ea typeface="A-OTF UD Shin Go Pr6N L" panose="020B0300000000000000"/>
                </a:rPr>
                <a:t>変更</a:t>
              </a:r>
            </a:p>
          </p:txBody>
        </p:sp>
        <p:sp>
          <p:nvSpPr>
            <p:cNvPr id="31" name="テキスト ボックス 30">
              <a:extLst>
                <a:ext uri="{FF2B5EF4-FFF2-40B4-BE49-F238E27FC236}">
                  <a16:creationId xmlns:a16="http://schemas.microsoft.com/office/drawing/2014/main" id="{9828AFF7-56EE-919A-C95D-C488001DE4ED}"/>
                </a:ext>
              </a:extLst>
            </p:cNvPr>
            <p:cNvSpPr txBox="1"/>
            <p:nvPr/>
          </p:nvSpPr>
          <p:spPr>
            <a:xfrm>
              <a:off x="3723767" y="5130162"/>
              <a:ext cx="1232899" cy="369332"/>
            </a:xfrm>
            <a:prstGeom prst="rect">
              <a:avLst/>
            </a:prstGeom>
            <a:noFill/>
          </p:spPr>
          <p:txBody>
            <a:bodyPr wrap="square" rtlCol="0">
              <a:spAutoFit/>
            </a:bodyPr>
            <a:lstStyle/>
            <a:p>
              <a:r>
                <a:rPr kumimoji="1" lang="en-US" altLang="ja-JP" dirty="0">
                  <a:ea typeface="A-OTF UD Shin Go Pr6N L" panose="020B0300000000000000"/>
                </a:rPr>
                <a:t>12</a:t>
              </a:r>
              <a:r>
                <a:rPr kumimoji="1" lang="ja-JP" altLang="en-US" dirty="0">
                  <a:ea typeface="A-OTF UD Shin Go Pr6N L" panose="020B0300000000000000"/>
                </a:rPr>
                <a:t>か月間</a:t>
              </a:r>
            </a:p>
          </p:txBody>
        </p:sp>
        <p:sp>
          <p:nvSpPr>
            <p:cNvPr id="32" name="テキスト ボックス 31">
              <a:extLst>
                <a:ext uri="{FF2B5EF4-FFF2-40B4-BE49-F238E27FC236}">
                  <a16:creationId xmlns:a16="http://schemas.microsoft.com/office/drawing/2014/main" id="{634F8354-4046-2857-925E-95DF3302DDA1}"/>
                </a:ext>
              </a:extLst>
            </p:cNvPr>
            <p:cNvSpPr txBox="1"/>
            <p:nvPr/>
          </p:nvSpPr>
          <p:spPr>
            <a:xfrm>
              <a:off x="5323401" y="5899550"/>
              <a:ext cx="1232899" cy="369332"/>
            </a:xfrm>
            <a:prstGeom prst="rect">
              <a:avLst/>
            </a:prstGeom>
            <a:noFill/>
          </p:spPr>
          <p:txBody>
            <a:bodyPr wrap="square" rtlCol="0">
              <a:spAutoFit/>
            </a:bodyPr>
            <a:lstStyle/>
            <a:p>
              <a:r>
                <a:rPr lang="ja-JP" altLang="en-US" dirty="0">
                  <a:ea typeface="A-OTF UD Shin Go Pr6N L" panose="020B0300000000000000"/>
                </a:rPr>
                <a:t>３</a:t>
              </a:r>
              <a:r>
                <a:rPr kumimoji="1" lang="ja-JP" altLang="en-US" dirty="0">
                  <a:ea typeface="A-OTF UD Shin Go Pr6N L" panose="020B0300000000000000"/>
                </a:rPr>
                <a:t>か月間</a:t>
              </a:r>
            </a:p>
          </p:txBody>
        </p:sp>
      </p:grpSp>
      <p:sp>
        <p:nvSpPr>
          <p:cNvPr id="33" name="正方形/長方形 32">
            <a:extLst>
              <a:ext uri="{FF2B5EF4-FFF2-40B4-BE49-F238E27FC236}">
                <a16:creationId xmlns:a16="http://schemas.microsoft.com/office/drawing/2014/main" id="{EEFD9098-D936-1211-E53F-76CDB3B28ED9}"/>
              </a:ext>
            </a:extLst>
          </p:cNvPr>
          <p:cNvSpPr/>
          <p:nvPr/>
        </p:nvSpPr>
        <p:spPr>
          <a:xfrm>
            <a:off x="6742091" y="1042935"/>
            <a:ext cx="593657" cy="6127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A6A773CA-F88A-5A8D-CB02-B76971BAF594}"/>
              </a:ext>
            </a:extLst>
          </p:cNvPr>
          <p:cNvSpPr/>
          <p:nvPr/>
        </p:nvSpPr>
        <p:spPr>
          <a:xfrm>
            <a:off x="6742092" y="4031760"/>
            <a:ext cx="593656" cy="6127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00B717F6-558C-ECCE-8F06-0F00D7A59A22}"/>
              </a:ext>
            </a:extLst>
          </p:cNvPr>
          <p:cNvSpPr txBox="1"/>
          <p:nvPr/>
        </p:nvSpPr>
        <p:spPr>
          <a:xfrm>
            <a:off x="343464" y="700701"/>
            <a:ext cx="1659997" cy="369332"/>
          </a:xfrm>
          <a:prstGeom prst="rect">
            <a:avLst/>
          </a:prstGeom>
          <a:noFill/>
        </p:spPr>
        <p:txBody>
          <a:bodyPr wrap="square" rtlCol="0">
            <a:spAutoFit/>
          </a:bodyPr>
          <a:lstStyle/>
          <a:p>
            <a:r>
              <a:rPr kumimoji="1" lang="ja-JP" altLang="en-US" dirty="0"/>
              <a:t>●</a:t>
            </a:r>
            <a:r>
              <a:rPr kumimoji="1" lang="ja-JP" altLang="en-US" b="1" dirty="0">
                <a:ea typeface="A-OTF UD Shin Go Pr6N L" panose="020B0300000000000000"/>
              </a:rPr>
              <a:t>３月に計算</a:t>
            </a:r>
          </a:p>
        </p:txBody>
      </p:sp>
      <p:sp>
        <p:nvSpPr>
          <p:cNvPr id="37" name="テキスト ボックス 36">
            <a:extLst>
              <a:ext uri="{FF2B5EF4-FFF2-40B4-BE49-F238E27FC236}">
                <a16:creationId xmlns:a16="http://schemas.microsoft.com/office/drawing/2014/main" id="{53834AD1-3A47-D55F-3611-C4E1F8E9A026}"/>
              </a:ext>
            </a:extLst>
          </p:cNvPr>
          <p:cNvSpPr txBox="1"/>
          <p:nvPr/>
        </p:nvSpPr>
        <p:spPr>
          <a:xfrm>
            <a:off x="310152" y="3661482"/>
            <a:ext cx="5474199" cy="369332"/>
          </a:xfrm>
          <a:prstGeom prst="rect">
            <a:avLst/>
          </a:prstGeom>
          <a:noFill/>
        </p:spPr>
        <p:txBody>
          <a:bodyPr wrap="square" rtlCol="0">
            <a:spAutoFit/>
          </a:bodyPr>
          <a:lstStyle/>
          <a:p>
            <a:r>
              <a:rPr kumimoji="1" lang="ja-JP" altLang="en-US" dirty="0"/>
              <a:t>●</a:t>
            </a:r>
            <a:r>
              <a:rPr kumimoji="1" lang="en-US" altLang="ja-JP" b="1" dirty="0">
                <a:ea typeface="A-OTF UD Shin Go Pr6N L" panose="020B0300000000000000"/>
              </a:rPr>
              <a:t>6</a:t>
            </a:r>
            <a:r>
              <a:rPr kumimoji="1" lang="ja-JP" altLang="en-US" b="1" dirty="0">
                <a:ea typeface="A-OTF UD Shin Go Pr6N L" panose="020B0300000000000000"/>
              </a:rPr>
              <a:t>月に計算・・・</a:t>
            </a:r>
            <a:r>
              <a:rPr lang="en-US" altLang="ja-JP" b="1" dirty="0">
                <a:ea typeface="A-OTF UD Shin Go Pr6N L" panose="020B0300000000000000"/>
              </a:rPr>
              <a:t>9</a:t>
            </a:r>
            <a:r>
              <a:rPr kumimoji="1" lang="ja-JP" altLang="en-US" b="1" dirty="0">
                <a:ea typeface="A-OTF UD Shin Go Pr6N L" panose="020B0300000000000000"/>
              </a:rPr>
              <a:t>月・</a:t>
            </a:r>
            <a:r>
              <a:rPr kumimoji="1" lang="en-US" altLang="ja-JP" b="1" dirty="0">
                <a:ea typeface="A-OTF UD Shin Go Pr6N L" panose="020B0300000000000000"/>
              </a:rPr>
              <a:t>12</a:t>
            </a:r>
            <a:r>
              <a:rPr kumimoji="1" lang="ja-JP" altLang="en-US" b="1" dirty="0">
                <a:ea typeface="A-OTF UD Shin Go Pr6N L" panose="020B0300000000000000"/>
              </a:rPr>
              <a:t>月にも同様に計算する</a:t>
            </a:r>
          </a:p>
        </p:txBody>
      </p:sp>
    </p:spTree>
    <p:extLst>
      <p:ext uri="{BB962C8B-B14F-4D97-AF65-F5344CB8AC3E}">
        <p14:creationId xmlns:p14="http://schemas.microsoft.com/office/powerpoint/2010/main" val="3086988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C934E-F01C-C909-474E-42CBB8B51461}"/>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47247DEC-4A88-F9B2-0FDD-B5C7CEACF2BB}"/>
              </a:ext>
            </a:extLst>
          </p:cNvPr>
          <p:cNvSpPr/>
          <p:nvPr/>
        </p:nvSpPr>
        <p:spPr>
          <a:xfrm>
            <a:off x="608102" y="736158"/>
            <a:ext cx="7785885" cy="72205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FF3D4BDF-EADB-59D7-9A00-C6C7563B4586}"/>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0789111-EDE5-7B59-6A76-86A9BDDC6B06}"/>
              </a:ext>
            </a:extLst>
          </p:cNvPr>
          <p:cNvSpPr>
            <a:spLocks noGrp="1"/>
          </p:cNvSpPr>
          <p:nvPr>
            <p:ph type="title"/>
          </p:nvPr>
        </p:nvSpPr>
        <p:spPr>
          <a:xfrm>
            <a:off x="113016" y="61024"/>
            <a:ext cx="8876872" cy="675134"/>
          </a:xfrm>
          <a:ln w="38100">
            <a:noFill/>
          </a:ln>
        </p:spPr>
        <p:txBody>
          <a:bodyPr/>
          <a:lstStyle/>
          <a:p>
            <a:r>
              <a:rPr lang="ja-JP" altLang="en-US" b="1" dirty="0">
                <a:latin typeface="A-OTF UD Shin Go Pr6N L" panose="020B0300000000000000" pitchFamily="34" charset="-128"/>
                <a:ea typeface="A-OTF UD Shin Go Pr6N L" panose="020B0300000000000000" pitchFamily="34" charset="-128"/>
              </a:rPr>
              <a:t>（</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）も算定できる？</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3" name="コンテンツ プレースホルダー 2">
            <a:extLst>
              <a:ext uri="{FF2B5EF4-FFF2-40B4-BE49-F238E27FC236}">
                <a16:creationId xmlns:a16="http://schemas.microsoft.com/office/drawing/2014/main" id="{07DB4B91-C1D4-C7B2-86DA-DA13CDC5439B}"/>
              </a:ext>
            </a:extLst>
          </p:cNvPr>
          <p:cNvSpPr>
            <a:spLocks noGrp="1"/>
          </p:cNvSpPr>
          <p:nvPr>
            <p:ph idx="1"/>
          </p:nvPr>
        </p:nvSpPr>
        <p:spPr>
          <a:xfrm>
            <a:off x="608102" y="913863"/>
            <a:ext cx="7886700"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rPr>
              <a:t>ベースアップ評価料計算支援ツール</a:t>
            </a:r>
            <a:r>
              <a:rPr kumimoji="1" lang="ja-JP" altLang="en-US" sz="2800" b="1" dirty="0">
                <a:solidFill>
                  <a:schemeClr val="accent1"/>
                </a:solidFill>
                <a:latin typeface="A-OTF UD Shin Go Pr6N L" panose="020B0300000000000000" pitchFamily="34" charset="-128"/>
                <a:ea typeface="A-OTF UD Shin Go Pr6N L" panose="020B0300000000000000" pitchFamily="34" charset="-128"/>
              </a:rPr>
              <a:t>で調べます</a:t>
            </a:r>
            <a:endParaRPr kumimoji="1" lang="en-US" altLang="ja-JP" sz="2800" b="1" dirty="0">
              <a:solidFill>
                <a:schemeClr val="accent1"/>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784253E2-A16A-2181-6E64-AFB9C9784054}"/>
              </a:ext>
            </a:extLst>
          </p:cNvPr>
          <p:cNvSpPr>
            <a:spLocks noGrp="1"/>
          </p:cNvSpPr>
          <p:nvPr>
            <p:ph type="sldNum" sz="quarter" idx="12"/>
          </p:nvPr>
        </p:nvSpPr>
        <p:spPr/>
        <p:txBody>
          <a:bodyPr/>
          <a:lstStyle/>
          <a:p>
            <a:fld id="{C1FF6DA9-008F-8B48-92A6-B652298478BF}" type="slidenum">
              <a:rPr lang="en-US" sz="1200" smtClean="0"/>
              <a:t>43</a:t>
            </a:fld>
            <a:endParaRPr lang="en-US" dirty="0"/>
          </a:p>
        </p:txBody>
      </p:sp>
      <p:sp>
        <p:nvSpPr>
          <p:cNvPr id="5" name="フッター プレースホルダー 4">
            <a:extLst>
              <a:ext uri="{FF2B5EF4-FFF2-40B4-BE49-F238E27FC236}">
                <a16:creationId xmlns:a16="http://schemas.microsoft.com/office/drawing/2014/main" id="{9CA45578-7156-FB6E-0BCF-E2B5ECBEE884}"/>
              </a:ext>
            </a:extLst>
          </p:cNvPr>
          <p:cNvSpPr>
            <a:spLocks noGrp="1"/>
          </p:cNvSpPr>
          <p:nvPr>
            <p:ph type="ftr" sz="quarter" idx="11"/>
          </p:nvPr>
        </p:nvSpPr>
        <p:spPr/>
        <p:txBody>
          <a:bodyPr/>
          <a:lstStyle/>
          <a:p>
            <a:r>
              <a:rPr lang="en-US"/>
              <a:t>Copyright © shimizuheartsr All Rights Reserved.</a:t>
            </a:r>
            <a:endParaRPr lang="en-US" dirty="0"/>
          </a:p>
        </p:txBody>
      </p:sp>
      <p:pic>
        <p:nvPicPr>
          <p:cNvPr id="8" name="図 7">
            <a:extLst>
              <a:ext uri="{FF2B5EF4-FFF2-40B4-BE49-F238E27FC236}">
                <a16:creationId xmlns:a16="http://schemas.microsoft.com/office/drawing/2014/main" id="{25841C37-E502-5BC3-9E6E-504876AD200A}"/>
              </a:ext>
            </a:extLst>
          </p:cNvPr>
          <p:cNvPicPr>
            <a:picLocks noChangeAspect="1"/>
          </p:cNvPicPr>
          <p:nvPr/>
        </p:nvPicPr>
        <p:blipFill>
          <a:blip r:embed="rId3"/>
          <a:stretch>
            <a:fillRect/>
          </a:stretch>
        </p:blipFill>
        <p:spPr>
          <a:xfrm>
            <a:off x="655480" y="2409465"/>
            <a:ext cx="5057063" cy="3606000"/>
          </a:xfrm>
          <a:prstGeom prst="rect">
            <a:avLst/>
          </a:prstGeom>
          <a:ln>
            <a:solidFill>
              <a:schemeClr val="tx1"/>
            </a:solidFill>
          </a:ln>
        </p:spPr>
      </p:pic>
      <p:sp>
        <p:nvSpPr>
          <p:cNvPr id="7" name="矢印: 下 6">
            <a:extLst>
              <a:ext uri="{FF2B5EF4-FFF2-40B4-BE49-F238E27FC236}">
                <a16:creationId xmlns:a16="http://schemas.microsoft.com/office/drawing/2014/main" id="{09E55F16-E73A-AB82-961C-D00F2B031E63}"/>
              </a:ext>
            </a:extLst>
          </p:cNvPr>
          <p:cNvSpPr/>
          <p:nvPr/>
        </p:nvSpPr>
        <p:spPr>
          <a:xfrm>
            <a:off x="707164" y="1571535"/>
            <a:ext cx="667820" cy="6061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1AA1A26-DDD8-2E16-FC99-3C1929020BD6}"/>
              </a:ext>
            </a:extLst>
          </p:cNvPr>
          <p:cNvSpPr txBox="1"/>
          <p:nvPr/>
        </p:nvSpPr>
        <p:spPr>
          <a:xfrm>
            <a:off x="1704130" y="1898939"/>
            <a:ext cx="7127496" cy="338554"/>
          </a:xfrm>
          <a:prstGeom prst="rect">
            <a:avLst/>
          </a:prstGeom>
          <a:noFill/>
        </p:spPr>
        <p:txBody>
          <a:bodyPr wrap="square">
            <a:spAutoFit/>
          </a:bodyPr>
          <a:lstStyle/>
          <a:p>
            <a:r>
              <a:rPr lang="ja-JP" altLang="en-US" sz="1600" b="1" i="0" dirty="0">
                <a:solidFill>
                  <a:srgbClr val="2E3136"/>
                </a:solidFill>
                <a:effectLst/>
                <a:latin typeface="ヒラギノ角ゴ Pro W3"/>
                <a:ea typeface="A-OTF UD Shin Go Pr6N L" panose="020B0300000000000000"/>
                <a:hlinkClick r:id="rId4"/>
              </a:rPr>
              <a:t>ベースアップ評価料届出のための説明動画・支援ツール</a:t>
            </a:r>
            <a:r>
              <a:rPr lang="ja-JP" altLang="en-US" sz="1600" b="1" i="0" dirty="0">
                <a:solidFill>
                  <a:srgbClr val="2E3136"/>
                </a:solidFill>
                <a:effectLst/>
                <a:latin typeface="ヒラギノ角ゴ Pro W3"/>
                <a:ea typeface="A-OTF UD Shin Go Pr6N L" panose="020B0300000000000000"/>
              </a:rPr>
              <a:t>のページにあります</a:t>
            </a:r>
            <a:endParaRPr lang="ja-JP" altLang="en-US" sz="1600" dirty="0">
              <a:ea typeface="A-OTF UD Shin Go Pr6N L" panose="020B0300000000000000"/>
            </a:endParaRPr>
          </a:p>
        </p:txBody>
      </p:sp>
      <p:pic>
        <p:nvPicPr>
          <p:cNvPr id="14" name="図 13">
            <a:extLst>
              <a:ext uri="{FF2B5EF4-FFF2-40B4-BE49-F238E27FC236}">
                <a16:creationId xmlns:a16="http://schemas.microsoft.com/office/drawing/2014/main" id="{52B9B26B-2C92-ADDC-53AB-483AFF5E08E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536756" y="3950703"/>
            <a:ext cx="1643583" cy="2151533"/>
          </a:xfrm>
          <a:prstGeom prst="rect">
            <a:avLst/>
          </a:prstGeom>
        </p:spPr>
      </p:pic>
      <p:sp>
        <p:nvSpPr>
          <p:cNvPr id="17" name="吹き出し: 円形 16">
            <a:extLst>
              <a:ext uri="{FF2B5EF4-FFF2-40B4-BE49-F238E27FC236}">
                <a16:creationId xmlns:a16="http://schemas.microsoft.com/office/drawing/2014/main" id="{79BB8787-C566-DCC2-01BD-75800D085389}"/>
              </a:ext>
            </a:extLst>
          </p:cNvPr>
          <p:cNvSpPr/>
          <p:nvPr/>
        </p:nvSpPr>
        <p:spPr>
          <a:xfrm>
            <a:off x="7287960" y="2999448"/>
            <a:ext cx="1731981" cy="754053"/>
          </a:xfrm>
          <a:prstGeom prst="wedgeEllipseCallout">
            <a:avLst>
              <a:gd name="adj1" fmla="val -23939"/>
              <a:gd name="adj2" fmla="val 767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ea typeface="A-OTF UD Shin Go Pr6N L" panose="020B0300000000000000"/>
              </a:rPr>
              <a:t>１と２</a:t>
            </a:r>
            <a:r>
              <a:rPr kumimoji="1" lang="ja-JP" altLang="en-US" b="1" dirty="0">
                <a:solidFill>
                  <a:schemeClr val="tx1"/>
                </a:solidFill>
                <a:ea typeface="A-OTF UD Shin Go Pr6N L" panose="020B0300000000000000"/>
              </a:rPr>
              <a:t>？</a:t>
            </a:r>
            <a:endParaRPr kumimoji="1" lang="en-US" altLang="ja-JP" b="1" dirty="0">
              <a:solidFill>
                <a:schemeClr val="tx1"/>
              </a:solidFill>
              <a:ea typeface="A-OTF UD Shin Go Pr6N L" panose="020B0300000000000000"/>
            </a:endParaRPr>
          </a:p>
        </p:txBody>
      </p:sp>
      <p:sp>
        <p:nvSpPr>
          <p:cNvPr id="18" name="吹き出し: 円形 17">
            <a:extLst>
              <a:ext uri="{FF2B5EF4-FFF2-40B4-BE49-F238E27FC236}">
                <a16:creationId xmlns:a16="http://schemas.microsoft.com/office/drawing/2014/main" id="{31FE45AA-B601-D310-FFD8-47A37EFE8D7A}"/>
              </a:ext>
            </a:extLst>
          </p:cNvPr>
          <p:cNvSpPr/>
          <p:nvPr/>
        </p:nvSpPr>
        <p:spPr>
          <a:xfrm flipH="1">
            <a:off x="5782839" y="2352641"/>
            <a:ext cx="1928045" cy="836107"/>
          </a:xfrm>
          <a:prstGeom prst="wedgeEllipseCallout">
            <a:avLst>
              <a:gd name="adj1" fmla="val -18241"/>
              <a:gd name="adj2" fmla="val 10650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ea typeface="A-OTF UD Shin Go Pr6N L" panose="020B0300000000000000"/>
              </a:rPr>
              <a:t>1</a:t>
            </a:r>
            <a:r>
              <a:rPr kumimoji="1" lang="ja-JP" altLang="en-US" b="1" dirty="0">
                <a:solidFill>
                  <a:schemeClr val="tx1"/>
                </a:solidFill>
                <a:ea typeface="A-OTF UD Shin Go Pr6N L" panose="020B0300000000000000"/>
              </a:rPr>
              <a:t>だけ？</a:t>
            </a:r>
            <a:endParaRPr kumimoji="1" lang="en-US" altLang="ja-JP" b="1" dirty="0">
              <a:solidFill>
                <a:schemeClr val="tx1"/>
              </a:solidFill>
              <a:ea typeface="A-OTF UD Shin Go Pr6N L" panose="020B0300000000000000"/>
            </a:endParaRPr>
          </a:p>
        </p:txBody>
      </p:sp>
      <p:pic>
        <p:nvPicPr>
          <p:cNvPr id="10" name="図 9">
            <a:extLst>
              <a:ext uri="{FF2B5EF4-FFF2-40B4-BE49-F238E27FC236}">
                <a16:creationId xmlns:a16="http://schemas.microsoft.com/office/drawing/2014/main" id="{2AE5ED10-071A-4AD2-F827-97D085048712}"/>
              </a:ext>
            </a:extLst>
          </p:cNvPr>
          <p:cNvPicPr>
            <a:picLocks noChangeAspect="1"/>
          </p:cNvPicPr>
          <p:nvPr/>
        </p:nvPicPr>
        <p:blipFill>
          <a:blip r:embed="rId7"/>
          <a:stretch>
            <a:fillRect/>
          </a:stretch>
        </p:blipFill>
        <p:spPr>
          <a:xfrm>
            <a:off x="1704130" y="1494127"/>
            <a:ext cx="1181231" cy="345219"/>
          </a:xfrm>
          <a:prstGeom prst="rect">
            <a:avLst/>
          </a:prstGeom>
        </p:spPr>
      </p:pic>
    </p:spTree>
    <p:extLst>
      <p:ext uri="{BB962C8B-B14F-4D97-AF65-F5344CB8AC3E}">
        <p14:creationId xmlns:p14="http://schemas.microsoft.com/office/powerpoint/2010/main" val="3016665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83A55-FB73-C9BE-5187-89E5FFBD7A6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F3238D7-F72E-7EB5-202E-DCE22D6FB419}"/>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3C8CB8DF-653F-2036-9A3A-596C180383B7}"/>
              </a:ext>
            </a:extLst>
          </p:cNvPr>
          <p:cNvSpPr>
            <a:spLocks noGrp="1"/>
          </p:cNvSpPr>
          <p:nvPr>
            <p:ph idx="1"/>
          </p:nvPr>
        </p:nvSpPr>
        <p:spPr>
          <a:xfrm>
            <a:off x="464264" y="131960"/>
            <a:ext cx="7886700"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hlinkClick r:id="rId3">
                  <a:extLst>
                    <a:ext uri="{A12FA001-AC4F-418D-AE19-62706E023703}">
                      <ahyp:hlinkClr xmlns:ahyp="http://schemas.microsoft.com/office/drawing/2018/hyperlinkcolor" val="tx"/>
                    </a:ext>
                  </a:extLst>
                </a:hlinkClick>
              </a:rPr>
              <a:t>ベースアップ評価料計算支援ツール</a:t>
            </a: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rPr>
              <a:t>①</a:t>
            </a:r>
            <a:endParaRPr kumimoji="1" lang="en-US" altLang="ja-JP" sz="2800" b="1" dirty="0">
              <a:solidFill>
                <a:schemeClr val="accent1"/>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244DA41A-D1EA-86C5-DA95-1E22AB5D9527}"/>
              </a:ext>
            </a:extLst>
          </p:cNvPr>
          <p:cNvSpPr>
            <a:spLocks noGrp="1"/>
          </p:cNvSpPr>
          <p:nvPr>
            <p:ph type="sldNum" sz="quarter" idx="12"/>
          </p:nvPr>
        </p:nvSpPr>
        <p:spPr/>
        <p:txBody>
          <a:bodyPr/>
          <a:lstStyle/>
          <a:p>
            <a:fld id="{C1FF6DA9-008F-8B48-92A6-B652298478BF}" type="slidenum">
              <a:rPr lang="en-US" sz="1200" smtClean="0"/>
              <a:t>44</a:t>
            </a:fld>
            <a:endParaRPr lang="en-US" dirty="0"/>
          </a:p>
        </p:txBody>
      </p:sp>
      <p:sp>
        <p:nvSpPr>
          <p:cNvPr id="5" name="フッター プレースホルダー 4">
            <a:extLst>
              <a:ext uri="{FF2B5EF4-FFF2-40B4-BE49-F238E27FC236}">
                <a16:creationId xmlns:a16="http://schemas.microsoft.com/office/drawing/2014/main" id="{B1A41837-B740-34C2-6F05-C5BC03591334}"/>
              </a:ext>
            </a:extLst>
          </p:cNvPr>
          <p:cNvSpPr>
            <a:spLocks noGrp="1"/>
          </p:cNvSpPr>
          <p:nvPr>
            <p:ph type="ftr" sz="quarter" idx="11"/>
          </p:nvPr>
        </p:nvSpPr>
        <p:spPr/>
        <p:txBody>
          <a:bodyPr/>
          <a:lstStyle/>
          <a:p>
            <a:r>
              <a:rPr lang="en-US"/>
              <a:t>Copyright © shimizuheartsr All Rights Reserved.</a:t>
            </a:r>
            <a:endParaRPr lang="en-US" dirty="0"/>
          </a:p>
        </p:txBody>
      </p:sp>
      <p:sp>
        <p:nvSpPr>
          <p:cNvPr id="7" name="矢印: 下 6">
            <a:extLst>
              <a:ext uri="{FF2B5EF4-FFF2-40B4-BE49-F238E27FC236}">
                <a16:creationId xmlns:a16="http://schemas.microsoft.com/office/drawing/2014/main" id="{0939C3E8-8486-82E9-F7E4-170CFA8449CA}"/>
              </a:ext>
            </a:extLst>
          </p:cNvPr>
          <p:cNvSpPr/>
          <p:nvPr/>
        </p:nvSpPr>
        <p:spPr>
          <a:xfrm>
            <a:off x="1530118" y="1695235"/>
            <a:ext cx="667820" cy="6061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459D4B9-0520-0364-DFB9-023DD6D0FE57}"/>
              </a:ext>
            </a:extLst>
          </p:cNvPr>
          <p:cNvSpPr/>
          <p:nvPr/>
        </p:nvSpPr>
        <p:spPr>
          <a:xfrm>
            <a:off x="-333268" y="2598003"/>
            <a:ext cx="4049959" cy="830997"/>
          </a:xfrm>
          <a:prstGeom prst="rect">
            <a:avLst/>
          </a:prstGeom>
          <a:noFill/>
        </p:spPr>
        <p:txBody>
          <a:bodyPr wrap="squar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rPr>
              <a:t>ベースアップ評価料</a:t>
            </a:r>
            <a:endParaRPr lang="en-US" altLang="ja-JP" sz="2400" b="0" cap="none" spc="0" dirty="0">
              <a:ln w="0"/>
              <a:solidFill>
                <a:schemeClr val="tx1"/>
              </a:solidFill>
              <a:effectLst>
                <a:outerShdw blurRad="38100" dist="19050" dir="2700000" algn="tl" rotWithShape="0">
                  <a:schemeClr val="dk1">
                    <a:alpha val="40000"/>
                  </a:schemeClr>
                </a:outerShdw>
              </a:effectLst>
            </a:endParaRPr>
          </a:p>
          <a:p>
            <a:pPr algn="ctr"/>
            <a:r>
              <a:rPr lang="en-US" altLang="ja-JP" sz="2400" b="0" cap="none" spc="0" dirty="0">
                <a:ln w="0"/>
                <a:solidFill>
                  <a:schemeClr val="tx1"/>
                </a:solidFill>
                <a:effectLst>
                  <a:outerShdw blurRad="38100" dist="19050" dir="2700000" algn="tl" rotWithShape="0">
                    <a:schemeClr val="dk1">
                      <a:alpha val="40000"/>
                    </a:schemeClr>
                  </a:outerShdw>
                </a:effectLst>
              </a:rPr>
              <a:t>(Ⅰ</a:t>
            </a:r>
            <a:r>
              <a:rPr lang="ja-JP" altLang="en-US" sz="2400" b="0" cap="none" spc="0" dirty="0">
                <a:ln w="0"/>
                <a:solidFill>
                  <a:schemeClr val="tx1"/>
                </a:solidFill>
                <a:effectLst>
                  <a:outerShdw blurRad="38100" dist="19050" dir="2700000" algn="tl" rotWithShape="0">
                    <a:schemeClr val="dk1">
                      <a:alpha val="40000"/>
                    </a:schemeClr>
                  </a:outerShdw>
                </a:effectLst>
              </a:rPr>
              <a:t>）？</a:t>
            </a:r>
          </a:p>
        </p:txBody>
      </p:sp>
      <p:sp>
        <p:nvSpPr>
          <p:cNvPr id="10" name="正方形/長方形 9">
            <a:extLst>
              <a:ext uri="{FF2B5EF4-FFF2-40B4-BE49-F238E27FC236}">
                <a16:creationId xmlns:a16="http://schemas.microsoft.com/office/drawing/2014/main" id="{D33C7238-8DEF-E019-005B-EC7C15AB9213}"/>
              </a:ext>
            </a:extLst>
          </p:cNvPr>
          <p:cNvSpPr/>
          <p:nvPr/>
        </p:nvSpPr>
        <p:spPr>
          <a:xfrm>
            <a:off x="-333269" y="3853269"/>
            <a:ext cx="4049959" cy="830997"/>
          </a:xfrm>
          <a:prstGeom prst="rect">
            <a:avLst/>
          </a:prstGeom>
          <a:noFill/>
        </p:spPr>
        <p:txBody>
          <a:bodyPr wrap="squar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rPr>
              <a:t>ベースアップ評価料</a:t>
            </a:r>
            <a:endParaRPr lang="en-US" altLang="ja-JP" sz="2400" b="0" cap="none" spc="0" dirty="0">
              <a:ln w="0"/>
              <a:solidFill>
                <a:schemeClr val="tx1"/>
              </a:solidFill>
              <a:effectLst>
                <a:outerShdw blurRad="38100" dist="19050" dir="2700000" algn="tl" rotWithShape="0">
                  <a:schemeClr val="dk1">
                    <a:alpha val="40000"/>
                  </a:schemeClr>
                </a:outerShdw>
              </a:effectLst>
            </a:endParaRPr>
          </a:p>
          <a:p>
            <a:pPr algn="ctr"/>
            <a:r>
              <a:rPr lang="en-US" altLang="ja-JP" sz="2400" b="0" cap="none" spc="0" dirty="0">
                <a:ln w="0"/>
                <a:solidFill>
                  <a:schemeClr val="tx1"/>
                </a:solidFill>
                <a:effectLst>
                  <a:outerShdw blurRad="38100" dist="19050" dir="2700000" algn="tl" rotWithShape="0">
                    <a:schemeClr val="dk1">
                      <a:alpha val="40000"/>
                    </a:schemeClr>
                  </a:outerShdw>
                </a:effectLst>
              </a:rPr>
              <a:t>(Ⅰ</a:t>
            </a:r>
            <a:r>
              <a:rPr lang="ja-JP" altLang="en-US" sz="2400" b="0" cap="none" spc="0" dirty="0">
                <a:ln w="0"/>
                <a:solidFill>
                  <a:schemeClr val="tx1"/>
                </a:solidFill>
                <a:effectLst>
                  <a:outerShdw blurRad="38100" dist="19050" dir="2700000" algn="tl" rotWithShape="0">
                    <a:schemeClr val="dk1">
                      <a:alpha val="40000"/>
                    </a:schemeClr>
                  </a:outerShdw>
                </a:effectLst>
              </a:rPr>
              <a:t>）＋（</a:t>
            </a:r>
            <a:r>
              <a:rPr lang="en-US" altLang="ja-JP" sz="2400" b="0" cap="none" spc="0" dirty="0">
                <a:ln w="0"/>
                <a:solidFill>
                  <a:schemeClr val="tx1"/>
                </a:solidFill>
                <a:effectLst>
                  <a:outerShdw blurRad="38100" dist="19050" dir="2700000" algn="tl" rotWithShape="0">
                    <a:schemeClr val="dk1">
                      <a:alpha val="40000"/>
                    </a:schemeClr>
                  </a:outerShdw>
                </a:effectLst>
              </a:rPr>
              <a:t>Ⅱ</a:t>
            </a:r>
            <a:r>
              <a:rPr lang="ja-JP" altLang="en-US" sz="2400" b="0" cap="none" spc="0" dirty="0">
                <a:ln w="0"/>
                <a:solidFill>
                  <a:schemeClr val="tx1"/>
                </a:solidFill>
                <a:effectLst>
                  <a:outerShdw blurRad="38100" dist="19050" dir="2700000" algn="tl" rotWithShape="0">
                    <a:schemeClr val="dk1">
                      <a:alpha val="40000"/>
                    </a:schemeClr>
                  </a:outerShdw>
                </a:effectLst>
              </a:rPr>
              <a:t>）？</a:t>
            </a:r>
          </a:p>
        </p:txBody>
      </p:sp>
      <p:pic>
        <p:nvPicPr>
          <p:cNvPr id="12" name="図 11">
            <a:extLst>
              <a:ext uri="{FF2B5EF4-FFF2-40B4-BE49-F238E27FC236}">
                <a16:creationId xmlns:a16="http://schemas.microsoft.com/office/drawing/2014/main" id="{78D95CFD-988B-777F-C9CB-44E4113EE972}"/>
              </a:ext>
            </a:extLst>
          </p:cNvPr>
          <p:cNvPicPr>
            <a:picLocks noChangeAspect="1"/>
          </p:cNvPicPr>
          <p:nvPr/>
        </p:nvPicPr>
        <p:blipFill>
          <a:blip r:embed="rId4"/>
          <a:stretch>
            <a:fillRect/>
          </a:stretch>
        </p:blipFill>
        <p:spPr>
          <a:xfrm>
            <a:off x="371796" y="669714"/>
            <a:ext cx="8716591" cy="6173061"/>
          </a:xfrm>
          <a:prstGeom prst="rect">
            <a:avLst/>
          </a:prstGeom>
        </p:spPr>
      </p:pic>
      <p:sp>
        <p:nvSpPr>
          <p:cNvPr id="15" name="吹き出し: 四角形 14">
            <a:extLst>
              <a:ext uri="{FF2B5EF4-FFF2-40B4-BE49-F238E27FC236}">
                <a16:creationId xmlns:a16="http://schemas.microsoft.com/office/drawing/2014/main" id="{BC8F2DE9-678D-E5E6-1028-5652852B85FF}"/>
              </a:ext>
            </a:extLst>
          </p:cNvPr>
          <p:cNvSpPr/>
          <p:nvPr/>
        </p:nvSpPr>
        <p:spPr>
          <a:xfrm>
            <a:off x="316183" y="3989763"/>
            <a:ext cx="1826142" cy="1389690"/>
          </a:xfrm>
          <a:prstGeom prst="wedgeRectCallout">
            <a:avLst>
              <a:gd name="adj1" fmla="val -14311"/>
              <a:gd name="adj2" fmla="val -750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①算定を始めたい月を入力</a:t>
            </a:r>
          </a:p>
        </p:txBody>
      </p:sp>
      <p:sp>
        <p:nvSpPr>
          <p:cNvPr id="16" name="吹き出し: 四角形 15">
            <a:extLst>
              <a:ext uri="{FF2B5EF4-FFF2-40B4-BE49-F238E27FC236}">
                <a16:creationId xmlns:a16="http://schemas.microsoft.com/office/drawing/2014/main" id="{31B53380-560D-D949-8183-A8D0A51A43D0}"/>
              </a:ext>
            </a:extLst>
          </p:cNvPr>
          <p:cNvSpPr/>
          <p:nvPr/>
        </p:nvSpPr>
        <p:spPr>
          <a:xfrm>
            <a:off x="6524822" y="2973100"/>
            <a:ext cx="2076702" cy="1389690"/>
          </a:xfrm>
          <a:prstGeom prst="wedgeRectCallout">
            <a:avLst>
              <a:gd name="adj1" fmla="val -177895"/>
              <a:gd name="adj2" fmla="val -2843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②計算すべき月が自動で出てくる</a:t>
            </a:r>
            <a:endParaRPr kumimoji="1" lang="ja-JP" altLang="en-US" b="1" dirty="0"/>
          </a:p>
        </p:txBody>
      </p:sp>
      <p:sp>
        <p:nvSpPr>
          <p:cNvPr id="17" name="吹き出し: 四角形 16">
            <a:extLst>
              <a:ext uri="{FF2B5EF4-FFF2-40B4-BE49-F238E27FC236}">
                <a16:creationId xmlns:a16="http://schemas.microsoft.com/office/drawing/2014/main" id="{8E79FB87-FBF3-EE57-DDAE-DA791B16508E}"/>
              </a:ext>
            </a:extLst>
          </p:cNvPr>
          <p:cNvSpPr/>
          <p:nvPr/>
        </p:nvSpPr>
        <p:spPr>
          <a:xfrm>
            <a:off x="6524822" y="4614285"/>
            <a:ext cx="2057400" cy="1389690"/>
          </a:xfrm>
          <a:prstGeom prst="wedgeRectCallout">
            <a:avLst>
              <a:gd name="adj1" fmla="val -156090"/>
              <a:gd name="adj2" fmla="val -1223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③</a:t>
            </a:r>
            <a:r>
              <a:rPr lang="en-US" altLang="ja-JP" b="1" dirty="0"/>
              <a:t>12</a:t>
            </a:r>
            <a:r>
              <a:rPr lang="ja-JP" altLang="en-US" b="1" dirty="0"/>
              <a:t>か月分の</a:t>
            </a:r>
            <a:endParaRPr lang="en-US" altLang="ja-JP" b="1" dirty="0"/>
          </a:p>
          <a:p>
            <a:pPr algn="ctr"/>
            <a:r>
              <a:rPr lang="ja-JP" altLang="en-US" b="1" dirty="0"/>
              <a:t>給与総額を入力</a:t>
            </a:r>
            <a:endParaRPr lang="en-US" altLang="ja-JP" b="1" dirty="0"/>
          </a:p>
          <a:p>
            <a:pPr algn="ctr"/>
            <a:r>
              <a:rPr kumimoji="1" lang="ja-JP" altLang="en-US" b="1" u="sng" dirty="0"/>
              <a:t>総支給額</a:t>
            </a:r>
            <a:r>
              <a:rPr kumimoji="1" lang="en-US" altLang="ja-JP" b="1" u="sng" dirty="0"/>
              <a:t>×1.165</a:t>
            </a:r>
            <a:endParaRPr kumimoji="1" lang="ja-JP" altLang="en-US" b="1" u="sng" dirty="0"/>
          </a:p>
        </p:txBody>
      </p:sp>
      <p:sp>
        <p:nvSpPr>
          <p:cNvPr id="2" name="正方形/長方形 1">
            <a:extLst>
              <a:ext uri="{FF2B5EF4-FFF2-40B4-BE49-F238E27FC236}">
                <a16:creationId xmlns:a16="http://schemas.microsoft.com/office/drawing/2014/main" id="{F03809B1-F1F8-9434-183A-CF9C5B3B1DCC}"/>
              </a:ext>
            </a:extLst>
          </p:cNvPr>
          <p:cNvSpPr/>
          <p:nvPr/>
        </p:nvSpPr>
        <p:spPr>
          <a:xfrm>
            <a:off x="720969" y="2743200"/>
            <a:ext cx="1406769" cy="8309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9E1AC89F-E65C-CBF5-E55E-AFD663BB7907}"/>
              </a:ext>
            </a:extLst>
          </p:cNvPr>
          <p:cNvSpPr/>
          <p:nvPr/>
        </p:nvSpPr>
        <p:spPr>
          <a:xfrm>
            <a:off x="4026706" y="759120"/>
            <a:ext cx="1525682" cy="68318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916592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B5C7E-6A31-EB77-BC36-0C8A2D91211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AFD7B9A-46E8-534B-D9B3-4A4DD77CF8C6}"/>
              </a:ext>
            </a:extLst>
          </p:cNvPr>
          <p:cNvSpPr>
            <a:spLocks noGrp="1"/>
          </p:cNvSpPr>
          <p:nvPr>
            <p:ph type="sldNum" sz="quarter" idx="12"/>
          </p:nvPr>
        </p:nvSpPr>
        <p:spPr/>
        <p:txBody>
          <a:bodyPr/>
          <a:lstStyle/>
          <a:p>
            <a:fld id="{C1FF6DA9-008F-8B48-92A6-B652298478BF}" type="slidenum">
              <a:rPr lang="en-US" sz="1200" smtClean="0"/>
              <a:t>45</a:t>
            </a:fld>
            <a:endParaRPr lang="en-US" dirty="0"/>
          </a:p>
        </p:txBody>
      </p:sp>
      <p:sp>
        <p:nvSpPr>
          <p:cNvPr id="5" name="フッター プレースホルダー 4">
            <a:extLst>
              <a:ext uri="{FF2B5EF4-FFF2-40B4-BE49-F238E27FC236}">
                <a16:creationId xmlns:a16="http://schemas.microsoft.com/office/drawing/2014/main" id="{D9C19C84-DCC2-8C59-40C8-8397F0667421}"/>
              </a:ext>
            </a:extLst>
          </p:cNvPr>
          <p:cNvSpPr>
            <a:spLocks noGrp="1"/>
          </p:cNvSpPr>
          <p:nvPr>
            <p:ph type="ftr" sz="quarter" idx="11"/>
          </p:nvPr>
        </p:nvSpPr>
        <p:spPr>
          <a:xfrm>
            <a:off x="4981772" y="6438464"/>
            <a:ext cx="3086100" cy="365125"/>
          </a:xfrm>
        </p:spPr>
        <p:txBody>
          <a:bodyPr/>
          <a:lstStyle/>
          <a:p>
            <a:r>
              <a:rPr lang="ja-JP" altLang="en-US" dirty="0"/>
              <a:t>参照：厚生労働省　ベースアップ評価料事前の届出準備　</a:t>
            </a:r>
            <a:endParaRPr lang="en-US" dirty="0"/>
          </a:p>
        </p:txBody>
      </p:sp>
      <p:sp>
        <p:nvSpPr>
          <p:cNvPr id="7" name="矢印: 下 6">
            <a:extLst>
              <a:ext uri="{FF2B5EF4-FFF2-40B4-BE49-F238E27FC236}">
                <a16:creationId xmlns:a16="http://schemas.microsoft.com/office/drawing/2014/main" id="{ED6185F3-A8E7-49A3-6C36-96636B38CE86}"/>
              </a:ext>
            </a:extLst>
          </p:cNvPr>
          <p:cNvSpPr/>
          <p:nvPr/>
        </p:nvSpPr>
        <p:spPr>
          <a:xfrm>
            <a:off x="1530118" y="1695235"/>
            <a:ext cx="667820" cy="6061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E2CCD302-31E6-13AE-9EC8-8557D6EF9CDE}"/>
              </a:ext>
            </a:extLst>
          </p:cNvPr>
          <p:cNvSpPr/>
          <p:nvPr/>
        </p:nvSpPr>
        <p:spPr>
          <a:xfrm>
            <a:off x="-333268" y="2598003"/>
            <a:ext cx="4049959" cy="830997"/>
          </a:xfrm>
          <a:prstGeom prst="rect">
            <a:avLst/>
          </a:prstGeom>
          <a:noFill/>
        </p:spPr>
        <p:txBody>
          <a:bodyPr wrap="squar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rPr>
              <a:t>ベースアップ評価料</a:t>
            </a:r>
            <a:endParaRPr lang="en-US" altLang="ja-JP" sz="2400" b="0" cap="none" spc="0" dirty="0">
              <a:ln w="0"/>
              <a:solidFill>
                <a:schemeClr val="tx1"/>
              </a:solidFill>
              <a:effectLst>
                <a:outerShdw blurRad="38100" dist="19050" dir="2700000" algn="tl" rotWithShape="0">
                  <a:schemeClr val="dk1">
                    <a:alpha val="40000"/>
                  </a:schemeClr>
                </a:outerShdw>
              </a:effectLst>
            </a:endParaRPr>
          </a:p>
          <a:p>
            <a:pPr algn="ctr"/>
            <a:r>
              <a:rPr lang="en-US" altLang="ja-JP" sz="2400" b="0" cap="none" spc="0" dirty="0">
                <a:ln w="0"/>
                <a:solidFill>
                  <a:schemeClr val="tx1"/>
                </a:solidFill>
                <a:effectLst>
                  <a:outerShdw blurRad="38100" dist="19050" dir="2700000" algn="tl" rotWithShape="0">
                    <a:schemeClr val="dk1">
                      <a:alpha val="40000"/>
                    </a:schemeClr>
                  </a:outerShdw>
                </a:effectLst>
              </a:rPr>
              <a:t>(Ⅰ</a:t>
            </a:r>
            <a:r>
              <a:rPr lang="ja-JP" altLang="en-US" sz="2400" b="0" cap="none" spc="0" dirty="0">
                <a:ln w="0"/>
                <a:solidFill>
                  <a:schemeClr val="tx1"/>
                </a:solidFill>
                <a:effectLst>
                  <a:outerShdw blurRad="38100" dist="19050" dir="2700000" algn="tl" rotWithShape="0">
                    <a:schemeClr val="dk1">
                      <a:alpha val="40000"/>
                    </a:schemeClr>
                  </a:outerShdw>
                </a:effectLst>
              </a:rPr>
              <a:t>）？</a:t>
            </a:r>
          </a:p>
        </p:txBody>
      </p:sp>
      <p:sp>
        <p:nvSpPr>
          <p:cNvPr id="10" name="正方形/長方形 9">
            <a:extLst>
              <a:ext uri="{FF2B5EF4-FFF2-40B4-BE49-F238E27FC236}">
                <a16:creationId xmlns:a16="http://schemas.microsoft.com/office/drawing/2014/main" id="{D59972D1-D511-6E20-77A0-59DF0C8E2425}"/>
              </a:ext>
            </a:extLst>
          </p:cNvPr>
          <p:cNvSpPr/>
          <p:nvPr/>
        </p:nvSpPr>
        <p:spPr>
          <a:xfrm>
            <a:off x="-333269" y="3853269"/>
            <a:ext cx="4049959" cy="830997"/>
          </a:xfrm>
          <a:prstGeom prst="rect">
            <a:avLst/>
          </a:prstGeom>
          <a:noFill/>
        </p:spPr>
        <p:txBody>
          <a:bodyPr wrap="squar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rPr>
              <a:t>ベースアップ評価料</a:t>
            </a:r>
            <a:endParaRPr lang="en-US" altLang="ja-JP" sz="2400" b="0" cap="none" spc="0" dirty="0">
              <a:ln w="0"/>
              <a:solidFill>
                <a:schemeClr val="tx1"/>
              </a:solidFill>
              <a:effectLst>
                <a:outerShdw blurRad="38100" dist="19050" dir="2700000" algn="tl" rotWithShape="0">
                  <a:schemeClr val="dk1">
                    <a:alpha val="40000"/>
                  </a:schemeClr>
                </a:outerShdw>
              </a:effectLst>
            </a:endParaRPr>
          </a:p>
          <a:p>
            <a:pPr algn="ctr"/>
            <a:r>
              <a:rPr lang="en-US" altLang="ja-JP" sz="2400" b="0" cap="none" spc="0" dirty="0">
                <a:ln w="0"/>
                <a:solidFill>
                  <a:schemeClr val="tx1"/>
                </a:solidFill>
                <a:effectLst>
                  <a:outerShdw blurRad="38100" dist="19050" dir="2700000" algn="tl" rotWithShape="0">
                    <a:schemeClr val="dk1">
                      <a:alpha val="40000"/>
                    </a:schemeClr>
                  </a:outerShdw>
                </a:effectLst>
              </a:rPr>
              <a:t>(Ⅰ</a:t>
            </a:r>
            <a:r>
              <a:rPr lang="ja-JP" altLang="en-US" sz="2400" b="0" cap="none" spc="0" dirty="0">
                <a:ln w="0"/>
                <a:solidFill>
                  <a:schemeClr val="tx1"/>
                </a:solidFill>
                <a:effectLst>
                  <a:outerShdw blurRad="38100" dist="19050" dir="2700000" algn="tl" rotWithShape="0">
                    <a:schemeClr val="dk1">
                      <a:alpha val="40000"/>
                    </a:schemeClr>
                  </a:outerShdw>
                </a:effectLst>
              </a:rPr>
              <a:t>）＋（</a:t>
            </a:r>
            <a:r>
              <a:rPr lang="en-US" altLang="ja-JP" sz="2400" b="0" cap="none" spc="0" dirty="0">
                <a:ln w="0"/>
                <a:solidFill>
                  <a:schemeClr val="tx1"/>
                </a:solidFill>
                <a:effectLst>
                  <a:outerShdw blurRad="38100" dist="19050" dir="2700000" algn="tl" rotWithShape="0">
                    <a:schemeClr val="dk1">
                      <a:alpha val="40000"/>
                    </a:schemeClr>
                  </a:outerShdw>
                </a:effectLst>
              </a:rPr>
              <a:t>Ⅱ</a:t>
            </a:r>
            <a:r>
              <a:rPr lang="ja-JP" altLang="en-US" sz="2400" b="0" cap="none" spc="0" dirty="0">
                <a:ln w="0"/>
                <a:solidFill>
                  <a:schemeClr val="tx1"/>
                </a:solidFill>
                <a:effectLst>
                  <a:outerShdw blurRad="38100" dist="19050" dir="2700000" algn="tl" rotWithShape="0">
                    <a:schemeClr val="dk1">
                      <a:alpha val="40000"/>
                    </a:schemeClr>
                  </a:outerShdw>
                </a:effectLst>
              </a:rPr>
              <a:t>）？</a:t>
            </a:r>
          </a:p>
        </p:txBody>
      </p:sp>
      <p:sp>
        <p:nvSpPr>
          <p:cNvPr id="15" name="吹き出し: 四角形 14">
            <a:extLst>
              <a:ext uri="{FF2B5EF4-FFF2-40B4-BE49-F238E27FC236}">
                <a16:creationId xmlns:a16="http://schemas.microsoft.com/office/drawing/2014/main" id="{609744BB-0E1E-51BB-F7D0-7B5CB12C4DC7}"/>
              </a:ext>
            </a:extLst>
          </p:cNvPr>
          <p:cNvSpPr/>
          <p:nvPr/>
        </p:nvSpPr>
        <p:spPr>
          <a:xfrm>
            <a:off x="371796" y="3870575"/>
            <a:ext cx="1826142" cy="1389690"/>
          </a:xfrm>
          <a:prstGeom prst="wedgeRectCallout">
            <a:avLst>
              <a:gd name="adj1" fmla="val -14311"/>
              <a:gd name="adj2" fmla="val -750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①算定を始めたい月を入力</a:t>
            </a:r>
          </a:p>
        </p:txBody>
      </p:sp>
      <p:sp>
        <p:nvSpPr>
          <p:cNvPr id="16" name="吹き出し: 四角形 15">
            <a:extLst>
              <a:ext uri="{FF2B5EF4-FFF2-40B4-BE49-F238E27FC236}">
                <a16:creationId xmlns:a16="http://schemas.microsoft.com/office/drawing/2014/main" id="{6DD9C3DC-3C02-6555-08E4-972D093DB857}"/>
              </a:ext>
            </a:extLst>
          </p:cNvPr>
          <p:cNvSpPr/>
          <p:nvPr/>
        </p:nvSpPr>
        <p:spPr>
          <a:xfrm>
            <a:off x="6524822" y="2973100"/>
            <a:ext cx="2076702" cy="1389690"/>
          </a:xfrm>
          <a:prstGeom prst="wedgeRectCallout">
            <a:avLst>
              <a:gd name="adj1" fmla="val -177895"/>
              <a:gd name="adj2" fmla="val -2843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②計算すべき月が自動で出てくる</a:t>
            </a:r>
            <a:endParaRPr kumimoji="1" lang="ja-JP" altLang="en-US" b="1" dirty="0"/>
          </a:p>
        </p:txBody>
      </p:sp>
      <p:sp>
        <p:nvSpPr>
          <p:cNvPr id="17" name="吹き出し: 四角形 16">
            <a:extLst>
              <a:ext uri="{FF2B5EF4-FFF2-40B4-BE49-F238E27FC236}">
                <a16:creationId xmlns:a16="http://schemas.microsoft.com/office/drawing/2014/main" id="{1334DFF9-8C97-4978-59BE-9BC5138E2DA2}"/>
              </a:ext>
            </a:extLst>
          </p:cNvPr>
          <p:cNvSpPr/>
          <p:nvPr/>
        </p:nvSpPr>
        <p:spPr>
          <a:xfrm>
            <a:off x="6524822" y="4614285"/>
            <a:ext cx="2057400" cy="1389690"/>
          </a:xfrm>
          <a:prstGeom prst="wedgeRectCallout">
            <a:avLst>
              <a:gd name="adj1" fmla="val -156090"/>
              <a:gd name="adj2" fmla="val -1223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③</a:t>
            </a:r>
            <a:r>
              <a:rPr lang="en-US" altLang="ja-JP" b="1" dirty="0"/>
              <a:t>12</a:t>
            </a:r>
            <a:r>
              <a:rPr lang="ja-JP" altLang="en-US" b="1" dirty="0"/>
              <a:t>か月分の</a:t>
            </a:r>
            <a:endParaRPr lang="en-US" altLang="ja-JP" b="1" dirty="0"/>
          </a:p>
          <a:p>
            <a:pPr algn="ctr"/>
            <a:r>
              <a:rPr lang="ja-JP" altLang="en-US" b="1" dirty="0"/>
              <a:t>給与総額を入力</a:t>
            </a:r>
            <a:endParaRPr lang="en-US" altLang="ja-JP" b="1" dirty="0"/>
          </a:p>
          <a:p>
            <a:pPr algn="ctr"/>
            <a:r>
              <a:rPr kumimoji="1" lang="ja-JP" altLang="en-US" b="1" u="sng" dirty="0"/>
              <a:t>総支給額</a:t>
            </a:r>
            <a:r>
              <a:rPr kumimoji="1" lang="en-US" altLang="ja-JP" b="1" u="sng" dirty="0"/>
              <a:t>×1.165</a:t>
            </a:r>
            <a:endParaRPr kumimoji="1" lang="ja-JP" altLang="en-US" b="1" u="sng" dirty="0"/>
          </a:p>
        </p:txBody>
      </p:sp>
      <p:pic>
        <p:nvPicPr>
          <p:cNvPr id="8" name="図 7">
            <a:extLst>
              <a:ext uri="{FF2B5EF4-FFF2-40B4-BE49-F238E27FC236}">
                <a16:creationId xmlns:a16="http://schemas.microsoft.com/office/drawing/2014/main" id="{4167DE03-D357-FC13-4912-B689A216E1DB}"/>
              </a:ext>
            </a:extLst>
          </p:cNvPr>
          <p:cNvPicPr>
            <a:picLocks noChangeAspect="1"/>
          </p:cNvPicPr>
          <p:nvPr/>
        </p:nvPicPr>
        <p:blipFill>
          <a:blip r:embed="rId3"/>
          <a:stretch>
            <a:fillRect/>
          </a:stretch>
        </p:blipFill>
        <p:spPr>
          <a:xfrm>
            <a:off x="-12581" y="15225"/>
            <a:ext cx="9144000" cy="6423239"/>
          </a:xfrm>
          <a:prstGeom prst="rect">
            <a:avLst/>
          </a:prstGeom>
        </p:spPr>
      </p:pic>
      <p:sp>
        <p:nvSpPr>
          <p:cNvPr id="19" name="左中かっこ 18">
            <a:extLst>
              <a:ext uri="{FF2B5EF4-FFF2-40B4-BE49-F238E27FC236}">
                <a16:creationId xmlns:a16="http://schemas.microsoft.com/office/drawing/2014/main" id="{678349A0-6538-4B13-50D2-9EB85F555019}"/>
              </a:ext>
            </a:extLst>
          </p:cNvPr>
          <p:cNvSpPr/>
          <p:nvPr/>
        </p:nvSpPr>
        <p:spPr>
          <a:xfrm>
            <a:off x="371796" y="699247"/>
            <a:ext cx="510331" cy="479791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84FC4B3-8209-C4F7-650C-5C5520A23BCB}"/>
              </a:ext>
            </a:extLst>
          </p:cNvPr>
          <p:cNvSpPr/>
          <p:nvPr/>
        </p:nvSpPr>
        <p:spPr>
          <a:xfrm>
            <a:off x="742278" y="5701553"/>
            <a:ext cx="7584141" cy="73691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32948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BF45F-2FCE-3E8F-8014-93D437A7D98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96D01EA-6618-00A5-315A-F49AC313DCA6}"/>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1EAB44B6-3116-35C4-DFC7-2458E3562D11}"/>
              </a:ext>
            </a:extLst>
          </p:cNvPr>
          <p:cNvSpPr>
            <a:spLocks noGrp="1"/>
          </p:cNvSpPr>
          <p:nvPr>
            <p:ph idx="1"/>
          </p:nvPr>
        </p:nvSpPr>
        <p:spPr>
          <a:xfrm>
            <a:off x="464264" y="131960"/>
            <a:ext cx="8378078"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rPr>
              <a:t>給与総額を調べるために・・</a:t>
            </a:r>
            <a:endParaRPr kumimoji="1" lang="en-US" altLang="ja-JP" sz="2800" b="1" dirty="0">
              <a:solidFill>
                <a:schemeClr val="accent1"/>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69ADBCF9-46DD-5FBA-1ED9-8E62941FE23B}"/>
              </a:ext>
            </a:extLst>
          </p:cNvPr>
          <p:cNvSpPr>
            <a:spLocks noGrp="1"/>
          </p:cNvSpPr>
          <p:nvPr>
            <p:ph type="sldNum" sz="quarter" idx="12"/>
          </p:nvPr>
        </p:nvSpPr>
        <p:spPr/>
        <p:txBody>
          <a:bodyPr/>
          <a:lstStyle/>
          <a:p>
            <a:fld id="{C1FF6DA9-008F-8B48-92A6-B652298478BF}" type="slidenum">
              <a:rPr lang="en-US" sz="1200" smtClean="0"/>
              <a:t>46</a:t>
            </a:fld>
            <a:endParaRPr lang="en-US" dirty="0"/>
          </a:p>
        </p:txBody>
      </p:sp>
      <p:sp>
        <p:nvSpPr>
          <p:cNvPr id="5" name="フッター プレースホルダー 4">
            <a:extLst>
              <a:ext uri="{FF2B5EF4-FFF2-40B4-BE49-F238E27FC236}">
                <a16:creationId xmlns:a16="http://schemas.microsoft.com/office/drawing/2014/main" id="{013E30F8-1BC9-EA07-477C-51A16A95AE10}"/>
              </a:ext>
            </a:extLst>
          </p:cNvPr>
          <p:cNvSpPr>
            <a:spLocks noGrp="1"/>
          </p:cNvSpPr>
          <p:nvPr>
            <p:ph type="ftr" sz="quarter" idx="11"/>
          </p:nvPr>
        </p:nvSpPr>
        <p:spPr>
          <a:xfrm>
            <a:off x="3028950" y="6356350"/>
            <a:ext cx="3086100" cy="365125"/>
          </a:xfrm>
        </p:spPr>
        <p:txBody>
          <a:bodyPr/>
          <a:lstStyle/>
          <a:p>
            <a:r>
              <a:rPr lang="en-US" dirty="0"/>
              <a:t>Copyright © </a:t>
            </a:r>
            <a:r>
              <a:rPr lang="en-US" dirty="0" err="1"/>
              <a:t>shimizuheartsr</a:t>
            </a:r>
            <a:r>
              <a:rPr lang="en-US" dirty="0"/>
              <a:t> All Rights Reserved.</a:t>
            </a:r>
          </a:p>
        </p:txBody>
      </p:sp>
      <p:pic>
        <p:nvPicPr>
          <p:cNvPr id="8" name="図 7">
            <a:extLst>
              <a:ext uri="{FF2B5EF4-FFF2-40B4-BE49-F238E27FC236}">
                <a16:creationId xmlns:a16="http://schemas.microsoft.com/office/drawing/2014/main" id="{A7C97A76-79FF-97A3-2CAF-167C8AE37BD5}"/>
              </a:ext>
            </a:extLst>
          </p:cNvPr>
          <p:cNvPicPr>
            <a:picLocks noChangeAspect="1"/>
          </p:cNvPicPr>
          <p:nvPr/>
        </p:nvPicPr>
        <p:blipFill>
          <a:blip r:embed="rId3"/>
          <a:stretch>
            <a:fillRect/>
          </a:stretch>
        </p:blipFill>
        <p:spPr>
          <a:xfrm>
            <a:off x="0" y="1764993"/>
            <a:ext cx="9144000" cy="3063816"/>
          </a:xfrm>
          <a:prstGeom prst="rect">
            <a:avLst/>
          </a:prstGeom>
        </p:spPr>
      </p:pic>
      <p:sp>
        <p:nvSpPr>
          <p:cNvPr id="11" name="コンテンツ プレースホルダー 6">
            <a:extLst>
              <a:ext uri="{FF2B5EF4-FFF2-40B4-BE49-F238E27FC236}">
                <a16:creationId xmlns:a16="http://schemas.microsoft.com/office/drawing/2014/main" id="{8CAF78DF-3076-E30E-783A-6F76DAB234DC}"/>
              </a:ext>
            </a:extLst>
          </p:cNvPr>
          <p:cNvSpPr txBox="1">
            <a:spLocks/>
          </p:cNvSpPr>
          <p:nvPr/>
        </p:nvSpPr>
        <p:spPr>
          <a:xfrm>
            <a:off x="295176" y="898349"/>
            <a:ext cx="8311495" cy="717177"/>
          </a:xfrm>
          <a:prstGeom prst="rect">
            <a:avLst/>
          </a:prstGeom>
        </p:spPr>
        <p:txBody>
          <a:bodyPr vert="horz" lIns="91440" tIns="45720" rIns="91440" bIns="45720" rtlCol="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Font typeface="Arial" panose="020B0604020202020204" pitchFamily="34" charset="0"/>
              <a:buNone/>
            </a:pPr>
            <a:r>
              <a:rPr lang="ja-JP" altLang="en-US" dirty="0"/>
              <a:t>　</a:t>
            </a:r>
            <a:r>
              <a:rPr lang="en-US" altLang="ja-JP" b="1" dirty="0"/>
              <a:t>※</a:t>
            </a:r>
            <a:r>
              <a:rPr lang="ja-JP" altLang="en-US" b="1" dirty="0"/>
              <a:t>付録の賃金計算シート</a:t>
            </a:r>
            <a:r>
              <a:rPr lang="ja-JP" altLang="en-US" dirty="0"/>
              <a:t>を使います。</a:t>
            </a:r>
            <a:endParaRPr lang="en-US" altLang="ja-JP" dirty="0"/>
          </a:p>
          <a:p>
            <a:pPr marL="0" indent="0">
              <a:buFont typeface="Arial" panose="020B0604020202020204" pitchFamily="34" charset="0"/>
              <a:buNone/>
            </a:pPr>
            <a:r>
              <a:rPr lang="ja-JP" altLang="en-US" dirty="0"/>
              <a:t>　賃金台帳から総支給額を抜き出してオレンジのセルに入れてください</a:t>
            </a:r>
          </a:p>
          <a:p>
            <a:pPr marL="0" indent="0">
              <a:buFont typeface="Arial" panose="020B0604020202020204" pitchFamily="34" charset="0"/>
              <a:buNone/>
            </a:pPr>
            <a:endParaRPr lang="ja-JP" altLang="en-US" dirty="0"/>
          </a:p>
        </p:txBody>
      </p:sp>
      <p:sp>
        <p:nvSpPr>
          <p:cNvPr id="13" name="吹き出し: 四角形 12">
            <a:extLst>
              <a:ext uri="{FF2B5EF4-FFF2-40B4-BE49-F238E27FC236}">
                <a16:creationId xmlns:a16="http://schemas.microsoft.com/office/drawing/2014/main" id="{8514AB21-37D1-B00E-6AC4-D6EBAD1B75EB}"/>
              </a:ext>
            </a:extLst>
          </p:cNvPr>
          <p:cNvSpPr/>
          <p:nvPr/>
        </p:nvSpPr>
        <p:spPr>
          <a:xfrm>
            <a:off x="1209577" y="5219160"/>
            <a:ext cx="7054195" cy="810705"/>
          </a:xfrm>
          <a:prstGeom prst="wedgeRectCallout">
            <a:avLst>
              <a:gd name="adj1" fmla="val -41948"/>
              <a:gd name="adj2" fmla="val -11191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計算支援ツールには賞与を入れる欄がないので賞与月は給与＋賞与の金額を入力する必要があります</a:t>
            </a:r>
          </a:p>
        </p:txBody>
      </p:sp>
    </p:spTree>
    <p:extLst>
      <p:ext uri="{BB962C8B-B14F-4D97-AF65-F5344CB8AC3E}">
        <p14:creationId xmlns:p14="http://schemas.microsoft.com/office/powerpoint/2010/main" val="22929627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09CDD-8140-3FF8-3432-9DF823C6428B}"/>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0581F9ED-9020-E355-0749-4BE5A58F2CFA}"/>
              </a:ext>
            </a:extLst>
          </p:cNvPr>
          <p:cNvPicPr>
            <a:picLocks noChangeAspect="1"/>
          </p:cNvPicPr>
          <p:nvPr/>
        </p:nvPicPr>
        <p:blipFill>
          <a:blip r:embed="rId3"/>
          <a:stretch>
            <a:fillRect/>
          </a:stretch>
        </p:blipFill>
        <p:spPr>
          <a:xfrm>
            <a:off x="-11006" y="693496"/>
            <a:ext cx="9144000" cy="6099132"/>
          </a:xfrm>
          <a:prstGeom prst="rect">
            <a:avLst/>
          </a:prstGeom>
        </p:spPr>
      </p:pic>
      <p:sp>
        <p:nvSpPr>
          <p:cNvPr id="6" name="正方形/長方形 5">
            <a:extLst>
              <a:ext uri="{FF2B5EF4-FFF2-40B4-BE49-F238E27FC236}">
                <a16:creationId xmlns:a16="http://schemas.microsoft.com/office/drawing/2014/main" id="{B4B173CB-7D93-37C8-3343-EE61A3E8F43F}"/>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6535B9C5-A1B6-99AE-9B06-CFA85AC9B50F}"/>
              </a:ext>
            </a:extLst>
          </p:cNvPr>
          <p:cNvSpPr>
            <a:spLocks noGrp="1"/>
          </p:cNvSpPr>
          <p:nvPr>
            <p:ph idx="1"/>
          </p:nvPr>
        </p:nvSpPr>
        <p:spPr>
          <a:xfrm>
            <a:off x="464264" y="131960"/>
            <a:ext cx="7886700"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hlinkClick r:id="rId4">
                  <a:extLst>
                    <a:ext uri="{A12FA001-AC4F-418D-AE19-62706E023703}">
                      <ahyp:hlinkClr xmlns:ahyp="http://schemas.microsoft.com/office/drawing/2018/hyperlinkcolor" val="tx"/>
                    </a:ext>
                  </a:extLst>
                </a:hlinkClick>
              </a:rPr>
              <a:t>ベースアップ評価料計算支援ツール</a:t>
            </a:r>
            <a:r>
              <a:rPr lang="ja-JP" altLang="en-US" sz="2800" b="1" dirty="0">
                <a:solidFill>
                  <a:schemeClr val="accent2"/>
                </a:solidFill>
                <a:latin typeface="A-OTF UD Shin Go Pr6N L" panose="020B0300000000000000" pitchFamily="34" charset="-128"/>
                <a:ea typeface="A-OTF UD Shin Go Pr6N L" panose="020B0300000000000000" pitchFamily="34" charset="-128"/>
              </a:rPr>
              <a:t>②</a:t>
            </a:r>
            <a:endParaRPr kumimoji="1" lang="en-US" altLang="ja-JP" sz="2800" b="1" dirty="0">
              <a:solidFill>
                <a:schemeClr val="accent1"/>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E5AB68FD-1AE3-0D5E-C8D4-7C936D88142B}"/>
              </a:ext>
            </a:extLst>
          </p:cNvPr>
          <p:cNvSpPr>
            <a:spLocks noGrp="1"/>
          </p:cNvSpPr>
          <p:nvPr>
            <p:ph type="sldNum" sz="quarter" idx="12"/>
          </p:nvPr>
        </p:nvSpPr>
        <p:spPr/>
        <p:txBody>
          <a:bodyPr/>
          <a:lstStyle/>
          <a:p>
            <a:fld id="{C1FF6DA9-008F-8B48-92A6-B652298478BF}" type="slidenum">
              <a:rPr lang="en-US" sz="1200" smtClean="0"/>
              <a:t>47</a:t>
            </a:fld>
            <a:endParaRPr lang="en-US" dirty="0"/>
          </a:p>
        </p:txBody>
      </p:sp>
      <p:sp>
        <p:nvSpPr>
          <p:cNvPr id="15" name="吹き出し: 四角形 14">
            <a:extLst>
              <a:ext uri="{FF2B5EF4-FFF2-40B4-BE49-F238E27FC236}">
                <a16:creationId xmlns:a16="http://schemas.microsoft.com/office/drawing/2014/main" id="{8A48322D-1755-102B-2ECE-40F75E68F2CB}"/>
              </a:ext>
            </a:extLst>
          </p:cNvPr>
          <p:cNvSpPr/>
          <p:nvPr/>
        </p:nvSpPr>
        <p:spPr>
          <a:xfrm>
            <a:off x="124022" y="3758116"/>
            <a:ext cx="1826142" cy="1389690"/>
          </a:xfrm>
          <a:prstGeom prst="wedgeRectCallout">
            <a:avLst>
              <a:gd name="adj1" fmla="val 151660"/>
              <a:gd name="adj2" fmla="val -402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それぞれの算定回数を入力</a:t>
            </a:r>
          </a:p>
        </p:txBody>
      </p:sp>
    </p:spTree>
    <p:extLst>
      <p:ext uri="{BB962C8B-B14F-4D97-AF65-F5344CB8AC3E}">
        <p14:creationId xmlns:p14="http://schemas.microsoft.com/office/powerpoint/2010/main" val="3826970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A2008-9B43-BD2B-455E-9AA8E0916B38}"/>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8D1C7573-003F-465C-1DFD-44A6B46C0513}"/>
              </a:ext>
            </a:extLst>
          </p:cNvPr>
          <p:cNvPicPr>
            <a:picLocks noChangeAspect="1"/>
          </p:cNvPicPr>
          <p:nvPr/>
        </p:nvPicPr>
        <p:blipFill>
          <a:blip r:embed="rId3"/>
          <a:stretch>
            <a:fillRect/>
          </a:stretch>
        </p:blipFill>
        <p:spPr>
          <a:xfrm>
            <a:off x="56520" y="665886"/>
            <a:ext cx="9030960" cy="6192114"/>
          </a:xfrm>
          <a:prstGeom prst="rect">
            <a:avLst/>
          </a:prstGeom>
        </p:spPr>
      </p:pic>
      <p:sp>
        <p:nvSpPr>
          <p:cNvPr id="6" name="正方形/長方形 5">
            <a:extLst>
              <a:ext uri="{FF2B5EF4-FFF2-40B4-BE49-F238E27FC236}">
                <a16:creationId xmlns:a16="http://schemas.microsoft.com/office/drawing/2014/main" id="{071D6181-377A-B8EA-1A6E-79D81A410D1A}"/>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9B165040-5571-81F1-0170-2E07F6DC5505}"/>
              </a:ext>
            </a:extLst>
          </p:cNvPr>
          <p:cNvSpPr>
            <a:spLocks noGrp="1"/>
          </p:cNvSpPr>
          <p:nvPr>
            <p:ph idx="1"/>
          </p:nvPr>
        </p:nvSpPr>
        <p:spPr>
          <a:xfrm>
            <a:off x="464264" y="131960"/>
            <a:ext cx="7886700"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hlinkClick r:id="rId4">
                  <a:extLst>
                    <a:ext uri="{A12FA001-AC4F-418D-AE19-62706E023703}">
                      <ahyp:hlinkClr xmlns:ahyp="http://schemas.microsoft.com/office/drawing/2018/hyperlinkcolor" val="tx"/>
                    </a:ext>
                  </a:extLst>
                </a:hlinkClick>
              </a:rPr>
              <a:t>ベースアップ評価料計算支援ツール</a:t>
            </a: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rPr>
              <a:t>③</a:t>
            </a:r>
            <a:endParaRPr kumimoji="1" lang="en-US" altLang="ja-JP" sz="2800" b="1" dirty="0">
              <a:solidFill>
                <a:schemeClr val="accent2"/>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C0CB3A61-C79D-6E61-2842-62AC0D5CCC84}"/>
              </a:ext>
            </a:extLst>
          </p:cNvPr>
          <p:cNvSpPr>
            <a:spLocks noGrp="1"/>
          </p:cNvSpPr>
          <p:nvPr>
            <p:ph type="sldNum" sz="quarter" idx="12"/>
          </p:nvPr>
        </p:nvSpPr>
        <p:spPr/>
        <p:txBody>
          <a:bodyPr/>
          <a:lstStyle/>
          <a:p>
            <a:fld id="{C1FF6DA9-008F-8B48-92A6-B652298478BF}" type="slidenum">
              <a:rPr lang="en-US" sz="1200" smtClean="0"/>
              <a:t>48</a:t>
            </a:fld>
            <a:endParaRPr lang="en-US" dirty="0"/>
          </a:p>
        </p:txBody>
      </p:sp>
      <p:sp>
        <p:nvSpPr>
          <p:cNvPr id="15" name="吹き出し: 四角形 14">
            <a:extLst>
              <a:ext uri="{FF2B5EF4-FFF2-40B4-BE49-F238E27FC236}">
                <a16:creationId xmlns:a16="http://schemas.microsoft.com/office/drawing/2014/main" id="{6673FF94-AAC1-42FC-66B8-1AD2724BF4C4}"/>
              </a:ext>
            </a:extLst>
          </p:cNvPr>
          <p:cNvSpPr/>
          <p:nvPr/>
        </p:nvSpPr>
        <p:spPr>
          <a:xfrm>
            <a:off x="6369958" y="4187838"/>
            <a:ext cx="2309778" cy="669714"/>
          </a:xfrm>
          <a:prstGeom prst="wedgeRectCallout">
            <a:avLst>
              <a:gd name="adj1" fmla="val -15437"/>
              <a:gd name="adj2" fmla="val -76490"/>
            </a:avLst>
          </a:prstGeom>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a:t>
            </a:r>
            <a:r>
              <a:rPr kumimoji="1" lang="en-US" altLang="ja-JP" b="1" dirty="0"/>
              <a:t>Ⅱ</a:t>
            </a:r>
            <a:r>
              <a:rPr kumimoji="1" lang="ja-JP" altLang="en-US" b="1" dirty="0"/>
              <a:t>）が算定可能</a:t>
            </a:r>
          </a:p>
        </p:txBody>
      </p:sp>
      <p:sp>
        <p:nvSpPr>
          <p:cNvPr id="11" name="吹き出し: 四角形 10">
            <a:extLst>
              <a:ext uri="{FF2B5EF4-FFF2-40B4-BE49-F238E27FC236}">
                <a16:creationId xmlns:a16="http://schemas.microsoft.com/office/drawing/2014/main" id="{0D219946-A21D-87B1-541F-AF09BC87014F}"/>
              </a:ext>
            </a:extLst>
          </p:cNvPr>
          <p:cNvSpPr/>
          <p:nvPr/>
        </p:nvSpPr>
        <p:spPr>
          <a:xfrm>
            <a:off x="6333231" y="5417760"/>
            <a:ext cx="2565101" cy="669714"/>
          </a:xfrm>
          <a:prstGeom prst="wedgeRectCallout">
            <a:avLst>
              <a:gd name="adj1" fmla="val -43681"/>
              <a:gd name="adj2" fmla="val 20159"/>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従来版届出様式</a:t>
            </a:r>
            <a:endParaRPr kumimoji="1" lang="ja-JP" altLang="en-US" b="1" dirty="0"/>
          </a:p>
        </p:txBody>
      </p:sp>
      <p:sp>
        <p:nvSpPr>
          <p:cNvPr id="12" name="矢印: 下 11">
            <a:extLst>
              <a:ext uri="{FF2B5EF4-FFF2-40B4-BE49-F238E27FC236}">
                <a16:creationId xmlns:a16="http://schemas.microsoft.com/office/drawing/2014/main" id="{C1F0901A-9781-C8A5-BB4B-717A57135204}"/>
              </a:ext>
            </a:extLst>
          </p:cNvPr>
          <p:cNvSpPr/>
          <p:nvPr/>
        </p:nvSpPr>
        <p:spPr>
          <a:xfrm>
            <a:off x="7274507" y="4945652"/>
            <a:ext cx="424286" cy="4064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411C360A-953F-2813-CE91-1FDD15448790}"/>
              </a:ext>
            </a:extLst>
          </p:cNvPr>
          <p:cNvSpPr/>
          <p:nvPr/>
        </p:nvSpPr>
        <p:spPr>
          <a:xfrm>
            <a:off x="5587447" y="3476108"/>
            <a:ext cx="3030877" cy="4899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2DDBD2D4-423D-902A-4900-7ED05AC90B09}"/>
              </a:ext>
            </a:extLst>
          </p:cNvPr>
          <p:cNvSpPr/>
          <p:nvPr/>
        </p:nvSpPr>
        <p:spPr>
          <a:xfrm>
            <a:off x="2578812" y="5640512"/>
            <a:ext cx="3452117" cy="44696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718131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80433-F6C6-2311-F509-8A3A1AF4E202}"/>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B35F35A8-64BC-0EAB-38C0-BCF22FAE1069}"/>
              </a:ext>
            </a:extLst>
          </p:cNvPr>
          <p:cNvPicPr>
            <a:picLocks noChangeAspect="1"/>
          </p:cNvPicPr>
          <p:nvPr/>
        </p:nvPicPr>
        <p:blipFill>
          <a:blip r:embed="rId3"/>
          <a:stretch>
            <a:fillRect/>
          </a:stretch>
        </p:blipFill>
        <p:spPr>
          <a:xfrm>
            <a:off x="208941" y="669714"/>
            <a:ext cx="8726118" cy="6192114"/>
          </a:xfrm>
          <a:prstGeom prst="rect">
            <a:avLst/>
          </a:prstGeom>
        </p:spPr>
      </p:pic>
      <p:sp>
        <p:nvSpPr>
          <p:cNvPr id="6" name="正方形/長方形 5">
            <a:extLst>
              <a:ext uri="{FF2B5EF4-FFF2-40B4-BE49-F238E27FC236}">
                <a16:creationId xmlns:a16="http://schemas.microsoft.com/office/drawing/2014/main" id="{46F7A14F-E2A3-8007-8607-FFC5B8B0EDB6}"/>
              </a:ext>
            </a:extLst>
          </p:cNvPr>
          <p:cNvSpPr/>
          <p:nvPr/>
        </p:nvSpPr>
        <p:spPr>
          <a:xfrm>
            <a:off x="0" y="0"/>
            <a:ext cx="9144000" cy="6697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コンテンツ プレースホルダー 2">
            <a:extLst>
              <a:ext uri="{FF2B5EF4-FFF2-40B4-BE49-F238E27FC236}">
                <a16:creationId xmlns:a16="http://schemas.microsoft.com/office/drawing/2014/main" id="{F9DD97FF-ED0F-BE3F-EA82-07B8FBEEAFD5}"/>
              </a:ext>
            </a:extLst>
          </p:cNvPr>
          <p:cNvSpPr>
            <a:spLocks noGrp="1"/>
          </p:cNvSpPr>
          <p:nvPr>
            <p:ph idx="1"/>
          </p:nvPr>
        </p:nvSpPr>
        <p:spPr>
          <a:xfrm>
            <a:off x="464264" y="131960"/>
            <a:ext cx="7886700" cy="4760715"/>
          </a:xfrm>
          <a:noFill/>
        </p:spPr>
        <p:txBody>
          <a:bodyPr>
            <a:normAutofit/>
          </a:bodyPr>
          <a:lstStyle/>
          <a:p>
            <a:pPr marL="0" indent="0">
              <a:buNone/>
            </a:pP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hlinkClick r:id="rId4">
                  <a:extLst>
                    <a:ext uri="{A12FA001-AC4F-418D-AE19-62706E023703}">
                      <ahyp:hlinkClr xmlns:ahyp="http://schemas.microsoft.com/office/drawing/2018/hyperlinkcolor" val="tx"/>
                    </a:ext>
                  </a:extLst>
                </a:hlinkClick>
              </a:rPr>
              <a:t>ベースアップ評価料計算支援ツール</a:t>
            </a:r>
            <a:r>
              <a:rPr kumimoji="1" lang="ja-JP" altLang="en-US" sz="2800" b="1" dirty="0">
                <a:solidFill>
                  <a:schemeClr val="accent2"/>
                </a:solidFill>
                <a:latin typeface="A-OTF UD Shin Go Pr6N L" panose="020B0300000000000000" pitchFamily="34" charset="-128"/>
                <a:ea typeface="A-OTF UD Shin Go Pr6N L" panose="020B0300000000000000" pitchFamily="34" charset="-128"/>
              </a:rPr>
              <a:t>④</a:t>
            </a:r>
            <a:endParaRPr kumimoji="1" lang="en-US" altLang="ja-JP" sz="2800" b="1" dirty="0">
              <a:solidFill>
                <a:schemeClr val="accent2"/>
              </a:solidFill>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17D91B87-B41C-5CFB-FDB1-15EDF0F63401}"/>
              </a:ext>
            </a:extLst>
          </p:cNvPr>
          <p:cNvSpPr>
            <a:spLocks noGrp="1"/>
          </p:cNvSpPr>
          <p:nvPr>
            <p:ph type="sldNum" sz="quarter" idx="12"/>
          </p:nvPr>
        </p:nvSpPr>
        <p:spPr/>
        <p:txBody>
          <a:bodyPr/>
          <a:lstStyle/>
          <a:p>
            <a:fld id="{C1FF6DA9-008F-8B48-92A6-B652298478BF}" type="slidenum">
              <a:rPr lang="en-US" sz="1200" smtClean="0"/>
              <a:t>49</a:t>
            </a:fld>
            <a:endParaRPr lang="en-US" dirty="0"/>
          </a:p>
        </p:txBody>
      </p:sp>
      <p:sp>
        <p:nvSpPr>
          <p:cNvPr id="15" name="吹き出し: 四角形 14">
            <a:extLst>
              <a:ext uri="{FF2B5EF4-FFF2-40B4-BE49-F238E27FC236}">
                <a16:creationId xmlns:a16="http://schemas.microsoft.com/office/drawing/2014/main" id="{792B7AEC-6015-0D7D-FD3F-BCAE0DB76681}"/>
              </a:ext>
            </a:extLst>
          </p:cNvPr>
          <p:cNvSpPr/>
          <p:nvPr/>
        </p:nvSpPr>
        <p:spPr>
          <a:xfrm>
            <a:off x="6289831" y="4114803"/>
            <a:ext cx="2638549" cy="669714"/>
          </a:xfrm>
          <a:prstGeom prst="wedgeRectCallout">
            <a:avLst>
              <a:gd name="adj1" fmla="val -14434"/>
              <a:gd name="adj2" fmla="val -78024"/>
            </a:avLst>
          </a:prstGeom>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a:t>
            </a:r>
            <a:r>
              <a:rPr kumimoji="1" lang="en-US" altLang="ja-JP" b="1" dirty="0"/>
              <a:t>Ⅱ</a:t>
            </a:r>
            <a:r>
              <a:rPr kumimoji="1" lang="ja-JP" altLang="en-US" b="1" dirty="0"/>
              <a:t>）は算定できない＝（</a:t>
            </a:r>
            <a:r>
              <a:rPr kumimoji="1" lang="en-US" altLang="ja-JP" b="1" dirty="0"/>
              <a:t>Ⅰ</a:t>
            </a:r>
            <a:r>
              <a:rPr kumimoji="1" lang="ja-JP" altLang="en-US" b="1" dirty="0"/>
              <a:t>）のみ</a:t>
            </a:r>
          </a:p>
        </p:txBody>
      </p:sp>
      <p:sp>
        <p:nvSpPr>
          <p:cNvPr id="7" name="吹き出し: 四角形 6">
            <a:extLst>
              <a:ext uri="{FF2B5EF4-FFF2-40B4-BE49-F238E27FC236}">
                <a16:creationId xmlns:a16="http://schemas.microsoft.com/office/drawing/2014/main" id="{C49D46DC-7887-93BD-DC46-06C452D1A0BC}"/>
              </a:ext>
            </a:extLst>
          </p:cNvPr>
          <p:cNvSpPr/>
          <p:nvPr/>
        </p:nvSpPr>
        <p:spPr>
          <a:xfrm>
            <a:off x="6333231" y="5417760"/>
            <a:ext cx="2565101" cy="669714"/>
          </a:xfrm>
          <a:prstGeom prst="wedgeRectCallout">
            <a:avLst>
              <a:gd name="adj1" fmla="val -43681"/>
              <a:gd name="adj2" fmla="val 20159"/>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t>ベースアップ評価料</a:t>
            </a:r>
            <a:r>
              <a:rPr lang="en-US" altLang="ja-JP" b="1" dirty="0"/>
              <a:t>(Ⅰ)</a:t>
            </a:r>
            <a:r>
              <a:rPr lang="ja-JP" altLang="en-US" b="1" dirty="0"/>
              <a:t>専用届出様式</a:t>
            </a:r>
            <a:endParaRPr kumimoji="1" lang="ja-JP" altLang="en-US" b="1" dirty="0"/>
          </a:p>
        </p:txBody>
      </p:sp>
      <p:sp>
        <p:nvSpPr>
          <p:cNvPr id="9" name="矢印: 下 8">
            <a:extLst>
              <a:ext uri="{FF2B5EF4-FFF2-40B4-BE49-F238E27FC236}">
                <a16:creationId xmlns:a16="http://schemas.microsoft.com/office/drawing/2014/main" id="{621C506A-95B3-B1CD-0B7A-6362647EE651}"/>
              </a:ext>
            </a:extLst>
          </p:cNvPr>
          <p:cNvSpPr/>
          <p:nvPr/>
        </p:nvSpPr>
        <p:spPr>
          <a:xfrm>
            <a:off x="7274507" y="4895477"/>
            <a:ext cx="424286" cy="4064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EE562E89-73D2-844C-382C-B350D964BFF5}"/>
              </a:ext>
            </a:extLst>
          </p:cNvPr>
          <p:cNvSpPr/>
          <p:nvPr/>
        </p:nvSpPr>
        <p:spPr>
          <a:xfrm>
            <a:off x="5728852" y="3476108"/>
            <a:ext cx="3030877" cy="4899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09952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468ADF-E582-813E-68FA-079A9070CCCF}"/>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7FF8BF8A-B8A0-405E-13A4-E388E2D1B18C}"/>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2C56D0B5-68FA-99A8-F452-94DE07B51BAE}"/>
              </a:ext>
            </a:extLst>
          </p:cNvPr>
          <p:cNvPicPr>
            <a:picLocks noChangeAspect="1"/>
          </p:cNvPicPr>
          <p:nvPr/>
        </p:nvPicPr>
        <p:blipFill>
          <a:blip r:embed="rId3"/>
          <a:stretch>
            <a:fillRect/>
          </a:stretch>
        </p:blipFill>
        <p:spPr>
          <a:xfrm>
            <a:off x="0" y="240281"/>
            <a:ext cx="9144000" cy="6298613"/>
          </a:xfrm>
          <a:prstGeom prst="rect">
            <a:avLst/>
          </a:prstGeom>
        </p:spPr>
      </p:pic>
      <p:sp>
        <p:nvSpPr>
          <p:cNvPr id="4" name="スライド番号プレースホルダー 3">
            <a:extLst>
              <a:ext uri="{FF2B5EF4-FFF2-40B4-BE49-F238E27FC236}">
                <a16:creationId xmlns:a16="http://schemas.microsoft.com/office/drawing/2014/main" id="{B0573F3E-A57A-30BE-C32B-D818D55BEE26}"/>
              </a:ext>
            </a:extLst>
          </p:cNvPr>
          <p:cNvSpPr>
            <a:spLocks noGrp="1"/>
          </p:cNvSpPr>
          <p:nvPr>
            <p:ph type="sldNum" sz="quarter" idx="12"/>
          </p:nvPr>
        </p:nvSpPr>
        <p:spPr/>
        <p:txBody>
          <a:bodyPr/>
          <a:lstStyle/>
          <a:p>
            <a:fld id="{C1FF6DA9-008F-8B48-92A6-B652298478BF}" type="slidenum">
              <a:rPr lang="en-US" sz="1200" smtClean="0"/>
              <a:t>5</a:t>
            </a:fld>
            <a:endParaRPr lang="en-US" sz="1200" dirty="0"/>
          </a:p>
        </p:txBody>
      </p:sp>
      <p:sp>
        <p:nvSpPr>
          <p:cNvPr id="6" name="正方形/長方形 5">
            <a:extLst>
              <a:ext uri="{FF2B5EF4-FFF2-40B4-BE49-F238E27FC236}">
                <a16:creationId xmlns:a16="http://schemas.microsoft.com/office/drawing/2014/main" id="{A052D1FF-CBE5-D670-FC4D-B3E995A39278}"/>
              </a:ext>
            </a:extLst>
          </p:cNvPr>
          <p:cNvSpPr/>
          <p:nvPr/>
        </p:nvSpPr>
        <p:spPr>
          <a:xfrm>
            <a:off x="8918089" y="6245373"/>
            <a:ext cx="225911"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F3E4DB7-F726-4E76-67A0-42265E046EC9}"/>
              </a:ext>
            </a:extLst>
          </p:cNvPr>
          <p:cNvSpPr txBox="1"/>
          <p:nvPr/>
        </p:nvSpPr>
        <p:spPr>
          <a:xfrm>
            <a:off x="1852271" y="6413699"/>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
        <p:nvSpPr>
          <p:cNvPr id="7" name="正方形/長方形 6">
            <a:extLst>
              <a:ext uri="{FF2B5EF4-FFF2-40B4-BE49-F238E27FC236}">
                <a16:creationId xmlns:a16="http://schemas.microsoft.com/office/drawing/2014/main" id="{77DADA3A-9DDD-E695-36D0-02EB561FC07B}"/>
              </a:ext>
            </a:extLst>
          </p:cNvPr>
          <p:cNvSpPr/>
          <p:nvPr/>
        </p:nvSpPr>
        <p:spPr>
          <a:xfrm>
            <a:off x="4378362" y="6002767"/>
            <a:ext cx="968189" cy="3077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795533F2-E5E8-C37F-ACAC-4FE44B065584}"/>
              </a:ext>
            </a:extLst>
          </p:cNvPr>
          <p:cNvSpPr/>
          <p:nvPr/>
        </p:nvSpPr>
        <p:spPr>
          <a:xfrm>
            <a:off x="6837381" y="5987554"/>
            <a:ext cx="1381461" cy="3077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42943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2ED3-2084-1EF1-812D-7479676296F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20968E-3A7D-A42E-A40B-D0015DFC3498}"/>
              </a:ext>
            </a:extLst>
          </p:cNvPr>
          <p:cNvSpPr/>
          <p:nvPr/>
        </p:nvSpPr>
        <p:spPr>
          <a:xfrm>
            <a:off x="0" y="5138"/>
            <a:ext cx="9144000" cy="6759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201A2AF-D39D-E276-388F-CED50A92746A}"/>
              </a:ext>
            </a:extLst>
          </p:cNvPr>
          <p:cNvSpPr>
            <a:spLocks noGrp="1"/>
          </p:cNvSpPr>
          <p:nvPr>
            <p:ph type="title"/>
          </p:nvPr>
        </p:nvSpPr>
        <p:spPr>
          <a:xfrm>
            <a:off x="113016" y="-178683"/>
            <a:ext cx="8876872" cy="1108832"/>
          </a:xfrm>
          <a:ln w="38100">
            <a:noFill/>
          </a:ln>
        </p:spPr>
        <p:txBody>
          <a:bodyPr/>
          <a:lstStyle/>
          <a:p>
            <a:r>
              <a:rPr lang="ja-JP" altLang="en-US" b="1" dirty="0">
                <a:latin typeface="A-OTF UD Shin Go Pr6N L" panose="020B0300000000000000" pitchFamily="34" charset="-128"/>
                <a:ea typeface="A-OTF UD Shin Go Pr6N L" panose="020B0300000000000000" pitchFamily="34" charset="-128"/>
              </a:rPr>
              <a:t>ど</a:t>
            </a:r>
            <a:r>
              <a:rPr kumimoji="1" lang="ja-JP" altLang="en-US" b="1" dirty="0">
                <a:latin typeface="A-OTF UD Shin Go Pr6N L" panose="020B0300000000000000" pitchFamily="34" charset="-128"/>
                <a:ea typeface="A-OTF UD Shin Go Pr6N L" panose="020B0300000000000000" pitchFamily="34" charset="-128"/>
              </a:rPr>
              <a:t>の届出様式を選ぶ？</a:t>
            </a:r>
          </a:p>
        </p:txBody>
      </p:sp>
      <p:sp>
        <p:nvSpPr>
          <p:cNvPr id="4" name="スライド番号プレースホルダー 3">
            <a:extLst>
              <a:ext uri="{FF2B5EF4-FFF2-40B4-BE49-F238E27FC236}">
                <a16:creationId xmlns:a16="http://schemas.microsoft.com/office/drawing/2014/main" id="{9C8CFD17-CD42-9E03-89A2-4F37F3B7DA56}"/>
              </a:ext>
            </a:extLst>
          </p:cNvPr>
          <p:cNvSpPr>
            <a:spLocks noGrp="1"/>
          </p:cNvSpPr>
          <p:nvPr>
            <p:ph type="sldNum" sz="quarter" idx="12"/>
          </p:nvPr>
        </p:nvSpPr>
        <p:spPr/>
        <p:txBody>
          <a:bodyPr/>
          <a:lstStyle/>
          <a:p>
            <a:fld id="{C1FF6DA9-008F-8B48-92A6-B652298478BF}" type="slidenum">
              <a:rPr lang="en-US" sz="1200" smtClean="0"/>
              <a:t>50</a:t>
            </a:fld>
            <a:endParaRPr lang="en-US" dirty="0"/>
          </a:p>
        </p:txBody>
      </p:sp>
      <p:sp>
        <p:nvSpPr>
          <p:cNvPr id="5" name="フッター プレースホルダー 4">
            <a:extLst>
              <a:ext uri="{FF2B5EF4-FFF2-40B4-BE49-F238E27FC236}">
                <a16:creationId xmlns:a16="http://schemas.microsoft.com/office/drawing/2014/main" id="{4EAD578F-5E1F-6623-6927-FC40F598D8F4}"/>
              </a:ext>
            </a:extLst>
          </p:cNvPr>
          <p:cNvSpPr>
            <a:spLocks noGrp="1"/>
          </p:cNvSpPr>
          <p:nvPr>
            <p:ph type="ftr" sz="quarter" idx="11"/>
          </p:nvPr>
        </p:nvSpPr>
        <p:spPr>
          <a:xfrm>
            <a:off x="3028950" y="6440993"/>
            <a:ext cx="3086100" cy="365125"/>
          </a:xfrm>
        </p:spPr>
        <p:txBody>
          <a:bodyPr/>
          <a:lstStyle/>
          <a:p>
            <a:r>
              <a:rPr lang="en-US" dirty="0"/>
              <a:t>Copyright © </a:t>
            </a:r>
            <a:r>
              <a:rPr lang="en-US" dirty="0" err="1"/>
              <a:t>shimizuheartsr</a:t>
            </a:r>
            <a:r>
              <a:rPr lang="en-US" dirty="0"/>
              <a:t> All Rights Reserved.</a:t>
            </a:r>
          </a:p>
        </p:txBody>
      </p:sp>
      <p:sp>
        <p:nvSpPr>
          <p:cNvPr id="11" name="コンテンツ プレースホルダー 10">
            <a:extLst>
              <a:ext uri="{FF2B5EF4-FFF2-40B4-BE49-F238E27FC236}">
                <a16:creationId xmlns:a16="http://schemas.microsoft.com/office/drawing/2014/main" id="{C55FB98D-E2EE-721F-E7C9-CC3CEB32A4C0}"/>
              </a:ext>
            </a:extLst>
          </p:cNvPr>
          <p:cNvSpPr>
            <a:spLocks noGrp="1"/>
          </p:cNvSpPr>
          <p:nvPr>
            <p:ph idx="1"/>
          </p:nvPr>
        </p:nvSpPr>
        <p:spPr>
          <a:xfrm>
            <a:off x="628650" y="1381880"/>
            <a:ext cx="7886700" cy="4795083"/>
          </a:xfrm>
        </p:spPr>
        <p:txBody>
          <a:bodyPr>
            <a:normAutofit/>
          </a:bodyPr>
          <a:lstStyle/>
          <a:p>
            <a:endParaRPr lang="ja-JP" altLang="en-US" sz="2400" dirty="0"/>
          </a:p>
          <a:p>
            <a:endParaRPr lang="ja-JP" altLang="en-US" dirty="0"/>
          </a:p>
        </p:txBody>
      </p:sp>
      <p:graphicFrame>
        <p:nvGraphicFramePr>
          <p:cNvPr id="8" name="Table 2">
            <a:extLst>
              <a:ext uri="{FF2B5EF4-FFF2-40B4-BE49-F238E27FC236}">
                <a16:creationId xmlns:a16="http://schemas.microsoft.com/office/drawing/2014/main" id="{3187EB57-460D-E22B-09CD-CDE919A0F727}"/>
              </a:ext>
            </a:extLst>
          </p:cNvPr>
          <p:cNvGraphicFramePr>
            <a:graphicFrameLocks noGrp="1"/>
          </p:cNvGraphicFramePr>
          <p:nvPr>
            <p:extLst>
              <p:ext uri="{D42A27DB-BD31-4B8C-83A1-F6EECF244321}">
                <p14:modId xmlns:p14="http://schemas.microsoft.com/office/powerpoint/2010/main" val="1003869002"/>
              </p:ext>
            </p:extLst>
          </p:nvPr>
        </p:nvGraphicFramePr>
        <p:xfrm>
          <a:off x="1" y="681037"/>
          <a:ext cx="9143999" cy="5849650"/>
        </p:xfrm>
        <a:graphic>
          <a:graphicData uri="http://schemas.openxmlformats.org/drawingml/2006/table">
            <a:tbl>
              <a:tblPr firstRow="1" bandRow="1">
                <a:tableStyleId>{5C22544A-7EE6-4342-B048-85BDC9FD1C3A}</a:tableStyleId>
              </a:tblPr>
              <a:tblGrid>
                <a:gridCol w="842356">
                  <a:extLst>
                    <a:ext uri="{9D8B030D-6E8A-4147-A177-3AD203B41FA5}">
                      <a16:colId xmlns:a16="http://schemas.microsoft.com/office/drawing/2014/main" val="580334636"/>
                    </a:ext>
                  </a:extLst>
                </a:gridCol>
                <a:gridCol w="4563950">
                  <a:extLst>
                    <a:ext uri="{9D8B030D-6E8A-4147-A177-3AD203B41FA5}">
                      <a16:colId xmlns:a16="http://schemas.microsoft.com/office/drawing/2014/main" val="20000"/>
                    </a:ext>
                  </a:extLst>
                </a:gridCol>
                <a:gridCol w="3737693">
                  <a:extLst>
                    <a:ext uri="{9D8B030D-6E8A-4147-A177-3AD203B41FA5}">
                      <a16:colId xmlns:a16="http://schemas.microsoft.com/office/drawing/2014/main" val="20001"/>
                    </a:ext>
                  </a:extLst>
                </a:gridCol>
              </a:tblGrid>
              <a:tr h="526259">
                <a:tc>
                  <a:txBody>
                    <a:bodyPr/>
                    <a:lstStyle/>
                    <a:p>
                      <a:pPr algn="ctr">
                        <a:defRPr sz="1400" b="1"/>
                      </a:pPr>
                      <a:endParaRPr sz="2400" dirty="0">
                        <a:latin typeface="BIZ UDPゴシック" panose="020B0400000000000000" pitchFamily="50" charset="-128"/>
                        <a:ea typeface="A-OTF UD Shin Go Pr6N L" panose="020B0300000000000000"/>
                      </a:endParaRPr>
                    </a:p>
                  </a:txBody>
                  <a:tcPr anchor="ctr"/>
                </a:tc>
                <a:tc>
                  <a:txBody>
                    <a:bodyPr/>
                    <a:lstStyle/>
                    <a:p>
                      <a:pPr algn="ctr">
                        <a:defRPr sz="1400" b="1"/>
                      </a:pPr>
                      <a:r>
                        <a:rPr sz="2400" dirty="0">
                          <a:latin typeface="+mn-lt"/>
                          <a:ea typeface="A-OTF UD Shin Go Pr6N L" panose="020B0300000000000000"/>
                        </a:rPr>
                        <a:t>評価料の算定状況</a:t>
                      </a:r>
                    </a:p>
                  </a:txBody>
                  <a:tcPr anchor="ctr"/>
                </a:tc>
                <a:tc>
                  <a:txBody>
                    <a:bodyPr/>
                    <a:lstStyle/>
                    <a:p>
                      <a:pPr algn="ctr">
                        <a:defRPr sz="1400" b="1"/>
                      </a:pPr>
                      <a:r>
                        <a:rPr sz="2400" dirty="0">
                          <a:latin typeface="+mn-lt"/>
                          <a:ea typeface="A-OTF UD Shin Go Pr6N L" panose="020B0300000000000000"/>
                        </a:rPr>
                        <a:t>選ぶ届出様式（Excel）</a:t>
                      </a:r>
                    </a:p>
                  </a:txBody>
                  <a:tcPr anchor="ctr"/>
                </a:tc>
                <a:extLst>
                  <a:ext uri="{0D108BD9-81ED-4DB2-BD59-A6C34878D82A}">
                    <a16:rowId xmlns:a16="http://schemas.microsoft.com/office/drawing/2014/main" val="10000"/>
                  </a:ext>
                </a:extLst>
              </a:tr>
              <a:tr h="900456">
                <a:tc rowSpan="2">
                  <a:txBody>
                    <a:bodyPr/>
                    <a:lstStyle/>
                    <a:p>
                      <a:r>
                        <a:rPr lang="ja-JP" altLang="en-US" sz="2400" b="0" dirty="0">
                          <a:latin typeface="+mn-ea"/>
                          <a:ea typeface="A-OTF UD Shin Go Pr6N L" panose="020B0300000000000000"/>
                        </a:rPr>
                        <a:t>無床診療所</a:t>
                      </a:r>
                      <a:endParaRPr sz="2400" b="0" dirty="0">
                        <a:latin typeface="+mn-ea"/>
                        <a:ea typeface="A-OTF UD Shin Go Pr6N L" panose="020B0300000000000000"/>
                      </a:endParaRPr>
                    </a:p>
                  </a:txBody>
                  <a:tcPr vert="eaVert" anchor="ctr"/>
                </a:tc>
                <a:tc>
                  <a:txBody>
                    <a:bodyPr/>
                    <a:lstStyle/>
                    <a:p>
                      <a:r>
                        <a:rPr sz="2400" b="0" dirty="0">
                          <a:latin typeface="+mn-lt"/>
                          <a:ea typeface="A-OTF UD Shin Go Pr6N L" panose="020B0300000000000000"/>
                        </a:rPr>
                        <a:t>ベースアップ評価料</a:t>
                      </a:r>
                      <a:r>
                        <a:rPr lang="ja-JP" altLang="en-US" sz="2400" b="0" dirty="0">
                          <a:latin typeface="+mn-lt"/>
                          <a:ea typeface="A-OTF UD Shin Go Pr6N L" panose="020B0300000000000000"/>
                        </a:rPr>
                        <a:t>（</a:t>
                      </a:r>
                      <a:r>
                        <a:rPr lang="en-US" altLang="ja-JP" sz="2400" b="0" dirty="0">
                          <a:latin typeface="+mn-lt"/>
                          <a:ea typeface="A-OTF UD Shin Go Pr6N L" panose="020B0300000000000000"/>
                        </a:rPr>
                        <a:t>Ⅰ</a:t>
                      </a:r>
                      <a:r>
                        <a:rPr lang="ja-JP" altLang="en-US" sz="2400" b="0" dirty="0">
                          <a:latin typeface="+mn-lt"/>
                          <a:ea typeface="A-OTF UD Shin Go Pr6N L" panose="020B0300000000000000"/>
                        </a:rPr>
                        <a:t>）</a:t>
                      </a:r>
                      <a:r>
                        <a:rPr sz="2400" b="0" dirty="0">
                          <a:latin typeface="+mn-lt"/>
                          <a:ea typeface="A-OTF UD Shin Go Pr6N L" panose="020B0300000000000000"/>
                        </a:rPr>
                        <a:t>のみ</a:t>
                      </a:r>
                    </a:p>
                  </a:txBody>
                  <a:tcPr anchor="ctr"/>
                </a:tc>
                <a:tc>
                  <a:txBody>
                    <a:bodyPr/>
                    <a:lstStyle/>
                    <a:p>
                      <a:r>
                        <a:rPr sz="2400" b="0" dirty="0">
                          <a:latin typeface="+mn-lt"/>
                          <a:ea typeface="A-OTF UD Shin Go Pr6N L" panose="020B0300000000000000"/>
                        </a:rPr>
                        <a:t>ベースアップ評価料</a:t>
                      </a:r>
                      <a:r>
                        <a:rPr lang="en-US" altLang="ja-JP" sz="2400" b="0" dirty="0">
                          <a:solidFill>
                            <a:srgbClr val="FF0000"/>
                          </a:solidFill>
                          <a:latin typeface="+mn-lt"/>
                          <a:ea typeface="A-OTF UD Shin Go Pr6N L" panose="020B0300000000000000"/>
                        </a:rPr>
                        <a:t>(</a:t>
                      </a:r>
                      <a:r>
                        <a:rPr lang="en-US" altLang="ja-JP" sz="2400" b="1" dirty="0">
                          <a:solidFill>
                            <a:srgbClr val="FF0000"/>
                          </a:solidFill>
                          <a:latin typeface="+mn-lt"/>
                          <a:ea typeface="A-OTF UD Shin Go Pr6N L" panose="020B0300000000000000"/>
                        </a:rPr>
                        <a:t>Ⅰ)</a:t>
                      </a:r>
                      <a:r>
                        <a:rPr sz="2400" b="1" dirty="0" err="1">
                          <a:solidFill>
                            <a:srgbClr val="FF0000"/>
                          </a:solidFill>
                          <a:latin typeface="+mn-lt"/>
                          <a:ea typeface="A-OTF UD Shin Go Pr6N L" panose="020B0300000000000000"/>
                        </a:rPr>
                        <a:t>専用届出様式</a:t>
                      </a:r>
                      <a:endParaRPr sz="2400" b="1" dirty="0">
                        <a:solidFill>
                          <a:srgbClr val="FF0000"/>
                        </a:solidFill>
                        <a:latin typeface="+mn-lt"/>
                        <a:ea typeface="A-OTF UD Shin Go Pr6N L" panose="020B0300000000000000"/>
                      </a:endParaRPr>
                    </a:p>
                  </a:txBody>
                  <a:tcPr anchor="ctr"/>
                </a:tc>
                <a:extLst>
                  <a:ext uri="{0D108BD9-81ED-4DB2-BD59-A6C34878D82A}">
                    <a16:rowId xmlns:a16="http://schemas.microsoft.com/office/drawing/2014/main" val="10001"/>
                  </a:ext>
                </a:extLst>
              </a:tr>
              <a:tr h="781845">
                <a:tc vMerge="1">
                  <a:txBody>
                    <a:bodyPr/>
                    <a:lstStyle/>
                    <a:p>
                      <a:endParaRPr sz="2400" b="0" dirty="0">
                        <a:latin typeface="BIZ UDPゴシック" panose="020B0400000000000000" pitchFamily="50" charset="-128"/>
                        <a:ea typeface="BIZ UDPゴシック" panose="020B0400000000000000" pitchFamily="50" charset="-128"/>
                      </a:endParaRPr>
                    </a:p>
                  </a:txBody>
                  <a:tcPr/>
                </a:tc>
                <a:tc>
                  <a:txBody>
                    <a:bodyPr/>
                    <a:lstStyle/>
                    <a:p>
                      <a:r>
                        <a:rPr sz="2400" b="0" dirty="0">
                          <a:latin typeface="+mn-lt"/>
                          <a:ea typeface="A-OTF UD Shin Go Pr6N L" panose="020B0300000000000000"/>
                        </a:rPr>
                        <a:t>ベースアップ評価料</a:t>
                      </a:r>
                      <a:r>
                        <a:rPr lang="ja-JP" altLang="en-US" sz="2400" b="0" dirty="0">
                          <a:latin typeface="+mn-lt"/>
                          <a:ea typeface="A-OTF UD Shin Go Pr6N L" panose="020B0300000000000000"/>
                        </a:rPr>
                        <a:t>（</a:t>
                      </a:r>
                      <a:r>
                        <a:rPr lang="en-US" altLang="ja-JP" sz="2400" b="0" dirty="0">
                          <a:latin typeface="+mn-lt"/>
                          <a:ea typeface="A-OTF UD Shin Go Pr6N L" panose="020B0300000000000000"/>
                        </a:rPr>
                        <a:t>Ⅱ</a:t>
                      </a:r>
                      <a:r>
                        <a:rPr lang="ja-JP" altLang="en-US" sz="2400" b="0" dirty="0">
                          <a:latin typeface="+mn-lt"/>
                          <a:ea typeface="A-OTF UD Shin Go Pr6N L" panose="020B0300000000000000"/>
                        </a:rPr>
                        <a:t>）</a:t>
                      </a:r>
                      <a:r>
                        <a:rPr sz="2400" b="0" dirty="0">
                          <a:latin typeface="+mn-lt"/>
                          <a:ea typeface="A-OTF UD Shin Go Pr6N L" panose="020B0300000000000000"/>
                        </a:rPr>
                        <a:t>も算定</a:t>
                      </a:r>
                    </a:p>
                  </a:txBody>
                  <a:tcPr anchor="ctr"/>
                </a:tc>
                <a:tc>
                  <a:txBody>
                    <a:bodyPr/>
                    <a:lstStyle/>
                    <a:p>
                      <a:r>
                        <a:rPr sz="2400" b="1" dirty="0" err="1">
                          <a:solidFill>
                            <a:srgbClr val="FF0000"/>
                          </a:solidFill>
                          <a:latin typeface="+mn-lt"/>
                          <a:ea typeface="A-OTF UD Shin Go Pr6N L" panose="020B0300000000000000"/>
                        </a:rPr>
                        <a:t>従来</a:t>
                      </a:r>
                      <a:r>
                        <a:rPr lang="ja-JP" altLang="en-US" sz="2400" b="1" dirty="0">
                          <a:solidFill>
                            <a:srgbClr val="FF0000"/>
                          </a:solidFill>
                          <a:latin typeface="+mn-lt"/>
                          <a:ea typeface="A-OTF UD Shin Go Pr6N L" panose="020B0300000000000000"/>
                        </a:rPr>
                        <a:t>版様式</a:t>
                      </a:r>
                      <a:endParaRPr sz="2400" b="0" dirty="0">
                        <a:solidFill>
                          <a:srgbClr val="FF0000"/>
                        </a:solidFill>
                        <a:latin typeface="+mn-lt"/>
                        <a:ea typeface="A-OTF UD Shin Go Pr6N L" panose="020B0300000000000000"/>
                      </a:endParaRPr>
                    </a:p>
                  </a:txBody>
                  <a:tcPr anchor="ctr"/>
                </a:tc>
                <a:extLst>
                  <a:ext uri="{0D108BD9-81ED-4DB2-BD59-A6C34878D82A}">
                    <a16:rowId xmlns:a16="http://schemas.microsoft.com/office/drawing/2014/main" val="10002"/>
                  </a:ext>
                </a:extLst>
              </a:tr>
              <a:tr h="1356189">
                <a:tc>
                  <a:txBody>
                    <a:bodyPr/>
                    <a:lstStyle/>
                    <a:p>
                      <a:r>
                        <a:rPr lang="ja-JP" altLang="en-US" sz="1900" b="0" dirty="0">
                          <a:latin typeface="+mn-ea"/>
                          <a:ea typeface="A-OTF UD Shin Go Pr6N L" panose="020B0300000000000000"/>
                        </a:rPr>
                        <a:t>有床診療所病院</a:t>
                      </a:r>
                      <a:endParaRPr sz="1900" b="0" dirty="0">
                        <a:latin typeface="+mn-ea"/>
                        <a:ea typeface="A-OTF UD Shin Go Pr6N L" panose="020B0300000000000000"/>
                      </a:endParaRPr>
                    </a:p>
                  </a:txBody>
                  <a:tcPr vert="eaVert" anchor="ctr"/>
                </a:tc>
                <a:tc>
                  <a:txBody>
                    <a:bodyPr/>
                    <a:lstStyle/>
                    <a:p>
                      <a:r>
                        <a:rPr lang="ja-JP" altLang="en-US" sz="2400" b="0" u="none" dirty="0">
                          <a:latin typeface="+mn-lt"/>
                          <a:ea typeface="A-OTF UD Shin Go Pr6N L" panose="020B0300000000000000"/>
                        </a:rPr>
                        <a:t>入院</a:t>
                      </a:r>
                      <a:r>
                        <a:rPr lang="ja-JP" altLang="en-US" sz="2400" b="0" dirty="0">
                          <a:latin typeface="+mn-lt"/>
                          <a:ea typeface="A-OTF UD Shin Go Pr6N L" panose="020B0300000000000000"/>
                        </a:rPr>
                        <a:t>ベースアップ評価料</a:t>
                      </a:r>
                      <a:endParaRPr sz="2400" b="0" dirty="0">
                        <a:latin typeface="+mn-lt"/>
                        <a:ea typeface="A-OTF UD Shin Go Pr6N L" panose="020B0300000000000000"/>
                      </a:endParaRPr>
                    </a:p>
                  </a:txBody>
                  <a:tcPr anchor="ctr"/>
                </a:tc>
                <a:tc>
                  <a:txBody>
                    <a:bodyPr/>
                    <a:lstStyle/>
                    <a:p>
                      <a:r>
                        <a:rPr lang="ja-JP" altLang="en-US" sz="2400" b="1" dirty="0">
                          <a:solidFill>
                            <a:srgbClr val="FF0000"/>
                          </a:solidFill>
                          <a:latin typeface="+mn-lt"/>
                          <a:ea typeface="A-OTF UD Shin Go Pr6N L" panose="020B0300000000000000"/>
                        </a:rPr>
                        <a:t>従来版様式</a:t>
                      </a:r>
                      <a:endParaRPr lang="en-US" altLang="ja-JP" sz="2400" b="0" dirty="0">
                        <a:solidFill>
                          <a:srgbClr val="FF0000"/>
                        </a:solidFill>
                        <a:latin typeface="+mn-lt"/>
                        <a:ea typeface="A-OTF UD Shin Go Pr6N L" panose="020B0300000000000000"/>
                      </a:endParaRPr>
                    </a:p>
                  </a:txBody>
                  <a:tcPr anchor="ctr"/>
                </a:tc>
                <a:extLst>
                  <a:ext uri="{0D108BD9-81ED-4DB2-BD59-A6C34878D82A}">
                    <a16:rowId xmlns:a16="http://schemas.microsoft.com/office/drawing/2014/main" val="10003"/>
                  </a:ext>
                </a:extLst>
              </a:tr>
              <a:tr h="1025883">
                <a:tc rowSpan="2">
                  <a:txBody>
                    <a:bodyPr/>
                    <a:lstStyle/>
                    <a:p>
                      <a:r>
                        <a:rPr lang="ja-JP" altLang="en-US" sz="2400" b="0" dirty="0">
                          <a:latin typeface="+mn-ea"/>
                          <a:ea typeface="A-OTF UD Shin Go Pr6N L" panose="020B0300000000000000"/>
                        </a:rPr>
                        <a:t>訪問看護</a:t>
                      </a:r>
                      <a:endParaRPr lang="en-US" altLang="ja-JP" sz="2400" b="0" dirty="0">
                        <a:latin typeface="+mn-ea"/>
                        <a:ea typeface="A-OTF UD Shin Go Pr6N L" panose="020B0300000000000000"/>
                      </a:endParaRPr>
                    </a:p>
                    <a:p>
                      <a:r>
                        <a:rPr lang="ja-JP" altLang="en-US" sz="2400" b="0" dirty="0">
                          <a:latin typeface="+mn-ea"/>
                          <a:ea typeface="A-OTF UD Shin Go Pr6N L" panose="020B0300000000000000"/>
                        </a:rPr>
                        <a:t>ステーション</a:t>
                      </a:r>
                      <a:endParaRPr sz="2400" b="0" dirty="0">
                        <a:latin typeface="+mn-ea"/>
                        <a:ea typeface="A-OTF UD Shin Go Pr6N L" panose="020B0300000000000000"/>
                      </a:endParaRPr>
                    </a:p>
                  </a:txBody>
                  <a:tcPr vert="eaVert" anchor="ctr"/>
                </a:tc>
                <a:tc>
                  <a:txBody>
                    <a:bodyPr/>
                    <a:lstStyle/>
                    <a:p>
                      <a:r>
                        <a:rPr lang="ja-JP" altLang="en-US" sz="2400" b="0" dirty="0">
                          <a:latin typeface="+mn-lt"/>
                          <a:ea typeface="A-OTF UD Shin Go Pr6N L" panose="020B0300000000000000"/>
                        </a:rPr>
                        <a:t>訪問看護ベースアップ評価料（</a:t>
                      </a:r>
                      <a:r>
                        <a:rPr lang="en-US" altLang="ja-JP" sz="2400" b="0" dirty="0">
                          <a:latin typeface="+mn-lt"/>
                          <a:ea typeface="A-OTF UD Shin Go Pr6N L" panose="020B0300000000000000"/>
                        </a:rPr>
                        <a:t>Ⅰ</a:t>
                      </a:r>
                      <a:r>
                        <a:rPr lang="ja-JP" altLang="en-US" sz="2400" b="0" dirty="0">
                          <a:latin typeface="+mn-lt"/>
                          <a:ea typeface="A-OTF UD Shin Go Pr6N L" panose="020B0300000000000000"/>
                        </a:rPr>
                        <a:t>）のみ</a:t>
                      </a:r>
                      <a:endParaRPr sz="2400" b="0" dirty="0">
                        <a:latin typeface="+mn-lt"/>
                        <a:ea typeface="A-OTF UD Shin Go Pr6N L" panose="020B0300000000000000"/>
                      </a:endParaRPr>
                    </a:p>
                  </a:txBody>
                  <a:tcPr anchor="ctr"/>
                </a:tc>
                <a:tc>
                  <a:txBody>
                    <a:bodyPr/>
                    <a:lstStyle/>
                    <a:p>
                      <a:r>
                        <a:rPr sz="2400" b="0" dirty="0">
                          <a:latin typeface="+mn-lt"/>
                          <a:ea typeface="A-OTF UD Shin Go Pr6N L" panose="020B0300000000000000"/>
                        </a:rPr>
                        <a:t>訪問看護ベースアップ評価料</a:t>
                      </a:r>
                      <a:r>
                        <a:rPr lang="en-US" altLang="ja-JP" sz="2400" b="0" dirty="0">
                          <a:solidFill>
                            <a:srgbClr val="FF0000"/>
                          </a:solidFill>
                          <a:latin typeface="+mn-lt"/>
                          <a:ea typeface="A-OTF UD Shin Go Pr6N L" panose="020B0300000000000000"/>
                        </a:rPr>
                        <a:t>(</a:t>
                      </a:r>
                      <a:r>
                        <a:rPr lang="en-US" altLang="ja-JP" sz="2400" b="1" dirty="0">
                          <a:solidFill>
                            <a:srgbClr val="FF0000"/>
                          </a:solidFill>
                          <a:latin typeface="+mn-lt"/>
                          <a:ea typeface="A-OTF UD Shin Go Pr6N L" panose="020B0300000000000000"/>
                        </a:rPr>
                        <a:t>Ⅰ)</a:t>
                      </a:r>
                      <a:r>
                        <a:rPr sz="2400" b="1" dirty="0">
                          <a:solidFill>
                            <a:srgbClr val="FF0000"/>
                          </a:solidFill>
                          <a:latin typeface="+mn-lt"/>
                          <a:ea typeface="A-OTF UD Shin Go Pr6N L" panose="020B0300000000000000"/>
                        </a:rPr>
                        <a:t> 専用届出様式</a:t>
                      </a:r>
                    </a:p>
                  </a:txBody>
                  <a:tcPr anchor="ctr"/>
                </a:tc>
                <a:extLst>
                  <a:ext uri="{0D108BD9-81ED-4DB2-BD59-A6C34878D82A}">
                    <a16:rowId xmlns:a16="http://schemas.microsoft.com/office/drawing/2014/main" val="10004"/>
                  </a:ext>
                </a:extLst>
              </a:tr>
              <a:tr h="1217903">
                <a:tc vMerge="1">
                  <a:txBody>
                    <a:bodyPr/>
                    <a:lstStyle/>
                    <a:p>
                      <a:endParaRPr sz="2400" b="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2400" b="0" dirty="0">
                          <a:latin typeface="+mn-lt"/>
                          <a:ea typeface="A-OTF UD Shin Go Pr6N L" panose="020B0300000000000000"/>
                        </a:rPr>
                        <a:t>訪問看護ベースアップ評価料（</a:t>
                      </a:r>
                      <a:r>
                        <a:rPr lang="en-US" altLang="ja-JP" sz="2400" b="0" dirty="0">
                          <a:latin typeface="+mn-lt"/>
                          <a:ea typeface="A-OTF UD Shin Go Pr6N L" panose="020B0300000000000000"/>
                        </a:rPr>
                        <a:t>Ⅱ</a:t>
                      </a:r>
                      <a:r>
                        <a:rPr lang="ja-JP" altLang="en-US" sz="2400" b="0" dirty="0">
                          <a:latin typeface="+mn-lt"/>
                          <a:ea typeface="A-OTF UD Shin Go Pr6N L" panose="020B0300000000000000"/>
                        </a:rPr>
                        <a:t>）も算定</a:t>
                      </a:r>
                    </a:p>
                  </a:txBody>
                  <a:tcPr anchor="ctr"/>
                </a:tc>
                <a:tc>
                  <a:txBody>
                    <a:bodyPr/>
                    <a:lstStyle/>
                    <a:p>
                      <a:r>
                        <a:rPr lang="ja-JP" altLang="en-US" sz="2400" b="0" dirty="0">
                          <a:latin typeface="+mn-lt"/>
                          <a:ea typeface="A-OTF UD Shin Go Pr6N L" panose="020B0300000000000000"/>
                        </a:rPr>
                        <a:t>訪問ベースアップ評価料</a:t>
                      </a:r>
                      <a:endParaRPr lang="en-US" altLang="ja-JP" sz="2400" b="0" dirty="0">
                        <a:latin typeface="+mn-lt"/>
                        <a:ea typeface="A-OTF UD Shin Go Pr6N L" panose="020B0300000000000000"/>
                      </a:endParaRPr>
                    </a:p>
                    <a:p>
                      <a:r>
                        <a:rPr lang="ja-JP" altLang="en-US" sz="2400" b="1" dirty="0">
                          <a:solidFill>
                            <a:srgbClr val="FF0000"/>
                          </a:solidFill>
                          <a:latin typeface="+mn-lt"/>
                          <a:ea typeface="A-OTF UD Shin Go Pr6N L" panose="020B0300000000000000"/>
                        </a:rPr>
                        <a:t>従来版様式</a:t>
                      </a:r>
                      <a:endParaRPr sz="2400" b="1" dirty="0">
                        <a:solidFill>
                          <a:srgbClr val="FF0000"/>
                        </a:solidFill>
                        <a:latin typeface="+mn-lt"/>
                        <a:ea typeface="A-OTF UD Shin Go Pr6N L" panose="020B0300000000000000"/>
                      </a:endParaRPr>
                    </a:p>
                  </a:txBody>
                  <a:tcPr anchor="ctr"/>
                </a:tc>
                <a:extLst>
                  <a:ext uri="{0D108BD9-81ED-4DB2-BD59-A6C34878D82A}">
                    <a16:rowId xmlns:a16="http://schemas.microsoft.com/office/drawing/2014/main" val="1138681899"/>
                  </a:ext>
                </a:extLst>
              </a:tr>
            </a:tbl>
          </a:graphicData>
        </a:graphic>
      </p:graphicFrame>
    </p:spTree>
    <p:extLst>
      <p:ext uri="{BB962C8B-B14F-4D97-AF65-F5344CB8AC3E}">
        <p14:creationId xmlns:p14="http://schemas.microsoft.com/office/powerpoint/2010/main" val="42509989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A4FE9-EB6C-4361-6612-845E49FECF2B}"/>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89E369F-0670-86EE-4590-43DFAB75C35C}"/>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0DBB5A9E-DC68-2B51-D2EF-8FAD101F2405}"/>
              </a:ext>
            </a:extLst>
          </p:cNvPr>
          <p:cNvSpPr>
            <a:spLocks noGrp="1"/>
          </p:cNvSpPr>
          <p:nvPr>
            <p:ph type="title"/>
          </p:nvPr>
        </p:nvSpPr>
        <p:spPr>
          <a:xfrm>
            <a:off x="0"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ベースアップ評価料</a:t>
            </a:r>
            <a:r>
              <a:rPr lang="ja-JP" altLang="en-US" sz="3600" b="1" dirty="0">
                <a:latin typeface="A-OTF UD Shin Go Pr6N L" panose="020B0300000000000000" pitchFamily="34" charset="-128"/>
                <a:ea typeface="A-OTF UD Shin Go Pr6N L" panose="020B0300000000000000" pitchFamily="34" charset="-128"/>
              </a:rPr>
              <a:t>のスケジュール</a:t>
            </a:r>
            <a:r>
              <a:rPr kumimoji="1" lang="ja-JP" altLang="en-US" sz="3600" b="1" dirty="0">
                <a:latin typeface="A-OTF UD Shin Go Pr6N L" panose="020B0300000000000000" pitchFamily="34" charset="-128"/>
                <a:ea typeface="A-OTF UD Shin Go Pr6N L" panose="020B0300000000000000" pitchFamily="34" charset="-128"/>
              </a:rPr>
              <a:t>　</a:t>
            </a:r>
          </a:p>
        </p:txBody>
      </p:sp>
      <p:sp>
        <p:nvSpPr>
          <p:cNvPr id="4" name="スライド番号プレースホルダー 3">
            <a:extLst>
              <a:ext uri="{FF2B5EF4-FFF2-40B4-BE49-F238E27FC236}">
                <a16:creationId xmlns:a16="http://schemas.microsoft.com/office/drawing/2014/main" id="{045967E3-CCFE-757B-D3DE-D504C4596C29}"/>
              </a:ext>
            </a:extLst>
          </p:cNvPr>
          <p:cNvSpPr>
            <a:spLocks noGrp="1"/>
          </p:cNvSpPr>
          <p:nvPr>
            <p:ph type="sldNum" sz="quarter" idx="12"/>
          </p:nvPr>
        </p:nvSpPr>
        <p:spPr/>
        <p:txBody>
          <a:bodyPr/>
          <a:lstStyle/>
          <a:p>
            <a:fld id="{C1FF6DA9-008F-8B48-92A6-B652298478BF}" type="slidenum">
              <a:rPr lang="en-US" sz="1100" smtClean="0"/>
              <a:t>51</a:t>
            </a:fld>
            <a:endParaRPr lang="en-US" sz="800" dirty="0"/>
          </a:p>
        </p:txBody>
      </p:sp>
      <p:sp>
        <p:nvSpPr>
          <p:cNvPr id="9" name="フッター プレースホルダー 8">
            <a:extLst>
              <a:ext uri="{FF2B5EF4-FFF2-40B4-BE49-F238E27FC236}">
                <a16:creationId xmlns:a16="http://schemas.microsoft.com/office/drawing/2014/main" id="{9E4022F5-CBD9-F14D-C753-3E5965452718}"/>
              </a:ext>
            </a:extLst>
          </p:cNvPr>
          <p:cNvSpPr>
            <a:spLocks noGrp="1"/>
          </p:cNvSpPr>
          <p:nvPr>
            <p:ph type="ftr" sz="quarter" idx="11"/>
          </p:nvPr>
        </p:nvSpPr>
        <p:spPr/>
        <p:txBody>
          <a:bodyPr/>
          <a:lstStyle/>
          <a:p>
            <a:r>
              <a:rPr lang="en-US"/>
              <a:t>Copyright © shimizuheartsr All Rights Reserved.</a:t>
            </a:r>
            <a:endParaRPr lang="en-US" dirty="0"/>
          </a:p>
        </p:txBody>
      </p:sp>
      <p:sp>
        <p:nvSpPr>
          <p:cNvPr id="5" name="矢印: 右 4">
            <a:extLst>
              <a:ext uri="{FF2B5EF4-FFF2-40B4-BE49-F238E27FC236}">
                <a16:creationId xmlns:a16="http://schemas.microsoft.com/office/drawing/2014/main" id="{8E3BD93F-3DC5-3C32-6272-5F7F7DBBF1C3}"/>
              </a:ext>
            </a:extLst>
          </p:cNvPr>
          <p:cNvSpPr/>
          <p:nvPr/>
        </p:nvSpPr>
        <p:spPr>
          <a:xfrm>
            <a:off x="2434976" y="2459718"/>
            <a:ext cx="5887092" cy="8501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t>届出の翌月初日から算定可能</a:t>
            </a:r>
          </a:p>
        </p:txBody>
      </p:sp>
      <p:sp>
        <p:nvSpPr>
          <p:cNvPr id="7" name="テキスト ボックス 6">
            <a:extLst>
              <a:ext uri="{FF2B5EF4-FFF2-40B4-BE49-F238E27FC236}">
                <a16:creationId xmlns:a16="http://schemas.microsoft.com/office/drawing/2014/main" id="{CF2CC1E3-D71F-26C6-8A1B-CA9795F56EB3}"/>
              </a:ext>
            </a:extLst>
          </p:cNvPr>
          <p:cNvSpPr txBox="1"/>
          <p:nvPr/>
        </p:nvSpPr>
        <p:spPr>
          <a:xfrm>
            <a:off x="2458950" y="2180507"/>
            <a:ext cx="5863118" cy="369332"/>
          </a:xfrm>
          <a:prstGeom prst="rect">
            <a:avLst/>
          </a:prstGeom>
          <a:noFill/>
        </p:spPr>
        <p:txBody>
          <a:bodyPr wrap="square" rtlCol="0">
            <a:spAutoFit/>
          </a:bodyPr>
          <a:lstStyle/>
          <a:p>
            <a:pPr algn="ctr"/>
            <a:r>
              <a:rPr kumimoji="1" lang="ja-JP" altLang="en-US" b="1" dirty="0">
                <a:solidFill>
                  <a:srgbClr val="FF0000"/>
                </a:solidFill>
              </a:rPr>
              <a:t>算定対象期間</a:t>
            </a:r>
          </a:p>
        </p:txBody>
      </p:sp>
      <p:sp>
        <p:nvSpPr>
          <p:cNvPr id="12" name="矢印: 右 11">
            <a:extLst>
              <a:ext uri="{FF2B5EF4-FFF2-40B4-BE49-F238E27FC236}">
                <a16:creationId xmlns:a16="http://schemas.microsoft.com/office/drawing/2014/main" id="{C669EAF2-0234-8F84-4E61-3384649E4CB6}"/>
              </a:ext>
            </a:extLst>
          </p:cNvPr>
          <p:cNvSpPr/>
          <p:nvPr/>
        </p:nvSpPr>
        <p:spPr>
          <a:xfrm>
            <a:off x="2450387" y="3833064"/>
            <a:ext cx="5917915" cy="7792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t>算定する期間の「労働分」～賃金改善</a:t>
            </a:r>
          </a:p>
        </p:txBody>
      </p:sp>
      <p:sp>
        <p:nvSpPr>
          <p:cNvPr id="14" name="テキスト ボックス 13">
            <a:extLst>
              <a:ext uri="{FF2B5EF4-FFF2-40B4-BE49-F238E27FC236}">
                <a16:creationId xmlns:a16="http://schemas.microsoft.com/office/drawing/2014/main" id="{19E2ADE3-536D-363A-1BA6-23102F2FFC92}"/>
              </a:ext>
            </a:extLst>
          </p:cNvPr>
          <p:cNvSpPr txBox="1"/>
          <p:nvPr/>
        </p:nvSpPr>
        <p:spPr>
          <a:xfrm>
            <a:off x="2527443" y="3566024"/>
            <a:ext cx="5794625" cy="369332"/>
          </a:xfrm>
          <a:prstGeom prst="rect">
            <a:avLst/>
          </a:prstGeom>
          <a:noFill/>
        </p:spPr>
        <p:txBody>
          <a:bodyPr wrap="square" rtlCol="0">
            <a:spAutoFit/>
          </a:bodyPr>
          <a:lstStyle/>
          <a:p>
            <a:pPr algn="ctr"/>
            <a:r>
              <a:rPr kumimoji="1" lang="ja-JP" altLang="en-US" b="1" dirty="0">
                <a:solidFill>
                  <a:srgbClr val="FF0000"/>
                </a:solidFill>
              </a:rPr>
              <a:t>賃金改善期間</a:t>
            </a:r>
          </a:p>
        </p:txBody>
      </p:sp>
      <p:sp>
        <p:nvSpPr>
          <p:cNvPr id="15" name="テキスト ボックス 14">
            <a:extLst>
              <a:ext uri="{FF2B5EF4-FFF2-40B4-BE49-F238E27FC236}">
                <a16:creationId xmlns:a16="http://schemas.microsoft.com/office/drawing/2014/main" id="{CFA9FD57-FE8B-0577-84E4-58634F86C579}"/>
              </a:ext>
            </a:extLst>
          </p:cNvPr>
          <p:cNvSpPr txBox="1"/>
          <p:nvPr/>
        </p:nvSpPr>
        <p:spPr>
          <a:xfrm>
            <a:off x="852755" y="830627"/>
            <a:ext cx="7886700" cy="830997"/>
          </a:xfrm>
          <a:prstGeom prst="rect">
            <a:avLst/>
          </a:prstGeom>
          <a:noFill/>
        </p:spPr>
        <p:txBody>
          <a:bodyPr wrap="square" rtlCol="0">
            <a:spAutoFit/>
          </a:bodyPr>
          <a:lstStyle/>
          <a:p>
            <a:r>
              <a:rPr kumimoji="1" lang="ja-JP" altLang="en-US" sz="2400" b="1" dirty="0">
                <a:ea typeface="A-OTF UD Shin Go Pr6N L" panose="020B0300000000000000"/>
              </a:rPr>
              <a:t>ベースアップ評価料を算定する期間はずっと賃金改善をしないといけない</a:t>
            </a:r>
            <a:r>
              <a:rPr lang="ja-JP" altLang="en-US" sz="2400" b="1" dirty="0">
                <a:ea typeface="A-OTF UD Shin Go Pr6N L" panose="020B0300000000000000"/>
              </a:rPr>
              <a:t>　　</a:t>
            </a:r>
            <a:r>
              <a:rPr lang="ja-JP" altLang="en-US" sz="2400" b="1" dirty="0">
                <a:solidFill>
                  <a:srgbClr val="FF0000"/>
                </a:solidFill>
                <a:ea typeface="A-OTF UD Shin Go Pr6N L" panose="020B0300000000000000"/>
              </a:rPr>
              <a:t>算定対象期間＝賃金改善期間</a:t>
            </a:r>
            <a:endParaRPr kumimoji="1" lang="ja-JP" altLang="en-US" sz="2400" b="1" dirty="0">
              <a:solidFill>
                <a:srgbClr val="FF0000"/>
              </a:solidFill>
              <a:ea typeface="A-OTF UD Shin Go Pr6N L" panose="020B0300000000000000"/>
            </a:endParaRPr>
          </a:p>
        </p:txBody>
      </p:sp>
      <p:sp>
        <p:nvSpPr>
          <p:cNvPr id="18" name="矢印: 右 17">
            <a:extLst>
              <a:ext uri="{FF2B5EF4-FFF2-40B4-BE49-F238E27FC236}">
                <a16:creationId xmlns:a16="http://schemas.microsoft.com/office/drawing/2014/main" id="{7EFE90B4-7B9C-85BE-814C-911D3EE377D0}"/>
              </a:ext>
            </a:extLst>
          </p:cNvPr>
          <p:cNvSpPr/>
          <p:nvPr/>
        </p:nvSpPr>
        <p:spPr>
          <a:xfrm>
            <a:off x="852755" y="2440143"/>
            <a:ext cx="1551398" cy="8938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届出</a:t>
            </a:r>
          </a:p>
        </p:txBody>
      </p:sp>
      <p:cxnSp>
        <p:nvCxnSpPr>
          <p:cNvPr id="20" name="直線コネクタ 19">
            <a:extLst>
              <a:ext uri="{FF2B5EF4-FFF2-40B4-BE49-F238E27FC236}">
                <a16:creationId xmlns:a16="http://schemas.microsoft.com/office/drawing/2014/main" id="{E4F7F944-59A7-7BD2-7D25-E70550886A51}"/>
              </a:ext>
            </a:extLst>
          </p:cNvPr>
          <p:cNvCxnSpPr>
            <a:cxnSpLocks/>
          </p:cNvCxnSpPr>
          <p:nvPr/>
        </p:nvCxnSpPr>
        <p:spPr>
          <a:xfrm>
            <a:off x="2404153" y="2365173"/>
            <a:ext cx="0" cy="2247177"/>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D50FE760-238A-2F19-7613-539EAADB4967}"/>
              </a:ext>
            </a:extLst>
          </p:cNvPr>
          <p:cNvSpPr txBox="1"/>
          <p:nvPr/>
        </p:nvSpPr>
        <p:spPr>
          <a:xfrm>
            <a:off x="731392" y="4880225"/>
            <a:ext cx="7886700" cy="1323439"/>
          </a:xfrm>
          <a:prstGeom prst="rect">
            <a:avLst/>
          </a:prstGeom>
          <a:noFill/>
        </p:spPr>
        <p:txBody>
          <a:bodyPr wrap="square" rtlCol="0">
            <a:spAutoFit/>
          </a:bodyPr>
          <a:lstStyle/>
          <a:p>
            <a:r>
              <a:rPr kumimoji="1" lang="ja-JP" altLang="en-US" sz="2000" dirty="0">
                <a:ea typeface="A-OTF UD Shin Go Pr6N L" panose="020B0300000000000000"/>
              </a:rPr>
              <a:t>例：</a:t>
            </a:r>
            <a:r>
              <a:rPr kumimoji="1" lang="en-US" altLang="ja-JP" sz="2000" dirty="0">
                <a:ea typeface="A-OTF UD Shin Go Pr6N L" panose="020B0300000000000000"/>
              </a:rPr>
              <a:t>4</a:t>
            </a:r>
            <a:r>
              <a:rPr kumimoji="1" lang="ja-JP" altLang="en-US" sz="2000" dirty="0">
                <a:ea typeface="A-OTF UD Shin Go Pr6N L" panose="020B0300000000000000"/>
              </a:rPr>
              <a:t>月末までに</a:t>
            </a:r>
            <a:r>
              <a:rPr kumimoji="1" lang="ja-JP" altLang="en-US" sz="2000" b="1" dirty="0">
                <a:solidFill>
                  <a:srgbClr val="FF0000"/>
                </a:solidFill>
                <a:ea typeface="A-OTF UD Shin Go Pr6N L" panose="020B0300000000000000"/>
              </a:rPr>
              <a:t>届出</a:t>
            </a:r>
            <a:r>
              <a:rPr kumimoji="1" lang="ja-JP" altLang="en-US" sz="2000" dirty="0">
                <a:ea typeface="A-OTF UD Shin Go Pr6N L" panose="020B0300000000000000"/>
              </a:rPr>
              <a:t>➡</a:t>
            </a:r>
            <a:r>
              <a:rPr kumimoji="1" lang="en-US" altLang="ja-JP" sz="2000" dirty="0">
                <a:ea typeface="A-OTF UD Shin Go Pr6N L" panose="020B0300000000000000"/>
              </a:rPr>
              <a:t>5</a:t>
            </a:r>
            <a:r>
              <a:rPr kumimoji="1" lang="ja-JP" altLang="en-US" sz="2000" dirty="0">
                <a:ea typeface="A-OTF UD Shin Go Pr6N L" panose="020B0300000000000000"/>
              </a:rPr>
              <a:t>月から</a:t>
            </a:r>
            <a:r>
              <a:rPr kumimoji="1" lang="ja-JP" altLang="en-US" sz="2000" b="1" dirty="0">
                <a:solidFill>
                  <a:srgbClr val="0070C0"/>
                </a:solidFill>
                <a:ea typeface="A-OTF UD Shin Go Pr6N L" panose="020B0300000000000000"/>
              </a:rPr>
              <a:t>算定開始</a:t>
            </a:r>
            <a:endParaRPr kumimoji="1" lang="en-US" altLang="ja-JP" sz="2000" b="1" dirty="0">
              <a:solidFill>
                <a:srgbClr val="0070C0"/>
              </a:solidFill>
              <a:ea typeface="A-OTF UD Shin Go Pr6N L" panose="020B0300000000000000"/>
            </a:endParaRPr>
          </a:p>
          <a:p>
            <a:r>
              <a:rPr lang="ja-JP" altLang="en-US" sz="2000" dirty="0">
                <a:ea typeface="A-OTF UD Shin Go Pr6N L" panose="020B0300000000000000"/>
              </a:rPr>
              <a:t>　　　　　　　　　  ➡</a:t>
            </a:r>
            <a:r>
              <a:rPr lang="en-US" altLang="ja-JP" sz="2000" dirty="0">
                <a:ea typeface="A-OTF UD Shin Go Pr6N L" panose="020B0300000000000000"/>
              </a:rPr>
              <a:t>5</a:t>
            </a:r>
            <a:r>
              <a:rPr lang="ja-JP" altLang="en-US" sz="2000" dirty="0">
                <a:ea typeface="A-OTF UD Shin Go Pr6N L" panose="020B0300000000000000"/>
              </a:rPr>
              <a:t>月「労働分」～</a:t>
            </a:r>
            <a:r>
              <a:rPr lang="ja-JP" altLang="en-US" sz="2000" b="1" dirty="0">
                <a:solidFill>
                  <a:srgbClr val="0070C0"/>
                </a:solidFill>
                <a:ea typeface="A-OTF UD Shin Go Pr6N L" panose="020B0300000000000000"/>
              </a:rPr>
              <a:t>賃金改善</a:t>
            </a:r>
            <a:endParaRPr lang="en-US" altLang="ja-JP" sz="2000" b="1" dirty="0">
              <a:solidFill>
                <a:srgbClr val="0070C0"/>
              </a:solidFill>
              <a:ea typeface="A-OTF UD Shin Go Pr6N L" panose="020B0300000000000000"/>
            </a:endParaRPr>
          </a:p>
          <a:p>
            <a:r>
              <a:rPr kumimoji="1" lang="ja-JP" altLang="en-US" sz="2000" dirty="0">
                <a:ea typeface="A-OTF UD Shin Go Pr6N L" panose="020B0300000000000000"/>
              </a:rPr>
              <a:t>　</a:t>
            </a:r>
            <a:endParaRPr kumimoji="1" lang="en-US" altLang="ja-JP" sz="2000" dirty="0">
              <a:ea typeface="A-OTF UD Shin Go Pr6N L" panose="020B0300000000000000"/>
            </a:endParaRPr>
          </a:p>
          <a:p>
            <a:r>
              <a:rPr lang="ja-JP" altLang="en-US" sz="2000" dirty="0">
                <a:ea typeface="A-OTF UD Shin Go Pr6N L" panose="020B0300000000000000"/>
              </a:rPr>
              <a:t>　　　　　　　　　  ➡</a:t>
            </a:r>
            <a:r>
              <a:rPr lang="en-US" altLang="ja-JP" sz="2000" dirty="0">
                <a:ea typeface="A-OTF UD Shin Go Pr6N L" panose="020B0300000000000000"/>
              </a:rPr>
              <a:t>6</a:t>
            </a:r>
            <a:r>
              <a:rPr lang="ja-JP" altLang="en-US" sz="2000" dirty="0">
                <a:ea typeface="A-OTF UD Shin Go Pr6N L" panose="020B0300000000000000"/>
              </a:rPr>
              <a:t>月支給分の給料からベースアップ</a:t>
            </a:r>
            <a:r>
              <a:rPr lang="ja-JP" altLang="en-US" sz="2000" b="1" dirty="0">
                <a:solidFill>
                  <a:srgbClr val="0070C0"/>
                </a:solidFill>
                <a:ea typeface="A-OTF UD Shin Go Pr6N L" panose="020B0300000000000000"/>
              </a:rPr>
              <a:t>手当支給</a:t>
            </a:r>
            <a:endParaRPr kumimoji="1" lang="ja-JP" altLang="en-US" sz="2000" b="1" dirty="0">
              <a:solidFill>
                <a:srgbClr val="0070C0"/>
              </a:solidFill>
              <a:ea typeface="A-OTF UD Shin Go Pr6N L" panose="020B0300000000000000"/>
            </a:endParaRPr>
          </a:p>
        </p:txBody>
      </p:sp>
      <p:sp>
        <p:nvSpPr>
          <p:cNvPr id="23" name="テキスト ボックス 22">
            <a:extLst>
              <a:ext uri="{FF2B5EF4-FFF2-40B4-BE49-F238E27FC236}">
                <a16:creationId xmlns:a16="http://schemas.microsoft.com/office/drawing/2014/main" id="{46F21A4F-1DDF-E0FD-8422-33C1D5626F82}"/>
              </a:ext>
            </a:extLst>
          </p:cNvPr>
          <p:cNvSpPr txBox="1"/>
          <p:nvPr/>
        </p:nvSpPr>
        <p:spPr>
          <a:xfrm>
            <a:off x="7998436" y="1733123"/>
            <a:ext cx="1033828" cy="369332"/>
          </a:xfrm>
          <a:prstGeom prst="rect">
            <a:avLst/>
          </a:prstGeom>
          <a:noFill/>
        </p:spPr>
        <p:txBody>
          <a:bodyPr wrap="square" rtlCol="0">
            <a:spAutoFit/>
          </a:bodyPr>
          <a:lstStyle/>
          <a:p>
            <a:r>
              <a:rPr kumimoji="1" lang="en-US" altLang="ja-JP" dirty="0"/>
              <a:t>3</a:t>
            </a:r>
            <a:r>
              <a:rPr kumimoji="1" lang="ja-JP" altLang="en-US" dirty="0"/>
              <a:t>月末</a:t>
            </a:r>
          </a:p>
        </p:txBody>
      </p:sp>
      <p:cxnSp>
        <p:nvCxnSpPr>
          <p:cNvPr id="24" name="直線コネクタ 23">
            <a:extLst>
              <a:ext uri="{FF2B5EF4-FFF2-40B4-BE49-F238E27FC236}">
                <a16:creationId xmlns:a16="http://schemas.microsoft.com/office/drawing/2014/main" id="{97536069-C9E0-B990-E3EA-7AA85F37AFF1}"/>
              </a:ext>
            </a:extLst>
          </p:cNvPr>
          <p:cNvCxnSpPr>
            <a:cxnSpLocks/>
          </p:cNvCxnSpPr>
          <p:nvPr/>
        </p:nvCxnSpPr>
        <p:spPr>
          <a:xfrm>
            <a:off x="8376864" y="2107794"/>
            <a:ext cx="0" cy="25152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B6D15F7D-0C51-F744-7ED7-3D1C6DBE57E9}"/>
              </a:ext>
            </a:extLst>
          </p:cNvPr>
          <p:cNvCxnSpPr>
            <a:cxnSpLocks/>
          </p:cNvCxnSpPr>
          <p:nvPr/>
        </p:nvCxnSpPr>
        <p:spPr>
          <a:xfrm flipH="1" flipV="1">
            <a:off x="2434976" y="2352782"/>
            <a:ext cx="2137024" cy="12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C2916C95-A9C4-0434-5C15-9D1500D516EE}"/>
              </a:ext>
            </a:extLst>
          </p:cNvPr>
          <p:cNvCxnSpPr>
            <a:endCxn id="7" idx="3"/>
          </p:cNvCxnSpPr>
          <p:nvPr/>
        </p:nvCxnSpPr>
        <p:spPr>
          <a:xfrm>
            <a:off x="6115050" y="2352782"/>
            <a:ext cx="2207018" cy="12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72AE02A7-2ECC-F265-6B65-C6C4BE9BAC4A}"/>
              </a:ext>
            </a:extLst>
          </p:cNvPr>
          <p:cNvCxnSpPr>
            <a:cxnSpLocks/>
            <a:endCxn id="14" idx="1"/>
          </p:cNvCxnSpPr>
          <p:nvPr/>
        </p:nvCxnSpPr>
        <p:spPr>
          <a:xfrm flipH="1">
            <a:off x="2527443" y="3750690"/>
            <a:ext cx="21472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D9F419D1-97B9-EF26-FDA1-AC54C3CDABB8}"/>
              </a:ext>
            </a:extLst>
          </p:cNvPr>
          <p:cNvCxnSpPr>
            <a:endCxn id="14" idx="3"/>
          </p:cNvCxnSpPr>
          <p:nvPr/>
        </p:nvCxnSpPr>
        <p:spPr>
          <a:xfrm>
            <a:off x="6115050" y="3750690"/>
            <a:ext cx="22070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C3E38B60-72F8-6E59-8B4E-3536BAED2055}"/>
              </a:ext>
            </a:extLst>
          </p:cNvPr>
          <p:cNvSpPr txBox="1"/>
          <p:nvPr/>
        </p:nvSpPr>
        <p:spPr>
          <a:xfrm>
            <a:off x="2065964" y="2018887"/>
            <a:ext cx="1033828" cy="369332"/>
          </a:xfrm>
          <a:prstGeom prst="rect">
            <a:avLst/>
          </a:prstGeom>
          <a:noFill/>
        </p:spPr>
        <p:txBody>
          <a:bodyPr wrap="square" rtlCol="0">
            <a:spAutoFit/>
          </a:bodyPr>
          <a:lstStyle/>
          <a:p>
            <a:r>
              <a:rPr lang="ja-JP" altLang="en-US" dirty="0"/>
              <a:t>月初</a:t>
            </a:r>
            <a:endParaRPr kumimoji="1" lang="ja-JP" altLang="en-US" dirty="0"/>
          </a:p>
        </p:txBody>
      </p:sp>
      <p:pic>
        <p:nvPicPr>
          <p:cNvPr id="16" name="図 15">
            <a:extLst>
              <a:ext uri="{FF2B5EF4-FFF2-40B4-BE49-F238E27FC236}">
                <a16:creationId xmlns:a16="http://schemas.microsoft.com/office/drawing/2014/main" id="{936B6334-5465-2BA3-BAE9-29FA973CF90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860" y="823654"/>
            <a:ext cx="888640" cy="807854"/>
          </a:xfrm>
          <a:prstGeom prst="rect">
            <a:avLst/>
          </a:prstGeom>
        </p:spPr>
      </p:pic>
    </p:spTree>
    <p:extLst>
      <p:ext uri="{BB962C8B-B14F-4D97-AF65-F5344CB8AC3E}">
        <p14:creationId xmlns:p14="http://schemas.microsoft.com/office/powerpoint/2010/main" val="15126358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BDAC9-A1AA-0B13-5AAC-AEE8AC9EB2E4}"/>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FA93FB79-2B3D-60DE-A700-14CDA1E00849}"/>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D8BE97D9-102A-BD1B-41B0-48B3DA4C7372}"/>
              </a:ext>
            </a:extLst>
          </p:cNvPr>
          <p:cNvSpPr>
            <a:spLocks noGrp="1"/>
          </p:cNvSpPr>
          <p:nvPr>
            <p:ph type="title"/>
          </p:nvPr>
        </p:nvSpPr>
        <p:spPr>
          <a:xfrm>
            <a:off x="0"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ベースアップ</a:t>
            </a:r>
            <a:r>
              <a:rPr lang="ja-JP" altLang="en-US" sz="3600" b="1" dirty="0">
                <a:latin typeface="A-OTF UD Shin Go Pr6N L" panose="020B0300000000000000" pitchFamily="34" charset="-128"/>
                <a:ea typeface="A-OTF UD Shin Go Pr6N L" panose="020B0300000000000000" pitchFamily="34" charset="-128"/>
              </a:rPr>
              <a:t>手当の支払い方</a:t>
            </a:r>
            <a:r>
              <a:rPr kumimoji="1" lang="ja-JP" altLang="en-US" sz="3600" b="1" dirty="0">
                <a:latin typeface="A-OTF UD Shin Go Pr6N L" panose="020B0300000000000000" pitchFamily="34" charset="-128"/>
                <a:ea typeface="A-OTF UD Shin Go Pr6N L" panose="020B0300000000000000" pitchFamily="34" charset="-128"/>
              </a:rPr>
              <a:t>　</a:t>
            </a:r>
          </a:p>
        </p:txBody>
      </p:sp>
      <p:sp>
        <p:nvSpPr>
          <p:cNvPr id="4" name="スライド番号プレースホルダー 3">
            <a:extLst>
              <a:ext uri="{FF2B5EF4-FFF2-40B4-BE49-F238E27FC236}">
                <a16:creationId xmlns:a16="http://schemas.microsoft.com/office/drawing/2014/main" id="{8B8140B6-A2DB-B06C-2BD5-FB556920439C}"/>
              </a:ext>
            </a:extLst>
          </p:cNvPr>
          <p:cNvSpPr>
            <a:spLocks noGrp="1"/>
          </p:cNvSpPr>
          <p:nvPr>
            <p:ph type="sldNum" sz="quarter" idx="12"/>
          </p:nvPr>
        </p:nvSpPr>
        <p:spPr/>
        <p:txBody>
          <a:bodyPr/>
          <a:lstStyle/>
          <a:p>
            <a:fld id="{C1FF6DA9-008F-8B48-92A6-B652298478BF}" type="slidenum">
              <a:rPr lang="en-US" sz="1100" smtClean="0"/>
              <a:t>52</a:t>
            </a:fld>
            <a:endParaRPr lang="en-US" sz="800" dirty="0"/>
          </a:p>
        </p:txBody>
      </p:sp>
      <p:sp>
        <p:nvSpPr>
          <p:cNvPr id="9" name="フッター プレースホルダー 8">
            <a:extLst>
              <a:ext uri="{FF2B5EF4-FFF2-40B4-BE49-F238E27FC236}">
                <a16:creationId xmlns:a16="http://schemas.microsoft.com/office/drawing/2014/main" id="{22DE6DD3-A1F8-55F6-122B-2399E7FC987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矢印: 右 4">
            <a:extLst>
              <a:ext uri="{FF2B5EF4-FFF2-40B4-BE49-F238E27FC236}">
                <a16:creationId xmlns:a16="http://schemas.microsoft.com/office/drawing/2014/main" id="{24140407-D989-874F-2FC7-E1EB4D18BBB5}"/>
              </a:ext>
            </a:extLst>
          </p:cNvPr>
          <p:cNvSpPr/>
          <p:nvPr/>
        </p:nvSpPr>
        <p:spPr>
          <a:xfrm>
            <a:off x="661078" y="2307043"/>
            <a:ext cx="7678972" cy="8501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t>算定する期間の「労働分」～賃金改善</a:t>
            </a:r>
          </a:p>
        </p:txBody>
      </p:sp>
      <p:sp>
        <p:nvSpPr>
          <p:cNvPr id="15" name="テキスト ボックス 14">
            <a:extLst>
              <a:ext uri="{FF2B5EF4-FFF2-40B4-BE49-F238E27FC236}">
                <a16:creationId xmlns:a16="http://schemas.microsoft.com/office/drawing/2014/main" id="{98E03AAB-AB9B-99F3-D924-D2EB4842A978}"/>
              </a:ext>
            </a:extLst>
          </p:cNvPr>
          <p:cNvSpPr txBox="1"/>
          <p:nvPr/>
        </p:nvSpPr>
        <p:spPr>
          <a:xfrm>
            <a:off x="865280" y="849860"/>
            <a:ext cx="7886700" cy="830997"/>
          </a:xfrm>
          <a:prstGeom prst="rect">
            <a:avLst/>
          </a:prstGeom>
          <a:noFill/>
        </p:spPr>
        <p:txBody>
          <a:bodyPr wrap="square" rtlCol="0">
            <a:spAutoFit/>
          </a:bodyPr>
          <a:lstStyle/>
          <a:p>
            <a:r>
              <a:rPr kumimoji="1" lang="ja-JP" altLang="en-US" sz="2400" b="1" dirty="0">
                <a:ea typeface="A-OTF UD Shin Go Pr6N L" panose="020B0300000000000000"/>
              </a:rPr>
              <a:t>ベースアップ</a:t>
            </a:r>
            <a:r>
              <a:rPr lang="ja-JP" altLang="en-US" sz="2400" b="1" dirty="0">
                <a:ea typeface="A-OTF UD Shin Go Pr6N L" panose="020B0300000000000000"/>
              </a:rPr>
              <a:t>手当</a:t>
            </a:r>
            <a:r>
              <a:rPr kumimoji="1" lang="ja-JP" altLang="en-US" sz="2400" b="1" dirty="0">
                <a:ea typeface="A-OTF UD Shin Go Pr6N L" panose="020B0300000000000000"/>
              </a:rPr>
              <a:t>は</a:t>
            </a:r>
            <a:r>
              <a:rPr lang="ja-JP" altLang="en-US" sz="2400" b="1" dirty="0">
                <a:solidFill>
                  <a:srgbClr val="FF0000"/>
                </a:solidFill>
                <a:ea typeface="A-OTF UD Shin Go Pr6N L" panose="020B0300000000000000"/>
              </a:rPr>
              <a:t>毎月同額</a:t>
            </a:r>
            <a:r>
              <a:rPr lang="ja-JP" altLang="en-US" sz="2400" b="1" dirty="0">
                <a:solidFill>
                  <a:schemeClr val="accent1"/>
                </a:solidFill>
                <a:ea typeface="A-OTF UD Shin Go Pr6N L" panose="020B0300000000000000"/>
              </a:rPr>
              <a:t>が基本</a:t>
            </a:r>
            <a:endParaRPr kumimoji="1" lang="en-US" altLang="ja-JP" sz="2400" b="1" dirty="0">
              <a:ea typeface="A-OTF UD Shin Go Pr6N L" panose="020B0300000000000000"/>
            </a:endParaRPr>
          </a:p>
          <a:p>
            <a:r>
              <a:rPr kumimoji="1" lang="ja-JP" altLang="en-US" sz="2400" b="1" dirty="0">
                <a:solidFill>
                  <a:srgbClr val="FF0000"/>
                </a:solidFill>
                <a:ea typeface="A-OTF UD Shin Go Pr6N L" panose="020B0300000000000000"/>
              </a:rPr>
              <a:t>途中上げるのは</a:t>
            </a:r>
            <a:r>
              <a:rPr kumimoji="1" lang="en-US" altLang="ja-JP" sz="2400" b="1" dirty="0">
                <a:solidFill>
                  <a:srgbClr val="FF0000"/>
                </a:solidFill>
                <a:ea typeface="A-OTF UD Shin Go Pr6N L" panose="020B0300000000000000"/>
              </a:rPr>
              <a:t>OK</a:t>
            </a:r>
            <a:r>
              <a:rPr kumimoji="1" lang="ja-JP" altLang="en-US" sz="2400" b="1" dirty="0">
                <a:solidFill>
                  <a:srgbClr val="FF0000"/>
                </a:solidFill>
                <a:ea typeface="A-OTF UD Shin Go Pr6N L" panose="020B0300000000000000"/>
              </a:rPr>
              <a:t>。下げるのは基本的に</a:t>
            </a:r>
            <a:r>
              <a:rPr kumimoji="1" lang="en-US" altLang="ja-JP" sz="2400" b="1" dirty="0">
                <a:solidFill>
                  <a:srgbClr val="FF0000"/>
                </a:solidFill>
                <a:ea typeface="A-OTF UD Shin Go Pr6N L" panose="020B0300000000000000"/>
              </a:rPr>
              <a:t>NG</a:t>
            </a:r>
            <a:r>
              <a:rPr kumimoji="1" lang="ja-JP" altLang="en-US" sz="1200" b="1" dirty="0">
                <a:solidFill>
                  <a:srgbClr val="FF0000"/>
                </a:solidFill>
                <a:ea typeface="A-OTF UD Shin Go Pr6N L" panose="020B0300000000000000"/>
              </a:rPr>
              <a:t>（</a:t>
            </a:r>
            <a:r>
              <a:rPr kumimoji="1" lang="ja-JP" altLang="en-US" sz="1100" b="1" dirty="0">
                <a:solidFill>
                  <a:srgbClr val="FF0000"/>
                </a:solidFill>
                <a:ea typeface="A-OTF UD Shin Go Pr6N L" panose="020B0300000000000000"/>
              </a:rPr>
              <a:t>できないことはない）</a:t>
            </a:r>
            <a:endParaRPr kumimoji="1" lang="ja-JP" altLang="en-US" sz="2400" b="1" dirty="0">
              <a:solidFill>
                <a:srgbClr val="FF0000"/>
              </a:solidFill>
              <a:ea typeface="A-OTF UD Shin Go Pr6N L" panose="020B0300000000000000"/>
            </a:endParaRPr>
          </a:p>
        </p:txBody>
      </p:sp>
      <p:cxnSp>
        <p:nvCxnSpPr>
          <p:cNvPr id="20" name="直線コネクタ 19">
            <a:extLst>
              <a:ext uri="{FF2B5EF4-FFF2-40B4-BE49-F238E27FC236}">
                <a16:creationId xmlns:a16="http://schemas.microsoft.com/office/drawing/2014/main" id="{08DAA2F2-499D-1900-C521-4ABEEE4F0F66}"/>
              </a:ext>
            </a:extLst>
          </p:cNvPr>
          <p:cNvCxnSpPr>
            <a:cxnSpLocks/>
          </p:cNvCxnSpPr>
          <p:nvPr/>
        </p:nvCxnSpPr>
        <p:spPr>
          <a:xfrm>
            <a:off x="627474" y="2046856"/>
            <a:ext cx="15197" cy="2612071"/>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DC33DE0E-828C-2A1C-2C3F-9BCF0D1872C5}"/>
              </a:ext>
            </a:extLst>
          </p:cNvPr>
          <p:cNvSpPr txBox="1"/>
          <p:nvPr/>
        </p:nvSpPr>
        <p:spPr>
          <a:xfrm>
            <a:off x="7998436" y="1733123"/>
            <a:ext cx="1033828" cy="369332"/>
          </a:xfrm>
          <a:prstGeom prst="rect">
            <a:avLst/>
          </a:prstGeom>
          <a:noFill/>
        </p:spPr>
        <p:txBody>
          <a:bodyPr wrap="square" rtlCol="0">
            <a:spAutoFit/>
          </a:bodyPr>
          <a:lstStyle/>
          <a:p>
            <a:r>
              <a:rPr kumimoji="1" lang="en-US" altLang="ja-JP" dirty="0"/>
              <a:t>3</a:t>
            </a:r>
            <a:r>
              <a:rPr kumimoji="1" lang="ja-JP" altLang="en-US" dirty="0"/>
              <a:t>月末</a:t>
            </a:r>
          </a:p>
        </p:txBody>
      </p:sp>
      <p:cxnSp>
        <p:nvCxnSpPr>
          <p:cNvPr id="24" name="直線コネクタ 23">
            <a:extLst>
              <a:ext uri="{FF2B5EF4-FFF2-40B4-BE49-F238E27FC236}">
                <a16:creationId xmlns:a16="http://schemas.microsoft.com/office/drawing/2014/main" id="{C7B652F6-D9CC-11A4-C010-9B4709B0F143}"/>
              </a:ext>
            </a:extLst>
          </p:cNvPr>
          <p:cNvCxnSpPr>
            <a:cxnSpLocks/>
          </p:cNvCxnSpPr>
          <p:nvPr/>
        </p:nvCxnSpPr>
        <p:spPr>
          <a:xfrm>
            <a:off x="8376864" y="2107794"/>
            <a:ext cx="0" cy="2515235"/>
          </a:xfrm>
          <a:prstGeom prst="line">
            <a:avLst/>
          </a:prstGeom>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1589EB59-72EE-BDE1-9F09-5D92DCFF4C7A}"/>
              </a:ext>
            </a:extLst>
          </p:cNvPr>
          <p:cNvSpPr txBox="1"/>
          <p:nvPr/>
        </p:nvSpPr>
        <p:spPr>
          <a:xfrm>
            <a:off x="335841" y="1677524"/>
            <a:ext cx="1033828" cy="369332"/>
          </a:xfrm>
          <a:prstGeom prst="rect">
            <a:avLst/>
          </a:prstGeom>
          <a:noFill/>
        </p:spPr>
        <p:txBody>
          <a:bodyPr wrap="square" rtlCol="0">
            <a:spAutoFit/>
          </a:bodyPr>
          <a:lstStyle/>
          <a:p>
            <a:r>
              <a:rPr lang="en-US" altLang="ja-JP" dirty="0"/>
              <a:t>5/1</a:t>
            </a:r>
          </a:p>
        </p:txBody>
      </p:sp>
      <p:pic>
        <p:nvPicPr>
          <p:cNvPr id="16" name="図 15">
            <a:extLst>
              <a:ext uri="{FF2B5EF4-FFF2-40B4-BE49-F238E27FC236}">
                <a16:creationId xmlns:a16="http://schemas.microsoft.com/office/drawing/2014/main" id="{DCD22898-4864-C5EB-3252-0EF1F2F1028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860" y="823654"/>
            <a:ext cx="888640" cy="807854"/>
          </a:xfrm>
          <a:prstGeom prst="rect">
            <a:avLst/>
          </a:prstGeom>
        </p:spPr>
      </p:pic>
      <p:graphicFrame>
        <p:nvGraphicFramePr>
          <p:cNvPr id="3" name="表 2">
            <a:extLst>
              <a:ext uri="{FF2B5EF4-FFF2-40B4-BE49-F238E27FC236}">
                <a16:creationId xmlns:a16="http://schemas.microsoft.com/office/drawing/2014/main" id="{01976BCD-64C4-C214-54A6-0D4A58AB012F}"/>
              </a:ext>
            </a:extLst>
          </p:cNvPr>
          <p:cNvGraphicFramePr>
            <a:graphicFrameLocks noGrp="1"/>
          </p:cNvGraphicFramePr>
          <p:nvPr>
            <p:extLst>
              <p:ext uri="{D42A27DB-BD31-4B8C-83A1-F6EECF244321}">
                <p14:modId xmlns:p14="http://schemas.microsoft.com/office/powerpoint/2010/main" val="1142690743"/>
              </p:ext>
            </p:extLst>
          </p:nvPr>
        </p:nvGraphicFramePr>
        <p:xfrm>
          <a:off x="1571952" y="5050856"/>
          <a:ext cx="6943398" cy="1120140"/>
        </p:xfrm>
        <a:graphic>
          <a:graphicData uri="http://schemas.openxmlformats.org/drawingml/2006/table">
            <a:tbl>
              <a:tblPr firstRow="1" bandRow="1">
                <a:tableStyleId>{21E4AEA4-8DFA-4A89-87EB-49C32662AFE0}</a:tableStyleId>
              </a:tblPr>
              <a:tblGrid>
                <a:gridCol w="631218">
                  <a:extLst>
                    <a:ext uri="{9D8B030D-6E8A-4147-A177-3AD203B41FA5}">
                      <a16:colId xmlns:a16="http://schemas.microsoft.com/office/drawing/2014/main" val="3137030663"/>
                    </a:ext>
                  </a:extLst>
                </a:gridCol>
                <a:gridCol w="631218">
                  <a:extLst>
                    <a:ext uri="{9D8B030D-6E8A-4147-A177-3AD203B41FA5}">
                      <a16:colId xmlns:a16="http://schemas.microsoft.com/office/drawing/2014/main" val="1800564359"/>
                    </a:ext>
                  </a:extLst>
                </a:gridCol>
                <a:gridCol w="631218">
                  <a:extLst>
                    <a:ext uri="{9D8B030D-6E8A-4147-A177-3AD203B41FA5}">
                      <a16:colId xmlns:a16="http://schemas.microsoft.com/office/drawing/2014/main" val="2744469131"/>
                    </a:ext>
                  </a:extLst>
                </a:gridCol>
                <a:gridCol w="631218">
                  <a:extLst>
                    <a:ext uri="{9D8B030D-6E8A-4147-A177-3AD203B41FA5}">
                      <a16:colId xmlns:a16="http://schemas.microsoft.com/office/drawing/2014/main" val="3710343246"/>
                    </a:ext>
                  </a:extLst>
                </a:gridCol>
                <a:gridCol w="631218">
                  <a:extLst>
                    <a:ext uri="{9D8B030D-6E8A-4147-A177-3AD203B41FA5}">
                      <a16:colId xmlns:a16="http://schemas.microsoft.com/office/drawing/2014/main" val="1868908817"/>
                    </a:ext>
                  </a:extLst>
                </a:gridCol>
                <a:gridCol w="631218">
                  <a:extLst>
                    <a:ext uri="{9D8B030D-6E8A-4147-A177-3AD203B41FA5}">
                      <a16:colId xmlns:a16="http://schemas.microsoft.com/office/drawing/2014/main" val="3434039372"/>
                    </a:ext>
                  </a:extLst>
                </a:gridCol>
                <a:gridCol w="631218">
                  <a:extLst>
                    <a:ext uri="{9D8B030D-6E8A-4147-A177-3AD203B41FA5}">
                      <a16:colId xmlns:a16="http://schemas.microsoft.com/office/drawing/2014/main" val="3767556202"/>
                    </a:ext>
                  </a:extLst>
                </a:gridCol>
                <a:gridCol w="631218">
                  <a:extLst>
                    <a:ext uri="{9D8B030D-6E8A-4147-A177-3AD203B41FA5}">
                      <a16:colId xmlns:a16="http://schemas.microsoft.com/office/drawing/2014/main" val="4134731056"/>
                    </a:ext>
                  </a:extLst>
                </a:gridCol>
                <a:gridCol w="631218">
                  <a:extLst>
                    <a:ext uri="{9D8B030D-6E8A-4147-A177-3AD203B41FA5}">
                      <a16:colId xmlns:a16="http://schemas.microsoft.com/office/drawing/2014/main" val="3855384155"/>
                    </a:ext>
                  </a:extLst>
                </a:gridCol>
                <a:gridCol w="631218">
                  <a:extLst>
                    <a:ext uri="{9D8B030D-6E8A-4147-A177-3AD203B41FA5}">
                      <a16:colId xmlns:a16="http://schemas.microsoft.com/office/drawing/2014/main" val="2304315682"/>
                    </a:ext>
                  </a:extLst>
                </a:gridCol>
                <a:gridCol w="631218">
                  <a:extLst>
                    <a:ext uri="{9D8B030D-6E8A-4147-A177-3AD203B41FA5}">
                      <a16:colId xmlns:a16="http://schemas.microsoft.com/office/drawing/2014/main" val="3706433236"/>
                    </a:ext>
                  </a:extLst>
                </a:gridCol>
              </a:tblGrid>
              <a:tr h="861729">
                <a:tc>
                  <a:txBody>
                    <a:bodyPr/>
                    <a:lstStyle/>
                    <a:p>
                      <a:r>
                        <a:rPr kumimoji="1" lang="ja-JP" altLang="en-US" dirty="0"/>
                        <a:t>ベア手当</a:t>
                      </a:r>
                      <a:endParaRPr kumimoji="1" lang="en-US" altLang="ja-JP" dirty="0"/>
                    </a:p>
                    <a:p>
                      <a:r>
                        <a:rPr kumimoji="1" lang="en-US" altLang="ja-JP" dirty="0"/>
                        <a:t>6/10</a:t>
                      </a:r>
                      <a:r>
                        <a:rPr kumimoji="1" lang="ja-JP" altLang="en-US" dirty="0"/>
                        <a:t>支給</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r>
                        <a:rPr kumimoji="1" lang="en-US" altLang="ja-JP" dirty="0"/>
                        <a:t>7/10</a:t>
                      </a:r>
                      <a:r>
                        <a:rPr kumimoji="1" lang="ja-JP" altLang="en-US" dirty="0"/>
                        <a:t>支給</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endParaRPr kumimoji="1"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dirty="0"/>
                        <a:t>4/10</a:t>
                      </a:r>
                      <a:r>
                        <a:rPr kumimoji="1" lang="ja-JP" altLang="en-US" dirty="0"/>
                        <a:t>支給</a:t>
                      </a:r>
                    </a:p>
                    <a:p>
                      <a:endParaRPr kumimoji="1" lang="ja-JP" altLang="en-US" dirty="0"/>
                    </a:p>
                  </a:txBody>
                  <a:tcPr/>
                </a:tc>
                <a:extLst>
                  <a:ext uri="{0D108BD9-81ED-4DB2-BD59-A6C34878D82A}">
                    <a16:rowId xmlns:a16="http://schemas.microsoft.com/office/drawing/2014/main" val="2417233857"/>
                  </a:ext>
                </a:extLst>
              </a:tr>
            </a:tbl>
          </a:graphicData>
        </a:graphic>
      </p:graphicFrame>
      <p:graphicFrame>
        <p:nvGraphicFramePr>
          <p:cNvPr id="11" name="表 10">
            <a:extLst>
              <a:ext uri="{FF2B5EF4-FFF2-40B4-BE49-F238E27FC236}">
                <a16:creationId xmlns:a16="http://schemas.microsoft.com/office/drawing/2014/main" id="{48946B69-D71C-F9B1-A5DE-DD375C0673D9}"/>
              </a:ext>
            </a:extLst>
          </p:cNvPr>
          <p:cNvGraphicFramePr>
            <a:graphicFrameLocks noGrp="1"/>
          </p:cNvGraphicFramePr>
          <p:nvPr>
            <p:extLst>
              <p:ext uri="{D42A27DB-BD31-4B8C-83A1-F6EECF244321}">
                <p14:modId xmlns:p14="http://schemas.microsoft.com/office/powerpoint/2010/main" val="3348796650"/>
              </p:ext>
            </p:extLst>
          </p:nvPr>
        </p:nvGraphicFramePr>
        <p:xfrm>
          <a:off x="661078" y="3414056"/>
          <a:ext cx="7660983" cy="914400"/>
        </p:xfrm>
        <a:graphic>
          <a:graphicData uri="http://schemas.openxmlformats.org/drawingml/2006/table">
            <a:tbl>
              <a:tblPr firstRow="1" bandRow="1">
                <a:tableStyleId>{21E4AEA4-8DFA-4A89-87EB-49C32662AFE0}</a:tableStyleId>
              </a:tblPr>
              <a:tblGrid>
                <a:gridCol w="696453">
                  <a:extLst>
                    <a:ext uri="{9D8B030D-6E8A-4147-A177-3AD203B41FA5}">
                      <a16:colId xmlns:a16="http://schemas.microsoft.com/office/drawing/2014/main" val="3137030663"/>
                    </a:ext>
                  </a:extLst>
                </a:gridCol>
                <a:gridCol w="696453">
                  <a:extLst>
                    <a:ext uri="{9D8B030D-6E8A-4147-A177-3AD203B41FA5}">
                      <a16:colId xmlns:a16="http://schemas.microsoft.com/office/drawing/2014/main" val="1800564359"/>
                    </a:ext>
                  </a:extLst>
                </a:gridCol>
                <a:gridCol w="696453">
                  <a:extLst>
                    <a:ext uri="{9D8B030D-6E8A-4147-A177-3AD203B41FA5}">
                      <a16:colId xmlns:a16="http://schemas.microsoft.com/office/drawing/2014/main" val="2744469131"/>
                    </a:ext>
                  </a:extLst>
                </a:gridCol>
                <a:gridCol w="696453">
                  <a:extLst>
                    <a:ext uri="{9D8B030D-6E8A-4147-A177-3AD203B41FA5}">
                      <a16:colId xmlns:a16="http://schemas.microsoft.com/office/drawing/2014/main" val="3710343246"/>
                    </a:ext>
                  </a:extLst>
                </a:gridCol>
                <a:gridCol w="696453">
                  <a:extLst>
                    <a:ext uri="{9D8B030D-6E8A-4147-A177-3AD203B41FA5}">
                      <a16:colId xmlns:a16="http://schemas.microsoft.com/office/drawing/2014/main" val="1868908817"/>
                    </a:ext>
                  </a:extLst>
                </a:gridCol>
                <a:gridCol w="696453">
                  <a:extLst>
                    <a:ext uri="{9D8B030D-6E8A-4147-A177-3AD203B41FA5}">
                      <a16:colId xmlns:a16="http://schemas.microsoft.com/office/drawing/2014/main" val="3434039372"/>
                    </a:ext>
                  </a:extLst>
                </a:gridCol>
                <a:gridCol w="696453">
                  <a:extLst>
                    <a:ext uri="{9D8B030D-6E8A-4147-A177-3AD203B41FA5}">
                      <a16:colId xmlns:a16="http://schemas.microsoft.com/office/drawing/2014/main" val="3767556202"/>
                    </a:ext>
                  </a:extLst>
                </a:gridCol>
                <a:gridCol w="696453">
                  <a:extLst>
                    <a:ext uri="{9D8B030D-6E8A-4147-A177-3AD203B41FA5}">
                      <a16:colId xmlns:a16="http://schemas.microsoft.com/office/drawing/2014/main" val="4134731056"/>
                    </a:ext>
                  </a:extLst>
                </a:gridCol>
                <a:gridCol w="696453">
                  <a:extLst>
                    <a:ext uri="{9D8B030D-6E8A-4147-A177-3AD203B41FA5}">
                      <a16:colId xmlns:a16="http://schemas.microsoft.com/office/drawing/2014/main" val="3855384155"/>
                    </a:ext>
                  </a:extLst>
                </a:gridCol>
                <a:gridCol w="696453">
                  <a:extLst>
                    <a:ext uri="{9D8B030D-6E8A-4147-A177-3AD203B41FA5}">
                      <a16:colId xmlns:a16="http://schemas.microsoft.com/office/drawing/2014/main" val="2304315682"/>
                    </a:ext>
                  </a:extLst>
                </a:gridCol>
                <a:gridCol w="696453">
                  <a:extLst>
                    <a:ext uri="{9D8B030D-6E8A-4147-A177-3AD203B41FA5}">
                      <a16:colId xmlns:a16="http://schemas.microsoft.com/office/drawing/2014/main" val="3706433236"/>
                    </a:ext>
                  </a:extLst>
                </a:gridCol>
              </a:tblGrid>
              <a:tr h="861729">
                <a:tc>
                  <a:txBody>
                    <a:bodyPr/>
                    <a:lstStyle/>
                    <a:p>
                      <a:r>
                        <a:rPr kumimoji="1" lang="en-US" altLang="ja-JP" dirty="0"/>
                        <a:t>5/1</a:t>
                      </a:r>
                      <a:r>
                        <a:rPr kumimoji="1" lang="ja-JP" altLang="en-US" dirty="0"/>
                        <a:t>～</a:t>
                      </a:r>
                      <a:r>
                        <a:rPr kumimoji="1" lang="en-US" altLang="ja-JP" dirty="0"/>
                        <a:t>5/31</a:t>
                      </a:r>
                      <a:r>
                        <a:rPr kumimoji="1" lang="ja-JP" altLang="en-US" dirty="0"/>
                        <a:t>労働分</a:t>
                      </a:r>
                    </a:p>
                  </a:txBody>
                  <a:tcPr/>
                </a:tc>
                <a:tc>
                  <a:txBody>
                    <a:bodyPr/>
                    <a:lstStyle/>
                    <a:p>
                      <a:r>
                        <a:rPr kumimoji="1" lang="en-US" altLang="ja-JP" dirty="0"/>
                        <a:t>6/1</a:t>
                      </a:r>
                      <a:r>
                        <a:rPr kumimoji="1" lang="ja-JP" altLang="en-US" dirty="0"/>
                        <a:t>～</a:t>
                      </a:r>
                      <a:r>
                        <a:rPr kumimoji="1" lang="en-US" altLang="ja-JP" dirty="0"/>
                        <a:t>6/30</a:t>
                      </a:r>
                    </a:p>
                    <a:p>
                      <a:r>
                        <a:rPr kumimoji="1" lang="ja-JP" altLang="en-US" dirty="0"/>
                        <a:t>労働分</a:t>
                      </a:r>
                    </a:p>
                  </a:txBody>
                  <a:tcPr/>
                </a:tc>
                <a:tc>
                  <a:txBody>
                    <a:bodyPr/>
                    <a:lstStyle/>
                    <a:p>
                      <a:r>
                        <a:rPr kumimoji="1" lang="en-US" altLang="ja-JP" dirty="0"/>
                        <a:t>7/1</a:t>
                      </a:r>
                      <a:r>
                        <a:rPr kumimoji="1" lang="ja-JP" altLang="en-US" dirty="0"/>
                        <a:t>～</a:t>
                      </a:r>
                      <a:r>
                        <a:rPr kumimoji="1" lang="en-US" altLang="ja-JP" dirty="0"/>
                        <a:t>7/31</a:t>
                      </a: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dirty="0"/>
                        <a:t>3/1</a:t>
                      </a:r>
                      <a:r>
                        <a:rPr kumimoji="1" lang="ja-JP" altLang="en-US" dirty="0"/>
                        <a:t>～</a:t>
                      </a:r>
                      <a:r>
                        <a:rPr kumimoji="1" lang="en-US" altLang="ja-JP" dirty="0"/>
                        <a:t>3/31</a:t>
                      </a:r>
                      <a:endParaRPr kumimoji="1" lang="ja-JP" altLang="en-US" dirty="0"/>
                    </a:p>
                  </a:txBody>
                  <a:tcPr/>
                </a:tc>
                <a:extLst>
                  <a:ext uri="{0D108BD9-81ED-4DB2-BD59-A6C34878D82A}">
                    <a16:rowId xmlns:a16="http://schemas.microsoft.com/office/drawing/2014/main" val="2417233857"/>
                  </a:ext>
                </a:extLst>
              </a:tr>
            </a:tbl>
          </a:graphicData>
        </a:graphic>
      </p:graphicFrame>
      <p:sp>
        <p:nvSpPr>
          <p:cNvPr id="13" name="テキスト ボックス 12">
            <a:extLst>
              <a:ext uri="{FF2B5EF4-FFF2-40B4-BE49-F238E27FC236}">
                <a16:creationId xmlns:a16="http://schemas.microsoft.com/office/drawing/2014/main" id="{73032310-A157-3E67-9FAC-69DAA186CFB4}"/>
              </a:ext>
            </a:extLst>
          </p:cNvPr>
          <p:cNvSpPr txBox="1"/>
          <p:nvPr/>
        </p:nvSpPr>
        <p:spPr>
          <a:xfrm>
            <a:off x="865280" y="2997460"/>
            <a:ext cx="1489321" cy="461665"/>
          </a:xfrm>
          <a:prstGeom prst="rect">
            <a:avLst/>
          </a:prstGeom>
          <a:noFill/>
        </p:spPr>
        <p:txBody>
          <a:bodyPr wrap="square" rtlCol="0">
            <a:spAutoFit/>
          </a:bodyPr>
          <a:lstStyle/>
          <a:p>
            <a:r>
              <a:rPr kumimoji="1" lang="ja-JP" altLang="en-US" sz="1200" dirty="0"/>
              <a:t>賃金締め</a:t>
            </a:r>
            <a:endParaRPr kumimoji="1" lang="en-US" altLang="ja-JP" sz="1200" dirty="0"/>
          </a:p>
          <a:p>
            <a:r>
              <a:rPr lang="ja-JP" altLang="en-US" sz="1200" dirty="0"/>
              <a:t>　　⇩</a:t>
            </a:r>
            <a:endParaRPr kumimoji="1" lang="ja-JP" altLang="en-US" sz="1200" dirty="0"/>
          </a:p>
        </p:txBody>
      </p:sp>
      <p:sp>
        <p:nvSpPr>
          <p:cNvPr id="33" name="矢印: 下 32">
            <a:extLst>
              <a:ext uri="{FF2B5EF4-FFF2-40B4-BE49-F238E27FC236}">
                <a16:creationId xmlns:a16="http://schemas.microsoft.com/office/drawing/2014/main" id="{E9A5AD1B-5012-0446-A9DE-F31007101694}"/>
              </a:ext>
            </a:extLst>
          </p:cNvPr>
          <p:cNvSpPr/>
          <p:nvPr/>
        </p:nvSpPr>
        <p:spPr>
          <a:xfrm rot="18889987">
            <a:off x="1276289" y="4259313"/>
            <a:ext cx="165139" cy="7992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下 34">
            <a:extLst>
              <a:ext uri="{FF2B5EF4-FFF2-40B4-BE49-F238E27FC236}">
                <a16:creationId xmlns:a16="http://schemas.microsoft.com/office/drawing/2014/main" id="{D9565B10-A8C5-03A6-65C4-00EFA3DCD81B}"/>
              </a:ext>
            </a:extLst>
          </p:cNvPr>
          <p:cNvSpPr/>
          <p:nvPr/>
        </p:nvSpPr>
        <p:spPr>
          <a:xfrm rot="18889987">
            <a:off x="1945596" y="4239770"/>
            <a:ext cx="165139" cy="7992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6EE9E0C1-E763-3C51-E727-E3A18F38398F}"/>
              </a:ext>
            </a:extLst>
          </p:cNvPr>
          <p:cNvSpPr/>
          <p:nvPr/>
        </p:nvSpPr>
        <p:spPr>
          <a:xfrm>
            <a:off x="3672210" y="849860"/>
            <a:ext cx="1233165" cy="42275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9B8A958E-EAD6-0865-72F9-E9EA8D4259C1}"/>
              </a:ext>
            </a:extLst>
          </p:cNvPr>
          <p:cNvSpPr txBox="1"/>
          <p:nvPr/>
        </p:nvSpPr>
        <p:spPr>
          <a:xfrm>
            <a:off x="1257299" y="1733123"/>
            <a:ext cx="4148405" cy="369332"/>
          </a:xfrm>
          <a:prstGeom prst="rect">
            <a:avLst/>
          </a:prstGeom>
          <a:noFill/>
        </p:spPr>
        <p:txBody>
          <a:bodyPr wrap="square" rtlCol="0">
            <a:spAutoFit/>
          </a:bodyPr>
          <a:lstStyle/>
          <a:p>
            <a:r>
              <a:rPr kumimoji="1" lang="ja-JP" altLang="en-US" dirty="0"/>
              <a:t>例</a:t>
            </a:r>
            <a:r>
              <a:rPr kumimoji="1" lang="en-US" altLang="ja-JP" dirty="0"/>
              <a:t>:</a:t>
            </a:r>
            <a:r>
              <a:rPr kumimoji="1" lang="ja-JP" altLang="en-US" dirty="0"/>
              <a:t>　月末締め　翌月</a:t>
            </a:r>
            <a:r>
              <a:rPr kumimoji="1" lang="en-US" altLang="ja-JP" dirty="0"/>
              <a:t>10</a:t>
            </a:r>
            <a:r>
              <a:rPr kumimoji="1" lang="ja-JP" altLang="en-US" dirty="0"/>
              <a:t>日払の場合</a:t>
            </a:r>
          </a:p>
        </p:txBody>
      </p:sp>
    </p:spTree>
    <p:extLst>
      <p:ext uri="{BB962C8B-B14F-4D97-AF65-F5344CB8AC3E}">
        <p14:creationId xmlns:p14="http://schemas.microsoft.com/office/powerpoint/2010/main" val="3777442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AC250-7FD5-33E4-E741-DA01FA2E2C6A}"/>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D9FD48C3-B2F4-321D-5436-A26916D60D6B}"/>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94215178-88D7-F639-0CC7-A227A31C3343}"/>
              </a:ext>
            </a:extLst>
          </p:cNvPr>
          <p:cNvSpPr>
            <a:spLocks noGrp="1"/>
          </p:cNvSpPr>
          <p:nvPr>
            <p:ph type="title"/>
          </p:nvPr>
        </p:nvSpPr>
        <p:spPr>
          <a:xfrm>
            <a:off x="63860" y="47591"/>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ベースアップ</a:t>
            </a:r>
            <a:r>
              <a:rPr lang="ja-JP" altLang="en-US" sz="3600" b="1" dirty="0">
                <a:latin typeface="A-OTF UD Shin Go Pr6N L" panose="020B0300000000000000" pitchFamily="34" charset="-128"/>
                <a:ea typeface="A-OTF UD Shin Go Pr6N L" panose="020B0300000000000000" pitchFamily="34" charset="-128"/>
              </a:rPr>
              <a:t>手当の支払い方</a:t>
            </a:r>
            <a:r>
              <a:rPr kumimoji="1" lang="ja-JP" altLang="en-US" sz="3600" b="1" dirty="0">
                <a:latin typeface="A-OTF UD Shin Go Pr6N L" panose="020B0300000000000000" pitchFamily="34" charset="-128"/>
                <a:ea typeface="A-OTF UD Shin Go Pr6N L" panose="020B0300000000000000" pitchFamily="34" charset="-128"/>
              </a:rPr>
              <a:t>　</a:t>
            </a:r>
          </a:p>
        </p:txBody>
      </p:sp>
      <p:sp>
        <p:nvSpPr>
          <p:cNvPr id="4" name="スライド番号プレースホルダー 3">
            <a:extLst>
              <a:ext uri="{FF2B5EF4-FFF2-40B4-BE49-F238E27FC236}">
                <a16:creationId xmlns:a16="http://schemas.microsoft.com/office/drawing/2014/main" id="{B7BDAC19-5449-D77E-C1F4-1DD16F7719AB}"/>
              </a:ext>
            </a:extLst>
          </p:cNvPr>
          <p:cNvSpPr>
            <a:spLocks noGrp="1"/>
          </p:cNvSpPr>
          <p:nvPr>
            <p:ph type="sldNum" sz="quarter" idx="12"/>
          </p:nvPr>
        </p:nvSpPr>
        <p:spPr/>
        <p:txBody>
          <a:bodyPr/>
          <a:lstStyle/>
          <a:p>
            <a:fld id="{C1FF6DA9-008F-8B48-92A6-B652298478BF}" type="slidenum">
              <a:rPr lang="en-US" sz="1100" smtClean="0"/>
              <a:t>53</a:t>
            </a:fld>
            <a:endParaRPr lang="en-US" sz="800" dirty="0"/>
          </a:p>
        </p:txBody>
      </p:sp>
      <p:sp>
        <p:nvSpPr>
          <p:cNvPr id="9" name="フッター プレースホルダー 8">
            <a:extLst>
              <a:ext uri="{FF2B5EF4-FFF2-40B4-BE49-F238E27FC236}">
                <a16:creationId xmlns:a16="http://schemas.microsoft.com/office/drawing/2014/main" id="{8CD95737-FF20-827D-8E73-4860183B7CB9}"/>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矢印: 右 4">
            <a:extLst>
              <a:ext uri="{FF2B5EF4-FFF2-40B4-BE49-F238E27FC236}">
                <a16:creationId xmlns:a16="http://schemas.microsoft.com/office/drawing/2014/main" id="{48217917-BB31-6B69-BA60-8E7780759EA2}"/>
              </a:ext>
            </a:extLst>
          </p:cNvPr>
          <p:cNvSpPr/>
          <p:nvPr/>
        </p:nvSpPr>
        <p:spPr>
          <a:xfrm>
            <a:off x="661078" y="1964215"/>
            <a:ext cx="7678972" cy="8501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t>算定する期間の「労働分」～賃金改善</a:t>
            </a:r>
          </a:p>
        </p:txBody>
      </p:sp>
      <p:sp>
        <p:nvSpPr>
          <p:cNvPr id="15" name="テキスト ボックス 14">
            <a:extLst>
              <a:ext uri="{FF2B5EF4-FFF2-40B4-BE49-F238E27FC236}">
                <a16:creationId xmlns:a16="http://schemas.microsoft.com/office/drawing/2014/main" id="{E811AF55-0C36-845B-F776-C0EFFA65EDC3}"/>
              </a:ext>
            </a:extLst>
          </p:cNvPr>
          <p:cNvSpPr txBox="1"/>
          <p:nvPr/>
        </p:nvSpPr>
        <p:spPr>
          <a:xfrm>
            <a:off x="952500" y="785409"/>
            <a:ext cx="7886700" cy="830997"/>
          </a:xfrm>
          <a:prstGeom prst="rect">
            <a:avLst/>
          </a:prstGeom>
          <a:noFill/>
        </p:spPr>
        <p:txBody>
          <a:bodyPr wrap="square" rtlCol="0">
            <a:spAutoFit/>
          </a:bodyPr>
          <a:lstStyle/>
          <a:p>
            <a:r>
              <a:rPr kumimoji="1" lang="ja-JP" altLang="en-US" sz="2400" b="1" dirty="0"/>
              <a:t>賃金締め日が月の半ばにある場合の考え方</a:t>
            </a:r>
            <a:endParaRPr kumimoji="1" lang="en-US" altLang="ja-JP" sz="2400" b="1" dirty="0"/>
          </a:p>
          <a:p>
            <a:r>
              <a:rPr lang="ja-JP" altLang="en-US" sz="2400" b="1" dirty="0">
                <a:solidFill>
                  <a:srgbClr val="FF0000"/>
                </a:solidFill>
              </a:rPr>
              <a:t>・・算定を始めた日から終わる日まで全て賃金改善する</a:t>
            </a:r>
            <a:endParaRPr kumimoji="1" lang="ja-JP" altLang="en-US" sz="2400" b="1" dirty="0">
              <a:solidFill>
                <a:srgbClr val="FF0000"/>
              </a:solidFill>
            </a:endParaRPr>
          </a:p>
        </p:txBody>
      </p:sp>
      <p:cxnSp>
        <p:nvCxnSpPr>
          <p:cNvPr id="20" name="直線コネクタ 19">
            <a:extLst>
              <a:ext uri="{FF2B5EF4-FFF2-40B4-BE49-F238E27FC236}">
                <a16:creationId xmlns:a16="http://schemas.microsoft.com/office/drawing/2014/main" id="{5F9573D8-8702-81DE-2E61-D75FAC6849BA}"/>
              </a:ext>
            </a:extLst>
          </p:cNvPr>
          <p:cNvCxnSpPr>
            <a:cxnSpLocks/>
          </p:cNvCxnSpPr>
          <p:nvPr/>
        </p:nvCxnSpPr>
        <p:spPr>
          <a:xfrm>
            <a:off x="627474" y="2046856"/>
            <a:ext cx="15197" cy="2612071"/>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D4A88CD1-61DA-796B-ADB4-039573BE6A2F}"/>
              </a:ext>
            </a:extLst>
          </p:cNvPr>
          <p:cNvSpPr txBox="1"/>
          <p:nvPr/>
        </p:nvSpPr>
        <p:spPr>
          <a:xfrm>
            <a:off x="8076857" y="1870485"/>
            <a:ext cx="1033828" cy="369332"/>
          </a:xfrm>
          <a:prstGeom prst="rect">
            <a:avLst/>
          </a:prstGeom>
          <a:noFill/>
        </p:spPr>
        <p:txBody>
          <a:bodyPr wrap="square" rtlCol="0">
            <a:spAutoFit/>
          </a:bodyPr>
          <a:lstStyle/>
          <a:p>
            <a:r>
              <a:rPr kumimoji="1" lang="en-US" altLang="ja-JP" dirty="0"/>
              <a:t>3</a:t>
            </a:r>
            <a:r>
              <a:rPr kumimoji="1" lang="ja-JP" altLang="en-US" dirty="0"/>
              <a:t>月末</a:t>
            </a:r>
          </a:p>
        </p:txBody>
      </p:sp>
      <p:cxnSp>
        <p:nvCxnSpPr>
          <p:cNvPr id="24" name="直線コネクタ 23">
            <a:extLst>
              <a:ext uri="{FF2B5EF4-FFF2-40B4-BE49-F238E27FC236}">
                <a16:creationId xmlns:a16="http://schemas.microsoft.com/office/drawing/2014/main" id="{06C1012F-3970-194A-943D-E818E7F2B27F}"/>
              </a:ext>
            </a:extLst>
          </p:cNvPr>
          <p:cNvCxnSpPr>
            <a:cxnSpLocks/>
          </p:cNvCxnSpPr>
          <p:nvPr/>
        </p:nvCxnSpPr>
        <p:spPr>
          <a:xfrm>
            <a:off x="8376864" y="2107794"/>
            <a:ext cx="0" cy="2515235"/>
          </a:xfrm>
          <a:prstGeom prst="line">
            <a:avLst/>
          </a:prstGeom>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84FA2D4A-D763-B889-A78C-64BB8DE46625}"/>
              </a:ext>
            </a:extLst>
          </p:cNvPr>
          <p:cNvSpPr txBox="1"/>
          <p:nvPr/>
        </p:nvSpPr>
        <p:spPr>
          <a:xfrm>
            <a:off x="342479" y="1847536"/>
            <a:ext cx="1033828" cy="369332"/>
          </a:xfrm>
          <a:prstGeom prst="rect">
            <a:avLst/>
          </a:prstGeom>
          <a:noFill/>
        </p:spPr>
        <p:txBody>
          <a:bodyPr wrap="square" rtlCol="0">
            <a:spAutoFit/>
          </a:bodyPr>
          <a:lstStyle/>
          <a:p>
            <a:r>
              <a:rPr lang="en-US" altLang="ja-JP" dirty="0"/>
              <a:t>5/1</a:t>
            </a:r>
            <a:endParaRPr kumimoji="1" lang="ja-JP" altLang="en-US" dirty="0"/>
          </a:p>
        </p:txBody>
      </p:sp>
      <p:pic>
        <p:nvPicPr>
          <p:cNvPr id="16" name="図 15">
            <a:extLst>
              <a:ext uri="{FF2B5EF4-FFF2-40B4-BE49-F238E27FC236}">
                <a16:creationId xmlns:a16="http://schemas.microsoft.com/office/drawing/2014/main" id="{4C0B6F6E-C439-4C04-8DF8-259E3AFEDE6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860" y="823654"/>
            <a:ext cx="888640" cy="807854"/>
          </a:xfrm>
          <a:prstGeom prst="rect">
            <a:avLst/>
          </a:prstGeom>
        </p:spPr>
      </p:pic>
      <p:graphicFrame>
        <p:nvGraphicFramePr>
          <p:cNvPr id="3" name="表 2">
            <a:extLst>
              <a:ext uri="{FF2B5EF4-FFF2-40B4-BE49-F238E27FC236}">
                <a16:creationId xmlns:a16="http://schemas.microsoft.com/office/drawing/2014/main" id="{10D20DD8-624C-E8FA-5204-DE2FC94F4879}"/>
              </a:ext>
            </a:extLst>
          </p:cNvPr>
          <p:cNvGraphicFramePr>
            <a:graphicFrameLocks noGrp="1"/>
          </p:cNvGraphicFramePr>
          <p:nvPr>
            <p:extLst>
              <p:ext uri="{D42A27DB-BD31-4B8C-83A1-F6EECF244321}">
                <p14:modId xmlns:p14="http://schemas.microsoft.com/office/powerpoint/2010/main" val="984111427"/>
              </p:ext>
            </p:extLst>
          </p:nvPr>
        </p:nvGraphicFramePr>
        <p:xfrm>
          <a:off x="1396652" y="4764142"/>
          <a:ext cx="6943398" cy="1120140"/>
        </p:xfrm>
        <a:graphic>
          <a:graphicData uri="http://schemas.openxmlformats.org/drawingml/2006/table">
            <a:tbl>
              <a:tblPr firstRow="1" bandRow="1">
                <a:tableStyleId>{21E4AEA4-8DFA-4A89-87EB-49C32662AFE0}</a:tableStyleId>
              </a:tblPr>
              <a:tblGrid>
                <a:gridCol w="631218">
                  <a:extLst>
                    <a:ext uri="{9D8B030D-6E8A-4147-A177-3AD203B41FA5}">
                      <a16:colId xmlns:a16="http://schemas.microsoft.com/office/drawing/2014/main" val="3137030663"/>
                    </a:ext>
                  </a:extLst>
                </a:gridCol>
                <a:gridCol w="631218">
                  <a:extLst>
                    <a:ext uri="{9D8B030D-6E8A-4147-A177-3AD203B41FA5}">
                      <a16:colId xmlns:a16="http://schemas.microsoft.com/office/drawing/2014/main" val="1800564359"/>
                    </a:ext>
                  </a:extLst>
                </a:gridCol>
                <a:gridCol w="631218">
                  <a:extLst>
                    <a:ext uri="{9D8B030D-6E8A-4147-A177-3AD203B41FA5}">
                      <a16:colId xmlns:a16="http://schemas.microsoft.com/office/drawing/2014/main" val="2744469131"/>
                    </a:ext>
                  </a:extLst>
                </a:gridCol>
                <a:gridCol w="631218">
                  <a:extLst>
                    <a:ext uri="{9D8B030D-6E8A-4147-A177-3AD203B41FA5}">
                      <a16:colId xmlns:a16="http://schemas.microsoft.com/office/drawing/2014/main" val="3710343246"/>
                    </a:ext>
                  </a:extLst>
                </a:gridCol>
                <a:gridCol w="631218">
                  <a:extLst>
                    <a:ext uri="{9D8B030D-6E8A-4147-A177-3AD203B41FA5}">
                      <a16:colId xmlns:a16="http://schemas.microsoft.com/office/drawing/2014/main" val="1868908817"/>
                    </a:ext>
                  </a:extLst>
                </a:gridCol>
                <a:gridCol w="631218">
                  <a:extLst>
                    <a:ext uri="{9D8B030D-6E8A-4147-A177-3AD203B41FA5}">
                      <a16:colId xmlns:a16="http://schemas.microsoft.com/office/drawing/2014/main" val="3434039372"/>
                    </a:ext>
                  </a:extLst>
                </a:gridCol>
                <a:gridCol w="631218">
                  <a:extLst>
                    <a:ext uri="{9D8B030D-6E8A-4147-A177-3AD203B41FA5}">
                      <a16:colId xmlns:a16="http://schemas.microsoft.com/office/drawing/2014/main" val="3767556202"/>
                    </a:ext>
                  </a:extLst>
                </a:gridCol>
                <a:gridCol w="631218">
                  <a:extLst>
                    <a:ext uri="{9D8B030D-6E8A-4147-A177-3AD203B41FA5}">
                      <a16:colId xmlns:a16="http://schemas.microsoft.com/office/drawing/2014/main" val="4134731056"/>
                    </a:ext>
                  </a:extLst>
                </a:gridCol>
                <a:gridCol w="631218">
                  <a:extLst>
                    <a:ext uri="{9D8B030D-6E8A-4147-A177-3AD203B41FA5}">
                      <a16:colId xmlns:a16="http://schemas.microsoft.com/office/drawing/2014/main" val="3855384155"/>
                    </a:ext>
                  </a:extLst>
                </a:gridCol>
                <a:gridCol w="631218">
                  <a:extLst>
                    <a:ext uri="{9D8B030D-6E8A-4147-A177-3AD203B41FA5}">
                      <a16:colId xmlns:a16="http://schemas.microsoft.com/office/drawing/2014/main" val="2304315682"/>
                    </a:ext>
                  </a:extLst>
                </a:gridCol>
                <a:gridCol w="631218">
                  <a:extLst>
                    <a:ext uri="{9D8B030D-6E8A-4147-A177-3AD203B41FA5}">
                      <a16:colId xmlns:a16="http://schemas.microsoft.com/office/drawing/2014/main" val="3706433236"/>
                    </a:ext>
                  </a:extLst>
                </a:gridCol>
              </a:tblGrid>
              <a:tr h="861729">
                <a:tc>
                  <a:txBody>
                    <a:bodyPr/>
                    <a:lstStyle/>
                    <a:p>
                      <a:r>
                        <a:rPr kumimoji="1" lang="ja-JP" altLang="en-US" dirty="0"/>
                        <a:t>ベア手当</a:t>
                      </a:r>
                      <a:endParaRPr kumimoji="1" lang="en-US" altLang="ja-JP" dirty="0"/>
                    </a:p>
                    <a:p>
                      <a:r>
                        <a:rPr kumimoji="1" lang="en-US" altLang="ja-JP" dirty="0"/>
                        <a:t>5/31</a:t>
                      </a:r>
                      <a:r>
                        <a:rPr kumimoji="1" lang="ja-JP" altLang="en-US" dirty="0"/>
                        <a:t>支給</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r>
                        <a:rPr kumimoji="1" lang="en-US" altLang="ja-JP" dirty="0"/>
                        <a:t>6/30</a:t>
                      </a:r>
                      <a:r>
                        <a:rPr kumimoji="1" lang="ja-JP" altLang="en-US" dirty="0"/>
                        <a:t>支給</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p>
                    <a:p>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dirty="0"/>
                        <a:t>ベア手当</a:t>
                      </a:r>
                      <a:endParaRPr kumimoji="1"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dirty="0"/>
                        <a:t>3/30</a:t>
                      </a:r>
                      <a:r>
                        <a:rPr kumimoji="1" lang="ja-JP" altLang="en-US" dirty="0"/>
                        <a:t>支給</a:t>
                      </a:r>
                    </a:p>
                    <a:p>
                      <a:endParaRPr kumimoji="1" lang="ja-JP" altLang="en-US" dirty="0"/>
                    </a:p>
                  </a:txBody>
                  <a:tcPr/>
                </a:tc>
                <a:extLst>
                  <a:ext uri="{0D108BD9-81ED-4DB2-BD59-A6C34878D82A}">
                    <a16:rowId xmlns:a16="http://schemas.microsoft.com/office/drawing/2014/main" val="2417233857"/>
                  </a:ext>
                </a:extLst>
              </a:tr>
            </a:tbl>
          </a:graphicData>
        </a:graphic>
      </p:graphicFrame>
      <p:graphicFrame>
        <p:nvGraphicFramePr>
          <p:cNvPr id="11" name="表 10">
            <a:extLst>
              <a:ext uri="{FF2B5EF4-FFF2-40B4-BE49-F238E27FC236}">
                <a16:creationId xmlns:a16="http://schemas.microsoft.com/office/drawing/2014/main" id="{3F68B249-CBC3-A8F0-6FE1-73BF5C7685CF}"/>
              </a:ext>
            </a:extLst>
          </p:cNvPr>
          <p:cNvGraphicFramePr>
            <a:graphicFrameLocks noGrp="1"/>
          </p:cNvGraphicFramePr>
          <p:nvPr>
            <p:extLst>
              <p:ext uri="{D42A27DB-BD31-4B8C-83A1-F6EECF244321}">
                <p14:modId xmlns:p14="http://schemas.microsoft.com/office/powerpoint/2010/main" val="4105709124"/>
              </p:ext>
            </p:extLst>
          </p:nvPr>
        </p:nvGraphicFramePr>
        <p:xfrm>
          <a:off x="431193" y="3089994"/>
          <a:ext cx="7762873" cy="914400"/>
        </p:xfrm>
        <a:graphic>
          <a:graphicData uri="http://schemas.openxmlformats.org/drawingml/2006/table">
            <a:tbl>
              <a:tblPr firstRow="1" bandRow="1">
                <a:tableStyleId>{21E4AEA4-8DFA-4A89-87EB-49C32662AFE0}</a:tableStyleId>
              </a:tblPr>
              <a:tblGrid>
                <a:gridCol w="698399">
                  <a:extLst>
                    <a:ext uri="{9D8B030D-6E8A-4147-A177-3AD203B41FA5}">
                      <a16:colId xmlns:a16="http://schemas.microsoft.com/office/drawing/2014/main" val="3137030663"/>
                    </a:ext>
                  </a:extLst>
                </a:gridCol>
                <a:gridCol w="706447">
                  <a:extLst>
                    <a:ext uri="{9D8B030D-6E8A-4147-A177-3AD203B41FA5}">
                      <a16:colId xmlns:a16="http://schemas.microsoft.com/office/drawing/2014/main" val="1800564359"/>
                    </a:ext>
                  </a:extLst>
                </a:gridCol>
                <a:gridCol w="677559">
                  <a:extLst>
                    <a:ext uri="{9D8B030D-6E8A-4147-A177-3AD203B41FA5}">
                      <a16:colId xmlns:a16="http://schemas.microsoft.com/office/drawing/2014/main" val="2744469131"/>
                    </a:ext>
                  </a:extLst>
                </a:gridCol>
                <a:gridCol w="725020">
                  <a:extLst>
                    <a:ext uri="{9D8B030D-6E8A-4147-A177-3AD203B41FA5}">
                      <a16:colId xmlns:a16="http://schemas.microsoft.com/office/drawing/2014/main" val="3710343246"/>
                    </a:ext>
                  </a:extLst>
                </a:gridCol>
                <a:gridCol w="725020">
                  <a:extLst>
                    <a:ext uri="{9D8B030D-6E8A-4147-A177-3AD203B41FA5}">
                      <a16:colId xmlns:a16="http://schemas.microsoft.com/office/drawing/2014/main" val="1868908817"/>
                    </a:ext>
                  </a:extLst>
                </a:gridCol>
                <a:gridCol w="725020">
                  <a:extLst>
                    <a:ext uri="{9D8B030D-6E8A-4147-A177-3AD203B41FA5}">
                      <a16:colId xmlns:a16="http://schemas.microsoft.com/office/drawing/2014/main" val="3434039372"/>
                    </a:ext>
                  </a:extLst>
                </a:gridCol>
                <a:gridCol w="725020">
                  <a:extLst>
                    <a:ext uri="{9D8B030D-6E8A-4147-A177-3AD203B41FA5}">
                      <a16:colId xmlns:a16="http://schemas.microsoft.com/office/drawing/2014/main" val="3767556202"/>
                    </a:ext>
                  </a:extLst>
                </a:gridCol>
                <a:gridCol w="725020">
                  <a:extLst>
                    <a:ext uri="{9D8B030D-6E8A-4147-A177-3AD203B41FA5}">
                      <a16:colId xmlns:a16="http://schemas.microsoft.com/office/drawing/2014/main" val="4134731056"/>
                    </a:ext>
                  </a:extLst>
                </a:gridCol>
                <a:gridCol w="725020">
                  <a:extLst>
                    <a:ext uri="{9D8B030D-6E8A-4147-A177-3AD203B41FA5}">
                      <a16:colId xmlns:a16="http://schemas.microsoft.com/office/drawing/2014/main" val="3855384155"/>
                    </a:ext>
                  </a:extLst>
                </a:gridCol>
                <a:gridCol w="725020">
                  <a:extLst>
                    <a:ext uri="{9D8B030D-6E8A-4147-A177-3AD203B41FA5}">
                      <a16:colId xmlns:a16="http://schemas.microsoft.com/office/drawing/2014/main" val="2304315682"/>
                    </a:ext>
                  </a:extLst>
                </a:gridCol>
                <a:gridCol w="605328">
                  <a:extLst>
                    <a:ext uri="{9D8B030D-6E8A-4147-A177-3AD203B41FA5}">
                      <a16:colId xmlns:a16="http://schemas.microsoft.com/office/drawing/2014/main" val="3706433236"/>
                    </a:ext>
                  </a:extLst>
                </a:gridCol>
              </a:tblGrid>
              <a:tr h="861729">
                <a:tc>
                  <a:txBody>
                    <a:bodyPr/>
                    <a:lstStyle/>
                    <a:p>
                      <a:r>
                        <a:rPr kumimoji="1" lang="en-US" altLang="ja-JP" dirty="0"/>
                        <a:t>4/21</a:t>
                      </a:r>
                      <a:r>
                        <a:rPr kumimoji="1" lang="ja-JP" altLang="en-US" dirty="0"/>
                        <a:t>～</a:t>
                      </a:r>
                      <a:r>
                        <a:rPr kumimoji="1" lang="en-US" altLang="ja-JP" dirty="0"/>
                        <a:t>5/20</a:t>
                      </a:r>
                    </a:p>
                    <a:p>
                      <a:r>
                        <a:rPr kumimoji="1" lang="ja-JP" altLang="en-US" dirty="0"/>
                        <a:t>労働分</a:t>
                      </a:r>
                    </a:p>
                  </a:txBody>
                  <a:tcPr/>
                </a:tc>
                <a:tc>
                  <a:txBody>
                    <a:bodyPr/>
                    <a:lstStyle/>
                    <a:p>
                      <a:r>
                        <a:rPr kumimoji="1" lang="en-US" altLang="ja-JP" dirty="0"/>
                        <a:t>5/21</a:t>
                      </a:r>
                      <a:r>
                        <a:rPr kumimoji="1" lang="ja-JP" altLang="en-US" dirty="0"/>
                        <a:t>～</a:t>
                      </a:r>
                      <a:r>
                        <a:rPr kumimoji="1" lang="en-US" altLang="ja-JP" dirty="0"/>
                        <a:t>6/20</a:t>
                      </a:r>
                    </a:p>
                    <a:p>
                      <a:r>
                        <a:rPr kumimoji="1" lang="ja-JP" altLang="en-US" dirty="0"/>
                        <a:t>労働分</a:t>
                      </a:r>
                    </a:p>
                  </a:txBody>
                  <a:tcPr/>
                </a:tc>
                <a:tc>
                  <a:txBody>
                    <a:bodyPr/>
                    <a:lstStyle/>
                    <a:p>
                      <a:r>
                        <a:rPr kumimoji="1" lang="en-US" altLang="ja-JP" dirty="0"/>
                        <a:t>7/1</a:t>
                      </a:r>
                      <a:r>
                        <a:rPr kumimoji="1" lang="ja-JP" altLang="en-US" dirty="0"/>
                        <a:t>～</a:t>
                      </a:r>
                      <a:r>
                        <a:rPr kumimoji="1" lang="en-US" altLang="ja-JP" dirty="0"/>
                        <a:t>7/31</a:t>
                      </a: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dirty="0"/>
                        <a:t>2/21</a:t>
                      </a:r>
                      <a:r>
                        <a:rPr kumimoji="1" lang="ja-JP" altLang="en-US" dirty="0"/>
                        <a:t>～</a:t>
                      </a:r>
                      <a:r>
                        <a:rPr kumimoji="1" lang="en-US" altLang="ja-JP" dirty="0"/>
                        <a:t>3/20</a:t>
                      </a:r>
                      <a:endParaRPr kumimoji="1" lang="ja-JP" altLang="en-US" dirty="0"/>
                    </a:p>
                  </a:txBody>
                  <a:tcPr/>
                </a:tc>
                <a:extLst>
                  <a:ext uri="{0D108BD9-81ED-4DB2-BD59-A6C34878D82A}">
                    <a16:rowId xmlns:a16="http://schemas.microsoft.com/office/drawing/2014/main" val="2417233857"/>
                  </a:ext>
                </a:extLst>
              </a:tr>
            </a:tbl>
          </a:graphicData>
        </a:graphic>
      </p:graphicFrame>
      <p:sp>
        <p:nvSpPr>
          <p:cNvPr id="13" name="テキスト ボックス 12">
            <a:extLst>
              <a:ext uri="{FF2B5EF4-FFF2-40B4-BE49-F238E27FC236}">
                <a16:creationId xmlns:a16="http://schemas.microsoft.com/office/drawing/2014/main" id="{F166EA2A-E11F-A65F-C07C-D1A9FDD9F306}"/>
              </a:ext>
            </a:extLst>
          </p:cNvPr>
          <p:cNvSpPr txBox="1"/>
          <p:nvPr/>
        </p:nvSpPr>
        <p:spPr>
          <a:xfrm>
            <a:off x="670928" y="2679957"/>
            <a:ext cx="1489321" cy="461665"/>
          </a:xfrm>
          <a:prstGeom prst="rect">
            <a:avLst/>
          </a:prstGeom>
          <a:noFill/>
        </p:spPr>
        <p:txBody>
          <a:bodyPr wrap="square" rtlCol="0">
            <a:spAutoFit/>
          </a:bodyPr>
          <a:lstStyle/>
          <a:p>
            <a:r>
              <a:rPr kumimoji="1" lang="ja-JP" altLang="en-US" sz="1200" dirty="0"/>
              <a:t>賃金締め</a:t>
            </a:r>
            <a:endParaRPr kumimoji="1" lang="en-US" altLang="ja-JP" sz="1200" dirty="0"/>
          </a:p>
          <a:p>
            <a:r>
              <a:rPr lang="ja-JP" altLang="en-US" sz="1200" dirty="0"/>
              <a:t>　　⇩</a:t>
            </a:r>
            <a:endParaRPr kumimoji="1" lang="ja-JP" altLang="en-US" sz="1200" dirty="0"/>
          </a:p>
        </p:txBody>
      </p:sp>
      <p:sp>
        <p:nvSpPr>
          <p:cNvPr id="33" name="矢印: 下 32">
            <a:extLst>
              <a:ext uri="{FF2B5EF4-FFF2-40B4-BE49-F238E27FC236}">
                <a16:creationId xmlns:a16="http://schemas.microsoft.com/office/drawing/2014/main" id="{09F4177B-F90F-81EF-5B92-80616F50AD12}"/>
              </a:ext>
            </a:extLst>
          </p:cNvPr>
          <p:cNvSpPr/>
          <p:nvPr/>
        </p:nvSpPr>
        <p:spPr>
          <a:xfrm rot="18889987">
            <a:off x="1154831" y="3945080"/>
            <a:ext cx="165139" cy="7992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下 34">
            <a:extLst>
              <a:ext uri="{FF2B5EF4-FFF2-40B4-BE49-F238E27FC236}">
                <a16:creationId xmlns:a16="http://schemas.microsoft.com/office/drawing/2014/main" id="{9EECE8AA-9B8E-112A-F102-610A9AD1C6D9}"/>
              </a:ext>
            </a:extLst>
          </p:cNvPr>
          <p:cNvSpPr/>
          <p:nvPr/>
        </p:nvSpPr>
        <p:spPr>
          <a:xfrm rot="18889987">
            <a:off x="1856452" y="3944826"/>
            <a:ext cx="165139" cy="7992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C705FFFC-7545-C4C2-D05F-8E886D1F21AB}"/>
              </a:ext>
            </a:extLst>
          </p:cNvPr>
          <p:cNvSpPr txBox="1"/>
          <p:nvPr/>
        </p:nvSpPr>
        <p:spPr>
          <a:xfrm>
            <a:off x="852754" y="1568878"/>
            <a:ext cx="7341311" cy="369332"/>
          </a:xfrm>
          <a:prstGeom prst="rect">
            <a:avLst/>
          </a:prstGeom>
          <a:noFill/>
        </p:spPr>
        <p:txBody>
          <a:bodyPr wrap="square" rtlCol="0">
            <a:spAutoFit/>
          </a:bodyPr>
          <a:lstStyle/>
          <a:p>
            <a:r>
              <a:rPr kumimoji="1" lang="ja-JP" altLang="en-US" dirty="0">
                <a:ea typeface="A-OTF UD Shin Go Pr6N L" panose="020B0300000000000000"/>
              </a:rPr>
              <a:t>例</a:t>
            </a:r>
            <a:r>
              <a:rPr kumimoji="1" lang="en-US" altLang="ja-JP" dirty="0">
                <a:ea typeface="A-OTF UD Shin Go Pr6N L" panose="020B0300000000000000"/>
              </a:rPr>
              <a:t>:</a:t>
            </a:r>
            <a:r>
              <a:rPr kumimoji="1" lang="ja-JP" altLang="en-US" dirty="0">
                <a:ea typeface="A-OTF UD Shin Go Pr6N L" panose="020B0300000000000000"/>
              </a:rPr>
              <a:t>　</a:t>
            </a:r>
            <a:r>
              <a:rPr kumimoji="1" lang="en-US" altLang="ja-JP" dirty="0">
                <a:ea typeface="A-OTF UD Shin Go Pr6N L" panose="020B0300000000000000"/>
              </a:rPr>
              <a:t>20</a:t>
            </a:r>
            <a:r>
              <a:rPr kumimoji="1" lang="ja-JP" altLang="en-US" dirty="0">
                <a:ea typeface="A-OTF UD Shin Go Pr6N L" panose="020B0300000000000000"/>
              </a:rPr>
              <a:t>日締め　月末払の場合・・・最初と最後は調整する必要あり</a:t>
            </a:r>
          </a:p>
        </p:txBody>
      </p:sp>
      <p:sp>
        <p:nvSpPr>
          <p:cNvPr id="7" name="正方形/長方形 6">
            <a:extLst>
              <a:ext uri="{FF2B5EF4-FFF2-40B4-BE49-F238E27FC236}">
                <a16:creationId xmlns:a16="http://schemas.microsoft.com/office/drawing/2014/main" id="{09933F35-DD20-C597-BC9F-6844F791383A}"/>
              </a:ext>
            </a:extLst>
          </p:cNvPr>
          <p:cNvSpPr/>
          <p:nvPr/>
        </p:nvSpPr>
        <p:spPr>
          <a:xfrm>
            <a:off x="8164957" y="3089994"/>
            <a:ext cx="204202" cy="8850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520F99B5-CD44-A070-8226-149DD69B038F}"/>
              </a:ext>
            </a:extLst>
          </p:cNvPr>
          <p:cNvSpPr/>
          <p:nvPr/>
        </p:nvSpPr>
        <p:spPr>
          <a:xfrm>
            <a:off x="438150" y="3984878"/>
            <a:ext cx="222928"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四角形 11">
            <a:extLst>
              <a:ext uri="{FF2B5EF4-FFF2-40B4-BE49-F238E27FC236}">
                <a16:creationId xmlns:a16="http://schemas.microsoft.com/office/drawing/2014/main" id="{7FE4D658-D883-1C33-4802-C8311D135D83}"/>
              </a:ext>
            </a:extLst>
          </p:cNvPr>
          <p:cNvSpPr/>
          <p:nvPr/>
        </p:nvSpPr>
        <p:spPr>
          <a:xfrm>
            <a:off x="90844" y="5570173"/>
            <a:ext cx="1208770" cy="914400"/>
          </a:xfrm>
          <a:prstGeom prst="wedgeRectCallout">
            <a:avLst>
              <a:gd name="adj1" fmla="val 58649"/>
              <a:gd name="adj2" fmla="val -5669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rgbClr val="0070C0"/>
                </a:solidFill>
              </a:rPr>
              <a:t>5/1</a:t>
            </a:r>
            <a:r>
              <a:rPr kumimoji="1" lang="ja-JP" altLang="en-US" sz="1400" b="1" dirty="0">
                <a:solidFill>
                  <a:srgbClr val="0070C0"/>
                </a:solidFill>
              </a:rPr>
              <a:t>～</a:t>
            </a:r>
            <a:r>
              <a:rPr kumimoji="1" lang="en-US" altLang="ja-JP" sz="1400" b="1" dirty="0">
                <a:solidFill>
                  <a:srgbClr val="0070C0"/>
                </a:solidFill>
              </a:rPr>
              <a:t>5/20</a:t>
            </a:r>
            <a:r>
              <a:rPr kumimoji="1" lang="ja-JP" altLang="en-US" sz="1400" b="1" dirty="0">
                <a:solidFill>
                  <a:srgbClr val="0070C0"/>
                </a:solidFill>
              </a:rPr>
              <a:t>労働分のみ支給</a:t>
            </a:r>
            <a:r>
              <a:rPr kumimoji="1" lang="en-US" altLang="ja-JP" sz="1400" b="1" dirty="0">
                <a:solidFill>
                  <a:srgbClr val="0070C0"/>
                </a:solidFill>
              </a:rPr>
              <a:t>=2/3</a:t>
            </a:r>
            <a:r>
              <a:rPr kumimoji="1" lang="ja-JP" altLang="en-US" sz="1400" b="1" dirty="0">
                <a:solidFill>
                  <a:srgbClr val="0070C0"/>
                </a:solidFill>
              </a:rPr>
              <a:t>月分</a:t>
            </a:r>
            <a:endParaRPr kumimoji="1" lang="ja-JP" altLang="en-US" b="1" dirty="0">
              <a:solidFill>
                <a:srgbClr val="0070C0"/>
              </a:solidFill>
            </a:endParaRPr>
          </a:p>
        </p:txBody>
      </p:sp>
      <p:sp>
        <p:nvSpPr>
          <p:cNvPr id="14" name="吹き出し: 四角形 13">
            <a:extLst>
              <a:ext uri="{FF2B5EF4-FFF2-40B4-BE49-F238E27FC236}">
                <a16:creationId xmlns:a16="http://schemas.microsoft.com/office/drawing/2014/main" id="{79FFFB13-8BA0-BBA5-D077-0B9AAF03ACAA}"/>
              </a:ext>
            </a:extLst>
          </p:cNvPr>
          <p:cNvSpPr/>
          <p:nvPr/>
        </p:nvSpPr>
        <p:spPr>
          <a:xfrm>
            <a:off x="6064590" y="4032308"/>
            <a:ext cx="2250093" cy="624264"/>
          </a:xfrm>
          <a:prstGeom prst="wedgeRectCallout">
            <a:avLst>
              <a:gd name="adj1" fmla="val 37274"/>
              <a:gd name="adj2" fmla="val 6658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rgbClr val="0070C0"/>
                </a:solidFill>
              </a:rPr>
              <a:t>3/21</a:t>
            </a:r>
            <a:r>
              <a:rPr kumimoji="1" lang="ja-JP" altLang="en-US" sz="1400" b="1" dirty="0">
                <a:solidFill>
                  <a:srgbClr val="0070C0"/>
                </a:solidFill>
              </a:rPr>
              <a:t>～</a:t>
            </a:r>
            <a:r>
              <a:rPr kumimoji="1" lang="en-US" altLang="ja-JP" sz="1400" b="1" dirty="0">
                <a:solidFill>
                  <a:srgbClr val="0070C0"/>
                </a:solidFill>
              </a:rPr>
              <a:t>3/31</a:t>
            </a:r>
            <a:r>
              <a:rPr kumimoji="1" lang="ja-JP" altLang="en-US" sz="1400" b="1" dirty="0">
                <a:solidFill>
                  <a:srgbClr val="0070C0"/>
                </a:solidFill>
              </a:rPr>
              <a:t>労働分も足して支給</a:t>
            </a:r>
            <a:r>
              <a:rPr kumimoji="1" lang="en-US" altLang="ja-JP" sz="1400" b="1" dirty="0">
                <a:solidFill>
                  <a:srgbClr val="0070C0"/>
                </a:solidFill>
              </a:rPr>
              <a:t>=1+1/3</a:t>
            </a:r>
            <a:r>
              <a:rPr kumimoji="1" lang="ja-JP" altLang="en-US" sz="1400" b="1" dirty="0">
                <a:solidFill>
                  <a:srgbClr val="0070C0"/>
                </a:solidFill>
              </a:rPr>
              <a:t>月分</a:t>
            </a:r>
            <a:endParaRPr kumimoji="1" lang="ja-JP" altLang="en-US" b="1" dirty="0">
              <a:solidFill>
                <a:srgbClr val="0070C0"/>
              </a:solidFill>
            </a:endParaRPr>
          </a:p>
        </p:txBody>
      </p:sp>
      <p:sp>
        <p:nvSpPr>
          <p:cNvPr id="17" name="テキスト ボックス 16">
            <a:extLst>
              <a:ext uri="{FF2B5EF4-FFF2-40B4-BE49-F238E27FC236}">
                <a16:creationId xmlns:a16="http://schemas.microsoft.com/office/drawing/2014/main" id="{E35E0F25-CBE9-BCB7-CE4A-FC61C805DD2E}"/>
              </a:ext>
            </a:extLst>
          </p:cNvPr>
          <p:cNvSpPr txBox="1"/>
          <p:nvPr/>
        </p:nvSpPr>
        <p:spPr>
          <a:xfrm>
            <a:off x="335841" y="3996466"/>
            <a:ext cx="333751" cy="830997"/>
          </a:xfrm>
          <a:prstGeom prst="rect">
            <a:avLst/>
          </a:prstGeom>
          <a:noFill/>
        </p:spPr>
        <p:txBody>
          <a:bodyPr wrap="square" rtlCol="0">
            <a:spAutoFit/>
          </a:bodyPr>
          <a:lstStyle/>
          <a:p>
            <a:r>
              <a:rPr kumimoji="1" lang="ja-JP" altLang="en-US" sz="1600" b="1" dirty="0">
                <a:solidFill>
                  <a:schemeClr val="bg1"/>
                </a:solidFill>
              </a:rPr>
              <a:t>減らす</a:t>
            </a:r>
          </a:p>
        </p:txBody>
      </p:sp>
      <p:sp>
        <p:nvSpPr>
          <p:cNvPr id="18" name="テキスト ボックス 17">
            <a:extLst>
              <a:ext uri="{FF2B5EF4-FFF2-40B4-BE49-F238E27FC236}">
                <a16:creationId xmlns:a16="http://schemas.microsoft.com/office/drawing/2014/main" id="{EB7ED43E-586E-A064-5FA3-3C08A6837023}"/>
              </a:ext>
            </a:extLst>
          </p:cNvPr>
          <p:cNvSpPr txBox="1"/>
          <p:nvPr/>
        </p:nvSpPr>
        <p:spPr>
          <a:xfrm>
            <a:off x="8084741" y="3123730"/>
            <a:ext cx="255309" cy="830997"/>
          </a:xfrm>
          <a:prstGeom prst="rect">
            <a:avLst/>
          </a:prstGeom>
          <a:noFill/>
        </p:spPr>
        <p:txBody>
          <a:bodyPr wrap="square" rtlCol="0">
            <a:spAutoFit/>
          </a:bodyPr>
          <a:lstStyle/>
          <a:p>
            <a:r>
              <a:rPr lang="ja-JP" altLang="en-US" sz="1600" b="1" dirty="0">
                <a:solidFill>
                  <a:schemeClr val="bg1"/>
                </a:solidFill>
              </a:rPr>
              <a:t>増やす</a:t>
            </a:r>
            <a:endParaRPr kumimoji="1" lang="ja-JP" altLang="en-US" sz="1600" b="1" dirty="0">
              <a:solidFill>
                <a:schemeClr val="bg1"/>
              </a:solidFill>
            </a:endParaRPr>
          </a:p>
        </p:txBody>
      </p:sp>
      <p:sp>
        <p:nvSpPr>
          <p:cNvPr id="19" name="吹き出し: 四角形 18">
            <a:extLst>
              <a:ext uri="{FF2B5EF4-FFF2-40B4-BE49-F238E27FC236}">
                <a16:creationId xmlns:a16="http://schemas.microsoft.com/office/drawing/2014/main" id="{6A3DB8A3-3CF8-1053-8390-7335BE84FA9E}"/>
              </a:ext>
            </a:extLst>
          </p:cNvPr>
          <p:cNvSpPr/>
          <p:nvPr/>
        </p:nvSpPr>
        <p:spPr>
          <a:xfrm flipH="1">
            <a:off x="90843" y="5044593"/>
            <a:ext cx="1208770" cy="483319"/>
          </a:xfrm>
          <a:prstGeom prst="wedgeRectCallout">
            <a:avLst>
              <a:gd name="adj1" fmla="val 10867"/>
              <a:gd name="adj2" fmla="val -7673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rgbClr val="0070C0"/>
                </a:solidFill>
              </a:rPr>
              <a:t>4/21</a:t>
            </a:r>
            <a:r>
              <a:rPr kumimoji="1" lang="ja-JP" altLang="en-US" sz="1400" b="1" dirty="0">
                <a:solidFill>
                  <a:srgbClr val="0070C0"/>
                </a:solidFill>
              </a:rPr>
              <a:t>～</a:t>
            </a:r>
            <a:r>
              <a:rPr kumimoji="1" lang="en-US" altLang="ja-JP" sz="1400" b="1" dirty="0">
                <a:solidFill>
                  <a:srgbClr val="0070C0"/>
                </a:solidFill>
              </a:rPr>
              <a:t>4/30</a:t>
            </a:r>
            <a:r>
              <a:rPr kumimoji="1" lang="ja-JP" altLang="en-US" sz="1400" b="1" dirty="0">
                <a:solidFill>
                  <a:srgbClr val="0070C0"/>
                </a:solidFill>
              </a:rPr>
              <a:t>労働分</a:t>
            </a:r>
            <a:endParaRPr kumimoji="1" lang="ja-JP" altLang="en-US" b="1" dirty="0">
              <a:solidFill>
                <a:srgbClr val="0070C0"/>
              </a:solidFill>
            </a:endParaRPr>
          </a:p>
        </p:txBody>
      </p:sp>
    </p:spTree>
    <p:extLst>
      <p:ext uri="{BB962C8B-B14F-4D97-AF65-F5344CB8AC3E}">
        <p14:creationId xmlns:p14="http://schemas.microsoft.com/office/powerpoint/2010/main" val="22387388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6">
            <a:extLst>
              <a:ext uri="{FF2B5EF4-FFF2-40B4-BE49-F238E27FC236}">
                <a16:creationId xmlns:a16="http://schemas.microsoft.com/office/drawing/2014/main" id="{CCE7DDDF-A195-6484-D29B-ECE3562CA60A}"/>
              </a:ext>
            </a:extLst>
          </p:cNvPr>
          <p:cNvPicPr>
            <a:picLocks noGrp="1" noChangeAspect="1"/>
          </p:cNvPicPr>
          <p:nvPr>
            <p:ph idx="1"/>
          </p:nvPr>
        </p:nvPicPr>
        <p:blipFill>
          <a:blip r:embed="rId2"/>
          <a:srcRect r="7361"/>
          <a:stretch/>
        </p:blipFill>
        <p:spPr>
          <a:xfrm>
            <a:off x="86360" y="757451"/>
            <a:ext cx="8971279" cy="5091871"/>
          </a:xfrm>
        </p:spPr>
      </p:pic>
      <p:sp>
        <p:nvSpPr>
          <p:cNvPr id="4" name="フッター プレースホルダー 3">
            <a:extLst>
              <a:ext uri="{FF2B5EF4-FFF2-40B4-BE49-F238E27FC236}">
                <a16:creationId xmlns:a16="http://schemas.microsoft.com/office/drawing/2014/main" id="{670EEF54-2A64-587A-328C-25852AFCA202}"/>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5C2F04EB-AF5D-4CEE-873D-DB7C1D95C90C}"/>
              </a:ext>
            </a:extLst>
          </p:cNvPr>
          <p:cNvSpPr>
            <a:spLocks noGrp="1"/>
          </p:cNvSpPr>
          <p:nvPr>
            <p:ph type="sldNum" sz="quarter" idx="12"/>
          </p:nvPr>
        </p:nvSpPr>
        <p:spPr/>
        <p:txBody>
          <a:bodyPr/>
          <a:lstStyle/>
          <a:p>
            <a:fld id="{C1FF6DA9-008F-8B48-92A6-B652298478BF}" type="slidenum">
              <a:rPr lang="en-US" smtClean="0"/>
              <a:t>54</a:t>
            </a:fld>
            <a:endParaRPr lang="en-US" dirty="0"/>
          </a:p>
        </p:txBody>
      </p:sp>
      <p:sp>
        <p:nvSpPr>
          <p:cNvPr id="8" name="正方形/長方形 7">
            <a:extLst>
              <a:ext uri="{FF2B5EF4-FFF2-40B4-BE49-F238E27FC236}">
                <a16:creationId xmlns:a16="http://schemas.microsoft.com/office/drawing/2014/main" id="{4BEAA8CB-A020-7366-AE0C-287DEA9BEB96}"/>
              </a:ext>
            </a:extLst>
          </p:cNvPr>
          <p:cNvSpPr/>
          <p:nvPr/>
        </p:nvSpPr>
        <p:spPr>
          <a:xfrm>
            <a:off x="7061200" y="1341120"/>
            <a:ext cx="1996439" cy="772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972447E9-A0F1-7F35-AA83-4AF8A81A17E0}"/>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02F2C08B-9222-700D-A920-0A6DEB7F0D27}"/>
              </a:ext>
            </a:extLst>
          </p:cNvPr>
          <p:cNvSpPr txBox="1">
            <a:spLocks/>
          </p:cNvSpPr>
          <p:nvPr/>
        </p:nvSpPr>
        <p:spPr>
          <a:xfrm>
            <a:off x="0" y="-4655"/>
            <a:ext cx="7886700" cy="762106"/>
          </a:xfrm>
          <a:prstGeom prst="rect">
            <a:avLst/>
          </a:prstGeom>
          <a:ln w="25400">
            <a:noFill/>
          </a:ln>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a:latin typeface="A-OTF UD Shin Go Pr6N L" panose="020B0300000000000000" pitchFamily="34" charset="-128"/>
                <a:ea typeface="A-OTF UD Shin Go Pr6N L" panose="020B0300000000000000" pitchFamily="34" charset="-128"/>
              </a:rPr>
              <a:t>ベースアップ評価料のスケジュール　</a:t>
            </a:r>
            <a:endParaRPr lang="ja-JP" altLang="en-US" sz="3600" b="1" dirty="0">
              <a:latin typeface="A-OTF UD Shin Go Pr6N L" panose="020B0300000000000000" pitchFamily="34" charset="-128"/>
              <a:ea typeface="A-OTF UD Shin Go Pr6N L" panose="020B0300000000000000" pitchFamily="34" charset="-128"/>
            </a:endParaRPr>
          </a:p>
        </p:txBody>
      </p:sp>
      <p:sp>
        <p:nvSpPr>
          <p:cNvPr id="15" name="テキスト ボックス 14">
            <a:extLst>
              <a:ext uri="{FF2B5EF4-FFF2-40B4-BE49-F238E27FC236}">
                <a16:creationId xmlns:a16="http://schemas.microsoft.com/office/drawing/2014/main" id="{6FA5B1C0-22EB-906C-F732-4394671C3DB3}"/>
              </a:ext>
            </a:extLst>
          </p:cNvPr>
          <p:cNvSpPr txBox="1"/>
          <p:nvPr/>
        </p:nvSpPr>
        <p:spPr>
          <a:xfrm>
            <a:off x="1390651" y="6085170"/>
            <a:ext cx="8181974" cy="307777"/>
          </a:xfrm>
          <a:prstGeom prst="rect">
            <a:avLst/>
          </a:prstGeom>
          <a:noFill/>
        </p:spPr>
        <p:txBody>
          <a:bodyPr wrap="square">
            <a:spAutoFit/>
          </a:bodyPr>
          <a:lstStyle/>
          <a:p>
            <a:r>
              <a:rPr lang="ja-JP" altLang="en-US" sz="1400" dirty="0"/>
              <a:t>参照：厚生労働省令和７年度賃金改善計画書 及び 令和６年度賃金改善実績報告書 について</a:t>
            </a:r>
          </a:p>
        </p:txBody>
      </p:sp>
      <p:sp>
        <p:nvSpPr>
          <p:cNvPr id="16" name="正方形/長方形 15">
            <a:extLst>
              <a:ext uri="{FF2B5EF4-FFF2-40B4-BE49-F238E27FC236}">
                <a16:creationId xmlns:a16="http://schemas.microsoft.com/office/drawing/2014/main" id="{27AFD364-6AC8-40A7-FBA1-B70FA5AD6864}"/>
              </a:ext>
            </a:extLst>
          </p:cNvPr>
          <p:cNvSpPr/>
          <p:nvPr/>
        </p:nvSpPr>
        <p:spPr>
          <a:xfrm>
            <a:off x="2676525" y="3886199"/>
            <a:ext cx="1781175" cy="196812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2530E6CF-47A8-18F0-4FAD-4C33D64D14C6}"/>
              </a:ext>
            </a:extLst>
          </p:cNvPr>
          <p:cNvSpPr/>
          <p:nvPr/>
        </p:nvSpPr>
        <p:spPr>
          <a:xfrm>
            <a:off x="4457700" y="3886199"/>
            <a:ext cx="1809750" cy="196812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3393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FF4CC-6E9B-5F90-A7F1-34E4B5CC0E4B}"/>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3240E986-245E-B80C-CFB4-6FF66DE96AB4}"/>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5D56525D-CAD3-9B68-AFA5-4A0D2645B965}"/>
              </a:ext>
            </a:extLst>
          </p:cNvPr>
          <p:cNvSpPr>
            <a:spLocks noGrp="1"/>
          </p:cNvSpPr>
          <p:nvPr>
            <p:ph type="sldNum" sz="quarter" idx="12"/>
          </p:nvPr>
        </p:nvSpPr>
        <p:spPr/>
        <p:txBody>
          <a:bodyPr/>
          <a:lstStyle/>
          <a:p>
            <a:fld id="{C1FF6DA9-008F-8B48-92A6-B652298478BF}" type="slidenum">
              <a:rPr lang="en-US" smtClean="0"/>
              <a:t>55</a:t>
            </a:fld>
            <a:endParaRPr lang="en-US" dirty="0"/>
          </a:p>
        </p:txBody>
      </p:sp>
      <p:sp>
        <p:nvSpPr>
          <p:cNvPr id="8" name="正方形/長方形 7">
            <a:extLst>
              <a:ext uri="{FF2B5EF4-FFF2-40B4-BE49-F238E27FC236}">
                <a16:creationId xmlns:a16="http://schemas.microsoft.com/office/drawing/2014/main" id="{33C85A73-2BE5-AAD9-0F78-186897991697}"/>
              </a:ext>
            </a:extLst>
          </p:cNvPr>
          <p:cNvSpPr/>
          <p:nvPr/>
        </p:nvSpPr>
        <p:spPr>
          <a:xfrm>
            <a:off x="7061200" y="1341120"/>
            <a:ext cx="1996439" cy="772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2CAB4D4-D054-A70E-4DB1-7DF8F17E2A6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5F77E83F-21E2-760E-6958-3CF4E2BBEAF4}"/>
              </a:ext>
            </a:extLst>
          </p:cNvPr>
          <p:cNvSpPr txBox="1">
            <a:spLocks/>
          </p:cNvSpPr>
          <p:nvPr/>
        </p:nvSpPr>
        <p:spPr>
          <a:xfrm>
            <a:off x="0" y="-4655"/>
            <a:ext cx="7886700" cy="762106"/>
          </a:xfrm>
          <a:prstGeom prst="rect">
            <a:avLst/>
          </a:prstGeom>
          <a:ln w="25400">
            <a:noFill/>
          </a:ln>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a:latin typeface="A-OTF UD Shin Go Pr6N L" panose="020B0300000000000000" pitchFamily="34" charset="-128"/>
                <a:ea typeface="A-OTF UD Shin Go Pr6N L" panose="020B0300000000000000" pitchFamily="34" charset="-128"/>
              </a:rPr>
              <a:t>ベースアップ評価料のスケジュール　</a:t>
            </a:r>
            <a:endParaRPr lang="ja-JP" altLang="en-US" sz="3600" b="1" dirty="0">
              <a:latin typeface="A-OTF UD Shin Go Pr6N L" panose="020B0300000000000000" pitchFamily="34" charset="-128"/>
              <a:ea typeface="A-OTF UD Shin Go Pr6N L" panose="020B0300000000000000" pitchFamily="34" charset="-128"/>
            </a:endParaRPr>
          </a:p>
        </p:txBody>
      </p:sp>
      <p:graphicFrame>
        <p:nvGraphicFramePr>
          <p:cNvPr id="13" name="コンテンツ プレースホルダー 12">
            <a:extLst>
              <a:ext uri="{FF2B5EF4-FFF2-40B4-BE49-F238E27FC236}">
                <a16:creationId xmlns:a16="http://schemas.microsoft.com/office/drawing/2014/main" id="{310CED93-7962-F51A-B10F-95A85EB543E2}"/>
              </a:ext>
            </a:extLst>
          </p:cNvPr>
          <p:cNvGraphicFramePr>
            <a:graphicFrameLocks noGrp="1"/>
          </p:cNvGraphicFramePr>
          <p:nvPr>
            <p:ph idx="1"/>
            <p:extLst>
              <p:ext uri="{D42A27DB-BD31-4B8C-83A1-F6EECF244321}">
                <p14:modId xmlns:p14="http://schemas.microsoft.com/office/powerpoint/2010/main" val="2273096392"/>
              </p:ext>
            </p:extLst>
          </p:nvPr>
        </p:nvGraphicFramePr>
        <p:xfrm>
          <a:off x="628650" y="133457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正方形/長方形 1">
            <a:extLst>
              <a:ext uri="{FF2B5EF4-FFF2-40B4-BE49-F238E27FC236}">
                <a16:creationId xmlns:a16="http://schemas.microsoft.com/office/drawing/2014/main" id="{7070B354-6742-3ED4-D103-7EF813851499}"/>
              </a:ext>
            </a:extLst>
          </p:cNvPr>
          <p:cNvSpPr/>
          <p:nvPr/>
        </p:nvSpPr>
        <p:spPr>
          <a:xfrm>
            <a:off x="970962" y="1666972"/>
            <a:ext cx="1668544" cy="6196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６月末まで</a:t>
            </a:r>
          </a:p>
        </p:txBody>
      </p:sp>
      <p:sp>
        <p:nvSpPr>
          <p:cNvPr id="3" name="正方形/長方形 2">
            <a:extLst>
              <a:ext uri="{FF2B5EF4-FFF2-40B4-BE49-F238E27FC236}">
                <a16:creationId xmlns:a16="http://schemas.microsoft.com/office/drawing/2014/main" id="{6090539A-EE81-3A02-C2E3-F5E53FE75931}"/>
              </a:ext>
            </a:extLst>
          </p:cNvPr>
          <p:cNvSpPr/>
          <p:nvPr/>
        </p:nvSpPr>
        <p:spPr>
          <a:xfrm>
            <a:off x="6652378" y="1692739"/>
            <a:ext cx="1668544" cy="6196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dirty="0">
                <a:ea typeface="A-OTF UD Shin Go Pr6N L" panose="020B0300000000000000"/>
              </a:rPr>
              <a:t>8</a:t>
            </a:r>
            <a:r>
              <a:rPr kumimoji="1" lang="ja-JP" altLang="en-US" b="1" dirty="0">
                <a:ea typeface="A-OTF UD Shin Go Pr6N L" panose="020B0300000000000000"/>
              </a:rPr>
              <a:t>月末まで</a:t>
            </a:r>
          </a:p>
        </p:txBody>
      </p:sp>
      <p:sp>
        <p:nvSpPr>
          <p:cNvPr id="6" name="正方形/長方形 5">
            <a:extLst>
              <a:ext uri="{FF2B5EF4-FFF2-40B4-BE49-F238E27FC236}">
                <a16:creationId xmlns:a16="http://schemas.microsoft.com/office/drawing/2014/main" id="{46750F48-7E16-0DD6-2EC0-D8B84D8A4168}"/>
              </a:ext>
            </a:extLst>
          </p:cNvPr>
          <p:cNvSpPr/>
          <p:nvPr/>
        </p:nvSpPr>
        <p:spPr>
          <a:xfrm>
            <a:off x="3401408" y="1650947"/>
            <a:ext cx="2176019" cy="6196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ea typeface="A-OTF UD Shin Go Pr6N L" panose="020B0300000000000000"/>
              </a:rPr>
              <a:t>４月～翌３月</a:t>
            </a:r>
            <a:endParaRPr kumimoji="1" lang="ja-JP" altLang="en-US" b="1" dirty="0">
              <a:ea typeface="A-OTF UD Shin Go Pr6N L" panose="020B0300000000000000"/>
            </a:endParaRPr>
          </a:p>
        </p:txBody>
      </p:sp>
    </p:spTree>
    <p:extLst>
      <p:ext uri="{BB962C8B-B14F-4D97-AF65-F5344CB8AC3E}">
        <p14:creationId xmlns:p14="http://schemas.microsoft.com/office/powerpoint/2010/main" val="24613130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2F65F-C4F8-0F42-CB0C-11C7FDA14FE6}"/>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08F49A9C-A488-C934-FDD6-2033FF501BAA}"/>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56304E6-2553-8411-212E-F1E098C46AFC}"/>
              </a:ext>
            </a:extLst>
          </p:cNvPr>
          <p:cNvSpPr>
            <a:spLocks noGrp="1"/>
          </p:cNvSpPr>
          <p:nvPr>
            <p:ph type="title"/>
          </p:nvPr>
        </p:nvSpPr>
        <p:spPr>
          <a:xfrm>
            <a:off x="9427" y="756640"/>
            <a:ext cx="9144000" cy="2785608"/>
          </a:xfrm>
        </p:spPr>
        <p:txBody>
          <a:bodyPr>
            <a:normAutofit/>
          </a:bodyPr>
          <a:lstStyle/>
          <a:p>
            <a:pPr algn="ctr"/>
            <a:r>
              <a:rPr lang="ja-JP" altLang="en-US" sz="4400" b="1" dirty="0">
                <a:latin typeface="A-OTF UD Shin Go Pr6N L" panose="020B0300000000000000" pitchFamily="34" charset="-128"/>
                <a:ea typeface="A-OTF UD Shin Go Pr6N L" panose="020B0300000000000000" pitchFamily="34" charset="-128"/>
              </a:rPr>
              <a:t>計画書（届出書）</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B8487A33-5BEB-F0F5-0480-5A5F14119FAC}"/>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56</a:t>
            </a:fld>
            <a:endParaRPr lang="en-US" dirty="0"/>
          </a:p>
        </p:txBody>
      </p:sp>
      <p:sp>
        <p:nvSpPr>
          <p:cNvPr id="3" name="フッター プレースホルダー 2">
            <a:extLst>
              <a:ext uri="{FF2B5EF4-FFF2-40B4-BE49-F238E27FC236}">
                <a16:creationId xmlns:a16="http://schemas.microsoft.com/office/drawing/2014/main" id="{7145E95F-3778-37E8-058B-259B1DDDE820}"/>
              </a:ext>
            </a:extLst>
          </p:cNvPr>
          <p:cNvSpPr>
            <a:spLocks noGrp="1"/>
          </p:cNvSpPr>
          <p:nvPr>
            <p:ph type="ftr" sz="quarter" idx="11"/>
          </p:nvPr>
        </p:nvSpPr>
        <p:spPr/>
        <p:txBody>
          <a:bodyPr/>
          <a:lstStyle/>
          <a:p>
            <a:r>
              <a:rPr lang="en-US"/>
              <a:t>Copyright © shimizuheartsr All Rights Reserved.</a:t>
            </a:r>
            <a:endParaRPr lang="en-US" dirty="0"/>
          </a:p>
        </p:txBody>
      </p:sp>
      <p:sp>
        <p:nvSpPr>
          <p:cNvPr id="10" name="テキスト ボックス 9">
            <a:extLst>
              <a:ext uri="{FF2B5EF4-FFF2-40B4-BE49-F238E27FC236}">
                <a16:creationId xmlns:a16="http://schemas.microsoft.com/office/drawing/2014/main" id="{B38CD533-070A-F31C-DE1D-1A00FB336E7B}"/>
              </a:ext>
            </a:extLst>
          </p:cNvPr>
          <p:cNvSpPr txBox="1"/>
          <p:nvPr/>
        </p:nvSpPr>
        <p:spPr>
          <a:xfrm>
            <a:off x="438347" y="2818614"/>
            <a:ext cx="8267306" cy="1815882"/>
          </a:xfrm>
          <a:prstGeom prst="rect">
            <a:avLst/>
          </a:prstGeom>
          <a:noFill/>
        </p:spPr>
        <p:txBody>
          <a:bodyPr wrap="square" rtlCol="0">
            <a:spAutoFit/>
          </a:bodyPr>
          <a:lstStyle/>
          <a:p>
            <a:pPr marL="514350" indent="-514350">
              <a:buFont typeface="+mj-lt"/>
              <a:buAutoNum type="arabicPeriod"/>
            </a:pPr>
            <a:r>
              <a:rPr kumimoji="1" lang="ja-JP" altLang="en-US" sz="2800" dirty="0"/>
              <a:t>外来在宅ベースアップ評価料</a:t>
            </a:r>
            <a:r>
              <a:rPr kumimoji="1" lang="en-US" altLang="ja-JP" sz="2800" dirty="0"/>
              <a:t>(Ⅰ)</a:t>
            </a:r>
            <a:r>
              <a:rPr kumimoji="1" lang="ja-JP" altLang="en-US" sz="2800" dirty="0"/>
              <a:t>専用届出様式</a:t>
            </a:r>
            <a:endParaRPr kumimoji="1" lang="en-US" altLang="ja-JP" sz="2800" dirty="0"/>
          </a:p>
          <a:p>
            <a:pPr marL="514350" indent="-514350">
              <a:buFont typeface="+mj-lt"/>
              <a:buAutoNum type="arabicPeriod"/>
            </a:pPr>
            <a:r>
              <a:rPr kumimoji="1" lang="ja-JP" altLang="en-US" sz="2800" dirty="0"/>
              <a:t>従来版届出様式　</a:t>
            </a:r>
            <a:r>
              <a:rPr kumimoji="1" lang="en-US" altLang="ja-JP" sz="2800" dirty="0"/>
              <a:t>(</a:t>
            </a:r>
            <a:r>
              <a:rPr lang="en-US" altLang="ja-JP" sz="2800" dirty="0"/>
              <a:t>Ⅱ</a:t>
            </a:r>
            <a:r>
              <a:rPr lang="ja-JP" altLang="en-US" sz="2800" dirty="0"/>
              <a:t>）と入院</a:t>
            </a:r>
            <a:endParaRPr kumimoji="1" lang="en-US" altLang="ja-JP" sz="2800" dirty="0"/>
          </a:p>
          <a:p>
            <a:pPr marL="514350" indent="-514350">
              <a:buFont typeface="+mj-lt"/>
              <a:buAutoNum type="arabicPeriod"/>
            </a:pPr>
            <a:r>
              <a:rPr kumimoji="1" lang="ja-JP" altLang="en-US" sz="2800" dirty="0"/>
              <a:t>訪問看護ベースアップ評価料</a:t>
            </a:r>
            <a:r>
              <a:rPr kumimoji="1" lang="en-US" altLang="ja-JP" sz="2800" dirty="0"/>
              <a:t>(Ⅰ)</a:t>
            </a:r>
            <a:r>
              <a:rPr kumimoji="1" lang="ja-JP" altLang="en-US" sz="2800" dirty="0"/>
              <a:t>専用届出様式</a:t>
            </a:r>
            <a:endParaRPr kumimoji="1" lang="en-US" altLang="ja-JP" sz="2800" dirty="0"/>
          </a:p>
          <a:p>
            <a:pPr marL="514350" indent="-514350">
              <a:buFont typeface="+mj-lt"/>
              <a:buAutoNum type="arabicPeriod"/>
            </a:pPr>
            <a:r>
              <a:rPr lang="ja-JP" altLang="en-US" sz="2800" dirty="0"/>
              <a:t>従来版届出様式　</a:t>
            </a:r>
            <a:r>
              <a:rPr lang="en-US" altLang="ja-JP" sz="2800" dirty="0"/>
              <a:t>(Ⅱ)</a:t>
            </a:r>
            <a:endParaRPr kumimoji="1" lang="ja-JP" altLang="en-US" sz="2800" dirty="0"/>
          </a:p>
        </p:txBody>
      </p:sp>
    </p:spTree>
    <p:extLst>
      <p:ext uri="{BB962C8B-B14F-4D97-AF65-F5344CB8AC3E}">
        <p14:creationId xmlns:p14="http://schemas.microsoft.com/office/powerpoint/2010/main" val="15218370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1BDE6BA9-40A7-3C09-4746-FC3CD5CAF00C}"/>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02782C72-B579-48DB-7758-B2B0F8447102}"/>
              </a:ext>
            </a:extLst>
          </p:cNvPr>
          <p:cNvSpPr>
            <a:spLocks noGrp="1"/>
          </p:cNvSpPr>
          <p:nvPr>
            <p:ph type="sldNum" sz="quarter" idx="12"/>
          </p:nvPr>
        </p:nvSpPr>
        <p:spPr/>
        <p:txBody>
          <a:bodyPr/>
          <a:lstStyle/>
          <a:p>
            <a:fld id="{C1FF6DA9-008F-8B48-92A6-B652298478BF}" type="slidenum">
              <a:rPr lang="en-US" smtClean="0"/>
              <a:t>57</a:t>
            </a:fld>
            <a:endParaRPr lang="en-US" dirty="0"/>
          </a:p>
        </p:txBody>
      </p:sp>
      <p:sp>
        <p:nvSpPr>
          <p:cNvPr id="9" name="正方形/長方形 8">
            <a:extLst>
              <a:ext uri="{FF2B5EF4-FFF2-40B4-BE49-F238E27FC236}">
                <a16:creationId xmlns:a16="http://schemas.microsoft.com/office/drawing/2014/main" id="{3A73EDF6-8751-23EA-0812-DC59DB294456}"/>
              </a:ext>
            </a:extLst>
          </p:cNvPr>
          <p:cNvSpPr/>
          <p:nvPr/>
        </p:nvSpPr>
        <p:spPr>
          <a:xfrm>
            <a:off x="-596" y="-24484"/>
            <a:ext cx="9144000" cy="638083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D0175813-C391-548A-4E8E-753DE3FB6762}"/>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(Ⅰ)</a:t>
            </a:r>
            <a:r>
              <a:rPr lang="ja-JP" altLang="en-US" b="1" dirty="0">
                <a:latin typeface="A-OTF UD Shin Go Pr6N L" panose="020B0300000000000000" pitchFamily="34" charset="-128"/>
                <a:ea typeface="A-OTF UD Shin Go Pr6N L" panose="020B0300000000000000" pitchFamily="34" charset="-128"/>
              </a:rPr>
              <a:t> 計画書（届出書）</a:t>
            </a:r>
          </a:p>
        </p:txBody>
      </p:sp>
      <p:sp>
        <p:nvSpPr>
          <p:cNvPr id="11" name="四角形: 角を丸くする 10">
            <a:extLst>
              <a:ext uri="{FF2B5EF4-FFF2-40B4-BE49-F238E27FC236}">
                <a16:creationId xmlns:a16="http://schemas.microsoft.com/office/drawing/2014/main" id="{51DD4111-7190-249A-5924-CFC3744AB7E5}"/>
              </a:ext>
            </a:extLst>
          </p:cNvPr>
          <p:cNvSpPr/>
          <p:nvPr/>
        </p:nvSpPr>
        <p:spPr>
          <a:xfrm>
            <a:off x="650416" y="833941"/>
            <a:ext cx="2187052" cy="1679874"/>
          </a:xfrm>
          <a:prstGeom prst="roundRect">
            <a:avLst>
              <a:gd name="adj" fmla="val 10000"/>
            </a:avLst>
          </a:prstGeom>
          <a:blipFill rotWithShape="1">
            <a:blip r:embed="rId3">
              <a:extLst>
                <a:ext uri="{837473B0-CC2E-450A-ABE3-18F120FF3D39}">
                  <a1611:picAttrSrcUrl xmlns:a1611="http://schemas.microsoft.com/office/drawing/2016/11/main" r:id="rId4"/>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5233994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4A5C0334-56D4-0753-7AA3-4F5A813D52F0}"/>
              </a:ext>
            </a:extLst>
          </p:cNvPr>
          <p:cNvSpPr/>
          <p:nvPr/>
        </p:nvSpPr>
        <p:spPr>
          <a:xfrm>
            <a:off x="0" y="-1"/>
            <a:ext cx="9144000" cy="830561"/>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C053BBB0-73F4-143B-CD10-D2601FD168EE}"/>
              </a:ext>
            </a:extLst>
          </p:cNvPr>
          <p:cNvSpPr>
            <a:spLocks noGrp="1"/>
          </p:cNvSpPr>
          <p:nvPr>
            <p:ph type="title"/>
          </p:nvPr>
        </p:nvSpPr>
        <p:spPr>
          <a:xfrm>
            <a:off x="263950" y="70714"/>
            <a:ext cx="8880049" cy="759847"/>
          </a:xfrm>
        </p:spPr>
        <p:txBody>
          <a:bodyPr>
            <a:normAutofit fontScale="90000"/>
          </a:bodyPr>
          <a:lstStyle/>
          <a:p>
            <a:r>
              <a:rPr lang="ja-JP" altLang="en-US" b="1" dirty="0">
                <a:latin typeface="A-OTF UD Shin Go Pr6N L" panose="020B0300000000000000" pitchFamily="34" charset="-128"/>
                <a:ea typeface="A-OTF UD Shin Go Pr6N L" panose="020B0300000000000000" pitchFamily="34" charset="-128"/>
              </a:rPr>
              <a:t>届出書（計画書）</a:t>
            </a:r>
            <a:br>
              <a:rPr lang="en-US" altLang="ja-JP" b="1" dirty="0">
                <a:latin typeface="A-OTF UD Shin Go Pr6N L" panose="020B0300000000000000" pitchFamily="34" charset="-128"/>
                <a:ea typeface="A-OTF UD Shin Go Pr6N L" panose="020B0300000000000000" pitchFamily="34" charset="-128"/>
              </a:rPr>
            </a:br>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(Ⅰ)</a:t>
            </a:r>
            <a:r>
              <a:rPr lang="ja-JP" altLang="en-US" b="1" dirty="0">
                <a:latin typeface="A-OTF UD Shin Go Pr6N L" panose="020B0300000000000000" pitchFamily="34" charset="-128"/>
                <a:ea typeface="A-OTF UD Shin Go Pr6N L" panose="020B0300000000000000" pitchFamily="34" charset="-128"/>
              </a:rPr>
              <a:t>専用届出様式</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24EF45F2-E008-B044-A6F1-6F158AEB8D7D}"/>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58</a:t>
            </a:fld>
            <a:endParaRPr lang="en-US" dirty="0"/>
          </a:p>
        </p:txBody>
      </p:sp>
      <p:sp>
        <p:nvSpPr>
          <p:cNvPr id="3" name="フッター プレースホルダー 2">
            <a:extLst>
              <a:ext uri="{FF2B5EF4-FFF2-40B4-BE49-F238E27FC236}">
                <a16:creationId xmlns:a16="http://schemas.microsoft.com/office/drawing/2014/main" id="{1B47C55F-DA83-E8C7-5191-036F2BFBE8FE}"/>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CE4E1AF4-29ED-BCD9-AAAF-2230F1795D5B}"/>
              </a:ext>
            </a:extLst>
          </p:cNvPr>
          <p:cNvSpPr>
            <a:spLocks noGrp="1"/>
          </p:cNvSpPr>
          <p:nvPr>
            <p:ph idx="1"/>
          </p:nvPr>
        </p:nvSpPr>
        <p:spPr>
          <a:xfrm>
            <a:off x="437814" y="1118272"/>
            <a:ext cx="8006939"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p>
          <a:p>
            <a:pPr marL="0" indent="0">
              <a:buNone/>
            </a:pPr>
            <a:r>
              <a:rPr lang="ja-JP" altLang="en-US" b="1" dirty="0">
                <a:ea typeface="A-OTF UD Shin Go Pr6N L" panose="020B0300000000000000"/>
              </a:rPr>
              <a:t>　厚生労働省の</a:t>
            </a:r>
            <a:r>
              <a:rPr lang="ja-JP" altLang="en-US" b="1" dirty="0">
                <a:ea typeface="A-OTF UD Shin Go Pr6N L" panose="020B0300000000000000"/>
                <a:hlinkClick r:id="rId2"/>
              </a:rPr>
              <a:t>ベースアップ評価料特設ページ</a:t>
            </a:r>
            <a:r>
              <a:rPr lang="ja-JP" altLang="en-US" b="1" dirty="0">
                <a:ea typeface="A-OTF UD Shin Go Pr6N L" panose="020B0300000000000000"/>
              </a:rPr>
              <a:t>から届出書をダ　　　　　　　　　　　　　　　　　　　　　ウンロード</a:t>
            </a:r>
          </a:p>
        </p:txBody>
      </p:sp>
      <p:pic>
        <p:nvPicPr>
          <p:cNvPr id="13" name="図 12">
            <a:extLst>
              <a:ext uri="{FF2B5EF4-FFF2-40B4-BE49-F238E27FC236}">
                <a16:creationId xmlns:a16="http://schemas.microsoft.com/office/drawing/2014/main" id="{0DB12400-D9D0-3DAF-BAC9-7A0842014BF4}"/>
              </a:ext>
            </a:extLst>
          </p:cNvPr>
          <p:cNvPicPr>
            <a:picLocks noChangeAspect="1"/>
          </p:cNvPicPr>
          <p:nvPr/>
        </p:nvPicPr>
        <p:blipFill>
          <a:blip r:embed="rId3"/>
          <a:stretch>
            <a:fillRect/>
          </a:stretch>
        </p:blipFill>
        <p:spPr>
          <a:xfrm>
            <a:off x="15351" y="2387198"/>
            <a:ext cx="9144000" cy="3681442"/>
          </a:xfrm>
          <a:prstGeom prst="rect">
            <a:avLst/>
          </a:prstGeom>
        </p:spPr>
      </p:pic>
      <p:sp>
        <p:nvSpPr>
          <p:cNvPr id="18" name="正方形/長方形 17">
            <a:extLst>
              <a:ext uri="{FF2B5EF4-FFF2-40B4-BE49-F238E27FC236}">
                <a16:creationId xmlns:a16="http://schemas.microsoft.com/office/drawing/2014/main" id="{23535FE3-0577-2BA6-7DB5-C96060B94E7A}"/>
              </a:ext>
            </a:extLst>
          </p:cNvPr>
          <p:cNvSpPr/>
          <p:nvPr/>
        </p:nvSpPr>
        <p:spPr>
          <a:xfrm>
            <a:off x="177276" y="2442828"/>
            <a:ext cx="8886825" cy="10749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吹き出し: 角を丸めた四角形 10">
            <a:extLst>
              <a:ext uri="{FF2B5EF4-FFF2-40B4-BE49-F238E27FC236}">
                <a16:creationId xmlns:a16="http://schemas.microsoft.com/office/drawing/2014/main" id="{8CC55FD8-EA4A-549A-2498-EA5E06E58261}"/>
              </a:ext>
            </a:extLst>
          </p:cNvPr>
          <p:cNvSpPr/>
          <p:nvPr/>
        </p:nvSpPr>
        <p:spPr>
          <a:xfrm>
            <a:off x="6057899" y="2011004"/>
            <a:ext cx="2876551" cy="647700"/>
          </a:xfrm>
          <a:prstGeom prst="wedgeRoundRectCallout">
            <a:avLst>
              <a:gd name="adj1" fmla="val -89674"/>
              <a:gd name="adj2" fmla="val 150735"/>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Tree>
    <p:extLst>
      <p:ext uri="{BB962C8B-B14F-4D97-AF65-F5344CB8AC3E}">
        <p14:creationId xmlns:p14="http://schemas.microsoft.com/office/powerpoint/2010/main" val="253744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A7230-CCA9-32D4-FA9A-A85BD99218C5}"/>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BBB535F8-BE5D-C4D6-1C9E-AF9518160262}"/>
              </a:ext>
            </a:extLst>
          </p:cNvPr>
          <p:cNvSpPr/>
          <p:nvPr/>
        </p:nvSpPr>
        <p:spPr>
          <a:xfrm>
            <a:off x="-596" y="10334"/>
            <a:ext cx="9144000" cy="85842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角丸四角形 3">
            <a:extLst>
              <a:ext uri="{FF2B5EF4-FFF2-40B4-BE49-F238E27FC236}">
                <a16:creationId xmlns:a16="http://schemas.microsoft.com/office/drawing/2014/main" id="{A2FA4228-F339-D0F6-CDB4-C8DFF43106F1}"/>
              </a:ext>
            </a:extLst>
          </p:cNvPr>
          <p:cNvSpPr/>
          <p:nvPr/>
        </p:nvSpPr>
        <p:spPr>
          <a:xfrm>
            <a:off x="6870426" y="5232951"/>
            <a:ext cx="2190447" cy="91440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2">
            <a:extLst>
              <a:ext uri="{FF2B5EF4-FFF2-40B4-BE49-F238E27FC236}">
                <a16:creationId xmlns:a16="http://schemas.microsoft.com/office/drawing/2014/main" id="{F59FA2EB-3ABB-146E-6FC5-44605C4F1BCB}"/>
              </a:ext>
            </a:extLst>
          </p:cNvPr>
          <p:cNvSpPr/>
          <p:nvPr/>
        </p:nvSpPr>
        <p:spPr>
          <a:xfrm>
            <a:off x="3476181" y="5201026"/>
            <a:ext cx="2190447" cy="91440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1C795400-ACB3-0A83-8283-8FE5E929E578}"/>
              </a:ext>
            </a:extLst>
          </p:cNvPr>
          <p:cNvSpPr/>
          <p:nvPr/>
        </p:nvSpPr>
        <p:spPr>
          <a:xfrm>
            <a:off x="98307" y="5212302"/>
            <a:ext cx="2190447" cy="91440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547EB225-DA70-2AD0-1224-6213D3322F84}"/>
              </a:ext>
            </a:extLst>
          </p:cNvPr>
          <p:cNvSpPr txBox="1"/>
          <p:nvPr/>
        </p:nvSpPr>
        <p:spPr>
          <a:xfrm>
            <a:off x="199704" y="5297078"/>
            <a:ext cx="1975232" cy="830997"/>
          </a:xfrm>
          <a:prstGeom prst="rect">
            <a:avLst/>
          </a:prstGeom>
          <a:noFill/>
          <a:ln w="28575">
            <a:noFill/>
          </a:ln>
        </p:spPr>
        <p:txBody>
          <a:bodyPr wrap="square" rtlCol="0">
            <a:spAutoFit/>
          </a:bodyPr>
          <a:lstStyle/>
          <a:p>
            <a:pPr algn="ctr"/>
            <a:r>
              <a:rPr kumimoji="1" lang="ja-JP" altLang="en-US" sz="2400" b="1" dirty="0">
                <a:latin typeface="A-OTF UD Shin Go Pr6N L" panose="020B0300000000000000" pitchFamily="34" charset="-128"/>
                <a:ea typeface="A-OTF UD Shin Go Pr6N L" panose="020B0300000000000000" pitchFamily="34" charset="-128"/>
              </a:rPr>
              <a:t>①計算支援</a:t>
            </a:r>
            <a:endParaRPr kumimoji="1" lang="en-US" altLang="ja-JP" sz="2400" b="1" dirty="0">
              <a:latin typeface="A-OTF UD Shin Go Pr6N L" panose="020B0300000000000000" pitchFamily="34" charset="-128"/>
              <a:ea typeface="A-OTF UD Shin Go Pr6N L" panose="020B0300000000000000" pitchFamily="34" charset="-128"/>
            </a:endParaRPr>
          </a:p>
          <a:p>
            <a:pPr algn="ctr"/>
            <a:r>
              <a:rPr kumimoji="1" lang="ja-JP" altLang="en-US" sz="2400" b="1" dirty="0">
                <a:latin typeface="A-OTF UD Shin Go Pr6N L" panose="020B0300000000000000" pitchFamily="34" charset="-128"/>
                <a:ea typeface="A-OTF UD Shin Go Pr6N L" panose="020B0300000000000000" pitchFamily="34" charset="-128"/>
              </a:rPr>
              <a:t>ツール</a:t>
            </a:r>
          </a:p>
        </p:txBody>
      </p:sp>
      <p:sp>
        <p:nvSpPr>
          <p:cNvPr id="13" name="テキスト ボックス 12">
            <a:extLst>
              <a:ext uri="{FF2B5EF4-FFF2-40B4-BE49-F238E27FC236}">
                <a16:creationId xmlns:a16="http://schemas.microsoft.com/office/drawing/2014/main" id="{480131E0-DBB9-545A-CD84-51A7E649387A}"/>
              </a:ext>
            </a:extLst>
          </p:cNvPr>
          <p:cNvSpPr txBox="1"/>
          <p:nvPr/>
        </p:nvSpPr>
        <p:spPr>
          <a:xfrm>
            <a:off x="7138613" y="5299492"/>
            <a:ext cx="1805683" cy="830997"/>
          </a:xfrm>
          <a:prstGeom prst="rect">
            <a:avLst/>
          </a:prstGeom>
          <a:noFill/>
          <a:ln w="28575">
            <a:noFill/>
          </a:ln>
        </p:spPr>
        <p:txBody>
          <a:bodyPr wrap="square" rtlCol="0">
            <a:spAutoFit/>
          </a:bodyPr>
          <a:lstStyle/>
          <a:p>
            <a:r>
              <a:rPr lang="ja-JP" altLang="en-US" sz="2400" b="1" dirty="0">
                <a:latin typeface="A-OTF UD Shin Go Pr6N L" panose="020B0300000000000000" pitchFamily="34" charset="-128"/>
                <a:ea typeface="A-OTF UD Shin Go Pr6N L" panose="020B0300000000000000" pitchFamily="34" charset="-128"/>
              </a:rPr>
              <a:t>③計画書</a:t>
            </a:r>
            <a:endParaRPr lang="en-US" altLang="ja-JP" sz="2400" b="1" dirty="0">
              <a:latin typeface="A-OTF UD Shin Go Pr6N L" panose="020B0300000000000000" pitchFamily="34" charset="-128"/>
              <a:ea typeface="A-OTF UD Shin Go Pr6N L" panose="020B0300000000000000" pitchFamily="34" charset="-128"/>
            </a:endParaRPr>
          </a:p>
          <a:p>
            <a:r>
              <a:rPr kumimoji="1" lang="ja-JP" altLang="en-US" sz="2400" b="1" dirty="0">
                <a:latin typeface="A-OTF UD Shin Go Pr6N L" panose="020B0300000000000000" pitchFamily="34" charset="-128"/>
                <a:ea typeface="A-OTF UD Shin Go Pr6N L" panose="020B0300000000000000" pitchFamily="34" charset="-128"/>
              </a:rPr>
              <a:t>　届出書</a:t>
            </a:r>
            <a:endParaRPr kumimoji="1" lang="en-US" altLang="ja-JP" sz="2400" b="1" dirty="0">
              <a:latin typeface="A-OTF UD Shin Go Pr6N L" panose="020B0300000000000000" pitchFamily="34" charset="-128"/>
              <a:ea typeface="A-OTF UD Shin Go Pr6N L" panose="020B0300000000000000" pitchFamily="34" charset="-128"/>
            </a:endParaRPr>
          </a:p>
        </p:txBody>
      </p:sp>
      <p:sp>
        <p:nvSpPr>
          <p:cNvPr id="14" name="矢印: 下 13">
            <a:extLst>
              <a:ext uri="{FF2B5EF4-FFF2-40B4-BE49-F238E27FC236}">
                <a16:creationId xmlns:a16="http://schemas.microsoft.com/office/drawing/2014/main" id="{20DEA8AD-53AF-892D-A522-362DA519CB14}"/>
              </a:ext>
            </a:extLst>
          </p:cNvPr>
          <p:cNvSpPr/>
          <p:nvPr/>
        </p:nvSpPr>
        <p:spPr>
          <a:xfrm rot="16200000">
            <a:off x="2526416" y="5282433"/>
            <a:ext cx="710913" cy="7429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2C5CE4EB-F0A8-9875-5DD3-9A35D7227941}"/>
              </a:ext>
            </a:extLst>
          </p:cNvPr>
          <p:cNvSpPr>
            <a:spLocks noGrp="1"/>
          </p:cNvSpPr>
          <p:nvPr>
            <p:ph type="sldNum" sz="quarter" idx="12"/>
          </p:nvPr>
        </p:nvSpPr>
        <p:spPr/>
        <p:txBody>
          <a:bodyPr/>
          <a:lstStyle/>
          <a:p>
            <a:fld id="{C1FF6DA9-008F-8B48-92A6-B652298478BF}" type="slidenum">
              <a:rPr lang="en-US" smtClean="0"/>
              <a:t>59</a:t>
            </a:fld>
            <a:endParaRPr lang="en-US" dirty="0"/>
          </a:p>
        </p:txBody>
      </p:sp>
      <p:sp>
        <p:nvSpPr>
          <p:cNvPr id="8" name="テキスト ボックス 7">
            <a:extLst>
              <a:ext uri="{FF2B5EF4-FFF2-40B4-BE49-F238E27FC236}">
                <a16:creationId xmlns:a16="http://schemas.microsoft.com/office/drawing/2014/main" id="{BF516A1A-C9B2-F64C-3A56-0B22715593E7}"/>
              </a:ext>
            </a:extLst>
          </p:cNvPr>
          <p:cNvSpPr txBox="1"/>
          <p:nvPr/>
        </p:nvSpPr>
        <p:spPr>
          <a:xfrm>
            <a:off x="3534417" y="5423075"/>
            <a:ext cx="2073975" cy="461665"/>
          </a:xfrm>
          <a:prstGeom prst="rect">
            <a:avLst/>
          </a:prstGeom>
          <a:noFill/>
          <a:ln w="28575">
            <a:noFill/>
          </a:ln>
        </p:spPr>
        <p:txBody>
          <a:bodyPr wrap="square" rtlCol="0">
            <a:spAutoFit/>
          </a:bodyPr>
          <a:lstStyle/>
          <a:p>
            <a:r>
              <a:rPr kumimoji="1" lang="ja-JP" altLang="en-US" sz="2400" b="1" dirty="0">
                <a:latin typeface="A-OTF UD Shin Go Pr6N L" panose="020B0300000000000000" pitchFamily="34" charset="-128"/>
                <a:ea typeface="A-OTF UD Shin Go Pr6N L" panose="020B0300000000000000" pitchFamily="34" charset="-128"/>
              </a:rPr>
              <a:t>②計算シート</a:t>
            </a:r>
          </a:p>
        </p:txBody>
      </p:sp>
      <p:sp>
        <p:nvSpPr>
          <p:cNvPr id="11" name="矢印: 下 10">
            <a:extLst>
              <a:ext uri="{FF2B5EF4-FFF2-40B4-BE49-F238E27FC236}">
                <a16:creationId xmlns:a16="http://schemas.microsoft.com/office/drawing/2014/main" id="{7BD3CB6F-C5D5-89DE-561B-005C78FC9496}"/>
              </a:ext>
            </a:extLst>
          </p:cNvPr>
          <p:cNvSpPr/>
          <p:nvPr/>
        </p:nvSpPr>
        <p:spPr>
          <a:xfrm rot="16200000">
            <a:off x="5905480" y="5282433"/>
            <a:ext cx="710913" cy="7429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B73D7E41-E5CE-27BB-78C4-01B8283D0EA5}"/>
              </a:ext>
            </a:extLst>
          </p:cNvPr>
          <p:cNvPicPr>
            <a:picLocks noChangeAspect="1"/>
          </p:cNvPicPr>
          <p:nvPr/>
        </p:nvPicPr>
        <p:blipFill>
          <a:blip r:embed="rId2"/>
          <a:stretch>
            <a:fillRect/>
          </a:stretch>
        </p:blipFill>
        <p:spPr>
          <a:xfrm>
            <a:off x="0" y="868760"/>
            <a:ext cx="9097645" cy="6373114"/>
          </a:xfrm>
          <a:prstGeom prst="rect">
            <a:avLst/>
          </a:prstGeom>
        </p:spPr>
      </p:pic>
      <p:sp>
        <p:nvSpPr>
          <p:cNvPr id="6" name="タイトル 1">
            <a:extLst>
              <a:ext uri="{FF2B5EF4-FFF2-40B4-BE49-F238E27FC236}">
                <a16:creationId xmlns:a16="http://schemas.microsoft.com/office/drawing/2014/main" id="{B4963D78-AD05-E7FA-EE43-51E273C430F5}"/>
              </a:ext>
            </a:extLst>
          </p:cNvPr>
          <p:cNvSpPr>
            <a:spLocks noGrp="1"/>
          </p:cNvSpPr>
          <p:nvPr>
            <p:ph type="title"/>
          </p:nvPr>
        </p:nvSpPr>
        <p:spPr>
          <a:xfrm>
            <a:off x="199704" y="108913"/>
            <a:ext cx="8880049" cy="759847"/>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(Ⅰ)</a:t>
            </a:r>
            <a:r>
              <a:rPr lang="ja-JP" altLang="en-US" b="1" dirty="0">
                <a:latin typeface="A-OTF UD Shin Go Pr6N L" panose="020B0300000000000000" pitchFamily="34" charset="-128"/>
                <a:ea typeface="A-OTF UD Shin Go Pr6N L" panose="020B0300000000000000" pitchFamily="34" charset="-128"/>
              </a:rPr>
              <a:t> 計画書（届出書）</a:t>
            </a:r>
            <a:endParaRPr kumimoji="1" lang="ja-JP" altLang="en-US" b="1" dirty="0">
              <a:latin typeface="A-OTF UD Shin Go Pr6N L" panose="020B0300000000000000" pitchFamily="34" charset="-128"/>
              <a:ea typeface="A-OTF UD Shin Go Pr6N L" panose="020B0300000000000000" pitchFamily="34" charset="-128"/>
            </a:endParaRPr>
          </a:p>
        </p:txBody>
      </p:sp>
    </p:spTree>
    <p:extLst>
      <p:ext uri="{BB962C8B-B14F-4D97-AF65-F5344CB8AC3E}">
        <p14:creationId xmlns:p14="http://schemas.microsoft.com/office/powerpoint/2010/main" val="4241628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6">
            <a:extLst>
              <a:ext uri="{FF2B5EF4-FFF2-40B4-BE49-F238E27FC236}">
                <a16:creationId xmlns:a16="http://schemas.microsoft.com/office/drawing/2014/main" id="{754ED7D2-AAAC-6CC0-7BDB-87B09BE8A292}"/>
              </a:ext>
            </a:extLst>
          </p:cNvPr>
          <p:cNvPicPr>
            <a:picLocks noGrp="1" noChangeAspect="1"/>
          </p:cNvPicPr>
          <p:nvPr>
            <p:ph idx="1"/>
          </p:nvPr>
        </p:nvPicPr>
        <p:blipFill>
          <a:blip r:embed="rId3"/>
          <a:srcRect t="19456" r="849"/>
          <a:stretch/>
        </p:blipFill>
        <p:spPr>
          <a:xfrm>
            <a:off x="104580" y="1461280"/>
            <a:ext cx="8700461" cy="4043191"/>
          </a:xfrm>
        </p:spPr>
      </p:pic>
      <p:sp>
        <p:nvSpPr>
          <p:cNvPr id="4" name="フッター プレースホルダー 3">
            <a:extLst>
              <a:ext uri="{FF2B5EF4-FFF2-40B4-BE49-F238E27FC236}">
                <a16:creationId xmlns:a16="http://schemas.microsoft.com/office/drawing/2014/main" id="{0F071F87-28DB-5A29-828B-0D0628643FAD}"/>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526133DE-D1F9-9D2F-A26D-E8CDC9347E32}"/>
              </a:ext>
            </a:extLst>
          </p:cNvPr>
          <p:cNvSpPr>
            <a:spLocks noGrp="1"/>
          </p:cNvSpPr>
          <p:nvPr>
            <p:ph type="sldNum" sz="quarter" idx="12"/>
          </p:nvPr>
        </p:nvSpPr>
        <p:spPr/>
        <p:txBody>
          <a:bodyPr/>
          <a:lstStyle/>
          <a:p>
            <a:fld id="{C1FF6DA9-008F-8B48-92A6-B652298478BF}" type="slidenum">
              <a:rPr lang="en-US" smtClean="0"/>
              <a:t>6</a:t>
            </a:fld>
            <a:endParaRPr lang="en-US" dirty="0"/>
          </a:p>
        </p:txBody>
      </p:sp>
      <p:sp>
        <p:nvSpPr>
          <p:cNvPr id="8" name="正方形/長方形 7">
            <a:extLst>
              <a:ext uri="{FF2B5EF4-FFF2-40B4-BE49-F238E27FC236}">
                <a16:creationId xmlns:a16="http://schemas.microsoft.com/office/drawing/2014/main" id="{1B2468F2-D3BC-BC04-F3E6-C47697EB86EF}"/>
              </a:ext>
            </a:extLst>
          </p:cNvPr>
          <p:cNvSpPr/>
          <p:nvPr/>
        </p:nvSpPr>
        <p:spPr>
          <a:xfrm>
            <a:off x="264405" y="1407404"/>
            <a:ext cx="2049137" cy="256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9B4B807-354A-F85A-1741-CB818AF0A16A}"/>
              </a:ext>
            </a:extLst>
          </p:cNvPr>
          <p:cNvSpPr txBox="1"/>
          <p:nvPr/>
        </p:nvSpPr>
        <p:spPr>
          <a:xfrm>
            <a:off x="3122931" y="6105922"/>
            <a:ext cx="6021069" cy="307777"/>
          </a:xfrm>
          <a:prstGeom prst="rect">
            <a:avLst/>
          </a:prstGeom>
          <a:noFill/>
        </p:spPr>
        <p:txBody>
          <a:bodyPr wrap="square">
            <a:spAutoFit/>
          </a:bodyPr>
          <a:lstStyle/>
          <a:p>
            <a:r>
              <a:rPr lang="ja-JP" altLang="en-US" sz="1400" dirty="0"/>
              <a:t>出典：厚生労働省保険局医療課 「令和</a:t>
            </a:r>
            <a:r>
              <a:rPr lang="en-US" altLang="ja-JP" sz="1400" dirty="0"/>
              <a:t>6</a:t>
            </a:r>
            <a:r>
              <a:rPr lang="ja-JP" altLang="en-US" sz="1400" dirty="0"/>
              <a:t>年度診療報酬改定全体概要版」</a:t>
            </a:r>
          </a:p>
        </p:txBody>
      </p:sp>
      <p:sp>
        <p:nvSpPr>
          <p:cNvPr id="3" name="テキスト ボックス 2">
            <a:extLst>
              <a:ext uri="{FF2B5EF4-FFF2-40B4-BE49-F238E27FC236}">
                <a16:creationId xmlns:a16="http://schemas.microsoft.com/office/drawing/2014/main" id="{9ADE1246-BC67-B861-42B4-31A64ADF9361}"/>
              </a:ext>
            </a:extLst>
          </p:cNvPr>
          <p:cNvSpPr txBox="1"/>
          <p:nvPr/>
        </p:nvSpPr>
        <p:spPr>
          <a:xfrm>
            <a:off x="503160" y="5577494"/>
            <a:ext cx="1571625" cy="369332"/>
          </a:xfrm>
          <a:prstGeom prst="rect">
            <a:avLst/>
          </a:prstGeom>
          <a:noFill/>
          <a:ln w="57150">
            <a:solidFill>
              <a:srgbClr val="FF0000"/>
            </a:solidFill>
          </a:ln>
        </p:spPr>
        <p:txBody>
          <a:bodyPr wrap="square" rtlCol="0">
            <a:spAutoFit/>
          </a:bodyPr>
          <a:lstStyle/>
          <a:p>
            <a:pPr algn="ctr"/>
            <a:r>
              <a:rPr kumimoji="1" lang="ja-JP" altLang="en-US" dirty="0"/>
              <a:t>令和</a:t>
            </a:r>
            <a:r>
              <a:rPr kumimoji="1" lang="en-US" altLang="ja-JP" dirty="0"/>
              <a:t>5</a:t>
            </a:r>
            <a:r>
              <a:rPr kumimoji="1" lang="ja-JP" altLang="en-US" dirty="0"/>
              <a:t>年度</a:t>
            </a:r>
          </a:p>
        </p:txBody>
      </p:sp>
      <p:sp>
        <p:nvSpPr>
          <p:cNvPr id="10" name="テキスト ボックス 9">
            <a:extLst>
              <a:ext uri="{FF2B5EF4-FFF2-40B4-BE49-F238E27FC236}">
                <a16:creationId xmlns:a16="http://schemas.microsoft.com/office/drawing/2014/main" id="{839C5341-E499-7726-CEF7-76C3244835A9}"/>
              </a:ext>
            </a:extLst>
          </p:cNvPr>
          <p:cNvSpPr txBox="1"/>
          <p:nvPr/>
        </p:nvSpPr>
        <p:spPr>
          <a:xfrm>
            <a:off x="5076825" y="5561326"/>
            <a:ext cx="1571625" cy="369332"/>
          </a:xfrm>
          <a:prstGeom prst="rect">
            <a:avLst/>
          </a:prstGeom>
          <a:noFill/>
        </p:spPr>
        <p:txBody>
          <a:bodyPr wrap="square" rtlCol="0">
            <a:spAutoFit/>
          </a:bodyPr>
          <a:lstStyle/>
          <a:p>
            <a:pPr algn="ctr"/>
            <a:r>
              <a:rPr kumimoji="1" lang="ja-JP" altLang="en-US" dirty="0"/>
              <a:t>令和</a:t>
            </a:r>
            <a:r>
              <a:rPr lang="en-US" altLang="ja-JP" dirty="0"/>
              <a:t>6.7</a:t>
            </a:r>
            <a:r>
              <a:rPr kumimoji="1" lang="ja-JP" altLang="en-US" dirty="0"/>
              <a:t>年度</a:t>
            </a:r>
          </a:p>
        </p:txBody>
      </p:sp>
      <p:sp>
        <p:nvSpPr>
          <p:cNvPr id="11" name="テキスト ボックス 10">
            <a:extLst>
              <a:ext uri="{FF2B5EF4-FFF2-40B4-BE49-F238E27FC236}">
                <a16:creationId xmlns:a16="http://schemas.microsoft.com/office/drawing/2014/main" id="{E59D799D-4B7F-C1D5-5D22-D8DE58E13996}"/>
              </a:ext>
            </a:extLst>
          </p:cNvPr>
          <p:cNvSpPr txBox="1"/>
          <p:nvPr/>
        </p:nvSpPr>
        <p:spPr>
          <a:xfrm>
            <a:off x="647700" y="770475"/>
            <a:ext cx="7362825" cy="461665"/>
          </a:xfrm>
          <a:prstGeom prst="rect">
            <a:avLst/>
          </a:prstGeom>
          <a:noFill/>
        </p:spPr>
        <p:txBody>
          <a:bodyPr wrap="square" rtlCol="0">
            <a:spAutoFit/>
          </a:bodyPr>
          <a:lstStyle/>
          <a:p>
            <a:r>
              <a:rPr kumimoji="1" lang="ja-JP" altLang="en-US" sz="2400" b="1" dirty="0"/>
              <a:t>賃上げのイメージ拡大</a:t>
            </a:r>
          </a:p>
        </p:txBody>
      </p:sp>
      <p:sp>
        <p:nvSpPr>
          <p:cNvPr id="6" name="正方形/長方形 5">
            <a:extLst>
              <a:ext uri="{FF2B5EF4-FFF2-40B4-BE49-F238E27FC236}">
                <a16:creationId xmlns:a16="http://schemas.microsoft.com/office/drawing/2014/main" id="{F53C02E1-C0B0-544D-F633-A625E66CC9EE}"/>
              </a:ext>
            </a:extLst>
          </p:cNvPr>
          <p:cNvSpPr/>
          <p:nvPr/>
        </p:nvSpPr>
        <p:spPr>
          <a:xfrm>
            <a:off x="5076825" y="5592103"/>
            <a:ext cx="1571625" cy="30777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18007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8DC9165F-C1C1-79C5-3417-6F7B5A57A615}"/>
              </a:ext>
            </a:extLst>
          </p:cNvPr>
          <p:cNvSpPr/>
          <p:nvPr/>
        </p:nvSpPr>
        <p:spPr>
          <a:xfrm>
            <a:off x="-1" y="-1744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CE529DEF-96EA-7B97-E50A-85CAE5A1E045}"/>
              </a:ext>
            </a:extLst>
          </p:cNvPr>
          <p:cNvSpPr>
            <a:spLocks noGrp="1"/>
          </p:cNvSpPr>
          <p:nvPr>
            <p:ph type="title"/>
          </p:nvPr>
        </p:nvSpPr>
        <p:spPr>
          <a:xfrm>
            <a:off x="160256" y="-75110"/>
            <a:ext cx="8587818" cy="948315"/>
          </a:xfrm>
        </p:spPr>
        <p:txBody>
          <a:bodyPr>
            <a:normAutofit fontScale="90000"/>
          </a:bodyPr>
          <a:lstStyle/>
          <a:p>
            <a:r>
              <a:rPr kumimoji="1" lang="ja-JP" altLang="en-US" b="1" dirty="0">
                <a:latin typeface="+mn-ea"/>
                <a:ea typeface="+mn-ea"/>
              </a:rPr>
              <a:t>届出に必要な書類・数字</a:t>
            </a:r>
            <a:r>
              <a:rPr lang="ja-JP" altLang="en-US" sz="3100" b="1" dirty="0">
                <a:latin typeface="+mn-ea"/>
                <a:ea typeface="+mn-ea"/>
              </a:rPr>
              <a:t>　</a:t>
            </a:r>
            <a:r>
              <a:rPr kumimoji="1" lang="ja-JP" altLang="en-US" sz="3100" b="1" dirty="0">
                <a:latin typeface="+mn-ea"/>
                <a:ea typeface="+mn-ea"/>
              </a:rPr>
              <a:t>ベースアップ評価料</a:t>
            </a:r>
            <a:r>
              <a:rPr kumimoji="1" lang="en-US" altLang="ja-JP" sz="3100" b="1" dirty="0">
                <a:latin typeface="+mn-ea"/>
                <a:ea typeface="+mn-ea"/>
              </a:rPr>
              <a:t>(Ⅰ)</a:t>
            </a:r>
            <a:endParaRPr kumimoji="1" lang="ja-JP" altLang="en-US" b="1" dirty="0">
              <a:latin typeface="+mn-ea"/>
              <a:ea typeface="+mn-ea"/>
            </a:endParaRPr>
          </a:p>
        </p:txBody>
      </p:sp>
      <p:sp>
        <p:nvSpPr>
          <p:cNvPr id="4" name="フッター プレースホルダー 3">
            <a:extLst>
              <a:ext uri="{FF2B5EF4-FFF2-40B4-BE49-F238E27FC236}">
                <a16:creationId xmlns:a16="http://schemas.microsoft.com/office/drawing/2014/main" id="{B38DF1E6-1C41-D174-7CE0-16900301D78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スライド番号プレースホルダー 4">
            <a:extLst>
              <a:ext uri="{FF2B5EF4-FFF2-40B4-BE49-F238E27FC236}">
                <a16:creationId xmlns:a16="http://schemas.microsoft.com/office/drawing/2014/main" id="{7FB1B1E0-2FF0-BD4B-8FF6-29145F395855}"/>
              </a:ext>
            </a:extLst>
          </p:cNvPr>
          <p:cNvSpPr>
            <a:spLocks noGrp="1"/>
          </p:cNvSpPr>
          <p:nvPr>
            <p:ph type="sldNum" sz="quarter" idx="12"/>
          </p:nvPr>
        </p:nvSpPr>
        <p:spPr/>
        <p:txBody>
          <a:bodyPr/>
          <a:lstStyle/>
          <a:p>
            <a:fld id="{C1FF6DA9-008F-8B48-92A6-B652298478BF}" type="slidenum">
              <a:rPr lang="en-US" smtClean="0"/>
              <a:t>60</a:t>
            </a:fld>
            <a:endParaRPr lang="en-US" dirty="0"/>
          </a:p>
        </p:txBody>
      </p:sp>
      <p:pic>
        <p:nvPicPr>
          <p:cNvPr id="7" name="図 6">
            <a:extLst>
              <a:ext uri="{FF2B5EF4-FFF2-40B4-BE49-F238E27FC236}">
                <a16:creationId xmlns:a16="http://schemas.microsoft.com/office/drawing/2014/main" id="{4E33510F-012F-4273-4155-535775CEA460}"/>
              </a:ext>
            </a:extLst>
          </p:cNvPr>
          <p:cNvPicPr>
            <a:picLocks noChangeAspect="1"/>
          </p:cNvPicPr>
          <p:nvPr/>
        </p:nvPicPr>
        <p:blipFill>
          <a:blip r:embed="rId3"/>
          <a:srcRect l="1279" r="1285"/>
          <a:stretch/>
        </p:blipFill>
        <p:spPr>
          <a:xfrm>
            <a:off x="229496" y="2250097"/>
            <a:ext cx="8839200" cy="3458194"/>
          </a:xfrm>
          <a:prstGeom prst="rect">
            <a:avLst/>
          </a:prstGeom>
        </p:spPr>
      </p:pic>
      <p:sp>
        <p:nvSpPr>
          <p:cNvPr id="9" name="コンテンツ プレースホルダー 6">
            <a:extLst>
              <a:ext uri="{FF2B5EF4-FFF2-40B4-BE49-F238E27FC236}">
                <a16:creationId xmlns:a16="http://schemas.microsoft.com/office/drawing/2014/main" id="{D99BC3ED-B3AE-D7CC-41DF-742FEF1E070D}"/>
              </a:ext>
            </a:extLst>
          </p:cNvPr>
          <p:cNvSpPr>
            <a:spLocks noGrp="1"/>
          </p:cNvSpPr>
          <p:nvPr>
            <p:ph idx="1"/>
          </p:nvPr>
        </p:nvSpPr>
        <p:spPr>
          <a:xfrm>
            <a:off x="304800" y="984699"/>
            <a:ext cx="8355106"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r>
              <a:rPr lang="ja-JP" altLang="en-US" b="1" dirty="0">
                <a:ea typeface="A-OTF UD Shin Go Pr6N L" panose="020B0300000000000000"/>
              </a:rPr>
              <a:t>　資料の準備</a:t>
            </a:r>
            <a:endParaRPr lang="en-US" altLang="ja-JP" b="1" dirty="0">
              <a:ea typeface="A-OTF UD Shin Go Pr6N L" panose="020B0300000000000000"/>
            </a:endParaRPr>
          </a:p>
          <a:p>
            <a:pPr marL="0" indent="0">
              <a:buNone/>
            </a:pPr>
            <a:r>
              <a:rPr kumimoji="1" lang="ja-JP" altLang="en-US" dirty="0">
                <a:latin typeface="A-OTF UD Shin Go Pr6N L"/>
              </a:rPr>
              <a:t>①直近</a:t>
            </a:r>
            <a:r>
              <a:rPr kumimoji="1" lang="en-US" altLang="ja-JP" dirty="0">
                <a:latin typeface="A-OTF UD Shin Go Pr6N L"/>
              </a:rPr>
              <a:t>3</a:t>
            </a:r>
            <a:r>
              <a:rPr kumimoji="1" lang="ja-JP" altLang="en-US" dirty="0">
                <a:latin typeface="A-OTF UD Shin Go Pr6N L"/>
              </a:rPr>
              <a:t>か月間の算定回数</a:t>
            </a:r>
            <a:r>
              <a:rPr kumimoji="1" lang="ja-JP" altLang="en-US" sz="1600" dirty="0">
                <a:latin typeface="A-OTF UD Shin Go Pr6N L"/>
              </a:rPr>
              <a:t>（</a:t>
            </a:r>
            <a:r>
              <a:rPr kumimoji="1" lang="en-US" altLang="ja-JP" sz="1600" dirty="0">
                <a:latin typeface="A-OTF UD Shin Go Pr6N L"/>
              </a:rPr>
              <a:t>1</a:t>
            </a:r>
            <a:r>
              <a:rPr kumimoji="1" lang="ja-JP" altLang="en-US" sz="1600" dirty="0">
                <a:latin typeface="A-OTF UD Shin Go Pr6N L"/>
              </a:rPr>
              <a:t>か月間の算定回数でもよいが</a:t>
            </a:r>
            <a:r>
              <a:rPr kumimoji="1" lang="en-US" altLang="ja-JP" sz="1600" dirty="0">
                <a:latin typeface="A-OTF UD Shin Go Pr6N L"/>
              </a:rPr>
              <a:t>3</a:t>
            </a:r>
            <a:r>
              <a:rPr kumimoji="1" lang="ja-JP" altLang="en-US" sz="1600" dirty="0">
                <a:latin typeface="A-OTF UD Shin Go Pr6N L"/>
              </a:rPr>
              <a:t>カ月がベター）</a:t>
            </a:r>
            <a:endParaRPr kumimoji="1" lang="ja-JP" altLang="en-US" dirty="0">
              <a:latin typeface="A-OTF UD Shin Go Pr6N L"/>
            </a:endParaRPr>
          </a:p>
          <a:p>
            <a:pPr marL="0" indent="0">
              <a:buNone/>
            </a:pPr>
            <a:r>
              <a:rPr kumimoji="1" lang="ja-JP" altLang="en-US" dirty="0">
                <a:latin typeface="A-OTF UD Shin Go Pr6N L"/>
              </a:rPr>
              <a:t>②賃金台帳　前年度</a:t>
            </a:r>
            <a:r>
              <a:rPr kumimoji="1" lang="en-US" altLang="ja-JP" dirty="0">
                <a:latin typeface="A-OTF UD Shin Go Pr6N L"/>
              </a:rPr>
              <a:t>1</a:t>
            </a:r>
            <a:r>
              <a:rPr kumimoji="1" lang="ja-JP" altLang="en-US" dirty="0">
                <a:latin typeface="A-OTF UD Shin Go Pr6N L"/>
              </a:rPr>
              <a:t>年分（全従業員）</a:t>
            </a:r>
          </a:p>
          <a:p>
            <a:pPr marL="0" indent="0">
              <a:buNone/>
            </a:pPr>
            <a:endParaRPr lang="ja-JP" altLang="en-US" b="1" dirty="0">
              <a:ea typeface="A-OTF UD Shin Go Pr6N L" panose="020B0300000000000000"/>
            </a:endParaRPr>
          </a:p>
        </p:txBody>
      </p:sp>
      <p:sp>
        <p:nvSpPr>
          <p:cNvPr id="10" name="フッター プレースホルダー 3">
            <a:extLst>
              <a:ext uri="{FF2B5EF4-FFF2-40B4-BE49-F238E27FC236}">
                <a16:creationId xmlns:a16="http://schemas.microsoft.com/office/drawing/2014/main" id="{1025FF4F-CD98-C1E6-176A-4DF17BEE1F74}"/>
              </a:ext>
            </a:extLst>
          </p:cNvPr>
          <p:cNvSpPr txBox="1">
            <a:spLocks/>
          </p:cNvSpPr>
          <p:nvPr/>
        </p:nvSpPr>
        <p:spPr>
          <a:xfrm>
            <a:off x="2850776" y="5985455"/>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厚生労働省外来・在宅ベースアップ評価料（</a:t>
            </a:r>
            <a:r>
              <a:rPr lang="en-US" altLang="ja-JP" dirty="0"/>
              <a:t>Ⅰ</a:t>
            </a:r>
            <a:r>
              <a:rPr lang="ja-JP" altLang="en-US" dirty="0"/>
              <a:t>）専用届出様式作成の手引き</a:t>
            </a:r>
          </a:p>
          <a:p>
            <a:pPr algn="r"/>
            <a:r>
              <a:rPr lang="en-US" altLang="ja-JP" dirty="0"/>
              <a:t>【</a:t>
            </a:r>
            <a:r>
              <a:rPr lang="ja-JP" altLang="en-US" dirty="0"/>
              <a:t>令和７年１月改定版</a:t>
            </a:r>
            <a:r>
              <a:rPr lang="en-US" altLang="ja-JP" dirty="0"/>
              <a:t>】</a:t>
            </a:r>
          </a:p>
          <a:p>
            <a:pPr algn="r"/>
            <a:endParaRPr lang="en-US" dirty="0"/>
          </a:p>
        </p:txBody>
      </p:sp>
    </p:spTree>
    <p:extLst>
      <p:ext uri="{BB962C8B-B14F-4D97-AF65-F5344CB8AC3E}">
        <p14:creationId xmlns:p14="http://schemas.microsoft.com/office/powerpoint/2010/main" val="21497100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ECA42-9943-0B7A-7ED1-C1812B3A1E5E}"/>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8D9DDD2-EB39-3586-629A-D025118CF60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A737BA9-2612-DDB7-5074-142357406C66}"/>
              </a:ext>
            </a:extLst>
          </p:cNvPr>
          <p:cNvSpPr>
            <a:spLocks noGrp="1"/>
          </p:cNvSpPr>
          <p:nvPr>
            <p:ph type="sldNum" sz="quarter" idx="12"/>
          </p:nvPr>
        </p:nvSpPr>
        <p:spPr/>
        <p:txBody>
          <a:bodyPr/>
          <a:lstStyle/>
          <a:p>
            <a:fld id="{C1FF6DA9-008F-8B48-92A6-B652298478BF}" type="slidenum">
              <a:rPr lang="en-US" sz="1100" smtClean="0"/>
              <a:t>61</a:t>
            </a:fld>
            <a:endParaRPr lang="en-US" sz="800" dirty="0"/>
          </a:p>
        </p:txBody>
      </p:sp>
      <p:sp>
        <p:nvSpPr>
          <p:cNvPr id="9" name="フッター プレースホルダー 8">
            <a:extLst>
              <a:ext uri="{FF2B5EF4-FFF2-40B4-BE49-F238E27FC236}">
                <a16:creationId xmlns:a16="http://schemas.microsoft.com/office/drawing/2014/main" id="{1BF29016-48D9-FC9F-5CEA-167AEFD9A607}"/>
              </a:ext>
            </a:extLst>
          </p:cNvPr>
          <p:cNvSpPr>
            <a:spLocks noGrp="1"/>
          </p:cNvSpPr>
          <p:nvPr>
            <p:ph type="ftr" sz="quarter" idx="11"/>
          </p:nvPr>
        </p:nvSpPr>
        <p:spPr/>
        <p:txBody>
          <a:bodyPr/>
          <a:lstStyle/>
          <a:p>
            <a:r>
              <a:rPr lang="en-US"/>
              <a:t>Copyright © shimizuheartsr All Rights Reserved.</a:t>
            </a:r>
            <a:endParaRPr lang="en-US" dirty="0"/>
          </a:p>
        </p:txBody>
      </p:sp>
      <p:graphicFrame>
        <p:nvGraphicFramePr>
          <p:cNvPr id="6" name="表 5">
            <a:extLst>
              <a:ext uri="{FF2B5EF4-FFF2-40B4-BE49-F238E27FC236}">
                <a16:creationId xmlns:a16="http://schemas.microsoft.com/office/drawing/2014/main" id="{7689E7C9-F777-D237-3431-F508630639E6}"/>
              </a:ext>
            </a:extLst>
          </p:cNvPr>
          <p:cNvGraphicFramePr>
            <a:graphicFrameLocks noGrp="1"/>
          </p:cNvGraphicFramePr>
          <p:nvPr>
            <p:extLst>
              <p:ext uri="{D42A27DB-BD31-4B8C-83A1-F6EECF244321}">
                <p14:modId xmlns:p14="http://schemas.microsoft.com/office/powerpoint/2010/main" val="2939108935"/>
              </p:ext>
            </p:extLst>
          </p:nvPr>
        </p:nvGraphicFramePr>
        <p:xfrm>
          <a:off x="717736" y="2559227"/>
          <a:ext cx="7708527" cy="3485872"/>
        </p:xfrm>
        <a:graphic>
          <a:graphicData uri="http://schemas.openxmlformats.org/drawingml/2006/table">
            <a:tbl>
              <a:tblPr firstRow="1" bandRow="1">
                <a:tableStyleId>{5C22544A-7EE6-4342-B048-85BDC9FD1C3A}</a:tableStyleId>
              </a:tblPr>
              <a:tblGrid>
                <a:gridCol w="3410996">
                  <a:extLst>
                    <a:ext uri="{9D8B030D-6E8A-4147-A177-3AD203B41FA5}">
                      <a16:colId xmlns:a16="http://schemas.microsoft.com/office/drawing/2014/main" val="1319469079"/>
                    </a:ext>
                  </a:extLst>
                </a:gridCol>
                <a:gridCol w="4297531">
                  <a:extLst>
                    <a:ext uri="{9D8B030D-6E8A-4147-A177-3AD203B41FA5}">
                      <a16:colId xmlns:a16="http://schemas.microsoft.com/office/drawing/2014/main" val="2306378486"/>
                    </a:ext>
                  </a:extLst>
                </a:gridCol>
              </a:tblGrid>
              <a:tr h="524232">
                <a:tc>
                  <a:txBody>
                    <a:bodyPr/>
                    <a:lstStyle/>
                    <a:p>
                      <a:endParaRPr kumimoji="1" lang="ja-JP" altLang="en-US" sz="1800" dirty="0"/>
                    </a:p>
                  </a:txBody>
                  <a:tcPr/>
                </a:tc>
                <a:tc>
                  <a:txBody>
                    <a:bodyPr/>
                    <a:lstStyle/>
                    <a:p>
                      <a:pPr algn="ctr"/>
                      <a:endParaRPr kumimoji="1" lang="ja-JP" altLang="en-US" sz="1800" dirty="0"/>
                    </a:p>
                  </a:txBody>
                  <a:tcPr/>
                </a:tc>
                <a:extLst>
                  <a:ext uri="{0D108BD9-81ED-4DB2-BD59-A6C34878D82A}">
                    <a16:rowId xmlns:a16="http://schemas.microsoft.com/office/drawing/2014/main" val="1156294796"/>
                  </a:ext>
                </a:extLst>
              </a:tr>
              <a:tr h="370840">
                <a:tc>
                  <a:txBody>
                    <a:bodyPr/>
                    <a:lstStyle/>
                    <a:p>
                      <a:r>
                        <a:rPr kumimoji="1" lang="ja-JP" altLang="en-US" sz="1800" dirty="0">
                          <a:ea typeface="A-OTF UD Shin Go Pr6N L" panose="020B0300000000000000"/>
                        </a:rPr>
                        <a:t>保険医療機関コード</a:t>
                      </a:r>
                    </a:p>
                  </a:txBody>
                  <a:tcPr/>
                </a:tc>
                <a:tc>
                  <a:txBody>
                    <a:bodyPr/>
                    <a:lstStyle/>
                    <a:p>
                      <a:pPr algn="r"/>
                      <a:r>
                        <a:rPr kumimoji="1" lang="en-US" altLang="ja-JP" sz="1800" dirty="0">
                          <a:ea typeface="A-OTF UD Shin Go Pr6N L" panose="020B0300000000000000"/>
                        </a:rPr>
                        <a:t>1234567</a:t>
                      </a:r>
                      <a:endParaRPr kumimoji="1" lang="ja-JP" altLang="en-US" sz="1800" dirty="0">
                        <a:ea typeface="A-OTF UD Shin Go Pr6N L" panose="020B0300000000000000"/>
                      </a:endParaRPr>
                    </a:p>
                  </a:txBody>
                  <a:tcPr/>
                </a:tc>
                <a:extLst>
                  <a:ext uri="{0D108BD9-81ED-4DB2-BD59-A6C34878D82A}">
                    <a16:rowId xmlns:a16="http://schemas.microsoft.com/office/drawing/2014/main" val="3461466786"/>
                  </a:ext>
                </a:extLst>
              </a:tr>
              <a:tr h="370840">
                <a:tc>
                  <a:txBody>
                    <a:bodyPr/>
                    <a:lstStyle/>
                    <a:p>
                      <a:r>
                        <a:rPr kumimoji="1" lang="ja-JP" altLang="en-US" sz="1800" dirty="0">
                          <a:ea typeface="A-OTF UD Shin Go Pr6N L" panose="020B0300000000000000"/>
                        </a:rPr>
                        <a:t>保険医療機関名</a:t>
                      </a:r>
                    </a:p>
                  </a:txBody>
                  <a:tcPr/>
                </a:tc>
                <a:tc>
                  <a:txBody>
                    <a:bodyPr/>
                    <a:lstStyle/>
                    <a:p>
                      <a:pPr algn="r"/>
                      <a:r>
                        <a:rPr kumimoji="1" lang="ja-JP" altLang="en-US" sz="1800" dirty="0">
                          <a:ea typeface="A-OTF UD Shin Go Pr6N L" panose="020B0300000000000000"/>
                        </a:rPr>
                        <a:t>●●クリニック</a:t>
                      </a:r>
                    </a:p>
                  </a:txBody>
                  <a:tcPr/>
                </a:tc>
                <a:extLst>
                  <a:ext uri="{0D108BD9-81ED-4DB2-BD59-A6C34878D82A}">
                    <a16:rowId xmlns:a16="http://schemas.microsoft.com/office/drawing/2014/main" val="1633575598"/>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所在地</a:t>
                      </a:r>
                    </a:p>
                  </a:txBody>
                  <a:tcPr/>
                </a:tc>
                <a:tc>
                  <a:txBody>
                    <a:bodyPr/>
                    <a:lstStyle/>
                    <a:p>
                      <a:pPr algn="r"/>
                      <a:r>
                        <a:rPr kumimoji="1" lang="ja-JP" altLang="en-US" sz="1800" dirty="0">
                          <a:ea typeface="A-OTF UD Shin Go Pr6N L" panose="020B0300000000000000"/>
                        </a:rPr>
                        <a:t>東京都千代田区霞が関</a:t>
                      </a:r>
                      <a:r>
                        <a:rPr kumimoji="1" lang="en-US" altLang="ja-JP" sz="1800" dirty="0">
                          <a:ea typeface="A-OTF UD Shin Go Pr6N L" panose="020B0300000000000000"/>
                        </a:rPr>
                        <a:t>X-X-X</a:t>
                      </a:r>
                      <a:endParaRPr kumimoji="1" lang="ja-JP" altLang="en-US" sz="1800" dirty="0">
                        <a:ea typeface="A-OTF UD Shin Go Pr6N L" panose="020B0300000000000000"/>
                      </a:endParaRPr>
                    </a:p>
                  </a:txBody>
                  <a:tcPr/>
                </a:tc>
                <a:extLst>
                  <a:ext uri="{0D108BD9-81ED-4DB2-BD59-A6C34878D82A}">
                    <a16:rowId xmlns:a16="http://schemas.microsoft.com/office/drawing/2014/main" val="3193863657"/>
                  </a:ext>
                </a:extLst>
              </a:tr>
              <a:tr h="3638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開設者名</a:t>
                      </a:r>
                    </a:p>
                  </a:txBody>
                  <a:tcPr/>
                </a:tc>
                <a:tc>
                  <a:txBody>
                    <a:bodyPr/>
                    <a:lstStyle/>
                    <a:p>
                      <a:pPr algn="r"/>
                      <a:r>
                        <a:rPr kumimoji="1" lang="ja-JP" altLang="en-US" sz="1800" dirty="0">
                          <a:ea typeface="A-OTF UD Shin Go Pr6N L" panose="020B0300000000000000"/>
                        </a:rPr>
                        <a:t>●●　●●</a:t>
                      </a:r>
                    </a:p>
                  </a:txBody>
                  <a:tcPr/>
                </a:tc>
                <a:extLst>
                  <a:ext uri="{0D108BD9-81ED-4DB2-BD59-A6C34878D82A}">
                    <a16:rowId xmlns:a16="http://schemas.microsoft.com/office/drawing/2014/main" val="128642855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連絡先</a:t>
                      </a:r>
                    </a:p>
                  </a:txBody>
                  <a:tcPr/>
                </a:tc>
                <a:tc>
                  <a:txBody>
                    <a:bodyPr/>
                    <a:lstStyle/>
                    <a:p>
                      <a:pPr algn="r"/>
                      <a:r>
                        <a:rPr kumimoji="1" lang="en-US" altLang="ja-JP" sz="1800" dirty="0">
                          <a:ea typeface="A-OTF UD Shin Go Pr6N L" panose="020B0300000000000000"/>
                        </a:rPr>
                        <a:t>03-0000-0000</a:t>
                      </a:r>
                      <a:endParaRPr kumimoji="1" lang="ja-JP" altLang="en-US" sz="1800" dirty="0">
                        <a:ea typeface="A-OTF UD Shin Go Pr6N L" panose="020B0300000000000000"/>
                      </a:endParaRPr>
                    </a:p>
                  </a:txBody>
                  <a:tcPr/>
                </a:tc>
                <a:extLst>
                  <a:ext uri="{0D108BD9-81ED-4DB2-BD59-A6C34878D82A}">
                    <a16:rowId xmlns:a16="http://schemas.microsoft.com/office/drawing/2014/main" val="64144570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届出年月日</a:t>
                      </a:r>
                    </a:p>
                  </a:txBody>
                  <a:tcPr/>
                </a:tc>
                <a:tc>
                  <a:txBody>
                    <a:bodyPr/>
                    <a:lstStyle/>
                    <a:p>
                      <a:pPr algn="r"/>
                      <a:r>
                        <a:rPr kumimoji="1" lang="ja-JP" altLang="en-US" sz="1800" dirty="0">
                          <a:ea typeface="A-OTF UD Shin Go Pr6N L" panose="020B0300000000000000"/>
                        </a:rPr>
                        <a:t>令和</a:t>
                      </a:r>
                      <a:r>
                        <a:rPr kumimoji="1" lang="en-US" altLang="ja-JP" sz="1800" dirty="0">
                          <a:ea typeface="A-OTF UD Shin Go Pr6N L" panose="020B0300000000000000"/>
                        </a:rPr>
                        <a:t>7</a:t>
                      </a:r>
                      <a:r>
                        <a:rPr kumimoji="1" lang="ja-JP" altLang="en-US" sz="1800" dirty="0">
                          <a:ea typeface="A-OTF UD Shin Go Pr6N L" panose="020B0300000000000000"/>
                        </a:rPr>
                        <a:t>年</a:t>
                      </a:r>
                      <a:r>
                        <a:rPr kumimoji="1" lang="en-US" altLang="ja-JP" sz="1800" dirty="0">
                          <a:ea typeface="A-OTF UD Shin Go Pr6N L" panose="020B0300000000000000"/>
                        </a:rPr>
                        <a:t>7</a:t>
                      </a:r>
                      <a:r>
                        <a:rPr kumimoji="1" lang="ja-JP" altLang="en-US" sz="1800" dirty="0">
                          <a:ea typeface="A-OTF UD Shin Go Pr6N L" panose="020B0300000000000000"/>
                        </a:rPr>
                        <a:t>月</a:t>
                      </a:r>
                      <a:r>
                        <a:rPr kumimoji="1" lang="en-US" altLang="ja-JP" sz="1800" dirty="0">
                          <a:ea typeface="A-OTF UD Shin Go Pr6N L" panose="020B0300000000000000"/>
                        </a:rPr>
                        <a:t>25</a:t>
                      </a:r>
                      <a:r>
                        <a:rPr kumimoji="1" lang="ja-JP" altLang="en-US" sz="1800" dirty="0">
                          <a:ea typeface="A-OTF UD Shin Go Pr6N L" panose="020B0300000000000000"/>
                        </a:rPr>
                        <a:t>日</a:t>
                      </a:r>
                      <a:endParaRPr kumimoji="1" lang="en-US" altLang="ja-JP" sz="1800" dirty="0">
                        <a:ea typeface="A-OTF UD Shin Go Pr6N L" panose="020B0300000000000000"/>
                      </a:endParaRPr>
                    </a:p>
                  </a:txBody>
                  <a:tcPr/>
                </a:tc>
                <a:extLst>
                  <a:ext uri="{0D108BD9-81ED-4DB2-BD59-A6C34878D82A}">
                    <a16:rowId xmlns:a16="http://schemas.microsoft.com/office/drawing/2014/main" val="174348924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算定対象期間</a:t>
                      </a:r>
                    </a:p>
                  </a:txBody>
                  <a:tcPr/>
                </a:tc>
                <a:tc>
                  <a:txBody>
                    <a:bodyPr/>
                    <a:lstStyle/>
                    <a:p>
                      <a:pPr algn="r"/>
                      <a:r>
                        <a:rPr kumimoji="1" lang="ja-JP" altLang="en-US" sz="1800" dirty="0">
                          <a:ea typeface="A-OTF UD Shin Go Pr6N L" panose="020B0300000000000000"/>
                        </a:rPr>
                        <a:t>令和</a:t>
                      </a:r>
                      <a:r>
                        <a:rPr kumimoji="1" lang="en-US" altLang="ja-JP" sz="1800" dirty="0">
                          <a:ea typeface="A-OTF UD Shin Go Pr6N L" panose="020B0300000000000000"/>
                        </a:rPr>
                        <a:t>7</a:t>
                      </a:r>
                      <a:r>
                        <a:rPr kumimoji="1" lang="ja-JP" altLang="en-US" sz="1800" dirty="0">
                          <a:ea typeface="A-OTF UD Shin Go Pr6N L" panose="020B0300000000000000"/>
                        </a:rPr>
                        <a:t>年</a:t>
                      </a:r>
                      <a:r>
                        <a:rPr kumimoji="1" lang="en-US" altLang="ja-JP" sz="1800" dirty="0">
                          <a:ea typeface="A-OTF UD Shin Go Pr6N L" panose="020B0300000000000000"/>
                        </a:rPr>
                        <a:t>8</a:t>
                      </a:r>
                      <a:r>
                        <a:rPr kumimoji="1" lang="ja-JP" altLang="en-US" sz="1800" dirty="0">
                          <a:ea typeface="A-OTF UD Shin Go Pr6N L" panose="020B0300000000000000"/>
                        </a:rPr>
                        <a:t>月</a:t>
                      </a:r>
                      <a:r>
                        <a:rPr kumimoji="1" lang="en-US" altLang="ja-JP" sz="1800" dirty="0">
                          <a:ea typeface="A-OTF UD Shin Go Pr6N L" panose="020B0300000000000000"/>
                        </a:rPr>
                        <a:t>1</a:t>
                      </a:r>
                      <a:r>
                        <a:rPr kumimoji="1" lang="ja-JP" altLang="en-US" sz="1800" dirty="0">
                          <a:ea typeface="A-OTF UD Shin Go Pr6N L" panose="020B0300000000000000"/>
                        </a:rPr>
                        <a:t>日～令和</a:t>
                      </a:r>
                      <a:r>
                        <a:rPr kumimoji="1" lang="en-US" altLang="ja-JP" sz="1800" dirty="0">
                          <a:ea typeface="A-OTF UD Shin Go Pr6N L" panose="020B0300000000000000"/>
                        </a:rPr>
                        <a:t>8</a:t>
                      </a:r>
                      <a:r>
                        <a:rPr kumimoji="1" lang="ja-JP" altLang="en-US" sz="1800" dirty="0">
                          <a:ea typeface="A-OTF UD Shin Go Pr6N L" panose="020B0300000000000000"/>
                        </a:rPr>
                        <a:t>年</a:t>
                      </a:r>
                      <a:r>
                        <a:rPr kumimoji="1" lang="en-US" altLang="ja-JP" sz="1800" dirty="0">
                          <a:ea typeface="A-OTF UD Shin Go Pr6N L" panose="020B0300000000000000"/>
                        </a:rPr>
                        <a:t>3</a:t>
                      </a:r>
                      <a:r>
                        <a:rPr kumimoji="1" lang="ja-JP" altLang="en-US" sz="1800" dirty="0">
                          <a:ea typeface="A-OTF UD Shin Go Pr6N L" panose="020B0300000000000000"/>
                        </a:rPr>
                        <a:t>月</a:t>
                      </a:r>
                      <a:r>
                        <a:rPr kumimoji="1" lang="en-US" altLang="ja-JP" sz="1800" dirty="0">
                          <a:ea typeface="A-OTF UD Shin Go Pr6N L" panose="020B0300000000000000"/>
                        </a:rPr>
                        <a:t>31</a:t>
                      </a:r>
                      <a:r>
                        <a:rPr kumimoji="1" lang="ja-JP" altLang="en-US" sz="1800" dirty="0">
                          <a:ea typeface="A-OTF UD Shin Go Pr6N L" panose="020B0300000000000000"/>
                        </a:rPr>
                        <a:t>日</a:t>
                      </a:r>
                      <a:endParaRPr kumimoji="1" lang="en-US" altLang="ja-JP" sz="1800" dirty="0">
                        <a:ea typeface="A-OTF UD Shin Go Pr6N L" panose="020B0300000000000000"/>
                      </a:endParaRPr>
                    </a:p>
                  </a:txBody>
                  <a:tcPr/>
                </a:tc>
                <a:extLst>
                  <a:ext uri="{0D108BD9-81ED-4DB2-BD59-A6C34878D82A}">
                    <a16:rowId xmlns:a16="http://schemas.microsoft.com/office/drawing/2014/main" val="66368744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賃金改善期間</a:t>
                      </a:r>
                    </a:p>
                  </a:txBody>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800" dirty="0">
                          <a:ea typeface="A-OTF UD Shin Go Pr6N L" panose="020B0300000000000000"/>
                        </a:rPr>
                        <a:t>令和</a:t>
                      </a:r>
                      <a:r>
                        <a:rPr kumimoji="1" lang="en-US" altLang="ja-JP" sz="1800" dirty="0">
                          <a:ea typeface="A-OTF UD Shin Go Pr6N L" panose="020B0300000000000000"/>
                        </a:rPr>
                        <a:t>7</a:t>
                      </a:r>
                      <a:r>
                        <a:rPr kumimoji="1" lang="ja-JP" altLang="en-US" sz="1800" dirty="0">
                          <a:ea typeface="A-OTF UD Shin Go Pr6N L" panose="020B0300000000000000"/>
                        </a:rPr>
                        <a:t>年</a:t>
                      </a:r>
                      <a:r>
                        <a:rPr kumimoji="1" lang="en-US" altLang="ja-JP" sz="1800" dirty="0">
                          <a:ea typeface="A-OTF UD Shin Go Pr6N L" panose="020B0300000000000000"/>
                        </a:rPr>
                        <a:t>8</a:t>
                      </a:r>
                      <a:r>
                        <a:rPr kumimoji="1" lang="ja-JP" altLang="en-US" sz="1800" dirty="0">
                          <a:ea typeface="A-OTF UD Shin Go Pr6N L" panose="020B0300000000000000"/>
                        </a:rPr>
                        <a:t>月</a:t>
                      </a:r>
                      <a:r>
                        <a:rPr kumimoji="1" lang="en-US" altLang="ja-JP" sz="1800" dirty="0">
                          <a:ea typeface="A-OTF UD Shin Go Pr6N L" panose="020B0300000000000000"/>
                        </a:rPr>
                        <a:t>1</a:t>
                      </a:r>
                      <a:r>
                        <a:rPr kumimoji="1" lang="ja-JP" altLang="en-US" sz="1800" dirty="0">
                          <a:ea typeface="A-OTF UD Shin Go Pr6N L" panose="020B0300000000000000"/>
                        </a:rPr>
                        <a:t>日～令和</a:t>
                      </a:r>
                      <a:r>
                        <a:rPr kumimoji="1" lang="en-US" altLang="ja-JP" sz="1800" dirty="0">
                          <a:ea typeface="A-OTF UD Shin Go Pr6N L" panose="020B0300000000000000"/>
                        </a:rPr>
                        <a:t>8</a:t>
                      </a:r>
                      <a:r>
                        <a:rPr kumimoji="1" lang="ja-JP" altLang="en-US" sz="1800" dirty="0">
                          <a:ea typeface="A-OTF UD Shin Go Pr6N L" panose="020B0300000000000000"/>
                        </a:rPr>
                        <a:t>年</a:t>
                      </a:r>
                      <a:r>
                        <a:rPr kumimoji="1" lang="en-US" altLang="ja-JP" sz="1800" dirty="0">
                          <a:ea typeface="A-OTF UD Shin Go Pr6N L" panose="020B0300000000000000"/>
                        </a:rPr>
                        <a:t>3</a:t>
                      </a:r>
                      <a:r>
                        <a:rPr kumimoji="1" lang="ja-JP" altLang="en-US" sz="1800" dirty="0">
                          <a:ea typeface="A-OTF UD Shin Go Pr6N L" panose="020B0300000000000000"/>
                        </a:rPr>
                        <a:t>月</a:t>
                      </a:r>
                      <a:r>
                        <a:rPr kumimoji="1" lang="en-US" altLang="ja-JP" sz="1800" dirty="0">
                          <a:ea typeface="A-OTF UD Shin Go Pr6N L" panose="020B0300000000000000"/>
                        </a:rPr>
                        <a:t>31</a:t>
                      </a:r>
                      <a:r>
                        <a:rPr kumimoji="1" lang="ja-JP" altLang="en-US" sz="1800" dirty="0">
                          <a:ea typeface="A-OTF UD Shin Go Pr6N L" panose="020B0300000000000000"/>
                        </a:rPr>
                        <a:t>日</a:t>
                      </a:r>
                      <a:endParaRPr kumimoji="1" lang="en-US" altLang="ja-JP" sz="1800" dirty="0">
                        <a:ea typeface="A-OTF UD Shin Go Pr6N L" panose="020B0300000000000000"/>
                      </a:endParaRPr>
                    </a:p>
                  </a:txBody>
                  <a:tcPr/>
                </a:tc>
                <a:extLst>
                  <a:ext uri="{0D108BD9-81ED-4DB2-BD59-A6C34878D82A}">
                    <a16:rowId xmlns:a16="http://schemas.microsoft.com/office/drawing/2014/main" val="2180971778"/>
                  </a:ext>
                </a:extLst>
              </a:tr>
            </a:tbl>
          </a:graphicData>
        </a:graphic>
      </p:graphicFrame>
      <p:graphicFrame>
        <p:nvGraphicFramePr>
          <p:cNvPr id="8" name="表 7">
            <a:extLst>
              <a:ext uri="{FF2B5EF4-FFF2-40B4-BE49-F238E27FC236}">
                <a16:creationId xmlns:a16="http://schemas.microsoft.com/office/drawing/2014/main" id="{88B2F915-DE06-1DFE-5526-4F6D2E4209A6}"/>
              </a:ext>
            </a:extLst>
          </p:cNvPr>
          <p:cNvGraphicFramePr>
            <a:graphicFrameLocks noGrp="1"/>
          </p:cNvGraphicFramePr>
          <p:nvPr>
            <p:extLst>
              <p:ext uri="{D42A27DB-BD31-4B8C-83A1-F6EECF244321}">
                <p14:modId xmlns:p14="http://schemas.microsoft.com/office/powerpoint/2010/main" val="1917554210"/>
              </p:ext>
            </p:extLst>
          </p:nvPr>
        </p:nvGraphicFramePr>
        <p:xfrm>
          <a:off x="717736" y="1314247"/>
          <a:ext cx="5598336" cy="1168769"/>
        </p:xfrm>
        <a:graphic>
          <a:graphicData uri="http://schemas.openxmlformats.org/drawingml/2006/table">
            <a:tbl>
              <a:tblPr firstRow="1" bandRow="1">
                <a:tableStyleId>{5C22544A-7EE6-4342-B048-85BDC9FD1C3A}</a:tableStyleId>
              </a:tblPr>
              <a:tblGrid>
                <a:gridCol w="1776310">
                  <a:extLst>
                    <a:ext uri="{9D8B030D-6E8A-4147-A177-3AD203B41FA5}">
                      <a16:colId xmlns:a16="http://schemas.microsoft.com/office/drawing/2014/main" val="745657098"/>
                    </a:ext>
                  </a:extLst>
                </a:gridCol>
                <a:gridCol w="3822026">
                  <a:extLst>
                    <a:ext uri="{9D8B030D-6E8A-4147-A177-3AD203B41FA5}">
                      <a16:colId xmlns:a16="http://schemas.microsoft.com/office/drawing/2014/main" val="2727947254"/>
                    </a:ext>
                  </a:extLst>
                </a:gridCol>
              </a:tblGrid>
              <a:tr h="370840">
                <a:tc>
                  <a:txBody>
                    <a:bodyPr/>
                    <a:lstStyle/>
                    <a:p>
                      <a:pPr algn="ctr"/>
                      <a:endParaRPr kumimoji="1" lang="ja-JP" altLang="en-US" dirty="0">
                        <a:ea typeface="A-OTF UD Shin Go Pr6N L" panose="020B0300000000000000"/>
                      </a:endParaRPr>
                    </a:p>
                  </a:txBody>
                  <a:tcPr/>
                </a:tc>
                <a:tc>
                  <a:txBody>
                    <a:bodyPr/>
                    <a:lstStyle/>
                    <a:p>
                      <a:pPr algn="ctr"/>
                      <a:r>
                        <a:rPr kumimoji="1" lang="ja-JP" altLang="en-US" sz="1800" dirty="0">
                          <a:ea typeface="A-OTF UD Shin Go Pr6N L" panose="020B0300000000000000"/>
                        </a:rPr>
                        <a:t>回数</a:t>
                      </a:r>
                    </a:p>
                  </a:txBody>
                  <a:tcPr/>
                </a:tc>
                <a:extLst>
                  <a:ext uri="{0D108BD9-81ED-4DB2-BD59-A6C34878D82A}">
                    <a16:rowId xmlns:a16="http://schemas.microsoft.com/office/drawing/2014/main" val="1209534092"/>
                  </a:ext>
                </a:extLst>
              </a:tr>
              <a:tr h="427089">
                <a:tc>
                  <a:txBody>
                    <a:bodyPr/>
                    <a:lstStyle/>
                    <a:p>
                      <a:pPr algn="ctr"/>
                      <a:r>
                        <a:rPr kumimoji="1" lang="ja-JP" altLang="en-US" sz="1800" dirty="0">
                          <a:ea typeface="A-OTF UD Shin Go Pr6N L" panose="020B0300000000000000"/>
                        </a:rPr>
                        <a:t>初診</a:t>
                      </a:r>
                      <a:endParaRPr kumimoji="1" lang="en-US" altLang="ja-JP" sz="1800" dirty="0">
                        <a:ea typeface="A-OTF UD Shin Go Pr6N L" panose="020B0300000000000000"/>
                      </a:endParaRPr>
                    </a:p>
                  </a:txBody>
                  <a:tcPr/>
                </a:tc>
                <a:tc>
                  <a:txBody>
                    <a:bodyPr/>
                    <a:lstStyle/>
                    <a:p>
                      <a:pPr algn="r"/>
                      <a:r>
                        <a:rPr kumimoji="1" lang="en-US" altLang="ja-JP" sz="1800" dirty="0">
                          <a:ea typeface="A-OTF UD Shin Go Pr6N L" panose="020B0300000000000000"/>
                        </a:rPr>
                        <a:t>100</a:t>
                      </a:r>
                    </a:p>
                  </a:txBody>
                  <a:tcPr/>
                </a:tc>
                <a:extLst>
                  <a:ext uri="{0D108BD9-81ED-4DB2-BD59-A6C34878D82A}">
                    <a16:rowId xmlns:a16="http://schemas.microsoft.com/office/drawing/2014/main" val="1098717473"/>
                  </a:ext>
                </a:extLst>
              </a:tr>
              <a:tr h="370840">
                <a:tc>
                  <a:txBody>
                    <a:bodyPr/>
                    <a:lstStyle/>
                    <a:p>
                      <a:pPr algn="ctr"/>
                      <a:r>
                        <a:rPr kumimoji="1" lang="ja-JP" altLang="en-US" sz="1800" dirty="0">
                          <a:ea typeface="A-OTF UD Shin Go Pr6N L" panose="020B0300000000000000"/>
                        </a:rPr>
                        <a:t>再診</a:t>
                      </a:r>
                    </a:p>
                  </a:txBody>
                  <a:tcPr/>
                </a:tc>
                <a:tc>
                  <a:txBody>
                    <a:bodyPr/>
                    <a:lstStyle/>
                    <a:p>
                      <a:pPr algn="r"/>
                      <a:r>
                        <a:rPr kumimoji="1" lang="en-US" altLang="ja-JP" sz="1800" dirty="0">
                          <a:ea typeface="A-OTF UD Shin Go Pr6N L" panose="020B0300000000000000"/>
                        </a:rPr>
                        <a:t>700</a:t>
                      </a:r>
                      <a:endParaRPr kumimoji="1" lang="ja-JP" altLang="en-US" sz="1800" dirty="0">
                        <a:ea typeface="A-OTF UD Shin Go Pr6N L" panose="020B0300000000000000"/>
                      </a:endParaRPr>
                    </a:p>
                  </a:txBody>
                  <a:tcPr/>
                </a:tc>
                <a:extLst>
                  <a:ext uri="{0D108BD9-81ED-4DB2-BD59-A6C34878D82A}">
                    <a16:rowId xmlns:a16="http://schemas.microsoft.com/office/drawing/2014/main" val="1736365141"/>
                  </a:ext>
                </a:extLst>
              </a:tr>
            </a:tbl>
          </a:graphicData>
        </a:graphic>
      </p:graphicFrame>
      <p:pic>
        <p:nvPicPr>
          <p:cNvPr id="7" name="図 6">
            <a:extLst>
              <a:ext uri="{FF2B5EF4-FFF2-40B4-BE49-F238E27FC236}">
                <a16:creationId xmlns:a16="http://schemas.microsoft.com/office/drawing/2014/main" id="{841E4B15-B731-23B4-8D6D-13362B6D7D0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782163" y="757451"/>
            <a:ext cx="1484054" cy="1484054"/>
          </a:xfrm>
          <a:prstGeom prst="rect">
            <a:avLst/>
          </a:prstGeom>
        </p:spPr>
      </p:pic>
      <p:pic>
        <p:nvPicPr>
          <p:cNvPr id="12" name="図 11">
            <a:extLst>
              <a:ext uri="{FF2B5EF4-FFF2-40B4-BE49-F238E27FC236}">
                <a16:creationId xmlns:a16="http://schemas.microsoft.com/office/drawing/2014/main" id="{0B01E8D4-27DF-F70B-06E7-D93492C47280}"/>
              </a:ext>
            </a:extLst>
          </p:cNvPr>
          <p:cNvPicPr>
            <a:picLocks noChangeAspect="1"/>
          </p:cNvPicPr>
          <p:nvPr/>
        </p:nvPicPr>
        <p:blipFill>
          <a:blip r:embed="rId5">
            <a:extLst>
              <a:ext uri="{837473B0-CC2E-450A-ABE3-18F120FF3D39}">
                <a1611:picAttrSrcUrl xmlns:a1611="http://schemas.microsoft.com/office/drawing/2016/11/main" r:id="rId6"/>
              </a:ext>
            </a:extLst>
          </a:blip>
          <a:srcRect r="51719"/>
          <a:stretch/>
        </p:blipFill>
        <p:spPr>
          <a:xfrm>
            <a:off x="8032268" y="812901"/>
            <a:ext cx="805627" cy="717176"/>
          </a:xfrm>
          <a:prstGeom prst="rect">
            <a:avLst/>
          </a:prstGeom>
        </p:spPr>
      </p:pic>
      <p:sp>
        <p:nvSpPr>
          <p:cNvPr id="3" name="テキスト ボックス 2">
            <a:extLst>
              <a:ext uri="{FF2B5EF4-FFF2-40B4-BE49-F238E27FC236}">
                <a16:creationId xmlns:a16="http://schemas.microsoft.com/office/drawing/2014/main" id="{37D4900E-EB81-CD6C-A31F-7FC6C474DDE5}"/>
              </a:ext>
            </a:extLst>
          </p:cNvPr>
          <p:cNvSpPr txBox="1"/>
          <p:nvPr/>
        </p:nvSpPr>
        <p:spPr>
          <a:xfrm>
            <a:off x="717736" y="833662"/>
            <a:ext cx="1484053" cy="461665"/>
          </a:xfrm>
          <a:prstGeom prst="rect">
            <a:avLst/>
          </a:prstGeom>
          <a:noFill/>
        </p:spPr>
        <p:txBody>
          <a:bodyPr wrap="square" rtlCol="0">
            <a:spAutoFit/>
          </a:bodyPr>
          <a:lstStyle/>
          <a:p>
            <a:r>
              <a:rPr kumimoji="1" lang="en-US" altLang="ja-JP" sz="2400" dirty="0">
                <a:ea typeface="A-OTF UD Shin Go Pr6N L" panose="020B0300000000000000"/>
              </a:rPr>
              <a:t>【</a:t>
            </a:r>
            <a:r>
              <a:rPr kumimoji="1" lang="ja-JP" altLang="en-US" sz="2400" dirty="0">
                <a:ea typeface="A-OTF UD Shin Go Pr6N L" panose="020B0300000000000000"/>
              </a:rPr>
              <a:t>例</a:t>
            </a:r>
            <a:r>
              <a:rPr kumimoji="1" lang="en-US" altLang="ja-JP" sz="2400" dirty="0">
                <a:ea typeface="A-OTF UD Shin Go Pr6N L" panose="020B0300000000000000"/>
              </a:rPr>
              <a:t>】</a:t>
            </a:r>
            <a:endParaRPr kumimoji="1" lang="ja-JP" altLang="en-US" sz="2400" dirty="0">
              <a:ea typeface="A-OTF UD Shin Go Pr6N L" panose="020B0300000000000000"/>
            </a:endParaRPr>
          </a:p>
        </p:txBody>
      </p:sp>
      <p:sp>
        <p:nvSpPr>
          <p:cNvPr id="13" name="タイトル 1">
            <a:extLst>
              <a:ext uri="{FF2B5EF4-FFF2-40B4-BE49-F238E27FC236}">
                <a16:creationId xmlns:a16="http://schemas.microsoft.com/office/drawing/2014/main" id="{E4FC1B21-51D4-BDE1-D41C-E8423A8518DD}"/>
              </a:ext>
            </a:extLst>
          </p:cNvPr>
          <p:cNvSpPr txBox="1">
            <a:spLocks/>
          </p:cNvSpPr>
          <p:nvPr/>
        </p:nvSpPr>
        <p:spPr>
          <a:xfrm>
            <a:off x="131974" y="53054"/>
            <a:ext cx="8880049" cy="759847"/>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(Ⅰ)</a:t>
            </a:r>
            <a:r>
              <a:rPr lang="ja-JP" altLang="en-US" b="1" dirty="0">
                <a:latin typeface="A-OTF UD Shin Go Pr6N L" panose="020B0300000000000000" pitchFamily="34" charset="-128"/>
                <a:ea typeface="A-OTF UD Shin Go Pr6N L" panose="020B0300000000000000" pitchFamily="34" charset="-128"/>
              </a:rPr>
              <a:t>専用届出様式</a:t>
            </a:r>
          </a:p>
        </p:txBody>
      </p:sp>
    </p:spTree>
    <p:extLst>
      <p:ext uri="{BB962C8B-B14F-4D97-AF65-F5344CB8AC3E}">
        <p14:creationId xmlns:p14="http://schemas.microsoft.com/office/powerpoint/2010/main" val="16652863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A1D3902-0994-CC88-1F8F-2154C5E03D9B}"/>
              </a:ext>
            </a:extLst>
          </p:cNvPr>
          <p:cNvSpPr/>
          <p:nvPr/>
        </p:nvSpPr>
        <p:spPr>
          <a:xfrm>
            <a:off x="0" y="-1"/>
            <a:ext cx="9144000" cy="849987"/>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9ECE323-1396-0922-D0E0-DCBA3A036846}"/>
              </a:ext>
            </a:extLst>
          </p:cNvPr>
          <p:cNvSpPr txBox="1"/>
          <p:nvPr/>
        </p:nvSpPr>
        <p:spPr>
          <a:xfrm>
            <a:off x="455687" y="18990"/>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346E73BB-520C-5DC6-002B-8A2A3724E7EE}"/>
              </a:ext>
            </a:extLst>
          </p:cNvPr>
          <p:cNvSpPr>
            <a:spLocks noGrp="1"/>
          </p:cNvSpPr>
          <p:nvPr>
            <p:ph type="sldNum" sz="quarter" idx="12"/>
          </p:nvPr>
        </p:nvSpPr>
        <p:spPr/>
        <p:txBody>
          <a:bodyPr/>
          <a:lstStyle/>
          <a:p>
            <a:fld id="{C1FF6DA9-008F-8B48-92A6-B652298478BF}" type="slidenum">
              <a:rPr lang="en-US" smtClean="0"/>
              <a:t>62</a:t>
            </a:fld>
            <a:endParaRPr lang="en-US" dirty="0"/>
          </a:p>
        </p:txBody>
      </p:sp>
      <p:sp>
        <p:nvSpPr>
          <p:cNvPr id="4" name="フッター プレースホルダー 3">
            <a:extLst>
              <a:ext uri="{FF2B5EF4-FFF2-40B4-BE49-F238E27FC236}">
                <a16:creationId xmlns:a16="http://schemas.microsoft.com/office/drawing/2014/main" id="{55BBAB97-A82C-A4C6-9308-11C7B1D76E41}"/>
              </a:ext>
            </a:extLst>
          </p:cNvPr>
          <p:cNvSpPr txBox="1">
            <a:spLocks/>
          </p:cNvSpPr>
          <p:nvPr/>
        </p:nvSpPr>
        <p:spPr>
          <a:xfrm>
            <a:off x="2764715" y="611066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厚生労働省外来・在宅ベースアップ評価料（</a:t>
            </a:r>
            <a:r>
              <a:rPr lang="en-US" altLang="ja-JP" dirty="0"/>
              <a:t>Ⅰ</a:t>
            </a:r>
            <a:r>
              <a:rPr lang="ja-JP" altLang="en-US" dirty="0"/>
              <a:t>）専用届出様式作成の手引き</a:t>
            </a:r>
          </a:p>
          <a:p>
            <a:pPr algn="r"/>
            <a:r>
              <a:rPr lang="en-US" altLang="ja-JP" dirty="0"/>
              <a:t>【</a:t>
            </a:r>
            <a:r>
              <a:rPr lang="ja-JP" altLang="en-US" dirty="0"/>
              <a:t>令和７年１月改定版</a:t>
            </a:r>
            <a:r>
              <a:rPr lang="en-US" altLang="ja-JP" dirty="0"/>
              <a:t>】</a:t>
            </a:r>
          </a:p>
          <a:p>
            <a:pPr algn="r"/>
            <a:endParaRPr lang="en-US" dirty="0"/>
          </a:p>
        </p:txBody>
      </p:sp>
      <p:pic>
        <p:nvPicPr>
          <p:cNvPr id="2" name="図 1">
            <a:extLst>
              <a:ext uri="{FF2B5EF4-FFF2-40B4-BE49-F238E27FC236}">
                <a16:creationId xmlns:a16="http://schemas.microsoft.com/office/drawing/2014/main" id="{2D79C6B0-4083-2FCD-C986-C7FF442B6C65}"/>
              </a:ext>
            </a:extLst>
          </p:cNvPr>
          <p:cNvPicPr>
            <a:picLocks noChangeAspect="1"/>
          </p:cNvPicPr>
          <p:nvPr/>
        </p:nvPicPr>
        <p:blipFill>
          <a:blip r:embed="rId2"/>
          <a:stretch>
            <a:fillRect/>
          </a:stretch>
        </p:blipFill>
        <p:spPr>
          <a:xfrm>
            <a:off x="454087" y="906166"/>
            <a:ext cx="8235825" cy="5148314"/>
          </a:xfrm>
          <a:prstGeom prst="rect">
            <a:avLst/>
          </a:prstGeom>
        </p:spPr>
      </p:pic>
    </p:spTree>
    <p:extLst>
      <p:ext uri="{BB962C8B-B14F-4D97-AF65-F5344CB8AC3E}">
        <p14:creationId xmlns:p14="http://schemas.microsoft.com/office/powerpoint/2010/main" val="582713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B85D-A62A-3B20-6BE5-A35C9235423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750C869-0219-A891-6C3C-06B8C804EC28}"/>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24971D-A273-E0C6-3F2C-7E2498F0A9B4}"/>
              </a:ext>
            </a:extLst>
          </p:cNvPr>
          <p:cNvSpPr>
            <a:spLocks noGrp="1"/>
          </p:cNvSpPr>
          <p:nvPr>
            <p:ph type="title"/>
          </p:nvPr>
        </p:nvSpPr>
        <p:spPr>
          <a:xfrm>
            <a:off x="-503475"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届出書・計画書の提出方法</a:t>
            </a:r>
          </a:p>
        </p:txBody>
      </p:sp>
      <p:sp>
        <p:nvSpPr>
          <p:cNvPr id="4" name="スライド番号プレースホルダー 3">
            <a:extLst>
              <a:ext uri="{FF2B5EF4-FFF2-40B4-BE49-F238E27FC236}">
                <a16:creationId xmlns:a16="http://schemas.microsoft.com/office/drawing/2014/main" id="{C46199CA-1645-84C3-2F3E-1F2B48CDC31B}"/>
              </a:ext>
            </a:extLst>
          </p:cNvPr>
          <p:cNvSpPr>
            <a:spLocks noGrp="1"/>
          </p:cNvSpPr>
          <p:nvPr>
            <p:ph type="sldNum" sz="quarter" idx="12"/>
          </p:nvPr>
        </p:nvSpPr>
        <p:spPr/>
        <p:txBody>
          <a:bodyPr/>
          <a:lstStyle/>
          <a:p>
            <a:fld id="{C1FF6DA9-008F-8B48-92A6-B652298478BF}" type="slidenum">
              <a:rPr lang="en-US" sz="1100" smtClean="0"/>
              <a:t>63</a:t>
            </a:fld>
            <a:endParaRPr lang="en-US" sz="800" dirty="0"/>
          </a:p>
        </p:txBody>
      </p:sp>
      <p:sp>
        <p:nvSpPr>
          <p:cNvPr id="9" name="フッター プレースホルダー 8">
            <a:extLst>
              <a:ext uri="{FF2B5EF4-FFF2-40B4-BE49-F238E27FC236}">
                <a16:creationId xmlns:a16="http://schemas.microsoft.com/office/drawing/2014/main" id="{D844CCAF-9ED8-232B-3FF3-85ACF6FA1A9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14" name="図 13">
            <a:extLst>
              <a:ext uri="{FF2B5EF4-FFF2-40B4-BE49-F238E27FC236}">
                <a16:creationId xmlns:a16="http://schemas.microsoft.com/office/drawing/2014/main" id="{B4828FFD-89DE-7C29-792E-A9E08E1442AB}"/>
              </a:ext>
            </a:extLst>
          </p:cNvPr>
          <p:cNvPicPr>
            <a:picLocks noChangeAspect="1"/>
          </p:cNvPicPr>
          <p:nvPr/>
        </p:nvPicPr>
        <p:blipFill>
          <a:blip r:embed="rId3"/>
          <a:stretch>
            <a:fillRect/>
          </a:stretch>
        </p:blipFill>
        <p:spPr>
          <a:xfrm>
            <a:off x="152903" y="763280"/>
            <a:ext cx="8867272" cy="3788098"/>
          </a:xfrm>
          <a:prstGeom prst="rect">
            <a:avLst/>
          </a:prstGeom>
        </p:spPr>
      </p:pic>
      <p:sp>
        <p:nvSpPr>
          <p:cNvPr id="15" name="正方形/長方形 14">
            <a:extLst>
              <a:ext uri="{FF2B5EF4-FFF2-40B4-BE49-F238E27FC236}">
                <a16:creationId xmlns:a16="http://schemas.microsoft.com/office/drawing/2014/main" id="{49DEB0DA-338E-D33F-59E0-33D9908DC8A1}"/>
              </a:ext>
            </a:extLst>
          </p:cNvPr>
          <p:cNvSpPr/>
          <p:nvPr/>
        </p:nvSpPr>
        <p:spPr>
          <a:xfrm>
            <a:off x="3143249" y="1538286"/>
            <a:ext cx="4019551"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8AB9C50-76C0-FDD0-83BA-95D8E00643A1}"/>
              </a:ext>
            </a:extLst>
          </p:cNvPr>
          <p:cNvSpPr/>
          <p:nvPr/>
        </p:nvSpPr>
        <p:spPr>
          <a:xfrm>
            <a:off x="1057275" y="2926590"/>
            <a:ext cx="5400675"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3746802-3348-2810-BE32-7077F2AA6D49}"/>
              </a:ext>
            </a:extLst>
          </p:cNvPr>
          <p:cNvSpPr/>
          <p:nvPr/>
        </p:nvSpPr>
        <p:spPr>
          <a:xfrm>
            <a:off x="540542" y="3580094"/>
            <a:ext cx="7060408"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5671554-362C-E06B-F2DC-F1F4AD0D161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464713" y="4373792"/>
            <a:ext cx="2057400" cy="2048296"/>
          </a:xfrm>
          <a:prstGeom prst="rect">
            <a:avLst/>
          </a:prstGeom>
        </p:spPr>
      </p:pic>
      <p:pic>
        <p:nvPicPr>
          <p:cNvPr id="23" name="図 22">
            <a:extLst>
              <a:ext uri="{FF2B5EF4-FFF2-40B4-BE49-F238E27FC236}">
                <a16:creationId xmlns:a16="http://schemas.microsoft.com/office/drawing/2014/main" id="{20CFDCD7-30DC-046F-6FED-0BCC7C4CC7F6}"/>
              </a:ext>
            </a:extLst>
          </p:cNvPr>
          <p:cNvPicPr>
            <a:picLocks noChangeAspect="1"/>
          </p:cNvPicPr>
          <p:nvPr/>
        </p:nvPicPr>
        <p:blipFill>
          <a:blip r:embed="rId6">
            <a:extLst>
              <a:ext uri="{837473B0-CC2E-450A-ABE3-18F120FF3D39}">
                <a1611:picAttrSrcUrl xmlns:a1611="http://schemas.microsoft.com/office/drawing/2016/11/main" r:id="rId7"/>
              </a:ext>
            </a:extLst>
          </a:blip>
          <a:srcRect r="51719"/>
          <a:stretch/>
        </p:blipFill>
        <p:spPr>
          <a:xfrm>
            <a:off x="904873" y="4704124"/>
            <a:ext cx="805627" cy="717176"/>
          </a:xfrm>
          <a:prstGeom prst="rect">
            <a:avLst/>
          </a:prstGeom>
        </p:spPr>
      </p:pic>
      <p:sp>
        <p:nvSpPr>
          <p:cNvPr id="24" name="テキスト ボックス 23">
            <a:extLst>
              <a:ext uri="{FF2B5EF4-FFF2-40B4-BE49-F238E27FC236}">
                <a16:creationId xmlns:a16="http://schemas.microsoft.com/office/drawing/2014/main" id="{C47E32DA-FC8E-3FAF-8F67-E7E765DAE951}"/>
              </a:ext>
            </a:extLst>
          </p:cNvPr>
          <p:cNvSpPr txBox="1"/>
          <p:nvPr/>
        </p:nvSpPr>
        <p:spPr>
          <a:xfrm>
            <a:off x="1650587" y="4797776"/>
            <a:ext cx="4959763" cy="1200329"/>
          </a:xfrm>
          <a:prstGeom prst="rect">
            <a:avLst/>
          </a:prstGeom>
          <a:noFill/>
        </p:spPr>
        <p:txBody>
          <a:bodyPr wrap="square" rtlCol="0">
            <a:spAutoFit/>
          </a:bodyPr>
          <a:lstStyle/>
          <a:p>
            <a:r>
              <a:rPr kumimoji="1" lang="ja-JP" altLang="en-US" dirty="0"/>
              <a:t>ファイル名を下記のように変えて</a:t>
            </a:r>
            <a:endParaRPr kumimoji="1" lang="en-US" altLang="ja-JP" dirty="0"/>
          </a:p>
          <a:p>
            <a:r>
              <a:rPr lang="ja-JP" altLang="en-US" dirty="0"/>
              <a:t>メールに添付し管轄厚生局に送る</a:t>
            </a:r>
            <a:endParaRPr lang="en-US" altLang="ja-JP" dirty="0"/>
          </a:p>
          <a:p>
            <a:endParaRPr kumimoji="1" lang="en-US" altLang="ja-JP" dirty="0"/>
          </a:p>
          <a:p>
            <a:r>
              <a:rPr lang="ja-JP" altLang="en-US" dirty="0"/>
              <a:t>医療機関番号</a:t>
            </a:r>
            <a:r>
              <a:rPr lang="en-US" altLang="ja-JP" dirty="0"/>
              <a:t>_</a:t>
            </a:r>
            <a:r>
              <a:rPr lang="ja-JP" altLang="en-US" dirty="0"/>
              <a:t>ベースアップ評価料届出</a:t>
            </a:r>
            <a:r>
              <a:rPr lang="en-US" altLang="ja-JP" dirty="0"/>
              <a:t>.xlsx</a:t>
            </a:r>
          </a:p>
        </p:txBody>
      </p:sp>
      <p:sp>
        <p:nvSpPr>
          <p:cNvPr id="26" name="吹き出し: 四角形 25">
            <a:extLst>
              <a:ext uri="{FF2B5EF4-FFF2-40B4-BE49-F238E27FC236}">
                <a16:creationId xmlns:a16="http://schemas.microsoft.com/office/drawing/2014/main" id="{C954F9FA-A753-FEDE-4A05-2932D495457B}"/>
              </a:ext>
            </a:extLst>
          </p:cNvPr>
          <p:cNvSpPr/>
          <p:nvPr/>
        </p:nvSpPr>
        <p:spPr>
          <a:xfrm>
            <a:off x="904873" y="4704124"/>
            <a:ext cx="5467352" cy="1477601"/>
          </a:xfrm>
          <a:prstGeom prst="wedgeRectCallout">
            <a:avLst>
              <a:gd name="adj1" fmla="val 53627"/>
              <a:gd name="adj2" fmla="val -2710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8">
            <a:extLst>
              <a:ext uri="{FF2B5EF4-FFF2-40B4-BE49-F238E27FC236}">
                <a16:creationId xmlns:a16="http://schemas.microsoft.com/office/drawing/2014/main" id="{D3A10932-6AD6-4BF6-10D9-590EAD9AA769}"/>
              </a:ext>
            </a:extLst>
          </p:cNvPr>
          <p:cNvSpPr txBox="1">
            <a:spLocks/>
          </p:cNvSpPr>
          <p:nvPr/>
        </p:nvSpPr>
        <p:spPr>
          <a:xfrm>
            <a:off x="4875419" y="4215800"/>
            <a:ext cx="308610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　　　　　　厚生労働省　届出様式記載上の注意</a:t>
            </a:r>
            <a:r>
              <a:rPr lang="en-US" dirty="0"/>
              <a:t>.</a:t>
            </a:r>
          </a:p>
        </p:txBody>
      </p:sp>
    </p:spTree>
    <p:extLst>
      <p:ext uri="{BB962C8B-B14F-4D97-AF65-F5344CB8AC3E}">
        <p14:creationId xmlns:p14="http://schemas.microsoft.com/office/powerpoint/2010/main" val="6654029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F3AC6573-BB79-F30D-954D-70A20F37B87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13B5F2D-B60C-55FF-2893-AF35D80AFDA7}"/>
              </a:ext>
            </a:extLst>
          </p:cNvPr>
          <p:cNvSpPr>
            <a:spLocks noGrp="1"/>
          </p:cNvSpPr>
          <p:nvPr>
            <p:ph type="title"/>
          </p:nvPr>
        </p:nvSpPr>
        <p:spPr>
          <a:xfrm>
            <a:off x="-503475"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ベースアップ評価料　支給例</a:t>
            </a:r>
          </a:p>
        </p:txBody>
      </p:sp>
      <p:sp>
        <p:nvSpPr>
          <p:cNvPr id="4" name="スライド番号プレースホルダー 3">
            <a:extLst>
              <a:ext uri="{FF2B5EF4-FFF2-40B4-BE49-F238E27FC236}">
                <a16:creationId xmlns:a16="http://schemas.microsoft.com/office/drawing/2014/main" id="{E14FB5B1-6385-7272-B450-04687B4BD1F5}"/>
              </a:ext>
            </a:extLst>
          </p:cNvPr>
          <p:cNvSpPr>
            <a:spLocks noGrp="1"/>
          </p:cNvSpPr>
          <p:nvPr>
            <p:ph type="sldNum" sz="quarter" idx="12"/>
          </p:nvPr>
        </p:nvSpPr>
        <p:spPr/>
        <p:txBody>
          <a:bodyPr/>
          <a:lstStyle/>
          <a:p>
            <a:fld id="{C1FF6DA9-008F-8B48-92A6-B652298478BF}" type="slidenum">
              <a:rPr lang="en-US" sz="1100" smtClean="0"/>
              <a:t>64</a:t>
            </a:fld>
            <a:endParaRPr lang="en-US" sz="800" dirty="0"/>
          </a:p>
        </p:txBody>
      </p:sp>
      <p:sp>
        <p:nvSpPr>
          <p:cNvPr id="9" name="フッター プレースホルダー 8">
            <a:extLst>
              <a:ext uri="{FF2B5EF4-FFF2-40B4-BE49-F238E27FC236}">
                <a16:creationId xmlns:a16="http://schemas.microsoft.com/office/drawing/2014/main" id="{783F9A3C-B67F-862C-90AE-A13299C57B5B}"/>
              </a:ext>
            </a:extLst>
          </p:cNvPr>
          <p:cNvSpPr>
            <a:spLocks noGrp="1"/>
          </p:cNvSpPr>
          <p:nvPr>
            <p:ph type="ftr" sz="quarter" idx="11"/>
          </p:nvPr>
        </p:nvSpPr>
        <p:spPr/>
        <p:txBody>
          <a:bodyPr/>
          <a:lstStyle/>
          <a:p>
            <a:r>
              <a:rPr lang="en-US"/>
              <a:t>Copyright © shimizuheartsr All Rights Reserved.</a:t>
            </a:r>
            <a:endParaRPr lang="en-US" dirty="0"/>
          </a:p>
        </p:txBody>
      </p:sp>
      <p:graphicFrame>
        <p:nvGraphicFramePr>
          <p:cNvPr id="6" name="表 5">
            <a:extLst>
              <a:ext uri="{FF2B5EF4-FFF2-40B4-BE49-F238E27FC236}">
                <a16:creationId xmlns:a16="http://schemas.microsoft.com/office/drawing/2014/main" id="{AA395C09-E36E-C552-C86E-22AE2AED198A}"/>
              </a:ext>
            </a:extLst>
          </p:cNvPr>
          <p:cNvGraphicFramePr>
            <a:graphicFrameLocks noGrp="1"/>
          </p:cNvGraphicFramePr>
          <p:nvPr>
            <p:extLst>
              <p:ext uri="{D42A27DB-BD31-4B8C-83A1-F6EECF244321}">
                <p14:modId xmlns:p14="http://schemas.microsoft.com/office/powerpoint/2010/main" val="2013388990"/>
              </p:ext>
            </p:extLst>
          </p:nvPr>
        </p:nvGraphicFramePr>
        <p:xfrm>
          <a:off x="761367" y="2912110"/>
          <a:ext cx="4953633" cy="3230880"/>
        </p:xfrm>
        <a:graphic>
          <a:graphicData uri="http://schemas.openxmlformats.org/drawingml/2006/table">
            <a:tbl>
              <a:tblPr firstRow="1" bandRow="1">
                <a:tableStyleId>{5C22544A-7EE6-4342-B048-85BDC9FD1C3A}</a:tableStyleId>
              </a:tblPr>
              <a:tblGrid>
                <a:gridCol w="1823872">
                  <a:extLst>
                    <a:ext uri="{9D8B030D-6E8A-4147-A177-3AD203B41FA5}">
                      <a16:colId xmlns:a16="http://schemas.microsoft.com/office/drawing/2014/main" val="1319469079"/>
                    </a:ext>
                  </a:extLst>
                </a:gridCol>
                <a:gridCol w="1305084">
                  <a:extLst>
                    <a:ext uri="{9D8B030D-6E8A-4147-A177-3AD203B41FA5}">
                      <a16:colId xmlns:a16="http://schemas.microsoft.com/office/drawing/2014/main" val="2306378486"/>
                    </a:ext>
                  </a:extLst>
                </a:gridCol>
                <a:gridCol w="1824677">
                  <a:extLst>
                    <a:ext uri="{9D8B030D-6E8A-4147-A177-3AD203B41FA5}">
                      <a16:colId xmlns:a16="http://schemas.microsoft.com/office/drawing/2014/main" val="215125294"/>
                    </a:ext>
                  </a:extLst>
                </a:gridCol>
              </a:tblGrid>
              <a:tr h="530155">
                <a:tc>
                  <a:txBody>
                    <a:bodyPr/>
                    <a:lstStyle/>
                    <a:p>
                      <a:endParaRPr kumimoji="1" lang="ja-JP" altLang="en-US" sz="1800" dirty="0"/>
                    </a:p>
                  </a:txBody>
                  <a:tcPr/>
                </a:tc>
                <a:tc>
                  <a:txBody>
                    <a:bodyPr/>
                    <a:lstStyle/>
                    <a:p>
                      <a:pPr algn="ctr"/>
                      <a:r>
                        <a:rPr kumimoji="1" lang="ja-JP" altLang="en-US" sz="1800" dirty="0"/>
                        <a:t>賃上げ前</a:t>
                      </a:r>
                      <a:endParaRPr kumimoji="1" lang="en-US" altLang="ja-JP" sz="1800" dirty="0"/>
                    </a:p>
                    <a:p>
                      <a:pPr algn="ctr"/>
                      <a:r>
                        <a:rPr kumimoji="1" lang="ja-JP" altLang="en-US" sz="1800" dirty="0"/>
                        <a:t>基本給</a:t>
                      </a:r>
                    </a:p>
                  </a:txBody>
                  <a:tcPr/>
                </a:tc>
                <a:tc>
                  <a:txBody>
                    <a:bodyPr/>
                    <a:lstStyle/>
                    <a:p>
                      <a:pPr algn="ctr"/>
                      <a:r>
                        <a:rPr kumimoji="1" lang="ja-JP" altLang="en-US" sz="1800" dirty="0"/>
                        <a:t>ベースアップ</a:t>
                      </a:r>
                      <a:endParaRPr kumimoji="1" lang="en-US" altLang="ja-JP" sz="1800" dirty="0"/>
                    </a:p>
                    <a:p>
                      <a:pPr algn="ctr"/>
                      <a:r>
                        <a:rPr kumimoji="1" lang="ja-JP" altLang="en-US" sz="1800" dirty="0"/>
                        <a:t>手当</a:t>
                      </a:r>
                    </a:p>
                  </a:txBody>
                  <a:tcPr/>
                </a:tc>
                <a:extLst>
                  <a:ext uri="{0D108BD9-81ED-4DB2-BD59-A6C34878D82A}">
                    <a16:rowId xmlns:a16="http://schemas.microsoft.com/office/drawing/2014/main" val="1156294796"/>
                  </a:ext>
                </a:extLst>
              </a:tr>
              <a:tr h="370840">
                <a:tc>
                  <a:txBody>
                    <a:bodyPr/>
                    <a:lstStyle/>
                    <a:p>
                      <a:r>
                        <a:rPr kumimoji="1" lang="ja-JP" altLang="en-US" sz="1800" dirty="0"/>
                        <a:t>看護師　常勤</a:t>
                      </a:r>
                    </a:p>
                  </a:txBody>
                  <a:tcPr/>
                </a:tc>
                <a:tc>
                  <a:txBody>
                    <a:bodyPr/>
                    <a:lstStyle/>
                    <a:p>
                      <a:pPr algn="r"/>
                      <a:r>
                        <a:rPr kumimoji="1" lang="en-US" altLang="ja-JP" sz="1800" dirty="0"/>
                        <a:t>250,000</a:t>
                      </a:r>
                      <a:endParaRPr kumimoji="1" lang="ja-JP" altLang="en-US" sz="1800" dirty="0"/>
                    </a:p>
                  </a:txBody>
                  <a:tcPr/>
                </a:tc>
                <a:tc>
                  <a:txBody>
                    <a:bodyPr/>
                    <a:lstStyle/>
                    <a:p>
                      <a:pPr algn="r"/>
                      <a:r>
                        <a:rPr kumimoji="1" lang="en-US" altLang="ja-JP" sz="1800" dirty="0"/>
                        <a:t>4,000</a:t>
                      </a:r>
                      <a:endParaRPr kumimoji="1" lang="ja-JP" altLang="en-US" sz="1800" dirty="0"/>
                    </a:p>
                  </a:txBody>
                  <a:tcPr/>
                </a:tc>
                <a:extLst>
                  <a:ext uri="{0D108BD9-81ED-4DB2-BD59-A6C34878D82A}">
                    <a16:rowId xmlns:a16="http://schemas.microsoft.com/office/drawing/2014/main" val="1633575598"/>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看護師　常勤</a:t>
                      </a:r>
                    </a:p>
                  </a:txBody>
                  <a:tcPr/>
                </a:tc>
                <a:tc>
                  <a:txBody>
                    <a:bodyPr/>
                    <a:lstStyle/>
                    <a:p>
                      <a:pPr algn="r"/>
                      <a:r>
                        <a:rPr kumimoji="1" lang="en-US" altLang="ja-JP" sz="1800" dirty="0"/>
                        <a:t>250,000</a:t>
                      </a:r>
                      <a:endParaRPr kumimoji="1" lang="ja-JP" altLang="en-US" sz="1800" dirty="0"/>
                    </a:p>
                  </a:txBody>
                  <a:tcPr/>
                </a:tc>
                <a:tc>
                  <a:txBody>
                    <a:bodyPr/>
                    <a:lstStyle/>
                    <a:p>
                      <a:pPr algn="r"/>
                      <a:r>
                        <a:rPr kumimoji="1" lang="en-US" altLang="ja-JP" sz="1800" dirty="0"/>
                        <a:t>4,000</a:t>
                      </a:r>
                      <a:endParaRPr kumimoji="1" lang="ja-JP" altLang="en-US" sz="1800" dirty="0"/>
                    </a:p>
                  </a:txBody>
                  <a:tcPr/>
                </a:tc>
                <a:extLst>
                  <a:ext uri="{0D108BD9-81ED-4DB2-BD59-A6C34878D82A}">
                    <a16:rowId xmlns:a16="http://schemas.microsoft.com/office/drawing/2014/main" val="3193863657"/>
                  </a:ext>
                </a:extLst>
              </a:tr>
              <a:tr h="3638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看護師　パート</a:t>
                      </a:r>
                    </a:p>
                  </a:txBody>
                  <a:tcPr/>
                </a:tc>
                <a:tc>
                  <a:txBody>
                    <a:bodyPr/>
                    <a:lstStyle/>
                    <a:p>
                      <a:pPr algn="r"/>
                      <a:r>
                        <a:rPr kumimoji="1" lang="en-US" altLang="ja-JP" sz="1800" dirty="0"/>
                        <a:t>100,000</a:t>
                      </a:r>
                      <a:endParaRPr kumimoji="1" lang="ja-JP" altLang="en-US" sz="1800" dirty="0"/>
                    </a:p>
                  </a:txBody>
                  <a:tcPr/>
                </a:tc>
                <a:tc>
                  <a:txBody>
                    <a:bodyPr/>
                    <a:lstStyle/>
                    <a:p>
                      <a:pPr algn="r"/>
                      <a:r>
                        <a:rPr kumimoji="1" lang="en-US" altLang="ja-JP" sz="1800" dirty="0"/>
                        <a:t>2,000</a:t>
                      </a:r>
                      <a:endParaRPr kumimoji="1" lang="ja-JP" altLang="en-US" sz="1800" dirty="0"/>
                    </a:p>
                  </a:txBody>
                  <a:tcPr/>
                </a:tc>
                <a:extLst>
                  <a:ext uri="{0D108BD9-81ED-4DB2-BD59-A6C34878D82A}">
                    <a16:rowId xmlns:a16="http://schemas.microsoft.com/office/drawing/2014/main" val="128642855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看護師　パート</a:t>
                      </a:r>
                    </a:p>
                  </a:txBody>
                  <a:tcPr/>
                </a:tc>
                <a:tc>
                  <a:txBody>
                    <a:bodyPr/>
                    <a:lstStyle/>
                    <a:p>
                      <a:pPr algn="r"/>
                      <a:r>
                        <a:rPr kumimoji="1" lang="en-US" altLang="ja-JP" sz="1800" dirty="0"/>
                        <a:t>100,000</a:t>
                      </a:r>
                      <a:endParaRPr kumimoji="1" lang="ja-JP" altLang="en-US" sz="1800" dirty="0"/>
                    </a:p>
                  </a:txBody>
                  <a:tcPr/>
                </a:tc>
                <a:tc>
                  <a:txBody>
                    <a:bodyPr/>
                    <a:lstStyle/>
                    <a:p>
                      <a:pPr algn="r"/>
                      <a:r>
                        <a:rPr kumimoji="1" lang="en-US" altLang="ja-JP" sz="1800" dirty="0"/>
                        <a:t>2,000</a:t>
                      </a:r>
                      <a:endParaRPr kumimoji="1" lang="ja-JP" altLang="en-US" sz="1800" dirty="0"/>
                    </a:p>
                  </a:txBody>
                  <a:tcPr/>
                </a:tc>
                <a:extLst>
                  <a:ext uri="{0D108BD9-81ED-4DB2-BD59-A6C34878D82A}">
                    <a16:rowId xmlns:a16="http://schemas.microsoft.com/office/drawing/2014/main" val="64144570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事　務　常勤</a:t>
                      </a:r>
                    </a:p>
                  </a:txBody>
                  <a:tcPr/>
                </a:tc>
                <a:tc>
                  <a:txBody>
                    <a:bodyPr/>
                    <a:lstStyle/>
                    <a:p>
                      <a:pPr algn="r"/>
                      <a:r>
                        <a:rPr kumimoji="1" lang="en-US" altLang="ja-JP" sz="1800" dirty="0"/>
                        <a:t>200,000</a:t>
                      </a:r>
                    </a:p>
                  </a:txBody>
                  <a:tcPr/>
                </a:tc>
                <a:tc>
                  <a:txBody>
                    <a:bodyPr/>
                    <a:lstStyle/>
                    <a:p>
                      <a:pPr algn="r"/>
                      <a:r>
                        <a:rPr kumimoji="1" lang="en-US" altLang="ja-JP" sz="1800" dirty="0"/>
                        <a:t>4,000</a:t>
                      </a:r>
                      <a:endParaRPr kumimoji="1" lang="ja-JP" altLang="en-US" sz="1800" dirty="0"/>
                    </a:p>
                  </a:txBody>
                  <a:tcPr/>
                </a:tc>
                <a:extLst>
                  <a:ext uri="{0D108BD9-81ED-4DB2-BD59-A6C34878D82A}">
                    <a16:rowId xmlns:a16="http://schemas.microsoft.com/office/drawing/2014/main" val="174348924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事　務　パート</a:t>
                      </a:r>
                    </a:p>
                  </a:txBody>
                  <a:tcPr/>
                </a:tc>
                <a:tc>
                  <a:txBody>
                    <a:bodyPr/>
                    <a:lstStyle/>
                    <a:p>
                      <a:pPr algn="r"/>
                      <a:r>
                        <a:rPr kumimoji="1" lang="en-US" altLang="ja-JP" sz="1800" dirty="0"/>
                        <a:t>100,000</a:t>
                      </a:r>
                    </a:p>
                  </a:txBody>
                  <a:tcPr/>
                </a:tc>
                <a:tc>
                  <a:txBody>
                    <a:bodyPr/>
                    <a:lstStyle/>
                    <a:p>
                      <a:pPr algn="r"/>
                      <a:r>
                        <a:rPr kumimoji="1" lang="en-US" altLang="ja-JP" sz="1800" dirty="0"/>
                        <a:t>1,500</a:t>
                      </a:r>
                      <a:endParaRPr kumimoji="1" lang="ja-JP" altLang="en-US" sz="1800" dirty="0"/>
                    </a:p>
                  </a:txBody>
                  <a:tcPr/>
                </a:tc>
                <a:extLst>
                  <a:ext uri="{0D108BD9-81ED-4DB2-BD59-A6C34878D82A}">
                    <a16:rowId xmlns:a16="http://schemas.microsoft.com/office/drawing/2014/main" val="66368744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a:t>合計</a:t>
                      </a:r>
                    </a:p>
                  </a:txBody>
                  <a:tcPr/>
                </a:tc>
                <a:tc>
                  <a:txBody>
                    <a:bodyPr/>
                    <a:lstStyle/>
                    <a:p>
                      <a:pPr algn="r"/>
                      <a:r>
                        <a:rPr kumimoji="1" lang="en-US" altLang="ja-JP" sz="1800" dirty="0"/>
                        <a:t>1,000,000</a:t>
                      </a:r>
                    </a:p>
                  </a:txBody>
                  <a:tcPr/>
                </a:tc>
                <a:tc>
                  <a:txBody>
                    <a:bodyPr/>
                    <a:lstStyle/>
                    <a:p>
                      <a:pPr algn="r"/>
                      <a:r>
                        <a:rPr kumimoji="1" lang="en-US" altLang="ja-JP" sz="1800" b="1" dirty="0"/>
                        <a:t>17,500</a:t>
                      </a:r>
                      <a:endParaRPr kumimoji="1" lang="ja-JP" altLang="en-US" sz="1800" b="1" dirty="0"/>
                    </a:p>
                  </a:txBody>
                  <a:tcPr/>
                </a:tc>
                <a:extLst>
                  <a:ext uri="{0D108BD9-81ED-4DB2-BD59-A6C34878D82A}">
                    <a16:rowId xmlns:a16="http://schemas.microsoft.com/office/drawing/2014/main" val="2180971778"/>
                  </a:ext>
                </a:extLst>
              </a:tr>
            </a:tbl>
          </a:graphicData>
        </a:graphic>
      </p:graphicFrame>
      <p:graphicFrame>
        <p:nvGraphicFramePr>
          <p:cNvPr id="8" name="表 7">
            <a:extLst>
              <a:ext uri="{FF2B5EF4-FFF2-40B4-BE49-F238E27FC236}">
                <a16:creationId xmlns:a16="http://schemas.microsoft.com/office/drawing/2014/main" id="{C462CF47-A4E8-C328-3E20-239B7A8D3A0A}"/>
              </a:ext>
            </a:extLst>
          </p:cNvPr>
          <p:cNvGraphicFramePr>
            <a:graphicFrameLocks noGrp="1"/>
          </p:cNvGraphicFramePr>
          <p:nvPr>
            <p:extLst>
              <p:ext uri="{D42A27DB-BD31-4B8C-83A1-F6EECF244321}">
                <p14:modId xmlns:p14="http://schemas.microsoft.com/office/powerpoint/2010/main" val="4081272944"/>
              </p:ext>
            </p:extLst>
          </p:nvPr>
        </p:nvGraphicFramePr>
        <p:xfrm>
          <a:off x="761367" y="877028"/>
          <a:ext cx="4953633" cy="1887820"/>
        </p:xfrm>
        <a:graphic>
          <a:graphicData uri="http://schemas.openxmlformats.org/drawingml/2006/table">
            <a:tbl>
              <a:tblPr firstRow="1" bandRow="1">
                <a:tableStyleId>{5C22544A-7EE6-4342-B048-85BDC9FD1C3A}</a:tableStyleId>
              </a:tblPr>
              <a:tblGrid>
                <a:gridCol w="726137">
                  <a:extLst>
                    <a:ext uri="{9D8B030D-6E8A-4147-A177-3AD203B41FA5}">
                      <a16:colId xmlns:a16="http://schemas.microsoft.com/office/drawing/2014/main" val="745657098"/>
                    </a:ext>
                  </a:extLst>
                </a:gridCol>
                <a:gridCol w="1562404">
                  <a:extLst>
                    <a:ext uri="{9D8B030D-6E8A-4147-A177-3AD203B41FA5}">
                      <a16:colId xmlns:a16="http://schemas.microsoft.com/office/drawing/2014/main" val="2727947254"/>
                    </a:ext>
                  </a:extLst>
                </a:gridCol>
                <a:gridCol w="1144271">
                  <a:extLst>
                    <a:ext uri="{9D8B030D-6E8A-4147-A177-3AD203B41FA5}">
                      <a16:colId xmlns:a16="http://schemas.microsoft.com/office/drawing/2014/main" val="2313836316"/>
                    </a:ext>
                  </a:extLst>
                </a:gridCol>
                <a:gridCol w="1520821">
                  <a:extLst>
                    <a:ext uri="{9D8B030D-6E8A-4147-A177-3AD203B41FA5}">
                      <a16:colId xmlns:a16="http://schemas.microsoft.com/office/drawing/2014/main" val="1253159920"/>
                    </a:ext>
                  </a:extLst>
                </a:gridCol>
              </a:tblGrid>
              <a:tr h="454712">
                <a:tc>
                  <a:txBody>
                    <a:bodyPr/>
                    <a:lstStyle/>
                    <a:p>
                      <a:pPr algn="ctr"/>
                      <a:endParaRPr kumimoji="1" lang="ja-JP" altLang="en-US" dirty="0"/>
                    </a:p>
                  </a:txBody>
                  <a:tcPr anchor="ctr"/>
                </a:tc>
                <a:tc>
                  <a:txBody>
                    <a:bodyPr/>
                    <a:lstStyle/>
                    <a:p>
                      <a:pPr algn="ctr"/>
                      <a:r>
                        <a:rPr kumimoji="1" lang="ja-JP" altLang="en-US" sz="1800" dirty="0"/>
                        <a:t>回数</a:t>
                      </a:r>
                    </a:p>
                  </a:txBody>
                  <a:tcPr anchor="ctr"/>
                </a:tc>
                <a:tc>
                  <a:txBody>
                    <a:bodyPr/>
                    <a:lstStyle/>
                    <a:p>
                      <a:pPr algn="ctr"/>
                      <a:r>
                        <a:rPr kumimoji="1" lang="ja-JP" altLang="en-US" sz="1800" dirty="0"/>
                        <a:t>点数</a:t>
                      </a:r>
                    </a:p>
                  </a:txBody>
                  <a:tcPr anchor="ctr"/>
                </a:tc>
                <a:tc>
                  <a:txBody>
                    <a:bodyPr/>
                    <a:lstStyle/>
                    <a:p>
                      <a:pPr algn="ctr"/>
                      <a:r>
                        <a:rPr kumimoji="1" lang="ja-JP" altLang="en-US" sz="1800" dirty="0"/>
                        <a:t>合計</a:t>
                      </a:r>
                    </a:p>
                  </a:txBody>
                  <a:tcPr anchor="ctr"/>
                </a:tc>
                <a:extLst>
                  <a:ext uri="{0D108BD9-81ED-4DB2-BD59-A6C34878D82A}">
                    <a16:rowId xmlns:a16="http://schemas.microsoft.com/office/drawing/2014/main" val="1209534092"/>
                  </a:ext>
                </a:extLst>
              </a:tr>
              <a:tr h="523684">
                <a:tc>
                  <a:txBody>
                    <a:bodyPr/>
                    <a:lstStyle/>
                    <a:p>
                      <a:pPr algn="ctr"/>
                      <a:r>
                        <a:rPr kumimoji="1" lang="ja-JP" altLang="en-US" sz="1800" b="1" dirty="0"/>
                        <a:t>初診</a:t>
                      </a:r>
                      <a:endParaRPr kumimoji="1" lang="en-US" altLang="ja-JP" sz="1800" b="1" dirty="0"/>
                    </a:p>
                  </a:txBody>
                  <a:tcPr anchor="ctr"/>
                </a:tc>
                <a:tc>
                  <a:txBody>
                    <a:bodyPr/>
                    <a:lstStyle/>
                    <a:p>
                      <a:pPr algn="r"/>
                      <a:r>
                        <a:rPr kumimoji="1" lang="en-US" altLang="ja-JP" sz="1800" dirty="0"/>
                        <a:t>100</a:t>
                      </a:r>
                    </a:p>
                  </a:txBody>
                  <a:tcPr anchor="ctr"/>
                </a:tc>
                <a:tc>
                  <a:txBody>
                    <a:bodyPr/>
                    <a:lstStyle/>
                    <a:p>
                      <a:pPr algn="r"/>
                      <a:r>
                        <a:rPr kumimoji="1" lang="en-US" altLang="ja-JP" sz="1800" dirty="0"/>
                        <a:t>6</a:t>
                      </a:r>
                      <a:endParaRPr kumimoji="1" lang="ja-JP" altLang="en-US" sz="1800" dirty="0"/>
                    </a:p>
                  </a:txBody>
                  <a:tcPr anchor="ctr"/>
                </a:tc>
                <a:tc>
                  <a:txBody>
                    <a:bodyPr/>
                    <a:lstStyle/>
                    <a:p>
                      <a:pPr algn="r"/>
                      <a:r>
                        <a:rPr kumimoji="1" lang="en-US" altLang="ja-JP" sz="1800" dirty="0"/>
                        <a:t>600</a:t>
                      </a:r>
                      <a:endParaRPr kumimoji="1" lang="ja-JP" altLang="en-US" sz="1800" dirty="0"/>
                    </a:p>
                  </a:txBody>
                  <a:tcPr anchor="ctr"/>
                </a:tc>
                <a:extLst>
                  <a:ext uri="{0D108BD9-81ED-4DB2-BD59-A6C34878D82A}">
                    <a16:rowId xmlns:a16="http://schemas.microsoft.com/office/drawing/2014/main" val="1098717473"/>
                  </a:ext>
                </a:extLst>
              </a:tr>
              <a:tr h="454712">
                <a:tc>
                  <a:txBody>
                    <a:bodyPr/>
                    <a:lstStyle/>
                    <a:p>
                      <a:pPr algn="ctr"/>
                      <a:r>
                        <a:rPr kumimoji="1" lang="ja-JP" altLang="en-US" sz="1800" b="1" dirty="0"/>
                        <a:t>再診</a:t>
                      </a:r>
                    </a:p>
                  </a:txBody>
                  <a:tcPr anchor="ctr"/>
                </a:tc>
                <a:tc>
                  <a:txBody>
                    <a:bodyPr/>
                    <a:lstStyle/>
                    <a:p>
                      <a:pPr algn="r"/>
                      <a:r>
                        <a:rPr kumimoji="1" lang="en-US" altLang="ja-JP" sz="1800" dirty="0"/>
                        <a:t>700</a:t>
                      </a:r>
                      <a:endParaRPr kumimoji="1" lang="ja-JP" altLang="en-US" sz="1800" dirty="0"/>
                    </a:p>
                  </a:txBody>
                  <a:tcPr anchor="ctr"/>
                </a:tc>
                <a:tc>
                  <a:txBody>
                    <a:bodyPr/>
                    <a:lstStyle/>
                    <a:p>
                      <a:pPr algn="r"/>
                      <a:r>
                        <a:rPr kumimoji="1" lang="en-US" altLang="ja-JP" sz="1800" dirty="0"/>
                        <a:t>2</a:t>
                      </a:r>
                      <a:endParaRPr kumimoji="1" lang="ja-JP" altLang="en-US" sz="1800" dirty="0"/>
                    </a:p>
                  </a:txBody>
                  <a:tcPr anchor="ctr"/>
                </a:tc>
                <a:tc>
                  <a:txBody>
                    <a:bodyPr/>
                    <a:lstStyle/>
                    <a:p>
                      <a:pPr algn="r"/>
                      <a:r>
                        <a:rPr kumimoji="1" lang="en-US" altLang="ja-JP" sz="1800" dirty="0"/>
                        <a:t>1,400</a:t>
                      </a:r>
                      <a:endParaRPr kumimoji="1" lang="ja-JP" altLang="en-US" sz="1800" dirty="0"/>
                    </a:p>
                  </a:txBody>
                  <a:tcPr anchor="ctr"/>
                </a:tc>
                <a:extLst>
                  <a:ext uri="{0D108BD9-81ED-4DB2-BD59-A6C34878D82A}">
                    <a16:rowId xmlns:a16="http://schemas.microsoft.com/office/drawing/2014/main" val="1736365141"/>
                  </a:ext>
                </a:extLst>
              </a:tr>
              <a:tr h="454712">
                <a:tc>
                  <a:txBody>
                    <a:bodyPr/>
                    <a:lstStyle/>
                    <a:p>
                      <a:pPr algn="ctr"/>
                      <a:endParaRPr kumimoji="1" lang="ja-JP" altLang="en-US" sz="1800" dirty="0"/>
                    </a:p>
                  </a:txBody>
                  <a:tcPr anchor="ctr"/>
                </a:tc>
                <a:tc>
                  <a:txBody>
                    <a:bodyPr/>
                    <a:lstStyle/>
                    <a:p>
                      <a:pPr algn="r"/>
                      <a:endParaRPr kumimoji="1" lang="ja-JP" altLang="en-US" sz="1800" dirty="0"/>
                    </a:p>
                  </a:txBody>
                  <a:tcPr anchor="ctr"/>
                </a:tc>
                <a:tc>
                  <a:txBody>
                    <a:bodyPr/>
                    <a:lstStyle/>
                    <a:p>
                      <a:pPr algn="r"/>
                      <a:endParaRPr kumimoji="1" lang="ja-JP" altLang="en-US" sz="1800" dirty="0"/>
                    </a:p>
                  </a:txBody>
                  <a:tcPr anchor="ctr"/>
                </a:tc>
                <a:tc>
                  <a:txBody>
                    <a:bodyPr/>
                    <a:lstStyle/>
                    <a:p>
                      <a:pPr algn="r"/>
                      <a:r>
                        <a:rPr kumimoji="1" lang="en-US" altLang="ja-JP" sz="1800" dirty="0"/>
                        <a:t>2,000</a:t>
                      </a:r>
                      <a:endParaRPr kumimoji="1" lang="ja-JP" altLang="en-US" sz="1800" dirty="0"/>
                    </a:p>
                  </a:txBody>
                  <a:tcPr anchor="ctr"/>
                </a:tc>
                <a:extLst>
                  <a:ext uri="{0D108BD9-81ED-4DB2-BD59-A6C34878D82A}">
                    <a16:rowId xmlns:a16="http://schemas.microsoft.com/office/drawing/2014/main" val="3979720398"/>
                  </a:ext>
                </a:extLst>
              </a:tr>
            </a:tbl>
          </a:graphicData>
        </a:graphic>
      </p:graphicFrame>
      <p:sp>
        <p:nvSpPr>
          <p:cNvPr id="11" name="テキスト ボックス 10">
            <a:extLst>
              <a:ext uri="{FF2B5EF4-FFF2-40B4-BE49-F238E27FC236}">
                <a16:creationId xmlns:a16="http://schemas.microsoft.com/office/drawing/2014/main" id="{828E4EF6-0428-9F09-8F1C-ED57213BEDDD}"/>
              </a:ext>
            </a:extLst>
          </p:cNvPr>
          <p:cNvSpPr txBox="1"/>
          <p:nvPr/>
        </p:nvSpPr>
        <p:spPr>
          <a:xfrm>
            <a:off x="5879783" y="910737"/>
            <a:ext cx="2871467" cy="461665"/>
          </a:xfrm>
          <a:prstGeom prst="rect">
            <a:avLst/>
          </a:prstGeom>
          <a:noFill/>
        </p:spPr>
        <p:txBody>
          <a:bodyPr wrap="square" rtlCol="0">
            <a:spAutoFit/>
          </a:bodyPr>
          <a:lstStyle/>
          <a:p>
            <a:r>
              <a:rPr kumimoji="1" lang="ja-JP" altLang="en-US" sz="2400" dirty="0"/>
              <a:t>①</a:t>
            </a:r>
            <a:r>
              <a:rPr kumimoji="1" lang="en-US" altLang="ja-JP" sz="2400" dirty="0"/>
              <a:t>1</a:t>
            </a:r>
            <a:r>
              <a:rPr kumimoji="1" lang="ja-JP" altLang="en-US" sz="2400" dirty="0"/>
              <a:t>月　</a:t>
            </a:r>
            <a:r>
              <a:rPr kumimoji="1" lang="en-US" altLang="ja-JP" sz="2400" dirty="0"/>
              <a:t>20,000</a:t>
            </a:r>
            <a:r>
              <a:rPr kumimoji="1" lang="ja-JP" altLang="en-US" sz="2400" dirty="0"/>
              <a:t>円</a:t>
            </a:r>
          </a:p>
        </p:txBody>
      </p:sp>
      <p:sp>
        <p:nvSpPr>
          <p:cNvPr id="13" name="テキスト ボックス 12">
            <a:extLst>
              <a:ext uri="{FF2B5EF4-FFF2-40B4-BE49-F238E27FC236}">
                <a16:creationId xmlns:a16="http://schemas.microsoft.com/office/drawing/2014/main" id="{0B40B60C-DB12-B122-9D9E-BE6CAD9D36A6}"/>
              </a:ext>
            </a:extLst>
          </p:cNvPr>
          <p:cNvSpPr txBox="1"/>
          <p:nvPr/>
        </p:nvSpPr>
        <p:spPr>
          <a:xfrm>
            <a:off x="5879625" y="2798440"/>
            <a:ext cx="2952112" cy="1938992"/>
          </a:xfrm>
          <a:prstGeom prst="rect">
            <a:avLst/>
          </a:prstGeom>
          <a:noFill/>
        </p:spPr>
        <p:txBody>
          <a:bodyPr wrap="square" rtlCol="0">
            <a:spAutoFit/>
          </a:bodyPr>
          <a:lstStyle/>
          <a:p>
            <a:r>
              <a:rPr lang="ja-JP" altLang="en-US" sz="2400" dirty="0"/>
              <a:t>③</a:t>
            </a:r>
            <a:r>
              <a:rPr lang="ja-JP" altLang="en-US" sz="2400" u="sng" dirty="0">
                <a:solidFill>
                  <a:srgbClr val="FF0000"/>
                </a:solidFill>
              </a:rPr>
              <a:t>法定福利費</a:t>
            </a:r>
            <a:r>
              <a:rPr lang="en-US" altLang="ja-JP" sz="2400" u="sng" dirty="0">
                <a:solidFill>
                  <a:srgbClr val="FF0000"/>
                </a:solidFill>
              </a:rPr>
              <a:t>16.5</a:t>
            </a:r>
            <a:r>
              <a:rPr lang="ja-JP" altLang="en-US" sz="2400" u="sng" dirty="0">
                <a:solidFill>
                  <a:srgbClr val="FF0000"/>
                </a:solidFill>
              </a:rPr>
              <a:t>％</a:t>
            </a:r>
            <a:r>
              <a:rPr lang="ja-JP" altLang="en-US" sz="2400" u="sng" dirty="0"/>
              <a:t>を除いた金額を従業員へ配分</a:t>
            </a:r>
            <a:endParaRPr lang="en-US" altLang="ja-JP" sz="2400" u="sng" dirty="0"/>
          </a:p>
          <a:p>
            <a:r>
              <a:rPr kumimoji="1" lang="en-US" altLang="ja-JP" sz="2400" dirty="0"/>
              <a:t>20,000÷1.165</a:t>
            </a:r>
            <a:r>
              <a:rPr kumimoji="1" lang="ja-JP" altLang="en-US" sz="2400" dirty="0"/>
              <a:t>　　＝</a:t>
            </a:r>
            <a:r>
              <a:rPr kumimoji="1" lang="en-US" altLang="ja-JP" sz="2400" b="1" u="sng" dirty="0"/>
              <a:t>17,167</a:t>
            </a:r>
            <a:endParaRPr kumimoji="1" lang="ja-JP" altLang="en-US" sz="2400" b="1" u="sng" dirty="0"/>
          </a:p>
        </p:txBody>
      </p:sp>
      <p:sp>
        <p:nvSpPr>
          <p:cNvPr id="16" name="テキスト ボックス 15">
            <a:extLst>
              <a:ext uri="{FF2B5EF4-FFF2-40B4-BE49-F238E27FC236}">
                <a16:creationId xmlns:a16="http://schemas.microsoft.com/office/drawing/2014/main" id="{A5787BCA-0089-E603-1B62-E304F66C9FC2}"/>
              </a:ext>
            </a:extLst>
          </p:cNvPr>
          <p:cNvSpPr txBox="1"/>
          <p:nvPr/>
        </p:nvSpPr>
        <p:spPr>
          <a:xfrm>
            <a:off x="5869781" y="1564520"/>
            <a:ext cx="3274219" cy="1200329"/>
          </a:xfrm>
          <a:prstGeom prst="rect">
            <a:avLst/>
          </a:prstGeom>
          <a:noFill/>
        </p:spPr>
        <p:txBody>
          <a:bodyPr wrap="square">
            <a:spAutoFit/>
          </a:bodyPr>
          <a:lstStyle/>
          <a:p>
            <a:r>
              <a:rPr kumimoji="1" lang="ja-JP" altLang="en-US" sz="2400" dirty="0"/>
              <a:t>②</a:t>
            </a:r>
            <a:r>
              <a:rPr kumimoji="1" lang="en-US" altLang="ja-JP" sz="2400" dirty="0"/>
              <a:t>20,000</a:t>
            </a:r>
            <a:r>
              <a:rPr kumimoji="1" lang="ja-JP" altLang="en-US" sz="2400" dirty="0"/>
              <a:t>円</a:t>
            </a:r>
            <a:r>
              <a:rPr kumimoji="1" lang="ja-JP" altLang="en-US" dirty="0"/>
              <a:t>（</a:t>
            </a:r>
            <a:r>
              <a:rPr kumimoji="1" lang="ja-JP" altLang="en-US" b="1" dirty="0">
                <a:solidFill>
                  <a:srgbClr val="FF0000"/>
                </a:solidFill>
              </a:rPr>
              <a:t>法定福利費</a:t>
            </a:r>
            <a:r>
              <a:rPr kumimoji="1" lang="en-US" altLang="ja-JP" b="1" dirty="0">
                <a:solidFill>
                  <a:srgbClr val="FF0000"/>
                </a:solidFill>
              </a:rPr>
              <a:t>16.5</a:t>
            </a:r>
            <a:r>
              <a:rPr kumimoji="1" lang="ja-JP" altLang="en-US" b="1" dirty="0">
                <a:solidFill>
                  <a:srgbClr val="FF0000"/>
                </a:solidFill>
              </a:rPr>
              <a:t>％込み</a:t>
            </a:r>
            <a:r>
              <a:rPr kumimoji="1" lang="ja-JP" altLang="en-US" dirty="0"/>
              <a:t>）</a:t>
            </a:r>
            <a:r>
              <a:rPr lang="ja-JP" altLang="en-US" sz="2400" dirty="0"/>
              <a:t>をベースアップ実績に回せる</a:t>
            </a:r>
          </a:p>
        </p:txBody>
      </p:sp>
      <p:sp>
        <p:nvSpPr>
          <p:cNvPr id="17" name="テキスト ボックス 16">
            <a:extLst>
              <a:ext uri="{FF2B5EF4-FFF2-40B4-BE49-F238E27FC236}">
                <a16:creationId xmlns:a16="http://schemas.microsoft.com/office/drawing/2014/main" id="{A7E60D21-3E3E-D077-AF23-5A81F89187E1}"/>
              </a:ext>
            </a:extLst>
          </p:cNvPr>
          <p:cNvSpPr txBox="1"/>
          <p:nvPr/>
        </p:nvSpPr>
        <p:spPr>
          <a:xfrm>
            <a:off x="5908519" y="4929162"/>
            <a:ext cx="2704463" cy="1200329"/>
          </a:xfrm>
          <a:prstGeom prst="rect">
            <a:avLst/>
          </a:prstGeom>
          <a:noFill/>
        </p:spPr>
        <p:txBody>
          <a:bodyPr wrap="square" rtlCol="0">
            <a:spAutoFit/>
          </a:bodyPr>
          <a:lstStyle/>
          <a:p>
            <a:r>
              <a:rPr lang="ja-JP" altLang="en-US" sz="2400" dirty="0"/>
              <a:t>④左図のような支給額が考えられる。</a:t>
            </a:r>
            <a:endParaRPr lang="en-US" altLang="ja-JP" sz="2400" dirty="0"/>
          </a:p>
          <a:p>
            <a:r>
              <a:rPr lang="ja-JP" altLang="en-US" sz="2400" b="1" dirty="0">
                <a:solidFill>
                  <a:srgbClr val="FF0000"/>
                </a:solidFill>
              </a:rPr>
              <a:t>分け方は自由</a:t>
            </a:r>
            <a:endParaRPr kumimoji="1" lang="ja-JP" altLang="en-US" sz="2000" b="1" dirty="0">
              <a:solidFill>
                <a:srgbClr val="FF0000"/>
              </a:solidFill>
            </a:endParaRPr>
          </a:p>
        </p:txBody>
      </p:sp>
      <p:sp>
        <p:nvSpPr>
          <p:cNvPr id="3" name="矢印: 上下 2">
            <a:extLst>
              <a:ext uri="{FF2B5EF4-FFF2-40B4-BE49-F238E27FC236}">
                <a16:creationId xmlns:a16="http://schemas.microsoft.com/office/drawing/2014/main" id="{1A95217E-5417-1627-A7DF-49FC175B5BA2}"/>
              </a:ext>
            </a:extLst>
          </p:cNvPr>
          <p:cNvSpPr/>
          <p:nvPr/>
        </p:nvSpPr>
        <p:spPr>
          <a:xfrm rot="1573993">
            <a:off x="5765469" y="4543342"/>
            <a:ext cx="231189" cy="135411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E768263E-9030-4380-9DFC-12E33C4FC9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43501" y="3612193"/>
            <a:ext cx="773805" cy="578807"/>
          </a:xfrm>
          <a:prstGeom prst="rect">
            <a:avLst/>
          </a:prstGeom>
        </p:spPr>
      </p:pic>
      <p:sp>
        <p:nvSpPr>
          <p:cNvPr id="12" name="正方形/長方形 11">
            <a:extLst>
              <a:ext uri="{FF2B5EF4-FFF2-40B4-BE49-F238E27FC236}">
                <a16:creationId xmlns:a16="http://schemas.microsoft.com/office/drawing/2014/main" id="{7DE57931-4F35-BB63-E16B-62618FF9C514}"/>
              </a:ext>
            </a:extLst>
          </p:cNvPr>
          <p:cNvSpPr/>
          <p:nvPr/>
        </p:nvSpPr>
        <p:spPr>
          <a:xfrm>
            <a:off x="5800725" y="910737"/>
            <a:ext cx="3165000" cy="5218754"/>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412323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5410E-5D1D-645C-8EA0-DB59BE443EB8}"/>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2303C1BB-991A-E173-9836-5B458BFB87E6}"/>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18F94E7F-833C-9525-B451-7D81E883D3C4}"/>
              </a:ext>
            </a:extLst>
          </p:cNvPr>
          <p:cNvSpPr>
            <a:spLocks noGrp="1"/>
          </p:cNvSpPr>
          <p:nvPr>
            <p:ph type="sldNum" sz="quarter" idx="12"/>
          </p:nvPr>
        </p:nvSpPr>
        <p:spPr/>
        <p:txBody>
          <a:bodyPr/>
          <a:lstStyle/>
          <a:p>
            <a:fld id="{C1FF6DA9-008F-8B48-92A6-B652298478BF}" type="slidenum">
              <a:rPr lang="en-US" smtClean="0"/>
              <a:t>65</a:t>
            </a:fld>
            <a:endParaRPr lang="en-US" dirty="0"/>
          </a:p>
        </p:txBody>
      </p:sp>
      <p:sp>
        <p:nvSpPr>
          <p:cNvPr id="9" name="正方形/長方形 8">
            <a:extLst>
              <a:ext uri="{FF2B5EF4-FFF2-40B4-BE49-F238E27FC236}">
                <a16:creationId xmlns:a16="http://schemas.microsoft.com/office/drawing/2014/main" id="{2A57058F-C64F-CFD1-3E85-38B1BA26C20F}"/>
              </a:ext>
            </a:extLst>
          </p:cNvPr>
          <p:cNvSpPr/>
          <p:nvPr/>
        </p:nvSpPr>
        <p:spPr>
          <a:xfrm>
            <a:off x="-596" y="-24484"/>
            <a:ext cx="9144000" cy="6380836"/>
          </a:xfrm>
          <a:prstGeom prst="rect">
            <a:avLst/>
          </a:prstGeom>
          <a:solidFill>
            <a:schemeClr val="accent4">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5FB91BD6-4816-4F5A-1DEB-98CBCC246A48}"/>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 計画書（届出書）</a:t>
            </a:r>
          </a:p>
        </p:txBody>
      </p:sp>
      <p:sp>
        <p:nvSpPr>
          <p:cNvPr id="11" name="四角形: 角を丸くする 10">
            <a:extLst>
              <a:ext uri="{FF2B5EF4-FFF2-40B4-BE49-F238E27FC236}">
                <a16:creationId xmlns:a16="http://schemas.microsoft.com/office/drawing/2014/main" id="{3DC51433-AEFA-79D1-7B4F-63206B08F128}"/>
              </a:ext>
            </a:extLst>
          </p:cNvPr>
          <p:cNvSpPr/>
          <p:nvPr/>
        </p:nvSpPr>
        <p:spPr>
          <a:xfrm>
            <a:off x="650416" y="501648"/>
            <a:ext cx="2752660" cy="2012167"/>
          </a:xfrm>
          <a:prstGeom prst="roundRect">
            <a:avLst>
              <a:gd name="adj" fmla="val 10000"/>
            </a:avLst>
          </a:prstGeom>
          <a:blipFill rotWithShape="1">
            <a:blip r:embed="rId2">
              <a:extLst>
                <a:ext uri="{837473B0-CC2E-450A-ABE3-18F120FF3D39}">
                  <a1611:picAttrSrcUrl xmlns:a1611="http://schemas.microsoft.com/office/drawing/2016/11/main" r:id="rId3"/>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3740037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F7EBA-18E8-ED8B-9B28-DDA39AFF9ED3}"/>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E261CED2-E80C-4CD6-4AAE-1E176DE577DC}"/>
              </a:ext>
            </a:extLst>
          </p:cNvPr>
          <p:cNvSpPr/>
          <p:nvPr/>
        </p:nvSpPr>
        <p:spPr>
          <a:xfrm>
            <a:off x="0" y="-821"/>
            <a:ext cx="9144000" cy="861031"/>
          </a:xfrm>
          <a:prstGeom prst="rect">
            <a:avLst/>
          </a:prstGeom>
          <a:solidFill>
            <a:schemeClr val="accent4">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2FE1BC6-52B8-2DC7-FDBA-949903330F17}"/>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66</a:t>
            </a:fld>
            <a:endParaRPr lang="en-US" dirty="0"/>
          </a:p>
        </p:txBody>
      </p:sp>
      <p:sp>
        <p:nvSpPr>
          <p:cNvPr id="3" name="フッター プレースホルダー 2">
            <a:extLst>
              <a:ext uri="{FF2B5EF4-FFF2-40B4-BE49-F238E27FC236}">
                <a16:creationId xmlns:a16="http://schemas.microsoft.com/office/drawing/2014/main" id="{76838C31-0A35-9E70-A118-AE83F222968F}"/>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D991F37A-45F0-659F-FF88-5C542CFE9DB7}"/>
              </a:ext>
            </a:extLst>
          </p:cNvPr>
          <p:cNvSpPr>
            <a:spLocks noGrp="1"/>
          </p:cNvSpPr>
          <p:nvPr>
            <p:ph idx="1"/>
          </p:nvPr>
        </p:nvSpPr>
        <p:spPr>
          <a:xfrm>
            <a:off x="448461" y="1134761"/>
            <a:ext cx="788670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r>
              <a:rPr lang="ja-JP" altLang="en-US" b="1" dirty="0">
                <a:ea typeface="A-OTF UD Shin Go Pr6N L" panose="020B0300000000000000"/>
              </a:rPr>
              <a:t>　厚生労働省のベースアップ評価料特設ページから</a:t>
            </a:r>
            <a:r>
              <a:rPr lang="ja-JP" altLang="en-US" b="1" u="sng" dirty="0">
                <a:ea typeface="A-OTF UD Shin Go Pr6N L" panose="020B0300000000000000"/>
              </a:rPr>
              <a:t>従来版様式</a:t>
            </a:r>
            <a:r>
              <a:rPr lang="ja-JP" altLang="en-US" b="1" dirty="0">
                <a:ea typeface="A-OTF UD Shin Go Pr6N L" panose="020B0300000000000000"/>
              </a:rPr>
              <a:t>の届出書をダウンロード</a:t>
            </a:r>
          </a:p>
        </p:txBody>
      </p:sp>
      <p:pic>
        <p:nvPicPr>
          <p:cNvPr id="13" name="図 12">
            <a:extLst>
              <a:ext uri="{FF2B5EF4-FFF2-40B4-BE49-F238E27FC236}">
                <a16:creationId xmlns:a16="http://schemas.microsoft.com/office/drawing/2014/main" id="{DC7AB38A-126A-FB57-F112-C5C5C657A8C2}"/>
              </a:ext>
            </a:extLst>
          </p:cNvPr>
          <p:cNvPicPr>
            <a:picLocks noChangeAspect="1"/>
          </p:cNvPicPr>
          <p:nvPr/>
        </p:nvPicPr>
        <p:blipFill>
          <a:blip r:embed="rId3"/>
          <a:srcRect b="13511"/>
          <a:stretch/>
        </p:blipFill>
        <p:spPr>
          <a:xfrm>
            <a:off x="47625" y="2539196"/>
            <a:ext cx="9144000" cy="3184043"/>
          </a:xfrm>
          <a:prstGeom prst="rect">
            <a:avLst/>
          </a:prstGeom>
        </p:spPr>
      </p:pic>
      <p:sp>
        <p:nvSpPr>
          <p:cNvPr id="16" name="テキスト ボックス 15">
            <a:extLst>
              <a:ext uri="{FF2B5EF4-FFF2-40B4-BE49-F238E27FC236}">
                <a16:creationId xmlns:a16="http://schemas.microsoft.com/office/drawing/2014/main" id="{1D143714-3141-694D-9500-70BE0ACB006D}"/>
              </a:ext>
            </a:extLst>
          </p:cNvPr>
          <p:cNvSpPr txBox="1"/>
          <p:nvPr/>
        </p:nvSpPr>
        <p:spPr>
          <a:xfrm>
            <a:off x="523875" y="1784576"/>
            <a:ext cx="8858250" cy="369332"/>
          </a:xfrm>
          <a:prstGeom prst="rect">
            <a:avLst/>
          </a:prstGeom>
          <a:noFill/>
        </p:spPr>
        <p:txBody>
          <a:bodyPr wrap="square">
            <a:spAutoFit/>
          </a:bodyPr>
          <a:lstStyle/>
          <a:p>
            <a:r>
              <a:rPr lang="ja-JP" altLang="en-US" dirty="0">
                <a:ea typeface="A-OTF UD Shin Go Pr6N L" panose="020B0300000000000000"/>
                <a:hlinkClick r:id="rId4"/>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B3E6C790-1D55-ADA3-677D-48A060F8D6EB}"/>
              </a:ext>
            </a:extLst>
          </p:cNvPr>
          <p:cNvSpPr/>
          <p:nvPr/>
        </p:nvSpPr>
        <p:spPr>
          <a:xfrm>
            <a:off x="209550" y="3702734"/>
            <a:ext cx="8886825" cy="4284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EFD539E0-A27E-D153-54E7-BAC1821A8DA5}"/>
              </a:ext>
            </a:extLst>
          </p:cNvPr>
          <p:cNvSpPr txBox="1">
            <a:spLocks/>
          </p:cNvSpPr>
          <p:nvPr/>
        </p:nvSpPr>
        <p:spPr>
          <a:xfrm>
            <a:off x="209550" y="71770"/>
            <a:ext cx="8664863" cy="677703"/>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）計画書（届出書）</a:t>
            </a:r>
          </a:p>
        </p:txBody>
      </p:sp>
      <p:sp>
        <p:nvSpPr>
          <p:cNvPr id="14" name="吹き出し: 角を丸めた四角形 13">
            <a:extLst>
              <a:ext uri="{FF2B5EF4-FFF2-40B4-BE49-F238E27FC236}">
                <a16:creationId xmlns:a16="http://schemas.microsoft.com/office/drawing/2014/main" id="{55CD1BC9-B639-5363-A636-E0520077B486}"/>
              </a:ext>
            </a:extLst>
          </p:cNvPr>
          <p:cNvSpPr/>
          <p:nvPr/>
        </p:nvSpPr>
        <p:spPr>
          <a:xfrm>
            <a:off x="6029324" y="3702734"/>
            <a:ext cx="2905126" cy="461506"/>
          </a:xfrm>
          <a:prstGeom prst="wedgeRoundRectCallout">
            <a:avLst>
              <a:gd name="adj1" fmla="val -72645"/>
              <a:gd name="adj2" fmla="val 15441"/>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Tree>
    <p:extLst>
      <p:ext uri="{BB962C8B-B14F-4D97-AF65-F5344CB8AC3E}">
        <p14:creationId xmlns:p14="http://schemas.microsoft.com/office/powerpoint/2010/main" val="97862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C04A8-8625-CD49-14B1-5648986A36D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E12D043-9B88-5A2A-FE4D-D32E91BC56B7}"/>
              </a:ext>
            </a:extLst>
          </p:cNvPr>
          <p:cNvSpPr/>
          <p:nvPr/>
        </p:nvSpPr>
        <p:spPr>
          <a:xfrm>
            <a:off x="0" y="0"/>
            <a:ext cx="9144000" cy="717176"/>
          </a:xfrm>
          <a:prstGeom prst="rect">
            <a:avLst/>
          </a:prstGeom>
          <a:solidFill>
            <a:schemeClr val="accent4">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E4A8C65A-10A4-2938-77D1-7F39D80DFA12}"/>
              </a:ext>
            </a:extLst>
          </p:cNvPr>
          <p:cNvSpPr>
            <a:spLocks noGrp="1"/>
          </p:cNvSpPr>
          <p:nvPr>
            <p:ph type="title"/>
          </p:nvPr>
        </p:nvSpPr>
        <p:spPr>
          <a:xfrm>
            <a:off x="75304" y="-59997"/>
            <a:ext cx="9144000" cy="948315"/>
          </a:xfrm>
        </p:spPr>
        <p:txBody>
          <a:bodyPr>
            <a:normAutofit fontScale="90000"/>
          </a:bodyPr>
          <a:lstStyle/>
          <a:p>
            <a:r>
              <a:rPr kumimoji="1" lang="ja-JP" altLang="en-US" b="1" dirty="0">
                <a:latin typeface="+mn-ea"/>
                <a:ea typeface="+mn-ea"/>
              </a:rPr>
              <a:t>届出に必要な書類・数字　</a:t>
            </a:r>
            <a:r>
              <a:rPr lang="ja-JP" altLang="en-US" b="1" dirty="0">
                <a:latin typeface="A-OTF UD Shin Go Pr6N L" panose="020B0300000000000000" pitchFamily="34" charset="-128"/>
                <a:ea typeface="A-OTF UD Shin Go Pr6N L" panose="020B0300000000000000" pitchFamily="34" charset="-128"/>
              </a:rPr>
              <a:t>ベースアップ評価料</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a:t>
            </a:r>
            <a:endParaRPr kumimoji="1" lang="ja-JP" altLang="en-US" b="1" dirty="0">
              <a:latin typeface="+mn-ea"/>
              <a:ea typeface="+mn-ea"/>
            </a:endParaRPr>
          </a:p>
        </p:txBody>
      </p:sp>
      <p:sp>
        <p:nvSpPr>
          <p:cNvPr id="4" name="フッター プレースホルダー 3">
            <a:extLst>
              <a:ext uri="{FF2B5EF4-FFF2-40B4-BE49-F238E27FC236}">
                <a16:creationId xmlns:a16="http://schemas.microsoft.com/office/drawing/2014/main" id="{E1E47EE5-E398-59A6-9CD9-EF4FE36A9F6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スライド番号プレースホルダー 4">
            <a:extLst>
              <a:ext uri="{FF2B5EF4-FFF2-40B4-BE49-F238E27FC236}">
                <a16:creationId xmlns:a16="http://schemas.microsoft.com/office/drawing/2014/main" id="{5E13D43C-C434-1DC5-3166-D4BFE70F9029}"/>
              </a:ext>
            </a:extLst>
          </p:cNvPr>
          <p:cNvSpPr>
            <a:spLocks noGrp="1"/>
          </p:cNvSpPr>
          <p:nvPr>
            <p:ph type="sldNum" sz="quarter" idx="12"/>
          </p:nvPr>
        </p:nvSpPr>
        <p:spPr/>
        <p:txBody>
          <a:bodyPr/>
          <a:lstStyle/>
          <a:p>
            <a:fld id="{C1FF6DA9-008F-8B48-92A6-B652298478BF}" type="slidenum">
              <a:rPr lang="en-US" smtClean="0"/>
              <a:t>67</a:t>
            </a:fld>
            <a:endParaRPr lang="en-US" dirty="0"/>
          </a:p>
        </p:txBody>
      </p:sp>
      <p:pic>
        <p:nvPicPr>
          <p:cNvPr id="7" name="図 6">
            <a:extLst>
              <a:ext uri="{FF2B5EF4-FFF2-40B4-BE49-F238E27FC236}">
                <a16:creationId xmlns:a16="http://schemas.microsoft.com/office/drawing/2014/main" id="{AAEE0B93-F494-EFED-572D-66D0F7F46DB5}"/>
              </a:ext>
            </a:extLst>
          </p:cNvPr>
          <p:cNvPicPr>
            <a:picLocks noChangeAspect="1"/>
          </p:cNvPicPr>
          <p:nvPr/>
        </p:nvPicPr>
        <p:blipFill>
          <a:blip r:embed="rId3"/>
          <a:srcRect l="1279" r="1285"/>
          <a:stretch/>
        </p:blipFill>
        <p:spPr>
          <a:xfrm>
            <a:off x="75304" y="2241295"/>
            <a:ext cx="9077430" cy="3551398"/>
          </a:xfrm>
          <a:prstGeom prst="rect">
            <a:avLst/>
          </a:prstGeom>
        </p:spPr>
      </p:pic>
      <p:sp>
        <p:nvSpPr>
          <p:cNvPr id="9" name="コンテンツ プレースホルダー 6">
            <a:extLst>
              <a:ext uri="{FF2B5EF4-FFF2-40B4-BE49-F238E27FC236}">
                <a16:creationId xmlns:a16="http://schemas.microsoft.com/office/drawing/2014/main" id="{F146753C-2C46-0278-3FC5-893E4DDF656A}"/>
              </a:ext>
            </a:extLst>
          </p:cNvPr>
          <p:cNvSpPr>
            <a:spLocks noGrp="1"/>
          </p:cNvSpPr>
          <p:nvPr>
            <p:ph idx="1"/>
          </p:nvPr>
        </p:nvSpPr>
        <p:spPr>
          <a:xfrm>
            <a:off x="304800" y="984699"/>
            <a:ext cx="8355106"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r>
              <a:rPr lang="ja-JP" altLang="en-US" b="1" dirty="0">
                <a:ea typeface="A-OTF UD Shin Go Pr6N L" panose="020B0300000000000000"/>
              </a:rPr>
              <a:t>　資料の準備</a:t>
            </a:r>
            <a:endParaRPr lang="en-US" altLang="ja-JP" b="1" dirty="0">
              <a:ea typeface="A-OTF UD Shin Go Pr6N L" panose="020B0300000000000000"/>
            </a:endParaRPr>
          </a:p>
          <a:p>
            <a:pPr marL="0" indent="0">
              <a:buNone/>
            </a:pPr>
            <a:r>
              <a:rPr kumimoji="1" lang="ja-JP" altLang="en-US" dirty="0">
                <a:latin typeface="A-OTF UD Shin Go Pr6N L"/>
              </a:rPr>
              <a:t>①対象期間中の（届出を出す月により異なる）算定回数</a:t>
            </a:r>
            <a:endParaRPr kumimoji="1" lang="en-US" altLang="ja-JP" dirty="0">
              <a:latin typeface="A-OTF UD Shin Go Pr6N L"/>
            </a:endParaRPr>
          </a:p>
          <a:p>
            <a:pPr marL="0" indent="0">
              <a:buNone/>
            </a:pPr>
            <a:r>
              <a:rPr kumimoji="1" lang="ja-JP" altLang="en-US" dirty="0">
                <a:latin typeface="A-OTF UD Shin Go Pr6N L"/>
              </a:rPr>
              <a:t>②賃金台帳　前年度</a:t>
            </a:r>
            <a:r>
              <a:rPr kumimoji="1" lang="en-US" altLang="ja-JP" dirty="0">
                <a:latin typeface="A-OTF UD Shin Go Pr6N L"/>
              </a:rPr>
              <a:t>1</a:t>
            </a:r>
            <a:r>
              <a:rPr kumimoji="1" lang="ja-JP" altLang="en-US" dirty="0">
                <a:latin typeface="A-OTF UD Shin Go Pr6N L"/>
              </a:rPr>
              <a:t>年分（全従業員）</a:t>
            </a:r>
          </a:p>
          <a:p>
            <a:pPr marL="0" indent="0">
              <a:buNone/>
            </a:pPr>
            <a:endParaRPr lang="ja-JP" altLang="en-US" b="1" dirty="0">
              <a:ea typeface="A-OTF UD Shin Go Pr6N L" panose="020B0300000000000000"/>
            </a:endParaRPr>
          </a:p>
        </p:txBody>
      </p:sp>
      <p:sp>
        <p:nvSpPr>
          <p:cNvPr id="10" name="フッター プレースホルダー 3">
            <a:extLst>
              <a:ext uri="{FF2B5EF4-FFF2-40B4-BE49-F238E27FC236}">
                <a16:creationId xmlns:a16="http://schemas.microsoft.com/office/drawing/2014/main" id="{3D74D6E8-36CD-4EDF-71CD-643915C419DF}"/>
              </a:ext>
            </a:extLst>
          </p:cNvPr>
          <p:cNvSpPr txBox="1">
            <a:spLocks/>
          </p:cNvSpPr>
          <p:nvPr/>
        </p:nvSpPr>
        <p:spPr>
          <a:xfrm>
            <a:off x="2850776" y="5985455"/>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参照：厚生労働省外来・在宅ベースアップ評価料（</a:t>
            </a:r>
            <a:r>
              <a:rPr lang="en-US" altLang="ja-JP" dirty="0"/>
              <a:t>Ⅰ</a:t>
            </a:r>
            <a:r>
              <a:rPr lang="ja-JP" altLang="en-US" dirty="0"/>
              <a:t>）専用届出様式作成の手引き</a:t>
            </a:r>
          </a:p>
          <a:p>
            <a:pPr algn="r"/>
            <a:r>
              <a:rPr lang="en-US" altLang="ja-JP" dirty="0"/>
              <a:t>【</a:t>
            </a:r>
            <a:r>
              <a:rPr lang="ja-JP" altLang="en-US" dirty="0"/>
              <a:t>令和７年１月改定版</a:t>
            </a:r>
            <a:r>
              <a:rPr lang="en-US" altLang="ja-JP" dirty="0"/>
              <a:t>】</a:t>
            </a:r>
          </a:p>
          <a:p>
            <a:pPr algn="r"/>
            <a:endParaRPr lang="en-US" dirty="0"/>
          </a:p>
        </p:txBody>
      </p:sp>
    </p:spTree>
    <p:extLst>
      <p:ext uri="{BB962C8B-B14F-4D97-AF65-F5344CB8AC3E}">
        <p14:creationId xmlns:p14="http://schemas.microsoft.com/office/powerpoint/2010/main" val="14270923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09EE1-A0EE-9D0B-1C5B-95DA522CA1B1}"/>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1295F0E3-2BB6-FB6B-CC1D-055E3ADC71E2}"/>
              </a:ext>
            </a:extLst>
          </p:cNvPr>
          <p:cNvSpPr/>
          <p:nvPr/>
        </p:nvSpPr>
        <p:spPr>
          <a:xfrm>
            <a:off x="0" y="0"/>
            <a:ext cx="9144000" cy="1125318"/>
          </a:xfrm>
          <a:prstGeom prst="rect">
            <a:avLst/>
          </a:prstGeom>
          <a:solidFill>
            <a:schemeClr val="accent4">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3EEFB116-C4C8-9118-555E-5C8CB1F10DC0}"/>
              </a:ext>
            </a:extLst>
          </p:cNvPr>
          <p:cNvSpPr txBox="1"/>
          <p:nvPr/>
        </p:nvSpPr>
        <p:spPr>
          <a:xfrm>
            <a:off x="455687" y="142587"/>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36A10572-E33F-FD95-5EA3-19D7F5150A71}"/>
              </a:ext>
            </a:extLst>
          </p:cNvPr>
          <p:cNvSpPr>
            <a:spLocks noGrp="1"/>
          </p:cNvSpPr>
          <p:nvPr>
            <p:ph type="sldNum" sz="quarter" idx="12"/>
          </p:nvPr>
        </p:nvSpPr>
        <p:spPr/>
        <p:txBody>
          <a:bodyPr/>
          <a:lstStyle/>
          <a:p>
            <a:fld id="{C1FF6DA9-008F-8B48-92A6-B652298478BF}" type="slidenum">
              <a:rPr lang="en-US" smtClean="0"/>
              <a:t>68</a:t>
            </a:fld>
            <a:endParaRPr lang="en-US" dirty="0"/>
          </a:p>
        </p:txBody>
      </p:sp>
      <p:sp>
        <p:nvSpPr>
          <p:cNvPr id="4" name="フッター プレースホルダー 3">
            <a:extLst>
              <a:ext uri="{FF2B5EF4-FFF2-40B4-BE49-F238E27FC236}">
                <a16:creationId xmlns:a16="http://schemas.microsoft.com/office/drawing/2014/main" id="{DB852250-EA2E-D9DD-C4C6-16D8F52E8FAC}"/>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9F944CC7-C409-4C76-341A-98DE095C0E5B}"/>
              </a:ext>
            </a:extLst>
          </p:cNvPr>
          <p:cNvSpPr txBox="1"/>
          <p:nvPr/>
        </p:nvSpPr>
        <p:spPr>
          <a:xfrm>
            <a:off x="311766" y="1265314"/>
            <a:ext cx="8323280" cy="369332"/>
          </a:xfrm>
          <a:prstGeom prst="rect">
            <a:avLst/>
          </a:prstGeom>
          <a:noFill/>
        </p:spPr>
        <p:txBody>
          <a:bodyPr wrap="square" rtlCol="0">
            <a:spAutoFit/>
          </a:bodyPr>
          <a:lstStyle/>
          <a:p>
            <a:r>
              <a:rPr kumimoji="1" lang="ja-JP" altLang="en-US" b="1" dirty="0"/>
              <a:t>①ベースアップ評価料の収入を確認（算定金額の見込み）　算定期間</a:t>
            </a:r>
            <a:r>
              <a:rPr kumimoji="1" lang="en-US" altLang="ja-JP" b="1" dirty="0"/>
              <a:t>8</a:t>
            </a:r>
            <a:r>
              <a:rPr kumimoji="1" lang="ja-JP" altLang="en-US" b="1" dirty="0"/>
              <a:t>か月間</a:t>
            </a:r>
            <a:endParaRPr kumimoji="1" lang="en-US" altLang="ja-JP" b="1" dirty="0"/>
          </a:p>
        </p:txBody>
      </p:sp>
      <p:sp>
        <p:nvSpPr>
          <p:cNvPr id="11" name="テキスト ボックス 10">
            <a:extLst>
              <a:ext uri="{FF2B5EF4-FFF2-40B4-BE49-F238E27FC236}">
                <a16:creationId xmlns:a16="http://schemas.microsoft.com/office/drawing/2014/main" id="{4658E66A-6CC9-4D2F-5E2B-F611BC534A48}"/>
              </a:ext>
            </a:extLst>
          </p:cNvPr>
          <p:cNvSpPr txBox="1"/>
          <p:nvPr/>
        </p:nvSpPr>
        <p:spPr>
          <a:xfrm>
            <a:off x="311766" y="4028943"/>
            <a:ext cx="7699931" cy="923330"/>
          </a:xfrm>
          <a:prstGeom prst="rect">
            <a:avLst/>
          </a:prstGeom>
          <a:noFill/>
        </p:spPr>
        <p:txBody>
          <a:bodyPr wrap="square">
            <a:spAutoFit/>
          </a:bodyPr>
          <a:lstStyle/>
          <a:p>
            <a:r>
              <a:rPr lang="ja-JP" altLang="en-US" b="1" dirty="0"/>
              <a:t>②①の金額</a:t>
            </a:r>
            <a:r>
              <a:rPr lang="en-US" altLang="ja-JP" b="1" dirty="0"/>
              <a:t>÷</a:t>
            </a:r>
            <a:r>
              <a:rPr lang="ja-JP" altLang="en-US" b="1" dirty="0"/>
              <a:t>算定期間＝</a:t>
            </a:r>
            <a:r>
              <a:rPr lang="en-US" altLang="ja-JP" b="1" dirty="0"/>
              <a:t>1</a:t>
            </a:r>
            <a:r>
              <a:rPr lang="ja-JP" altLang="en-US" b="1" dirty="0"/>
              <a:t>ヶ月の賃金改善に使える金額</a:t>
            </a:r>
            <a:endParaRPr lang="en-US" altLang="ja-JP" b="1" dirty="0"/>
          </a:p>
          <a:p>
            <a:r>
              <a:rPr lang="ja-JP" altLang="en-US" dirty="0"/>
              <a:t>　</a:t>
            </a:r>
            <a:r>
              <a:rPr lang="en-US" altLang="ja-JP" dirty="0"/>
              <a:t>312,000÷8</a:t>
            </a:r>
            <a:r>
              <a:rPr lang="ja-JP" altLang="en-US" dirty="0"/>
              <a:t>ヶ月＝</a:t>
            </a:r>
            <a:r>
              <a:rPr lang="en-US" altLang="ja-JP" dirty="0"/>
              <a:t>39,000</a:t>
            </a:r>
          </a:p>
          <a:p>
            <a:endParaRPr lang="en-US" altLang="ja-JP" dirty="0"/>
          </a:p>
        </p:txBody>
      </p:sp>
      <p:pic>
        <p:nvPicPr>
          <p:cNvPr id="17" name="図 16">
            <a:extLst>
              <a:ext uri="{FF2B5EF4-FFF2-40B4-BE49-F238E27FC236}">
                <a16:creationId xmlns:a16="http://schemas.microsoft.com/office/drawing/2014/main" id="{3B29ABAD-1C8F-8543-EEAD-1A1935C2EB9B}"/>
              </a:ext>
            </a:extLst>
          </p:cNvPr>
          <p:cNvPicPr>
            <a:picLocks noChangeAspect="1"/>
          </p:cNvPicPr>
          <p:nvPr/>
        </p:nvPicPr>
        <p:blipFill>
          <a:blip r:embed="rId3"/>
          <a:stretch>
            <a:fillRect/>
          </a:stretch>
        </p:blipFill>
        <p:spPr>
          <a:xfrm>
            <a:off x="281793" y="1652847"/>
            <a:ext cx="8700842" cy="2113969"/>
          </a:xfrm>
          <a:prstGeom prst="rect">
            <a:avLst/>
          </a:prstGeom>
        </p:spPr>
      </p:pic>
      <p:sp>
        <p:nvSpPr>
          <p:cNvPr id="18" name="正方形/長方形 17">
            <a:extLst>
              <a:ext uri="{FF2B5EF4-FFF2-40B4-BE49-F238E27FC236}">
                <a16:creationId xmlns:a16="http://schemas.microsoft.com/office/drawing/2014/main" id="{7DAC01BF-6822-172B-F035-4E26335C60B5}"/>
              </a:ext>
            </a:extLst>
          </p:cNvPr>
          <p:cNvSpPr/>
          <p:nvPr/>
        </p:nvSpPr>
        <p:spPr>
          <a:xfrm>
            <a:off x="281793" y="3563332"/>
            <a:ext cx="8640896"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2BA2D4C5-74C6-1CCA-D55C-D465401EA667}"/>
              </a:ext>
            </a:extLst>
          </p:cNvPr>
          <p:cNvPicPr>
            <a:picLocks noChangeAspect="1"/>
          </p:cNvPicPr>
          <p:nvPr/>
        </p:nvPicPr>
        <p:blipFill>
          <a:blip r:embed="rId4"/>
          <a:stretch>
            <a:fillRect/>
          </a:stretch>
        </p:blipFill>
        <p:spPr>
          <a:xfrm>
            <a:off x="281793" y="4673974"/>
            <a:ext cx="8700842" cy="1542381"/>
          </a:xfrm>
          <a:prstGeom prst="rect">
            <a:avLst/>
          </a:prstGeom>
        </p:spPr>
      </p:pic>
      <p:sp>
        <p:nvSpPr>
          <p:cNvPr id="20" name="正方形/長方形 19">
            <a:extLst>
              <a:ext uri="{FF2B5EF4-FFF2-40B4-BE49-F238E27FC236}">
                <a16:creationId xmlns:a16="http://schemas.microsoft.com/office/drawing/2014/main" id="{8BB791DA-2D22-7E19-D67C-4032D00E0002}"/>
              </a:ext>
            </a:extLst>
          </p:cNvPr>
          <p:cNvSpPr/>
          <p:nvPr/>
        </p:nvSpPr>
        <p:spPr>
          <a:xfrm>
            <a:off x="311766" y="5607704"/>
            <a:ext cx="8640896"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955331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CFA78-3C3E-9243-FB8C-962E221DDE8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54EBF6D-E643-7E0D-3A8E-48433B863036}"/>
              </a:ext>
            </a:extLst>
          </p:cNvPr>
          <p:cNvSpPr/>
          <p:nvPr/>
        </p:nvSpPr>
        <p:spPr>
          <a:xfrm>
            <a:off x="0" y="-1"/>
            <a:ext cx="9144000" cy="873927"/>
          </a:xfrm>
          <a:prstGeom prst="rect">
            <a:avLst/>
          </a:prstGeom>
          <a:solidFill>
            <a:schemeClr val="accent4">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17D810D8-AA28-8784-9E8E-94672D20B2E3}"/>
              </a:ext>
            </a:extLst>
          </p:cNvPr>
          <p:cNvSpPr txBox="1"/>
          <p:nvPr/>
        </p:nvSpPr>
        <p:spPr>
          <a:xfrm>
            <a:off x="311766" y="223941"/>
            <a:ext cx="7682847" cy="461665"/>
          </a:xfrm>
          <a:prstGeom prst="rect">
            <a:avLst/>
          </a:prstGeom>
          <a:noFill/>
          <a:ln w="28575">
            <a:noFill/>
          </a:ln>
        </p:spPr>
        <p:txBody>
          <a:bodyPr wrap="square" rtlCol="0">
            <a:spAutoFit/>
          </a:bodyPr>
          <a:lstStyle/>
          <a:p>
            <a:r>
              <a:rPr lang="en-US" altLang="ja-JP" sz="2400" b="1" dirty="0"/>
              <a:t>【</a:t>
            </a:r>
            <a:r>
              <a:rPr lang="ja-JP" altLang="en-US" sz="2400" b="1" dirty="0"/>
              <a:t>ステップ</a:t>
            </a:r>
            <a:r>
              <a:rPr lang="en-US" altLang="ja-JP" sz="2400" b="1" dirty="0"/>
              <a:t>4】</a:t>
            </a:r>
            <a:r>
              <a:rPr lang="ja-JP" altLang="en-US" sz="2400" b="1" dirty="0"/>
              <a:t>　スタッフへの配分方法　</a:t>
            </a:r>
            <a:endParaRPr kumimoji="1" lang="ja-JP" altLang="en-US" sz="2400" b="1" dirty="0"/>
          </a:p>
        </p:txBody>
      </p:sp>
      <p:sp>
        <p:nvSpPr>
          <p:cNvPr id="5" name="スライド番号プレースホルダー 4">
            <a:extLst>
              <a:ext uri="{FF2B5EF4-FFF2-40B4-BE49-F238E27FC236}">
                <a16:creationId xmlns:a16="http://schemas.microsoft.com/office/drawing/2014/main" id="{FE97701D-F96C-63B6-433C-3414D9908A10}"/>
              </a:ext>
            </a:extLst>
          </p:cNvPr>
          <p:cNvSpPr>
            <a:spLocks noGrp="1"/>
          </p:cNvSpPr>
          <p:nvPr>
            <p:ph type="sldNum" sz="quarter" idx="12"/>
          </p:nvPr>
        </p:nvSpPr>
        <p:spPr/>
        <p:txBody>
          <a:bodyPr/>
          <a:lstStyle/>
          <a:p>
            <a:fld id="{C1FF6DA9-008F-8B48-92A6-B652298478BF}" type="slidenum">
              <a:rPr lang="en-US" smtClean="0"/>
              <a:t>69</a:t>
            </a:fld>
            <a:endParaRPr lang="en-US" dirty="0"/>
          </a:p>
        </p:txBody>
      </p:sp>
      <p:sp>
        <p:nvSpPr>
          <p:cNvPr id="4" name="フッター プレースホルダー 3">
            <a:extLst>
              <a:ext uri="{FF2B5EF4-FFF2-40B4-BE49-F238E27FC236}">
                <a16:creationId xmlns:a16="http://schemas.microsoft.com/office/drawing/2014/main" id="{32981A62-91B7-9E12-F6C4-1B0A73FD6BCD}"/>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0BA66787-712E-2ECA-0FB1-3B08AE9AFD36}"/>
              </a:ext>
            </a:extLst>
          </p:cNvPr>
          <p:cNvSpPr txBox="1"/>
          <p:nvPr/>
        </p:nvSpPr>
        <p:spPr>
          <a:xfrm>
            <a:off x="455687" y="3149922"/>
            <a:ext cx="8396082" cy="2585323"/>
          </a:xfrm>
          <a:prstGeom prst="rect">
            <a:avLst/>
          </a:prstGeom>
          <a:noFill/>
        </p:spPr>
        <p:txBody>
          <a:bodyPr wrap="square" rtlCol="0">
            <a:spAutoFit/>
          </a:bodyPr>
          <a:lstStyle/>
          <a:p>
            <a:r>
              <a:rPr kumimoji="1" lang="ja-JP" altLang="en-US" b="1" dirty="0"/>
              <a:t>③</a:t>
            </a:r>
            <a:r>
              <a:rPr kumimoji="1" lang="en-US" altLang="ja-JP" b="1" dirty="0"/>
              <a:t>39,000</a:t>
            </a:r>
            <a:r>
              <a:rPr kumimoji="1" lang="ja-JP" altLang="en-US" b="1" dirty="0"/>
              <a:t>円を</a:t>
            </a:r>
            <a:r>
              <a:rPr kumimoji="1" lang="en-US" altLang="ja-JP" b="1" dirty="0"/>
              <a:t>3.5</a:t>
            </a:r>
            <a:r>
              <a:rPr kumimoji="1" lang="ja-JP" altLang="en-US" b="1" dirty="0"/>
              <a:t>人のスタッフに分配する</a:t>
            </a:r>
            <a:endParaRPr kumimoji="1" lang="en-US" altLang="ja-JP" b="1" dirty="0"/>
          </a:p>
          <a:p>
            <a:endParaRPr lang="en-US" altLang="ja-JP" dirty="0"/>
          </a:p>
          <a:p>
            <a:r>
              <a:rPr kumimoji="1" lang="ja-JP" altLang="en-US" dirty="0"/>
              <a:t>　</a:t>
            </a:r>
            <a:r>
              <a:rPr kumimoji="1" lang="en-US" altLang="ja-JP" dirty="0"/>
              <a:t>39,000÷3.5</a:t>
            </a:r>
            <a:r>
              <a:rPr kumimoji="1" lang="ja-JP" altLang="en-US" dirty="0"/>
              <a:t>＝</a:t>
            </a:r>
            <a:r>
              <a:rPr kumimoji="1" lang="en-US" altLang="ja-JP" dirty="0"/>
              <a:t>11,142</a:t>
            </a:r>
            <a:r>
              <a:rPr kumimoji="1" lang="ja-JP" altLang="en-US" dirty="0"/>
              <a:t>円</a:t>
            </a:r>
            <a:endParaRPr kumimoji="1" lang="en-US" altLang="ja-JP" dirty="0"/>
          </a:p>
          <a:p>
            <a:r>
              <a:rPr lang="ja-JP" altLang="en-US" dirty="0"/>
              <a:t>　・・・</a:t>
            </a:r>
            <a:r>
              <a:rPr lang="en-US" altLang="ja-JP" dirty="0"/>
              <a:t>1</a:t>
            </a:r>
            <a:r>
              <a:rPr lang="ja-JP" altLang="en-US" dirty="0"/>
              <a:t>人</a:t>
            </a:r>
            <a:r>
              <a:rPr lang="en-US" altLang="ja-JP" dirty="0"/>
              <a:t>11,142</a:t>
            </a:r>
            <a:r>
              <a:rPr lang="ja-JP" altLang="en-US" dirty="0"/>
              <a:t>円配分できる</a:t>
            </a:r>
            <a:endParaRPr lang="en-US" altLang="ja-JP" dirty="0"/>
          </a:p>
          <a:p>
            <a:endParaRPr kumimoji="1" lang="en-US" altLang="ja-JP" dirty="0"/>
          </a:p>
          <a:p>
            <a:r>
              <a:rPr lang="ja-JP" altLang="en-US" b="1" dirty="0"/>
              <a:t>④③で出た金額から法定福利費の事業主負担分</a:t>
            </a:r>
            <a:r>
              <a:rPr lang="en-US" altLang="ja-JP" b="1" dirty="0"/>
              <a:t>16.5</a:t>
            </a:r>
            <a:r>
              <a:rPr lang="ja-JP" altLang="en-US" b="1" dirty="0"/>
              <a:t>％を引いた金額を毎月</a:t>
            </a:r>
            <a:endParaRPr lang="en-US" altLang="ja-JP" b="1" dirty="0"/>
          </a:p>
          <a:p>
            <a:r>
              <a:rPr lang="ja-JP" altLang="en-US" b="1" dirty="0"/>
              <a:t>　ベースアップ手当として支給する</a:t>
            </a:r>
            <a:endParaRPr lang="en-US" altLang="ja-JP" b="1" dirty="0"/>
          </a:p>
          <a:p>
            <a:r>
              <a:rPr kumimoji="1" lang="ja-JP" altLang="en-US" dirty="0"/>
              <a:t>　</a:t>
            </a:r>
            <a:r>
              <a:rPr kumimoji="1" lang="en-US" altLang="ja-JP" dirty="0"/>
              <a:t>11,142÷1.165</a:t>
            </a:r>
            <a:r>
              <a:rPr kumimoji="1" lang="ja-JP" altLang="en-US" dirty="0"/>
              <a:t>＝</a:t>
            </a:r>
            <a:r>
              <a:rPr kumimoji="1" lang="en-US" altLang="ja-JP" dirty="0"/>
              <a:t>9,564</a:t>
            </a:r>
            <a:r>
              <a:rPr kumimoji="1" lang="ja-JP" altLang="en-US" dirty="0"/>
              <a:t>円</a:t>
            </a:r>
            <a:endParaRPr kumimoji="1" lang="en-US" altLang="ja-JP" dirty="0"/>
          </a:p>
          <a:p>
            <a:r>
              <a:rPr lang="ja-JP" altLang="en-US" dirty="0"/>
              <a:t>　　➡きりの良い</a:t>
            </a:r>
            <a:r>
              <a:rPr lang="en-US" altLang="ja-JP" dirty="0"/>
              <a:t>9,500</a:t>
            </a:r>
            <a:r>
              <a:rPr lang="ja-JP" altLang="en-US" dirty="0"/>
              <a:t>円程度の支給額とする。</a:t>
            </a:r>
            <a:endParaRPr kumimoji="1" lang="en-US" altLang="ja-JP" dirty="0"/>
          </a:p>
        </p:txBody>
      </p:sp>
      <p:pic>
        <p:nvPicPr>
          <p:cNvPr id="19" name="図 18">
            <a:extLst>
              <a:ext uri="{FF2B5EF4-FFF2-40B4-BE49-F238E27FC236}">
                <a16:creationId xmlns:a16="http://schemas.microsoft.com/office/drawing/2014/main" id="{1521A2B4-3E14-DB6B-75A4-773F286338E8}"/>
              </a:ext>
            </a:extLst>
          </p:cNvPr>
          <p:cNvPicPr>
            <a:picLocks noChangeAspect="1"/>
          </p:cNvPicPr>
          <p:nvPr/>
        </p:nvPicPr>
        <p:blipFill>
          <a:blip r:embed="rId3"/>
          <a:stretch>
            <a:fillRect/>
          </a:stretch>
        </p:blipFill>
        <p:spPr>
          <a:xfrm>
            <a:off x="281793" y="1240734"/>
            <a:ext cx="8700842" cy="1542381"/>
          </a:xfrm>
          <a:prstGeom prst="rect">
            <a:avLst/>
          </a:prstGeom>
        </p:spPr>
      </p:pic>
      <p:sp>
        <p:nvSpPr>
          <p:cNvPr id="20" name="正方形/長方形 19">
            <a:extLst>
              <a:ext uri="{FF2B5EF4-FFF2-40B4-BE49-F238E27FC236}">
                <a16:creationId xmlns:a16="http://schemas.microsoft.com/office/drawing/2014/main" id="{A2D0460D-0A54-D695-0417-273A42F71189}"/>
              </a:ext>
            </a:extLst>
          </p:cNvPr>
          <p:cNvSpPr/>
          <p:nvPr/>
        </p:nvSpPr>
        <p:spPr>
          <a:xfrm>
            <a:off x="311766" y="2374310"/>
            <a:ext cx="8640896"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矢印: 上 1">
            <a:extLst>
              <a:ext uri="{FF2B5EF4-FFF2-40B4-BE49-F238E27FC236}">
                <a16:creationId xmlns:a16="http://schemas.microsoft.com/office/drawing/2014/main" id="{91B64275-8764-5836-671F-9B77C74ACC8D}"/>
              </a:ext>
            </a:extLst>
          </p:cNvPr>
          <p:cNvSpPr/>
          <p:nvPr/>
        </p:nvSpPr>
        <p:spPr>
          <a:xfrm>
            <a:off x="7183225" y="2894029"/>
            <a:ext cx="810705" cy="3770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81115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C720A-61A0-796D-321B-D870324037AE}"/>
            </a:ext>
          </a:extLst>
        </p:cNvPr>
        <p:cNvGrpSpPr/>
        <p:nvPr/>
      </p:nvGrpSpPr>
      <p:grpSpPr>
        <a:xfrm>
          <a:off x="0" y="0"/>
          <a:ext cx="0" cy="0"/>
          <a:chOff x="0" y="0"/>
          <a:chExt cx="0" cy="0"/>
        </a:xfrm>
      </p:grpSpPr>
      <p:sp>
        <p:nvSpPr>
          <p:cNvPr id="35" name="矢印: 右 34">
            <a:extLst>
              <a:ext uri="{FF2B5EF4-FFF2-40B4-BE49-F238E27FC236}">
                <a16:creationId xmlns:a16="http://schemas.microsoft.com/office/drawing/2014/main" id="{9ED342AB-4F9B-1D96-150F-09E4B5639E37}"/>
              </a:ext>
            </a:extLst>
          </p:cNvPr>
          <p:cNvSpPr/>
          <p:nvPr/>
        </p:nvSpPr>
        <p:spPr>
          <a:xfrm>
            <a:off x="5383519" y="3972588"/>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67265E48-682C-768C-2F42-3F137CB5F4EE}"/>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5A012F02-D6DF-B62D-1283-6327DF1DE2AB}"/>
              </a:ext>
            </a:extLst>
          </p:cNvPr>
          <p:cNvSpPr>
            <a:spLocks noGrp="1"/>
          </p:cNvSpPr>
          <p:nvPr>
            <p:ph type="title"/>
          </p:nvPr>
        </p:nvSpPr>
        <p:spPr>
          <a:xfrm>
            <a:off x="259998" y="165111"/>
            <a:ext cx="8123714" cy="417629"/>
          </a:xfrm>
        </p:spPr>
        <p:txBody>
          <a:bodyPr>
            <a:noAutofit/>
          </a:bodyPr>
          <a:lstStyle/>
          <a:p>
            <a:r>
              <a:rPr lang="ja-JP" altLang="en-US" sz="3600" b="1" dirty="0">
                <a:ea typeface="A-OTF UD Shin Go Pr6N L" panose="020B0300000000000000"/>
              </a:rPr>
              <a:t>ベースアップ評価料とは</a:t>
            </a:r>
            <a:endParaRPr lang="en-US" altLang="ja-JP" sz="1600" b="1" dirty="0">
              <a:latin typeface="A-OTF UD Shin Go Pr6N L" panose="020B0300000000000000" pitchFamily="34" charset="-128"/>
              <a:ea typeface="A-OTF UD Shin Go Pr6N L" panose="020B0300000000000000"/>
            </a:endParaRPr>
          </a:p>
        </p:txBody>
      </p:sp>
      <p:sp>
        <p:nvSpPr>
          <p:cNvPr id="3" name="Content Placeholder 2">
            <a:extLst>
              <a:ext uri="{FF2B5EF4-FFF2-40B4-BE49-F238E27FC236}">
                <a16:creationId xmlns:a16="http://schemas.microsoft.com/office/drawing/2014/main" id="{4B5AB318-AFDC-4F46-BE70-5AA674DF2F58}"/>
              </a:ext>
            </a:extLst>
          </p:cNvPr>
          <p:cNvSpPr>
            <a:spLocks noGrp="1"/>
          </p:cNvSpPr>
          <p:nvPr>
            <p:ph idx="1"/>
          </p:nvPr>
        </p:nvSpPr>
        <p:spPr>
          <a:xfrm>
            <a:off x="492923" y="898653"/>
            <a:ext cx="8159162" cy="1854407"/>
          </a:xfrm>
        </p:spPr>
        <p:txBody>
          <a:bodyPr>
            <a:normAutofit fontScale="92500" lnSpcReduction="10000"/>
          </a:bodyPr>
          <a:lstStyle/>
          <a:p>
            <a:r>
              <a:rPr lang="ja-JP" altLang="en-US" sz="3200" dirty="0">
                <a:ea typeface="A-OTF UD Shin Go Pr6N L" panose="020B0300000000000000"/>
              </a:rPr>
              <a:t>医療機関の賃上げ支援が目的</a:t>
            </a:r>
            <a:br>
              <a:rPr lang="en-US" altLang="ja-JP" sz="3200" dirty="0">
                <a:ea typeface="A-OTF UD Shin Go Pr6N L" panose="020B0300000000000000"/>
              </a:rPr>
            </a:br>
            <a:r>
              <a:rPr lang="ja-JP" altLang="en-US" sz="3200" dirty="0">
                <a:ea typeface="A-OTF UD Shin Go Pr6N L" panose="020B0300000000000000"/>
              </a:rPr>
              <a:t> </a:t>
            </a:r>
            <a:r>
              <a:rPr lang="en-US" altLang="ja-JP" sz="2200" dirty="0">
                <a:ea typeface="A-OTF UD Shin Go Pr6N L" panose="020B0300000000000000"/>
              </a:rPr>
              <a:t>(R6</a:t>
            </a:r>
            <a:r>
              <a:rPr lang="ja-JP" altLang="en-US" sz="2200" dirty="0">
                <a:ea typeface="A-OTF UD Shin Go Pr6N L" panose="020B0300000000000000"/>
              </a:rPr>
              <a:t>年診療報酬改定で新設）</a:t>
            </a:r>
            <a:endParaRPr lang="ja-JP" altLang="en-US" sz="3200" dirty="0">
              <a:ea typeface="A-OTF UD Shin Go Pr6N L" panose="020B0300000000000000"/>
            </a:endParaRPr>
          </a:p>
          <a:p>
            <a:r>
              <a:rPr lang="ja-JP" altLang="en-US" sz="3200" dirty="0">
                <a:ea typeface="A-OTF UD Shin Go Pr6N L" panose="020B0300000000000000"/>
              </a:rPr>
              <a:t>外来・訪問・入院で算定可能</a:t>
            </a:r>
          </a:p>
          <a:p>
            <a:r>
              <a:rPr lang="ja-JP" altLang="en-US" sz="3200" dirty="0">
                <a:ea typeface="A-OTF UD Shin Go Pr6N L" panose="020B0300000000000000"/>
              </a:rPr>
              <a:t>賃金改善の計画・実績報告が求められる</a:t>
            </a:r>
          </a:p>
        </p:txBody>
      </p:sp>
      <p:sp>
        <p:nvSpPr>
          <p:cNvPr id="12" name="スライド番号プレースホルダー 11">
            <a:extLst>
              <a:ext uri="{FF2B5EF4-FFF2-40B4-BE49-F238E27FC236}">
                <a16:creationId xmlns:a16="http://schemas.microsoft.com/office/drawing/2014/main" id="{40A22BEA-0C90-7171-E197-914991FDE1C6}"/>
              </a:ext>
            </a:extLst>
          </p:cNvPr>
          <p:cNvSpPr>
            <a:spLocks noGrp="1"/>
          </p:cNvSpPr>
          <p:nvPr>
            <p:ph type="sldNum" sz="quarter" idx="12"/>
          </p:nvPr>
        </p:nvSpPr>
        <p:spPr/>
        <p:txBody>
          <a:bodyPr/>
          <a:lstStyle/>
          <a:p>
            <a:fld id="{C1FF6DA9-008F-8B48-92A6-B652298478BF}" type="slidenum">
              <a:rPr lang="en-US" sz="1600" smtClean="0"/>
              <a:t>7</a:t>
            </a:fld>
            <a:endParaRPr lang="en-US" sz="1600" dirty="0"/>
          </a:p>
        </p:txBody>
      </p:sp>
      <p:sp>
        <p:nvSpPr>
          <p:cNvPr id="4" name="フッター プレースホルダー 3">
            <a:extLst>
              <a:ext uri="{FF2B5EF4-FFF2-40B4-BE49-F238E27FC236}">
                <a16:creationId xmlns:a16="http://schemas.microsoft.com/office/drawing/2014/main" id="{FD8DC11C-9FBE-A82A-F4F7-32F84BD3EC01}"/>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四角形: 角を丸くする 4">
            <a:extLst>
              <a:ext uri="{FF2B5EF4-FFF2-40B4-BE49-F238E27FC236}">
                <a16:creationId xmlns:a16="http://schemas.microsoft.com/office/drawing/2014/main" id="{C8EC74A0-CFC0-8CDA-A74F-0D9557C4E63D}"/>
              </a:ext>
            </a:extLst>
          </p:cNvPr>
          <p:cNvSpPr/>
          <p:nvPr/>
        </p:nvSpPr>
        <p:spPr>
          <a:xfrm>
            <a:off x="3833553" y="4097874"/>
            <a:ext cx="1476894" cy="1089890"/>
          </a:xfrm>
          <a:prstGeom prst="roundRect">
            <a:avLst>
              <a:gd name="adj" fmla="val 10000"/>
            </a:avLst>
          </a:prstGeom>
          <a:blipFill rotWithShape="1">
            <a:blip r:embed="rId3">
              <a:extLst>
                <a:ext uri="{837473B0-CC2E-450A-ABE3-18F120FF3D39}">
                  <a1611:picAttrSrcUrl xmlns:a1611="http://schemas.microsoft.com/office/drawing/2016/11/main" r:id="rId4"/>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1" name="図 10">
            <a:extLst>
              <a:ext uri="{FF2B5EF4-FFF2-40B4-BE49-F238E27FC236}">
                <a16:creationId xmlns:a16="http://schemas.microsoft.com/office/drawing/2014/main" id="{899791B5-0437-9AC6-3625-EBD95579FAA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17580" y="2942727"/>
            <a:ext cx="1990969" cy="2259255"/>
          </a:xfrm>
          <a:prstGeom prst="rect">
            <a:avLst/>
          </a:prstGeom>
        </p:spPr>
      </p:pic>
      <p:sp>
        <p:nvSpPr>
          <p:cNvPr id="13" name="矢印: 右 12">
            <a:extLst>
              <a:ext uri="{FF2B5EF4-FFF2-40B4-BE49-F238E27FC236}">
                <a16:creationId xmlns:a16="http://schemas.microsoft.com/office/drawing/2014/main" id="{D508DB9A-8DD5-2D0C-4961-B3C95875501D}"/>
              </a:ext>
            </a:extLst>
          </p:cNvPr>
          <p:cNvSpPr/>
          <p:nvPr/>
        </p:nvSpPr>
        <p:spPr>
          <a:xfrm>
            <a:off x="1868781" y="3960471"/>
            <a:ext cx="1990968" cy="1317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4CD2301F-ED65-1543-4BD8-0C062F0BC462}"/>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171283" y="3401934"/>
            <a:ext cx="753168" cy="780067"/>
          </a:xfrm>
          <a:prstGeom prst="rect">
            <a:avLst/>
          </a:prstGeom>
        </p:spPr>
      </p:pic>
      <p:pic>
        <p:nvPicPr>
          <p:cNvPr id="25" name="図 24">
            <a:extLst>
              <a:ext uri="{FF2B5EF4-FFF2-40B4-BE49-F238E27FC236}">
                <a16:creationId xmlns:a16="http://schemas.microsoft.com/office/drawing/2014/main" id="{408F3C70-C573-3A0A-C2DF-7666FE0792A2}"/>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662736" y="3441927"/>
            <a:ext cx="753168" cy="780067"/>
          </a:xfrm>
          <a:prstGeom prst="rect">
            <a:avLst/>
          </a:prstGeom>
        </p:spPr>
      </p:pic>
      <p:sp>
        <p:nvSpPr>
          <p:cNvPr id="28" name="テキスト ボックス 27">
            <a:extLst>
              <a:ext uri="{FF2B5EF4-FFF2-40B4-BE49-F238E27FC236}">
                <a16:creationId xmlns:a16="http://schemas.microsoft.com/office/drawing/2014/main" id="{F002F85D-DB49-2EE3-CB7B-B101F0DAA7FA}"/>
              </a:ext>
            </a:extLst>
          </p:cNvPr>
          <p:cNvSpPr txBox="1"/>
          <p:nvPr/>
        </p:nvSpPr>
        <p:spPr>
          <a:xfrm>
            <a:off x="7353597" y="5398720"/>
            <a:ext cx="1637631" cy="646331"/>
          </a:xfrm>
          <a:prstGeom prst="rect">
            <a:avLst/>
          </a:prstGeom>
          <a:noFill/>
        </p:spPr>
        <p:txBody>
          <a:bodyPr wrap="square" rtlCol="0">
            <a:spAutoFit/>
          </a:bodyPr>
          <a:lstStyle/>
          <a:p>
            <a:r>
              <a:rPr kumimoji="1" lang="ja-JP" altLang="en-US" b="1" dirty="0"/>
              <a:t>医療従事者（医師以外）</a:t>
            </a:r>
          </a:p>
        </p:txBody>
      </p:sp>
      <p:sp>
        <p:nvSpPr>
          <p:cNvPr id="29" name="テキスト ボックス 28">
            <a:extLst>
              <a:ext uri="{FF2B5EF4-FFF2-40B4-BE49-F238E27FC236}">
                <a16:creationId xmlns:a16="http://schemas.microsoft.com/office/drawing/2014/main" id="{0C62D8DC-7178-0730-7A43-E890F5740F98}"/>
              </a:ext>
            </a:extLst>
          </p:cNvPr>
          <p:cNvSpPr txBox="1"/>
          <p:nvPr/>
        </p:nvSpPr>
        <p:spPr>
          <a:xfrm>
            <a:off x="1969101" y="4319654"/>
            <a:ext cx="1568031" cy="646331"/>
          </a:xfrm>
          <a:prstGeom prst="rect">
            <a:avLst/>
          </a:prstGeom>
          <a:noFill/>
        </p:spPr>
        <p:txBody>
          <a:bodyPr wrap="square" rtlCol="0">
            <a:spAutoFit/>
          </a:bodyPr>
          <a:lstStyle/>
          <a:p>
            <a:pPr algn="ctr"/>
            <a:r>
              <a:rPr kumimoji="1" lang="ja-JP" altLang="en-US" b="1" dirty="0">
                <a:solidFill>
                  <a:schemeClr val="bg1"/>
                </a:solidFill>
              </a:rPr>
              <a:t>ベースアップ評価料</a:t>
            </a:r>
          </a:p>
        </p:txBody>
      </p:sp>
      <p:sp>
        <p:nvSpPr>
          <p:cNvPr id="33" name="テキスト ボックス 32">
            <a:extLst>
              <a:ext uri="{FF2B5EF4-FFF2-40B4-BE49-F238E27FC236}">
                <a16:creationId xmlns:a16="http://schemas.microsoft.com/office/drawing/2014/main" id="{9102C966-EB0C-4CD1-2D8D-140E0C0A5495}"/>
              </a:ext>
            </a:extLst>
          </p:cNvPr>
          <p:cNvSpPr txBox="1"/>
          <p:nvPr/>
        </p:nvSpPr>
        <p:spPr>
          <a:xfrm>
            <a:off x="5500529" y="4480142"/>
            <a:ext cx="1637631" cy="369332"/>
          </a:xfrm>
          <a:prstGeom prst="rect">
            <a:avLst/>
          </a:prstGeom>
          <a:noFill/>
        </p:spPr>
        <p:txBody>
          <a:bodyPr wrap="square" rtlCol="0">
            <a:spAutoFit/>
          </a:bodyPr>
          <a:lstStyle/>
          <a:p>
            <a:pPr algn="ctr"/>
            <a:r>
              <a:rPr kumimoji="1" lang="ja-JP" altLang="en-US" b="1" dirty="0">
                <a:solidFill>
                  <a:schemeClr val="bg1"/>
                </a:solidFill>
              </a:rPr>
              <a:t>ベースアップ</a:t>
            </a:r>
          </a:p>
        </p:txBody>
      </p:sp>
      <p:sp>
        <p:nvSpPr>
          <p:cNvPr id="34" name="テキスト ボックス 33">
            <a:extLst>
              <a:ext uri="{FF2B5EF4-FFF2-40B4-BE49-F238E27FC236}">
                <a16:creationId xmlns:a16="http://schemas.microsoft.com/office/drawing/2014/main" id="{A2841485-1E39-5088-DDD4-71ADDD9F3FB8}"/>
              </a:ext>
            </a:extLst>
          </p:cNvPr>
          <p:cNvSpPr txBox="1"/>
          <p:nvPr/>
        </p:nvSpPr>
        <p:spPr>
          <a:xfrm>
            <a:off x="189335" y="5201982"/>
            <a:ext cx="2148200" cy="1354217"/>
          </a:xfrm>
          <a:prstGeom prst="rect">
            <a:avLst/>
          </a:prstGeom>
          <a:noFill/>
        </p:spPr>
        <p:txBody>
          <a:bodyPr wrap="square" rtlCol="0">
            <a:spAutoFit/>
          </a:bodyPr>
          <a:lstStyle/>
          <a:p>
            <a:pPr algn="ctr"/>
            <a:r>
              <a:rPr kumimoji="1" lang="ja-JP" altLang="en-US" b="1" dirty="0"/>
              <a:t>保険者</a:t>
            </a:r>
            <a:endParaRPr kumimoji="1" lang="en-US" altLang="ja-JP" b="1" dirty="0"/>
          </a:p>
          <a:p>
            <a:pPr algn="ctr"/>
            <a:r>
              <a:rPr lang="ja-JP" altLang="en-US" b="1" dirty="0"/>
              <a:t>（</a:t>
            </a:r>
            <a:r>
              <a:rPr lang="ja-JP" altLang="en-US" sz="1400" b="0" i="0" dirty="0">
                <a:effectLst/>
                <a:latin typeface="Noto Sans JP" panose="020B0200000000000000" pitchFamily="50" charset="-128"/>
                <a:ea typeface="Noto Sans JP" panose="020B0200000000000000" pitchFamily="50" charset="-128"/>
              </a:rPr>
              <a:t>全国健康保険協会・健康保険組合・市町村</a:t>
            </a:r>
            <a:r>
              <a:rPr lang="ja-JP" altLang="en-US" sz="1400" dirty="0">
                <a:latin typeface="Noto Sans JP" panose="020B0200000000000000" pitchFamily="50" charset="-128"/>
                <a:ea typeface="Noto Sans JP" panose="020B0200000000000000" pitchFamily="50" charset="-128"/>
              </a:rPr>
              <a:t>・</a:t>
            </a:r>
            <a:r>
              <a:rPr lang="ja-JP" altLang="en-US" sz="1400" b="0" i="0" dirty="0">
                <a:effectLst/>
                <a:latin typeface="Noto Sans JP" panose="020B0200000000000000" pitchFamily="50" charset="-128"/>
                <a:ea typeface="Noto Sans JP" panose="020B0200000000000000" pitchFamily="50" charset="-128"/>
              </a:rPr>
              <a:t>国民健康保険組合</a:t>
            </a:r>
            <a:endParaRPr lang="en-US" altLang="ja-JP" sz="1400" b="0" i="0" dirty="0">
              <a:effectLst/>
              <a:latin typeface="Noto Sans JP" panose="020B0200000000000000" pitchFamily="50" charset="-128"/>
              <a:ea typeface="Noto Sans JP" panose="020B0200000000000000" pitchFamily="50" charset="-128"/>
            </a:endParaRPr>
          </a:p>
          <a:p>
            <a:pPr algn="ctr"/>
            <a:r>
              <a:rPr lang="ja-JP" altLang="en-US" sz="1400" b="0" i="0" dirty="0">
                <a:effectLst/>
                <a:latin typeface="Noto Sans JP" panose="020B0200000000000000" pitchFamily="50" charset="-128"/>
                <a:ea typeface="Noto Sans JP" panose="020B0200000000000000" pitchFamily="50" charset="-128"/>
              </a:rPr>
              <a:t>など</a:t>
            </a:r>
            <a:r>
              <a:rPr lang="ja-JP" altLang="en-US" b="0" i="0" dirty="0">
                <a:effectLst/>
                <a:latin typeface="Noto Sans JP" panose="020B0200000000000000" pitchFamily="50" charset="-128"/>
                <a:ea typeface="Noto Sans JP" panose="020B0200000000000000" pitchFamily="50" charset="-128"/>
              </a:rPr>
              <a:t>）</a:t>
            </a:r>
            <a:endParaRPr kumimoji="1" lang="en-US" altLang="ja-JP" b="1" dirty="0"/>
          </a:p>
        </p:txBody>
      </p:sp>
      <p:pic>
        <p:nvPicPr>
          <p:cNvPr id="37" name="図 36">
            <a:extLst>
              <a:ext uri="{FF2B5EF4-FFF2-40B4-BE49-F238E27FC236}">
                <a16:creationId xmlns:a16="http://schemas.microsoft.com/office/drawing/2014/main" id="{B858130E-D8E5-0DBB-0460-186E7DAF1BB1}"/>
              </a:ext>
            </a:extLst>
          </p:cNvPr>
          <p:cNvPicPr>
            <a:picLocks noChangeAspect="1"/>
          </p:cNvPicPr>
          <p:nvPr/>
        </p:nvPicPr>
        <p:blipFill>
          <a:blip r:embed="rId9">
            <a:extLst>
              <a:ext uri="{837473B0-CC2E-450A-ABE3-18F120FF3D39}">
                <a1611:picAttrSrcUrl xmlns:a1611="http://schemas.microsoft.com/office/drawing/2016/11/main" r:id="rId10"/>
              </a:ext>
            </a:extLst>
          </a:blip>
          <a:srcRect l="73491"/>
          <a:stretch/>
        </p:blipFill>
        <p:spPr>
          <a:xfrm>
            <a:off x="8106711" y="2835917"/>
            <a:ext cx="819709" cy="2898901"/>
          </a:xfrm>
          <a:prstGeom prst="rect">
            <a:avLst/>
          </a:prstGeom>
        </p:spPr>
      </p:pic>
      <p:pic>
        <p:nvPicPr>
          <p:cNvPr id="38" name="図 37">
            <a:extLst>
              <a:ext uri="{FF2B5EF4-FFF2-40B4-BE49-F238E27FC236}">
                <a16:creationId xmlns:a16="http://schemas.microsoft.com/office/drawing/2014/main" id="{E3F17546-4DF5-07D2-FABE-A2ACE7374F9A}"/>
              </a:ext>
            </a:extLst>
          </p:cNvPr>
          <p:cNvPicPr>
            <a:picLocks noChangeAspect="1"/>
          </p:cNvPicPr>
          <p:nvPr/>
        </p:nvPicPr>
        <p:blipFill>
          <a:blip r:embed="rId9">
            <a:extLst>
              <a:ext uri="{837473B0-CC2E-450A-ABE3-18F120FF3D39}">
                <a1611:picAttrSrcUrl xmlns:a1611="http://schemas.microsoft.com/office/drawing/2016/11/main" r:id="rId10"/>
              </a:ext>
            </a:extLst>
          </a:blip>
          <a:srcRect l="-2217" r="75529"/>
          <a:stretch/>
        </p:blipFill>
        <p:spPr>
          <a:xfrm>
            <a:off x="7178969" y="2835917"/>
            <a:ext cx="850359" cy="2987182"/>
          </a:xfrm>
          <a:prstGeom prst="rect">
            <a:avLst/>
          </a:prstGeom>
        </p:spPr>
      </p:pic>
      <p:sp>
        <p:nvSpPr>
          <p:cNvPr id="39" name="テキスト ボックス 38">
            <a:extLst>
              <a:ext uri="{FF2B5EF4-FFF2-40B4-BE49-F238E27FC236}">
                <a16:creationId xmlns:a16="http://schemas.microsoft.com/office/drawing/2014/main" id="{CACF2928-EA11-3083-781C-C9EB1DE55887}"/>
              </a:ext>
            </a:extLst>
          </p:cNvPr>
          <p:cNvSpPr txBox="1"/>
          <p:nvPr/>
        </p:nvSpPr>
        <p:spPr>
          <a:xfrm>
            <a:off x="3805749" y="5277728"/>
            <a:ext cx="1630234" cy="369332"/>
          </a:xfrm>
          <a:prstGeom prst="rect">
            <a:avLst/>
          </a:prstGeom>
          <a:noFill/>
        </p:spPr>
        <p:txBody>
          <a:bodyPr wrap="square" rtlCol="0">
            <a:spAutoFit/>
          </a:bodyPr>
          <a:lstStyle/>
          <a:p>
            <a:pPr algn="ctr"/>
            <a:r>
              <a:rPr kumimoji="1" lang="ja-JP" altLang="en-US" b="1" dirty="0"/>
              <a:t>医療機関</a:t>
            </a:r>
          </a:p>
        </p:txBody>
      </p:sp>
      <p:sp>
        <p:nvSpPr>
          <p:cNvPr id="40" name="矢印: 下カーブ 39">
            <a:extLst>
              <a:ext uri="{FF2B5EF4-FFF2-40B4-BE49-F238E27FC236}">
                <a16:creationId xmlns:a16="http://schemas.microsoft.com/office/drawing/2014/main" id="{6A1380F2-9705-3548-6AF0-C4B7EE66282C}"/>
              </a:ext>
            </a:extLst>
          </p:cNvPr>
          <p:cNvSpPr/>
          <p:nvPr/>
        </p:nvSpPr>
        <p:spPr>
          <a:xfrm>
            <a:off x="3023167" y="2670902"/>
            <a:ext cx="3193902" cy="742735"/>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テキスト ボックス 40">
            <a:extLst>
              <a:ext uri="{FF2B5EF4-FFF2-40B4-BE49-F238E27FC236}">
                <a16:creationId xmlns:a16="http://schemas.microsoft.com/office/drawing/2014/main" id="{00B02983-2A00-4FE9-5BFE-443B4C21FC29}"/>
              </a:ext>
            </a:extLst>
          </p:cNvPr>
          <p:cNvSpPr txBox="1"/>
          <p:nvPr/>
        </p:nvSpPr>
        <p:spPr>
          <a:xfrm>
            <a:off x="3722557" y="3139185"/>
            <a:ext cx="2180579" cy="646331"/>
          </a:xfrm>
          <a:prstGeom prst="rect">
            <a:avLst/>
          </a:prstGeom>
          <a:noFill/>
        </p:spPr>
        <p:txBody>
          <a:bodyPr wrap="square" rtlCol="0">
            <a:spAutoFit/>
          </a:bodyPr>
          <a:lstStyle/>
          <a:p>
            <a:r>
              <a:rPr kumimoji="1" lang="ja-JP" altLang="en-US" sz="3600" b="1" dirty="0">
                <a:solidFill>
                  <a:srgbClr val="FF0000"/>
                </a:solidFill>
                <a:highlight>
                  <a:srgbClr val="FFFF00"/>
                </a:highlight>
              </a:rPr>
              <a:t>全額支給</a:t>
            </a:r>
          </a:p>
        </p:txBody>
      </p:sp>
      <p:pic>
        <p:nvPicPr>
          <p:cNvPr id="45" name="図 44">
            <a:extLst>
              <a:ext uri="{FF2B5EF4-FFF2-40B4-BE49-F238E27FC236}">
                <a16:creationId xmlns:a16="http://schemas.microsoft.com/office/drawing/2014/main" id="{2691D0FD-4AF9-5155-5246-8A2B7241B631}"/>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272468" y="3214469"/>
            <a:ext cx="470697" cy="470697"/>
          </a:xfrm>
          <a:prstGeom prst="rect">
            <a:avLst/>
          </a:prstGeom>
        </p:spPr>
      </p:pic>
      <p:sp>
        <p:nvSpPr>
          <p:cNvPr id="7" name="楕円 6">
            <a:extLst>
              <a:ext uri="{FF2B5EF4-FFF2-40B4-BE49-F238E27FC236}">
                <a16:creationId xmlns:a16="http://schemas.microsoft.com/office/drawing/2014/main" id="{A204DC16-C48D-0357-198A-F79F75D8D2E0}"/>
              </a:ext>
            </a:extLst>
          </p:cNvPr>
          <p:cNvSpPr/>
          <p:nvPr/>
        </p:nvSpPr>
        <p:spPr>
          <a:xfrm>
            <a:off x="1559471" y="3219404"/>
            <a:ext cx="2355833" cy="254571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1533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B85D-A62A-3B20-6BE5-A35C9235423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750C869-0219-A891-6C3C-06B8C804EC28}"/>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24971D-A273-E0C6-3F2C-7E2498F0A9B4}"/>
              </a:ext>
            </a:extLst>
          </p:cNvPr>
          <p:cNvSpPr>
            <a:spLocks noGrp="1"/>
          </p:cNvSpPr>
          <p:nvPr>
            <p:ph type="title"/>
          </p:nvPr>
        </p:nvSpPr>
        <p:spPr>
          <a:xfrm>
            <a:off x="-503475"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届出書・計画書の提出方法</a:t>
            </a:r>
          </a:p>
        </p:txBody>
      </p:sp>
      <p:sp>
        <p:nvSpPr>
          <p:cNvPr id="4" name="スライド番号プレースホルダー 3">
            <a:extLst>
              <a:ext uri="{FF2B5EF4-FFF2-40B4-BE49-F238E27FC236}">
                <a16:creationId xmlns:a16="http://schemas.microsoft.com/office/drawing/2014/main" id="{C46199CA-1645-84C3-2F3E-1F2B48CDC31B}"/>
              </a:ext>
            </a:extLst>
          </p:cNvPr>
          <p:cNvSpPr>
            <a:spLocks noGrp="1"/>
          </p:cNvSpPr>
          <p:nvPr>
            <p:ph type="sldNum" sz="quarter" idx="12"/>
          </p:nvPr>
        </p:nvSpPr>
        <p:spPr/>
        <p:txBody>
          <a:bodyPr/>
          <a:lstStyle/>
          <a:p>
            <a:fld id="{C1FF6DA9-008F-8B48-92A6-B652298478BF}" type="slidenum">
              <a:rPr lang="en-US" sz="1100" smtClean="0"/>
              <a:t>70</a:t>
            </a:fld>
            <a:endParaRPr lang="en-US" sz="800" dirty="0"/>
          </a:p>
        </p:txBody>
      </p:sp>
      <p:sp>
        <p:nvSpPr>
          <p:cNvPr id="9" name="フッター プレースホルダー 8">
            <a:extLst>
              <a:ext uri="{FF2B5EF4-FFF2-40B4-BE49-F238E27FC236}">
                <a16:creationId xmlns:a16="http://schemas.microsoft.com/office/drawing/2014/main" id="{D844CCAF-9ED8-232B-3FF3-85ACF6FA1A9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14" name="図 13">
            <a:extLst>
              <a:ext uri="{FF2B5EF4-FFF2-40B4-BE49-F238E27FC236}">
                <a16:creationId xmlns:a16="http://schemas.microsoft.com/office/drawing/2014/main" id="{B4828FFD-89DE-7C29-792E-A9E08E1442AB}"/>
              </a:ext>
            </a:extLst>
          </p:cNvPr>
          <p:cNvPicPr>
            <a:picLocks noChangeAspect="1"/>
          </p:cNvPicPr>
          <p:nvPr/>
        </p:nvPicPr>
        <p:blipFill>
          <a:blip r:embed="rId3"/>
          <a:stretch>
            <a:fillRect/>
          </a:stretch>
        </p:blipFill>
        <p:spPr>
          <a:xfrm>
            <a:off x="152903" y="763280"/>
            <a:ext cx="8867272" cy="3788098"/>
          </a:xfrm>
          <a:prstGeom prst="rect">
            <a:avLst/>
          </a:prstGeom>
        </p:spPr>
      </p:pic>
      <p:sp>
        <p:nvSpPr>
          <p:cNvPr id="15" name="正方形/長方形 14">
            <a:extLst>
              <a:ext uri="{FF2B5EF4-FFF2-40B4-BE49-F238E27FC236}">
                <a16:creationId xmlns:a16="http://schemas.microsoft.com/office/drawing/2014/main" id="{49DEB0DA-338E-D33F-59E0-33D9908DC8A1}"/>
              </a:ext>
            </a:extLst>
          </p:cNvPr>
          <p:cNvSpPr/>
          <p:nvPr/>
        </p:nvSpPr>
        <p:spPr>
          <a:xfrm>
            <a:off x="3143249" y="1538286"/>
            <a:ext cx="4019551"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8AB9C50-76C0-FDD0-83BA-95D8E00643A1}"/>
              </a:ext>
            </a:extLst>
          </p:cNvPr>
          <p:cNvSpPr/>
          <p:nvPr/>
        </p:nvSpPr>
        <p:spPr>
          <a:xfrm>
            <a:off x="1057275" y="2926590"/>
            <a:ext cx="5400675"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3746802-3348-2810-BE32-7077F2AA6D49}"/>
              </a:ext>
            </a:extLst>
          </p:cNvPr>
          <p:cNvSpPr/>
          <p:nvPr/>
        </p:nvSpPr>
        <p:spPr>
          <a:xfrm>
            <a:off x="540542" y="3580094"/>
            <a:ext cx="7060408"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5671554-362C-E06B-F2DC-F1F4AD0D161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464713" y="4373792"/>
            <a:ext cx="2057400" cy="2048296"/>
          </a:xfrm>
          <a:prstGeom prst="rect">
            <a:avLst/>
          </a:prstGeom>
        </p:spPr>
      </p:pic>
      <p:pic>
        <p:nvPicPr>
          <p:cNvPr id="23" name="図 22">
            <a:extLst>
              <a:ext uri="{FF2B5EF4-FFF2-40B4-BE49-F238E27FC236}">
                <a16:creationId xmlns:a16="http://schemas.microsoft.com/office/drawing/2014/main" id="{20CFDCD7-30DC-046F-6FED-0BCC7C4CC7F6}"/>
              </a:ext>
            </a:extLst>
          </p:cNvPr>
          <p:cNvPicPr>
            <a:picLocks noChangeAspect="1"/>
          </p:cNvPicPr>
          <p:nvPr/>
        </p:nvPicPr>
        <p:blipFill>
          <a:blip r:embed="rId6">
            <a:extLst>
              <a:ext uri="{837473B0-CC2E-450A-ABE3-18F120FF3D39}">
                <a1611:picAttrSrcUrl xmlns:a1611="http://schemas.microsoft.com/office/drawing/2016/11/main" r:id="rId7"/>
              </a:ext>
            </a:extLst>
          </a:blip>
          <a:srcRect r="51719"/>
          <a:stretch/>
        </p:blipFill>
        <p:spPr>
          <a:xfrm>
            <a:off x="904873" y="4704124"/>
            <a:ext cx="805627" cy="717176"/>
          </a:xfrm>
          <a:prstGeom prst="rect">
            <a:avLst/>
          </a:prstGeom>
        </p:spPr>
      </p:pic>
      <p:sp>
        <p:nvSpPr>
          <p:cNvPr id="24" name="テキスト ボックス 23">
            <a:extLst>
              <a:ext uri="{FF2B5EF4-FFF2-40B4-BE49-F238E27FC236}">
                <a16:creationId xmlns:a16="http://schemas.microsoft.com/office/drawing/2014/main" id="{C47E32DA-FC8E-3FAF-8F67-E7E765DAE951}"/>
              </a:ext>
            </a:extLst>
          </p:cNvPr>
          <p:cNvSpPr txBox="1"/>
          <p:nvPr/>
        </p:nvSpPr>
        <p:spPr>
          <a:xfrm>
            <a:off x="1650587" y="4797776"/>
            <a:ext cx="4959763" cy="1200329"/>
          </a:xfrm>
          <a:prstGeom prst="rect">
            <a:avLst/>
          </a:prstGeom>
          <a:noFill/>
        </p:spPr>
        <p:txBody>
          <a:bodyPr wrap="square" rtlCol="0">
            <a:spAutoFit/>
          </a:bodyPr>
          <a:lstStyle/>
          <a:p>
            <a:r>
              <a:rPr kumimoji="1" lang="ja-JP" altLang="en-US" dirty="0"/>
              <a:t>ファイル名を下記のように変えて</a:t>
            </a:r>
            <a:endParaRPr kumimoji="1" lang="en-US" altLang="ja-JP" dirty="0"/>
          </a:p>
          <a:p>
            <a:r>
              <a:rPr lang="ja-JP" altLang="en-US" dirty="0"/>
              <a:t>メールに添付し管轄厚生局に送る</a:t>
            </a:r>
            <a:endParaRPr lang="en-US" altLang="ja-JP" dirty="0"/>
          </a:p>
          <a:p>
            <a:endParaRPr kumimoji="1" lang="en-US" altLang="ja-JP" dirty="0"/>
          </a:p>
          <a:p>
            <a:r>
              <a:rPr lang="ja-JP" altLang="en-US" dirty="0"/>
              <a:t>医療機関番号</a:t>
            </a:r>
            <a:r>
              <a:rPr lang="en-US" altLang="ja-JP" dirty="0"/>
              <a:t>_</a:t>
            </a:r>
            <a:r>
              <a:rPr lang="ja-JP" altLang="en-US" dirty="0"/>
              <a:t>ベースアップ評価料届出</a:t>
            </a:r>
            <a:r>
              <a:rPr lang="en-US" altLang="ja-JP" dirty="0"/>
              <a:t>.xlsx</a:t>
            </a:r>
          </a:p>
        </p:txBody>
      </p:sp>
      <p:sp>
        <p:nvSpPr>
          <p:cNvPr id="26" name="吹き出し: 四角形 25">
            <a:extLst>
              <a:ext uri="{FF2B5EF4-FFF2-40B4-BE49-F238E27FC236}">
                <a16:creationId xmlns:a16="http://schemas.microsoft.com/office/drawing/2014/main" id="{C954F9FA-A753-FEDE-4A05-2932D495457B}"/>
              </a:ext>
            </a:extLst>
          </p:cNvPr>
          <p:cNvSpPr/>
          <p:nvPr/>
        </p:nvSpPr>
        <p:spPr>
          <a:xfrm>
            <a:off x="904873" y="4704124"/>
            <a:ext cx="5467352" cy="1477601"/>
          </a:xfrm>
          <a:prstGeom prst="wedgeRectCallout">
            <a:avLst>
              <a:gd name="adj1" fmla="val 53627"/>
              <a:gd name="adj2" fmla="val -2710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8">
            <a:extLst>
              <a:ext uri="{FF2B5EF4-FFF2-40B4-BE49-F238E27FC236}">
                <a16:creationId xmlns:a16="http://schemas.microsoft.com/office/drawing/2014/main" id="{D3A10932-6AD6-4BF6-10D9-590EAD9AA769}"/>
              </a:ext>
            </a:extLst>
          </p:cNvPr>
          <p:cNvSpPr txBox="1">
            <a:spLocks/>
          </p:cNvSpPr>
          <p:nvPr/>
        </p:nvSpPr>
        <p:spPr>
          <a:xfrm>
            <a:off x="4875419" y="4215800"/>
            <a:ext cx="308610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　　　　　　厚生労働省　届出様式記載上の注意</a:t>
            </a:r>
            <a:r>
              <a:rPr lang="en-US" dirty="0"/>
              <a:t>.</a:t>
            </a:r>
          </a:p>
        </p:txBody>
      </p:sp>
    </p:spTree>
    <p:extLst>
      <p:ext uri="{BB962C8B-B14F-4D97-AF65-F5344CB8AC3E}">
        <p14:creationId xmlns:p14="http://schemas.microsoft.com/office/powerpoint/2010/main" val="35427781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8217B-6F9F-42BD-6128-6D4DC982AD17}"/>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48EB2531-B142-2DC3-5B25-B21BDAC89B2F}"/>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4A2E0879-3D77-5D8D-FEFD-CD3F9AE25C4F}"/>
              </a:ext>
            </a:extLst>
          </p:cNvPr>
          <p:cNvSpPr>
            <a:spLocks noGrp="1"/>
          </p:cNvSpPr>
          <p:nvPr>
            <p:ph type="sldNum" sz="quarter" idx="12"/>
          </p:nvPr>
        </p:nvSpPr>
        <p:spPr/>
        <p:txBody>
          <a:bodyPr/>
          <a:lstStyle/>
          <a:p>
            <a:fld id="{C1FF6DA9-008F-8B48-92A6-B652298478BF}" type="slidenum">
              <a:rPr lang="en-US" smtClean="0"/>
              <a:t>71</a:t>
            </a:fld>
            <a:endParaRPr lang="en-US" dirty="0"/>
          </a:p>
        </p:txBody>
      </p:sp>
      <p:sp>
        <p:nvSpPr>
          <p:cNvPr id="9" name="正方形/長方形 8">
            <a:extLst>
              <a:ext uri="{FF2B5EF4-FFF2-40B4-BE49-F238E27FC236}">
                <a16:creationId xmlns:a16="http://schemas.microsoft.com/office/drawing/2014/main" id="{C9080E74-0BF7-3230-7928-3E19122BF939}"/>
              </a:ext>
            </a:extLst>
          </p:cNvPr>
          <p:cNvSpPr/>
          <p:nvPr/>
        </p:nvSpPr>
        <p:spPr>
          <a:xfrm>
            <a:off x="0" y="0"/>
            <a:ext cx="9144000" cy="6356351"/>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6DCDBDA2-A76B-A710-C707-57C8821C5287}"/>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入院ベースアップ評価料 計画書（届出書）</a:t>
            </a:r>
          </a:p>
        </p:txBody>
      </p:sp>
      <p:sp>
        <p:nvSpPr>
          <p:cNvPr id="2" name="四角形: 角を丸くする 1">
            <a:extLst>
              <a:ext uri="{FF2B5EF4-FFF2-40B4-BE49-F238E27FC236}">
                <a16:creationId xmlns:a16="http://schemas.microsoft.com/office/drawing/2014/main" id="{D8386558-4AFE-54AF-CF83-628BA243F433}"/>
              </a:ext>
            </a:extLst>
          </p:cNvPr>
          <p:cNvSpPr/>
          <p:nvPr/>
        </p:nvSpPr>
        <p:spPr>
          <a:xfrm>
            <a:off x="723800" y="651500"/>
            <a:ext cx="2449891" cy="1810399"/>
          </a:xfrm>
          <a:prstGeom prst="roundRect">
            <a:avLst>
              <a:gd name="adj" fmla="val 10000"/>
            </a:avLst>
          </a:prstGeom>
          <a:blipFill rotWithShape="1">
            <a:blip r:embed="rId2">
              <a:extLst>
                <a:ext uri="{837473B0-CC2E-450A-ABE3-18F120FF3D39}">
                  <a1611:picAttrSrcUrl xmlns:a1611="http://schemas.microsoft.com/office/drawing/2016/11/main" r:i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4799811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186DD-9091-1A95-1BD3-50226F4F921F}"/>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34F63DCF-F223-55AC-6EAF-B42E426BF3A9}"/>
              </a:ext>
            </a:extLst>
          </p:cNvPr>
          <p:cNvSpPr/>
          <p:nvPr/>
        </p:nvSpPr>
        <p:spPr>
          <a:xfrm>
            <a:off x="0" y="-18854"/>
            <a:ext cx="9144000" cy="861031"/>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8BA5388E-51C7-4C4D-50FC-F6883AB34346}"/>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72</a:t>
            </a:fld>
            <a:endParaRPr lang="en-US" dirty="0"/>
          </a:p>
        </p:txBody>
      </p:sp>
      <p:sp>
        <p:nvSpPr>
          <p:cNvPr id="3" name="フッター プレースホルダー 2">
            <a:extLst>
              <a:ext uri="{FF2B5EF4-FFF2-40B4-BE49-F238E27FC236}">
                <a16:creationId xmlns:a16="http://schemas.microsoft.com/office/drawing/2014/main" id="{4C5C520B-8023-5208-21F5-165F6ABF027A}"/>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AA6460EC-4EE7-7A3B-9556-D7E7508EF1D4}"/>
              </a:ext>
            </a:extLst>
          </p:cNvPr>
          <p:cNvSpPr>
            <a:spLocks noGrp="1"/>
          </p:cNvSpPr>
          <p:nvPr>
            <p:ph idx="1"/>
          </p:nvPr>
        </p:nvSpPr>
        <p:spPr>
          <a:xfrm>
            <a:off x="448461" y="1134761"/>
            <a:ext cx="788670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r>
              <a:rPr lang="ja-JP" altLang="en-US" b="1" dirty="0">
                <a:ea typeface="A-OTF UD Shin Go Pr6N L" panose="020B0300000000000000"/>
              </a:rPr>
              <a:t>　厚生労働省のベースアップ評価料特設ページから</a:t>
            </a:r>
            <a:r>
              <a:rPr lang="ja-JP" altLang="en-US" b="1" u="sng" dirty="0">
                <a:ea typeface="A-OTF UD Shin Go Pr6N L" panose="020B0300000000000000"/>
              </a:rPr>
              <a:t>従来版様式</a:t>
            </a:r>
            <a:r>
              <a:rPr lang="ja-JP" altLang="en-US" b="1" dirty="0">
                <a:ea typeface="A-OTF UD Shin Go Pr6N L" panose="020B0300000000000000"/>
              </a:rPr>
              <a:t>の届出書をダウンロード</a:t>
            </a:r>
          </a:p>
        </p:txBody>
      </p:sp>
      <p:pic>
        <p:nvPicPr>
          <p:cNvPr id="13" name="図 12">
            <a:extLst>
              <a:ext uri="{FF2B5EF4-FFF2-40B4-BE49-F238E27FC236}">
                <a16:creationId xmlns:a16="http://schemas.microsoft.com/office/drawing/2014/main" id="{8B8A96AA-0941-808C-BA01-0E76DC6131F2}"/>
              </a:ext>
            </a:extLst>
          </p:cNvPr>
          <p:cNvPicPr>
            <a:picLocks noChangeAspect="1"/>
          </p:cNvPicPr>
          <p:nvPr/>
        </p:nvPicPr>
        <p:blipFill>
          <a:blip r:embed="rId2"/>
          <a:srcRect b="13511"/>
          <a:stretch/>
        </p:blipFill>
        <p:spPr>
          <a:xfrm>
            <a:off x="57993" y="2539197"/>
            <a:ext cx="9038382" cy="3147266"/>
          </a:xfrm>
          <a:prstGeom prst="rect">
            <a:avLst/>
          </a:prstGeom>
        </p:spPr>
      </p:pic>
      <p:sp>
        <p:nvSpPr>
          <p:cNvPr id="16" name="テキスト ボックス 15">
            <a:extLst>
              <a:ext uri="{FF2B5EF4-FFF2-40B4-BE49-F238E27FC236}">
                <a16:creationId xmlns:a16="http://schemas.microsoft.com/office/drawing/2014/main" id="{0CF31561-2E8D-A492-A4BE-ACE811DEEAE4}"/>
              </a:ext>
            </a:extLst>
          </p:cNvPr>
          <p:cNvSpPr txBox="1"/>
          <p:nvPr/>
        </p:nvSpPr>
        <p:spPr>
          <a:xfrm>
            <a:off x="523875" y="1784576"/>
            <a:ext cx="8858250" cy="369332"/>
          </a:xfrm>
          <a:prstGeom prst="rect">
            <a:avLst/>
          </a:prstGeom>
          <a:noFill/>
        </p:spPr>
        <p:txBody>
          <a:bodyPr wrap="square">
            <a:spAutoFit/>
          </a:bodyPr>
          <a:lstStyle/>
          <a:p>
            <a:r>
              <a:rPr lang="ja-JP" altLang="en-US" dirty="0">
                <a:ea typeface="A-OTF UD Shin Go Pr6N L" panose="020B0300000000000000"/>
                <a:hlinkClick r:id="rId3"/>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A7F6E0C0-2309-090C-95F9-FB94D60D22D6}"/>
              </a:ext>
            </a:extLst>
          </p:cNvPr>
          <p:cNvSpPr/>
          <p:nvPr/>
        </p:nvSpPr>
        <p:spPr>
          <a:xfrm>
            <a:off x="209550" y="3702734"/>
            <a:ext cx="8886825" cy="4284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C81646A4-4D3F-60EF-0CCC-4C3B10B57EB9}"/>
              </a:ext>
            </a:extLst>
          </p:cNvPr>
          <p:cNvSpPr txBox="1">
            <a:spLocks/>
          </p:cNvSpPr>
          <p:nvPr/>
        </p:nvSpPr>
        <p:spPr>
          <a:xfrm>
            <a:off x="96780" y="-124558"/>
            <a:ext cx="9066425" cy="117455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入院ベースアップ評価料　計画書（届出書）</a:t>
            </a:r>
          </a:p>
        </p:txBody>
      </p:sp>
      <p:sp>
        <p:nvSpPr>
          <p:cNvPr id="14" name="吹き出し: 角を丸めた四角形 13">
            <a:extLst>
              <a:ext uri="{FF2B5EF4-FFF2-40B4-BE49-F238E27FC236}">
                <a16:creationId xmlns:a16="http://schemas.microsoft.com/office/drawing/2014/main" id="{277CD5E8-B817-5269-6AD6-837F1DB4A0BD}"/>
              </a:ext>
            </a:extLst>
          </p:cNvPr>
          <p:cNvSpPr/>
          <p:nvPr/>
        </p:nvSpPr>
        <p:spPr>
          <a:xfrm>
            <a:off x="6029324" y="3702734"/>
            <a:ext cx="2905126" cy="461506"/>
          </a:xfrm>
          <a:prstGeom prst="wedgeRoundRectCallout">
            <a:avLst>
              <a:gd name="adj1" fmla="val -72645"/>
              <a:gd name="adj2" fmla="val 15441"/>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Tree>
    <p:extLst>
      <p:ext uri="{BB962C8B-B14F-4D97-AF65-F5344CB8AC3E}">
        <p14:creationId xmlns:p14="http://schemas.microsoft.com/office/powerpoint/2010/main" val="271673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B97B0-441C-09A2-40AB-409771D236A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6CA5768-56DF-FE34-1FB7-2C9FBC73A657}"/>
              </a:ext>
            </a:extLst>
          </p:cNvPr>
          <p:cNvSpPr/>
          <p:nvPr/>
        </p:nvSpPr>
        <p:spPr>
          <a:xfrm>
            <a:off x="0" y="0"/>
            <a:ext cx="9144000" cy="71717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E4288176-0DC3-96EC-6640-8CA048DD57F2}"/>
              </a:ext>
            </a:extLst>
          </p:cNvPr>
          <p:cNvSpPr>
            <a:spLocks noGrp="1"/>
          </p:cNvSpPr>
          <p:nvPr>
            <p:ph type="title"/>
          </p:nvPr>
        </p:nvSpPr>
        <p:spPr>
          <a:xfrm>
            <a:off x="75304" y="-75110"/>
            <a:ext cx="8993392" cy="948315"/>
          </a:xfrm>
        </p:spPr>
        <p:txBody>
          <a:bodyPr>
            <a:normAutofit fontScale="90000"/>
          </a:bodyPr>
          <a:lstStyle/>
          <a:p>
            <a:r>
              <a:rPr kumimoji="1" lang="ja-JP" altLang="en-US" b="1" dirty="0">
                <a:latin typeface="+mn-ea"/>
                <a:ea typeface="+mn-ea"/>
              </a:rPr>
              <a:t>届出に必要な書類・数字　</a:t>
            </a:r>
            <a:r>
              <a:rPr lang="ja-JP" altLang="en-US" b="1" dirty="0">
                <a:latin typeface="A-OTF UD Shin Go Pr6N L" panose="020B0300000000000000" pitchFamily="34" charset="-128"/>
                <a:ea typeface="A-OTF UD Shin Go Pr6N L" panose="020B0300000000000000" pitchFamily="34" charset="-128"/>
              </a:rPr>
              <a:t>入院ベースアップ評価料　</a:t>
            </a:r>
            <a:endParaRPr kumimoji="1" lang="ja-JP" altLang="en-US" b="1" dirty="0">
              <a:latin typeface="+mn-ea"/>
              <a:ea typeface="+mn-ea"/>
            </a:endParaRPr>
          </a:p>
        </p:txBody>
      </p:sp>
      <p:sp>
        <p:nvSpPr>
          <p:cNvPr id="4" name="フッター プレースホルダー 3">
            <a:extLst>
              <a:ext uri="{FF2B5EF4-FFF2-40B4-BE49-F238E27FC236}">
                <a16:creationId xmlns:a16="http://schemas.microsoft.com/office/drawing/2014/main" id="{D113E8F5-A92D-5B9E-7F32-592458BA6422}"/>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スライド番号プレースホルダー 4">
            <a:extLst>
              <a:ext uri="{FF2B5EF4-FFF2-40B4-BE49-F238E27FC236}">
                <a16:creationId xmlns:a16="http://schemas.microsoft.com/office/drawing/2014/main" id="{9F0DF8D1-1EBD-ACCC-0041-4DB9FE20ABCA}"/>
              </a:ext>
            </a:extLst>
          </p:cNvPr>
          <p:cNvSpPr>
            <a:spLocks noGrp="1"/>
          </p:cNvSpPr>
          <p:nvPr>
            <p:ph type="sldNum" sz="quarter" idx="12"/>
          </p:nvPr>
        </p:nvSpPr>
        <p:spPr/>
        <p:txBody>
          <a:bodyPr/>
          <a:lstStyle/>
          <a:p>
            <a:fld id="{C1FF6DA9-008F-8B48-92A6-B652298478BF}" type="slidenum">
              <a:rPr lang="en-US" smtClean="0"/>
              <a:t>73</a:t>
            </a:fld>
            <a:endParaRPr lang="en-US" dirty="0"/>
          </a:p>
        </p:txBody>
      </p:sp>
      <p:pic>
        <p:nvPicPr>
          <p:cNvPr id="7" name="図 6">
            <a:extLst>
              <a:ext uri="{FF2B5EF4-FFF2-40B4-BE49-F238E27FC236}">
                <a16:creationId xmlns:a16="http://schemas.microsoft.com/office/drawing/2014/main" id="{4EF08948-94EB-F53E-0A82-2304442E726E}"/>
              </a:ext>
            </a:extLst>
          </p:cNvPr>
          <p:cNvPicPr>
            <a:picLocks noChangeAspect="1"/>
          </p:cNvPicPr>
          <p:nvPr/>
        </p:nvPicPr>
        <p:blipFill>
          <a:blip r:embed="rId3"/>
          <a:srcRect l="1279" r="1285"/>
          <a:stretch/>
        </p:blipFill>
        <p:spPr>
          <a:xfrm>
            <a:off x="75304" y="2590086"/>
            <a:ext cx="9077430" cy="3551398"/>
          </a:xfrm>
          <a:prstGeom prst="rect">
            <a:avLst/>
          </a:prstGeom>
        </p:spPr>
      </p:pic>
      <p:sp>
        <p:nvSpPr>
          <p:cNvPr id="9" name="コンテンツ プレースホルダー 6">
            <a:extLst>
              <a:ext uri="{FF2B5EF4-FFF2-40B4-BE49-F238E27FC236}">
                <a16:creationId xmlns:a16="http://schemas.microsoft.com/office/drawing/2014/main" id="{DD7738FF-E5D7-9388-70C1-B1CEDE3CF176}"/>
              </a:ext>
            </a:extLst>
          </p:cNvPr>
          <p:cNvSpPr>
            <a:spLocks noGrp="1"/>
          </p:cNvSpPr>
          <p:nvPr>
            <p:ph idx="1"/>
          </p:nvPr>
        </p:nvSpPr>
        <p:spPr>
          <a:xfrm>
            <a:off x="304800" y="984699"/>
            <a:ext cx="8355106"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r>
              <a:rPr lang="ja-JP" altLang="en-US" b="1" dirty="0">
                <a:ea typeface="A-OTF UD Shin Go Pr6N L" panose="020B0300000000000000"/>
              </a:rPr>
              <a:t>　資料の準備</a:t>
            </a:r>
            <a:endParaRPr lang="en-US" altLang="ja-JP" b="1" dirty="0">
              <a:ea typeface="A-OTF UD Shin Go Pr6N L" panose="020B0300000000000000"/>
            </a:endParaRPr>
          </a:p>
          <a:p>
            <a:pPr marL="0" indent="0">
              <a:buNone/>
            </a:pPr>
            <a:r>
              <a:rPr kumimoji="1" lang="ja-JP" altLang="en-US" dirty="0">
                <a:latin typeface="A-OTF UD Shin Go Pr6N L"/>
              </a:rPr>
              <a:t>①対象期間中の（届出を出す月により異なる）算定回数</a:t>
            </a:r>
            <a:endParaRPr kumimoji="1" lang="en-US" altLang="ja-JP" dirty="0">
              <a:latin typeface="A-OTF UD Shin Go Pr6N L"/>
            </a:endParaRPr>
          </a:p>
          <a:p>
            <a:pPr marL="0" indent="0">
              <a:buNone/>
            </a:pPr>
            <a:r>
              <a:rPr kumimoji="1" lang="ja-JP" altLang="en-US" dirty="0">
                <a:latin typeface="A-OTF UD Shin Go Pr6N L"/>
              </a:rPr>
              <a:t>②対象期間中の延べ入院患者数</a:t>
            </a:r>
          </a:p>
          <a:p>
            <a:pPr marL="0" indent="0">
              <a:buNone/>
            </a:pPr>
            <a:r>
              <a:rPr lang="ja-JP" altLang="en-US" dirty="0">
                <a:latin typeface="A-OTF UD Shin Go Pr6N L"/>
              </a:rPr>
              <a:t>③</a:t>
            </a:r>
            <a:r>
              <a:rPr kumimoji="1" lang="ja-JP" altLang="en-US" dirty="0">
                <a:latin typeface="A-OTF UD Shin Go Pr6N L"/>
              </a:rPr>
              <a:t>賃金台帳　前年度</a:t>
            </a:r>
            <a:r>
              <a:rPr kumimoji="1" lang="en-US" altLang="ja-JP" dirty="0">
                <a:latin typeface="A-OTF UD Shin Go Pr6N L"/>
              </a:rPr>
              <a:t>1</a:t>
            </a:r>
            <a:r>
              <a:rPr kumimoji="1" lang="ja-JP" altLang="en-US" dirty="0">
                <a:latin typeface="A-OTF UD Shin Go Pr6N L"/>
              </a:rPr>
              <a:t>年分（全従業員）</a:t>
            </a:r>
          </a:p>
          <a:p>
            <a:pPr marL="0" indent="0">
              <a:buNone/>
            </a:pPr>
            <a:endParaRPr lang="ja-JP" altLang="en-US" b="1" dirty="0">
              <a:ea typeface="A-OTF UD Shin Go Pr6N L" panose="020B0300000000000000"/>
            </a:endParaRPr>
          </a:p>
        </p:txBody>
      </p:sp>
      <p:sp>
        <p:nvSpPr>
          <p:cNvPr id="10" name="フッター プレースホルダー 3">
            <a:extLst>
              <a:ext uri="{FF2B5EF4-FFF2-40B4-BE49-F238E27FC236}">
                <a16:creationId xmlns:a16="http://schemas.microsoft.com/office/drawing/2014/main" id="{53C54DAC-4E26-766A-D3A1-10A7BF7E5AF4}"/>
              </a:ext>
            </a:extLst>
          </p:cNvPr>
          <p:cNvSpPr txBox="1">
            <a:spLocks/>
          </p:cNvSpPr>
          <p:nvPr/>
        </p:nvSpPr>
        <p:spPr>
          <a:xfrm>
            <a:off x="2850776" y="6210930"/>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参照：厚生労働省外来・在宅ベースアップ評価料（</a:t>
            </a:r>
            <a:r>
              <a:rPr lang="en-US" altLang="ja-JP" dirty="0"/>
              <a:t>Ⅰ</a:t>
            </a:r>
            <a:r>
              <a:rPr lang="ja-JP" altLang="en-US" dirty="0"/>
              <a:t>）専用届出様式作成の手引き</a:t>
            </a:r>
          </a:p>
          <a:p>
            <a:pPr algn="r"/>
            <a:r>
              <a:rPr lang="en-US" altLang="ja-JP" dirty="0"/>
              <a:t>【</a:t>
            </a:r>
            <a:r>
              <a:rPr lang="ja-JP" altLang="en-US" dirty="0"/>
              <a:t>令和７年１月改定版</a:t>
            </a:r>
            <a:r>
              <a:rPr lang="en-US" altLang="ja-JP" dirty="0"/>
              <a:t>】</a:t>
            </a:r>
          </a:p>
          <a:p>
            <a:pPr algn="r"/>
            <a:endParaRPr lang="en-US" dirty="0"/>
          </a:p>
        </p:txBody>
      </p:sp>
    </p:spTree>
    <p:extLst>
      <p:ext uri="{BB962C8B-B14F-4D97-AF65-F5344CB8AC3E}">
        <p14:creationId xmlns:p14="http://schemas.microsoft.com/office/powerpoint/2010/main" val="6424195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DBF54-2D14-39FC-44B0-072065ACA8DC}"/>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6C0AF7C0-B6DC-8C56-919A-D0CE90E87ADB}"/>
              </a:ext>
            </a:extLst>
          </p:cNvPr>
          <p:cNvSpPr/>
          <p:nvPr/>
        </p:nvSpPr>
        <p:spPr>
          <a:xfrm>
            <a:off x="0" y="0"/>
            <a:ext cx="9144000" cy="1045110"/>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 name="図 5">
            <a:extLst>
              <a:ext uri="{FF2B5EF4-FFF2-40B4-BE49-F238E27FC236}">
                <a16:creationId xmlns:a16="http://schemas.microsoft.com/office/drawing/2014/main" id="{8DAB9D7D-299E-E8E4-DCE9-F1070D50D28F}"/>
              </a:ext>
            </a:extLst>
          </p:cNvPr>
          <p:cNvPicPr>
            <a:picLocks noChangeAspect="1"/>
          </p:cNvPicPr>
          <p:nvPr/>
        </p:nvPicPr>
        <p:blipFill>
          <a:blip r:embed="rId3"/>
          <a:stretch>
            <a:fillRect/>
          </a:stretch>
        </p:blipFill>
        <p:spPr>
          <a:xfrm>
            <a:off x="311766" y="4516873"/>
            <a:ext cx="8640896" cy="1531755"/>
          </a:xfrm>
          <a:prstGeom prst="rect">
            <a:avLst/>
          </a:prstGeom>
        </p:spPr>
      </p:pic>
      <p:pic>
        <p:nvPicPr>
          <p:cNvPr id="2" name="図 1">
            <a:extLst>
              <a:ext uri="{FF2B5EF4-FFF2-40B4-BE49-F238E27FC236}">
                <a16:creationId xmlns:a16="http://schemas.microsoft.com/office/drawing/2014/main" id="{204CDCCB-A731-76D8-C689-A65171AD60DE}"/>
              </a:ext>
            </a:extLst>
          </p:cNvPr>
          <p:cNvPicPr>
            <a:picLocks noChangeAspect="1"/>
          </p:cNvPicPr>
          <p:nvPr/>
        </p:nvPicPr>
        <p:blipFill>
          <a:blip r:embed="rId4"/>
          <a:stretch>
            <a:fillRect/>
          </a:stretch>
        </p:blipFill>
        <p:spPr>
          <a:xfrm>
            <a:off x="353386" y="1653534"/>
            <a:ext cx="8569303" cy="1706712"/>
          </a:xfrm>
          <a:prstGeom prst="rect">
            <a:avLst/>
          </a:prstGeom>
        </p:spPr>
      </p:pic>
      <p:sp>
        <p:nvSpPr>
          <p:cNvPr id="10" name="テキスト ボックス 9">
            <a:extLst>
              <a:ext uri="{FF2B5EF4-FFF2-40B4-BE49-F238E27FC236}">
                <a16:creationId xmlns:a16="http://schemas.microsoft.com/office/drawing/2014/main" id="{20A52CE0-1EB2-A924-8CE0-FE3D75A3B499}"/>
              </a:ext>
            </a:extLst>
          </p:cNvPr>
          <p:cNvSpPr txBox="1"/>
          <p:nvPr/>
        </p:nvSpPr>
        <p:spPr>
          <a:xfrm>
            <a:off x="370470" y="159376"/>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BFC6BF08-D928-267E-EA4A-B5D935AFDC95}"/>
              </a:ext>
            </a:extLst>
          </p:cNvPr>
          <p:cNvSpPr>
            <a:spLocks noGrp="1"/>
          </p:cNvSpPr>
          <p:nvPr>
            <p:ph type="sldNum" sz="quarter" idx="12"/>
          </p:nvPr>
        </p:nvSpPr>
        <p:spPr/>
        <p:txBody>
          <a:bodyPr/>
          <a:lstStyle/>
          <a:p>
            <a:fld id="{C1FF6DA9-008F-8B48-92A6-B652298478BF}" type="slidenum">
              <a:rPr lang="en-US" smtClean="0"/>
              <a:t>74</a:t>
            </a:fld>
            <a:endParaRPr lang="en-US" dirty="0"/>
          </a:p>
        </p:txBody>
      </p:sp>
      <p:sp>
        <p:nvSpPr>
          <p:cNvPr id="4" name="フッター プレースホルダー 3">
            <a:extLst>
              <a:ext uri="{FF2B5EF4-FFF2-40B4-BE49-F238E27FC236}">
                <a16:creationId xmlns:a16="http://schemas.microsoft.com/office/drawing/2014/main" id="{2B8FF6B1-6049-8FBF-EFE3-D044B9B9CC38}"/>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1552FE31-76AD-439D-FEB5-4F92D415DEE7}"/>
              </a:ext>
            </a:extLst>
          </p:cNvPr>
          <p:cNvSpPr txBox="1"/>
          <p:nvPr/>
        </p:nvSpPr>
        <p:spPr>
          <a:xfrm>
            <a:off x="311766" y="1265314"/>
            <a:ext cx="8323280" cy="369332"/>
          </a:xfrm>
          <a:prstGeom prst="rect">
            <a:avLst/>
          </a:prstGeom>
          <a:noFill/>
        </p:spPr>
        <p:txBody>
          <a:bodyPr wrap="square" rtlCol="0">
            <a:spAutoFit/>
          </a:bodyPr>
          <a:lstStyle/>
          <a:p>
            <a:r>
              <a:rPr kumimoji="1" lang="ja-JP" altLang="en-US" b="1" dirty="0"/>
              <a:t>①ベースアップ評価料の収入を確認（算定金額の見込み）　算定期間</a:t>
            </a:r>
            <a:r>
              <a:rPr kumimoji="1" lang="en-US" altLang="ja-JP" b="1" dirty="0"/>
              <a:t>8</a:t>
            </a:r>
            <a:r>
              <a:rPr kumimoji="1" lang="ja-JP" altLang="en-US" b="1" dirty="0"/>
              <a:t>か月間</a:t>
            </a:r>
            <a:endParaRPr kumimoji="1" lang="en-US" altLang="ja-JP" b="1" dirty="0"/>
          </a:p>
        </p:txBody>
      </p:sp>
      <p:sp>
        <p:nvSpPr>
          <p:cNvPr id="11" name="テキスト ボックス 10">
            <a:extLst>
              <a:ext uri="{FF2B5EF4-FFF2-40B4-BE49-F238E27FC236}">
                <a16:creationId xmlns:a16="http://schemas.microsoft.com/office/drawing/2014/main" id="{BA1EF9F6-8A6E-A067-EAB2-78A163C08E52}"/>
              </a:ext>
            </a:extLst>
          </p:cNvPr>
          <p:cNvSpPr txBox="1"/>
          <p:nvPr/>
        </p:nvSpPr>
        <p:spPr>
          <a:xfrm>
            <a:off x="353386" y="3868838"/>
            <a:ext cx="7699931" cy="923330"/>
          </a:xfrm>
          <a:prstGeom prst="rect">
            <a:avLst/>
          </a:prstGeom>
          <a:noFill/>
        </p:spPr>
        <p:txBody>
          <a:bodyPr wrap="square">
            <a:spAutoFit/>
          </a:bodyPr>
          <a:lstStyle/>
          <a:p>
            <a:r>
              <a:rPr lang="ja-JP" altLang="en-US" b="1" dirty="0"/>
              <a:t>②①の金額</a:t>
            </a:r>
            <a:r>
              <a:rPr lang="en-US" altLang="ja-JP" b="1" dirty="0"/>
              <a:t>÷</a:t>
            </a:r>
            <a:r>
              <a:rPr lang="ja-JP" altLang="en-US" b="1" dirty="0"/>
              <a:t>算定期間＝</a:t>
            </a:r>
            <a:r>
              <a:rPr lang="en-US" altLang="ja-JP" b="1" dirty="0"/>
              <a:t>1</a:t>
            </a:r>
            <a:r>
              <a:rPr lang="ja-JP" altLang="en-US" b="1" dirty="0"/>
              <a:t>ヶ月の賃金改善に使える金額</a:t>
            </a:r>
            <a:endParaRPr lang="en-US" altLang="ja-JP" b="1" dirty="0"/>
          </a:p>
          <a:p>
            <a:r>
              <a:rPr lang="ja-JP" altLang="en-US" dirty="0"/>
              <a:t>　</a:t>
            </a:r>
            <a:r>
              <a:rPr lang="en-US" altLang="ja-JP" dirty="0"/>
              <a:t>3,766,000÷8</a:t>
            </a:r>
            <a:r>
              <a:rPr lang="ja-JP" altLang="en-US" dirty="0"/>
              <a:t>ヶ月＝</a:t>
            </a:r>
            <a:r>
              <a:rPr lang="en-US" altLang="ja-JP" dirty="0"/>
              <a:t>472,000</a:t>
            </a:r>
          </a:p>
          <a:p>
            <a:endParaRPr lang="en-US" altLang="ja-JP" dirty="0"/>
          </a:p>
        </p:txBody>
      </p:sp>
      <p:sp>
        <p:nvSpPr>
          <p:cNvPr id="18" name="正方形/長方形 17">
            <a:extLst>
              <a:ext uri="{FF2B5EF4-FFF2-40B4-BE49-F238E27FC236}">
                <a16:creationId xmlns:a16="http://schemas.microsoft.com/office/drawing/2014/main" id="{9810F349-9089-309B-0B56-84BB3FBD62F3}"/>
              </a:ext>
            </a:extLst>
          </p:cNvPr>
          <p:cNvSpPr/>
          <p:nvPr/>
        </p:nvSpPr>
        <p:spPr>
          <a:xfrm>
            <a:off x="353386" y="3159217"/>
            <a:ext cx="8640896"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B3F122D8-811C-B10E-6D2D-EF59B745C2FA}"/>
              </a:ext>
            </a:extLst>
          </p:cNvPr>
          <p:cNvSpPr/>
          <p:nvPr/>
        </p:nvSpPr>
        <p:spPr>
          <a:xfrm>
            <a:off x="311766" y="5287494"/>
            <a:ext cx="8640896" cy="1527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341448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52088-63FF-7530-1E42-5866FAAEC82A}"/>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1E6D3D8-B37B-0E96-9FC7-DB7D7DEE88C3}"/>
              </a:ext>
            </a:extLst>
          </p:cNvPr>
          <p:cNvSpPr/>
          <p:nvPr/>
        </p:nvSpPr>
        <p:spPr>
          <a:xfrm>
            <a:off x="0" y="-1"/>
            <a:ext cx="9144000" cy="891673"/>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554A8A70-0CDE-09C6-7FF8-DEECBF9F6EAC}"/>
              </a:ext>
            </a:extLst>
          </p:cNvPr>
          <p:cNvSpPr txBox="1"/>
          <p:nvPr/>
        </p:nvSpPr>
        <p:spPr>
          <a:xfrm>
            <a:off x="455687" y="269859"/>
            <a:ext cx="7682847" cy="461665"/>
          </a:xfrm>
          <a:prstGeom prst="rect">
            <a:avLst/>
          </a:prstGeom>
          <a:noFill/>
          <a:ln w="28575">
            <a:noFill/>
          </a:ln>
        </p:spPr>
        <p:txBody>
          <a:bodyPr wrap="square" rtlCol="0">
            <a:spAutoFit/>
          </a:bodyPr>
          <a:lstStyle/>
          <a:p>
            <a:r>
              <a:rPr lang="en-US" altLang="ja-JP" sz="2400" b="1" dirty="0"/>
              <a:t>Ⅱ-2</a:t>
            </a:r>
            <a:r>
              <a:rPr lang="ja-JP" altLang="en-US" sz="2400" b="1" dirty="0"/>
              <a:t>　全体の賃金改善の見込み額</a:t>
            </a:r>
            <a:endParaRPr kumimoji="1" lang="ja-JP" altLang="en-US" sz="2400" b="1" dirty="0"/>
          </a:p>
        </p:txBody>
      </p:sp>
      <p:sp>
        <p:nvSpPr>
          <p:cNvPr id="5" name="スライド番号プレースホルダー 4">
            <a:extLst>
              <a:ext uri="{FF2B5EF4-FFF2-40B4-BE49-F238E27FC236}">
                <a16:creationId xmlns:a16="http://schemas.microsoft.com/office/drawing/2014/main" id="{723B1F7E-E040-4C8D-8666-CCDAFD9062C6}"/>
              </a:ext>
            </a:extLst>
          </p:cNvPr>
          <p:cNvSpPr>
            <a:spLocks noGrp="1"/>
          </p:cNvSpPr>
          <p:nvPr>
            <p:ph type="sldNum" sz="quarter" idx="12"/>
          </p:nvPr>
        </p:nvSpPr>
        <p:spPr/>
        <p:txBody>
          <a:bodyPr/>
          <a:lstStyle/>
          <a:p>
            <a:fld id="{C1FF6DA9-008F-8B48-92A6-B652298478BF}" type="slidenum">
              <a:rPr lang="en-US" smtClean="0"/>
              <a:t>75</a:t>
            </a:fld>
            <a:endParaRPr lang="en-US" dirty="0"/>
          </a:p>
        </p:txBody>
      </p:sp>
      <p:sp>
        <p:nvSpPr>
          <p:cNvPr id="4" name="フッター プレースホルダー 3">
            <a:extLst>
              <a:ext uri="{FF2B5EF4-FFF2-40B4-BE49-F238E27FC236}">
                <a16:creationId xmlns:a16="http://schemas.microsoft.com/office/drawing/2014/main" id="{B72A56FD-B4CA-332D-61C9-03B1B31A9633}"/>
              </a:ext>
            </a:extLst>
          </p:cNvPr>
          <p:cNvSpPr txBox="1">
            <a:spLocks/>
          </p:cNvSpPr>
          <p:nvPr/>
        </p:nvSpPr>
        <p:spPr>
          <a:xfrm>
            <a:off x="1920614" y="6417086"/>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pic>
        <p:nvPicPr>
          <p:cNvPr id="7" name="図 6">
            <a:extLst>
              <a:ext uri="{FF2B5EF4-FFF2-40B4-BE49-F238E27FC236}">
                <a16:creationId xmlns:a16="http://schemas.microsoft.com/office/drawing/2014/main" id="{72539D71-6F12-A08A-396A-832F7461B528}"/>
              </a:ext>
            </a:extLst>
          </p:cNvPr>
          <p:cNvPicPr>
            <a:picLocks noChangeAspect="1"/>
          </p:cNvPicPr>
          <p:nvPr/>
        </p:nvPicPr>
        <p:blipFill>
          <a:blip r:embed="rId3"/>
          <a:stretch>
            <a:fillRect/>
          </a:stretch>
        </p:blipFill>
        <p:spPr>
          <a:xfrm>
            <a:off x="251552" y="1134848"/>
            <a:ext cx="8640896" cy="964104"/>
          </a:xfrm>
          <a:prstGeom prst="rect">
            <a:avLst/>
          </a:prstGeom>
        </p:spPr>
      </p:pic>
      <p:sp>
        <p:nvSpPr>
          <p:cNvPr id="8" name="テキスト ボックス 7">
            <a:extLst>
              <a:ext uri="{FF2B5EF4-FFF2-40B4-BE49-F238E27FC236}">
                <a16:creationId xmlns:a16="http://schemas.microsoft.com/office/drawing/2014/main" id="{38031F6C-CDD0-7240-BB68-C86511AAFC1D}"/>
              </a:ext>
            </a:extLst>
          </p:cNvPr>
          <p:cNvSpPr txBox="1"/>
          <p:nvPr/>
        </p:nvSpPr>
        <p:spPr>
          <a:xfrm>
            <a:off x="455687" y="2502276"/>
            <a:ext cx="8436761" cy="2954655"/>
          </a:xfrm>
          <a:prstGeom prst="rect">
            <a:avLst/>
          </a:prstGeom>
          <a:noFill/>
        </p:spPr>
        <p:txBody>
          <a:bodyPr wrap="square" rtlCol="0">
            <a:spAutoFit/>
          </a:bodyPr>
          <a:lstStyle/>
          <a:p>
            <a:r>
              <a:rPr kumimoji="1" lang="ja-JP" altLang="en-US" sz="2400" dirty="0"/>
              <a:t>↑ここには</a:t>
            </a:r>
            <a:r>
              <a:rPr kumimoji="1" lang="ja-JP" altLang="en-US" sz="2400" b="1" dirty="0">
                <a:solidFill>
                  <a:srgbClr val="FF0000"/>
                </a:solidFill>
              </a:rPr>
              <a:t>対象職員以外のベア等実施分も含めます。</a:t>
            </a:r>
            <a:endParaRPr kumimoji="1" lang="en-US" altLang="ja-JP" sz="2400" b="1" dirty="0">
              <a:solidFill>
                <a:srgbClr val="FF0000"/>
              </a:solidFill>
            </a:endParaRPr>
          </a:p>
          <a:p>
            <a:r>
              <a:rPr lang="ja-JP" altLang="en-US" sz="2400" dirty="0"/>
              <a:t>　全職員のベア実施額を合計した数字を書きます。</a:t>
            </a:r>
            <a:endParaRPr lang="en-US" altLang="ja-JP" sz="2400" dirty="0"/>
          </a:p>
          <a:p>
            <a:r>
              <a:rPr kumimoji="1" lang="ja-JP" altLang="en-US" sz="2400" dirty="0"/>
              <a:t>　</a:t>
            </a:r>
            <a:endParaRPr kumimoji="1" lang="en-US" altLang="ja-JP" sz="2400" dirty="0"/>
          </a:p>
          <a:p>
            <a:r>
              <a:rPr lang="ja-JP" altLang="en-US" sz="2400" dirty="0"/>
              <a:t>　</a:t>
            </a:r>
            <a:r>
              <a:rPr kumimoji="1" lang="ja-JP" altLang="en-US" sz="2400" dirty="0"/>
              <a:t>対象職種　　</a:t>
            </a:r>
            <a:r>
              <a:rPr kumimoji="1" lang="en-US" altLang="ja-JP" sz="2400" dirty="0"/>
              <a:t>472,000</a:t>
            </a:r>
            <a:r>
              <a:rPr kumimoji="1" lang="ja-JP" altLang="en-US" sz="2400" dirty="0"/>
              <a:t>円</a:t>
            </a:r>
            <a:r>
              <a:rPr kumimoji="1" lang="en-US" altLang="ja-JP" sz="2400" dirty="0"/>
              <a:t>×8</a:t>
            </a:r>
            <a:r>
              <a:rPr kumimoji="1" lang="ja-JP" altLang="en-US" sz="2400" dirty="0"/>
              <a:t>か月＝</a:t>
            </a:r>
            <a:r>
              <a:rPr kumimoji="1" lang="en-US" altLang="ja-JP" sz="2400" dirty="0"/>
              <a:t>3,776,000</a:t>
            </a:r>
            <a:r>
              <a:rPr kumimoji="1" lang="ja-JP" altLang="en-US" sz="2400" dirty="0"/>
              <a:t>円</a:t>
            </a:r>
            <a:endParaRPr kumimoji="1" lang="en-US" altLang="ja-JP" sz="2400" dirty="0"/>
          </a:p>
          <a:p>
            <a:r>
              <a:rPr lang="ja-JP" altLang="en-US" sz="2400" dirty="0"/>
              <a:t>　対象外職種　</a:t>
            </a:r>
            <a:r>
              <a:rPr lang="en-US" altLang="ja-JP" sz="2400" dirty="0"/>
              <a:t>130,000</a:t>
            </a:r>
            <a:r>
              <a:rPr lang="ja-JP" altLang="en-US" sz="2400" dirty="0"/>
              <a:t>円</a:t>
            </a:r>
            <a:r>
              <a:rPr lang="en-US" altLang="ja-JP" sz="2400" dirty="0"/>
              <a:t>×8</a:t>
            </a:r>
            <a:r>
              <a:rPr lang="ja-JP" altLang="en-US" sz="2400" dirty="0"/>
              <a:t>か月＝</a:t>
            </a:r>
            <a:r>
              <a:rPr lang="en-US" altLang="ja-JP" sz="2400" dirty="0"/>
              <a:t>1,040,000</a:t>
            </a:r>
            <a:r>
              <a:rPr lang="ja-JP" altLang="en-US" sz="2400" dirty="0"/>
              <a:t>円</a:t>
            </a:r>
            <a:endParaRPr lang="en-US" altLang="ja-JP" sz="2400" dirty="0"/>
          </a:p>
          <a:p>
            <a:r>
              <a:rPr kumimoji="1" lang="ja-JP" altLang="en-US" sz="2400" dirty="0"/>
              <a:t>　合計　　　　　　　　　　　　　 </a:t>
            </a:r>
            <a:r>
              <a:rPr kumimoji="1" lang="en-US" altLang="ja-JP" sz="2400" b="1" u="sng" dirty="0"/>
              <a:t>5,610,640</a:t>
            </a:r>
            <a:r>
              <a:rPr kumimoji="1" lang="ja-JP" altLang="en-US" sz="2400" b="1" u="sng" dirty="0"/>
              <a:t>円</a:t>
            </a:r>
            <a:endParaRPr kumimoji="1" lang="en-US" altLang="ja-JP" sz="2400" b="1" u="sng" dirty="0"/>
          </a:p>
          <a:p>
            <a:endParaRPr lang="en-US" altLang="ja-JP" sz="2400" dirty="0"/>
          </a:p>
          <a:p>
            <a:r>
              <a:rPr kumimoji="1" lang="ja-JP" altLang="en-US" dirty="0"/>
              <a:t>　</a:t>
            </a:r>
          </a:p>
        </p:txBody>
      </p:sp>
      <p:cxnSp>
        <p:nvCxnSpPr>
          <p:cNvPr id="12" name="直線矢印コネクタ 11">
            <a:extLst>
              <a:ext uri="{FF2B5EF4-FFF2-40B4-BE49-F238E27FC236}">
                <a16:creationId xmlns:a16="http://schemas.microsoft.com/office/drawing/2014/main" id="{ED96BC4F-454C-B482-D17D-433FABE01048}"/>
              </a:ext>
            </a:extLst>
          </p:cNvPr>
          <p:cNvCxnSpPr>
            <a:cxnSpLocks/>
          </p:cNvCxnSpPr>
          <p:nvPr/>
        </p:nvCxnSpPr>
        <p:spPr>
          <a:xfrm flipV="1">
            <a:off x="7381188" y="1791093"/>
            <a:ext cx="527901" cy="2743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5013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41988-D664-D090-6C1E-17CA73C122DC}"/>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EF0DCEA4-BCAB-0C3E-16B0-812DA9539691}"/>
              </a:ext>
            </a:extLst>
          </p:cNvPr>
          <p:cNvPicPr>
            <a:picLocks noChangeAspect="1"/>
          </p:cNvPicPr>
          <p:nvPr/>
        </p:nvPicPr>
        <p:blipFill>
          <a:blip r:embed="rId3"/>
          <a:stretch>
            <a:fillRect/>
          </a:stretch>
        </p:blipFill>
        <p:spPr>
          <a:xfrm>
            <a:off x="191338" y="1129819"/>
            <a:ext cx="8959961" cy="1761251"/>
          </a:xfrm>
          <a:prstGeom prst="rect">
            <a:avLst/>
          </a:prstGeom>
        </p:spPr>
      </p:pic>
      <p:sp>
        <p:nvSpPr>
          <p:cNvPr id="7" name="正方形/長方形 6">
            <a:extLst>
              <a:ext uri="{FF2B5EF4-FFF2-40B4-BE49-F238E27FC236}">
                <a16:creationId xmlns:a16="http://schemas.microsoft.com/office/drawing/2014/main" id="{4BDAA9E8-75C2-D29C-D39B-7403FA857468}"/>
              </a:ext>
            </a:extLst>
          </p:cNvPr>
          <p:cNvSpPr/>
          <p:nvPr/>
        </p:nvSpPr>
        <p:spPr>
          <a:xfrm>
            <a:off x="0" y="-1"/>
            <a:ext cx="9144000" cy="873927"/>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90BE401A-C9D9-94F9-BC8D-2CAF718D0B3B}"/>
              </a:ext>
            </a:extLst>
          </p:cNvPr>
          <p:cNvSpPr txBox="1"/>
          <p:nvPr/>
        </p:nvSpPr>
        <p:spPr>
          <a:xfrm>
            <a:off x="455687" y="269859"/>
            <a:ext cx="7682847" cy="461665"/>
          </a:xfrm>
          <a:prstGeom prst="rect">
            <a:avLst/>
          </a:prstGeom>
          <a:noFill/>
          <a:ln w="28575">
            <a:noFill/>
          </a:ln>
        </p:spPr>
        <p:txBody>
          <a:bodyPr wrap="square" rtlCol="0">
            <a:spAutoFit/>
          </a:bodyPr>
          <a:lstStyle/>
          <a:p>
            <a:r>
              <a:rPr lang="en-US" altLang="ja-JP" sz="2400" b="1" dirty="0"/>
              <a:t>【</a:t>
            </a:r>
            <a:r>
              <a:rPr lang="ja-JP" altLang="en-US" sz="2400" b="1" dirty="0"/>
              <a:t>ステップ</a:t>
            </a:r>
            <a:r>
              <a:rPr lang="en-US" altLang="ja-JP" sz="2400" b="1" dirty="0"/>
              <a:t>4】</a:t>
            </a:r>
            <a:r>
              <a:rPr lang="ja-JP" altLang="en-US" sz="2400" b="1" dirty="0"/>
              <a:t>　スタッフへの配分方法　</a:t>
            </a:r>
            <a:endParaRPr kumimoji="1" lang="ja-JP" altLang="en-US" sz="2400" b="1" dirty="0"/>
          </a:p>
        </p:txBody>
      </p:sp>
      <p:sp>
        <p:nvSpPr>
          <p:cNvPr id="5" name="スライド番号プレースホルダー 4">
            <a:extLst>
              <a:ext uri="{FF2B5EF4-FFF2-40B4-BE49-F238E27FC236}">
                <a16:creationId xmlns:a16="http://schemas.microsoft.com/office/drawing/2014/main" id="{F7255B47-DEAB-6A67-9DD1-8BFB9E747880}"/>
              </a:ext>
            </a:extLst>
          </p:cNvPr>
          <p:cNvSpPr>
            <a:spLocks noGrp="1"/>
          </p:cNvSpPr>
          <p:nvPr>
            <p:ph type="sldNum" sz="quarter" idx="12"/>
          </p:nvPr>
        </p:nvSpPr>
        <p:spPr/>
        <p:txBody>
          <a:bodyPr/>
          <a:lstStyle/>
          <a:p>
            <a:fld id="{C1FF6DA9-008F-8B48-92A6-B652298478BF}" type="slidenum">
              <a:rPr lang="en-US" smtClean="0"/>
              <a:t>76</a:t>
            </a:fld>
            <a:endParaRPr lang="en-US" dirty="0"/>
          </a:p>
        </p:txBody>
      </p:sp>
      <p:sp>
        <p:nvSpPr>
          <p:cNvPr id="4" name="フッター プレースホルダー 3">
            <a:extLst>
              <a:ext uri="{FF2B5EF4-FFF2-40B4-BE49-F238E27FC236}">
                <a16:creationId xmlns:a16="http://schemas.microsoft.com/office/drawing/2014/main" id="{1BD97880-F74A-26AF-5297-6A1E73B9A817}"/>
              </a:ext>
            </a:extLst>
          </p:cNvPr>
          <p:cNvSpPr txBox="1">
            <a:spLocks/>
          </p:cNvSpPr>
          <p:nvPr/>
        </p:nvSpPr>
        <p:spPr>
          <a:xfrm>
            <a:off x="1920614" y="6417086"/>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590ECC2C-9932-A866-0D9E-257170629629}"/>
              </a:ext>
            </a:extLst>
          </p:cNvPr>
          <p:cNvSpPr txBox="1"/>
          <p:nvPr/>
        </p:nvSpPr>
        <p:spPr>
          <a:xfrm>
            <a:off x="455687" y="3149922"/>
            <a:ext cx="8396082" cy="3416320"/>
          </a:xfrm>
          <a:prstGeom prst="rect">
            <a:avLst/>
          </a:prstGeom>
          <a:noFill/>
        </p:spPr>
        <p:txBody>
          <a:bodyPr wrap="square" rtlCol="0">
            <a:spAutoFit/>
          </a:bodyPr>
          <a:lstStyle/>
          <a:p>
            <a:r>
              <a:rPr kumimoji="1" lang="ja-JP" altLang="en-US" b="1" dirty="0"/>
              <a:t>③</a:t>
            </a:r>
            <a:r>
              <a:rPr kumimoji="1" lang="en-US" altLang="ja-JP" b="1" dirty="0"/>
              <a:t>472,000</a:t>
            </a:r>
            <a:r>
              <a:rPr kumimoji="1" lang="ja-JP" altLang="en-US" b="1" dirty="0"/>
              <a:t>円を</a:t>
            </a:r>
            <a:r>
              <a:rPr kumimoji="1" lang="en-US" altLang="ja-JP" b="1" dirty="0"/>
              <a:t>50</a:t>
            </a:r>
            <a:r>
              <a:rPr kumimoji="1" lang="ja-JP" altLang="en-US" b="1" dirty="0"/>
              <a:t>人のスタッフに分配する</a:t>
            </a:r>
            <a:endParaRPr kumimoji="1" lang="en-US" altLang="ja-JP" b="1" dirty="0"/>
          </a:p>
          <a:p>
            <a:endParaRPr lang="en-US" altLang="ja-JP" dirty="0"/>
          </a:p>
          <a:p>
            <a:r>
              <a:rPr kumimoji="1" lang="ja-JP" altLang="en-US" dirty="0"/>
              <a:t>　</a:t>
            </a:r>
            <a:r>
              <a:rPr kumimoji="1" lang="en-US" altLang="ja-JP" dirty="0"/>
              <a:t>472,000÷50</a:t>
            </a:r>
            <a:r>
              <a:rPr kumimoji="1" lang="ja-JP" altLang="en-US" dirty="0"/>
              <a:t>＝</a:t>
            </a:r>
            <a:r>
              <a:rPr kumimoji="1" lang="en-US" altLang="ja-JP" dirty="0"/>
              <a:t>9,440</a:t>
            </a:r>
            <a:r>
              <a:rPr kumimoji="1" lang="ja-JP" altLang="en-US" dirty="0"/>
              <a:t>円</a:t>
            </a:r>
            <a:endParaRPr kumimoji="1" lang="en-US" altLang="ja-JP" dirty="0"/>
          </a:p>
          <a:p>
            <a:r>
              <a:rPr lang="ja-JP" altLang="en-US" dirty="0"/>
              <a:t>　・・・</a:t>
            </a:r>
            <a:r>
              <a:rPr lang="en-US" altLang="ja-JP" dirty="0"/>
              <a:t>1</a:t>
            </a:r>
            <a:r>
              <a:rPr lang="ja-JP" altLang="en-US" dirty="0"/>
              <a:t>人</a:t>
            </a:r>
            <a:r>
              <a:rPr lang="en-US" altLang="ja-JP" dirty="0"/>
              <a:t>9,440</a:t>
            </a:r>
            <a:r>
              <a:rPr lang="ja-JP" altLang="en-US" dirty="0"/>
              <a:t>円配分できる 　　ただし実際の支給額は</a:t>
            </a:r>
            <a:r>
              <a:rPr lang="en-US" altLang="ja-JP" dirty="0"/>
              <a:t>9,440÷1.165</a:t>
            </a:r>
            <a:r>
              <a:rPr lang="ja-JP" altLang="en-US" dirty="0"/>
              <a:t>＝</a:t>
            </a:r>
            <a:r>
              <a:rPr lang="en-US" altLang="ja-JP" dirty="0"/>
              <a:t>8,103</a:t>
            </a:r>
          </a:p>
          <a:p>
            <a:endParaRPr kumimoji="1" lang="en-US" altLang="ja-JP" dirty="0"/>
          </a:p>
          <a:p>
            <a:r>
              <a:rPr lang="ja-JP" altLang="en-US" b="1" dirty="0"/>
              <a:t>④各職種ごとに金額を考える</a:t>
            </a:r>
            <a:endParaRPr lang="en-US" altLang="ja-JP" b="1" dirty="0"/>
          </a:p>
          <a:p>
            <a:r>
              <a:rPr kumimoji="1" lang="ja-JP" altLang="en-US" b="1" dirty="0"/>
              <a:t>　</a:t>
            </a:r>
            <a:r>
              <a:rPr lang="ja-JP" altLang="en-US" dirty="0"/>
              <a:t>看護職員</a:t>
            </a:r>
            <a:endParaRPr lang="en-US" altLang="ja-JP" dirty="0"/>
          </a:p>
          <a:p>
            <a:r>
              <a:rPr kumimoji="1" lang="ja-JP" altLang="en-US" dirty="0"/>
              <a:t>　薬剤師</a:t>
            </a:r>
            <a:endParaRPr kumimoji="1" lang="en-US" altLang="ja-JP" dirty="0"/>
          </a:p>
          <a:p>
            <a:r>
              <a:rPr lang="ja-JP" altLang="en-US" dirty="0"/>
              <a:t>　看護補助者　　　　　　それぞれ</a:t>
            </a:r>
            <a:r>
              <a:rPr lang="en-US" altLang="ja-JP" dirty="0"/>
              <a:t>Excel</a:t>
            </a:r>
            <a:r>
              <a:rPr lang="ja-JP" altLang="en-US" dirty="0"/>
              <a:t>の中で調整していく</a:t>
            </a:r>
            <a:endParaRPr lang="en-US" altLang="ja-JP" dirty="0"/>
          </a:p>
          <a:p>
            <a:r>
              <a:rPr kumimoji="1" lang="ja-JP" altLang="en-US" dirty="0"/>
              <a:t>　歯科衛生士　</a:t>
            </a:r>
            <a:endParaRPr kumimoji="1" lang="en-US" altLang="ja-JP" dirty="0"/>
          </a:p>
          <a:p>
            <a:r>
              <a:rPr lang="ja-JP" altLang="en-US" dirty="0"/>
              <a:t>　その他の対象職種</a:t>
            </a:r>
            <a:endParaRPr lang="en-US" altLang="ja-JP" dirty="0"/>
          </a:p>
          <a:p>
            <a:r>
              <a:rPr lang="ja-JP" altLang="en-US" dirty="0"/>
              <a:t>　対象外職種についても手当を支給する？</a:t>
            </a:r>
            <a:endParaRPr lang="en-US" altLang="ja-JP" dirty="0"/>
          </a:p>
        </p:txBody>
      </p:sp>
      <p:sp>
        <p:nvSpPr>
          <p:cNvPr id="20" name="正方形/長方形 19">
            <a:extLst>
              <a:ext uri="{FF2B5EF4-FFF2-40B4-BE49-F238E27FC236}">
                <a16:creationId xmlns:a16="http://schemas.microsoft.com/office/drawing/2014/main" id="{303FF43F-6E3A-C9CB-9887-93B79DF71446}"/>
              </a:ext>
            </a:extLst>
          </p:cNvPr>
          <p:cNvSpPr/>
          <p:nvPr/>
        </p:nvSpPr>
        <p:spPr>
          <a:xfrm>
            <a:off x="311765" y="2054905"/>
            <a:ext cx="8708409"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矢印: 上 1">
            <a:extLst>
              <a:ext uri="{FF2B5EF4-FFF2-40B4-BE49-F238E27FC236}">
                <a16:creationId xmlns:a16="http://schemas.microsoft.com/office/drawing/2014/main" id="{944030DB-C3F0-2CB4-AE4C-57FD0F2580AC}"/>
              </a:ext>
            </a:extLst>
          </p:cNvPr>
          <p:cNvSpPr/>
          <p:nvPr/>
        </p:nvSpPr>
        <p:spPr>
          <a:xfrm rot="10800000">
            <a:off x="5163924" y="2976385"/>
            <a:ext cx="810705" cy="83977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右中かっこ 5">
            <a:extLst>
              <a:ext uri="{FF2B5EF4-FFF2-40B4-BE49-F238E27FC236}">
                <a16:creationId xmlns:a16="http://schemas.microsoft.com/office/drawing/2014/main" id="{DE9038C6-8636-055D-C7AA-A7A6797666DB}"/>
              </a:ext>
            </a:extLst>
          </p:cNvPr>
          <p:cNvSpPr/>
          <p:nvPr/>
        </p:nvSpPr>
        <p:spPr>
          <a:xfrm>
            <a:off x="2780185" y="4911365"/>
            <a:ext cx="308423" cy="12981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D8339229-B895-D783-4316-4F91EF05F034}"/>
              </a:ext>
            </a:extLst>
          </p:cNvPr>
          <p:cNvSpPr/>
          <p:nvPr/>
        </p:nvSpPr>
        <p:spPr>
          <a:xfrm>
            <a:off x="299523" y="1485215"/>
            <a:ext cx="8708409"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30195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B85D-A62A-3B20-6BE5-A35C9235423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750C869-0219-A891-6C3C-06B8C804EC28}"/>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24971D-A273-E0C6-3F2C-7E2498F0A9B4}"/>
              </a:ext>
            </a:extLst>
          </p:cNvPr>
          <p:cNvSpPr>
            <a:spLocks noGrp="1"/>
          </p:cNvSpPr>
          <p:nvPr>
            <p:ph type="title"/>
          </p:nvPr>
        </p:nvSpPr>
        <p:spPr>
          <a:xfrm>
            <a:off x="-503475"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届出書・計画書の提出方法</a:t>
            </a:r>
          </a:p>
        </p:txBody>
      </p:sp>
      <p:sp>
        <p:nvSpPr>
          <p:cNvPr id="4" name="スライド番号プレースホルダー 3">
            <a:extLst>
              <a:ext uri="{FF2B5EF4-FFF2-40B4-BE49-F238E27FC236}">
                <a16:creationId xmlns:a16="http://schemas.microsoft.com/office/drawing/2014/main" id="{C46199CA-1645-84C3-2F3E-1F2B48CDC31B}"/>
              </a:ext>
            </a:extLst>
          </p:cNvPr>
          <p:cNvSpPr>
            <a:spLocks noGrp="1"/>
          </p:cNvSpPr>
          <p:nvPr>
            <p:ph type="sldNum" sz="quarter" idx="12"/>
          </p:nvPr>
        </p:nvSpPr>
        <p:spPr/>
        <p:txBody>
          <a:bodyPr/>
          <a:lstStyle/>
          <a:p>
            <a:fld id="{C1FF6DA9-008F-8B48-92A6-B652298478BF}" type="slidenum">
              <a:rPr lang="en-US" sz="1100" smtClean="0"/>
              <a:t>77</a:t>
            </a:fld>
            <a:endParaRPr lang="en-US" sz="800" dirty="0"/>
          </a:p>
        </p:txBody>
      </p:sp>
      <p:sp>
        <p:nvSpPr>
          <p:cNvPr id="9" name="フッター プレースホルダー 8">
            <a:extLst>
              <a:ext uri="{FF2B5EF4-FFF2-40B4-BE49-F238E27FC236}">
                <a16:creationId xmlns:a16="http://schemas.microsoft.com/office/drawing/2014/main" id="{D844CCAF-9ED8-232B-3FF3-85ACF6FA1A9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14" name="図 13">
            <a:extLst>
              <a:ext uri="{FF2B5EF4-FFF2-40B4-BE49-F238E27FC236}">
                <a16:creationId xmlns:a16="http://schemas.microsoft.com/office/drawing/2014/main" id="{B4828FFD-89DE-7C29-792E-A9E08E1442AB}"/>
              </a:ext>
            </a:extLst>
          </p:cNvPr>
          <p:cNvPicPr>
            <a:picLocks noChangeAspect="1"/>
          </p:cNvPicPr>
          <p:nvPr/>
        </p:nvPicPr>
        <p:blipFill>
          <a:blip r:embed="rId3"/>
          <a:stretch>
            <a:fillRect/>
          </a:stretch>
        </p:blipFill>
        <p:spPr>
          <a:xfrm>
            <a:off x="152903" y="763280"/>
            <a:ext cx="8867272" cy="3788098"/>
          </a:xfrm>
          <a:prstGeom prst="rect">
            <a:avLst/>
          </a:prstGeom>
        </p:spPr>
      </p:pic>
      <p:sp>
        <p:nvSpPr>
          <p:cNvPr id="15" name="正方形/長方形 14">
            <a:extLst>
              <a:ext uri="{FF2B5EF4-FFF2-40B4-BE49-F238E27FC236}">
                <a16:creationId xmlns:a16="http://schemas.microsoft.com/office/drawing/2014/main" id="{49DEB0DA-338E-D33F-59E0-33D9908DC8A1}"/>
              </a:ext>
            </a:extLst>
          </p:cNvPr>
          <p:cNvSpPr/>
          <p:nvPr/>
        </p:nvSpPr>
        <p:spPr>
          <a:xfrm>
            <a:off x="3143249" y="1538286"/>
            <a:ext cx="4019551"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8AB9C50-76C0-FDD0-83BA-95D8E00643A1}"/>
              </a:ext>
            </a:extLst>
          </p:cNvPr>
          <p:cNvSpPr/>
          <p:nvPr/>
        </p:nvSpPr>
        <p:spPr>
          <a:xfrm>
            <a:off x="1057275" y="2926590"/>
            <a:ext cx="5400675"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3746802-3348-2810-BE32-7077F2AA6D49}"/>
              </a:ext>
            </a:extLst>
          </p:cNvPr>
          <p:cNvSpPr/>
          <p:nvPr/>
        </p:nvSpPr>
        <p:spPr>
          <a:xfrm>
            <a:off x="540542" y="3580094"/>
            <a:ext cx="7060408"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5671554-362C-E06B-F2DC-F1F4AD0D161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464713" y="4373792"/>
            <a:ext cx="2057400" cy="2048296"/>
          </a:xfrm>
          <a:prstGeom prst="rect">
            <a:avLst/>
          </a:prstGeom>
        </p:spPr>
      </p:pic>
      <p:pic>
        <p:nvPicPr>
          <p:cNvPr id="23" name="図 22">
            <a:extLst>
              <a:ext uri="{FF2B5EF4-FFF2-40B4-BE49-F238E27FC236}">
                <a16:creationId xmlns:a16="http://schemas.microsoft.com/office/drawing/2014/main" id="{20CFDCD7-30DC-046F-6FED-0BCC7C4CC7F6}"/>
              </a:ext>
            </a:extLst>
          </p:cNvPr>
          <p:cNvPicPr>
            <a:picLocks noChangeAspect="1"/>
          </p:cNvPicPr>
          <p:nvPr/>
        </p:nvPicPr>
        <p:blipFill>
          <a:blip r:embed="rId6">
            <a:extLst>
              <a:ext uri="{837473B0-CC2E-450A-ABE3-18F120FF3D39}">
                <a1611:picAttrSrcUrl xmlns:a1611="http://schemas.microsoft.com/office/drawing/2016/11/main" r:id="rId7"/>
              </a:ext>
            </a:extLst>
          </a:blip>
          <a:srcRect r="51719"/>
          <a:stretch/>
        </p:blipFill>
        <p:spPr>
          <a:xfrm>
            <a:off x="904873" y="4704124"/>
            <a:ext cx="805627" cy="717176"/>
          </a:xfrm>
          <a:prstGeom prst="rect">
            <a:avLst/>
          </a:prstGeom>
        </p:spPr>
      </p:pic>
      <p:sp>
        <p:nvSpPr>
          <p:cNvPr id="24" name="テキスト ボックス 23">
            <a:extLst>
              <a:ext uri="{FF2B5EF4-FFF2-40B4-BE49-F238E27FC236}">
                <a16:creationId xmlns:a16="http://schemas.microsoft.com/office/drawing/2014/main" id="{C47E32DA-FC8E-3FAF-8F67-E7E765DAE951}"/>
              </a:ext>
            </a:extLst>
          </p:cNvPr>
          <p:cNvSpPr txBox="1"/>
          <p:nvPr/>
        </p:nvSpPr>
        <p:spPr>
          <a:xfrm>
            <a:off x="1650587" y="4797776"/>
            <a:ext cx="4959763" cy="1200329"/>
          </a:xfrm>
          <a:prstGeom prst="rect">
            <a:avLst/>
          </a:prstGeom>
          <a:noFill/>
        </p:spPr>
        <p:txBody>
          <a:bodyPr wrap="square" rtlCol="0">
            <a:spAutoFit/>
          </a:bodyPr>
          <a:lstStyle/>
          <a:p>
            <a:r>
              <a:rPr kumimoji="1" lang="ja-JP" altLang="en-US" dirty="0"/>
              <a:t>ファイル名を下記のように変えて</a:t>
            </a:r>
            <a:endParaRPr kumimoji="1" lang="en-US" altLang="ja-JP" dirty="0"/>
          </a:p>
          <a:p>
            <a:r>
              <a:rPr lang="ja-JP" altLang="en-US" dirty="0"/>
              <a:t>メールに添付し管轄厚生局に送る</a:t>
            </a:r>
            <a:endParaRPr lang="en-US" altLang="ja-JP" dirty="0"/>
          </a:p>
          <a:p>
            <a:endParaRPr kumimoji="1" lang="en-US" altLang="ja-JP" dirty="0"/>
          </a:p>
          <a:p>
            <a:r>
              <a:rPr lang="ja-JP" altLang="en-US" dirty="0"/>
              <a:t>医療機関番号</a:t>
            </a:r>
            <a:r>
              <a:rPr lang="en-US" altLang="ja-JP" dirty="0"/>
              <a:t>_</a:t>
            </a:r>
            <a:r>
              <a:rPr lang="ja-JP" altLang="en-US" dirty="0"/>
              <a:t>ベースアップ評価料届出</a:t>
            </a:r>
            <a:r>
              <a:rPr lang="en-US" altLang="ja-JP" dirty="0"/>
              <a:t>.xlsx</a:t>
            </a:r>
          </a:p>
        </p:txBody>
      </p:sp>
      <p:sp>
        <p:nvSpPr>
          <p:cNvPr id="26" name="吹き出し: 四角形 25">
            <a:extLst>
              <a:ext uri="{FF2B5EF4-FFF2-40B4-BE49-F238E27FC236}">
                <a16:creationId xmlns:a16="http://schemas.microsoft.com/office/drawing/2014/main" id="{C954F9FA-A753-FEDE-4A05-2932D495457B}"/>
              </a:ext>
            </a:extLst>
          </p:cNvPr>
          <p:cNvSpPr/>
          <p:nvPr/>
        </p:nvSpPr>
        <p:spPr>
          <a:xfrm>
            <a:off x="904873" y="4704124"/>
            <a:ext cx="5467352" cy="1477601"/>
          </a:xfrm>
          <a:prstGeom prst="wedgeRectCallout">
            <a:avLst>
              <a:gd name="adj1" fmla="val 53627"/>
              <a:gd name="adj2" fmla="val -2710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8">
            <a:extLst>
              <a:ext uri="{FF2B5EF4-FFF2-40B4-BE49-F238E27FC236}">
                <a16:creationId xmlns:a16="http://schemas.microsoft.com/office/drawing/2014/main" id="{D3A10932-6AD6-4BF6-10D9-590EAD9AA769}"/>
              </a:ext>
            </a:extLst>
          </p:cNvPr>
          <p:cNvSpPr txBox="1">
            <a:spLocks/>
          </p:cNvSpPr>
          <p:nvPr/>
        </p:nvSpPr>
        <p:spPr>
          <a:xfrm>
            <a:off x="4875419" y="4215800"/>
            <a:ext cx="308610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　　　　　　厚生労働省　届出様式記載上の注意</a:t>
            </a:r>
            <a:r>
              <a:rPr lang="en-US" dirty="0"/>
              <a:t>.</a:t>
            </a:r>
          </a:p>
        </p:txBody>
      </p:sp>
    </p:spTree>
    <p:extLst>
      <p:ext uri="{BB962C8B-B14F-4D97-AF65-F5344CB8AC3E}">
        <p14:creationId xmlns:p14="http://schemas.microsoft.com/office/powerpoint/2010/main" val="41769598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D6F2A-1B08-678D-032E-DD8ADCCE524C}"/>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B2DF5C32-E2D4-7005-096C-7D82D554C15F}"/>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BD1CB5AF-AB20-D185-96A8-A23F5F18AEF4}"/>
              </a:ext>
            </a:extLst>
          </p:cNvPr>
          <p:cNvSpPr>
            <a:spLocks noGrp="1"/>
          </p:cNvSpPr>
          <p:nvPr>
            <p:ph type="sldNum" sz="quarter" idx="12"/>
          </p:nvPr>
        </p:nvSpPr>
        <p:spPr/>
        <p:txBody>
          <a:bodyPr/>
          <a:lstStyle/>
          <a:p>
            <a:fld id="{C1FF6DA9-008F-8B48-92A6-B652298478BF}" type="slidenum">
              <a:rPr lang="en-US" smtClean="0"/>
              <a:t>78</a:t>
            </a:fld>
            <a:endParaRPr lang="en-US" dirty="0"/>
          </a:p>
        </p:txBody>
      </p:sp>
      <p:sp>
        <p:nvSpPr>
          <p:cNvPr id="9" name="正方形/長方形 8">
            <a:extLst>
              <a:ext uri="{FF2B5EF4-FFF2-40B4-BE49-F238E27FC236}">
                <a16:creationId xmlns:a16="http://schemas.microsoft.com/office/drawing/2014/main" id="{C61F3AC9-76D7-AA42-79C1-F28BC06E20D7}"/>
              </a:ext>
            </a:extLst>
          </p:cNvPr>
          <p:cNvSpPr/>
          <p:nvPr/>
        </p:nvSpPr>
        <p:spPr>
          <a:xfrm>
            <a:off x="0" y="0"/>
            <a:ext cx="9144000" cy="635635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A8563262-9B5F-4B1D-9229-35A3DA4F2652}"/>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計画書（届出書）訪問看護ステーション</a:t>
            </a:r>
            <a:endParaRPr lang="en-US" altLang="ja-JP" b="1" dirty="0">
              <a:latin typeface="A-OTF UD Shin Go Pr6N L" panose="020B0300000000000000" pitchFamily="34" charset="-128"/>
              <a:ea typeface="A-OTF UD Shin Go Pr6N L" panose="020B0300000000000000" pitchFamily="34" charset="-128"/>
            </a:endParaRPr>
          </a:p>
        </p:txBody>
      </p:sp>
      <p:pic>
        <p:nvPicPr>
          <p:cNvPr id="3" name="図 2">
            <a:extLst>
              <a:ext uri="{FF2B5EF4-FFF2-40B4-BE49-F238E27FC236}">
                <a16:creationId xmlns:a16="http://schemas.microsoft.com/office/drawing/2014/main" id="{02B02346-3593-A7B6-94AB-8DFB84E08573}"/>
              </a:ext>
            </a:extLst>
          </p:cNvPr>
          <p:cNvPicPr>
            <a:picLocks noChangeAspect="1"/>
          </p:cNvPicPr>
          <p:nvPr/>
        </p:nvPicPr>
        <p:blipFill>
          <a:blip r:embed="rId2">
            <a:extLst>
              <a:ext uri="{837473B0-CC2E-450A-ABE3-18F120FF3D39}">
                <a1611:picAttrSrcUrl xmlns:a1611="http://schemas.microsoft.com/office/drawing/2016/11/main" r:id="rId3"/>
              </a:ext>
            </a:extLst>
          </a:blip>
          <a:srcRect b="13398"/>
          <a:stretch/>
        </p:blipFill>
        <p:spPr>
          <a:xfrm>
            <a:off x="650415" y="716524"/>
            <a:ext cx="2103481" cy="1821652"/>
          </a:xfrm>
          <a:prstGeom prst="rect">
            <a:avLst/>
          </a:prstGeom>
        </p:spPr>
      </p:pic>
    </p:spTree>
    <p:extLst>
      <p:ext uri="{BB962C8B-B14F-4D97-AF65-F5344CB8AC3E}">
        <p14:creationId xmlns:p14="http://schemas.microsoft.com/office/powerpoint/2010/main" val="17250616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8BA86-AE24-A1AF-AEA6-B68DAA40E895}"/>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2BF32542-294E-E662-AD27-44E2BCF388B2}"/>
              </a:ext>
            </a:extLst>
          </p:cNvPr>
          <p:cNvPicPr>
            <a:picLocks noChangeAspect="1"/>
          </p:cNvPicPr>
          <p:nvPr/>
        </p:nvPicPr>
        <p:blipFill>
          <a:blip r:embed="rId2"/>
          <a:stretch>
            <a:fillRect/>
          </a:stretch>
        </p:blipFill>
        <p:spPr>
          <a:xfrm>
            <a:off x="-47625" y="2420156"/>
            <a:ext cx="9144000" cy="2845012"/>
          </a:xfrm>
          <a:prstGeom prst="rect">
            <a:avLst/>
          </a:prstGeom>
        </p:spPr>
      </p:pic>
      <p:sp>
        <p:nvSpPr>
          <p:cNvPr id="17" name="正方形/長方形 16">
            <a:extLst>
              <a:ext uri="{FF2B5EF4-FFF2-40B4-BE49-F238E27FC236}">
                <a16:creationId xmlns:a16="http://schemas.microsoft.com/office/drawing/2014/main" id="{319C1341-8C22-540E-9433-B6DCCB822290}"/>
              </a:ext>
            </a:extLst>
          </p:cNvPr>
          <p:cNvSpPr/>
          <p:nvPr/>
        </p:nvSpPr>
        <p:spPr>
          <a:xfrm>
            <a:off x="0" y="-18854"/>
            <a:ext cx="9144000" cy="86103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7A84380-B2A5-BC5C-B8E5-F7704A46876F}"/>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79</a:t>
            </a:fld>
            <a:endParaRPr lang="en-US" dirty="0"/>
          </a:p>
        </p:txBody>
      </p:sp>
      <p:sp>
        <p:nvSpPr>
          <p:cNvPr id="3" name="フッター プレースホルダー 2">
            <a:extLst>
              <a:ext uri="{FF2B5EF4-FFF2-40B4-BE49-F238E27FC236}">
                <a16:creationId xmlns:a16="http://schemas.microsoft.com/office/drawing/2014/main" id="{3431B697-697D-CB7A-2217-547C3C5613D7}"/>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0F84EA8E-B729-4377-7671-E9EE25702CA2}"/>
              </a:ext>
            </a:extLst>
          </p:cNvPr>
          <p:cNvSpPr>
            <a:spLocks noGrp="1"/>
          </p:cNvSpPr>
          <p:nvPr>
            <p:ph idx="1"/>
          </p:nvPr>
        </p:nvSpPr>
        <p:spPr>
          <a:xfrm>
            <a:off x="448461" y="1134761"/>
            <a:ext cx="788670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r>
              <a:rPr lang="ja-JP" altLang="en-US" b="1" dirty="0">
                <a:ea typeface="A-OTF UD Shin Go Pr6N L" panose="020B0300000000000000"/>
              </a:rPr>
              <a:t>　厚生労働省のベースアップ評価料特設ページから訪問看護ベースアップ評価料</a:t>
            </a:r>
            <a:r>
              <a:rPr lang="en-US" altLang="ja-JP" b="1" dirty="0">
                <a:ea typeface="A-OTF UD Shin Go Pr6N L" panose="020B0300000000000000"/>
              </a:rPr>
              <a:t>(Ⅰ)</a:t>
            </a:r>
            <a:r>
              <a:rPr lang="ja-JP" altLang="en-US" b="1" dirty="0">
                <a:ea typeface="A-OTF UD Shin Go Pr6N L" panose="020B0300000000000000"/>
              </a:rPr>
              <a:t>専用届出様式をダウンロード</a:t>
            </a:r>
          </a:p>
        </p:txBody>
      </p:sp>
      <p:sp>
        <p:nvSpPr>
          <p:cNvPr id="16" name="テキスト ボックス 15">
            <a:extLst>
              <a:ext uri="{FF2B5EF4-FFF2-40B4-BE49-F238E27FC236}">
                <a16:creationId xmlns:a16="http://schemas.microsoft.com/office/drawing/2014/main" id="{443E2BAA-306F-7FF9-1B0E-AFA8D2E6691F}"/>
              </a:ext>
            </a:extLst>
          </p:cNvPr>
          <p:cNvSpPr txBox="1"/>
          <p:nvPr/>
        </p:nvSpPr>
        <p:spPr>
          <a:xfrm>
            <a:off x="523875" y="1988365"/>
            <a:ext cx="8858250" cy="369332"/>
          </a:xfrm>
          <a:prstGeom prst="rect">
            <a:avLst/>
          </a:prstGeom>
          <a:noFill/>
        </p:spPr>
        <p:txBody>
          <a:bodyPr wrap="square">
            <a:spAutoFit/>
          </a:bodyPr>
          <a:lstStyle/>
          <a:p>
            <a:r>
              <a:rPr lang="ja-JP" altLang="en-US" dirty="0">
                <a:ea typeface="A-OTF UD Shin Go Pr6N L" panose="020B0300000000000000"/>
                <a:hlinkClick r:id="rId3"/>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D92496AD-D4AD-0025-AFED-B03841D7561B}"/>
              </a:ext>
            </a:extLst>
          </p:cNvPr>
          <p:cNvSpPr/>
          <p:nvPr/>
        </p:nvSpPr>
        <p:spPr>
          <a:xfrm>
            <a:off x="209550" y="3513715"/>
            <a:ext cx="8886825" cy="3229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4487230F-2A95-D6CA-5475-B61312DDB9C6}"/>
              </a:ext>
            </a:extLst>
          </p:cNvPr>
          <p:cNvSpPr txBox="1">
            <a:spLocks/>
          </p:cNvSpPr>
          <p:nvPr/>
        </p:nvSpPr>
        <p:spPr>
          <a:xfrm>
            <a:off x="96780" y="-124558"/>
            <a:ext cx="9066425" cy="117455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訪問看護ベースアップ評価料</a:t>
            </a:r>
            <a:r>
              <a:rPr lang="en-US" altLang="ja-JP" b="1" dirty="0">
                <a:latin typeface="A-OTF UD Shin Go Pr6N L" panose="020B0300000000000000" pitchFamily="34" charset="-128"/>
                <a:ea typeface="A-OTF UD Shin Go Pr6N L" panose="020B0300000000000000" pitchFamily="34" charset="-128"/>
              </a:rPr>
              <a:t>(Ⅰ)</a:t>
            </a:r>
            <a:r>
              <a:rPr lang="ja-JP" altLang="en-US" b="1" dirty="0">
                <a:latin typeface="A-OTF UD Shin Go Pr6N L" panose="020B0300000000000000" pitchFamily="34" charset="-128"/>
                <a:ea typeface="A-OTF UD Shin Go Pr6N L" panose="020B0300000000000000" pitchFamily="34" charset="-128"/>
              </a:rPr>
              <a:t>計画書</a:t>
            </a:r>
            <a:r>
              <a:rPr lang="en-US" altLang="ja-JP" sz="2900" b="1" dirty="0">
                <a:latin typeface="A-OTF UD Shin Go Pr6N L" panose="020B0300000000000000" pitchFamily="34" charset="-128"/>
                <a:ea typeface="A-OTF UD Shin Go Pr6N L" panose="020B0300000000000000" pitchFamily="34" charset="-128"/>
              </a:rPr>
              <a:t>(</a:t>
            </a:r>
            <a:r>
              <a:rPr lang="ja-JP" altLang="en-US" sz="2900" b="1" dirty="0">
                <a:latin typeface="A-OTF UD Shin Go Pr6N L" panose="020B0300000000000000" pitchFamily="34" charset="-128"/>
                <a:ea typeface="A-OTF UD Shin Go Pr6N L" panose="020B0300000000000000" pitchFamily="34" charset="-128"/>
              </a:rPr>
              <a:t>届出書）</a:t>
            </a:r>
            <a:endParaRPr lang="ja-JP" altLang="en-US" b="1" dirty="0">
              <a:latin typeface="A-OTF UD Shin Go Pr6N L" panose="020B0300000000000000" pitchFamily="34" charset="-128"/>
              <a:ea typeface="A-OTF UD Shin Go Pr6N L" panose="020B0300000000000000" pitchFamily="34" charset="-128"/>
            </a:endParaRPr>
          </a:p>
        </p:txBody>
      </p:sp>
      <p:sp>
        <p:nvSpPr>
          <p:cNvPr id="14" name="吹き出し: 角を丸めた四角形 13">
            <a:extLst>
              <a:ext uri="{FF2B5EF4-FFF2-40B4-BE49-F238E27FC236}">
                <a16:creationId xmlns:a16="http://schemas.microsoft.com/office/drawing/2014/main" id="{230CC982-F904-9B8D-9130-74144552F709}"/>
              </a:ext>
            </a:extLst>
          </p:cNvPr>
          <p:cNvSpPr/>
          <p:nvPr/>
        </p:nvSpPr>
        <p:spPr>
          <a:xfrm>
            <a:off x="6029324" y="2380846"/>
            <a:ext cx="2905126" cy="461506"/>
          </a:xfrm>
          <a:prstGeom prst="wedgeRoundRectCallout">
            <a:avLst>
              <a:gd name="adj1" fmla="val -25270"/>
              <a:gd name="adj2" fmla="val 115529"/>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
        <p:nvSpPr>
          <p:cNvPr id="11" name="テキスト ボックス 10">
            <a:extLst>
              <a:ext uri="{FF2B5EF4-FFF2-40B4-BE49-F238E27FC236}">
                <a16:creationId xmlns:a16="http://schemas.microsoft.com/office/drawing/2014/main" id="{1C342A75-FADC-462C-A341-6B93A0EEB176}"/>
              </a:ext>
            </a:extLst>
          </p:cNvPr>
          <p:cNvSpPr txBox="1"/>
          <p:nvPr/>
        </p:nvSpPr>
        <p:spPr>
          <a:xfrm>
            <a:off x="331018" y="5393731"/>
            <a:ext cx="8364521" cy="923330"/>
          </a:xfrm>
          <a:prstGeom prst="rect">
            <a:avLst/>
          </a:prstGeom>
          <a:noFill/>
        </p:spPr>
        <p:txBody>
          <a:bodyPr wrap="square">
            <a:spAutoFit/>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r>
              <a:rPr lang="ja-JP" altLang="en-US" b="1" dirty="0">
                <a:ea typeface="A-OTF UD Shin Go Pr6N L" panose="020B0300000000000000"/>
              </a:rPr>
              <a:t>　外来在宅ベースアップ評価料</a:t>
            </a:r>
            <a:r>
              <a:rPr lang="en-US" altLang="ja-JP" b="1" dirty="0">
                <a:ea typeface="A-OTF UD Shin Go Pr6N L" panose="020B0300000000000000"/>
              </a:rPr>
              <a:t>(Ⅰ)</a:t>
            </a:r>
            <a:r>
              <a:rPr lang="ja-JP" altLang="en-US" b="1" dirty="0">
                <a:ea typeface="A-OTF UD Shin Go Pr6N L" panose="020B0300000000000000"/>
              </a:rPr>
              <a:t>専用届出様式と書き方は同じ</a:t>
            </a:r>
            <a:endParaRPr lang="en-US" altLang="ja-JP" b="1" dirty="0">
              <a:ea typeface="A-OTF UD Shin Go Pr6N L" panose="020B0300000000000000"/>
            </a:endParaRPr>
          </a:p>
          <a:p>
            <a:pPr marL="0" indent="0">
              <a:buNone/>
            </a:pPr>
            <a:r>
              <a:rPr lang="ja-JP" altLang="en-US" b="1" dirty="0">
                <a:ea typeface="A-OTF UD Shin Go Pr6N L" panose="020B0300000000000000"/>
              </a:rPr>
              <a:t>　外来在宅ベースアップ評価料</a:t>
            </a:r>
            <a:r>
              <a:rPr lang="en-US" altLang="ja-JP" b="1" dirty="0">
                <a:ea typeface="A-OTF UD Shin Go Pr6N L" panose="020B0300000000000000"/>
              </a:rPr>
              <a:t>(Ⅰ</a:t>
            </a:r>
            <a:r>
              <a:rPr lang="ja-JP" altLang="en-US" b="1" dirty="0">
                <a:ea typeface="A-OTF UD Shin Go Pr6N L" panose="020B0300000000000000"/>
              </a:rPr>
              <a:t>）の書き方を参考に記入してください　</a:t>
            </a:r>
            <a:endParaRPr lang="en-US" altLang="ja-JP" b="1" dirty="0">
              <a:ea typeface="A-OTF UD Shin Go Pr6N L" panose="020B0300000000000000"/>
            </a:endParaRPr>
          </a:p>
          <a:p>
            <a:pPr marL="0" indent="0">
              <a:buNone/>
            </a:pPr>
            <a:r>
              <a:rPr lang="ja-JP" altLang="en-US" b="1" dirty="0">
                <a:ea typeface="A-OTF UD Shin Go Pr6N L" panose="020B0300000000000000"/>
              </a:rPr>
              <a:t>　➡Ｐ</a:t>
            </a:r>
            <a:r>
              <a:rPr lang="en-US" altLang="ja-JP" b="1" dirty="0">
                <a:ea typeface="A-OTF UD Shin Go Pr6N L" panose="020B0300000000000000"/>
              </a:rPr>
              <a:t>55</a:t>
            </a:r>
            <a:r>
              <a:rPr lang="ja-JP" altLang="en-US" b="1" dirty="0">
                <a:ea typeface="A-OTF UD Shin Go Pr6N L" panose="020B0300000000000000"/>
              </a:rPr>
              <a:t>～ 　</a:t>
            </a:r>
          </a:p>
        </p:txBody>
      </p:sp>
    </p:spTree>
    <p:extLst>
      <p:ext uri="{BB962C8B-B14F-4D97-AF65-F5344CB8AC3E}">
        <p14:creationId xmlns:p14="http://schemas.microsoft.com/office/powerpoint/2010/main" val="217187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5E465-8267-676E-C522-15983A7B914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78D0DF4-EA71-4A0F-DD71-FBF8BBEE6F0C}"/>
              </a:ext>
            </a:extLst>
          </p:cNvPr>
          <p:cNvSpPr/>
          <p:nvPr/>
        </p:nvSpPr>
        <p:spPr>
          <a:xfrm>
            <a:off x="0" y="-42249"/>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Title 1">
            <a:extLst>
              <a:ext uri="{FF2B5EF4-FFF2-40B4-BE49-F238E27FC236}">
                <a16:creationId xmlns:a16="http://schemas.microsoft.com/office/drawing/2014/main" id="{DA0FDAB8-D7CE-C0DA-03E4-93D6FBE2DD18}"/>
              </a:ext>
            </a:extLst>
          </p:cNvPr>
          <p:cNvSpPr>
            <a:spLocks noGrp="1"/>
          </p:cNvSpPr>
          <p:nvPr>
            <p:ph type="title"/>
          </p:nvPr>
        </p:nvSpPr>
        <p:spPr>
          <a:xfrm>
            <a:off x="259998" y="165111"/>
            <a:ext cx="6801814" cy="417629"/>
          </a:xfrm>
        </p:spPr>
        <p:txBody>
          <a:bodyPr>
            <a:noAutofit/>
          </a:bodyPr>
          <a:lstStyle/>
          <a:p>
            <a:r>
              <a:rPr lang="ja-JP" altLang="en-US" sz="3600" b="1" dirty="0">
                <a:ea typeface="A-OTF UD Shin Go Pr6N L" panose="020B0300000000000000"/>
              </a:rPr>
              <a:t>診療報酬制度</a:t>
            </a:r>
            <a:endParaRPr lang="en-US" altLang="ja-JP" sz="2400" b="1" dirty="0">
              <a:latin typeface="A-OTF UD Shin Go Pr6N L" panose="020B0300000000000000" pitchFamily="34" charset="-128"/>
              <a:ea typeface="A-OTF UD Shin Go Pr6N L" panose="020B0300000000000000"/>
            </a:endParaRPr>
          </a:p>
        </p:txBody>
      </p:sp>
      <p:sp>
        <p:nvSpPr>
          <p:cNvPr id="3" name="Content Placeholder 2">
            <a:extLst>
              <a:ext uri="{FF2B5EF4-FFF2-40B4-BE49-F238E27FC236}">
                <a16:creationId xmlns:a16="http://schemas.microsoft.com/office/drawing/2014/main" id="{D4FE852F-2ED4-A815-35E6-128D28FF1107}"/>
              </a:ext>
            </a:extLst>
          </p:cNvPr>
          <p:cNvSpPr>
            <a:spLocks noGrp="1"/>
          </p:cNvSpPr>
          <p:nvPr>
            <p:ph idx="1"/>
          </p:nvPr>
        </p:nvSpPr>
        <p:spPr>
          <a:xfrm>
            <a:off x="5446741" y="1530528"/>
            <a:ext cx="3697259" cy="3940771"/>
          </a:xfrm>
        </p:spPr>
        <p:txBody>
          <a:bodyPr>
            <a:normAutofit/>
          </a:bodyPr>
          <a:lstStyle/>
          <a:p>
            <a:r>
              <a:rPr lang="ja-JP" altLang="en-US" sz="2800" dirty="0"/>
              <a:t>医療機関の“</a:t>
            </a:r>
            <a:r>
              <a:rPr lang="ja-JP" altLang="en-US" sz="2800" dirty="0">
                <a:solidFill>
                  <a:srgbClr val="0070C0"/>
                </a:solidFill>
              </a:rPr>
              <a:t>売上</a:t>
            </a:r>
            <a:r>
              <a:rPr lang="ja-JP" altLang="en-US" sz="2800" dirty="0"/>
              <a:t>”にあたる仕組み</a:t>
            </a:r>
          </a:p>
          <a:p>
            <a:r>
              <a:rPr lang="en-US" altLang="ja-JP" sz="2800" dirty="0">
                <a:solidFill>
                  <a:srgbClr val="FF0000"/>
                </a:solidFill>
              </a:rPr>
              <a:t>2</a:t>
            </a:r>
            <a:r>
              <a:rPr lang="ja-JP" altLang="en-US" sz="2800" dirty="0">
                <a:solidFill>
                  <a:srgbClr val="FF0000"/>
                </a:solidFill>
              </a:rPr>
              <a:t>年ごとの改定</a:t>
            </a:r>
            <a:r>
              <a:rPr lang="ja-JP" altLang="en-US" sz="2800" dirty="0"/>
              <a:t>あり</a:t>
            </a:r>
          </a:p>
          <a:p>
            <a:r>
              <a:rPr lang="ja-JP" altLang="en-US" sz="2800" b="1" dirty="0">
                <a:solidFill>
                  <a:srgbClr val="0070C0"/>
                </a:solidFill>
              </a:rPr>
              <a:t>施設基準</a:t>
            </a:r>
            <a:r>
              <a:rPr lang="ja-JP" altLang="en-US" sz="2800" dirty="0">
                <a:solidFill>
                  <a:srgbClr val="0070C0"/>
                </a:solidFill>
              </a:rPr>
              <a:t>の</a:t>
            </a:r>
            <a:r>
              <a:rPr lang="ja-JP" altLang="en-US" sz="2800" b="1" dirty="0">
                <a:solidFill>
                  <a:srgbClr val="FF0000"/>
                </a:solidFill>
                <a:highlight>
                  <a:srgbClr val="FFFF00"/>
                </a:highlight>
              </a:rPr>
              <a:t>届出</a:t>
            </a:r>
            <a:r>
              <a:rPr lang="ja-JP" altLang="en-US" sz="2800" dirty="0"/>
              <a:t>が必要</a:t>
            </a:r>
            <a:r>
              <a:rPr lang="ja-JP" altLang="en-US" sz="2000" dirty="0"/>
              <a:t>（地方厚生局）</a:t>
            </a:r>
            <a:endParaRPr lang="ja-JP" altLang="en-US" sz="2800" dirty="0"/>
          </a:p>
        </p:txBody>
      </p:sp>
      <p:sp>
        <p:nvSpPr>
          <p:cNvPr id="12" name="スライド番号プレースホルダー 11">
            <a:extLst>
              <a:ext uri="{FF2B5EF4-FFF2-40B4-BE49-F238E27FC236}">
                <a16:creationId xmlns:a16="http://schemas.microsoft.com/office/drawing/2014/main" id="{9AE2BA6A-6BB7-2C98-5342-479DB7A6CC10}"/>
              </a:ext>
            </a:extLst>
          </p:cNvPr>
          <p:cNvSpPr>
            <a:spLocks noGrp="1"/>
          </p:cNvSpPr>
          <p:nvPr>
            <p:ph type="sldNum" sz="quarter" idx="12"/>
          </p:nvPr>
        </p:nvSpPr>
        <p:spPr/>
        <p:txBody>
          <a:bodyPr/>
          <a:lstStyle/>
          <a:p>
            <a:fld id="{C1FF6DA9-008F-8B48-92A6-B652298478BF}" type="slidenum">
              <a:rPr lang="en-US" sz="1600" smtClean="0"/>
              <a:t>8</a:t>
            </a:fld>
            <a:endParaRPr lang="en-US" sz="1600" dirty="0"/>
          </a:p>
        </p:txBody>
      </p:sp>
      <p:sp>
        <p:nvSpPr>
          <p:cNvPr id="4" name="フッター プレースホルダー 3">
            <a:extLst>
              <a:ext uri="{FF2B5EF4-FFF2-40B4-BE49-F238E27FC236}">
                <a16:creationId xmlns:a16="http://schemas.microsoft.com/office/drawing/2014/main" id="{FC66C4A4-A962-143A-AB0C-F9D71FADE3D0}"/>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1026" name="Picture 2" descr="「診療報酬」の図">
            <a:extLst>
              <a:ext uri="{FF2B5EF4-FFF2-40B4-BE49-F238E27FC236}">
                <a16:creationId xmlns:a16="http://schemas.microsoft.com/office/drawing/2014/main" id="{ED992DE3-9708-0330-9B8B-8F7DFE0D4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45" y="1364318"/>
            <a:ext cx="4684102" cy="4329629"/>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a:extLst>
              <a:ext uri="{FF2B5EF4-FFF2-40B4-BE49-F238E27FC236}">
                <a16:creationId xmlns:a16="http://schemas.microsoft.com/office/drawing/2014/main" id="{B334E4C2-CB16-5284-6310-29CE6836921B}"/>
              </a:ext>
            </a:extLst>
          </p:cNvPr>
          <p:cNvSpPr txBox="1"/>
          <p:nvPr/>
        </p:nvSpPr>
        <p:spPr>
          <a:xfrm>
            <a:off x="3655583" y="1251325"/>
            <a:ext cx="1314450" cy="369332"/>
          </a:xfrm>
          <a:prstGeom prst="rect">
            <a:avLst/>
          </a:prstGeom>
          <a:noFill/>
        </p:spPr>
        <p:txBody>
          <a:bodyPr wrap="square" rtlCol="0">
            <a:spAutoFit/>
          </a:bodyPr>
          <a:lstStyle/>
          <a:p>
            <a:r>
              <a:rPr kumimoji="1" lang="ja-JP" altLang="en-US" b="1" dirty="0">
                <a:solidFill>
                  <a:srgbClr val="FF0000"/>
                </a:solidFill>
              </a:rPr>
              <a:t>診療報酬</a:t>
            </a:r>
          </a:p>
        </p:txBody>
      </p:sp>
      <p:sp>
        <p:nvSpPr>
          <p:cNvPr id="20" name="テキスト ボックス 19">
            <a:extLst>
              <a:ext uri="{FF2B5EF4-FFF2-40B4-BE49-F238E27FC236}">
                <a16:creationId xmlns:a16="http://schemas.microsoft.com/office/drawing/2014/main" id="{AAEEA2A4-B016-C828-62EF-00701CE92CFD}"/>
              </a:ext>
            </a:extLst>
          </p:cNvPr>
          <p:cNvSpPr txBox="1"/>
          <p:nvPr/>
        </p:nvSpPr>
        <p:spPr>
          <a:xfrm>
            <a:off x="2217972" y="6053823"/>
            <a:ext cx="3736923" cy="307777"/>
          </a:xfrm>
          <a:prstGeom prst="rect">
            <a:avLst/>
          </a:prstGeom>
          <a:noFill/>
        </p:spPr>
        <p:txBody>
          <a:bodyPr wrap="square" rtlCol="0">
            <a:spAutoFit/>
          </a:bodyPr>
          <a:lstStyle/>
          <a:p>
            <a:r>
              <a:rPr kumimoji="1" lang="ja-JP" altLang="en-US" sz="1400" dirty="0"/>
              <a:t>参照：日本医師会</a:t>
            </a:r>
            <a:r>
              <a:rPr kumimoji="1" lang="en-US" altLang="ja-JP" sz="1400" dirty="0"/>
              <a:t>HP</a:t>
            </a:r>
            <a:r>
              <a:rPr kumimoji="1" lang="ja-JP" altLang="en-US" sz="1400" dirty="0"/>
              <a:t>なるほど診療報酬</a:t>
            </a:r>
          </a:p>
        </p:txBody>
      </p:sp>
      <p:sp>
        <p:nvSpPr>
          <p:cNvPr id="5" name="楕円 4">
            <a:extLst>
              <a:ext uri="{FF2B5EF4-FFF2-40B4-BE49-F238E27FC236}">
                <a16:creationId xmlns:a16="http://schemas.microsoft.com/office/drawing/2014/main" id="{DF0BE0E1-C5CA-E3CA-367D-6806EFB65826}"/>
              </a:ext>
            </a:extLst>
          </p:cNvPr>
          <p:cNvSpPr/>
          <p:nvPr/>
        </p:nvSpPr>
        <p:spPr>
          <a:xfrm>
            <a:off x="2000250" y="3037131"/>
            <a:ext cx="1314450" cy="391869"/>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a:t>
            </a:r>
            <a:r>
              <a:rPr kumimoji="1" lang="ja-JP" altLang="en-US" b="1" dirty="0">
                <a:solidFill>
                  <a:schemeClr val="tx1"/>
                </a:solidFill>
              </a:rPr>
              <a:t>～</a:t>
            </a:r>
            <a:r>
              <a:rPr kumimoji="1" lang="en-US" altLang="ja-JP" b="1" dirty="0">
                <a:solidFill>
                  <a:schemeClr val="tx1"/>
                </a:solidFill>
              </a:rPr>
              <a:t>3</a:t>
            </a:r>
            <a:r>
              <a:rPr kumimoji="1" lang="ja-JP" altLang="en-US" b="1" dirty="0">
                <a:solidFill>
                  <a:schemeClr val="tx1"/>
                </a:solidFill>
              </a:rPr>
              <a:t>割</a:t>
            </a:r>
          </a:p>
        </p:txBody>
      </p:sp>
      <p:sp>
        <p:nvSpPr>
          <p:cNvPr id="7" name="楕円 6">
            <a:extLst>
              <a:ext uri="{FF2B5EF4-FFF2-40B4-BE49-F238E27FC236}">
                <a16:creationId xmlns:a16="http://schemas.microsoft.com/office/drawing/2014/main" id="{68DBC517-4EDA-7E2E-E343-9F29CD772390}"/>
              </a:ext>
            </a:extLst>
          </p:cNvPr>
          <p:cNvSpPr/>
          <p:nvPr/>
        </p:nvSpPr>
        <p:spPr>
          <a:xfrm>
            <a:off x="4006697" y="3881538"/>
            <a:ext cx="1314450" cy="391869"/>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7</a:t>
            </a:r>
            <a:r>
              <a:rPr kumimoji="1" lang="ja-JP" altLang="en-US" b="1" dirty="0">
                <a:solidFill>
                  <a:schemeClr val="tx1"/>
                </a:solidFill>
              </a:rPr>
              <a:t>～</a:t>
            </a:r>
            <a:r>
              <a:rPr kumimoji="1" lang="en-US" altLang="ja-JP" b="1" dirty="0">
                <a:solidFill>
                  <a:schemeClr val="tx1"/>
                </a:solidFill>
              </a:rPr>
              <a:t>9</a:t>
            </a:r>
            <a:r>
              <a:rPr kumimoji="1" lang="ja-JP" altLang="en-US" b="1" dirty="0">
                <a:solidFill>
                  <a:schemeClr val="tx1"/>
                </a:solidFill>
              </a:rPr>
              <a:t>割</a:t>
            </a:r>
          </a:p>
        </p:txBody>
      </p:sp>
      <p:sp>
        <p:nvSpPr>
          <p:cNvPr id="8" name="楕円 7">
            <a:extLst>
              <a:ext uri="{FF2B5EF4-FFF2-40B4-BE49-F238E27FC236}">
                <a16:creationId xmlns:a16="http://schemas.microsoft.com/office/drawing/2014/main" id="{74B3FD3E-2C41-20A6-D926-E451545F4F0E}"/>
              </a:ext>
            </a:extLst>
          </p:cNvPr>
          <p:cNvSpPr/>
          <p:nvPr/>
        </p:nvSpPr>
        <p:spPr>
          <a:xfrm>
            <a:off x="3314700" y="1188133"/>
            <a:ext cx="1655333" cy="47930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テキスト ボックス 8">
            <a:extLst>
              <a:ext uri="{FF2B5EF4-FFF2-40B4-BE49-F238E27FC236}">
                <a16:creationId xmlns:a16="http://schemas.microsoft.com/office/drawing/2014/main" id="{44E38119-978A-454E-9C86-FB7FDFC97BFA}"/>
              </a:ext>
            </a:extLst>
          </p:cNvPr>
          <p:cNvSpPr txBox="1"/>
          <p:nvPr/>
        </p:nvSpPr>
        <p:spPr>
          <a:xfrm>
            <a:off x="5700173" y="4260212"/>
            <a:ext cx="2990626" cy="1200329"/>
          </a:xfrm>
          <a:prstGeom prst="rect">
            <a:avLst/>
          </a:prstGeom>
          <a:noFill/>
        </p:spPr>
        <p:txBody>
          <a:bodyPr wrap="square" rtlCol="0">
            <a:spAutoFit/>
          </a:bodyPr>
          <a:lstStyle/>
          <a:p>
            <a:r>
              <a:rPr kumimoji="1" lang="ja-JP" altLang="en-US" sz="2400" b="1" dirty="0">
                <a:solidFill>
                  <a:srgbClr val="FF0000"/>
                </a:solidFill>
              </a:rPr>
              <a:t>ベースアップ評価料</a:t>
            </a:r>
            <a:endParaRPr kumimoji="1" lang="en-US" altLang="ja-JP" sz="2400" b="1" dirty="0">
              <a:solidFill>
                <a:srgbClr val="FF0000"/>
              </a:solidFill>
            </a:endParaRPr>
          </a:p>
          <a:p>
            <a:r>
              <a:rPr lang="ja-JP" altLang="en-US" sz="2400" dirty="0"/>
              <a:t>＝</a:t>
            </a:r>
            <a:r>
              <a:rPr lang="ja-JP" altLang="en-US" sz="2400" b="1" dirty="0"/>
              <a:t>特掲診療料</a:t>
            </a:r>
            <a:r>
              <a:rPr lang="ja-JP" altLang="en-US" sz="2400" dirty="0"/>
              <a:t>として届出が必要</a:t>
            </a:r>
            <a:endParaRPr kumimoji="1" lang="ja-JP" altLang="en-US" sz="2400" dirty="0"/>
          </a:p>
        </p:txBody>
      </p:sp>
    </p:spTree>
    <p:extLst>
      <p:ext uri="{BB962C8B-B14F-4D97-AF65-F5344CB8AC3E}">
        <p14:creationId xmlns:p14="http://schemas.microsoft.com/office/powerpoint/2010/main" val="237515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animBg="1"/>
      <p:bldP spid="7" grpId="0" animBg="1"/>
      <p:bldP spid="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F25A0-29F0-5D28-4B79-08E71837E373}"/>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FC570FD5-692C-9264-7271-71F7EC8F1A6E}"/>
              </a:ext>
            </a:extLst>
          </p:cNvPr>
          <p:cNvSpPr/>
          <p:nvPr/>
        </p:nvSpPr>
        <p:spPr>
          <a:xfrm>
            <a:off x="0" y="-18854"/>
            <a:ext cx="9144000" cy="86103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18EC45E-3274-E319-5BAF-63D627236F92}"/>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80</a:t>
            </a:fld>
            <a:endParaRPr lang="en-US" dirty="0"/>
          </a:p>
        </p:txBody>
      </p:sp>
      <p:sp>
        <p:nvSpPr>
          <p:cNvPr id="3" name="フッター プレースホルダー 2">
            <a:extLst>
              <a:ext uri="{FF2B5EF4-FFF2-40B4-BE49-F238E27FC236}">
                <a16:creationId xmlns:a16="http://schemas.microsoft.com/office/drawing/2014/main" id="{4EA300F3-94EA-5101-7700-AD769A848666}"/>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タイトル 1">
            <a:extLst>
              <a:ext uri="{FF2B5EF4-FFF2-40B4-BE49-F238E27FC236}">
                <a16:creationId xmlns:a16="http://schemas.microsoft.com/office/drawing/2014/main" id="{FB7D4FDD-E7CF-437B-D0F6-6A994E5CE047}"/>
              </a:ext>
            </a:extLst>
          </p:cNvPr>
          <p:cNvSpPr txBox="1">
            <a:spLocks/>
          </p:cNvSpPr>
          <p:nvPr/>
        </p:nvSpPr>
        <p:spPr>
          <a:xfrm>
            <a:off x="96780" y="-124558"/>
            <a:ext cx="9066425" cy="117455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訪問看護ベースアップ評価料</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計画書</a:t>
            </a:r>
            <a:r>
              <a:rPr lang="en-US" altLang="ja-JP" sz="2900" b="1" dirty="0">
                <a:latin typeface="A-OTF UD Shin Go Pr6N L" panose="020B0300000000000000" pitchFamily="34" charset="-128"/>
                <a:ea typeface="A-OTF UD Shin Go Pr6N L" panose="020B0300000000000000" pitchFamily="34" charset="-128"/>
              </a:rPr>
              <a:t>(</a:t>
            </a:r>
            <a:r>
              <a:rPr lang="ja-JP" altLang="en-US" sz="2900" b="1" dirty="0">
                <a:latin typeface="A-OTF UD Shin Go Pr6N L" panose="020B0300000000000000" pitchFamily="34" charset="-128"/>
                <a:ea typeface="A-OTF UD Shin Go Pr6N L" panose="020B0300000000000000" pitchFamily="34" charset="-128"/>
              </a:rPr>
              <a:t>届出書）</a:t>
            </a:r>
            <a:endParaRPr lang="ja-JP" altLang="en-US" b="1" dirty="0">
              <a:latin typeface="A-OTF UD Shin Go Pr6N L" panose="020B0300000000000000" pitchFamily="34" charset="-128"/>
              <a:ea typeface="A-OTF UD Shin Go Pr6N L" panose="020B0300000000000000" pitchFamily="34" charset="-128"/>
            </a:endParaRPr>
          </a:p>
        </p:txBody>
      </p:sp>
      <p:pic>
        <p:nvPicPr>
          <p:cNvPr id="20" name="図 19">
            <a:extLst>
              <a:ext uri="{FF2B5EF4-FFF2-40B4-BE49-F238E27FC236}">
                <a16:creationId xmlns:a16="http://schemas.microsoft.com/office/drawing/2014/main" id="{19DD4D2B-D118-EB1F-44F9-938DC1CE3CAC}"/>
              </a:ext>
            </a:extLst>
          </p:cNvPr>
          <p:cNvPicPr>
            <a:picLocks noChangeAspect="1"/>
          </p:cNvPicPr>
          <p:nvPr/>
        </p:nvPicPr>
        <p:blipFill>
          <a:blip r:embed="rId2"/>
          <a:stretch>
            <a:fillRect/>
          </a:stretch>
        </p:blipFill>
        <p:spPr>
          <a:xfrm>
            <a:off x="0" y="842177"/>
            <a:ext cx="9144000" cy="6112701"/>
          </a:xfrm>
          <a:prstGeom prst="rect">
            <a:avLst/>
          </a:prstGeom>
        </p:spPr>
      </p:pic>
    </p:spTree>
    <p:extLst>
      <p:ext uri="{BB962C8B-B14F-4D97-AF65-F5344CB8AC3E}">
        <p14:creationId xmlns:p14="http://schemas.microsoft.com/office/powerpoint/2010/main" val="13502179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432FC-EBDA-FD34-B71A-2EB1776F2142}"/>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E84EE28C-6441-9A98-EB5C-5A6D1096BFE0}"/>
              </a:ext>
            </a:extLst>
          </p:cNvPr>
          <p:cNvPicPr>
            <a:picLocks noChangeAspect="1"/>
          </p:cNvPicPr>
          <p:nvPr/>
        </p:nvPicPr>
        <p:blipFill>
          <a:blip r:embed="rId2"/>
          <a:stretch>
            <a:fillRect/>
          </a:stretch>
        </p:blipFill>
        <p:spPr>
          <a:xfrm>
            <a:off x="222793" y="2701746"/>
            <a:ext cx="8871127" cy="2760112"/>
          </a:xfrm>
          <a:prstGeom prst="rect">
            <a:avLst/>
          </a:prstGeom>
        </p:spPr>
      </p:pic>
      <p:sp>
        <p:nvSpPr>
          <p:cNvPr id="17" name="正方形/長方形 16">
            <a:extLst>
              <a:ext uri="{FF2B5EF4-FFF2-40B4-BE49-F238E27FC236}">
                <a16:creationId xmlns:a16="http://schemas.microsoft.com/office/drawing/2014/main" id="{824FC3C8-C192-CCB5-CF9C-61190D2745B6}"/>
              </a:ext>
            </a:extLst>
          </p:cNvPr>
          <p:cNvSpPr/>
          <p:nvPr/>
        </p:nvSpPr>
        <p:spPr>
          <a:xfrm>
            <a:off x="0" y="-18854"/>
            <a:ext cx="9144000" cy="86103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BF51B1F-3EED-03D0-BCA3-6CB31F303682}"/>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81</a:t>
            </a:fld>
            <a:endParaRPr lang="en-US" dirty="0"/>
          </a:p>
        </p:txBody>
      </p:sp>
      <p:sp>
        <p:nvSpPr>
          <p:cNvPr id="3" name="フッター プレースホルダー 2">
            <a:extLst>
              <a:ext uri="{FF2B5EF4-FFF2-40B4-BE49-F238E27FC236}">
                <a16:creationId xmlns:a16="http://schemas.microsoft.com/office/drawing/2014/main" id="{7DDA1643-6E4D-B9A8-D0FD-4AC75A83F20E}"/>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08A27395-A77C-DC86-77C7-D833DAA6FEA6}"/>
              </a:ext>
            </a:extLst>
          </p:cNvPr>
          <p:cNvSpPr>
            <a:spLocks noGrp="1"/>
          </p:cNvSpPr>
          <p:nvPr>
            <p:ph idx="1"/>
          </p:nvPr>
        </p:nvSpPr>
        <p:spPr>
          <a:xfrm>
            <a:off x="448461" y="1134761"/>
            <a:ext cx="788670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r>
              <a:rPr lang="ja-JP" altLang="en-US" b="1" dirty="0">
                <a:ea typeface="A-OTF UD Shin Go Pr6N L" panose="020B0300000000000000"/>
              </a:rPr>
              <a:t>　厚生労働省のベースアップ評価料特設ページから訪問看護ベースアップ評価料従来版届出様式をダウンロード</a:t>
            </a:r>
          </a:p>
        </p:txBody>
      </p:sp>
      <p:sp>
        <p:nvSpPr>
          <p:cNvPr id="16" name="テキスト ボックス 15">
            <a:extLst>
              <a:ext uri="{FF2B5EF4-FFF2-40B4-BE49-F238E27FC236}">
                <a16:creationId xmlns:a16="http://schemas.microsoft.com/office/drawing/2014/main" id="{32B8BC4A-2E70-F213-96A3-0E7C24011314}"/>
              </a:ext>
            </a:extLst>
          </p:cNvPr>
          <p:cNvSpPr txBox="1"/>
          <p:nvPr/>
        </p:nvSpPr>
        <p:spPr>
          <a:xfrm>
            <a:off x="523875" y="1988365"/>
            <a:ext cx="8858250" cy="369332"/>
          </a:xfrm>
          <a:prstGeom prst="rect">
            <a:avLst/>
          </a:prstGeom>
          <a:noFill/>
        </p:spPr>
        <p:txBody>
          <a:bodyPr wrap="square">
            <a:spAutoFit/>
          </a:bodyPr>
          <a:lstStyle/>
          <a:p>
            <a:r>
              <a:rPr lang="ja-JP" altLang="en-US" dirty="0">
                <a:ea typeface="A-OTF UD Shin Go Pr6N L" panose="020B0300000000000000"/>
                <a:hlinkClick r:id="rId3"/>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B02EB816-0830-D86B-94A3-526C7733C13F}"/>
              </a:ext>
            </a:extLst>
          </p:cNvPr>
          <p:cNvSpPr/>
          <p:nvPr/>
        </p:nvSpPr>
        <p:spPr>
          <a:xfrm>
            <a:off x="203939" y="4750101"/>
            <a:ext cx="8886825" cy="3229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ABD3AB9-B047-2502-BDCB-11C7E8D62D2D}"/>
              </a:ext>
            </a:extLst>
          </p:cNvPr>
          <p:cNvSpPr txBox="1">
            <a:spLocks/>
          </p:cNvSpPr>
          <p:nvPr/>
        </p:nvSpPr>
        <p:spPr>
          <a:xfrm>
            <a:off x="96780" y="-124558"/>
            <a:ext cx="9066425" cy="117455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訪問看護ベースアップ評価料</a:t>
            </a:r>
            <a:r>
              <a:rPr lang="en-US" altLang="ja-JP" b="1" dirty="0">
                <a:latin typeface="A-OTF UD Shin Go Pr6N L" panose="020B0300000000000000" pitchFamily="34" charset="-128"/>
                <a:ea typeface="A-OTF UD Shin Go Pr6N L" panose="020B0300000000000000" pitchFamily="34" charset="-128"/>
              </a:rPr>
              <a:t>(Ⅱ)</a:t>
            </a:r>
            <a:r>
              <a:rPr lang="ja-JP" altLang="en-US" b="1" dirty="0">
                <a:latin typeface="A-OTF UD Shin Go Pr6N L" panose="020B0300000000000000" pitchFamily="34" charset="-128"/>
                <a:ea typeface="A-OTF UD Shin Go Pr6N L" panose="020B0300000000000000" pitchFamily="34" charset="-128"/>
              </a:rPr>
              <a:t>計画書</a:t>
            </a:r>
            <a:r>
              <a:rPr lang="en-US" altLang="ja-JP" sz="2900" b="1" dirty="0">
                <a:latin typeface="A-OTF UD Shin Go Pr6N L" panose="020B0300000000000000" pitchFamily="34" charset="-128"/>
                <a:ea typeface="A-OTF UD Shin Go Pr6N L" panose="020B0300000000000000" pitchFamily="34" charset="-128"/>
              </a:rPr>
              <a:t>(</a:t>
            </a:r>
            <a:r>
              <a:rPr lang="ja-JP" altLang="en-US" sz="2900" b="1" dirty="0">
                <a:latin typeface="A-OTF UD Shin Go Pr6N L" panose="020B0300000000000000" pitchFamily="34" charset="-128"/>
                <a:ea typeface="A-OTF UD Shin Go Pr6N L" panose="020B0300000000000000" pitchFamily="34" charset="-128"/>
              </a:rPr>
              <a:t>届出書）</a:t>
            </a:r>
            <a:endParaRPr lang="ja-JP" altLang="en-US" b="1" dirty="0">
              <a:latin typeface="A-OTF UD Shin Go Pr6N L" panose="020B0300000000000000" pitchFamily="34" charset="-128"/>
              <a:ea typeface="A-OTF UD Shin Go Pr6N L" panose="020B0300000000000000" pitchFamily="34" charset="-128"/>
            </a:endParaRPr>
          </a:p>
        </p:txBody>
      </p:sp>
      <p:sp>
        <p:nvSpPr>
          <p:cNvPr id="14" name="吹き出し: 角を丸めた四角形 13">
            <a:extLst>
              <a:ext uri="{FF2B5EF4-FFF2-40B4-BE49-F238E27FC236}">
                <a16:creationId xmlns:a16="http://schemas.microsoft.com/office/drawing/2014/main" id="{099DFCE9-BFBB-8AFA-291A-96566DBDC51E}"/>
              </a:ext>
            </a:extLst>
          </p:cNvPr>
          <p:cNvSpPr/>
          <p:nvPr/>
        </p:nvSpPr>
        <p:spPr>
          <a:xfrm>
            <a:off x="6115050" y="4081802"/>
            <a:ext cx="2905126" cy="461506"/>
          </a:xfrm>
          <a:prstGeom prst="wedgeRoundRectCallout">
            <a:avLst>
              <a:gd name="adj1" fmla="val -75241"/>
              <a:gd name="adj2" fmla="val 137998"/>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Tree>
    <p:extLst>
      <p:ext uri="{BB962C8B-B14F-4D97-AF65-F5344CB8AC3E}">
        <p14:creationId xmlns:p14="http://schemas.microsoft.com/office/powerpoint/2010/main" val="246725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5744A-FAE1-A9E1-C7B9-1932CFFF1B7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C56B008-1F90-86A7-B4B4-C776E9F84238}"/>
              </a:ext>
            </a:extLst>
          </p:cNvPr>
          <p:cNvSpPr/>
          <p:nvPr/>
        </p:nvSpPr>
        <p:spPr>
          <a:xfrm>
            <a:off x="0" y="0"/>
            <a:ext cx="9144000" cy="717176"/>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90A51AE9-B20A-EFBE-0244-9AC5FAC7079C}"/>
              </a:ext>
            </a:extLst>
          </p:cNvPr>
          <p:cNvSpPr>
            <a:spLocks noGrp="1"/>
          </p:cNvSpPr>
          <p:nvPr>
            <p:ph type="title"/>
          </p:nvPr>
        </p:nvSpPr>
        <p:spPr>
          <a:xfrm>
            <a:off x="75304" y="-75110"/>
            <a:ext cx="8993392" cy="948315"/>
          </a:xfrm>
        </p:spPr>
        <p:txBody>
          <a:bodyPr>
            <a:normAutofit/>
          </a:bodyPr>
          <a:lstStyle/>
          <a:p>
            <a:r>
              <a:rPr kumimoji="1" lang="ja-JP" altLang="en-US" b="1" dirty="0">
                <a:latin typeface="+mn-ea"/>
                <a:ea typeface="+mn-ea"/>
              </a:rPr>
              <a:t>届出に必要な書類・数字 </a:t>
            </a:r>
            <a:r>
              <a:rPr lang="ja-JP" altLang="en-US" sz="2400" b="1" dirty="0">
                <a:latin typeface="A-OTF UD Shin Go Pr6N L" panose="020B0300000000000000" pitchFamily="34" charset="-128"/>
                <a:ea typeface="A-OTF UD Shin Go Pr6N L" panose="020B0300000000000000" pitchFamily="34" charset="-128"/>
              </a:rPr>
              <a:t>訪問看護ベースアップ評価料　</a:t>
            </a:r>
            <a:endParaRPr kumimoji="1" lang="ja-JP" altLang="en-US" b="1" dirty="0">
              <a:latin typeface="+mn-ea"/>
              <a:ea typeface="+mn-ea"/>
            </a:endParaRPr>
          </a:p>
        </p:txBody>
      </p:sp>
      <p:sp>
        <p:nvSpPr>
          <p:cNvPr id="4" name="フッター プレースホルダー 3">
            <a:extLst>
              <a:ext uri="{FF2B5EF4-FFF2-40B4-BE49-F238E27FC236}">
                <a16:creationId xmlns:a16="http://schemas.microsoft.com/office/drawing/2014/main" id="{F2B009EF-4301-9888-BB2D-5B90602FA2C1}"/>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sp>
        <p:nvSpPr>
          <p:cNvPr id="5" name="スライド番号プレースホルダー 4">
            <a:extLst>
              <a:ext uri="{FF2B5EF4-FFF2-40B4-BE49-F238E27FC236}">
                <a16:creationId xmlns:a16="http://schemas.microsoft.com/office/drawing/2014/main" id="{6AF69847-8769-6455-8410-9EBA75EC248F}"/>
              </a:ext>
            </a:extLst>
          </p:cNvPr>
          <p:cNvSpPr>
            <a:spLocks noGrp="1"/>
          </p:cNvSpPr>
          <p:nvPr>
            <p:ph type="sldNum" sz="quarter" idx="12"/>
          </p:nvPr>
        </p:nvSpPr>
        <p:spPr/>
        <p:txBody>
          <a:bodyPr/>
          <a:lstStyle/>
          <a:p>
            <a:fld id="{C1FF6DA9-008F-8B48-92A6-B652298478BF}" type="slidenum">
              <a:rPr lang="en-US" smtClean="0"/>
              <a:t>82</a:t>
            </a:fld>
            <a:endParaRPr lang="en-US" dirty="0"/>
          </a:p>
        </p:txBody>
      </p:sp>
      <p:sp>
        <p:nvSpPr>
          <p:cNvPr id="9" name="コンテンツ プレースホルダー 6">
            <a:extLst>
              <a:ext uri="{FF2B5EF4-FFF2-40B4-BE49-F238E27FC236}">
                <a16:creationId xmlns:a16="http://schemas.microsoft.com/office/drawing/2014/main" id="{38B94C12-93CB-DD9C-3C68-F1BBB79AACA9}"/>
              </a:ext>
            </a:extLst>
          </p:cNvPr>
          <p:cNvSpPr>
            <a:spLocks noGrp="1"/>
          </p:cNvSpPr>
          <p:nvPr>
            <p:ph idx="1"/>
          </p:nvPr>
        </p:nvSpPr>
        <p:spPr>
          <a:xfrm>
            <a:off x="394447" y="1366398"/>
            <a:ext cx="8355106"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2】</a:t>
            </a:r>
            <a:r>
              <a:rPr lang="ja-JP" altLang="en-US" b="1" dirty="0">
                <a:ea typeface="A-OTF UD Shin Go Pr6N L" panose="020B0300000000000000"/>
              </a:rPr>
              <a:t>　資料の準備</a:t>
            </a:r>
            <a:endParaRPr lang="en-US" altLang="ja-JP" b="1" dirty="0">
              <a:ea typeface="A-OTF UD Shin Go Pr6N L" panose="020B0300000000000000"/>
            </a:endParaRPr>
          </a:p>
          <a:p>
            <a:pPr marL="0" indent="0">
              <a:buNone/>
            </a:pPr>
            <a:r>
              <a:rPr kumimoji="1" lang="ja-JP" altLang="en-US" dirty="0">
                <a:latin typeface="A-OTF UD Shin Go Pr6N L"/>
              </a:rPr>
              <a:t>①対象期間中の</a:t>
            </a:r>
            <a:r>
              <a:rPr lang="ja-JP" altLang="en-US" dirty="0">
                <a:latin typeface="A-OTF UD Shin Go Pr6N L"/>
              </a:rPr>
              <a:t>訪問看護管理療養費</a:t>
            </a:r>
            <a:r>
              <a:rPr kumimoji="1" lang="ja-JP" altLang="en-US" dirty="0">
                <a:latin typeface="A-OTF UD Shin Go Pr6N L"/>
              </a:rPr>
              <a:t>算定回数　</a:t>
            </a:r>
            <a:r>
              <a:rPr kumimoji="1" lang="en-US" altLang="ja-JP" dirty="0">
                <a:latin typeface="A-OTF UD Shin Go Pr6N L"/>
              </a:rPr>
              <a:t>3</a:t>
            </a:r>
            <a:r>
              <a:rPr kumimoji="1" lang="ja-JP" altLang="en-US" dirty="0">
                <a:latin typeface="A-OTF UD Shin Go Pr6N L"/>
              </a:rPr>
              <a:t>か月分</a:t>
            </a:r>
            <a:endParaRPr kumimoji="1" lang="en-US" altLang="ja-JP" dirty="0">
              <a:latin typeface="A-OTF UD Shin Go Pr6N L"/>
            </a:endParaRPr>
          </a:p>
          <a:p>
            <a:pPr marL="0" indent="0">
              <a:buNone/>
            </a:pPr>
            <a:r>
              <a:rPr kumimoji="1" lang="ja-JP" altLang="en-US" dirty="0">
                <a:latin typeface="A-OTF UD Shin Go Pr6N L"/>
              </a:rPr>
              <a:t>②対象期間中の医療保険と介護保険の利用者数</a:t>
            </a:r>
            <a:endParaRPr kumimoji="1" lang="en-US" altLang="ja-JP" dirty="0">
              <a:latin typeface="A-OTF UD Shin Go Pr6N L"/>
            </a:endParaRPr>
          </a:p>
          <a:p>
            <a:pPr marL="0" indent="0">
              <a:buNone/>
            </a:pPr>
            <a:endParaRPr lang="en-US" altLang="ja-JP" dirty="0">
              <a:latin typeface="A-OTF UD Shin Go Pr6N L"/>
            </a:endParaRPr>
          </a:p>
          <a:p>
            <a:pPr marL="0" indent="0">
              <a:buNone/>
            </a:pPr>
            <a:endParaRPr kumimoji="1" lang="en-US" altLang="ja-JP" dirty="0">
              <a:latin typeface="A-OTF UD Shin Go Pr6N L"/>
            </a:endParaRPr>
          </a:p>
          <a:p>
            <a:pPr marL="0" indent="0">
              <a:buNone/>
            </a:pPr>
            <a:endParaRPr lang="en-US" altLang="ja-JP" dirty="0">
              <a:latin typeface="A-OTF UD Shin Go Pr6N L"/>
            </a:endParaRPr>
          </a:p>
          <a:p>
            <a:pPr marL="0" indent="0">
              <a:buNone/>
            </a:pPr>
            <a:endParaRPr kumimoji="1" lang="en-US" altLang="ja-JP" dirty="0">
              <a:latin typeface="A-OTF UD Shin Go Pr6N L"/>
            </a:endParaRPr>
          </a:p>
          <a:p>
            <a:pPr marL="0" indent="0">
              <a:buNone/>
            </a:pPr>
            <a:endParaRPr lang="en-US" altLang="ja-JP" dirty="0">
              <a:latin typeface="A-OTF UD Shin Go Pr6N L"/>
            </a:endParaRPr>
          </a:p>
          <a:p>
            <a:pPr marL="0" indent="0">
              <a:buNone/>
            </a:pPr>
            <a:endParaRPr kumimoji="1" lang="ja-JP" altLang="en-US" dirty="0">
              <a:latin typeface="A-OTF UD Shin Go Pr6N L"/>
            </a:endParaRPr>
          </a:p>
          <a:p>
            <a:pPr marL="0" indent="0">
              <a:buNone/>
            </a:pPr>
            <a:r>
              <a:rPr lang="ja-JP" altLang="en-US" dirty="0">
                <a:latin typeface="A-OTF UD Shin Go Pr6N L"/>
              </a:rPr>
              <a:t>③</a:t>
            </a:r>
            <a:r>
              <a:rPr kumimoji="1" lang="ja-JP" altLang="en-US" dirty="0">
                <a:latin typeface="A-OTF UD Shin Go Pr6N L"/>
              </a:rPr>
              <a:t>賃金台帳　前年度</a:t>
            </a:r>
            <a:r>
              <a:rPr kumimoji="1" lang="en-US" altLang="ja-JP" dirty="0">
                <a:latin typeface="A-OTF UD Shin Go Pr6N L"/>
              </a:rPr>
              <a:t>1</a:t>
            </a:r>
            <a:r>
              <a:rPr kumimoji="1" lang="ja-JP" altLang="en-US" dirty="0">
                <a:latin typeface="A-OTF UD Shin Go Pr6N L"/>
              </a:rPr>
              <a:t>年分（全従業員）</a:t>
            </a:r>
            <a:endParaRPr kumimoji="1" lang="en-US" altLang="ja-JP" dirty="0">
              <a:latin typeface="A-OTF UD Shin Go Pr6N L"/>
            </a:endParaRPr>
          </a:p>
          <a:p>
            <a:pPr marL="0" indent="0">
              <a:buNone/>
            </a:pPr>
            <a:endParaRPr kumimoji="1" lang="ja-JP" altLang="en-US" dirty="0">
              <a:latin typeface="A-OTF UD Shin Go Pr6N L"/>
            </a:endParaRPr>
          </a:p>
          <a:p>
            <a:pPr marL="0" indent="0">
              <a:buNone/>
            </a:pPr>
            <a:endParaRPr lang="ja-JP" altLang="en-US" b="1" dirty="0">
              <a:ea typeface="A-OTF UD Shin Go Pr6N L" panose="020B0300000000000000"/>
            </a:endParaRPr>
          </a:p>
        </p:txBody>
      </p:sp>
      <p:sp>
        <p:nvSpPr>
          <p:cNvPr id="10" name="フッター プレースホルダー 3">
            <a:extLst>
              <a:ext uri="{FF2B5EF4-FFF2-40B4-BE49-F238E27FC236}">
                <a16:creationId xmlns:a16="http://schemas.microsoft.com/office/drawing/2014/main" id="{1368F40C-B3E8-59EA-A89D-CF83CA96E631}"/>
              </a:ext>
            </a:extLst>
          </p:cNvPr>
          <p:cNvSpPr txBox="1">
            <a:spLocks/>
          </p:cNvSpPr>
          <p:nvPr/>
        </p:nvSpPr>
        <p:spPr>
          <a:xfrm>
            <a:off x="2531633" y="6117050"/>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参照：厚生労働省　訪問看護ベースアップ評価料従来版届出様式作成の手引き</a:t>
            </a:r>
            <a:endParaRPr lang="en-US" dirty="0"/>
          </a:p>
        </p:txBody>
      </p:sp>
      <p:pic>
        <p:nvPicPr>
          <p:cNvPr id="8" name="図 7">
            <a:extLst>
              <a:ext uri="{FF2B5EF4-FFF2-40B4-BE49-F238E27FC236}">
                <a16:creationId xmlns:a16="http://schemas.microsoft.com/office/drawing/2014/main" id="{ED8D5170-47F9-E44D-E2E2-AFD76B02B816}"/>
              </a:ext>
            </a:extLst>
          </p:cNvPr>
          <p:cNvPicPr>
            <a:picLocks noChangeAspect="1"/>
          </p:cNvPicPr>
          <p:nvPr/>
        </p:nvPicPr>
        <p:blipFill>
          <a:blip r:embed="rId3"/>
          <a:stretch>
            <a:fillRect/>
          </a:stretch>
        </p:blipFill>
        <p:spPr>
          <a:xfrm>
            <a:off x="1230760" y="2778024"/>
            <a:ext cx="5306165" cy="1905266"/>
          </a:xfrm>
          <a:prstGeom prst="rect">
            <a:avLst/>
          </a:prstGeom>
        </p:spPr>
      </p:pic>
    </p:spTree>
    <p:extLst>
      <p:ext uri="{BB962C8B-B14F-4D97-AF65-F5344CB8AC3E}">
        <p14:creationId xmlns:p14="http://schemas.microsoft.com/office/powerpoint/2010/main" val="3129096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00513-6045-F324-0E27-5FA3951FC974}"/>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5DFD6D67-C67D-1020-AF17-E08C91836136}"/>
              </a:ext>
            </a:extLst>
          </p:cNvPr>
          <p:cNvSpPr/>
          <p:nvPr/>
        </p:nvSpPr>
        <p:spPr>
          <a:xfrm>
            <a:off x="0" y="-1"/>
            <a:ext cx="9144000" cy="914401"/>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C18811D7-EF2E-13F8-4839-AE6624C7A5C4}"/>
              </a:ext>
            </a:extLst>
          </p:cNvPr>
          <p:cNvSpPr txBox="1"/>
          <p:nvPr/>
        </p:nvSpPr>
        <p:spPr>
          <a:xfrm>
            <a:off x="455687" y="90905"/>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3B3F661C-BEC3-AA44-87A1-7F25CABAF3A9}"/>
              </a:ext>
            </a:extLst>
          </p:cNvPr>
          <p:cNvSpPr>
            <a:spLocks noGrp="1"/>
          </p:cNvSpPr>
          <p:nvPr>
            <p:ph type="sldNum" sz="quarter" idx="12"/>
          </p:nvPr>
        </p:nvSpPr>
        <p:spPr/>
        <p:txBody>
          <a:bodyPr/>
          <a:lstStyle/>
          <a:p>
            <a:fld id="{C1FF6DA9-008F-8B48-92A6-B652298478BF}" type="slidenum">
              <a:rPr lang="en-US" smtClean="0"/>
              <a:t>83</a:t>
            </a:fld>
            <a:endParaRPr lang="en-US" dirty="0"/>
          </a:p>
        </p:txBody>
      </p:sp>
      <p:sp>
        <p:nvSpPr>
          <p:cNvPr id="4" name="フッター プレースホルダー 3">
            <a:extLst>
              <a:ext uri="{FF2B5EF4-FFF2-40B4-BE49-F238E27FC236}">
                <a16:creationId xmlns:a16="http://schemas.microsoft.com/office/drawing/2014/main" id="{CB6728E6-2074-535E-1067-4B87F8246873}"/>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C23AFA27-4D5C-39FF-5524-5213A636BB89}"/>
              </a:ext>
            </a:extLst>
          </p:cNvPr>
          <p:cNvSpPr txBox="1"/>
          <p:nvPr/>
        </p:nvSpPr>
        <p:spPr>
          <a:xfrm>
            <a:off x="311766" y="1108069"/>
            <a:ext cx="8323280" cy="369332"/>
          </a:xfrm>
          <a:prstGeom prst="rect">
            <a:avLst/>
          </a:prstGeom>
          <a:noFill/>
        </p:spPr>
        <p:txBody>
          <a:bodyPr wrap="square" rtlCol="0">
            <a:spAutoFit/>
          </a:bodyPr>
          <a:lstStyle/>
          <a:p>
            <a:r>
              <a:rPr kumimoji="1" lang="ja-JP" altLang="en-US" b="1" dirty="0"/>
              <a:t>①対象職員の給与総額を入力</a:t>
            </a:r>
            <a:endParaRPr kumimoji="1" lang="en-US" altLang="ja-JP" b="1" dirty="0"/>
          </a:p>
        </p:txBody>
      </p:sp>
      <p:sp>
        <p:nvSpPr>
          <p:cNvPr id="11" name="テキスト ボックス 10">
            <a:extLst>
              <a:ext uri="{FF2B5EF4-FFF2-40B4-BE49-F238E27FC236}">
                <a16:creationId xmlns:a16="http://schemas.microsoft.com/office/drawing/2014/main" id="{52396F18-A6FC-7CFE-6DDE-9B2624FCBA93}"/>
              </a:ext>
            </a:extLst>
          </p:cNvPr>
          <p:cNvSpPr txBox="1"/>
          <p:nvPr/>
        </p:nvSpPr>
        <p:spPr>
          <a:xfrm>
            <a:off x="311766" y="3904320"/>
            <a:ext cx="7699931" cy="369332"/>
          </a:xfrm>
          <a:prstGeom prst="rect">
            <a:avLst/>
          </a:prstGeom>
          <a:noFill/>
        </p:spPr>
        <p:txBody>
          <a:bodyPr wrap="square">
            <a:spAutoFit/>
          </a:bodyPr>
          <a:lstStyle/>
          <a:p>
            <a:r>
              <a:rPr lang="ja-JP" altLang="en-US" b="1" dirty="0"/>
              <a:t>②訪問看護管理療養費（月の初日に訪問の場合）の回数を入力</a:t>
            </a:r>
            <a:r>
              <a:rPr lang="ja-JP" altLang="en-US" dirty="0"/>
              <a:t>　</a:t>
            </a:r>
            <a:endParaRPr lang="en-US" altLang="ja-JP" dirty="0"/>
          </a:p>
        </p:txBody>
      </p:sp>
      <p:pic>
        <p:nvPicPr>
          <p:cNvPr id="7" name="図 6">
            <a:extLst>
              <a:ext uri="{FF2B5EF4-FFF2-40B4-BE49-F238E27FC236}">
                <a16:creationId xmlns:a16="http://schemas.microsoft.com/office/drawing/2014/main" id="{028ECCDF-CC0B-22DF-0CE2-AB9DDC703B73}"/>
              </a:ext>
            </a:extLst>
          </p:cNvPr>
          <p:cNvPicPr>
            <a:picLocks noChangeAspect="1"/>
          </p:cNvPicPr>
          <p:nvPr/>
        </p:nvPicPr>
        <p:blipFill>
          <a:blip r:embed="rId3"/>
          <a:srcRect r="961"/>
          <a:stretch/>
        </p:blipFill>
        <p:spPr>
          <a:xfrm>
            <a:off x="914279" y="1477401"/>
            <a:ext cx="7097418" cy="2212899"/>
          </a:xfrm>
          <a:prstGeom prst="rect">
            <a:avLst/>
          </a:prstGeom>
        </p:spPr>
      </p:pic>
      <p:pic>
        <p:nvPicPr>
          <p:cNvPr id="8" name="図 7">
            <a:extLst>
              <a:ext uri="{FF2B5EF4-FFF2-40B4-BE49-F238E27FC236}">
                <a16:creationId xmlns:a16="http://schemas.microsoft.com/office/drawing/2014/main" id="{C1B6744F-4597-9F10-6357-DF8EAD4240EF}"/>
              </a:ext>
            </a:extLst>
          </p:cNvPr>
          <p:cNvPicPr>
            <a:picLocks noChangeAspect="1"/>
          </p:cNvPicPr>
          <p:nvPr/>
        </p:nvPicPr>
        <p:blipFill>
          <a:blip r:embed="rId4"/>
          <a:stretch>
            <a:fillRect/>
          </a:stretch>
        </p:blipFill>
        <p:spPr>
          <a:xfrm>
            <a:off x="1090683" y="4288657"/>
            <a:ext cx="5819775" cy="2286000"/>
          </a:xfrm>
          <a:prstGeom prst="rect">
            <a:avLst/>
          </a:prstGeom>
        </p:spPr>
      </p:pic>
    </p:spTree>
    <p:extLst>
      <p:ext uri="{BB962C8B-B14F-4D97-AF65-F5344CB8AC3E}">
        <p14:creationId xmlns:p14="http://schemas.microsoft.com/office/powerpoint/2010/main" val="2444281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389F3-DB0B-8A66-363A-4B512BEB32E7}"/>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A57FA15-6004-30D1-D49F-A8BF11D7EB89}"/>
              </a:ext>
            </a:extLst>
          </p:cNvPr>
          <p:cNvSpPr/>
          <p:nvPr/>
        </p:nvSpPr>
        <p:spPr>
          <a:xfrm>
            <a:off x="0" y="0"/>
            <a:ext cx="9144000" cy="993964"/>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BEA71AA5-8142-EB1A-4964-87937D078F0B}"/>
              </a:ext>
            </a:extLst>
          </p:cNvPr>
          <p:cNvSpPr txBox="1"/>
          <p:nvPr/>
        </p:nvSpPr>
        <p:spPr>
          <a:xfrm>
            <a:off x="328850" y="129809"/>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21F817D8-5E86-4779-64B5-86A1D9F343DD}"/>
              </a:ext>
            </a:extLst>
          </p:cNvPr>
          <p:cNvSpPr>
            <a:spLocks noGrp="1"/>
          </p:cNvSpPr>
          <p:nvPr>
            <p:ph type="sldNum" sz="quarter" idx="12"/>
          </p:nvPr>
        </p:nvSpPr>
        <p:spPr/>
        <p:txBody>
          <a:bodyPr/>
          <a:lstStyle/>
          <a:p>
            <a:fld id="{C1FF6DA9-008F-8B48-92A6-B652298478BF}" type="slidenum">
              <a:rPr lang="en-US" smtClean="0"/>
              <a:t>84</a:t>
            </a:fld>
            <a:endParaRPr lang="en-US" dirty="0"/>
          </a:p>
        </p:txBody>
      </p:sp>
      <p:sp>
        <p:nvSpPr>
          <p:cNvPr id="4" name="フッター プレースホルダー 3">
            <a:extLst>
              <a:ext uri="{FF2B5EF4-FFF2-40B4-BE49-F238E27FC236}">
                <a16:creationId xmlns:a16="http://schemas.microsoft.com/office/drawing/2014/main" id="{0D1FD84F-15A1-D865-A32C-D6F15EDDBDAF}"/>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EC5A1B71-45FC-1985-3F1C-D5211A2B0422}"/>
              </a:ext>
            </a:extLst>
          </p:cNvPr>
          <p:cNvSpPr txBox="1"/>
          <p:nvPr/>
        </p:nvSpPr>
        <p:spPr>
          <a:xfrm>
            <a:off x="311766" y="1083310"/>
            <a:ext cx="8323280" cy="369332"/>
          </a:xfrm>
          <a:prstGeom prst="rect">
            <a:avLst/>
          </a:prstGeom>
          <a:noFill/>
        </p:spPr>
        <p:txBody>
          <a:bodyPr wrap="square" rtlCol="0">
            <a:spAutoFit/>
          </a:bodyPr>
          <a:lstStyle/>
          <a:p>
            <a:r>
              <a:rPr lang="ja-JP" altLang="en-US" b="1" dirty="0"/>
              <a:t>③</a:t>
            </a:r>
            <a:r>
              <a:rPr kumimoji="1" lang="ja-JP" altLang="en-US" b="1" dirty="0"/>
              <a:t>医療と介護の利用者数を入力</a:t>
            </a:r>
            <a:endParaRPr kumimoji="1" lang="en-US" altLang="ja-JP" b="1" dirty="0"/>
          </a:p>
        </p:txBody>
      </p:sp>
      <p:sp>
        <p:nvSpPr>
          <p:cNvPr id="11" name="テキスト ボックス 10">
            <a:extLst>
              <a:ext uri="{FF2B5EF4-FFF2-40B4-BE49-F238E27FC236}">
                <a16:creationId xmlns:a16="http://schemas.microsoft.com/office/drawing/2014/main" id="{9B5B4D2A-88A5-F0AF-BABF-B3F8226AC790}"/>
              </a:ext>
            </a:extLst>
          </p:cNvPr>
          <p:cNvSpPr txBox="1"/>
          <p:nvPr/>
        </p:nvSpPr>
        <p:spPr>
          <a:xfrm>
            <a:off x="311766" y="4059635"/>
            <a:ext cx="7699931" cy="369332"/>
          </a:xfrm>
          <a:prstGeom prst="rect">
            <a:avLst/>
          </a:prstGeom>
          <a:noFill/>
        </p:spPr>
        <p:txBody>
          <a:bodyPr wrap="square">
            <a:spAutoFit/>
          </a:bodyPr>
          <a:lstStyle/>
          <a:p>
            <a:r>
              <a:rPr lang="ja-JP" altLang="en-US" b="1" dirty="0"/>
              <a:t>④算定できる訪問看護ベースアップ評価料</a:t>
            </a:r>
            <a:r>
              <a:rPr lang="en-US" altLang="ja-JP" b="1" dirty="0"/>
              <a:t>(Ⅱ</a:t>
            </a:r>
            <a:r>
              <a:rPr lang="ja-JP" altLang="en-US" b="1" dirty="0"/>
              <a:t>）の区分を決定する</a:t>
            </a:r>
            <a:endParaRPr lang="en-US" altLang="ja-JP" dirty="0"/>
          </a:p>
        </p:txBody>
      </p:sp>
      <p:pic>
        <p:nvPicPr>
          <p:cNvPr id="2" name="図 1">
            <a:extLst>
              <a:ext uri="{FF2B5EF4-FFF2-40B4-BE49-F238E27FC236}">
                <a16:creationId xmlns:a16="http://schemas.microsoft.com/office/drawing/2014/main" id="{51D0E3A7-1F2C-E160-5425-9DC914F4B2AC}"/>
              </a:ext>
            </a:extLst>
          </p:cNvPr>
          <p:cNvPicPr>
            <a:picLocks noChangeAspect="1"/>
          </p:cNvPicPr>
          <p:nvPr/>
        </p:nvPicPr>
        <p:blipFill>
          <a:blip r:embed="rId3"/>
          <a:stretch>
            <a:fillRect/>
          </a:stretch>
        </p:blipFill>
        <p:spPr>
          <a:xfrm>
            <a:off x="455687" y="1452642"/>
            <a:ext cx="8179359" cy="2497783"/>
          </a:xfrm>
          <a:prstGeom prst="rect">
            <a:avLst/>
          </a:prstGeom>
        </p:spPr>
      </p:pic>
      <p:pic>
        <p:nvPicPr>
          <p:cNvPr id="9" name="図 8">
            <a:extLst>
              <a:ext uri="{FF2B5EF4-FFF2-40B4-BE49-F238E27FC236}">
                <a16:creationId xmlns:a16="http://schemas.microsoft.com/office/drawing/2014/main" id="{2E26D927-9183-D579-99BC-6F55F46C90FB}"/>
              </a:ext>
            </a:extLst>
          </p:cNvPr>
          <p:cNvPicPr>
            <a:picLocks noChangeAspect="1"/>
          </p:cNvPicPr>
          <p:nvPr/>
        </p:nvPicPr>
        <p:blipFill>
          <a:blip r:embed="rId4"/>
          <a:stretch>
            <a:fillRect/>
          </a:stretch>
        </p:blipFill>
        <p:spPr>
          <a:xfrm>
            <a:off x="1566878" y="4484902"/>
            <a:ext cx="3005122" cy="2105541"/>
          </a:xfrm>
          <a:prstGeom prst="rect">
            <a:avLst/>
          </a:prstGeom>
        </p:spPr>
      </p:pic>
    </p:spTree>
    <p:extLst>
      <p:ext uri="{BB962C8B-B14F-4D97-AF65-F5344CB8AC3E}">
        <p14:creationId xmlns:p14="http://schemas.microsoft.com/office/powerpoint/2010/main" val="35325290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43738-2CCE-7BBE-F73E-D380C5AD24D8}"/>
            </a:ext>
          </a:extLst>
        </p:cNvPr>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D1080639-EF24-47D2-E850-382720816C59}"/>
              </a:ext>
            </a:extLst>
          </p:cNvPr>
          <p:cNvSpPr/>
          <p:nvPr/>
        </p:nvSpPr>
        <p:spPr>
          <a:xfrm>
            <a:off x="0" y="0"/>
            <a:ext cx="9144000" cy="997296"/>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a:extLst>
              <a:ext uri="{FF2B5EF4-FFF2-40B4-BE49-F238E27FC236}">
                <a16:creationId xmlns:a16="http://schemas.microsoft.com/office/drawing/2014/main" id="{64554F54-03B7-078D-1148-C9A6E0BD63F5}"/>
              </a:ext>
            </a:extLst>
          </p:cNvPr>
          <p:cNvPicPr>
            <a:picLocks noChangeAspect="1"/>
          </p:cNvPicPr>
          <p:nvPr/>
        </p:nvPicPr>
        <p:blipFill>
          <a:blip r:embed="rId3"/>
          <a:stretch>
            <a:fillRect/>
          </a:stretch>
        </p:blipFill>
        <p:spPr>
          <a:xfrm>
            <a:off x="688242" y="4554223"/>
            <a:ext cx="7217732" cy="1619250"/>
          </a:xfrm>
          <a:prstGeom prst="rect">
            <a:avLst/>
          </a:prstGeom>
        </p:spPr>
      </p:pic>
      <p:pic>
        <p:nvPicPr>
          <p:cNvPr id="7" name="図 6">
            <a:extLst>
              <a:ext uri="{FF2B5EF4-FFF2-40B4-BE49-F238E27FC236}">
                <a16:creationId xmlns:a16="http://schemas.microsoft.com/office/drawing/2014/main" id="{132FCF99-D240-679C-A703-1C2FE704698A}"/>
              </a:ext>
            </a:extLst>
          </p:cNvPr>
          <p:cNvPicPr>
            <a:picLocks noChangeAspect="1"/>
          </p:cNvPicPr>
          <p:nvPr/>
        </p:nvPicPr>
        <p:blipFill>
          <a:blip r:embed="rId4"/>
          <a:stretch>
            <a:fillRect/>
          </a:stretch>
        </p:blipFill>
        <p:spPr>
          <a:xfrm>
            <a:off x="688243" y="1540298"/>
            <a:ext cx="7217733" cy="1819275"/>
          </a:xfrm>
          <a:prstGeom prst="rect">
            <a:avLst/>
          </a:prstGeom>
        </p:spPr>
      </p:pic>
      <p:sp>
        <p:nvSpPr>
          <p:cNvPr id="10" name="テキスト ボックス 9">
            <a:extLst>
              <a:ext uri="{FF2B5EF4-FFF2-40B4-BE49-F238E27FC236}">
                <a16:creationId xmlns:a16="http://schemas.microsoft.com/office/drawing/2014/main" id="{4BA6D603-3381-9E87-3E29-90F7060D9DFE}"/>
              </a:ext>
            </a:extLst>
          </p:cNvPr>
          <p:cNvSpPr txBox="1"/>
          <p:nvPr/>
        </p:nvSpPr>
        <p:spPr>
          <a:xfrm>
            <a:off x="419491" y="117950"/>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67C08EFF-EE5F-A871-4F56-6FB3C5BDF22D}"/>
              </a:ext>
            </a:extLst>
          </p:cNvPr>
          <p:cNvSpPr>
            <a:spLocks noGrp="1"/>
          </p:cNvSpPr>
          <p:nvPr>
            <p:ph type="sldNum" sz="quarter" idx="12"/>
          </p:nvPr>
        </p:nvSpPr>
        <p:spPr/>
        <p:txBody>
          <a:bodyPr/>
          <a:lstStyle/>
          <a:p>
            <a:fld id="{C1FF6DA9-008F-8B48-92A6-B652298478BF}" type="slidenum">
              <a:rPr lang="en-US" smtClean="0"/>
              <a:t>85</a:t>
            </a:fld>
            <a:endParaRPr lang="en-US" dirty="0"/>
          </a:p>
        </p:txBody>
      </p:sp>
      <p:sp>
        <p:nvSpPr>
          <p:cNvPr id="4" name="フッター プレースホルダー 3">
            <a:extLst>
              <a:ext uri="{FF2B5EF4-FFF2-40B4-BE49-F238E27FC236}">
                <a16:creationId xmlns:a16="http://schemas.microsoft.com/office/drawing/2014/main" id="{E3A77937-41D6-E55C-1B63-D1DA8E73006F}"/>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7AA07BE4-9CF0-BE1B-A610-FA4D8CB7911F}"/>
              </a:ext>
            </a:extLst>
          </p:cNvPr>
          <p:cNvSpPr txBox="1"/>
          <p:nvPr/>
        </p:nvSpPr>
        <p:spPr>
          <a:xfrm>
            <a:off x="311766" y="1265314"/>
            <a:ext cx="8323280" cy="369332"/>
          </a:xfrm>
          <a:prstGeom prst="rect">
            <a:avLst/>
          </a:prstGeom>
          <a:noFill/>
        </p:spPr>
        <p:txBody>
          <a:bodyPr wrap="square" rtlCol="0">
            <a:spAutoFit/>
          </a:bodyPr>
          <a:lstStyle/>
          <a:p>
            <a:r>
              <a:rPr kumimoji="1" lang="ja-JP" altLang="en-US" b="1" dirty="0"/>
              <a:t>①ベースアップ評価料の収入を確認（算定金額の見込み）　算定期間</a:t>
            </a:r>
            <a:r>
              <a:rPr kumimoji="1" lang="en-US" altLang="ja-JP" b="1" dirty="0"/>
              <a:t>8</a:t>
            </a:r>
            <a:r>
              <a:rPr kumimoji="1" lang="ja-JP" altLang="en-US" b="1" dirty="0"/>
              <a:t>か月間</a:t>
            </a:r>
            <a:endParaRPr kumimoji="1" lang="en-US" altLang="ja-JP" b="1" dirty="0"/>
          </a:p>
        </p:txBody>
      </p:sp>
      <p:sp>
        <p:nvSpPr>
          <p:cNvPr id="11" name="テキスト ボックス 10">
            <a:extLst>
              <a:ext uri="{FF2B5EF4-FFF2-40B4-BE49-F238E27FC236}">
                <a16:creationId xmlns:a16="http://schemas.microsoft.com/office/drawing/2014/main" id="{F94CB5AC-F10B-CDCE-BE40-BA45851CB0BA}"/>
              </a:ext>
            </a:extLst>
          </p:cNvPr>
          <p:cNvSpPr txBox="1"/>
          <p:nvPr/>
        </p:nvSpPr>
        <p:spPr>
          <a:xfrm>
            <a:off x="353386" y="3868838"/>
            <a:ext cx="7699931" cy="923330"/>
          </a:xfrm>
          <a:prstGeom prst="rect">
            <a:avLst/>
          </a:prstGeom>
          <a:noFill/>
        </p:spPr>
        <p:txBody>
          <a:bodyPr wrap="square">
            <a:spAutoFit/>
          </a:bodyPr>
          <a:lstStyle/>
          <a:p>
            <a:r>
              <a:rPr lang="ja-JP" altLang="en-US" b="1" dirty="0"/>
              <a:t>②①の金額</a:t>
            </a:r>
            <a:r>
              <a:rPr lang="en-US" altLang="ja-JP" b="1" dirty="0"/>
              <a:t>÷</a:t>
            </a:r>
            <a:r>
              <a:rPr lang="ja-JP" altLang="en-US" b="1" dirty="0"/>
              <a:t>算定期間＝</a:t>
            </a:r>
            <a:r>
              <a:rPr lang="en-US" altLang="ja-JP" b="1" dirty="0"/>
              <a:t>1</a:t>
            </a:r>
            <a:r>
              <a:rPr lang="ja-JP" altLang="en-US" b="1" dirty="0"/>
              <a:t>ヶ月の賃金改善に使える金額（対象職員分）</a:t>
            </a:r>
            <a:endParaRPr lang="en-US" altLang="ja-JP" b="1" dirty="0"/>
          </a:p>
          <a:p>
            <a:r>
              <a:rPr lang="ja-JP" altLang="en-US" dirty="0"/>
              <a:t>　</a:t>
            </a:r>
            <a:r>
              <a:rPr lang="en-US" altLang="ja-JP" dirty="0"/>
              <a:t>268,800÷8</a:t>
            </a:r>
            <a:r>
              <a:rPr lang="ja-JP" altLang="en-US" dirty="0"/>
              <a:t>ヶ月＝</a:t>
            </a:r>
            <a:r>
              <a:rPr lang="en-US" altLang="ja-JP" dirty="0"/>
              <a:t>33,600</a:t>
            </a:r>
            <a:r>
              <a:rPr lang="ja-JP" altLang="en-US" dirty="0"/>
              <a:t>円</a:t>
            </a:r>
            <a:endParaRPr lang="en-US" altLang="ja-JP" dirty="0"/>
          </a:p>
          <a:p>
            <a:endParaRPr lang="en-US" altLang="ja-JP" dirty="0"/>
          </a:p>
        </p:txBody>
      </p:sp>
      <p:sp>
        <p:nvSpPr>
          <p:cNvPr id="18" name="正方形/長方形 17">
            <a:extLst>
              <a:ext uri="{FF2B5EF4-FFF2-40B4-BE49-F238E27FC236}">
                <a16:creationId xmlns:a16="http://schemas.microsoft.com/office/drawing/2014/main" id="{F93CA029-D199-111A-1B4F-026D47ABCC7A}"/>
              </a:ext>
            </a:extLst>
          </p:cNvPr>
          <p:cNvSpPr/>
          <p:nvPr/>
        </p:nvSpPr>
        <p:spPr>
          <a:xfrm>
            <a:off x="688242" y="3111540"/>
            <a:ext cx="7217733" cy="214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62A23F9-7333-810C-82E6-5F728421B33E}"/>
              </a:ext>
            </a:extLst>
          </p:cNvPr>
          <p:cNvSpPr/>
          <p:nvPr/>
        </p:nvSpPr>
        <p:spPr>
          <a:xfrm>
            <a:off x="688243" y="5335170"/>
            <a:ext cx="7217731" cy="25751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88455D47-C52F-5E16-E898-AAD501B0AE5B}"/>
              </a:ext>
            </a:extLst>
          </p:cNvPr>
          <p:cNvCxnSpPr>
            <a:cxnSpLocks/>
          </p:cNvCxnSpPr>
          <p:nvPr/>
        </p:nvCxnSpPr>
        <p:spPr>
          <a:xfrm flipH="1">
            <a:off x="1527142" y="3214540"/>
            <a:ext cx="5467547" cy="9426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351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F791D-DFE3-5CC4-B946-C13DEED10724}"/>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4DE184B8-A48B-2254-E5F5-D6ABFDEA4EED}"/>
              </a:ext>
            </a:extLst>
          </p:cNvPr>
          <p:cNvSpPr/>
          <p:nvPr/>
        </p:nvSpPr>
        <p:spPr>
          <a:xfrm>
            <a:off x="0" y="-1"/>
            <a:ext cx="9144000" cy="961479"/>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 name="図 1">
            <a:extLst>
              <a:ext uri="{FF2B5EF4-FFF2-40B4-BE49-F238E27FC236}">
                <a16:creationId xmlns:a16="http://schemas.microsoft.com/office/drawing/2014/main" id="{07A48888-45C7-4F07-BCBC-2A7C05F64EC3}"/>
              </a:ext>
            </a:extLst>
          </p:cNvPr>
          <p:cNvPicPr>
            <a:picLocks noChangeAspect="1"/>
          </p:cNvPicPr>
          <p:nvPr/>
        </p:nvPicPr>
        <p:blipFill>
          <a:blip r:embed="rId3"/>
          <a:stretch>
            <a:fillRect/>
          </a:stretch>
        </p:blipFill>
        <p:spPr>
          <a:xfrm>
            <a:off x="688242" y="2247913"/>
            <a:ext cx="6934200" cy="1819275"/>
          </a:xfrm>
          <a:prstGeom prst="rect">
            <a:avLst/>
          </a:prstGeom>
        </p:spPr>
      </p:pic>
      <p:sp>
        <p:nvSpPr>
          <p:cNvPr id="10" name="テキスト ボックス 9">
            <a:extLst>
              <a:ext uri="{FF2B5EF4-FFF2-40B4-BE49-F238E27FC236}">
                <a16:creationId xmlns:a16="http://schemas.microsoft.com/office/drawing/2014/main" id="{724EB60A-63AD-C6D7-C0C8-E5E8548FF52B}"/>
              </a:ext>
            </a:extLst>
          </p:cNvPr>
          <p:cNvSpPr txBox="1"/>
          <p:nvPr/>
        </p:nvSpPr>
        <p:spPr>
          <a:xfrm>
            <a:off x="455687" y="97922"/>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22BBE9A9-CE82-FC49-9B84-AE12A0A546BA}"/>
              </a:ext>
            </a:extLst>
          </p:cNvPr>
          <p:cNvSpPr>
            <a:spLocks noGrp="1"/>
          </p:cNvSpPr>
          <p:nvPr>
            <p:ph type="sldNum" sz="quarter" idx="12"/>
          </p:nvPr>
        </p:nvSpPr>
        <p:spPr/>
        <p:txBody>
          <a:bodyPr/>
          <a:lstStyle/>
          <a:p>
            <a:fld id="{C1FF6DA9-008F-8B48-92A6-B652298478BF}" type="slidenum">
              <a:rPr lang="en-US" smtClean="0"/>
              <a:t>86</a:t>
            </a:fld>
            <a:endParaRPr lang="en-US" dirty="0"/>
          </a:p>
        </p:txBody>
      </p:sp>
      <p:sp>
        <p:nvSpPr>
          <p:cNvPr id="4" name="フッター プレースホルダー 3">
            <a:extLst>
              <a:ext uri="{FF2B5EF4-FFF2-40B4-BE49-F238E27FC236}">
                <a16:creationId xmlns:a16="http://schemas.microsoft.com/office/drawing/2014/main" id="{6C169CF2-2CA5-CCB9-E8BC-6470F5266067}"/>
              </a:ext>
            </a:extLst>
          </p:cNvPr>
          <p:cNvSpPr txBox="1">
            <a:spLocks/>
          </p:cNvSpPr>
          <p:nvPr/>
        </p:nvSpPr>
        <p:spPr>
          <a:xfrm>
            <a:off x="2764715"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F45F8FE3-43CF-DE6D-B543-8A3A393C8DDA}"/>
              </a:ext>
            </a:extLst>
          </p:cNvPr>
          <p:cNvSpPr txBox="1"/>
          <p:nvPr/>
        </p:nvSpPr>
        <p:spPr>
          <a:xfrm>
            <a:off x="622340" y="1685107"/>
            <a:ext cx="8323280" cy="369332"/>
          </a:xfrm>
          <a:prstGeom prst="rect">
            <a:avLst/>
          </a:prstGeom>
          <a:noFill/>
        </p:spPr>
        <p:txBody>
          <a:bodyPr wrap="square" rtlCol="0">
            <a:spAutoFit/>
          </a:bodyPr>
          <a:lstStyle/>
          <a:p>
            <a:r>
              <a:rPr kumimoji="1" lang="ja-JP" altLang="en-US" b="1" dirty="0"/>
              <a:t>③</a:t>
            </a:r>
            <a:r>
              <a:rPr kumimoji="1" lang="ja-JP" altLang="en-US" b="1" dirty="0">
                <a:highlight>
                  <a:srgbClr val="FFFF00"/>
                </a:highlight>
              </a:rPr>
              <a:t>対象外職員</a:t>
            </a:r>
            <a:r>
              <a:rPr kumimoji="1" lang="ja-JP" altLang="en-US" b="1" dirty="0"/>
              <a:t>についても記入する　算定期間</a:t>
            </a:r>
            <a:r>
              <a:rPr kumimoji="1" lang="en-US" altLang="ja-JP" b="1" dirty="0"/>
              <a:t>8</a:t>
            </a:r>
            <a:r>
              <a:rPr kumimoji="1" lang="ja-JP" altLang="en-US" b="1" dirty="0"/>
              <a:t>か月間</a:t>
            </a:r>
            <a:endParaRPr kumimoji="1" lang="en-US" altLang="ja-JP" b="1" dirty="0"/>
          </a:p>
        </p:txBody>
      </p:sp>
      <p:sp>
        <p:nvSpPr>
          <p:cNvPr id="18" name="正方形/長方形 17">
            <a:extLst>
              <a:ext uri="{FF2B5EF4-FFF2-40B4-BE49-F238E27FC236}">
                <a16:creationId xmlns:a16="http://schemas.microsoft.com/office/drawing/2014/main" id="{ACCDF75A-D788-075A-7318-2B02560274B4}"/>
              </a:ext>
            </a:extLst>
          </p:cNvPr>
          <p:cNvSpPr/>
          <p:nvPr/>
        </p:nvSpPr>
        <p:spPr>
          <a:xfrm>
            <a:off x="688242" y="3231712"/>
            <a:ext cx="6934201" cy="1972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3F25BFC-DE04-3C1F-1459-646DD24D49F0}"/>
              </a:ext>
            </a:extLst>
          </p:cNvPr>
          <p:cNvSpPr txBox="1"/>
          <p:nvPr/>
        </p:nvSpPr>
        <p:spPr>
          <a:xfrm>
            <a:off x="838986" y="4562573"/>
            <a:ext cx="6934200" cy="923330"/>
          </a:xfrm>
          <a:prstGeom prst="rect">
            <a:avLst/>
          </a:prstGeom>
          <a:noFill/>
        </p:spPr>
        <p:txBody>
          <a:bodyPr wrap="square" rtlCol="0">
            <a:spAutoFit/>
          </a:bodyPr>
          <a:lstStyle/>
          <a:p>
            <a:r>
              <a:rPr kumimoji="1" lang="ja-JP" altLang="en-US" dirty="0"/>
              <a:t>ベースアップ評価料を使っての賃金改善はできないが、自社での</a:t>
            </a:r>
            <a:endParaRPr kumimoji="1" lang="en-US" altLang="ja-JP" dirty="0"/>
          </a:p>
          <a:p>
            <a:r>
              <a:rPr lang="ja-JP" altLang="en-US" dirty="0"/>
              <a:t>賃上げがあれば書く。</a:t>
            </a:r>
            <a:endParaRPr lang="en-US" altLang="ja-JP" dirty="0"/>
          </a:p>
          <a:p>
            <a:r>
              <a:rPr kumimoji="1" lang="ja-JP" altLang="en-US" dirty="0"/>
              <a:t>なければ</a:t>
            </a:r>
            <a:r>
              <a:rPr kumimoji="1" lang="en-US" altLang="ja-JP" dirty="0"/>
              <a:t>0</a:t>
            </a:r>
            <a:r>
              <a:rPr kumimoji="1" lang="ja-JP" altLang="en-US" dirty="0"/>
              <a:t>でも</a:t>
            </a:r>
            <a:r>
              <a:rPr kumimoji="1" lang="en-US" altLang="ja-JP" dirty="0"/>
              <a:t>OK</a:t>
            </a:r>
            <a:r>
              <a:rPr kumimoji="1" lang="ja-JP" altLang="en-US" dirty="0"/>
              <a:t>。</a:t>
            </a:r>
            <a:endParaRPr kumimoji="1" lang="en-US" altLang="ja-JP" dirty="0"/>
          </a:p>
        </p:txBody>
      </p:sp>
    </p:spTree>
    <p:extLst>
      <p:ext uri="{BB962C8B-B14F-4D97-AF65-F5344CB8AC3E}">
        <p14:creationId xmlns:p14="http://schemas.microsoft.com/office/powerpoint/2010/main" val="18582291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63B30-6CD1-0FF9-C930-F17EEB42CCEB}"/>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6044113-7047-F7FB-3D23-679102F912BF}"/>
              </a:ext>
            </a:extLst>
          </p:cNvPr>
          <p:cNvSpPr/>
          <p:nvPr/>
        </p:nvSpPr>
        <p:spPr>
          <a:xfrm>
            <a:off x="0" y="0"/>
            <a:ext cx="9144000" cy="903293"/>
          </a:xfrm>
          <a:prstGeom prst="rect">
            <a:avLst/>
          </a:prstGeom>
          <a:solidFill>
            <a:schemeClr val="accent2">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A5B92221-3A28-A643-7C21-7105F9C9A086}"/>
              </a:ext>
            </a:extLst>
          </p:cNvPr>
          <p:cNvPicPr>
            <a:picLocks noChangeAspect="1"/>
          </p:cNvPicPr>
          <p:nvPr/>
        </p:nvPicPr>
        <p:blipFill>
          <a:blip r:embed="rId3"/>
          <a:stretch>
            <a:fillRect/>
          </a:stretch>
        </p:blipFill>
        <p:spPr>
          <a:xfrm>
            <a:off x="688242" y="1570507"/>
            <a:ext cx="6934200" cy="1019175"/>
          </a:xfrm>
          <a:prstGeom prst="rect">
            <a:avLst/>
          </a:prstGeom>
        </p:spPr>
      </p:pic>
      <p:sp>
        <p:nvSpPr>
          <p:cNvPr id="10" name="テキスト ボックス 9">
            <a:extLst>
              <a:ext uri="{FF2B5EF4-FFF2-40B4-BE49-F238E27FC236}">
                <a16:creationId xmlns:a16="http://schemas.microsoft.com/office/drawing/2014/main" id="{4F87242D-DB68-1905-975B-3488B9DD0DAD}"/>
              </a:ext>
            </a:extLst>
          </p:cNvPr>
          <p:cNvSpPr txBox="1"/>
          <p:nvPr/>
        </p:nvSpPr>
        <p:spPr>
          <a:xfrm>
            <a:off x="455687" y="86131"/>
            <a:ext cx="7682847" cy="830997"/>
          </a:xfrm>
          <a:prstGeom prst="rect">
            <a:avLst/>
          </a:prstGeom>
          <a:noFill/>
          <a:ln w="28575">
            <a:noFill/>
          </a:ln>
        </p:spPr>
        <p:txBody>
          <a:bodyPr wrap="square" rtlCol="0">
            <a:spAutoFit/>
          </a:bodyPr>
          <a:lstStyle/>
          <a:p>
            <a:r>
              <a:rPr lang="en-US" altLang="ja-JP" sz="2400" b="1" dirty="0"/>
              <a:t>【</a:t>
            </a:r>
            <a:r>
              <a:rPr lang="ja-JP" altLang="en-US" sz="2400" b="1" dirty="0"/>
              <a:t>ステップ３</a:t>
            </a:r>
            <a:r>
              <a:rPr lang="en-US" altLang="ja-JP" sz="2400" b="1" dirty="0"/>
              <a:t>】</a:t>
            </a:r>
            <a:r>
              <a:rPr lang="ja-JP" altLang="en-US" sz="2400" b="1" dirty="0"/>
              <a:t>　</a:t>
            </a:r>
            <a:r>
              <a:rPr lang="en-US" altLang="ja-JP" sz="2400" b="1" dirty="0"/>
              <a:t>Excel</a:t>
            </a:r>
            <a:r>
              <a:rPr lang="ja-JP" altLang="en-US" sz="2400" b="1" dirty="0"/>
              <a:t>に数字を入力</a:t>
            </a:r>
            <a:endParaRPr lang="en-US" altLang="ja-JP" sz="2400" b="1" dirty="0"/>
          </a:p>
          <a:p>
            <a:r>
              <a:rPr kumimoji="1" lang="en-US" altLang="ja-JP" sz="2400" b="1" dirty="0"/>
              <a:t>Excel</a:t>
            </a:r>
            <a:r>
              <a:rPr kumimoji="1" lang="ja-JP" altLang="en-US" sz="2400" b="1" dirty="0"/>
              <a:t>操作で解説します</a:t>
            </a:r>
          </a:p>
        </p:txBody>
      </p:sp>
      <p:sp>
        <p:nvSpPr>
          <p:cNvPr id="5" name="スライド番号プレースホルダー 4">
            <a:extLst>
              <a:ext uri="{FF2B5EF4-FFF2-40B4-BE49-F238E27FC236}">
                <a16:creationId xmlns:a16="http://schemas.microsoft.com/office/drawing/2014/main" id="{02047438-2490-D10F-65F8-A3E98EAE2FAB}"/>
              </a:ext>
            </a:extLst>
          </p:cNvPr>
          <p:cNvSpPr>
            <a:spLocks noGrp="1"/>
          </p:cNvSpPr>
          <p:nvPr>
            <p:ph type="sldNum" sz="quarter" idx="12"/>
          </p:nvPr>
        </p:nvSpPr>
        <p:spPr/>
        <p:txBody>
          <a:bodyPr/>
          <a:lstStyle/>
          <a:p>
            <a:fld id="{C1FF6DA9-008F-8B48-92A6-B652298478BF}" type="slidenum">
              <a:rPr lang="en-US" smtClean="0"/>
              <a:t>87</a:t>
            </a:fld>
            <a:endParaRPr lang="en-US" dirty="0"/>
          </a:p>
        </p:txBody>
      </p:sp>
      <p:sp>
        <p:nvSpPr>
          <p:cNvPr id="4" name="フッター プレースホルダー 3">
            <a:extLst>
              <a:ext uri="{FF2B5EF4-FFF2-40B4-BE49-F238E27FC236}">
                <a16:creationId xmlns:a16="http://schemas.microsoft.com/office/drawing/2014/main" id="{5F646EDE-B9A1-46CC-BB4D-5971B1C9EB53}"/>
              </a:ext>
            </a:extLst>
          </p:cNvPr>
          <p:cNvSpPr txBox="1">
            <a:spLocks/>
          </p:cNvSpPr>
          <p:nvPr/>
        </p:nvSpPr>
        <p:spPr>
          <a:xfrm>
            <a:off x="2966733" y="6209532"/>
            <a:ext cx="621792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lang="ja-JP" altLang="en-US" dirty="0"/>
              <a:t>厚生労働省　従来版届出様式</a:t>
            </a:r>
            <a:endParaRPr lang="en-US" altLang="ja-JP" dirty="0"/>
          </a:p>
          <a:p>
            <a:pPr algn="r"/>
            <a:endParaRPr lang="en-US" dirty="0"/>
          </a:p>
        </p:txBody>
      </p:sp>
      <p:sp>
        <p:nvSpPr>
          <p:cNvPr id="3" name="テキスト ボックス 2">
            <a:extLst>
              <a:ext uri="{FF2B5EF4-FFF2-40B4-BE49-F238E27FC236}">
                <a16:creationId xmlns:a16="http://schemas.microsoft.com/office/drawing/2014/main" id="{A524E7F5-009C-9D61-65D0-E1499824866B}"/>
              </a:ext>
            </a:extLst>
          </p:cNvPr>
          <p:cNvSpPr txBox="1"/>
          <p:nvPr/>
        </p:nvSpPr>
        <p:spPr>
          <a:xfrm>
            <a:off x="455687" y="1201175"/>
            <a:ext cx="8323280" cy="369332"/>
          </a:xfrm>
          <a:prstGeom prst="rect">
            <a:avLst/>
          </a:prstGeom>
          <a:noFill/>
        </p:spPr>
        <p:txBody>
          <a:bodyPr wrap="square" rtlCol="0">
            <a:spAutoFit/>
          </a:bodyPr>
          <a:lstStyle/>
          <a:p>
            <a:r>
              <a:rPr lang="ja-JP" altLang="en-US" b="1" dirty="0"/>
              <a:t>　④</a:t>
            </a:r>
            <a:r>
              <a:rPr kumimoji="1" lang="ja-JP" altLang="en-US" b="1" dirty="0"/>
              <a:t>全体の賃金改善額を記入する　　　算定期間</a:t>
            </a:r>
            <a:r>
              <a:rPr kumimoji="1" lang="en-US" altLang="ja-JP" b="1" dirty="0"/>
              <a:t>8</a:t>
            </a:r>
            <a:r>
              <a:rPr kumimoji="1" lang="ja-JP" altLang="en-US" b="1" dirty="0"/>
              <a:t>か月間</a:t>
            </a:r>
            <a:endParaRPr kumimoji="1" lang="en-US" altLang="ja-JP" b="1" dirty="0"/>
          </a:p>
        </p:txBody>
      </p:sp>
      <p:sp>
        <p:nvSpPr>
          <p:cNvPr id="18" name="正方形/長方形 17">
            <a:extLst>
              <a:ext uri="{FF2B5EF4-FFF2-40B4-BE49-F238E27FC236}">
                <a16:creationId xmlns:a16="http://schemas.microsoft.com/office/drawing/2014/main" id="{D7B00A62-FE22-D4A4-3D1B-6EADE1B41483}"/>
              </a:ext>
            </a:extLst>
          </p:cNvPr>
          <p:cNvSpPr/>
          <p:nvPr/>
        </p:nvSpPr>
        <p:spPr>
          <a:xfrm>
            <a:off x="688241" y="1751499"/>
            <a:ext cx="6934201" cy="463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2C877291-17A8-2D26-8CAC-2EE11D42EBDC}"/>
              </a:ext>
            </a:extLst>
          </p:cNvPr>
          <p:cNvPicPr>
            <a:picLocks noChangeAspect="1"/>
          </p:cNvPicPr>
          <p:nvPr/>
        </p:nvPicPr>
        <p:blipFill>
          <a:blip r:embed="rId4"/>
          <a:stretch>
            <a:fillRect/>
          </a:stretch>
        </p:blipFill>
        <p:spPr>
          <a:xfrm>
            <a:off x="688242" y="3302001"/>
            <a:ext cx="6934200" cy="3419475"/>
          </a:xfrm>
          <a:prstGeom prst="rect">
            <a:avLst/>
          </a:prstGeom>
        </p:spPr>
      </p:pic>
      <p:sp>
        <p:nvSpPr>
          <p:cNvPr id="8" name="テキスト ボックス 7">
            <a:extLst>
              <a:ext uri="{FF2B5EF4-FFF2-40B4-BE49-F238E27FC236}">
                <a16:creationId xmlns:a16="http://schemas.microsoft.com/office/drawing/2014/main" id="{4255D7CE-00EC-369B-4E56-937D38161210}"/>
              </a:ext>
            </a:extLst>
          </p:cNvPr>
          <p:cNvSpPr txBox="1"/>
          <p:nvPr/>
        </p:nvSpPr>
        <p:spPr>
          <a:xfrm>
            <a:off x="915137" y="2635848"/>
            <a:ext cx="3205113" cy="646331"/>
          </a:xfrm>
          <a:prstGeom prst="rect">
            <a:avLst/>
          </a:prstGeom>
          <a:noFill/>
        </p:spPr>
        <p:txBody>
          <a:bodyPr wrap="square" rtlCol="0">
            <a:spAutoFit/>
          </a:bodyPr>
          <a:lstStyle/>
          <a:p>
            <a:r>
              <a:rPr kumimoji="1" lang="en-US" altLang="ja-JP" dirty="0"/>
              <a:t>33,600×8</a:t>
            </a:r>
            <a:r>
              <a:rPr kumimoji="1" lang="ja-JP" altLang="en-US" dirty="0"/>
              <a:t>か月＝</a:t>
            </a:r>
            <a:r>
              <a:rPr kumimoji="1" lang="en-US" altLang="ja-JP" dirty="0"/>
              <a:t>268,800</a:t>
            </a:r>
            <a:r>
              <a:rPr kumimoji="1" lang="ja-JP" altLang="en-US" dirty="0"/>
              <a:t>円</a:t>
            </a:r>
            <a:endParaRPr kumimoji="1" lang="en-US" altLang="ja-JP" dirty="0"/>
          </a:p>
          <a:p>
            <a:r>
              <a:rPr lang="en-US" altLang="ja-JP" dirty="0"/>
              <a:t>1,250×8</a:t>
            </a:r>
            <a:r>
              <a:rPr lang="ja-JP" altLang="en-US" dirty="0"/>
              <a:t>か月＝</a:t>
            </a:r>
            <a:r>
              <a:rPr lang="en-US" altLang="ja-JP" dirty="0"/>
              <a:t>10,000</a:t>
            </a:r>
            <a:r>
              <a:rPr lang="ja-JP" altLang="en-US" dirty="0"/>
              <a:t>円</a:t>
            </a:r>
            <a:endParaRPr kumimoji="1" lang="ja-JP" altLang="en-US" dirty="0"/>
          </a:p>
        </p:txBody>
      </p:sp>
      <p:sp>
        <p:nvSpPr>
          <p:cNvPr id="9" name="テキスト ボックス 8">
            <a:extLst>
              <a:ext uri="{FF2B5EF4-FFF2-40B4-BE49-F238E27FC236}">
                <a16:creationId xmlns:a16="http://schemas.microsoft.com/office/drawing/2014/main" id="{F5B28A91-6502-140D-9F0E-A62DABEBDD5E}"/>
              </a:ext>
            </a:extLst>
          </p:cNvPr>
          <p:cNvSpPr txBox="1"/>
          <p:nvPr/>
        </p:nvSpPr>
        <p:spPr>
          <a:xfrm>
            <a:off x="4630034" y="2736501"/>
            <a:ext cx="3655832" cy="369332"/>
          </a:xfrm>
          <a:prstGeom prst="rect">
            <a:avLst/>
          </a:prstGeom>
          <a:noFill/>
        </p:spPr>
        <p:txBody>
          <a:bodyPr wrap="square" rtlCol="0">
            <a:spAutoFit/>
          </a:bodyPr>
          <a:lstStyle/>
          <a:p>
            <a:r>
              <a:rPr kumimoji="1" lang="en-US" altLang="ja-JP" dirty="0"/>
              <a:t>268,800</a:t>
            </a:r>
            <a:r>
              <a:rPr kumimoji="1" lang="ja-JP" altLang="en-US" dirty="0"/>
              <a:t>円</a:t>
            </a:r>
            <a:r>
              <a:rPr lang="en-US" altLang="ja-JP" dirty="0"/>
              <a:t>+10,000</a:t>
            </a:r>
            <a:r>
              <a:rPr lang="ja-JP" altLang="en-US" dirty="0"/>
              <a:t>円＝</a:t>
            </a:r>
            <a:r>
              <a:rPr lang="en-US" altLang="ja-JP" dirty="0"/>
              <a:t>278,800</a:t>
            </a:r>
            <a:r>
              <a:rPr lang="ja-JP" altLang="en-US" dirty="0"/>
              <a:t>円</a:t>
            </a:r>
            <a:endParaRPr kumimoji="1" lang="ja-JP" altLang="en-US" dirty="0"/>
          </a:p>
        </p:txBody>
      </p:sp>
      <p:sp>
        <p:nvSpPr>
          <p:cNvPr id="11" name="矢印: 右 10">
            <a:extLst>
              <a:ext uri="{FF2B5EF4-FFF2-40B4-BE49-F238E27FC236}">
                <a16:creationId xmlns:a16="http://schemas.microsoft.com/office/drawing/2014/main" id="{C84470A9-F4C7-81E1-40A7-D21279A7D61F}"/>
              </a:ext>
            </a:extLst>
          </p:cNvPr>
          <p:cNvSpPr/>
          <p:nvPr/>
        </p:nvSpPr>
        <p:spPr>
          <a:xfrm>
            <a:off x="4034672" y="2745029"/>
            <a:ext cx="424206" cy="2799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矢印コネクタ 12">
            <a:extLst>
              <a:ext uri="{FF2B5EF4-FFF2-40B4-BE49-F238E27FC236}">
                <a16:creationId xmlns:a16="http://schemas.microsoft.com/office/drawing/2014/main" id="{C485E48B-93A5-3EC3-3437-5021653BAF3E}"/>
              </a:ext>
            </a:extLst>
          </p:cNvPr>
          <p:cNvCxnSpPr/>
          <p:nvPr/>
        </p:nvCxnSpPr>
        <p:spPr>
          <a:xfrm flipH="1" flipV="1">
            <a:off x="1583703" y="2884997"/>
            <a:ext cx="4874247" cy="1338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AEB6ED6E-B2D7-82D6-13F1-DC5D102BE3C2}"/>
              </a:ext>
            </a:extLst>
          </p:cNvPr>
          <p:cNvCxnSpPr/>
          <p:nvPr/>
        </p:nvCxnSpPr>
        <p:spPr>
          <a:xfrm flipH="1" flipV="1">
            <a:off x="1366887" y="3236013"/>
            <a:ext cx="5439266" cy="2806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4D60B3F9-6233-4015-77BF-06E4807157E9}"/>
              </a:ext>
            </a:extLst>
          </p:cNvPr>
          <p:cNvSpPr/>
          <p:nvPr/>
        </p:nvSpPr>
        <p:spPr>
          <a:xfrm>
            <a:off x="6896807" y="1027819"/>
            <a:ext cx="1882160" cy="521202"/>
          </a:xfrm>
          <a:prstGeom prst="wedgeRectCallout">
            <a:avLst>
              <a:gd name="adj1" fmla="val 2206"/>
              <a:gd name="adj2" fmla="val 986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対象外職員分も</a:t>
            </a:r>
            <a:endParaRPr kumimoji="1" lang="en-US" altLang="ja-JP" sz="1600" b="1" dirty="0">
              <a:latin typeface="BIZ UDPゴシック" panose="020B0400000000000000" pitchFamily="50" charset="-128"/>
              <a:ea typeface="BIZ UDPゴシック" panose="020B0400000000000000" pitchFamily="50" charset="-128"/>
            </a:endParaRPr>
          </a:p>
          <a:p>
            <a:pPr algn="ctr"/>
            <a:r>
              <a:rPr kumimoji="1" lang="ja-JP" altLang="en-US" sz="1600" b="1" dirty="0">
                <a:latin typeface="BIZ UDPゴシック" panose="020B0400000000000000" pitchFamily="50" charset="-128"/>
                <a:ea typeface="BIZ UDPゴシック" panose="020B0400000000000000" pitchFamily="50" charset="-128"/>
              </a:rPr>
              <a:t>含める</a:t>
            </a:r>
          </a:p>
        </p:txBody>
      </p:sp>
    </p:spTree>
    <p:extLst>
      <p:ext uri="{BB962C8B-B14F-4D97-AF65-F5344CB8AC3E}">
        <p14:creationId xmlns:p14="http://schemas.microsoft.com/office/powerpoint/2010/main" val="10668710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B85D-A62A-3B20-6BE5-A35C9235423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750C869-0219-A891-6C3C-06B8C804EC28}"/>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24971D-A273-E0C6-3F2C-7E2498F0A9B4}"/>
              </a:ext>
            </a:extLst>
          </p:cNvPr>
          <p:cNvSpPr>
            <a:spLocks noGrp="1"/>
          </p:cNvSpPr>
          <p:nvPr>
            <p:ph type="title"/>
          </p:nvPr>
        </p:nvSpPr>
        <p:spPr>
          <a:xfrm>
            <a:off x="-503475" y="-4655"/>
            <a:ext cx="7886700" cy="762106"/>
          </a:xfrm>
          <a:ln w="25400">
            <a:noFill/>
          </a:ln>
        </p:spPr>
        <p:txBody>
          <a:bodyPr>
            <a:normAutofit/>
          </a:bodyPr>
          <a:lstStyle/>
          <a:p>
            <a:r>
              <a:rPr kumimoji="1" lang="ja-JP" altLang="en-US" sz="3600" b="1" dirty="0">
                <a:latin typeface="A-OTF UD Shin Go Pr6N L" panose="020B0300000000000000" pitchFamily="34" charset="-128"/>
                <a:ea typeface="A-OTF UD Shin Go Pr6N L" panose="020B0300000000000000" pitchFamily="34" charset="-128"/>
              </a:rPr>
              <a:t>　　届出書・計画書の提出方法</a:t>
            </a:r>
          </a:p>
        </p:txBody>
      </p:sp>
      <p:sp>
        <p:nvSpPr>
          <p:cNvPr id="4" name="スライド番号プレースホルダー 3">
            <a:extLst>
              <a:ext uri="{FF2B5EF4-FFF2-40B4-BE49-F238E27FC236}">
                <a16:creationId xmlns:a16="http://schemas.microsoft.com/office/drawing/2014/main" id="{C46199CA-1645-84C3-2F3E-1F2B48CDC31B}"/>
              </a:ext>
            </a:extLst>
          </p:cNvPr>
          <p:cNvSpPr>
            <a:spLocks noGrp="1"/>
          </p:cNvSpPr>
          <p:nvPr>
            <p:ph type="sldNum" sz="quarter" idx="12"/>
          </p:nvPr>
        </p:nvSpPr>
        <p:spPr/>
        <p:txBody>
          <a:bodyPr/>
          <a:lstStyle/>
          <a:p>
            <a:fld id="{C1FF6DA9-008F-8B48-92A6-B652298478BF}" type="slidenum">
              <a:rPr lang="en-US" sz="1100" smtClean="0"/>
              <a:t>88</a:t>
            </a:fld>
            <a:endParaRPr lang="en-US" sz="800" dirty="0"/>
          </a:p>
        </p:txBody>
      </p:sp>
      <p:sp>
        <p:nvSpPr>
          <p:cNvPr id="9" name="フッター プレースホルダー 8">
            <a:extLst>
              <a:ext uri="{FF2B5EF4-FFF2-40B4-BE49-F238E27FC236}">
                <a16:creationId xmlns:a16="http://schemas.microsoft.com/office/drawing/2014/main" id="{D844CCAF-9ED8-232B-3FF3-85ACF6FA1A9C}"/>
              </a:ext>
            </a:extLst>
          </p:cNvPr>
          <p:cNvSpPr>
            <a:spLocks noGrp="1"/>
          </p:cNvSpPr>
          <p:nvPr>
            <p:ph type="ftr" sz="quarter" idx="11"/>
          </p:nvPr>
        </p:nvSpPr>
        <p:spPr/>
        <p:txBody>
          <a:bodyPr/>
          <a:lstStyle/>
          <a:p>
            <a:r>
              <a:rPr lang="en-US" dirty="0"/>
              <a:t>Copyright © </a:t>
            </a:r>
            <a:r>
              <a:rPr lang="en-US" dirty="0" err="1"/>
              <a:t>shimizuheartsr</a:t>
            </a:r>
            <a:r>
              <a:rPr lang="en-US" dirty="0"/>
              <a:t> All Rights Reserved.</a:t>
            </a:r>
          </a:p>
        </p:txBody>
      </p:sp>
      <p:pic>
        <p:nvPicPr>
          <p:cNvPr id="14" name="図 13">
            <a:extLst>
              <a:ext uri="{FF2B5EF4-FFF2-40B4-BE49-F238E27FC236}">
                <a16:creationId xmlns:a16="http://schemas.microsoft.com/office/drawing/2014/main" id="{B4828FFD-89DE-7C29-792E-A9E08E1442AB}"/>
              </a:ext>
            </a:extLst>
          </p:cNvPr>
          <p:cNvPicPr>
            <a:picLocks noChangeAspect="1"/>
          </p:cNvPicPr>
          <p:nvPr/>
        </p:nvPicPr>
        <p:blipFill>
          <a:blip r:embed="rId3"/>
          <a:stretch>
            <a:fillRect/>
          </a:stretch>
        </p:blipFill>
        <p:spPr>
          <a:xfrm>
            <a:off x="152903" y="763280"/>
            <a:ext cx="8867272" cy="3788098"/>
          </a:xfrm>
          <a:prstGeom prst="rect">
            <a:avLst/>
          </a:prstGeom>
        </p:spPr>
      </p:pic>
      <p:sp>
        <p:nvSpPr>
          <p:cNvPr id="15" name="正方形/長方形 14">
            <a:extLst>
              <a:ext uri="{FF2B5EF4-FFF2-40B4-BE49-F238E27FC236}">
                <a16:creationId xmlns:a16="http://schemas.microsoft.com/office/drawing/2014/main" id="{49DEB0DA-338E-D33F-59E0-33D9908DC8A1}"/>
              </a:ext>
            </a:extLst>
          </p:cNvPr>
          <p:cNvSpPr/>
          <p:nvPr/>
        </p:nvSpPr>
        <p:spPr>
          <a:xfrm>
            <a:off x="3143249" y="1538286"/>
            <a:ext cx="4019551"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8AB9C50-76C0-FDD0-83BA-95D8E00643A1}"/>
              </a:ext>
            </a:extLst>
          </p:cNvPr>
          <p:cNvSpPr/>
          <p:nvPr/>
        </p:nvSpPr>
        <p:spPr>
          <a:xfrm>
            <a:off x="1057275" y="2926590"/>
            <a:ext cx="5400675"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3746802-3348-2810-BE32-7077F2AA6D49}"/>
              </a:ext>
            </a:extLst>
          </p:cNvPr>
          <p:cNvSpPr/>
          <p:nvPr/>
        </p:nvSpPr>
        <p:spPr>
          <a:xfrm>
            <a:off x="540542" y="3580094"/>
            <a:ext cx="7060408" cy="257175"/>
          </a:xfrm>
          <a:prstGeom prst="rect">
            <a:avLst/>
          </a:prstGeom>
          <a:noFill/>
          <a:ln w="28575">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5671554-362C-E06B-F2DC-F1F4AD0D161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464713" y="4373792"/>
            <a:ext cx="2057400" cy="2048296"/>
          </a:xfrm>
          <a:prstGeom prst="rect">
            <a:avLst/>
          </a:prstGeom>
        </p:spPr>
      </p:pic>
      <p:pic>
        <p:nvPicPr>
          <p:cNvPr id="23" name="図 22">
            <a:extLst>
              <a:ext uri="{FF2B5EF4-FFF2-40B4-BE49-F238E27FC236}">
                <a16:creationId xmlns:a16="http://schemas.microsoft.com/office/drawing/2014/main" id="{20CFDCD7-30DC-046F-6FED-0BCC7C4CC7F6}"/>
              </a:ext>
            </a:extLst>
          </p:cNvPr>
          <p:cNvPicPr>
            <a:picLocks noChangeAspect="1"/>
          </p:cNvPicPr>
          <p:nvPr/>
        </p:nvPicPr>
        <p:blipFill>
          <a:blip r:embed="rId6">
            <a:extLst>
              <a:ext uri="{837473B0-CC2E-450A-ABE3-18F120FF3D39}">
                <a1611:picAttrSrcUrl xmlns:a1611="http://schemas.microsoft.com/office/drawing/2016/11/main" r:id="rId7"/>
              </a:ext>
            </a:extLst>
          </a:blip>
          <a:srcRect r="51719"/>
          <a:stretch/>
        </p:blipFill>
        <p:spPr>
          <a:xfrm>
            <a:off x="904873" y="4704124"/>
            <a:ext cx="805627" cy="717176"/>
          </a:xfrm>
          <a:prstGeom prst="rect">
            <a:avLst/>
          </a:prstGeom>
        </p:spPr>
      </p:pic>
      <p:sp>
        <p:nvSpPr>
          <p:cNvPr id="24" name="テキスト ボックス 23">
            <a:extLst>
              <a:ext uri="{FF2B5EF4-FFF2-40B4-BE49-F238E27FC236}">
                <a16:creationId xmlns:a16="http://schemas.microsoft.com/office/drawing/2014/main" id="{C47E32DA-FC8E-3FAF-8F67-E7E765DAE951}"/>
              </a:ext>
            </a:extLst>
          </p:cNvPr>
          <p:cNvSpPr txBox="1"/>
          <p:nvPr/>
        </p:nvSpPr>
        <p:spPr>
          <a:xfrm>
            <a:off x="1650587" y="4797776"/>
            <a:ext cx="4959763" cy="1200329"/>
          </a:xfrm>
          <a:prstGeom prst="rect">
            <a:avLst/>
          </a:prstGeom>
          <a:noFill/>
        </p:spPr>
        <p:txBody>
          <a:bodyPr wrap="square" rtlCol="0">
            <a:spAutoFit/>
          </a:bodyPr>
          <a:lstStyle/>
          <a:p>
            <a:r>
              <a:rPr kumimoji="1" lang="ja-JP" altLang="en-US" dirty="0"/>
              <a:t>ファイル名を下記のように変えて</a:t>
            </a:r>
            <a:endParaRPr kumimoji="1" lang="en-US" altLang="ja-JP" dirty="0"/>
          </a:p>
          <a:p>
            <a:r>
              <a:rPr lang="ja-JP" altLang="en-US" dirty="0"/>
              <a:t>メールに添付し管轄厚生局に送る</a:t>
            </a:r>
            <a:endParaRPr lang="en-US" altLang="ja-JP" dirty="0"/>
          </a:p>
          <a:p>
            <a:endParaRPr kumimoji="1" lang="en-US" altLang="ja-JP" dirty="0"/>
          </a:p>
          <a:p>
            <a:r>
              <a:rPr lang="ja-JP" altLang="en-US" dirty="0"/>
              <a:t>医療機関番号</a:t>
            </a:r>
            <a:r>
              <a:rPr lang="en-US" altLang="ja-JP" dirty="0"/>
              <a:t>_</a:t>
            </a:r>
            <a:r>
              <a:rPr lang="ja-JP" altLang="en-US" dirty="0"/>
              <a:t>ベースアップ評価料届出</a:t>
            </a:r>
            <a:r>
              <a:rPr lang="en-US" altLang="ja-JP" dirty="0"/>
              <a:t>.xlsx</a:t>
            </a:r>
          </a:p>
        </p:txBody>
      </p:sp>
      <p:sp>
        <p:nvSpPr>
          <p:cNvPr id="26" name="吹き出し: 四角形 25">
            <a:extLst>
              <a:ext uri="{FF2B5EF4-FFF2-40B4-BE49-F238E27FC236}">
                <a16:creationId xmlns:a16="http://schemas.microsoft.com/office/drawing/2014/main" id="{C954F9FA-A753-FEDE-4A05-2932D495457B}"/>
              </a:ext>
            </a:extLst>
          </p:cNvPr>
          <p:cNvSpPr/>
          <p:nvPr/>
        </p:nvSpPr>
        <p:spPr>
          <a:xfrm>
            <a:off x="904873" y="4704124"/>
            <a:ext cx="5467352" cy="1477601"/>
          </a:xfrm>
          <a:prstGeom prst="wedgeRectCallout">
            <a:avLst>
              <a:gd name="adj1" fmla="val 53627"/>
              <a:gd name="adj2" fmla="val -2710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8">
            <a:extLst>
              <a:ext uri="{FF2B5EF4-FFF2-40B4-BE49-F238E27FC236}">
                <a16:creationId xmlns:a16="http://schemas.microsoft.com/office/drawing/2014/main" id="{D3A10932-6AD6-4BF6-10D9-590EAD9AA769}"/>
              </a:ext>
            </a:extLst>
          </p:cNvPr>
          <p:cNvSpPr txBox="1">
            <a:spLocks/>
          </p:cNvSpPr>
          <p:nvPr/>
        </p:nvSpPr>
        <p:spPr>
          <a:xfrm>
            <a:off x="4875419" y="4215800"/>
            <a:ext cx="308610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　　　　　　厚生労働省　届出様式記載上の注意</a:t>
            </a:r>
            <a:r>
              <a:rPr lang="en-US" dirty="0"/>
              <a:t>.</a:t>
            </a:r>
          </a:p>
        </p:txBody>
      </p:sp>
    </p:spTree>
    <p:extLst>
      <p:ext uri="{BB962C8B-B14F-4D97-AF65-F5344CB8AC3E}">
        <p14:creationId xmlns:p14="http://schemas.microsoft.com/office/powerpoint/2010/main" val="4834310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BF81B-8CCC-172A-EFF4-81AA0F59C818}"/>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E7210448-845F-15FC-CE9C-1BFE95E7F7FC}"/>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891A970-4F34-02E8-C697-C30D4A6339D3}"/>
              </a:ext>
            </a:extLst>
          </p:cNvPr>
          <p:cNvSpPr>
            <a:spLocks noGrp="1"/>
          </p:cNvSpPr>
          <p:nvPr>
            <p:ph type="title"/>
          </p:nvPr>
        </p:nvSpPr>
        <p:spPr>
          <a:xfrm>
            <a:off x="0" y="492791"/>
            <a:ext cx="9144000" cy="2785608"/>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　　　　　　　</a:t>
            </a:r>
            <a:r>
              <a:rPr lang="ja-JP" altLang="en-US" sz="4400" b="1" dirty="0">
                <a:latin typeface="A-OTF UD Shin Go Pr6N L" panose="020B0300000000000000" pitchFamily="34" charset="-128"/>
                <a:ea typeface="A-OTF UD Shin Go Pr6N L" panose="020B0300000000000000" pitchFamily="34" charset="-128"/>
              </a:rPr>
              <a:t>実績報告書</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0007C66B-D5A4-ABD6-8B34-A0C623551EB6}"/>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89</a:t>
            </a:fld>
            <a:endParaRPr lang="en-US" dirty="0"/>
          </a:p>
        </p:txBody>
      </p:sp>
      <p:sp>
        <p:nvSpPr>
          <p:cNvPr id="3" name="フッター プレースホルダー 2">
            <a:extLst>
              <a:ext uri="{FF2B5EF4-FFF2-40B4-BE49-F238E27FC236}">
                <a16:creationId xmlns:a16="http://schemas.microsoft.com/office/drawing/2014/main" id="{AE12BFCA-D147-07AA-071C-58A95F119BDA}"/>
              </a:ext>
            </a:extLst>
          </p:cNvPr>
          <p:cNvSpPr>
            <a:spLocks noGrp="1"/>
          </p:cNvSpPr>
          <p:nvPr>
            <p:ph type="ftr" sz="quarter" idx="11"/>
          </p:nvPr>
        </p:nvSpPr>
        <p:spPr/>
        <p:txBody>
          <a:bodyPr/>
          <a:lstStyle/>
          <a:p>
            <a:r>
              <a:rPr lang="en-US"/>
              <a:t>Copyright © shimizuheartsr All Rights Reserved.</a:t>
            </a:r>
            <a:endParaRPr lang="en-US" dirty="0"/>
          </a:p>
        </p:txBody>
      </p:sp>
      <p:sp>
        <p:nvSpPr>
          <p:cNvPr id="10" name="テキスト ボックス 9">
            <a:extLst>
              <a:ext uri="{FF2B5EF4-FFF2-40B4-BE49-F238E27FC236}">
                <a16:creationId xmlns:a16="http://schemas.microsoft.com/office/drawing/2014/main" id="{AF8C9A58-A518-2425-25E2-AA36CFF11CC3}"/>
              </a:ext>
            </a:extLst>
          </p:cNvPr>
          <p:cNvSpPr txBox="1"/>
          <p:nvPr/>
        </p:nvSpPr>
        <p:spPr>
          <a:xfrm>
            <a:off x="2036189" y="2576090"/>
            <a:ext cx="5495827" cy="2246769"/>
          </a:xfrm>
          <a:prstGeom prst="rect">
            <a:avLst/>
          </a:prstGeom>
          <a:noFill/>
        </p:spPr>
        <p:txBody>
          <a:bodyPr wrap="square" rtlCol="0">
            <a:spAutoFit/>
          </a:bodyPr>
          <a:lstStyle/>
          <a:p>
            <a:pPr marL="514350" indent="-514350">
              <a:buFont typeface="+mj-lt"/>
              <a:buAutoNum type="arabicPeriod"/>
            </a:pPr>
            <a:r>
              <a:rPr kumimoji="1" lang="ja-JP" altLang="en-US" sz="2800" dirty="0"/>
              <a:t>無床診療所・歯科診療所用</a:t>
            </a:r>
            <a:endParaRPr kumimoji="1" lang="en-US" altLang="ja-JP" sz="2800" dirty="0"/>
          </a:p>
          <a:p>
            <a:pPr marL="514350" indent="-514350">
              <a:buFont typeface="+mj-lt"/>
              <a:buAutoNum type="arabicPeriod"/>
            </a:pPr>
            <a:endParaRPr lang="en-US" altLang="ja-JP" sz="2800" dirty="0"/>
          </a:p>
          <a:p>
            <a:pPr marL="514350" indent="-514350">
              <a:buFont typeface="+mj-lt"/>
              <a:buAutoNum type="arabicPeriod"/>
            </a:pPr>
            <a:r>
              <a:rPr kumimoji="1" lang="ja-JP" altLang="en-US" sz="2800" dirty="0"/>
              <a:t>病院・有床診療所用</a:t>
            </a:r>
            <a:endParaRPr kumimoji="1" lang="en-US" altLang="ja-JP" sz="2800" dirty="0"/>
          </a:p>
          <a:p>
            <a:pPr marL="514350" indent="-514350">
              <a:buFont typeface="+mj-lt"/>
              <a:buAutoNum type="arabicPeriod"/>
            </a:pPr>
            <a:endParaRPr lang="en-US" altLang="ja-JP" sz="2800" dirty="0"/>
          </a:p>
          <a:p>
            <a:pPr marL="514350" indent="-514350">
              <a:buFont typeface="+mj-lt"/>
              <a:buAutoNum type="arabicPeriod"/>
            </a:pPr>
            <a:r>
              <a:rPr kumimoji="1" lang="ja-JP" altLang="en-US" sz="2800" dirty="0"/>
              <a:t>訪問看護ステーション用</a:t>
            </a:r>
          </a:p>
        </p:txBody>
      </p:sp>
    </p:spTree>
    <p:extLst>
      <p:ext uri="{BB962C8B-B14F-4D97-AF65-F5344CB8AC3E}">
        <p14:creationId xmlns:p14="http://schemas.microsoft.com/office/powerpoint/2010/main" val="1909711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CF138-F88A-9DF4-4697-5FAC91007F8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257260A-FC85-8F4E-E072-843574B53370}"/>
              </a:ext>
            </a:extLst>
          </p:cNvPr>
          <p:cNvSpPr/>
          <p:nvPr/>
        </p:nvSpPr>
        <p:spPr>
          <a:xfrm>
            <a:off x="0" y="-42249"/>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Title 1">
            <a:extLst>
              <a:ext uri="{FF2B5EF4-FFF2-40B4-BE49-F238E27FC236}">
                <a16:creationId xmlns:a16="http://schemas.microsoft.com/office/drawing/2014/main" id="{B0D21F76-F257-9FA2-F5A9-7F7E580E5DA6}"/>
              </a:ext>
            </a:extLst>
          </p:cNvPr>
          <p:cNvSpPr>
            <a:spLocks noGrp="1"/>
          </p:cNvSpPr>
          <p:nvPr>
            <p:ph type="title"/>
          </p:nvPr>
        </p:nvSpPr>
        <p:spPr>
          <a:xfrm>
            <a:off x="221014" y="63325"/>
            <a:ext cx="6236936" cy="553205"/>
          </a:xfrm>
        </p:spPr>
        <p:txBody>
          <a:bodyPr>
            <a:noAutofit/>
          </a:bodyPr>
          <a:lstStyle/>
          <a:p>
            <a:r>
              <a:rPr lang="ja-JP" altLang="en-US" sz="2800" b="1" dirty="0">
                <a:ea typeface="A-OTF UD Shin Go Pr6N L" panose="020B0300000000000000"/>
              </a:rPr>
              <a:t>医療費明細書見たことありますか？</a:t>
            </a:r>
            <a:endParaRPr lang="en-US" altLang="ja-JP" sz="1800" b="1" dirty="0">
              <a:latin typeface="A-OTF UD Shin Go Pr6N L" panose="020B0300000000000000" pitchFamily="34" charset="-128"/>
              <a:ea typeface="A-OTF UD Shin Go Pr6N L" panose="020B0300000000000000"/>
            </a:endParaRPr>
          </a:p>
        </p:txBody>
      </p:sp>
      <p:sp>
        <p:nvSpPr>
          <p:cNvPr id="3" name="Content Placeholder 2">
            <a:extLst>
              <a:ext uri="{FF2B5EF4-FFF2-40B4-BE49-F238E27FC236}">
                <a16:creationId xmlns:a16="http://schemas.microsoft.com/office/drawing/2014/main" id="{F0983C37-D653-3300-E603-4AAD3FF6B526}"/>
              </a:ext>
            </a:extLst>
          </p:cNvPr>
          <p:cNvSpPr>
            <a:spLocks noGrp="1"/>
          </p:cNvSpPr>
          <p:nvPr>
            <p:ph idx="1"/>
          </p:nvPr>
        </p:nvSpPr>
        <p:spPr>
          <a:xfrm>
            <a:off x="1169329" y="4801335"/>
            <a:ext cx="4209534" cy="1251985"/>
          </a:xfrm>
        </p:spPr>
        <p:txBody>
          <a:bodyPr>
            <a:normAutofit fontScale="92500" lnSpcReduction="10000"/>
          </a:bodyPr>
          <a:lstStyle/>
          <a:p>
            <a:pPr marL="0" indent="0">
              <a:buNone/>
            </a:pPr>
            <a:r>
              <a:rPr kumimoji="1" lang="ja-JP" altLang="en-US" sz="2800" i="0" u="none" strike="noStrike" kern="1200" cap="none" spc="0" normalizeH="0" baseline="0" noProof="0" dirty="0">
                <a:ln>
                  <a:noFill/>
                </a:ln>
                <a:effectLst/>
                <a:uLnTx/>
                <a:uFillTx/>
                <a:latin typeface="M PLUS 1p"/>
                <a:ea typeface="游ゴシック" panose="020B0400000000000000" pitchFamily="50" charset="-128"/>
                <a:cs typeface="+mn-cs"/>
              </a:rPr>
              <a:t>診療報酬の点数は、</a:t>
            </a:r>
            <a:endParaRPr kumimoji="1" lang="en-US" altLang="ja-JP" sz="2800" i="0" u="none" strike="noStrike" kern="1200" cap="none" spc="0" normalizeH="0" baseline="0" noProof="0" dirty="0">
              <a:ln>
                <a:noFill/>
              </a:ln>
              <a:effectLst/>
              <a:uLnTx/>
              <a:uFillTx/>
              <a:latin typeface="M PLUS 1p"/>
              <a:ea typeface="游ゴシック" panose="020B0400000000000000" pitchFamily="50" charset="-128"/>
              <a:cs typeface="+mn-cs"/>
            </a:endParaRPr>
          </a:p>
          <a:p>
            <a:pPr marL="0" indent="0">
              <a:buNone/>
            </a:pPr>
            <a:r>
              <a:rPr kumimoji="1" lang="ja-JP" altLang="en-US" sz="2800" i="0" u="none" strike="noStrike" kern="1200" cap="none" spc="0" normalizeH="0" baseline="0" noProof="0" dirty="0">
                <a:ln>
                  <a:noFill/>
                </a:ln>
                <a:effectLst/>
                <a:uLnTx/>
                <a:uFillTx/>
                <a:latin typeface="M PLUS 1p"/>
                <a:ea typeface="游ゴシック" panose="020B0400000000000000" pitchFamily="50" charset="-128"/>
                <a:cs typeface="+mn-cs"/>
              </a:rPr>
              <a:t>１つ１つの診療行為ごとに決まってい</a:t>
            </a:r>
            <a:r>
              <a:rPr lang="ja-JP" altLang="en-US" sz="2800" dirty="0">
                <a:latin typeface="M PLUS 1p"/>
                <a:ea typeface="游ゴシック" panose="020B0400000000000000" pitchFamily="50" charset="-128"/>
              </a:rPr>
              <a:t>ます</a:t>
            </a:r>
            <a:endParaRPr kumimoji="1" lang="en-US" altLang="ja-JP" sz="2800" i="0" u="none" strike="noStrike" kern="1200" cap="none" spc="0" normalizeH="0" baseline="0" noProof="0" dirty="0">
              <a:ln>
                <a:noFill/>
              </a:ln>
              <a:effectLst/>
              <a:uLnTx/>
              <a:uFillTx/>
              <a:latin typeface="M PLUS 1p"/>
              <a:ea typeface="游ゴシック" panose="020B0400000000000000" pitchFamily="50" charset="-128"/>
              <a:cs typeface="+mn-cs"/>
            </a:endParaRPr>
          </a:p>
        </p:txBody>
      </p:sp>
      <p:sp>
        <p:nvSpPr>
          <p:cNvPr id="12" name="スライド番号プレースホルダー 11">
            <a:extLst>
              <a:ext uri="{FF2B5EF4-FFF2-40B4-BE49-F238E27FC236}">
                <a16:creationId xmlns:a16="http://schemas.microsoft.com/office/drawing/2014/main" id="{72FF019F-E18F-4DF8-B7D4-34C79BE18AC2}"/>
              </a:ext>
            </a:extLst>
          </p:cNvPr>
          <p:cNvSpPr>
            <a:spLocks noGrp="1"/>
          </p:cNvSpPr>
          <p:nvPr>
            <p:ph type="sldNum" sz="quarter" idx="12"/>
          </p:nvPr>
        </p:nvSpPr>
        <p:spPr/>
        <p:txBody>
          <a:bodyPr/>
          <a:lstStyle/>
          <a:p>
            <a:fld id="{C1FF6DA9-008F-8B48-92A6-B652298478BF}" type="slidenum">
              <a:rPr lang="en-US" sz="1600" smtClean="0"/>
              <a:t>9</a:t>
            </a:fld>
            <a:endParaRPr lang="en-US" sz="1600" dirty="0"/>
          </a:p>
        </p:txBody>
      </p:sp>
      <p:sp>
        <p:nvSpPr>
          <p:cNvPr id="4" name="フッター プレースホルダー 3">
            <a:extLst>
              <a:ext uri="{FF2B5EF4-FFF2-40B4-BE49-F238E27FC236}">
                <a16:creationId xmlns:a16="http://schemas.microsoft.com/office/drawing/2014/main" id="{B5596265-3F5B-9BAE-BA0F-A934C09420A0}"/>
              </a:ext>
            </a:extLst>
          </p:cNvPr>
          <p:cNvSpPr>
            <a:spLocks noGrp="1"/>
          </p:cNvSpPr>
          <p:nvPr>
            <p:ph type="ftr" sz="quarter" idx="11"/>
          </p:nvPr>
        </p:nvSpPr>
        <p:spPr>
          <a:xfrm>
            <a:off x="3028950" y="6300122"/>
            <a:ext cx="3086100" cy="365125"/>
          </a:xfrm>
        </p:spPr>
        <p:txBody>
          <a:bodyPr/>
          <a:lstStyle/>
          <a:p>
            <a:r>
              <a:rPr lang="en-US" dirty="0"/>
              <a:t>Copyright © </a:t>
            </a:r>
            <a:r>
              <a:rPr lang="en-US" dirty="0" err="1"/>
              <a:t>shimizuheartsr</a:t>
            </a:r>
            <a:r>
              <a:rPr lang="en-US" dirty="0"/>
              <a:t> All Rights Reserved.</a:t>
            </a:r>
          </a:p>
        </p:txBody>
      </p:sp>
      <p:pic>
        <p:nvPicPr>
          <p:cNvPr id="9" name="図 8">
            <a:extLst>
              <a:ext uri="{FF2B5EF4-FFF2-40B4-BE49-F238E27FC236}">
                <a16:creationId xmlns:a16="http://schemas.microsoft.com/office/drawing/2014/main" id="{52D9D63F-F403-126D-D960-394D8466F720}"/>
              </a:ext>
            </a:extLst>
          </p:cNvPr>
          <p:cNvPicPr>
            <a:picLocks noChangeAspect="1"/>
          </p:cNvPicPr>
          <p:nvPr/>
        </p:nvPicPr>
        <p:blipFill>
          <a:blip r:embed="rId3"/>
          <a:stretch>
            <a:fillRect/>
          </a:stretch>
        </p:blipFill>
        <p:spPr>
          <a:xfrm>
            <a:off x="538288" y="674927"/>
            <a:ext cx="7349311" cy="3852144"/>
          </a:xfrm>
          <a:prstGeom prst="rect">
            <a:avLst/>
          </a:prstGeom>
        </p:spPr>
      </p:pic>
      <p:sp>
        <p:nvSpPr>
          <p:cNvPr id="11" name="正方形/長方形 10">
            <a:extLst>
              <a:ext uri="{FF2B5EF4-FFF2-40B4-BE49-F238E27FC236}">
                <a16:creationId xmlns:a16="http://schemas.microsoft.com/office/drawing/2014/main" id="{00FFD76B-E1C6-6038-6C25-5C3FA693B643}"/>
              </a:ext>
            </a:extLst>
          </p:cNvPr>
          <p:cNvSpPr/>
          <p:nvPr/>
        </p:nvSpPr>
        <p:spPr>
          <a:xfrm>
            <a:off x="1278000" y="1419624"/>
            <a:ext cx="6609599" cy="7171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E469379C-5BA9-3E54-A235-73F810343DB5}"/>
              </a:ext>
            </a:extLst>
          </p:cNvPr>
          <p:cNvSpPr/>
          <p:nvPr/>
        </p:nvSpPr>
        <p:spPr>
          <a:xfrm>
            <a:off x="3719245" y="1006867"/>
            <a:ext cx="4168354" cy="4623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1点 = 10円">
            <a:extLst>
              <a:ext uri="{FF2B5EF4-FFF2-40B4-BE49-F238E27FC236}">
                <a16:creationId xmlns:a16="http://schemas.microsoft.com/office/drawing/2014/main" id="{A6A090CD-0E79-822B-F244-7D6181856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4638" y="3775842"/>
            <a:ext cx="2057399" cy="2608868"/>
          </a:xfrm>
          <a:prstGeom prst="rect">
            <a:avLst/>
          </a:prstGeom>
          <a:noFill/>
          <a:extLst>
            <a:ext uri="{909E8E84-426E-40DD-AFC4-6F175D3DCCD1}">
              <a14:hiddenFill xmlns:a14="http://schemas.microsoft.com/office/drawing/2010/main">
                <a:solidFill>
                  <a:srgbClr val="FFFFFF"/>
                </a:solidFill>
              </a14:hiddenFill>
            </a:ext>
          </a:extLst>
        </p:spPr>
      </p:pic>
      <p:sp>
        <p:nvSpPr>
          <p:cNvPr id="14" name="吹き出し: 四角形 13">
            <a:extLst>
              <a:ext uri="{FF2B5EF4-FFF2-40B4-BE49-F238E27FC236}">
                <a16:creationId xmlns:a16="http://schemas.microsoft.com/office/drawing/2014/main" id="{E49E8989-A3DB-8529-761A-1D08A40984F6}"/>
              </a:ext>
            </a:extLst>
          </p:cNvPr>
          <p:cNvSpPr/>
          <p:nvPr/>
        </p:nvSpPr>
        <p:spPr>
          <a:xfrm>
            <a:off x="965772" y="4700363"/>
            <a:ext cx="4548884" cy="1372290"/>
          </a:xfrm>
          <a:prstGeom prst="wedgeRectCallout">
            <a:avLst>
              <a:gd name="adj1" fmla="val 69810"/>
              <a:gd name="adj2" fmla="val 3405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774711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F1D21-72EF-C8C5-6CE2-8B2DEA7B2B41}"/>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16215FFF-C66F-1AF2-A1DD-BFB6E6A4E328}"/>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54A7DF55-C0FA-85A1-64FD-F46FA4841D9C}"/>
              </a:ext>
            </a:extLst>
          </p:cNvPr>
          <p:cNvSpPr>
            <a:spLocks noGrp="1"/>
          </p:cNvSpPr>
          <p:nvPr>
            <p:ph type="sldNum" sz="quarter" idx="12"/>
          </p:nvPr>
        </p:nvSpPr>
        <p:spPr/>
        <p:txBody>
          <a:bodyPr/>
          <a:lstStyle/>
          <a:p>
            <a:fld id="{C1FF6DA9-008F-8B48-92A6-B652298478BF}" type="slidenum">
              <a:rPr lang="en-US" smtClean="0"/>
              <a:t>90</a:t>
            </a:fld>
            <a:endParaRPr lang="en-US" dirty="0"/>
          </a:p>
        </p:txBody>
      </p:sp>
      <p:sp>
        <p:nvSpPr>
          <p:cNvPr id="9" name="正方形/長方形 8">
            <a:extLst>
              <a:ext uri="{FF2B5EF4-FFF2-40B4-BE49-F238E27FC236}">
                <a16:creationId xmlns:a16="http://schemas.microsoft.com/office/drawing/2014/main" id="{B33C1579-4D11-D9D6-F0D6-6219190B2F10}"/>
              </a:ext>
            </a:extLst>
          </p:cNvPr>
          <p:cNvSpPr/>
          <p:nvPr/>
        </p:nvSpPr>
        <p:spPr>
          <a:xfrm>
            <a:off x="0" y="0"/>
            <a:ext cx="9144000" cy="6356351"/>
          </a:xfrm>
          <a:prstGeom prst="rect">
            <a:avLst/>
          </a:prstGeom>
          <a:solidFill>
            <a:schemeClr val="accent5">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7409C90E-B937-552F-59F8-A419DEA041E8}"/>
              </a:ext>
            </a:extLst>
          </p:cNvPr>
          <p:cNvSpPr txBox="1">
            <a:spLocks/>
          </p:cNvSpPr>
          <p:nvPr/>
        </p:nvSpPr>
        <p:spPr>
          <a:xfrm>
            <a:off x="650416"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実績報告書　　無床診療所・歯科診療所</a:t>
            </a:r>
          </a:p>
        </p:txBody>
      </p:sp>
      <p:sp>
        <p:nvSpPr>
          <p:cNvPr id="3" name="四角形: 角を丸くする 2">
            <a:extLst>
              <a:ext uri="{FF2B5EF4-FFF2-40B4-BE49-F238E27FC236}">
                <a16:creationId xmlns:a16="http://schemas.microsoft.com/office/drawing/2014/main" id="{A342C9CA-46CD-5D6C-9AAF-71DF9DF86661}"/>
              </a:ext>
            </a:extLst>
          </p:cNvPr>
          <p:cNvSpPr/>
          <p:nvPr/>
        </p:nvSpPr>
        <p:spPr>
          <a:xfrm>
            <a:off x="650416" y="550616"/>
            <a:ext cx="2752660" cy="2012167"/>
          </a:xfrm>
          <a:prstGeom prst="roundRect">
            <a:avLst>
              <a:gd name="adj" fmla="val 10000"/>
            </a:avLst>
          </a:prstGeom>
          <a:blipFill rotWithShape="1">
            <a:blip r:embed="rId2">
              <a:extLst>
                <a:ext uri="{837473B0-CC2E-450A-ABE3-18F120FF3D39}">
                  <a1611:picAttrSrcUrl xmlns:a1611="http://schemas.microsoft.com/office/drawing/2016/11/main" r:id="rId3"/>
                </a:ext>
              </a:extLst>
            </a:blip>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6426426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83466-6EAB-5F81-786E-4F7F8A6960C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6D7D26B2-CB6E-BC51-37F6-3EF7DD63B9D6}"/>
              </a:ext>
            </a:extLst>
          </p:cNvPr>
          <p:cNvPicPr>
            <a:picLocks noChangeAspect="1"/>
          </p:cNvPicPr>
          <p:nvPr/>
        </p:nvPicPr>
        <p:blipFill>
          <a:blip r:embed="rId2"/>
          <a:stretch>
            <a:fillRect/>
          </a:stretch>
        </p:blipFill>
        <p:spPr>
          <a:xfrm>
            <a:off x="47625" y="2749794"/>
            <a:ext cx="9144000" cy="1288585"/>
          </a:xfrm>
          <a:prstGeom prst="rect">
            <a:avLst/>
          </a:prstGeom>
        </p:spPr>
      </p:pic>
      <p:sp>
        <p:nvSpPr>
          <p:cNvPr id="17" name="正方形/長方形 16">
            <a:extLst>
              <a:ext uri="{FF2B5EF4-FFF2-40B4-BE49-F238E27FC236}">
                <a16:creationId xmlns:a16="http://schemas.microsoft.com/office/drawing/2014/main" id="{B97A26A9-5218-7BAD-82EB-41D419B8D66A}"/>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9E9AA57-5FD7-0A76-4A65-753EB0C6C88A}"/>
              </a:ext>
            </a:extLst>
          </p:cNvPr>
          <p:cNvSpPr>
            <a:spLocks noGrp="1"/>
          </p:cNvSpPr>
          <p:nvPr>
            <p:ph type="title"/>
          </p:nvPr>
        </p:nvSpPr>
        <p:spPr>
          <a:xfrm>
            <a:off x="133350" y="71086"/>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　診療所・歯科診療所</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E7B1E45C-4FC0-AB8B-1155-6A53519BA1A9}"/>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91</a:t>
            </a:fld>
            <a:endParaRPr lang="en-US" dirty="0"/>
          </a:p>
        </p:txBody>
      </p:sp>
      <p:sp>
        <p:nvSpPr>
          <p:cNvPr id="3" name="フッター プレースホルダー 2">
            <a:extLst>
              <a:ext uri="{FF2B5EF4-FFF2-40B4-BE49-F238E27FC236}">
                <a16:creationId xmlns:a16="http://schemas.microsoft.com/office/drawing/2014/main" id="{882F30DF-678B-C0C2-BFFB-22DDEB00D82C}"/>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013891AC-88F0-EE7C-C90A-09CEB59C8B03}"/>
              </a:ext>
            </a:extLst>
          </p:cNvPr>
          <p:cNvSpPr>
            <a:spLocks noGrp="1"/>
          </p:cNvSpPr>
          <p:nvPr>
            <p:ph idx="1"/>
          </p:nvPr>
        </p:nvSpPr>
        <p:spPr>
          <a:xfrm>
            <a:off x="419100" y="961542"/>
            <a:ext cx="809625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p>
          <a:p>
            <a:pPr marL="0" indent="0">
              <a:buNone/>
            </a:pPr>
            <a:r>
              <a:rPr lang="ja-JP" altLang="en-US" b="1" dirty="0">
                <a:ea typeface="A-OTF UD Shin Go Pr6N L" panose="020B0300000000000000"/>
              </a:rPr>
              <a:t>厚生労働省のベースアップ評価料特設ページから実績報告書専用様式（診療所及び歯科診療所用）をダウンロード</a:t>
            </a:r>
          </a:p>
        </p:txBody>
      </p:sp>
      <p:sp>
        <p:nvSpPr>
          <p:cNvPr id="14" name="吹き出し: 角を丸めた四角形 13">
            <a:extLst>
              <a:ext uri="{FF2B5EF4-FFF2-40B4-BE49-F238E27FC236}">
                <a16:creationId xmlns:a16="http://schemas.microsoft.com/office/drawing/2014/main" id="{3C118517-59C5-45CF-B952-3F22405C1683}"/>
              </a:ext>
            </a:extLst>
          </p:cNvPr>
          <p:cNvSpPr/>
          <p:nvPr/>
        </p:nvSpPr>
        <p:spPr>
          <a:xfrm>
            <a:off x="5969287" y="4021343"/>
            <a:ext cx="2905126" cy="461506"/>
          </a:xfrm>
          <a:prstGeom prst="wedgeRoundRectCallout">
            <a:avLst>
              <a:gd name="adj1" fmla="val -77512"/>
              <a:gd name="adj2" fmla="val -58093"/>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
        <p:nvSpPr>
          <p:cNvPr id="16" name="テキスト ボックス 15">
            <a:extLst>
              <a:ext uri="{FF2B5EF4-FFF2-40B4-BE49-F238E27FC236}">
                <a16:creationId xmlns:a16="http://schemas.microsoft.com/office/drawing/2014/main" id="{B927418F-EAAB-52BF-FFE6-03EC0DCA91E5}"/>
              </a:ext>
            </a:extLst>
          </p:cNvPr>
          <p:cNvSpPr txBox="1"/>
          <p:nvPr/>
        </p:nvSpPr>
        <p:spPr>
          <a:xfrm>
            <a:off x="419100" y="2133744"/>
            <a:ext cx="8858250" cy="369332"/>
          </a:xfrm>
          <a:prstGeom prst="rect">
            <a:avLst/>
          </a:prstGeom>
          <a:noFill/>
        </p:spPr>
        <p:txBody>
          <a:bodyPr wrap="square">
            <a:spAutoFit/>
          </a:bodyPr>
          <a:lstStyle/>
          <a:p>
            <a:r>
              <a:rPr lang="ja-JP" altLang="en-US" dirty="0">
                <a:ea typeface="A-OTF UD Shin Go Pr6N L" panose="020B0300000000000000"/>
                <a:hlinkClick r:id="rId3"/>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791EF9C4-6D43-2AA7-616B-644542D246DC}"/>
              </a:ext>
            </a:extLst>
          </p:cNvPr>
          <p:cNvSpPr/>
          <p:nvPr/>
        </p:nvSpPr>
        <p:spPr>
          <a:xfrm>
            <a:off x="47625" y="3612562"/>
            <a:ext cx="8886825" cy="2901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9819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640E-E0AB-288C-077F-0B16C0FE3DFE}"/>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7E8D3B96-80DC-A072-7C23-E72500D54A11}"/>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CB75FE67-A708-A9DD-176D-F1EA1F528387}"/>
              </a:ext>
            </a:extLst>
          </p:cNvPr>
          <p:cNvSpPr>
            <a:spLocks noGrp="1"/>
          </p:cNvSpPr>
          <p:nvPr>
            <p:ph type="title"/>
          </p:nvPr>
        </p:nvSpPr>
        <p:spPr>
          <a:xfrm>
            <a:off x="197368" y="70714"/>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実績報告書の前にすること　収支をチェック</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2A794C87-1AD1-B420-87BF-4D45D14D6EFE}"/>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92</a:t>
            </a:fld>
            <a:endParaRPr lang="en-US" dirty="0"/>
          </a:p>
        </p:txBody>
      </p:sp>
      <p:sp>
        <p:nvSpPr>
          <p:cNvPr id="3" name="フッター プレースホルダー 2">
            <a:extLst>
              <a:ext uri="{FF2B5EF4-FFF2-40B4-BE49-F238E27FC236}">
                <a16:creationId xmlns:a16="http://schemas.microsoft.com/office/drawing/2014/main" id="{E030AA9B-4C73-35E3-3C8A-430DC22FA94E}"/>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0F215A1B-AA01-7E70-1D92-98E9F0BF7D07}"/>
              </a:ext>
            </a:extLst>
          </p:cNvPr>
          <p:cNvSpPr>
            <a:spLocks noGrp="1"/>
          </p:cNvSpPr>
          <p:nvPr>
            <p:ph idx="1"/>
          </p:nvPr>
        </p:nvSpPr>
        <p:spPr>
          <a:xfrm>
            <a:off x="197368" y="922051"/>
            <a:ext cx="7856812" cy="717177"/>
          </a:xfrm>
        </p:spPr>
        <p:txBody>
          <a:bodyPr>
            <a:normAutofit fontScale="77500" lnSpcReduction="20000"/>
          </a:bodyPr>
          <a:lstStyle/>
          <a:p>
            <a:pPr marL="0" indent="0">
              <a:buNone/>
            </a:pPr>
            <a:r>
              <a:rPr lang="en-US" altLang="ja-JP" sz="2600" b="1" dirty="0"/>
              <a:t>【</a:t>
            </a:r>
            <a:r>
              <a:rPr lang="ja-JP" altLang="en-US" sz="2600" b="1" dirty="0"/>
              <a:t>ステップ２</a:t>
            </a:r>
            <a:r>
              <a:rPr lang="en-US" altLang="ja-JP" sz="2600" b="1" dirty="0"/>
              <a:t>】</a:t>
            </a:r>
            <a:r>
              <a:rPr lang="ja-JP" altLang="en-US" sz="2600" b="1" dirty="0"/>
              <a:t>ベースアップ評価料の収支バランスをチェック　　</a:t>
            </a:r>
            <a:endParaRPr lang="en-US" altLang="ja-JP" sz="2600" b="1" dirty="0"/>
          </a:p>
          <a:p>
            <a:pPr marL="0" indent="0">
              <a:buNone/>
            </a:pPr>
            <a:r>
              <a:rPr lang="ja-JP" altLang="en-US" dirty="0"/>
              <a:t>　　</a:t>
            </a:r>
            <a:r>
              <a:rPr lang="en-US" altLang="ja-JP" dirty="0"/>
              <a:t>※</a:t>
            </a:r>
            <a:r>
              <a:rPr lang="ja-JP" altLang="en-US" dirty="0"/>
              <a:t>付録の収支シミュレーションシートを使います。</a:t>
            </a:r>
          </a:p>
          <a:p>
            <a:pPr marL="0" indent="0">
              <a:buNone/>
            </a:pPr>
            <a:endParaRPr lang="ja-JP" altLang="en-US" dirty="0"/>
          </a:p>
        </p:txBody>
      </p:sp>
      <p:pic>
        <p:nvPicPr>
          <p:cNvPr id="5" name="図 4">
            <a:extLst>
              <a:ext uri="{FF2B5EF4-FFF2-40B4-BE49-F238E27FC236}">
                <a16:creationId xmlns:a16="http://schemas.microsoft.com/office/drawing/2014/main" id="{6787756B-19AF-EE08-D332-F3243C7F96ED}"/>
              </a:ext>
            </a:extLst>
          </p:cNvPr>
          <p:cNvPicPr>
            <a:picLocks noChangeAspect="1"/>
          </p:cNvPicPr>
          <p:nvPr/>
        </p:nvPicPr>
        <p:blipFill>
          <a:blip r:embed="rId2"/>
          <a:stretch>
            <a:fillRect/>
          </a:stretch>
        </p:blipFill>
        <p:spPr>
          <a:xfrm>
            <a:off x="293665" y="2235547"/>
            <a:ext cx="8748141" cy="4004997"/>
          </a:xfrm>
          <a:prstGeom prst="rect">
            <a:avLst/>
          </a:prstGeom>
        </p:spPr>
      </p:pic>
      <p:sp>
        <p:nvSpPr>
          <p:cNvPr id="8" name="正方形/長方形 7">
            <a:extLst>
              <a:ext uri="{FF2B5EF4-FFF2-40B4-BE49-F238E27FC236}">
                <a16:creationId xmlns:a16="http://schemas.microsoft.com/office/drawing/2014/main" id="{A0AE96BD-4586-A9D6-2BCE-09A9C9C52375}"/>
              </a:ext>
            </a:extLst>
          </p:cNvPr>
          <p:cNvSpPr/>
          <p:nvPr/>
        </p:nvSpPr>
        <p:spPr>
          <a:xfrm>
            <a:off x="293665" y="1753386"/>
            <a:ext cx="1714244" cy="3726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収入の部</a:t>
            </a:r>
          </a:p>
        </p:txBody>
      </p:sp>
      <p:pic>
        <p:nvPicPr>
          <p:cNvPr id="6" name="図 5">
            <a:extLst>
              <a:ext uri="{FF2B5EF4-FFF2-40B4-BE49-F238E27FC236}">
                <a16:creationId xmlns:a16="http://schemas.microsoft.com/office/drawing/2014/main" id="{128BAF21-5860-3D40-70D0-33079FFC9248}"/>
              </a:ext>
            </a:extLst>
          </p:cNvPr>
          <p:cNvPicPr>
            <a:picLocks noChangeAspect="1"/>
          </p:cNvPicPr>
          <p:nvPr/>
        </p:nvPicPr>
        <p:blipFill>
          <a:blip r:embed="rId3"/>
          <a:stretch>
            <a:fillRect/>
          </a:stretch>
        </p:blipFill>
        <p:spPr>
          <a:xfrm>
            <a:off x="8220808" y="5865587"/>
            <a:ext cx="820998" cy="402371"/>
          </a:xfrm>
          <a:prstGeom prst="rect">
            <a:avLst/>
          </a:prstGeom>
        </p:spPr>
      </p:pic>
    </p:spTree>
    <p:extLst>
      <p:ext uri="{BB962C8B-B14F-4D97-AF65-F5344CB8AC3E}">
        <p14:creationId xmlns:p14="http://schemas.microsoft.com/office/powerpoint/2010/main" val="37134488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78085-0684-D0C4-7A9F-A5968E8689C7}"/>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55E641CD-2BEF-F6C7-D6DC-690F27CD50A5}"/>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4F7F299-EDEE-0BB5-C107-7DBA4FD2EF6B}"/>
              </a:ext>
            </a:extLst>
          </p:cNvPr>
          <p:cNvSpPr>
            <a:spLocks noGrp="1"/>
          </p:cNvSpPr>
          <p:nvPr>
            <p:ph type="title"/>
          </p:nvPr>
        </p:nvSpPr>
        <p:spPr>
          <a:xfrm>
            <a:off x="89941" y="70714"/>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実績報告書の前にすること　収支をチェック</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9EEB3EC8-8005-FA4B-DA38-E2645DDC964C}"/>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93</a:t>
            </a:fld>
            <a:endParaRPr lang="en-US" dirty="0"/>
          </a:p>
        </p:txBody>
      </p:sp>
      <p:sp>
        <p:nvSpPr>
          <p:cNvPr id="3" name="フッター プレースホルダー 2">
            <a:extLst>
              <a:ext uri="{FF2B5EF4-FFF2-40B4-BE49-F238E27FC236}">
                <a16:creationId xmlns:a16="http://schemas.microsoft.com/office/drawing/2014/main" id="{83479A4D-DE4D-0DBE-6A43-ADFF7CA86F0C}"/>
              </a:ext>
            </a:extLst>
          </p:cNvPr>
          <p:cNvSpPr>
            <a:spLocks noGrp="1"/>
          </p:cNvSpPr>
          <p:nvPr>
            <p:ph type="ftr" sz="quarter" idx="11"/>
          </p:nvPr>
        </p:nvSpPr>
        <p:spPr>
          <a:xfrm>
            <a:off x="3115101" y="6549882"/>
            <a:ext cx="3086100" cy="365125"/>
          </a:xfrm>
        </p:spPr>
        <p:txBody>
          <a:bodyPr/>
          <a:lstStyle/>
          <a:p>
            <a:r>
              <a:rPr lang="en-US" dirty="0"/>
              <a:t>Copyright © </a:t>
            </a:r>
            <a:r>
              <a:rPr lang="en-US" dirty="0" err="1"/>
              <a:t>shimizuheartsr</a:t>
            </a:r>
            <a:r>
              <a:rPr lang="en-US" dirty="0"/>
              <a:t> All Rights Reserved.</a:t>
            </a:r>
          </a:p>
        </p:txBody>
      </p:sp>
      <p:sp>
        <p:nvSpPr>
          <p:cNvPr id="8" name="正方形/長方形 7">
            <a:extLst>
              <a:ext uri="{FF2B5EF4-FFF2-40B4-BE49-F238E27FC236}">
                <a16:creationId xmlns:a16="http://schemas.microsoft.com/office/drawing/2014/main" id="{A3BC599E-692D-6FAB-2666-41227240F700}"/>
              </a:ext>
            </a:extLst>
          </p:cNvPr>
          <p:cNvSpPr/>
          <p:nvPr/>
        </p:nvSpPr>
        <p:spPr>
          <a:xfrm>
            <a:off x="146502" y="751751"/>
            <a:ext cx="1635164" cy="3019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支出の部</a:t>
            </a:r>
          </a:p>
        </p:txBody>
      </p:sp>
      <p:pic>
        <p:nvPicPr>
          <p:cNvPr id="18" name="図 17">
            <a:extLst>
              <a:ext uri="{FF2B5EF4-FFF2-40B4-BE49-F238E27FC236}">
                <a16:creationId xmlns:a16="http://schemas.microsoft.com/office/drawing/2014/main" id="{2D63766D-36CF-4E38-7B58-E512C2DA1609}"/>
              </a:ext>
            </a:extLst>
          </p:cNvPr>
          <p:cNvPicPr>
            <a:picLocks noChangeAspect="1"/>
          </p:cNvPicPr>
          <p:nvPr/>
        </p:nvPicPr>
        <p:blipFill>
          <a:blip r:embed="rId3"/>
          <a:stretch>
            <a:fillRect/>
          </a:stretch>
        </p:blipFill>
        <p:spPr>
          <a:xfrm>
            <a:off x="122931" y="1053654"/>
            <a:ext cx="8898137" cy="5570444"/>
          </a:xfrm>
          <a:prstGeom prst="rect">
            <a:avLst/>
          </a:prstGeom>
        </p:spPr>
      </p:pic>
      <p:sp>
        <p:nvSpPr>
          <p:cNvPr id="7" name="正方形/長方形 6">
            <a:extLst>
              <a:ext uri="{FF2B5EF4-FFF2-40B4-BE49-F238E27FC236}">
                <a16:creationId xmlns:a16="http://schemas.microsoft.com/office/drawing/2014/main" id="{DFD2692C-28DB-7508-C9EF-CBD638841665}"/>
              </a:ext>
            </a:extLst>
          </p:cNvPr>
          <p:cNvSpPr/>
          <p:nvPr/>
        </p:nvSpPr>
        <p:spPr>
          <a:xfrm>
            <a:off x="146502" y="3921369"/>
            <a:ext cx="8898137" cy="3651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C1313B94-EA19-DC8C-99C2-9B7481A5D8BF}"/>
              </a:ext>
            </a:extLst>
          </p:cNvPr>
          <p:cNvSpPr/>
          <p:nvPr/>
        </p:nvSpPr>
        <p:spPr>
          <a:xfrm>
            <a:off x="8064366" y="3138854"/>
            <a:ext cx="964508" cy="5147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71490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085F6-969C-35B4-1A13-69E726A99E2E}"/>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5B55E821-36F3-F5DB-D1F1-03D8CFB99C72}"/>
              </a:ext>
            </a:extLst>
          </p:cNvPr>
          <p:cNvPicPr>
            <a:picLocks noChangeAspect="1"/>
          </p:cNvPicPr>
          <p:nvPr/>
        </p:nvPicPr>
        <p:blipFill>
          <a:blip r:embed="rId3"/>
          <a:srcRect r="27524"/>
          <a:stretch>
            <a:fillRect/>
          </a:stretch>
        </p:blipFill>
        <p:spPr>
          <a:xfrm>
            <a:off x="318059" y="3278096"/>
            <a:ext cx="8507881" cy="3060376"/>
          </a:xfrm>
          <a:prstGeom prst="rect">
            <a:avLst/>
          </a:prstGeom>
        </p:spPr>
      </p:pic>
      <p:pic>
        <p:nvPicPr>
          <p:cNvPr id="11" name="図 10">
            <a:extLst>
              <a:ext uri="{FF2B5EF4-FFF2-40B4-BE49-F238E27FC236}">
                <a16:creationId xmlns:a16="http://schemas.microsoft.com/office/drawing/2014/main" id="{E5A76515-AD8D-7FDD-241F-941C6A693DC6}"/>
              </a:ext>
            </a:extLst>
          </p:cNvPr>
          <p:cNvPicPr>
            <a:picLocks noChangeAspect="1"/>
          </p:cNvPicPr>
          <p:nvPr/>
        </p:nvPicPr>
        <p:blipFill>
          <a:blip r:embed="rId4"/>
          <a:srcRect/>
          <a:stretch>
            <a:fillRect/>
          </a:stretch>
        </p:blipFill>
        <p:spPr>
          <a:xfrm>
            <a:off x="356517" y="1534416"/>
            <a:ext cx="8678486" cy="1038370"/>
          </a:xfrm>
          <a:prstGeom prst="rect">
            <a:avLst/>
          </a:prstGeom>
        </p:spPr>
      </p:pic>
      <p:sp>
        <p:nvSpPr>
          <p:cNvPr id="17" name="正方形/長方形 16">
            <a:extLst>
              <a:ext uri="{FF2B5EF4-FFF2-40B4-BE49-F238E27FC236}">
                <a16:creationId xmlns:a16="http://schemas.microsoft.com/office/drawing/2014/main" id="{1453B078-A7EA-FCAB-2C54-76CE6F631B2C}"/>
              </a:ext>
            </a:extLst>
          </p:cNvPr>
          <p:cNvSpPr/>
          <p:nvPr/>
        </p:nvSpPr>
        <p:spPr>
          <a:xfrm>
            <a:off x="0" y="0"/>
            <a:ext cx="9144000" cy="71717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A6B74B2-51B6-E14E-AC66-4CF1A1507F30}"/>
              </a:ext>
            </a:extLst>
          </p:cNvPr>
          <p:cNvSpPr>
            <a:spLocks noGrp="1"/>
          </p:cNvSpPr>
          <p:nvPr>
            <p:ph type="title"/>
          </p:nvPr>
        </p:nvSpPr>
        <p:spPr>
          <a:xfrm>
            <a:off x="-104775" y="91099"/>
            <a:ext cx="9144000" cy="610323"/>
          </a:xfrm>
        </p:spPr>
        <p:txBody>
          <a:bodyPr>
            <a:normAutofit/>
          </a:bodyPr>
          <a:lstStyle/>
          <a:p>
            <a:pPr algn="ctr"/>
            <a:r>
              <a:rPr lang="ja-JP" altLang="en-US" b="1" dirty="0">
                <a:latin typeface="A-OTF UD Shin Go Pr6N L" panose="020B0300000000000000" pitchFamily="34" charset="-128"/>
                <a:ea typeface="A-OTF UD Shin Go Pr6N L" panose="020B0300000000000000" pitchFamily="34" charset="-128"/>
              </a:rPr>
              <a:t>実績報告書の書き方　診療所・歯科診療所</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27B95FB9-143F-9E50-D2C5-533ECAE7E7E8}"/>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94</a:t>
            </a:fld>
            <a:endParaRPr lang="en-US" dirty="0"/>
          </a:p>
        </p:txBody>
      </p:sp>
      <p:sp>
        <p:nvSpPr>
          <p:cNvPr id="3" name="フッター プレースホルダー 2">
            <a:extLst>
              <a:ext uri="{FF2B5EF4-FFF2-40B4-BE49-F238E27FC236}">
                <a16:creationId xmlns:a16="http://schemas.microsoft.com/office/drawing/2014/main" id="{30702724-2A42-547D-DE67-F60B5B943B7F}"/>
              </a:ext>
            </a:extLst>
          </p:cNvPr>
          <p:cNvSpPr>
            <a:spLocks noGrp="1"/>
          </p:cNvSpPr>
          <p:nvPr>
            <p:ph type="ftr" sz="quarter" idx="11"/>
          </p:nvPr>
        </p:nvSpPr>
        <p:spPr/>
        <p:txBody>
          <a:bodyPr/>
          <a:lstStyle/>
          <a:p>
            <a:r>
              <a:rPr lang="en-US"/>
              <a:t>Copyright © shimizuheartsr All Rights Reserved.</a:t>
            </a:r>
            <a:endParaRPr lang="en-US" dirty="0"/>
          </a:p>
        </p:txBody>
      </p:sp>
      <p:sp>
        <p:nvSpPr>
          <p:cNvPr id="5" name="テキスト ボックス 4">
            <a:extLst>
              <a:ext uri="{FF2B5EF4-FFF2-40B4-BE49-F238E27FC236}">
                <a16:creationId xmlns:a16="http://schemas.microsoft.com/office/drawing/2014/main" id="{A540CEAE-BE0A-1B1C-5CEB-0B5E6F075375}"/>
              </a:ext>
            </a:extLst>
          </p:cNvPr>
          <p:cNvSpPr txBox="1"/>
          <p:nvPr/>
        </p:nvSpPr>
        <p:spPr>
          <a:xfrm>
            <a:off x="379968" y="864186"/>
            <a:ext cx="8403956" cy="523220"/>
          </a:xfrm>
          <a:prstGeom prst="rect">
            <a:avLst/>
          </a:prstGeom>
          <a:noFill/>
          <a:ln w="28575">
            <a:solidFill>
              <a:schemeClr val="accent1"/>
            </a:solidFill>
          </a:ln>
        </p:spPr>
        <p:txBody>
          <a:bodyPr wrap="square" rtlCol="0">
            <a:spAutoFit/>
          </a:bodyPr>
          <a:lstStyle/>
          <a:p>
            <a:r>
              <a:rPr kumimoji="1" lang="en-US" altLang="ja-JP" sz="2800" b="1" dirty="0"/>
              <a:t>【</a:t>
            </a:r>
            <a:r>
              <a:rPr kumimoji="1" lang="ja-JP" altLang="en-US" sz="2800" b="1" dirty="0"/>
              <a:t>ステップ３</a:t>
            </a:r>
            <a:r>
              <a:rPr kumimoji="1" lang="en-US" altLang="ja-JP" sz="2800" b="1" dirty="0"/>
              <a:t>】</a:t>
            </a:r>
            <a:r>
              <a:rPr kumimoji="1" lang="ja-JP" altLang="en-US" sz="2800" b="1" dirty="0"/>
              <a:t>報告書へ入力　　</a:t>
            </a:r>
            <a:r>
              <a:rPr kumimoji="1" lang="en-US" altLang="ja-JP" sz="2000" b="1" dirty="0"/>
              <a:t>Excel</a:t>
            </a:r>
            <a:r>
              <a:rPr kumimoji="1" lang="ja-JP" altLang="en-US" sz="2000" b="1" dirty="0"/>
              <a:t>操作で解説します</a:t>
            </a:r>
            <a:endParaRPr kumimoji="1" lang="ja-JP" altLang="en-US" sz="2800" b="1" dirty="0"/>
          </a:p>
        </p:txBody>
      </p:sp>
      <p:cxnSp>
        <p:nvCxnSpPr>
          <p:cNvPr id="15" name="直線矢印コネクタ 14">
            <a:extLst>
              <a:ext uri="{FF2B5EF4-FFF2-40B4-BE49-F238E27FC236}">
                <a16:creationId xmlns:a16="http://schemas.microsoft.com/office/drawing/2014/main" id="{ACFDFF93-1EDC-AA35-B32C-8D8232C35FD8}"/>
              </a:ext>
            </a:extLst>
          </p:cNvPr>
          <p:cNvCxnSpPr>
            <a:cxnSpLocks/>
          </p:cNvCxnSpPr>
          <p:nvPr/>
        </p:nvCxnSpPr>
        <p:spPr>
          <a:xfrm flipV="1">
            <a:off x="2651578" y="1854474"/>
            <a:ext cx="5266937" cy="39367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FB83B3A5-D890-03A3-CE7D-183B41C5407D}"/>
              </a:ext>
            </a:extLst>
          </p:cNvPr>
          <p:cNvCxnSpPr>
            <a:cxnSpLocks/>
          </p:cNvCxnSpPr>
          <p:nvPr/>
        </p:nvCxnSpPr>
        <p:spPr>
          <a:xfrm flipV="1">
            <a:off x="5772490" y="2284576"/>
            <a:ext cx="2478343" cy="3506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CADB7A18-A8E8-2853-0EF6-CD6AE3A6EC04}"/>
              </a:ext>
            </a:extLst>
          </p:cNvPr>
          <p:cNvCxnSpPr>
            <a:cxnSpLocks/>
          </p:cNvCxnSpPr>
          <p:nvPr/>
        </p:nvCxnSpPr>
        <p:spPr>
          <a:xfrm flipV="1">
            <a:off x="5050507" y="2092716"/>
            <a:ext cx="2940624" cy="29726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E9DBADB7-C934-F6E2-9756-99AF55A66247}"/>
              </a:ext>
            </a:extLst>
          </p:cNvPr>
          <p:cNvSpPr/>
          <p:nvPr/>
        </p:nvSpPr>
        <p:spPr>
          <a:xfrm>
            <a:off x="189805" y="2936616"/>
            <a:ext cx="3903690" cy="3082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シミュレーションシートから転記</a:t>
            </a:r>
          </a:p>
        </p:txBody>
      </p:sp>
      <p:sp>
        <p:nvSpPr>
          <p:cNvPr id="12" name="左中かっこ 11">
            <a:extLst>
              <a:ext uri="{FF2B5EF4-FFF2-40B4-BE49-F238E27FC236}">
                <a16:creationId xmlns:a16="http://schemas.microsoft.com/office/drawing/2014/main" id="{D82B9654-3F42-BDAB-F7AD-176B828A1EEF}"/>
              </a:ext>
            </a:extLst>
          </p:cNvPr>
          <p:cNvSpPr/>
          <p:nvPr/>
        </p:nvSpPr>
        <p:spPr>
          <a:xfrm rot="5400000">
            <a:off x="4310345" y="4571232"/>
            <a:ext cx="741022" cy="1786941"/>
          </a:xfrm>
          <a:prstGeom prst="leftBrace">
            <a:avLst>
              <a:gd name="adj1" fmla="val 8333"/>
              <a:gd name="adj2" fmla="val 279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9390417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52E9F-3DED-9DBC-B792-880241FDB91C}"/>
            </a:ext>
          </a:extLst>
        </p:cNvPr>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CB87F22C-37DD-62EE-A324-538E22961B83}"/>
              </a:ext>
            </a:extLst>
          </p:cNvPr>
          <p:cNvSpPr>
            <a:spLocks noGrp="1"/>
          </p:cNvSpPr>
          <p:nvPr>
            <p:ph type="ftr" sz="quarter" idx="11"/>
          </p:nvPr>
        </p:nvSpPr>
        <p:spPr/>
        <p:txBody>
          <a:bodyPr/>
          <a:lstStyle/>
          <a:p>
            <a:r>
              <a:rPr lang="en-US"/>
              <a:t>Copyright © shimizuheartsr All Rights Reserved.</a:t>
            </a:r>
            <a:endParaRPr lang="en-US" dirty="0"/>
          </a:p>
        </p:txBody>
      </p:sp>
      <p:sp>
        <p:nvSpPr>
          <p:cNvPr id="5" name="スライド番号プレースホルダー 4">
            <a:extLst>
              <a:ext uri="{FF2B5EF4-FFF2-40B4-BE49-F238E27FC236}">
                <a16:creationId xmlns:a16="http://schemas.microsoft.com/office/drawing/2014/main" id="{47944821-1F4A-57AD-7615-AA120579B3A9}"/>
              </a:ext>
            </a:extLst>
          </p:cNvPr>
          <p:cNvSpPr>
            <a:spLocks noGrp="1"/>
          </p:cNvSpPr>
          <p:nvPr>
            <p:ph type="sldNum" sz="quarter" idx="12"/>
          </p:nvPr>
        </p:nvSpPr>
        <p:spPr/>
        <p:txBody>
          <a:bodyPr/>
          <a:lstStyle/>
          <a:p>
            <a:fld id="{C1FF6DA9-008F-8B48-92A6-B652298478BF}" type="slidenum">
              <a:rPr lang="en-US" smtClean="0"/>
              <a:t>95</a:t>
            </a:fld>
            <a:endParaRPr lang="en-US" dirty="0"/>
          </a:p>
        </p:txBody>
      </p:sp>
      <p:sp>
        <p:nvSpPr>
          <p:cNvPr id="9" name="正方形/長方形 8">
            <a:extLst>
              <a:ext uri="{FF2B5EF4-FFF2-40B4-BE49-F238E27FC236}">
                <a16:creationId xmlns:a16="http://schemas.microsoft.com/office/drawing/2014/main" id="{E6760521-8367-C395-644D-75973763AE0E}"/>
              </a:ext>
            </a:extLst>
          </p:cNvPr>
          <p:cNvSpPr/>
          <p:nvPr/>
        </p:nvSpPr>
        <p:spPr>
          <a:xfrm>
            <a:off x="0" y="0"/>
            <a:ext cx="9144000" cy="6356351"/>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a:extLst>
              <a:ext uri="{FF2B5EF4-FFF2-40B4-BE49-F238E27FC236}">
                <a16:creationId xmlns:a16="http://schemas.microsoft.com/office/drawing/2014/main" id="{E7D56EB5-A702-C67F-8C2C-F631442878E2}"/>
              </a:ext>
            </a:extLst>
          </p:cNvPr>
          <p:cNvSpPr txBox="1">
            <a:spLocks/>
          </p:cNvSpPr>
          <p:nvPr/>
        </p:nvSpPr>
        <p:spPr>
          <a:xfrm>
            <a:off x="1291439" y="2903301"/>
            <a:ext cx="8880049" cy="75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b="1" dirty="0">
                <a:latin typeface="A-OTF UD Shin Go Pr6N L" panose="020B0300000000000000" pitchFamily="34" charset="-128"/>
                <a:ea typeface="A-OTF UD Shin Go Pr6N L" panose="020B0300000000000000" pitchFamily="34" charset="-128"/>
              </a:rPr>
              <a:t>実績報告書　病院・有床診療所</a:t>
            </a:r>
          </a:p>
        </p:txBody>
      </p:sp>
      <p:sp>
        <p:nvSpPr>
          <p:cNvPr id="2" name="四角形: 角を丸くする 1">
            <a:extLst>
              <a:ext uri="{FF2B5EF4-FFF2-40B4-BE49-F238E27FC236}">
                <a16:creationId xmlns:a16="http://schemas.microsoft.com/office/drawing/2014/main" id="{BC24B319-0C1A-C628-22C4-DB15A81897A0}"/>
              </a:ext>
            </a:extLst>
          </p:cNvPr>
          <p:cNvSpPr/>
          <p:nvPr/>
        </p:nvSpPr>
        <p:spPr>
          <a:xfrm>
            <a:off x="723800" y="651500"/>
            <a:ext cx="2449891" cy="1810399"/>
          </a:xfrm>
          <a:prstGeom prst="roundRect">
            <a:avLst>
              <a:gd name="adj" fmla="val 10000"/>
            </a:avLst>
          </a:prstGeom>
          <a:blipFill rotWithShape="1">
            <a:blip r:embed="rId2">
              <a:extLst>
                <a:ext uri="{837473B0-CC2E-450A-ABE3-18F120FF3D39}">
                  <a1611:picAttrSrcUrl xmlns:a1611="http://schemas.microsoft.com/office/drawing/2016/11/main" r:i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7930974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4AD3A-F0B4-311F-074C-5AD4EA4EB5B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51114EF3-C743-AE3B-3E46-2F581F3F530E}"/>
              </a:ext>
            </a:extLst>
          </p:cNvPr>
          <p:cNvPicPr>
            <a:picLocks noChangeAspect="1"/>
          </p:cNvPicPr>
          <p:nvPr/>
        </p:nvPicPr>
        <p:blipFill>
          <a:blip r:embed="rId2"/>
          <a:stretch>
            <a:fillRect/>
          </a:stretch>
        </p:blipFill>
        <p:spPr>
          <a:xfrm>
            <a:off x="47625" y="2749794"/>
            <a:ext cx="9144000" cy="1288585"/>
          </a:xfrm>
          <a:prstGeom prst="rect">
            <a:avLst/>
          </a:prstGeom>
        </p:spPr>
      </p:pic>
      <p:sp>
        <p:nvSpPr>
          <p:cNvPr id="17" name="正方形/長方形 16">
            <a:extLst>
              <a:ext uri="{FF2B5EF4-FFF2-40B4-BE49-F238E27FC236}">
                <a16:creationId xmlns:a16="http://schemas.microsoft.com/office/drawing/2014/main" id="{F8BBDB5F-D3CF-9FBF-04A7-3F0201E95516}"/>
              </a:ext>
            </a:extLst>
          </p:cNvPr>
          <p:cNvSpPr/>
          <p:nvPr/>
        </p:nvSpPr>
        <p:spPr>
          <a:xfrm>
            <a:off x="0" y="0"/>
            <a:ext cx="9144000" cy="71717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D41A931D-87D9-8BC3-0D2E-4F25C0D49465}"/>
              </a:ext>
            </a:extLst>
          </p:cNvPr>
          <p:cNvSpPr>
            <a:spLocks noGrp="1"/>
          </p:cNvSpPr>
          <p:nvPr>
            <p:ph type="title"/>
          </p:nvPr>
        </p:nvSpPr>
        <p:spPr>
          <a:xfrm>
            <a:off x="-1160577" y="104501"/>
            <a:ext cx="9144000" cy="610323"/>
          </a:xfrm>
        </p:spPr>
        <p:txBody>
          <a:bodyPr>
            <a:normAutofit/>
          </a:bodyPr>
          <a:lstStyle/>
          <a:p>
            <a:pPr algn="ctr"/>
            <a:r>
              <a:rPr lang="ja-JP" altLang="en-US" b="1" dirty="0">
                <a:latin typeface="A-OTF UD Shin Go Pr6N L" panose="020B0300000000000000" pitchFamily="34" charset="-128"/>
                <a:ea typeface="A-OTF UD Shin Go Pr6N L" panose="020B0300000000000000" pitchFamily="34" charset="-128"/>
              </a:rPr>
              <a:t>実績報告書　病院・有床診療所</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E1224FAF-A7C1-5C7A-8138-18B79442380C}"/>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96</a:t>
            </a:fld>
            <a:endParaRPr lang="en-US" dirty="0"/>
          </a:p>
        </p:txBody>
      </p:sp>
      <p:sp>
        <p:nvSpPr>
          <p:cNvPr id="3" name="フッター プレースホルダー 2">
            <a:extLst>
              <a:ext uri="{FF2B5EF4-FFF2-40B4-BE49-F238E27FC236}">
                <a16:creationId xmlns:a16="http://schemas.microsoft.com/office/drawing/2014/main" id="{5A314EEB-2AC1-CA75-C12A-7D482113DFE4}"/>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8890B0C9-E7BE-7BE0-D948-5576B71D7D62}"/>
              </a:ext>
            </a:extLst>
          </p:cNvPr>
          <p:cNvSpPr>
            <a:spLocks noGrp="1"/>
          </p:cNvSpPr>
          <p:nvPr>
            <p:ph idx="1"/>
          </p:nvPr>
        </p:nvSpPr>
        <p:spPr>
          <a:xfrm>
            <a:off x="419100" y="961542"/>
            <a:ext cx="809625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ステップ１</a:t>
            </a:r>
            <a:r>
              <a:rPr lang="en-US" altLang="ja-JP" b="1" dirty="0">
                <a:ea typeface="A-OTF UD Shin Go Pr6N L" panose="020B0300000000000000"/>
              </a:rPr>
              <a:t>】</a:t>
            </a:r>
          </a:p>
          <a:p>
            <a:pPr marL="0" indent="0">
              <a:buNone/>
            </a:pPr>
            <a:r>
              <a:rPr lang="ja-JP" altLang="en-US" b="1" dirty="0">
                <a:ea typeface="A-OTF UD Shin Go Pr6N L" panose="020B0300000000000000"/>
              </a:rPr>
              <a:t>厚生労働省のベースアップ評価料特設ページから実績報告書専用様式（病院及び有床診療所用）をダウンロード</a:t>
            </a:r>
          </a:p>
        </p:txBody>
      </p:sp>
      <p:sp>
        <p:nvSpPr>
          <p:cNvPr id="14" name="吹き出し: 角を丸めた四角形 13">
            <a:extLst>
              <a:ext uri="{FF2B5EF4-FFF2-40B4-BE49-F238E27FC236}">
                <a16:creationId xmlns:a16="http://schemas.microsoft.com/office/drawing/2014/main" id="{B5397496-042A-96F9-247F-33264B81B423}"/>
              </a:ext>
            </a:extLst>
          </p:cNvPr>
          <p:cNvSpPr/>
          <p:nvPr/>
        </p:nvSpPr>
        <p:spPr>
          <a:xfrm>
            <a:off x="5981699" y="4304941"/>
            <a:ext cx="2905126" cy="461506"/>
          </a:xfrm>
          <a:prstGeom prst="wedgeRoundRectCallout">
            <a:avLst>
              <a:gd name="adj1" fmla="val -35141"/>
              <a:gd name="adj2" fmla="val -195263"/>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ea typeface="A-OTF UD Shin Go Pr6N L" panose="020B0300000000000000"/>
              </a:rPr>
              <a:t>こちらをダウンロード</a:t>
            </a:r>
          </a:p>
        </p:txBody>
      </p:sp>
      <p:sp>
        <p:nvSpPr>
          <p:cNvPr id="16" name="テキスト ボックス 15">
            <a:extLst>
              <a:ext uri="{FF2B5EF4-FFF2-40B4-BE49-F238E27FC236}">
                <a16:creationId xmlns:a16="http://schemas.microsoft.com/office/drawing/2014/main" id="{53FE0BA4-FE4C-07DB-746B-F1F6468A3612}"/>
              </a:ext>
            </a:extLst>
          </p:cNvPr>
          <p:cNvSpPr txBox="1"/>
          <p:nvPr/>
        </p:nvSpPr>
        <p:spPr>
          <a:xfrm>
            <a:off x="419100" y="2133744"/>
            <a:ext cx="8858250" cy="369332"/>
          </a:xfrm>
          <a:prstGeom prst="rect">
            <a:avLst/>
          </a:prstGeom>
          <a:noFill/>
        </p:spPr>
        <p:txBody>
          <a:bodyPr wrap="square">
            <a:spAutoFit/>
          </a:bodyPr>
          <a:lstStyle/>
          <a:p>
            <a:r>
              <a:rPr lang="ja-JP" altLang="en-US" dirty="0">
                <a:ea typeface="A-OTF UD Shin Go Pr6N L" panose="020B0300000000000000"/>
                <a:hlinkClick r:id="rId3"/>
              </a:rPr>
              <a:t>ベースアップ評価料特設サイト（厚生労働省）</a:t>
            </a:r>
            <a:endParaRPr lang="ja-JP" altLang="en-US" dirty="0">
              <a:ea typeface="A-OTF UD Shin Go Pr6N L" panose="020B0300000000000000"/>
            </a:endParaRPr>
          </a:p>
        </p:txBody>
      </p:sp>
      <p:sp>
        <p:nvSpPr>
          <p:cNvPr id="18" name="正方形/長方形 17">
            <a:extLst>
              <a:ext uri="{FF2B5EF4-FFF2-40B4-BE49-F238E27FC236}">
                <a16:creationId xmlns:a16="http://schemas.microsoft.com/office/drawing/2014/main" id="{99ECDF9F-0CBE-C072-30D2-A85655212488}"/>
              </a:ext>
            </a:extLst>
          </p:cNvPr>
          <p:cNvSpPr/>
          <p:nvPr/>
        </p:nvSpPr>
        <p:spPr>
          <a:xfrm>
            <a:off x="128587" y="3322427"/>
            <a:ext cx="8886825" cy="2901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7113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AA4C0-0CC4-E84F-5AF1-2A41A89E1F7B}"/>
            </a:ext>
          </a:extLst>
        </p:cNvPr>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7C99ED30-5A98-E285-8460-80A5B41411BD}"/>
              </a:ext>
            </a:extLst>
          </p:cNvPr>
          <p:cNvSpPr/>
          <p:nvPr/>
        </p:nvSpPr>
        <p:spPr>
          <a:xfrm>
            <a:off x="0" y="0"/>
            <a:ext cx="9144000" cy="71717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1319213-5D9E-ED37-CC8B-915A7BE706FC}"/>
              </a:ext>
            </a:extLst>
          </p:cNvPr>
          <p:cNvSpPr>
            <a:spLocks noGrp="1"/>
          </p:cNvSpPr>
          <p:nvPr>
            <p:ph type="title"/>
          </p:nvPr>
        </p:nvSpPr>
        <p:spPr>
          <a:xfrm>
            <a:off x="197368" y="70714"/>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実績報告書の前にすること　収支をチェック</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B94F4BD4-E203-21B6-716E-48D5F4C2247D}"/>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97</a:t>
            </a:fld>
            <a:endParaRPr lang="en-US" dirty="0"/>
          </a:p>
        </p:txBody>
      </p:sp>
      <p:sp>
        <p:nvSpPr>
          <p:cNvPr id="3" name="フッター プレースホルダー 2">
            <a:extLst>
              <a:ext uri="{FF2B5EF4-FFF2-40B4-BE49-F238E27FC236}">
                <a16:creationId xmlns:a16="http://schemas.microsoft.com/office/drawing/2014/main" id="{9C7AC469-AF5C-68B9-24F1-921FD6676634}"/>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F55142D6-779C-6172-B898-1CCFD04C3117}"/>
              </a:ext>
            </a:extLst>
          </p:cNvPr>
          <p:cNvSpPr>
            <a:spLocks noGrp="1"/>
          </p:cNvSpPr>
          <p:nvPr>
            <p:ph idx="1"/>
          </p:nvPr>
        </p:nvSpPr>
        <p:spPr>
          <a:xfrm>
            <a:off x="197368" y="922051"/>
            <a:ext cx="7856812" cy="717177"/>
          </a:xfrm>
        </p:spPr>
        <p:txBody>
          <a:bodyPr>
            <a:normAutofit fontScale="77500" lnSpcReduction="20000"/>
          </a:bodyPr>
          <a:lstStyle/>
          <a:p>
            <a:pPr marL="0" indent="0">
              <a:buNone/>
            </a:pPr>
            <a:r>
              <a:rPr lang="en-US" altLang="ja-JP" sz="2600" b="1" dirty="0"/>
              <a:t>【</a:t>
            </a:r>
            <a:r>
              <a:rPr lang="ja-JP" altLang="en-US" sz="2600" b="1" dirty="0"/>
              <a:t>ステップ２</a:t>
            </a:r>
            <a:r>
              <a:rPr lang="en-US" altLang="ja-JP" sz="2600" b="1" dirty="0"/>
              <a:t>】</a:t>
            </a:r>
            <a:r>
              <a:rPr lang="ja-JP" altLang="en-US" sz="2600" b="1" dirty="0"/>
              <a:t>ベースアップ評価料の収支バランスをチェック　　</a:t>
            </a:r>
            <a:endParaRPr lang="en-US" altLang="ja-JP" sz="2600" b="1" dirty="0"/>
          </a:p>
          <a:p>
            <a:pPr marL="0" indent="0">
              <a:buNone/>
            </a:pPr>
            <a:r>
              <a:rPr lang="ja-JP" altLang="en-US" dirty="0"/>
              <a:t>　　</a:t>
            </a:r>
            <a:r>
              <a:rPr lang="en-US" altLang="ja-JP" dirty="0"/>
              <a:t>※</a:t>
            </a:r>
            <a:r>
              <a:rPr lang="ja-JP" altLang="en-US" dirty="0"/>
              <a:t>付録の収支シミュレーションシートを使います。</a:t>
            </a:r>
          </a:p>
          <a:p>
            <a:pPr marL="0" indent="0">
              <a:buNone/>
            </a:pPr>
            <a:endParaRPr lang="ja-JP" altLang="en-US" dirty="0"/>
          </a:p>
        </p:txBody>
      </p:sp>
      <p:sp>
        <p:nvSpPr>
          <p:cNvPr id="8" name="正方形/長方形 7">
            <a:extLst>
              <a:ext uri="{FF2B5EF4-FFF2-40B4-BE49-F238E27FC236}">
                <a16:creationId xmlns:a16="http://schemas.microsoft.com/office/drawing/2014/main" id="{02050B1A-7954-F883-ED33-DE4ECD306FDA}"/>
              </a:ext>
            </a:extLst>
          </p:cNvPr>
          <p:cNvSpPr/>
          <p:nvPr/>
        </p:nvSpPr>
        <p:spPr>
          <a:xfrm>
            <a:off x="293665" y="1753386"/>
            <a:ext cx="1714244" cy="3726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収入の部</a:t>
            </a:r>
          </a:p>
        </p:txBody>
      </p:sp>
      <p:pic>
        <p:nvPicPr>
          <p:cNvPr id="6" name="図 5">
            <a:extLst>
              <a:ext uri="{FF2B5EF4-FFF2-40B4-BE49-F238E27FC236}">
                <a16:creationId xmlns:a16="http://schemas.microsoft.com/office/drawing/2014/main" id="{4139BD92-B70C-AE3D-9477-CC753B92B5F5}"/>
              </a:ext>
            </a:extLst>
          </p:cNvPr>
          <p:cNvPicPr>
            <a:picLocks noChangeAspect="1"/>
          </p:cNvPicPr>
          <p:nvPr/>
        </p:nvPicPr>
        <p:blipFill>
          <a:blip r:embed="rId2"/>
          <a:stretch>
            <a:fillRect/>
          </a:stretch>
        </p:blipFill>
        <p:spPr>
          <a:xfrm>
            <a:off x="233477" y="2325795"/>
            <a:ext cx="8677045" cy="3650237"/>
          </a:xfrm>
          <a:prstGeom prst="rect">
            <a:avLst/>
          </a:prstGeom>
        </p:spPr>
      </p:pic>
      <p:sp>
        <p:nvSpPr>
          <p:cNvPr id="5" name="正方形/長方形 4">
            <a:extLst>
              <a:ext uri="{FF2B5EF4-FFF2-40B4-BE49-F238E27FC236}">
                <a16:creationId xmlns:a16="http://schemas.microsoft.com/office/drawing/2014/main" id="{C6649F47-F27C-C9F7-AC28-2A2EC0514DA9}"/>
              </a:ext>
            </a:extLst>
          </p:cNvPr>
          <p:cNvSpPr/>
          <p:nvPr/>
        </p:nvSpPr>
        <p:spPr>
          <a:xfrm>
            <a:off x="7852528" y="5571241"/>
            <a:ext cx="1021885" cy="36470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018282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9E595-F2D3-4FDD-19AF-2CAEDEF1DF5B}"/>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DEB221D9-9D5E-D0B8-5AF4-BDE15DD63352}"/>
              </a:ext>
            </a:extLst>
          </p:cNvPr>
          <p:cNvPicPr>
            <a:picLocks noChangeAspect="1"/>
          </p:cNvPicPr>
          <p:nvPr/>
        </p:nvPicPr>
        <p:blipFill>
          <a:blip r:embed="rId3"/>
          <a:stretch>
            <a:fillRect/>
          </a:stretch>
        </p:blipFill>
        <p:spPr>
          <a:xfrm>
            <a:off x="146502" y="1900831"/>
            <a:ext cx="8874413" cy="3884384"/>
          </a:xfrm>
          <a:prstGeom prst="rect">
            <a:avLst/>
          </a:prstGeom>
        </p:spPr>
      </p:pic>
      <p:sp>
        <p:nvSpPr>
          <p:cNvPr id="17" name="正方形/長方形 16">
            <a:extLst>
              <a:ext uri="{FF2B5EF4-FFF2-40B4-BE49-F238E27FC236}">
                <a16:creationId xmlns:a16="http://schemas.microsoft.com/office/drawing/2014/main" id="{6D50A45D-1B4B-6C2B-CE2D-738EC27BA0E3}"/>
              </a:ext>
            </a:extLst>
          </p:cNvPr>
          <p:cNvSpPr/>
          <p:nvPr/>
        </p:nvSpPr>
        <p:spPr>
          <a:xfrm>
            <a:off x="0" y="0"/>
            <a:ext cx="9144000" cy="71717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8B91FBE4-D7B3-7571-6C67-76165652BF8A}"/>
              </a:ext>
            </a:extLst>
          </p:cNvPr>
          <p:cNvSpPr>
            <a:spLocks noGrp="1"/>
          </p:cNvSpPr>
          <p:nvPr>
            <p:ph type="title"/>
          </p:nvPr>
        </p:nvSpPr>
        <p:spPr>
          <a:xfrm>
            <a:off x="89941" y="70714"/>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実績報告書の前にすること　収支をチェック</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722FD02B-703D-9CC3-A4EB-2AEF524CBAD0}"/>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98</a:t>
            </a:fld>
            <a:endParaRPr lang="en-US" dirty="0"/>
          </a:p>
        </p:txBody>
      </p:sp>
      <p:sp>
        <p:nvSpPr>
          <p:cNvPr id="3" name="フッター プレースホルダー 2">
            <a:extLst>
              <a:ext uri="{FF2B5EF4-FFF2-40B4-BE49-F238E27FC236}">
                <a16:creationId xmlns:a16="http://schemas.microsoft.com/office/drawing/2014/main" id="{B4A938E2-E64A-5FA4-89BC-FF450631CC64}"/>
              </a:ext>
            </a:extLst>
          </p:cNvPr>
          <p:cNvSpPr>
            <a:spLocks noGrp="1"/>
          </p:cNvSpPr>
          <p:nvPr>
            <p:ph type="ftr" sz="quarter" idx="11"/>
          </p:nvPr>
        </p:nvSpPr>
        <p:spPr>
          <a:xfrm>
            <a:off x="3115101" y="6549882"/>
            <a:ext cx="3086100" cy="365125"/>
          </a:xfrm>
        </p:spPr>
        <p:txBody>
          <a:bodyPr/>
          <a:lstStyle/>
          <a:p>
            <a:r>
              <a:rPr lang="en-US" dirty="0"/>
              <a:t>Copyright © </a:t>
            </a:r>
            <a:r>
              <a:rPr lang="en-US" dirty="0" err="1"/>
              <a:t>shimizuheartsr</a:t>
            </a:r>
            <a:r>
              <a:rPr lang="en-US" dirty="0"/>
              <a:t> All Rights Reserved.</a:t>
            </a:r>
          </a:p>
        </p:txBody>
      </p:sp>
      <p:sp>
        <p:nvSpPr>
          <p:cNvPr id="8" name="正方形/長方形 7">
            <a:extLst>
              <a:ext uri="{FF2B5EF4-FFF2-40B4-BE49-F238E27FC236}">
                <a16:creationId xmlns:a16="http://schemas.microsoft.com/office/drawing/2014/main" id="{59A5E79D-7950-F810-FD43-D442EE50E162}"/>
              </a:ext>
            </a:extLst>
          </p:cNvPr>
          <p:cNvSpPr/>
          <p:nvPr/>
        </p:nvSpPr>
        <p:spPr>
          <a:xfrm>
            <a:off x="287904" y="1158052"/>
            <a:ext cx="1635164" cy="3019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A-OTF UD Shin Go Pr6N L" panose="020B0300000000000000"/>
              </a:rPr>
              <a:t>支出の部</a:t>
            </a:r>
          </a:p>
        </p:txBody>
      </p:sp>
      <p:cxnSp>
        <p:nvCxnSpPr>
          <p:cNvPr id="11" name="直線矢印コネクタ 10">
            <a:extLst>
              <a:ext uri="{FF2B5EF4-FFF2-40B4-BE49-F238E27FC236}">
                <a16:creationId xmlns:a16="http://schemas.microsoft.com/office/drawing/2014/main" id="{7AC6DF2F-FDF1-F613-48A9-3BD37A699C3D}"/>
              </a:ext>
            </a:extLst>
          </p:cNvPr>
          <p:cNvCxnSpPr>
            <a:cxnSpLocks/>
          </p:cNvCxnSpPr>
          <p:nvPr/>
        </p:nvCxnSpPr>
        <p:spPr>
          <a:xfrm>
            <a:off x="4949072" y="1734871"/>
            <a:ext cx="952107" cy="20438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B82A9421-8898-B447-2997-636C6E16B6EB}"/>
              </a:ext>
            </a:extLst>
          </p:cNvPr>
          <p:cNvSpPr txBox="1"/>
          <p:nvPr/>
        </p:nvSpPr>
        <p:spPr>
          <a:xfrm>
            <a:off x="2337847" y="1064097"/>
            <a:ext cx="6418273" cy="738664"/>
          </a:xfrm>
          <a:prstGeom prst="rect">
            <a:avLst/>
          </a:prstGeom>
          <a:noFill/>
        </p:spPr>
        <p:txBody>
          <a:bodyPr wrap="square" rtlCol="0">
            <a:spAutoFit/>
          </a:bodyPr>
          <a:lstStyle/>
          <a:p>
            <a:r>
              <a:rPr kumimoji="1" lang="ja-JP" altLang="en-US" sz="1400" u="sng" dirty="0"/>
              <a:t>数字上は</a:t>
            </a:r>
            <a:r>
              <a:rPr kumimoji="1" lang="en-US" altLang="ja-JP" sz="1400" u="sng" dirty="0"/>
              <a:t>1,194,000</a:t>
            </a:r>
            <a:r>
              <a:rPr kumimoji="1" lang="ja-JP" altLang="en-US" sz="1400" u="sng" dirty="0"/>
              <a:t>円の持ち出し</a:t>
            </a:r>
            <a:endParaRPr kumimoji="1" lang="en-US" altLang="ja-JP" sz="1400" u="sng" dirty="0"/>
          </a:p>
          <a:p>
            <a:r>
              <a:rPr lang="ja-JP" altLang="en-US" sz="1400" dirty="0"/>
              <a:t>ただし全額持ち出しというわけではない。簡易的に</a:t>
            </a:r>
            <a:r>
              <a:rPr lang="en-US" altLang="ja-JP" sz="1400" dirty="0"/>
              <a:t>16.5</a:t>
            </a:r>
            <a:r>
              <a:rPr lang="ja-JP" altLang="en-US" sz="1400" dirty="0"/>
              <a:t>％を支出として計算</a:t>
            </a:r>
            <a:endParaRPr lang="en-US" altLang="ja-JP" sz="1400" dirty="0"/>
          </a:p>
          <a:p>
            <a:r>
              <a:rPr kumimoji="1" lang="ja-JP" altLang="en-US" sz="1400" dirty="0"/>
              <a:t>社会保険料は標準報酬月額が変わらない限り上がらないから</a:t>
            </a:r>
          </a:p>
        </p:txBody>
      </p:sp>
      <p:sp>
        <p:nvSpPr>
          <p:cNvPr id="6" name="正方形/長方形 5">
            <a:extLst>
              <a:ext uri="{FF2B5EF4-FFF2-40B4-BE49-F238E27FC236}">
                <a16:creationId xmlns:a16="http://schemas.microsoft.com/office/drawing/2014/main" id="{5278E542-C71E-8979-9B30-D83CF9896503}"/>
              </a:ext>
            </a:extLst>
          </p:cNvPr>
          <p:cNvSpPr/>
          <p:nvPr/>
        </p:nvSpPr>
        <p:spPr>
          <a:xfrm>
            <a:off x="8212056" y="3246646"/>
            <a:ext cx="808859" cy="4392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65B982AA-8986-C561-B951-90C461643E44}"/>
              </a:ext>
            </a:extLst>
          </p:cNvPr>
          <p:cNvSpPr/>
          <p:nvPr/>
        </p:nvSpPr>
        <p:spPr>
          <a:xfrm>
            <a:off x="146502" y="3827755"/>
            <a:ext cx="6310859" cy="27939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386558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0910D-A662-C2D3-6AD6-D98D7AFC7C7F}"/>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6D5F2418-0D03-8C4A-CBEE-F866F36049D3}"/>
              </a:ext>
            </a:extLst>
          </p:cNvPr>
          <p:cNvPicPr>
            <a:picLocks noChangeAspect="1"/>
          </p:cNvPicPr>
          <p:nvPr/>
        </p:nvPicPr>
        <p:blipFill>
          <a:blip r:embed="rId3"/>
          <a:stretch>
            <a:fillRect/>
          </a:stretch>
        </p:blipFill>
        <p:spPr>
          <a:xfrm>
            <a:off x="95250" y="2009775"/>
            <a:ext cx="8943975" cy="1419225"/>
          </a:xfrm>
          <a:prstGeom prst="rect">
            <a:avLst/>
          </a:prstGeom>
        </p:spPr>
      </p:pic>
      <p:pic>
        <p:nvPicPr>
          <p:cNvPr id="13" name="図 12">
            <a:extLst>
              <a:ext uri="{FF2B5EF4-FFF2-40B4-BE49-F238E27FC236}">
                <a16:creationId xmlns:a16="http://schemas.microsoft.com/office/drawing/2014/main" id="{714DB26C-B69E-C7FC-A111-1B447ABA1763}"/>
              </a:ext>
            </a:extLst>
          </p:cNvPr>
          <p:cNvPicPr>
            <a:picLocks noChangeAspect="1"/>
          </p:cNvPicPr>
          <p:nvPr/>
        </p:nvPicPr>
        <p:blipFill>
          <a:blip r:embed="rId4"/>
          <a:stretch>
            <a:fillRect/>
          </a:stretch>
        </p:blipFill>
        <p:spPr>
          <a:xfrm>
            <a:off x="134793" y="3744660"/>
            <a:ext cx="8874414" cy="2238992"/>
          </a:xfrm>
          <a:prstGeom prst="rect">
            <a:avLst/>
          </a:prstGeom>
        </p:spPr>
      </p:pic>
      <p:sp>
        <p:nvSpPr>
          <p:cNvPr id="17" name="正方形/長方形 16">
            <a:extLst>
              <a:ext uri="{FF2B5EF4-FFF2-40B4-BE49-F238E27FC236}">
                <a16:creationId xmlns:a16="http://schemas.microsoft.com/office/drawing/2014/main" id="{AAAA70DA-F13C-F622-5EAF-12F5B8BE91A4}"/>
              </a:ext>
            </a:extLst>
          </p:cNvPr>
          <p:cNvSpPr/>
          <p:nvPr/>
        </p:nvSpPr>
        <p:spPr>
          <a:xfrm>
            <a:off x="0" y="0"/>
            <a:ext cx="9144000" cy="717176"/>
          </a:xfrm>
          <a:prstGeom prst="rect">
            <a:avLst/>
          </a:prstGeom>
          <a:solidFill>
            <a:schemeClr val="accent6">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E95871C-73E9-5B2C-82AA-6F3E24BE81D1}"/>
              </a:ext>
            </a:extLst>
          </p:cNvPr>
          <p:cNvSpPr>
            <a:spLocks noGrp="1"/>
          </p:cNvSpPr>
          <p:nvPr>
            <p:ph type="title"/>
          </p:nvPr>
        </p:nvSpPr>
        <p:spPr>
          <a:xfrm>
            <a:off x="134793" y="98768"/>
            <a:ext cx="9144000" cy="610323"/>
          </a:xfrm>
        </p:spPr>
        <p:txBody>
          <a:bodyPr>
            <a:normAutofit/>
          </a:bodyPr>
          <a:lstStyle/>
          <a:p>
            <a:r>
              <a:rPr lang="ja-JP" altLang="en-US" b="1" dirty="0">
                <a:latin typeface="A-OTF UD Shin Go Pr6N L" panose="020B0300000000000000" pitchFamily="34" charset="-128"/>
                <a:ea typeface="A-OTF UD Shin Go Pr6N L" panose="020B0300000000000000" pitchFamily="34" charset="-128"/>
              </a:rPr>
              <a:t>実績報告書　病院・有床診療所</a:t>
            </a:r>
            <a:endParaRPr kumimoji="1" lang="ja-JP" altLang="en-US" b="1" dirty="0">
              <a:latin typeface="A-OTF UD Shin Go Pr6N L" panose="020B0300000000000000" pitchFamily="34" charset="-128"/>
              <a:ea typeface="A-OTF UD Shin Go Pr6N L" panose="020B0300000000000000" pitchFamily="34" charset="-128"/>
            </a:endParaRPr>
          </a:p>
        </p:txBody>
      </p:sp>
      <p:sp>
        <p:nvSpPr>
          <p:cNvPr id="4" name="スライド番号プレースホルダー 3">
            <a:extLst>
              <a:ext uri="{FF2B5EF4-FFF2-40B4-BE49-F238E27FC236}">
                <a16:creationId xmlns:a16="http://schemas.microsoft.com/office/drawing/2014/main" id="{F039E2BD-10F8-7C10-7EAA-885782804013}"/>
              </a:ext>
            </a:extLst>
          </p:cNvPr>
          <p:cNvSpPr>
            <a:spLocks noGrp="1"/>
          </p:cNvSpPr>
          <p:nvPr>
            <p:ph type="sldNum" sz="quarter" idx="12"/>
          </p:nvPr>
        </p:nvSpPr>
        <p:spPr>
          <a:xfrm>
            <a:off x="6817013" y="6367320"/>
            <a:ext cx="2057400" cy="365125"/>
          </a:xfrm>
        </p:spPr>
        <p:txBody>
          <a:bodyPr/>
          <a:lstStyle/>
          <a:p>
            <a:fld id="{C1FF6DA9-008F-8B48-92A6-B652298478BF}" type="slidenum">
              <a:rPr lang="en-US" sz="1200" smtClean="0"/>
              <a:t>99</a:t>
            </a:fld>
            <a:endParaRPr lang="en-US" dirty="0"/>
          </a:p>
        </p:txBody>
      </p:sp>
      <p:sp>
        <p:nvSpPr>
          <p:cNvPr id="3" name="フッター プレースホルダー 2">
            <a:extLst>
              <a:ext uri="{FF2B5EF4-FFF2-40B4-BE49-F238E27FC236}">
                <a16:creationId xmlns:a16="http://schemas.microsoft.com/office/drawing/2014/main" id="{F4405D61-0C84-4231-D590-4B120BDFFE0F}"/>
              </a:ext>
            </a:extLst>
          </p:cNvPr>
          <p:cNvSpPr>
            <a:spLocks noGrp="1"/>
          </p:cNvSpPr>
          <p:nvPr>
            <p:ph type="ftr" sz="quarter" idx="11"/>
          </p:nvPr>
        </p:nvSpPr>
        <p:spPr/>
        <p:txBody>
          <a:bodyPr/>
          <a:lstStyle/>
          <a:p>
            <a:r>
              <a:rPr lang="en-US"/>
              <a:t>Copyright © shimizuheartsr All Rights Reserved.</a:t>
            </a:r>
            <a:endParaRPr lang="en-US" dirty="0"/>
          </a:p>
        </p:txBody>
      </p:sp>
      <p:sp>
        <p:nvSpPr>
          <p:cNvPr id="7" name="コンテンツ プレースホルダー 6">
            <a:extLst>
              <a:ext uri="{FF2B5EF4-FFF2-40B4-BE49-F238E27FC236}">
                <a16:creationId xmlns:a16="http://schemas.microsoft.com/office/drawing/2014/main" id="{73C5556C-24A2-5D73-6384-8AF8408EBA6A}"/>
              </a:ext>
            </a:extLst>
          </p:cNvPr>
          <p:cNvSpPr>
            <a:spLocks noGrp="1"/>
          </p:cNvSpPr>
          <p:nvPr>
            <p:ph idx="1"/>
          </p:nvPr>
        </p:nvSpPr>
        <p:spPr>
          <a:xfrm>
            <a:off x="316485" y="734663"/>
            <a:ext cx="8096250" cy="4351338"/>
          </a:xfrm>
        </p:spPr>
        <p:txBody>
          <a:bodyPr/>
          <a:lstStyle/>
          <a:p>
            <a:pPr marL="0" indent="0">
              <a:buNone/>
            </a:pPr>
            <a:r>
              <a:rPr lang="en-US" altLang="ja-JP" b="1" dirty="0">
                <a:ea typeface="A-OTF UD Shin Go Pr6N L" panose="020B0300000000000000"/>
              </a:rPr>
              <a:t>【</a:t>
            </a:r>
            <a:r>
              <a:rPr lang="ja-JP" altLang="en-US" b="1" dirty="0">
                <a:ea typeface="A-OTF UD Shin Go Pr6N L" panose="020B0300000000000000"/>
              </a:rPr>
              <a:t>ステップ</a:t>
            </a:r>
            <a:r>
              <a:rPr lang="en-US" altLang="ja-JP" b="1" dirty="0">
                <a:ea typeface="A-OTF UD Shin Go Pr6N L" panose="020B0300000000000000"/>
              </a:rPr>
              <a:t>3】</a:t>
            </a:r>
          </a:p>
          <a:p>
            <a:pPr marL="0" indent="0">
              <a:buNone/>
            </a:pPr>
            <a:r>
              <a:rPr lang="ja-JP" altLang="en-US" b="1" dirty="0">
                <a:ea typeface="A-OTF UD Shin Go Pr6N L" panose="020B0300000000000000"/>
              </a:rPr>
              <a:t>シミュレーションシートの数字を元に記入していく</a:t>
            </a:r>
          </a:p>
        </p:txBody>
      </p:sp>
      <p:cxnSp>
        <p:nvCxnSpPr>
          <p:cNvPr id="10" name="直線矢印コネクタ 9">
            <a:extLst>
              <a:ext uri="{FF2B5EF4-FFF2-40B4-BE49-F238E27FC236}">
                <a16:creationId xmlns:a16="http://schemas.microsoft.com/office/drawing/2014/main" id="{B192B3D2-7768-6B7B-64EA-84189AC66B08}"/>
              </a:ext>
            </a:extLst>
          </p:cNvPr>
          <p:cNvCxnSpPr>
            <a:cxnSpLocks/>
          </p:cNvCxnSpPr>
          <p:nvPr/>
        </p:nvCxnSpPr>
        <p:spPr>
          <a:xfrm flipV="1">
            <a:off x="4280230" y="2719387"/>
            <a:ext cx="3669639" cy="2951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316F3A43-7B19-D91A-B76B-F75BF7CC7A53}"/>
              </a:ext>
            </a:extLst>
          </p:cNvPr>
          <p:cNvCxnSpPr>
            <a:cxnSpLocks/>
          </p:cNvCxnSpPr>
          <p:nvPr/>
        </p:nvCxnSpPr>
        <p:spPr>
          <a:xfrm flipV="1">
            <a:off x="6115050" y="2535810"/>
            <a:ext cx="1623011" cy="3016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吹き出し: 四角形 4">
            <a:extLst>
              <a:ext uri="{FF2B5EF4-FFF2-40B4-BE49-F238E27FC236}">
                <a16:creationId xmlns:a16="http://schemas.microsoft.com/office/drawing/2014/main" id="{A78A0632-3D91-6385-4E7C-9347055D3941}"/>
              </a:ext>
            </a:extLst>
          </p:cNvPr>
          <p:cNvSpPr/>
          <p:nvPr/>
        </p:nvSpPr>
        <p:spPr>
          <a:xfrm>
            <a:off x="3468818" y="1526963"/>
            <a:ext cx="5292463" cy="375298"/>
          </a:xfrm>
          <a:prstGeom prst="wedgeRectCallout">
            <a:avLst>
              <a:gd name="adj1" fmla="val -38823"/>
              <a:gd name="adj2" fmla="val 694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基本給等総額の時は</a:t>
            </a:r>
            <a:r>
              <a:rPr kumimoji="1" lang="en-US" altLang="ja-JP" dirty="0">
                <a:latin typeface="BIZ UDPゴシック" panose="020B0400000000000000" pitchFamily="50" charset="-128"/>
                <a:ea typeface="BIZ UDPゴシック" panose="020B0400000000000000" pitchFamily="50" charset="-128"/>
              </a:rPr>
              <a:t>16.5</a:t>
            </a:r>
            <a:r>
              <a:rPr kumimoji="1" lang="ja-JP" altLang="en-US"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は入れない</a:t>
            </a:r>
            <a:endParaRPr kumimoji="1" lang="en-US" altLang="ja-JP"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757C9DB-CA18-6390-E74A-E7DEDFFD60E1}"/>
              </a:ext>
            </a:extLst>
          </p:cNvPr>
          <p:cNvSpPr txBox="1"/>
          <p:nvPr/>
        </p:nvSpPr>
        <p:spPr>
          <a:xfrm>
            <a:off x="5398279" y="6054566"/>
            <a:ext cx="2837468" cy="261610"/>
          </a:xfrm>
          <a:prstGeom prst="rect">
            <a:avLst/>
          </a:prstGeom>
          <a:noFill/>
        </p:spPr>
        <p:txBody>
          <a:bodyPr wrap="square" rtlCol="0">
            <a:spAutoFit/>
          </a:bodyPr>
          <a:lstStyle/>
          <a:p>
            <a:r>
              <a:rPr kumimoji="1" lang="en-US" altLang="ja-JP" sz="1100" dirty="0"/>
              <a:t>367,200×28</a:t>
            </a:r>
            <a:r>
              <a:rPr kumimoji="1" lang="ja-JP" altLang="en-US" sz="1100" dirty="0"/>
              <a:t>人</a:t>
            </a:r>
            <a:r>
              <a:rPr kumimoji="1" lang="en-US" altLang="ja-JP" sz="1100" dirty="0"/>
              <a:t>×10</a:t>
            </a:r>
            <a:r>
              <a:rPr kumimoji="1" lang="ja-JP" altLang="en-US" sz="1100" dirty="0"/>
              <a:t>ヶ月＝</a:t>
            </a:r>
            <a:r>
              <a:rPr kumimoji="1" lang="en-US" altLang="ja-JP" sz="1100" dirty="0"/>
              <a:t>10,281,600</a:t>
            </a:r>
            <a:endParaRPr kumimoji="1" lang="ja-JP" altLang="en-US" sz="1100" dirty="0"/>
          </a:p>
        </p:txBody>
      </p:sp>
    </p:spTree>
    <p:extLst>
      <p:ext uri="{BB962C8B-B14F-4D97-AF65-F5344CB8AC3E}">
        <p14:creationId xmlns:p14="http://schemas.microsoft.com/office/powerpoint/2010/main" val="1915231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14514</TotalTime>
  <Words>5936</Words>
  <Application>Microsoft Office PowerPoint</Application>
  <PresentationFormat>画面に合わせる (4:3)</PresentationFormat>
  <Paragraphs>1105</Paragraphs>
  <Slides>112</Slides>
  <Notes>77</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112</vt:i4>
      </vt:variant>
    </vt:vector>
  </HeadingPairs>
  <TitlesOfParts>
    <vt:vector size="122" baseType="lpstr">
      <vt:lpstr>A-OTF UD Shin Go Pr6N L</vt:lpstr>
      <vt:lpstr>BIZ UDPゴシック</vt:lpstr>
      <vt:lpstr>M PLUS 1p</vt:lpstr>
      <vt:lpstr>Noto Sans JP</vt:lpstr>
      <vt:lpstr>SimSun-ExtG</vt:lpstr>
      <vt:lpstr>ヒラギノ角ゴ Pro W3</vt:lpstr>
      <vt:lpstr>游ゴシック</vt:lpstr>
      <vt:lpstr>游ゴシック Light</vt:lpstr>
      <vt:lpstr>Arial</vt:lpstr>
      <vt:lpstr>Office テーマ</vt:lpstr>
      <vt:lpstr>医療機関・訪問看護ステーションにおける ベースアップ評価料 実務のポイント</vt:lpstr>
      <vt:lpstr>自己紹介</vt:lpstr>
      <vt:lpstr>目次</vt:lpstr>
      <vt:lpstr>ベースアップ評価料とは</vt:lpstr>
      <vt:lpstr>PowerPoint プレゼンテーション</vt:lpstr>
      <vt:lpstr>PowerPoint プレゼンテーション</vt:lpstr>
      <vt:lpstr>ベースアップ評価料とは</vt:lpstr>
      <vt:lpstr>診療報酬制度</vt:lpstr>
      <vt:lpstr>医療費明細書見たことありますか？</vt:lpstr>
      <vt:lpstr>ベースアップ評価料は医療費明細書に記入されます</vt:lpstr>
      <vt:lpstr>ベースアップ評価料とは</vt:lpstr>
      <vt:lpstr>　対象職種って誰？</vt:lpstr>
      <vt:lpstr>ベースアップ評価料開始の背景</vt:lpstr>
      <vt:lpstr>PowerPoint プレゼンテーション</vt:lpstr>
      <vt:lpstr>制度開始当時(R6/6) 医療機関から出た声</vt:lpstr>
      <vt:lpstr>ベースアップ評価料これまでの流れ</vt:lpstr>
      <vt:lpstr>令和7年1月に超かんたんな新様式発表！！</vt:lpstr>
      <vt:lpstr>日本医師会からの算定呼びかけ　R7/1</vt:lpstr>
      <vt:lpstr>PowerPoint プレゼンテーション</vt:lpstr>
      <vt:lpstr>PowerPoint プレゼンテーション</vt:lpstr>
      <vt:lpstr>ベースアップ評価料でよく出てくる用語</vt:lpstr>
      <vt:lpstr>　①通常のベア≠ベースアップ評価料のベア</vt:lpstr>
      <vt:lpstr>PowerPoint プレゼンテーション</vt:lpstr>
      <vt:lpstr>日本医師会からの算定呼びかけ　R7/1</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ベースアップ評価料は4種類あります</vt:lpstr>
      <vt:lpstr>診療所と病院の違い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外来・在宅ベースアップ評価料（Ⅱ）は ちょっと手間がかかります</vt:lpstr>
      <vt:lpstr>(Ⅱ)と入院ベースアップの区分変更</vt:lpstr>
      <vt:lpstr>(Ⅱ)と入院ベースアップの区分変更</vt:lpstr>
      <vt:lpstr>(Ⅱ)と入院ベースアップの区分変更</vt:lpstr>
      <vt:lpstr>（Ⅱ）も算定できる？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どの届出様式を選ぶ？</vt:lpstr>
      <vt:lpstr>ベースアップ評価料のスケジュール　</vt:lpstr>
      <vt:lpstr>ベースアップ手当の支払い方　</vt:lpstr>
      <vt:lpstr>ベースアップ手当の支払い方　</vt:lpstr>
      <vt:lpstr>PowerPoint プレゼンテーション</vt:lpstr>
      <vt:lpstr>PowerPoint プレゼンテーション</vt:lpstr>
      <vt:lpstr>計画書（届出書）</vt:lpstr>
      <vt:lpstr>PowerPoint プレゼンテーション</vt:lpstr>
      <vt:lpstr>届出書（計画書） ベースアップ評価料(Ⅰ)専用届出様式</vt:lpstr>
      <vt:lpstr>ベースアップ評価料(Ⅰ) 計画書（届出書）</vt:lpstr>
      <vt:lpstr>届出に必要な書類・数字　ベースアップ評価料(Ⅰ)</vt:lpstr>
      <vt:lpstr>PowerPoint プレゼンテーション</vt:lpstr>
      <vt:lpstr>PowerPoint プレゼンテーション</vt:lpstr>
      <vt:lpstr>　　届出書・計画書の提出方法</vt:lpstr>
      <vt:lpstr>　　ベースアップ評価料　支給例</vt:lpstr>
      <vt:lpstr>PowerPoint プレゼンテーション</vt:lpstr>
      <vt:lpstr>PowerPoint プレゼンテーション</vt:lpstr>
      <vt:lpstr>届出に必要な書類・数字　ベースアップ評価料(Ⅱ）</vt:lpstr>
      <vt:lpstr>PowerPoint プレゼンテーション</vt:lpstr>
      <vt:lpstr>PowerPoint プレゼンテーション</vt:lpstr>
      <vt:lpstr>　　届出書・計画書の提出方法</vt:lpstr>
      <vt:lpstr>PowerPoint プレゼンテーション</vt:lpstr>
      <vt:lpstr>PowerPoint プレゼンテーション</vt:lpstr>
      <vt:lpstr>届出に必要な書類・数字　入院ベースアップ評価料　</vt:lpstr>
      <vt:lpstr>PowerPoint プレゼンテーション</vt:lpstr>
      <vt:lpstr>PowerPoint プレゼンテーション</vt:lpstr>
      <vt:lpstr>PowerPoint プレゼンテーション</vt:lpstr>
      <vt:lpstr>　　届出書・計画書の提出方法</vt:lpstr>
      <vt:lpstr>PowerPoint プレゼンテーション</vt:lpstr>
      <vt:lpstr>PowerPoint プレゼンテーション</vt:lpstr>
      <vt:lpstr>PowerPoint プレゼンテーション</vt:lpstr>
      <vt:lpstr>PowerPoint プレゼンテーション</vt:lpstr>
      <vt:lpstr>届出に必要な書類・数字 訪問看護ベースアップ評価料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届出書・計画書の提出方法</vt:lpstr>
      <vt:lpstr>　　　　　　　実績報告書</vt:lpstr>
      <vt:lpstr>PowerPoint プレゼンテーション</vt:lpstr>
      <vt:lpstr>実績報告書　診療所・歯科診療所</vt:lpstr>
      <vt:lpstr>実績報告書の前にすること　収支をチェック</vt:lpstr>
      <vt:lpstr>実績報告書の前にすること　収支をチェック</vt:lpstr>
      <vt:lpstr>実績報告書の書き方　診療所・歯科診療所</vt:lpstr>
      <vt:lpstr>PowerPoint プレゼンテーション</vt:lpstr>
      <vt:lpstr>実績報告書　病院・有床診療所</vt:lpstr>
      <vt:lpstr>実績報告書の前にすること　収支をチェック</vt:lpstr>
      <vt:lpstr>実績報告書の前にすること　収支をチェック</vt:lpstr>
      <vt:lpstr>実績報告書　病院・有床診療所</vt:lpstr>
      <vt:lpstr>PowerPoint プレゼンテーション</vt:lpstr>
      <vt:lpstr>PowerPoint プレゼンテーション</vt:lpstr>
      <vt:lpstr>PowerPoint プレゼンテーション</vt:lpstr>
      <vt:lpstr>実績報告書　訪問看護ステーション</vt:lpstr>
      <vt:lpstr>PowerPoint プレゼンテーション</vt:lpstr>
      <vt:lpstr>実績報告書　訪問看護ステーション</vt:lpstr>
      <vt:lpstr>　　実績報告書の提出方法</vt:lpstr>
      <vt:lpstr>よくある質問</vt:lpstr>
      <vt:lpstr>2.5％ベースアップしなきゃ いけないの？</vt:lpstr>
      <vt:lpstr>　2年後も続くの？</vt:lpstr>
      <vt:lpstr>ベースアップ評価料 支給規程</vt:lpstr>
      <vt:lpstr>　患者さんへの説明は？</vt:lpstr>
      <vt:lpstr>お疲れ様でした！</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清水美穂</dc:creator>
  <cp:keywords/>
  <dc:description>generated using python-pptx</dc:description>
  <cp:lastModifiedBy>美穂 清水</cp:lastModifiedBy>
  <cp:revision>101</cp:revision>
  <cp:lastPrinted>2025-05-09T04:35:28Z</cp:lastPrinted>
  <dcterms:created xsi:type="dcterms:W3CDTF">2013-01-27T09:14:16Z</dcterms:created>
  <dcterms:modified xsi:type="dcterms:W3CDTF">2025-07-05T11:23:56Z</dcterms:modified>
  <cp:category/>
</cp:coreProperties>
</file>