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0" r:id="rId2"/>
  </p:sldMasterIdLst>
  <p:notesMasterIdLst>
    <p:notesMasterId r:id="rId8"/>
  </p:notesMasterIdLst>
  <p:sldIdLst>
    <p:sldId id="1377" r:id="rId3"/>
    <p:sldId id="1375" r:id="rId4"/>
    <p:sldId id="1376" r:id="rId5"/>
    <p:sldId id="1380" r:id="rId6"/>
    <p:sldId id="1379" r:id="rId7"/>
  </p:sldIdLst>
  <p:sldSz cx="9906000" cy="6858000" type="A4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308" userDrawn="1">
          <p15:clr>
            <a:srgbClr val="A4A3A4"/>
          </p15:clr>
        </p15:guide>
        <p15:guide id="3" orient="horz" pos="2500" userDrawn="1">
          <p15:clr>
            <a:srgbClr val="A4A3A4"/>
          </p15:clr>
        </p15:guide>
        <p15:guide id="4" pos="57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李 珍源" initials="李" lastIdx="1" clrIdx="0">
    <p:extLst>
      <p:ext uri="{19B8F6BF-5375-455C-9EA6-DF929625EA0E}">
        <p15:presenceInfo xmlns:p15="http://schemas.microsoft.com/office/powerpoint/2012/main" userId="S-1-5-21-676624108-722570633-2413121448-32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E9BB0"/>
    <a:srgbClr val="EA9090"/>
    <a:srgbClr val="FF0000"/>
    <a:srgbClr val="5CFF4F"/>
    <a:srgbClr val="000000"/>
    <a:srgbClr val="F0FDA5"/>
    <a:srgbClr val="0033CC"/>
    <a:srgbClr val="FDD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424" autoAdjust="0"/>
  </p:normalViewPr>
  <p:slideViewPr>
    <p:cSldViewPr snapToGrid="0">
      <p:cViewPr>
        <p:scale>
          <a:sx n="75" d="100"/>
          <a:sy n="75" d="100"/>
        </p:scale>
        <p:origin x="1896" y="931"/>
      </p:cViewPr>
      <p:guideLst>
        <p:guide orient="horz" pos="618"/>
        <p:guide pos="308"/>
        <p:guide orient="horz" pos="2500"/>
        <p:guide pos="57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497"/>
          </a:xfrm>
          <a:prstGeom prst="rect">
            <a:avLst/>
          </a:prstGeom>
        </p:spPr>
        <p:txBody>
          <a:bodyPr vert="horz" lIns="92428" tIns="46213" rIns="92428" bIns="462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0934" y="0"/>
            <a:ext cx="2985621" cy="501497"/>
          </a:xfrm>
          <a:prstGeom prst="rect">
            <a:avLst/>
          </a:prstGeom>
        </p:spPr>
        <p:txBody>
          <a:bodyPr vert="horz" lIns="92428" tIns="46213" rIns="92428" bIns="46213" rtlCol="0"/>
          <a:lstStyle>
            <a:lvl1pPr algn="r">
              <a:defRPr sz="1200"/>
            </a:lvl1pPr>
          </a:lstStyle>
          <a:p>
            <a:fld id="{6AF8158D-F6B1-45E0-9831-E70689DC8490}" type="datetimeFigureOut">
              <a:rPr kumimoji="1" lang="ja-JP" altLang="en-US" smtClean="0"/>
              <a:t>2026/5/8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1252538"/>
            <a:ext cx="48847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3" rIns="92428" bIns="4621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495" y="4821096"/>
            <a:ext cx="5511174" cy="3944678"/>
          </a:xfrm>
          <a:prstGeom prst="rect">
            <a:avLst/>
          </a:prstGeom>
        </p:spPr>
        <p:txBody>
          <a:bodyPr vert="horz" lIns="92428" tIns="46213" rIns="92428" bIns="4621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7216"/>
            <a:ext cx="2985621" cy="501497"/>
          </a:xfrm>
          <a:prstGeom prst="rect">
            <a:avLst/>
          </a:prstGeom>
        </p:spPr>
        <p:txBody>
          <a:bodyPr vert="horz" lIns="92428" tIns="46213" rIns="92428" bIns="462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0934" y="9517216"/>
            <a:ext cx="2985621" cy="501497"/>
          </a:xfrm>
          <a:prstGeom prst="rect">
            <a:avLst/>
          </a:prstGeom>
        </p:spPr>
        <p:txBody>
          <a:bodyPr vert="horz" lIns="92428" tIns="46213" rIns="92428" bIns="46213" rtlCol="0" anchor="b"/>
          <a:lstStyle>
            <a:lvl1pPr algn="r">
              <a:defRPr sz="1200"/>
            </a:lvl1pPr>
          </a:lstStyle>
          <a:p>
            <a:fld id="{022E43C0-6795-4B13-B37C-259C826D4B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0918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9398001" y="6591300"/>
            <a:ext cx="419101" cy="266700"/>
          </a:xfrm>
          <a:prstGeom prst="rect">
            <a:avLst/>
          </a:prstGeom>
          <a:solidFill>
            <a:srgbClr val="191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cxnSp>
        <p:nvCxnSpPr>
          <p:cNvPr id="3" name="直線コネクタ 2"/>
          <p:cNvCxnSpPr/>
          <p:nvPr userDrawn="1"/>
        </p:nvCxnSpPr>
        <p:spPr>
          <a:xfrm>
            <a:off x="0" y="548680"/>
            <a:ext cx="9906000" cy="0"/>
          </a:xfrm>
          <a:prstGeom prst="line">
            <a:avLst/>
          </a:prstGeom>
          <a:ln>
            <a:solidFill>
              <a:srgbClr val="191F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 userDrawn="1"/>
        </p:nvSpPr>
        <p:spPr>
          <a:xfrm>
            <a:off x="0" y="0"/>
            <a:ext cx="451204" cy="548680"/>
          </a:xfrm>
          <a:prstGeom prst="rect">
            <a:avLst/>
          </a:prstGeom>
          <a:solidFill>
            <a:srgbClr val="191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07768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0" y="548680"/>
            <a:ext cx="9906000" cy="0"/>
          </a:xfrm>
          <a:prstGeom prst="line">
            <a:avLst/>
          </a:prstGeom>
          <a:ln>
            <a:solidFill>
              <a:srgbClr val="191F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0" y="0"/>
            <a:ext cx="451204" cy="548680"/>
          </a:xfrm>
          <a:prstGeom prst="rect">
            <a:avLst/>
          </a:prstGeom>
          <a:solidFill>
            <a:srgbClr val="191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8926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タイトルとコンテンツ">
  <p:cSld name="5_タイトルとコンテンツ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37"/>
          <p:cNvCxnSpPr/>
          <p:nvPr/>
        </p:nvCxnSpPr>
        <p:spPr>
          <a:xfrm>
            <a:off x="0" y="548680"/>
            <a:ext cx="9906000" cy="0"/>
          </a:xfrm>
          <a:prstGeom prst="straightConnector1">
            <a:avLst/>
          </a:prstGeom>
          <a:noFill/>
          <a:ln w="25400" cap="flat" cmpd="sng">
            <a:solidFill>
              <a:srgbClr val="191F5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20;p37"/>
          <p:cNvSpPr/>
          <p:nvPr/>
        </p:nvSpPr>
        <p:spPr>
          <a:xfrm>
            <a:off x="0" y="0"/>
            <a:ext cx="451204" cy="548680"/>
          </a:xfrm>
          <a:prstGeom prst="rect">
            <a:avLst/>
          </a:prstGeom>
          <a:solidFill>
            <a:srgbClr val="191F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62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 1"/>
          <p:cNvSpPr txBox="1">
            <a:spLocks/>
          </p:cNvSpPr>
          <p:nvPr userDrawn="1"/>
        </p:nvSpPr>
        <p:spPr>
          <a:xfrm>
            <a:off x="7545288" y="6571255"/>
            <a:ext cx="2133600" cy="216000"/>
          </a:xfrm>
          <a:prstGeom prst="rect">
            <a:avLst/>
          </a:prstGeom>
        </p:spPr>
        <p:txBody>
          <a:bodyPr tIns="25201" numCol="1"/>
          <a:lstStyle>
            <a:defPPr>
              <a:defRPr lang="ja-JP" alt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C100E3-15F5-4145-A942-47DB1D8B776D}" type="slidenum">
              <a:rPr lang="en-US" altLang="ja-JP" sz="1400" i="1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r"/>
              <a:t>‹#›</a:t>
            </a:fld>
            <a:endParaRPr lang="ja-JP" altLang="en-US" sz="1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94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197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395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592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789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898" indent="-3428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91439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91439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914395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116570" y="6597935"/>
            <a:ext cx="3666301" cy="2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799" b="1" dirty="0">
                <a:solidFill>
                  <a:prstClr val="white"/>
                </a:solidFill>
                <a:latin typeface="メイリオ"/>
                <a:ea typeface="メイリオ"/>
                <a:cs typeface="メイリオ"/>
              </a:rPr>
              <a:t>Copyright(c) DYM Co., </a:t>
            </a:r>
            <a:r>
              <a:rPr lang="en-US" altLang="ja-JP" sz="799" b="1" dirty="0" err="1">
                <a:solidFill>
                  <a:prstClr val="white"/>
                </a:solidFill>
                <a:latin typeface="メイリオ"/>
                <a:ea typeface="メイリオ"/>
                <a:cs typeface="メイリオ"/>
              </a:rPr>
              <a:t>Ltd.All</a:t>
            </a:r>
            <a:r>
              <a:rPr lang="en-US" altLang="ja-JP" sz="799" b="1" dirty="0">
                <a:solidFill>
                  <a:prstClr val="white"/>
                </a:solidFill>
                <a:latin typeface="メイリオ"/>
                <a:ea typeface="メイリオ"/>
                <a:cs typeface="メイリオ"/>
              </a:rPr>
              <a:t> Rights Reserved.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416496" cy="548680"/>
          </a:xfrm>
          <a:prstGeom prst="rect">
            <a:avLst/>
          </a:prstGeom>
          <a:solidFill>
            <a:srgbClr val="191F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800">
              <a:solidFill>
                <a:prstClr val="white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0" y="548680"/>
            <a:ext cx="9906000" cy="0"/>
          </a:xfrm>
          <a:prstGeom prst="line">
            <a:avLst/>
          </a:prstGeom>
          <a:ln>
            <a:solidFill>
              <a:srgbClr val="0032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 1"/>
          <p:cNvSpPr txBox="1">
            <a:spLocks/>
          </p:cNvSpPr>
          <p:nvPr userDrawn="1"/>
        </p:nvSpPr>
        <p:spPr>
          <a:xfrm>
            <a:off x="7545288" y="6571255"/>
            <a:ext cx="2133600" cy="216000"/>
          </a:xfrm>
          <a:prstGeom prst="rect">
            <a:avLst/>
          </a:prstGeom>
        </p:spPr>
        <p:txBody>
          <a:bodyPr tIns="2520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C100E3-15F5-4145-A942-47DB1D8B776D}" type="slidenum">
              <a:rPr lang="ja-JP" altLang="en-US" sz="1400" i="1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r"/>
              <a:t>‹#›</a:t>
            </a:fld>
            <a:endParaRPr lang="ja-JP" altLang="en-US" sz="1400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2541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defTabSz="457197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7197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197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197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197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97" algn="ctr" defTabSz="457197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95" algn="ctr" defTabSz="457197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92" algn="ctr" defTabSz="457197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89" algn="ctr" defTabSz="457197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8" indent="-342898" algn="l" defTabSz="45719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46" indent="-285749" algn="l" defTabSz="45719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45719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9" algn="l" defTabSz="45719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defTabSz="457197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45719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45719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45719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45719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9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45719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45719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45719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45719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45719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45719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45719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45719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8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6.png"/><Relationship Id="rId5" Type="http://schemas.microsoft.com/office/2007/relationships/media" Target="../media/media7.mp4"/><Relationship Id="rId10" Type="http://schemas.openxmlformats.org/officeDocument/2006/relationships/image" Target="../media/image5.png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0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5" Type="http://schemas.microsoft.com/office/2007/relationships/media" Target="../media/media11.mp4"/><Relationship Id="rId10" Type="http://schemas.openxmlformats.org/officeDocument/2006/relationships/image" Target="../media/image11.png"/><Relationship Id="rId4" Type="http://schemas.openxmlformats.org/officeDocument/2006/relationships/video" Target="../media/media10.mp4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15.mp4"/><Relationship Id="rId13" Type="http://schemas.openxmlformats.org/officeDocument/2006/relationships/image" Target="../media/image15.png"/><Relationship Id="rId3" Type="http://schemas.microsoft.com/office/2007/relationships/media" Target="../media/media13.mp4"/><Relationship Id="rId7" Type="http://schemas.microsoft.com/office/2007/relationships/media" Target="../media/media15.mp4"/><Relationship Id="rId12" Type="http://schemas.openxmlformats.org/officeDocument/2006/relationships/image" Target="../media/image1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11" Type="http://schemas.openxmlformats.org/officeDocument/2006/relationships/image" Target="../media/image13.png"/><Relationship Id="rId5" Type="http://schemas.microsoft.com/office/2007/relationships/media" Target="../media/media14.mp4"/><Relationship Id="rId10" Type="http://schemas.openxmlformats.org/officeDocument/2006/relationships/image" Target="../media/image12.png"/><Relationship Id="rId4" Type="http://schemas.openxmlformats.org/officeDocument/2006/relationships/video" Target="../media/media13.mp4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19.mp4"/><Relationship Id="rId13" Type="http://schemas.openxmlformats.org/officeDocument/2006/relationships/image" Target="../media/image19.png"/><Relationship Id="rId3" Type="http://schemas.microsoft.com/office/2007/relationships/media" Target="../media/media17.mp4"/><Relationship Id="rId7" Type="http://schemas.microsoft.com/office/2007/relationships/media" Target="../media/media19.mp4"/><Relationship Id="rId12" Type="http://schemas.openxmlformats.org/officeDocument/2006/relationships/image" Target="../media/image18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video" Target="../media/media18.mp4"/><Relationship Id="rId11" Type="http://schemas.openxmlformats.org/officeDocument/2006/relationships/image" Target="../media/image17.png"/><Relationship Id="rId5" Type="http://schemas.microsoft.com/office/2007/relationships/media" Target="../media/media18.mp4"/><Relationship Id="rId10" Type="http://schemas.openxmlformats.org/officeDocument/2006/relationships/image" Target="../media/image16.png"/><Relationship Id="rId4" Type="http://schemas.openxmlformats.org/officeDocument/2006/relationships/video" Target="../media/media17.mp4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;g9743f4138a_0_81">
            <a:extLst>
              <a:ext uri="{FF2B5EF4-FFF2-40B4-BE49-F238E27FC236}">
                <a16:creationId xmlns:a16="http://schemas.microsoft.com/office/drawing/2014/main" id="{B6FA05E5-9746-4F77-A353-93161BBA8104}"/>
              </a:ext>
            </a:extLst>
          </p:cNvPr>
          <p:cNvSpPr txBox="1"/>
          <p:nvPr/>
        </p:nvSpPr>
        <p:spPr>
          <a:xfrm>
            <a:off x="519426" y="111581"/>
            <a:ext cx="5631992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1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ja-JP" altLang="en-US" dirty="0">
                <a:solidFill>
                  <a:schemeClr val="dk1"/>
                </a:solidFill>
                <a:latin typeface="+mn-ea"/>
                <a:sym typeface="Meiryo"/>
              </a:rPr>
              <a:t>プロ二人組による映えドリンク撮影技法集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9309A8-594A-4C57-B51F-3A4889B75731}"/>
              </a:ext>
            </a:extLst>
          </p:cNvPr>
          <p:cNvSpPr txBox="1"/>
          <p:nvPr/>
        </p:nvSpPr>
        <p:spPr>
          <a:xfrm>
            <a:off x="120222" y="601002"/>
            <a:ext cx="295465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小物で商品映えさせる技法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4E2E05E-E82B-4DFD-8B20-ABE66D0D6159}"/>
              </a:ext>
            </a:extLst>
          </p:cNvPr>
          <p:cNvSpPr txBox="1"/>
          <p:nvPr/>
        </p:nvSpPr>
        <p:spPr>
          <a:xfrm>
            <a:off x="120222" y="3741456"/>
            <a:ext cx="249299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炭酸系の参考に</a:t>
            </a:r>
            <a:r>
              <a:rPr lang="ja-JP" altLang="en-US" dirty="0" err="1"/>
              <a:t>、、</a:t>
            </a:r>
            <a:r>
              <a:rPr lang="ja-JP" altLang="en-US" dirty="0"/>
              <a:t>？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E25FE6-6BD6-4535-99EA-35FA2D82C40E}"/>
              </a:ext>
            </a:extLst>
          </p:cNvPr>
          <p:cNvSpPr txBox="1"/>
          <p:nvPr/>
        </p:nvSpPr>
        <p:spPr>
          <a:xfrm>
            <a:off x="4953000" y="613738"/>
            <a:ext cx="410881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この二人組に広告撮影依頼したい</a:t>
            </a:r>
            <a:r>
              <a:rPr lang="ja-JP" altLang="en-US" dirty="0" err="1"/>
              <a:t>、、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975A7B-0B9D-4637-9461-78A5A85BED6A}"/>
              </a:ext>
            </a:extLst>
          </p:cNvPr>
          <p:cNvSpPr txBox="1"/>
          <p:nvPr/>
        </p:nvSpPr>
        <p:spPr>
          <a:xfrm>
            <a:off x="4997884" y="3709170"/>
            <a:ext cx="272382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撮影技法</a:t>
            </a:r>
            <a:r>
              <a:rPr lang="en-US" altLang="ja-JP" dirty="0"/>
              <a:t>(</a:t>
            </a:r>
            <a:r>
              <a:rPr lang="ja-JP" altLang="en-US" dirty="0"/>
              <a:t>雫のキラキラ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2" name="freecompress-撮影技法(雫のキラキラ)">
            <a:hlinkClick r:id="" action="ppaction://media"/>
            <a:extLst>
              <a:ext uri="{FF2B5EF4-FFF2-40B4-BE49-F238E27FC236}">
                <a16:creationId xmlns:a16="http://schemas.microsoft.com/office/drawing/2014/main" id="{94243452-7581-4D2E-AE96-4321A685FD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7883" y="4138605"/>
            <a:ext cx="4637137" cy="2608390"/>
          </a:xfrm>
          <a:prstGeom prst="rect">
            <a:avLst/>
          </a:prstGeom>
        </p:spPr>
      </p:pic>
      <p:pic>
        <p:nvPicPr>
          <p:cNvPr id="3" name="freecompress-炭酸系の参考に、、？">
            <a:hlinkClick r:id="" action="ppaction://media"/>
            <a:extLst>
              <a:ext uri="{FF2B5EF4-FFF2-40B4-BE49-F238E27FC236}">
                <a16:creationId xmlns:a16="http://schemas.microsoft.com/office/drawing/2014/main" id="{6570EAE0-A035-4519-A600-246380C042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222" y="4180858"/>
            <a:ext cx="4605929" cy="2590835"/>
          </a:xfrm>
          <a:prstGeom prst="rect">
            <a:avLst/>
          </a:prstGeom>
        </p:spPr>
      </p:pic>
      <p:pic>
        <p:nvPicPr>
          <p:cNvPr id="13" name="freecompress-この二人組に広告撮影依頼したい、、">
            <a:hlinkClick r:id="" action="ppaction://media"/>
            <a:extLst>
              <a:ext uri="{FF2B5EF4-FFF2-40B4-BE49-F238E27FC236}">
                <a16:creationId xmlns:a16="http://schemas.microsoft.com/office/drawing/2014/main" id="{066E1EE5-C7C7-488D-96FC-AB0E6723A1B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53000" y="998424"/>
            <a:ext cx="4637138" cy="2608390"/>
          </a:xfrm>
          <a:prstGeom prst="rect">
            <a:avLst/>
          </a:prstGeom>
        </p:spPr>
      </p:pic>
      <p:pic>
        <p:nvPicPr>
          <p:cNvPr id="14" name="freecompress-小物で商品映えさせる技法">
            <a:hlinkClick r:id="" action="ppaction://media"/>
            <a:extLst>
              <a:ext uri="{FF2B5EF4-FFF2-40B4-BE49-F238E27FC236}">
                <a16:creationId xmlns:a16="http://schemas.microsoft.com/office/drawing/2014/main" id="{5FA7BB4D-AB6F-44ED-BF5A-08F653FE8EA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013" y="998424"/>
            <a:ext cx="4637138" cy="260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3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3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F5727D-6175-4D3B-9B2C-262C1251A909}"/>
              </a:ext>
            </a:extLst>
          </p:cNvPr>
          <p:cNvSpPr txBox="1"/>
          <p:nvPr/>
        </p:nvSpPr>
        <p:spPr>
          <a:xfrm>
            <a:off x="301283" y="615386"/>
            <a:ext cx="180049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光キラキラ技法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24BA08-BC35-4609-939F-2FCF2F50CEE1}"/>
              </a:ext>
            </a:extLst>
          </p:cNvPr>
          <p:cNvSpPr txBox="1"/>
          <p:nvPr/>
        </p:nvSpPr>
        <p:spPr>
          <a:xfrm>
            <a:off x="5115493" y="615386"/>
            <a:ext cx="410881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全部は絶対無理！何かの撮影ヒントに</a:t>
            </a:r>
            <a:endParaRPr kumimoji="1" lang="ja-JP" altLang="en-US" dirty="0"/>
          </a:p>
        </p:txBody>
      </p:sp>
      <p:pic>
        <p:nvPicPr>
          <p:cNvPr id="2" name="freecompress-炭酸感①">
            <a:hlinkClick r:id="" action="ppaction://media"/>
            <a:extLst>
              <a:ext uri="{FF2B5EF4-FFF2-40B4-BE49-F238E27FC236}">
                <a16:creationId xmlns:a16="http://schemas.microsoft.com/office/drawing/2014/main" id="{7BF1A86D-2043-4415-977A-DE02C8804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3456" y="4127519"/>
            <a:ext cx="4495680" cy="2528820"/>
          </a:xfrm>
          <a:prstGeom prst="rect">
            <a:avLst/>
          </a:prstGeom>
        </p:spPr>
      </p:pic>
      <p:pic>
        <p:nvPicPr>
          <p:cNvPr id="5" name="freecompress-全部は絶対無理！何かの撮影ヒントに">
            <a:hlinkClick r:id="" action="ppaction://media"/>
            <a:extLst>
              <a:ext uri="{FF2B5EF4-FFF2-40B4-BE49-F238E27FC236}">
                <a16:creationId xmlns:a16="http://schemas.microsoft.com/office/drawing/2014/main" id="{17A09749-4C85-41C1-AD51-1732D94043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25148" y="1024890"/>
            <a:ext cx="4577854" cy="2575043"/>
          </a:xfrm>
          <a:prstGeom prst="rect">
            <a:avLst/>
          </a:prstGeom>
        </p:spPr>
      </p:pic>
      <p:pic>
        <p:nvPicPr>
          <p:cNvPr id="8" name="freecompress-光キラキラ技法">
            <a:hlinkClick r:id="" action="ppaction://media"/>
            <a:extLst>
              <a:ext uri="{FF2B5EF4-FFF2-40B4-BE49-F238E27FC236}">
                <a16:creationId xmlns:a16="http://schemas.microsoft.com/office/drawing/2014/main" id="{72A46940-4E47-40D0-95DF-1C74D03152A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1283" y="1024890"/>
            <a:ext cx="4577853" cy="257504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CFE92BA-B536-4014-9F19-AE6D436B20ED}"/>
              </a:ext>
            </a:extLst>
          </p:cNvPr>
          <p:cNvSpPr txBox="1"/>
          <p:nvPr/>
        </p:nvSpPr>
        <p:spPr>
          <a:xfrm>
            <a:off x="301282" y="3684198"/>
            <a:ext cx="11079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炭酸感①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2BCBF1-D66E-4919-B52F-FFC89CDBC8E8}"/>
              </a:ext>
            </a:extLst>
          </p:cNvPr>
          <p:cNvSpPr txBox="1"/>
          <p:nvPr/>
        </p:nvSpPr>
        <p:spPr>
          <a:xfrm>
            <a:off x="5133279" y="3640105"/>
            <a:ext cx="11079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炭酸感②</a:t>
            </a:r>
            <a:endParaRPr kumimoji="1" lang="ja-JP" altLang="en-US" dirty="0"/>
          </a:p>
        </p:txBody>
      </p:sp>
      <p:pic>
        <p:nvPicPr>
          <p:cNvPr id="16" name="freecompress-炭酸感②">
            <a:hlinkClick r:id="" action="ppaction://media"/>
            <a:extLst>
              <a:ext uri="{FF2B5EF4-FFF2-40B4-BE49-F238E27FC236}">
                <a16:creationId xmlns:a16="http://schemas.microsoft.com/office/drawing/2014/main" id="{C030D767-0367-4EE1-BE25-772EDBE790B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33279" y="4055415"/>
            <a:ext cx="4669723" cy="2626719"/>
          </a:xfrm>
          <a:prstGeom prst="rect">
            <a:avLst/>
          </a:prstGeom>
        </p:spPr>
      </p:pic>
      <p:sp>
        <p:nvSpPr>
          <p:cNvPr id="17" name="Google Shape;64;g9743f4138a_0_81">
            <a:extLst>
              <a:ext uri="{FF2B5EF4-FFF2-40B4-BE49-F238E27FC236}">
                <a16:creationId xmlns:a16="http://schemas.microsoft.com/office/drawing/2014/main" id="{C01B303A-7C1A-4D4C-B82A-2FEAA95D43C3}"/>
              </a:ext>
            </a:extLst>
          </p:cNvPr>
          <p:cNvSpPr txBox="1"/>
          <p:nvPr/>
        </p:nvSpPr>
        <p:spPr>
          <a:xfrm>
            <a:off x="519426" y="111581"/>
            <a:ext cx="5631992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1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ja-JP" altLang="en-US" dirty="0">
                <a:solidFill>
                  <a:schemeClr val="dk1"/>
                </a:solidFill>
                <a:latin typeface="+mn-ea"/>
                <a:sym typeface="Meiryo"/>
              </a:rPr>
              <a:t>プロ二人組による映えドリンク撮影技法集</a:t>
            </a:r>
          </a:p>
        </p:txBody>
      </p:sp>
    </p:spTree>
    <p:extLst>
      <p:ext uri="{BB962C8B-B14F-4D97-AF65-F5344CB8AC3E}">
        <p14:creationId xmlns:p14="http://schemas.microsoft.com/office/powerpoint/2010/main" val="12683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0AF738-93EC-4494-881F-A050025B088B}"/>
              </a:ext>
            </a:extLst>
          </p:cNvPr>
          <p:cNvSpPr txBox="1"/>
          <p:nvPr/>
        </p:nvSpPr>
        <p:spPr>
          <a:xfrm>
            <a:off x="6013185" y="3478948"/>
            <a:ext cx="381153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dirty="0"/>
              <a:t>表情で表現したストーリー性</a:t>
            </a:r>
            <a:endParaRPr lang="en-US" altLang="ja-JP" dirty="0"/>
          </a:p>
          <a:p>
            <a:r>
              <a:rPr lang="ja-JP" altLang="en-US" dirty="0"/>
              <a:t>スローにしたり</a:t>
            </a:r>
            <a:endParaRPr kumimoji="1" lang="ja-JP" altLang="en-US" dirty="0"/>
          </a:p>
        </p:txBody>
      </p:sp>
      <p:sp>
        <p:nvSpPr>
          <p:cNvPr id="17" name="Google Shape;64;g9743f4138a_0_81">
            <a:extLst>
              <a:ext uri="{FF2B5EF4-FFF2-40B4-BE49-F238E27FC236}">
                <a16:creationId xmlns:a16="http://schemas.microsoft.com/office/drawing/2014/main" id="{AD52E328-CD08-44BC-AC0E-A9CE1F4D56AB}"/>
              </a:ext>
            </a:extLst>
          </p:cNvPr>
          <p:cNvSpPr txBox="1"/>
          <p:nvPr/>
        </p:nvSpPr>
        <p:spPr>
          <a:xfrm>
            <a:off x="519426" y="111581"/>
            <a:ext cx="5631992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1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ja-JP" altLang="en-US" dirty="0">
                <a:solidFill>
                  <a:schemeClr val="dk1"/>
                </a:solidFill>
                <a:latin typeface="+mn-ea"/>
                <a:sym typeface="Meiryo"/>
              </a:rPr>
              <a:t>下記の演出ができれば百点（連出が神レベル）</a:t>
            </a:r>
          </a:p>
        </p:txBody>
      </p:sp>
      <p:pic>
        <p:nvPicPr>
          <p:cNvPr id="5" name="2026-05-08 13-39-26 - Trim">
            <a:hlinkClick r:id="" action="ppaction://media"/>
            <a:extLst>
              <a:ext uri="{FF2B5EF4-FFF2-40B4-BE49-F238E27FC236}">
                <a16:creationId xmlns:a16="http://schemas.microsoft.com/office/drawing/2014/main" id="{C4B2B158-952C-4B11-8EA4-C11E31E988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3708" t="18672" r="20446" b="16963"/>
          <a:stretch/>
        </p:blipFill>
        <p:spPr>
          <a:xfrm>
            <a:off x="5666111" y="4246028"/>
            <a:ext cx="4158609" cy="2286587"/>
          </a:xfrm>
          <a:prstGeom prst="rect">
            <a:avLst/>
          </a:prstGeom>
        </p:spPr>
      </p:pic>
      <p:pic>
        <p:nvPicPr>
          <p:cNvPr id="6" name="2026-05-08 13-38-51 - Trim">
            <a:hlinkClick r:id="" action="ppaction://media"/>
            <a:extLst>
              <a:ext uri="{FF2B5EF4-FFF2-40B4-BE49-F238E27FC236}">
                <a16:creationId xmlns:a16="http://schemas.microsoft.com/office/drawing/2014/main" id="{FE2629E1-1134-4735-A5C0-3EF6C3DB90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3833" t="18115" r="21039" b="15880"/>
          <a:stretch/>
        </p:blipFill>
        <p:spPr>
          <a:xfrm>
            <a:off x="486611" y="1134063"/>
            <a:ext cx="4113265" cy="2344885"/>
          </a:xfrm>
          <a:prstGeom prst="rect">
            <a:avLst/>
          </a:prstGeom>
        </p:spPr>
      </p:pic>
      <p:pic>
        <p:nvPicPr>
          <p:cNvPr id="7" name="2026-05-08 13-41-05 - Trim">
            <a:hlinkClick r:id="" action="ppaction://media"/>
            <a:extLst>
              <a:ext uri="{FF2B5EF4-FFF2-40B4-BE49-F238E27FC236}">
                <a16:creationId xmlns:a16="http://schemas.microsoft.com/office/drawing/2014/main" id="{5EC4F606-D1C4-463B-885A-D6B3D0B69A1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36023" t="29618" r="43362" b="26439"/>
          <a:stretch/>
        </p:blipFill>
        <p:spPr>
          <a:xfrm>
            <a:off x="1144407" y="3905276"/>
            <a:ext cx="2042160" cy="244856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64D77AB-8B9C-46CD-975E-04E637AAE2F4}"/>
              </a:ext>
            </a:extLst>
          </p:cNvPr>
          <p:cNvSpPr txBox="1"/>
          <p:nvPr/>
        </p:nvSpPr>
        <p:spPr>
          <a:xfrm>
            <a:off x="4670529" y="1591546"/>
            <a:ext cx="381153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ズームによる躍動感、表面のシズル感の魅せ方など参考に</a:t>
            </a:r>
          </a:p>
        </p:txBody>
      </p:sp>
    </p:spTree>
    <p:extLst>
      <p:ext uri="{BB962C8B-B14F-4D97-AF65-F5344CB8AC3E}">
        <p14:creationId xmlns:p14="http://schemas.microsoft.com/office/powerpoint/2010/main" val="9416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0AF738-93EC-4494-881F-A050025B088B}"/>
              </a:ext>
            </a:extLst>
          </p:cNvPr>
          <p:cNvSpPr txBox="1"/>
          <p:nvPr/>
        </p:nvSpPr>
        <p:spPr>
          <a:xfrm>
            <a:off x="130545" y="636244"/>
            <a:ext cx="503214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dirty="0"/>
              <a:t>青汁ドリンクのレシピの時の映像こんな感じ？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FE1114-7CDA-4C21-B4ED-1F91B4826220}"/>
              </a:ext>
            </a:extLst>
          </p:cNvPr>
          <p:cNvSpPr txBox="1"/>
          <p:nvPr/>
        </p:nvSpPr>
        <p:spPr>
          <a:xfrm>
            <a:off x="5337621" y="636244"/>
            <a:ext cx="318548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これのもっと画角遊ぶ感じ？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246F777-16D9-4A14-8BEE-F36E957BCA9B}"/>
              </a:ext>
            </a:extLst>
          </p:cNvPr>
          <p:cNvSpPr txBox="1"/>
          <p:nvPr/>
        </p:nvSpPr>
        <p:spPr>
          <a:xfrm>
            <a:off x="0" y="3720393"/>
            <a:ext cx="514916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青汁ドリンクのレシピの時の映像こんな感じ？</a:t>
            </a:r>
            <a:r>
              <a:rPr lang="en-US" altLang="ja-JP" dirty="0"/>
              <a:t>2</a:t>
            </a:r>
            <a:endParaRPr kumimoji="1" lang="ja-JP" altLang="en-US" dirty="0"/>
          </a:p>
        </p:txBody>
      </p:sp>
      <p:pic>
        <p:nvPicPr>
          <p:cNvPr id="2" name="freecompress-青汁ドリンクのレシピの時の映像こんな感じ？2">
            <a:hlinkClick r:id="" action="ppaction://media"/>
            <a:extLst>
              <a:ext uri="{FF2B5EF4-FFF2-40B4-BE49-F238E27FC236}">
                <a16:creationId xmlns:a16="http://schemas.microsoft.com/office/drawing/2014/main" id="{45A9D298-D9F0-4018-A60C-F444A2F18B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6168" y="4130770"/>
            <a:ext cx="4711546" cy="2650245"/>
          </a:xfrm>
          <a:prstGeom prst="rect">
            <a:avLst/>
          </a:prstGeom>
        </p:spPr>
      </p:pic>
      <p:pic>
        <p:nvPicPr>
          <p:cNvPr id="3" name="freecompress-これのもっと画角遊ぶ感じ？">
            <a:hlinkClick r:id="" action="ppaction://media"/>
            <a:extLst>
              <a:ext uri="{FF2B5EF4-FFF2-40B4-BE49-F238E27FC236}">
                <a16:creationId xmlns:a16="http://schemas.microsoft.com/office/drawing/2014/main" id="{C5A46F42-89E1-4F30-B276-90044DEA15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62692" y="1052629"/>
            <a:ext cx="4669723" cy="2626719"/>
          </a:xfrm>
          <a:prstGeom prst="rect">
            <a:avLst/>
          </a:prstGeom>
        </p:spPr>
      </p:pic>
      <p:pic>
        <p:nvPicPr>
          <p:cNvPr id="4" name="freecompress-青汁ドリンクのレシピの時の映像こんな感じ？">
            <a:hlinkClick r:id="" action="ppaction://media"/>
            <a:extLst>
              <a:ext uri="{FF2B5EF4-FFF2-40B4-BE49-F238E27FC236}">
                <a16:creationId xmlns:a16="http://schemas.microsoft.com/office/drawing/2014/main" id="{6DC98776-86A1-4412-98E9-71FFD41430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439" y="1074733"/>
            <a:ext cx="4612887" cy="2594749"/>
          </a:xfrm>
          <a:prstGeom prst="rect">
            <a:avLst/>
          </a:prstGeom>
        </p:spPr>
      </p:pic>
      <p:pic>
        <p:nvPicPr>
          <p:cNvPr id="15" name="freecompress-これでグラデ作れる？">
            <a:hlinkClick r:id="" action="ppaction://media"/>
            <a:extLst>
              <a:ext uri="{FF2B5EF4-FFF2-40B4-BE49-F238E27FC236}">
                <a16:creationId xmlns:a16="http://schemas.microsoft.com/office/drawing/2014/main" id="{AFA2DD08-41B3-48FC-8428-C2F9AED4BBA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2692" y="4048680"/>
            <a:ext cx="4774314" cy="268555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E2ADC2-EF7D-4CCE-887D-ED9ED9836493}"/>
              </a:ext>
            </a:extLst>
          </p:cNvPr>
          <p:cNvSpPr txBox="1"/>
          <p:nvPr/>
        </p:nvSpPr>
        <p:spPr>
          <a:xfrm>
            <a:off x="5214938" y="3679348"/>
            <a:ext cx="256352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これでグラデ作れる？</a:t>
            </a:r>
            <a:endParaRPr kumimoji="1" lang="ja-JP" altLang="en-US" dirty="0"/>
          </a:p>
        </p:txBody>
      </p:sp>
      <p:sp>
        <p:nvSpPr>
          <p:cNvPr id="17" name="Google Shape;64;g9743f4138a_0_81">
            <a:extLst>
              <a:ext uri="{FF2B5EF4-FFF2-40B4-BE49-F238E27FC236}">
                <a16:creationId xmlns:a16="http://schemas.microsoft.com/office/drawing/2014/main" id="{AD52E328-CD08-44BC-AC0E-A9CE1F4D56AB}"/>
              </a:ext>
            </a:extLst>
          </p:cNvPr>
          <p:cNvSpPr txBox="1"/>
          <p:nvPr/>
        </p:nvSpPr>
        <p:spPr>
          <a:xfrm>
            <a:off x="519426" y="111581"/>
            <a:ext cx="5631992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1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ja-JP" altLang="en-US" dirty="0">
                <a:solidFill>
                  <a:schemeClr val="dk1"/>
                </a:solidFill>
                <a:latin typeface="+mn-ea"/>
                <a:sym typeface="Meiryo"/>
              </a:rPr>
              <a:t>カクテルの映像シーン参考に</a:t>
            </a:r>
          </a:p>
        </p:txBody>
      </p:sp>
    </p:spTree>
    <p:extLst>
      <p:ext uri="{BB962C8B-B14F-4D97-AF65-F5344CB8AC3E}">
        <p14:creationId xmlns:p14="http://schemas.microsoft.com/office/powerpoint/2010/main" val="20189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4ED03D9-5587-4CE6-8B4D-95156A328A65}"/>
              </a:ext>
            </a:extLst>
          </p:cNvPr>
          <p:cNvSpPr txBox="1"/>
          <p:nvPr/>
        </p:nvSpPr>
        <p:spPr>
          <a:xfrm>
            <a:off x="4884829" y="627453"/>
            <a:ext cx="226215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カクテル作り方解説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B90C0A6-2FD7-4DE1-8E9D-AEFE4F3A2A1B}"/>
              </a:ext>
            </a:extLst>
          </p:cNvPr>
          <p:cNvSpPr txBox="1"/>
          <p:nvPr/>
        </p:nvSpPr>
        <p:spPr>
          <a:xfrm>
            <a:off x="28870" y="627453"/>
            <a:ext cx="236154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この</a:t>
            </a:r>
            <a:r>
              <a:rPr lang="en-US" altLang="ja-JP" dirty="0"/>
              <a:t>ASMR</a:t>
            </a:r>
            <a:r>
              <a:rPr lang="ja-JP" altLang="en-US" dirty="0"/>
              <a:t>感も参考に</a:t>
            </a:r>
            <a:endParaRPr kumimoji="1" lang="ja-JP" altLang="en-US" dirty="0"/>
          </a:p>
        </p:txBody>
      </p:sp>
      <p:pic>
        <p:nvPicPr>
          <p:cNvPr id="2" name="freecompress-これくらいの説明感が理想？">
            <a:hlinkClick r:id="" action="ppaction://media"/>
            <a:extLst>
              <a:ext uri="{FF2B5EF4-FFF2-40B4-BE49-F238E27FC236}">
                <a16:creationId xmlns:a16="http://schemas.microsoft.com/office/drawing/2014/main" id="{85660000-AFE8-464E-A6D7-B31DF25350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53000" y="4061679"/>
            <a:ext cx="4669823" cy="2626776"/>
          </a:xfrm>
          <a:prstGeom prst="rect">
            <a:avLst/>
          </a:prstGeom>
        </p:spPr>
      </p:pic>
      <p:pic>
        <p:nvPicPr>
          <p:cNvPr id="4" name="freecompress-このASMR感も参考に">
            <a:hlinkClick r:id="" action="ppaction://media"/>
            <a:extLst>
              <a:ext uri="{FF2B5EF4-FFF2-40B4-BE49-F238E27FC236}">
                <a16:creationId xmlns:a16="http://schemas.microsoft.com/office/drawing/2014/main" id="{6CD526EA-7F1D-4A5F-AEB9-9D9A2EB745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504" y="1042259"/>
            <a:ext cx="4669821" cy="2626776"/>
          </a:xfrm>
          <a:prstGeom prst="rect">
            <a:avLst/>
          </a:prstGeom>
        </p:spPr>
      </p:pic>
      <p:pic>
        <p:nvPicPr>
          <p:cNvPr id="8" name="freecompress-カクテル作り方解説">
            <a:hlinkClick r:id="" action="ppaction://media"/>
            <a:extLst>
              <a:ext uri="{FF2B5EF4-FFF2-40B4-BE49-F238E27FC236}">
                <a16:creationId xmlns:a16="http://schemas.microsoft.com/office/drawing/2014/main" id="{77974AB9-928E-41D7-845E-18980F2E961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00754" y="996785"/>
            <a:ext cx="4669823" cy="262677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FDBA28C-35AB-4ABA-A6BF-4713697342A0}"/>
              </a:ext>
            </a:extLst>
          </p:cNvPr>
          <p:cNvSpPr txBox="1"/>
          <p:nvPr/>
        </p:nvSpPr>
        <p:spPr>
          <a:xfrm>
            <a:off x="4953000" y="3657954"/>
            <a:ext cx="318548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これくらいの説明感が理想？</a:t>
            </a:r>
            <a:endParaRPr kumimoji="1" lang="ja-JP" altLang="en-US" dirty="0"/>
          </a:p>
        </p:txBody>
      </p:sp>
      <p:pic>
        <p:nvPicPr>
          <p:cNvPr id="9" name="freecompress-これくらいの映像のレシピ紹介に留めて、雑談混じりのアフレコがいい？">
            <a:hlinkClick r:id="" action="ppaction://media"/>
            <a:extLst>
              <a:ext uri="{FF2B5EF4-FFF2-40B4-BE49-F238E27FC236}">
                <a16:creationId xmlns:a16="http://schemas.microsoft.com/office/drawing/2014/main" id="{36129599-D329-4966-80F1-1A094C08A1C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503" y="4061679"/>
            <a:ext cx="4669825" cy="262677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05DB315-3EB6-45C4-B4EE-B3574559231B}"/>
              </a:ext>
            </a:extLst>
          </p:cNvPr>
          <p:cNvSpPr txBox="1"/>
          <p:nvPr/>
        </p:nvSpPr>
        <p:spPr>
          <a:xfrm>
            <a:off x="28870" y="3714509"/>
            <a:ext cx="457048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これくらいの映像のレシピ紹介に留めて、</a:t>
            </a:r>
            <a:br>
              <a:rPr lang="en-US" altLang="ja-JP" dirty="0"/>
            </a:br>
            <a:r>
              <a:rPr lang="ja-JP" altLang="en-US" dirty="0"/>
              <a:t>雑談混じりのアフレコがいい？</a:t>
            </a:r>
            <a:endParaRPr kumimoji="1" lang="ja-JP" altLang="en-US" dirty="0"/>
          </a:p>
        </p:txBody>
      </p:sp>
      <p:sp>
        <p:nvSpPr>
          <p:cNvPr id="17" name="Google Shape;64;g9743f4138a_0_81">
            <a:extLst>
              <a:ext uri="{FF2B5EF4-FFF2-40B4-BE49-F238E27FC236}">
                <a16:creationId xmlns:a16="http://schemas.microsoft.com/office/drawing/2014/main" id="{0471680B-32EC-4C8D-99AA-30DA96F0466C}"/>
              </a:ext>
            </a:extLst>
          </p:cNvPr>
          <p:cNvSpPr txBox="1"/>
          <p:nvPr/>
        </p:nvSpPr>
        <p:spPr>
          <a:xfrm>
            <a:off x="519426" y="111581"/>
            <a:ext cx="5631992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1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ja-JP" altLang="en-US" dirty="0">
                <a:solidFill>
                  <a:schemeClr val="dk1"/>
                </a:solidFill>
                <a:latin typeface="+mn-ea"/>
                <a:sym typeface="Meiryo"/>
              </a:rPr>
              <a:t>カクテルの説明シーン参考に</a:t>
            </a:r>
          </a:p>
        </p:txBody>
      </p:sp>
    </p:spTree>
    <p:extLst>
      <p:ext uri="{BB962C8B-B14F-4D97-AF65-F5344CB8AC3E}">
        <p14:creationId xmlns:p14="http://schemas.microsoft.com/office/powerpoint/2010/main" val="42024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テーマ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テーマ1" id="{8EA1701B-0E00-4167-9612-575199E01EDB}" vid="{8EF6575E-BB77-44AE-AF00-801DE4CAFB82}"/>
    </a:ext>
  </a:extLst>
</a:theme>
</file>

<file path=ppt/theme/theme2.xml><?xml version="1.0" encoding="utf-8"?>
<a:theme xmlns:a="http://schemas.openxmlformats.org/drawingml/2006/main" name="DYMJAP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130205</TotalTime>
  <Words>181</Words>
  <Application>Microsoft Office PowerPoint</Application>
  <PresentationFormat>A4 210 x 297 mm</PresentationFormat>
  <Paragraphs>24</Paragraphs>
  <Slides>5</Slides>
  <Notes>0</Notes>
  <HiddenSlides>0</HiddenSlides>
  <MMClips>19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</vt:i4>
      </vt:variant>
    </vt:vector>
  </HeadingPairs>
  <TitlesOfParts>
    <vt:vector size="13" baseType="lpstr">
      <vt:lpstr>ＭＳ Ｐゴシック</vt:lpstr>
      <vt:lpstr>メイリオ</vt:lpstr>
      <vt:lpstr>メイリオ</vt:lpstr>
      <vt:lpstr>Arial</vt:lpstr>
      <vt:lpstr>Calibri</vt:lpstr>
      <vt:lpstr>Century Gothic</vt:lpstr>
      <vt:lpstr>テーマ1</vt:lpstr>
      <vt:lpstr>DYMJAPAN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中村 駿</dc:creator>
  <cp:lastModifiedBy>川畑 翔平</cp:lastModifiedBy>
  <cp:revision>2662</cp:revision>
  <cp:lastPrinted>2017-12-12T01:28:30Z</cp:lastPrinted>
  <dcterms:created xsi:type="dcterms:W3CDTF">2015-09-04T09:21:15Z</dcterms:created>
  <dcterms:modified xsi:type="dcterms:W3CDTF">2026-05-08T04:52:02Z</dcterms:modified>
  <cp:contentStatus/>
</cp:coreProperties>
</file>