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495" r:id="rId2"/>
    <p:sldId id="494" r:id="rId3"/>
    <p:sldId id="263" r:id="rId4"/>
    <p:sldId id="258" r:id="rId5"/>
    <p:sldId id="262" r:id="rId6"/>
    <p:sldId id="259" r:id="rId7"/>
    <p:sldId id="261" r:id="rId8"/>
    <p:sldId id="260" r:id="rId9"/>
    <p:sldId id="264" r:id="rId10"/>
    <p:sldId id="265" r:id="rId11"/>
    <p:sldId id="266" r:id="rId12"/>
  </p:sldIdLst>
  <p:sldSz cx="6858000" cy="9906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AEF"/>
    <a:srgbClr val="FFF2E0"/>
    <a:srgbClr val="FFFAF0"/>
    <a:srgbClr val="C7CC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5872"/>
  </p:normalViewPr>
  <p:slideViewPr>
    <p:cSldViewPr snapToGrid="0">
      <p:cViewPr>
        <p:scale>
          <a:sx n="84" d="100"/>
          <a:sy n="84" d="100"/>
        </p:scale>
        <p:origin x="1840" y="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1564904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2226656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1919734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1010135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35938849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497702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3973490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212896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1583812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218188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2BE0FE66-6BC9-8C42-A66E-BE3C7164E211}" type="datetimeFigureOut">
              <a:rPr kumimoji="1" lang="ja-JP" altLang="en-US" smtClean="0"/>
              <a:t>2023/7/29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695519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2BE0FE66-6BC9-8C42-A66E-BE3C7164E211}" type="datetimeFigureOut">
              <a:rPr kumimoji="1" lang="ja-JP" altLang="en-US" smtClean="0"/>
              <a:t>2023/7/29</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AEABA2D1-D8EB-B346-9673-8E014F07D0AC}" type="slidenum">
              <a:rPr kumimoji="1" lang="ja-JP" altLang="en-US" smtClean="0"/>
              <a:t>‹#›</a:t>
            </a:fld>
            <a:endParaRPr kumimoji="1" lang="ja-JP" altLang="en-US"/>
          </a:p>
        </p:txBody>
      </p:sp>
    </p:spTree>
    <p:extLst>
      <p:ext uri="{BB962C8B-B14F-4D97-AF65-F5344CB8AC3E}">
        <p14:creationId xmlns:p14="http://schemas.microsoft.com/office/powerpoint/2010/main" val="1361828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jpg"/><Relationship Id="rId2" Type="http://schemas.openxmlformats.org/officeDocument/2006/relationships/image" Target="../media/image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5.wdp"/><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7.wdp"/><Relationship Id="rId5" Type="http://schemas.microsoft.com/office/2007/relationships/hdphoto" Target="../media/hdphoto6.wdp"/><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4" Type="http://schemas.microsoft.com/office/2007/relationships/hdphoto" Target="../media/hdphoto9.wdp"/></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a:extLst>
              <a:ext uri="{FF2B5EF4-FFF2-40B4-BE49-F238E27FC236}">
                <a16:creationId xmlns:a16="http://schemas.microsoft.com/office/drawing/2014/main" id="{4358820B-296C-E004-AE31-8B02D5897BEC}"/>
              </a:ext>
            </a:extLst>
          </p:cNvPr>
          <p:cNvSpPr/>
          <p:nvPr/>
        </p:nvSpPr>
        <p:spPr>
          <a:xfrm>
            <a:off x="2217616" y="433573"/>
            <a:ext cx="2454870" cy="493533"/>
          </a:xfrm>
          <a:prstGeom prst="rect">
            <a:avLst/>
          </a:prstGeom>
          <a:noFill/>
        </p:spPr>
        <p:txBody>
          <a:bodyPr wrap="square" lIns="0" tIns="46800" rIns="180000">
            <a:spAutoFit/>
          </a:bodyPr>
          <a:lstStyle/>
          <a:p>
            <a:pPr algn="ctr"/>
            <a:r>
              <a:rPr lang="en-US" altLang="ja-JP" sz="2600" b="1" dirty="0">
                <a:latin typeface="Avenir Next LT Pro Demi" panose="020B0504020202020204" pitchFamily="34" charset="0"/>
                <a:ea typeface="Hiragino Mincho ProN W6" panose="02020300000000000000" pitchFamily="18" charset="-128"/>
                <a:cs typeface="FUTURA MEDIUM" panose="020B0602020204020303" pitchFamily="34" charset="-79"/>
              </a:rPr>
              <a:t>2023-2024</a:t>
            </a:r>
          </a:p>
        </p:txBody>
      </p:sp>
      <p:sp>
        <p:nvSpPr>
          <p:cNvPr id="32" name="正方形/長方形 31">
            <a:extLst>
              <a:ext uri="{FF2B5EF4-FFF2-40B4-BE49-F238E27FC236}">
                <a16:creationId xmlns:a16="http://schemas.microsoft.com/office/drawing/2014/main" id="{0D4B320E-4BA9-4338-6E9D-6FD73903CF31}"/>
              </a:ext>
            </a:extLst>
          </p:cNvPr>
          <p:cNvSpPr/>
          <p:nvPr/>
        </p:nvSpPr>
        <p:spPr>
          <a:xfrm>
            <a:off x="492651" y="948062"/>
            <a:ext cx="5904800" cy="1016753"/>
          </a:xfrm>
          <a:prstGeom prst="rect">
            <a:avLst/>
          </a:prstGeom>
          <a:noFill/>
        </p:spPr>
        <p:txBody>
          <a:bodyPr wrap="square" lIns="0" tIns="46800" rIns="180000">
            <a:spAutoFit/>
          </a:bodyPr>
          <a:lstStyle/>
          <a:p>
            <a:pPr algn="dist"/>
            <a:r>
              <a:rPr lang="en-US" altLang="ja-JP" sz="6000" b="1" dirty="0">
                <a:latin typeface="Avenir Next Demi Bold" panose="020B0503020202020204" pitchFamily="34" charset="0"/>
                <a:ea typeface="Hiragino Mincho ProN W6" panose="02020300000000000000" pitchFamily="18" charset="-128"/>
                <a:cs typeface="Futura Medium" panose="020B0602020204020303" pitchFamily="34" charset="-79"/>
              </a:rPr>
              <a:t>PIPE</a:t>
            </a:r>
            <a:r>
              <a:rPr lang="en-US" altLang="ja-JP" sz="3000" b="1" dirty="0">
                <a:latin typeface="Avenir Next Demi Bold" panose="020B0503020202020204" pitchFamily="34" charset="0"/>
                <a:ea typeface="Hiragino Mincho ProN W6" panose="02020300000000000000" pitchFamily="18" charset="-128"/>
                <a:cs typeface="Futura Medium" panose="020B0602020204020303" pitchFamily="34" charset="-79"/>
              </a:rPr>
              <a:t> </a:t>
            </a:r>
            <a:r>
              <a:rPr lang="en-US" altLang="ja-JP" sz="6000" b="1" dirty="0">
                <a:latin typeface="Avenir Next Demi Bold" panose="020B0503020202020204" pitchFamily="34" charset="0"/>
                <a:ea typeface="Hiragino Mincho ProN W6" panose="02020300000000000000" pitchFamily="18" charset="-128"/>
                <a:cs typeface="Futura Medium" panose="020B0602020204020303" pitchFamily="34" charset="-79"/>
              </a:rPr>
              <a:t>HANGERS</a:t>
            </a:r>
          </a:p>
        </p:txBody>
      </p:sp>
      <p:sp>
        <p:nvSpPr>
          <p:cNvPr id="41" name="正方形/長方形 40">
            <a:extLst>
              <a:ext uri="{FF2B5EF4-FFF2-40B4-BE49-F238E27FC236}">
                <a16:creationId xmlns:a16="http://schemas.microsoft.com/office/drawing/2014/main" id="{932415C4-5845-5B2A-E7CB-654C6EAAE459}"/>
              </a:ext>
            </a:extLst>
          </p:cNvPr>
          <p:cNvSpPr/>
          <p:nvPr/>
        </p:nvSpPr>
        <p:spPr>
          <a:xfrm>
            <a:off x="2160080" y="2719191"/>
            <a:ext cx="2569949" cy="524311"/>
          </a:xfrm>
          <a:prstGeom prst="rect">
            <a:avLst/>
          </a:prstGeom>
          <a:noFill/>
        </p:spPr>
        <p:txBody>
          <a:bodyPr wrap="square" lIns="0" tIns="46800" rIns="180000">
            <a:spAutoFit/>
          </a:bodyPr>
          <a:lstStyle/>
          <a:p>
            <a:pPr algn="dist"/>
            <a:r>
              <a:rPr lang="en-US" altLang="ja-JP" sz="2800" b="1" dirty="0">
                <a:latin typeface="Avenir Next Demi Bold" panose="020B0503020202020204" pitchFamily="34" charset="0"/>
                <a:ea typeface="Hiragino Mincho ProN W6" panose="02020300000000000000" pitchFamily="18" charset="-128"/>
                <a:cs typeface="Futura Medium" panose="020B0602020204020303" pitchFamily="34" charset="-79"/>
              </a:rPr>
              <a:t>CATALOGUE</a:t>
            </a:r>
            <a:endParaRPr lang="en-US" altLang="ja-JP" sz="2800" b="1" dirty="0">
              <a:latin typeface="Avenir Next Demi Bold" panose="020B0503020202020204" pitchFamily="34" charset="0"/>
              <a:ea typeface="Hiragino Mincho ProN W6" panose="02020300000000000000" pitchFamily="18" charset="-128"/>
              <a:cs typeface="FUTURA MEDIUM" panose="020B0602020204020303" pitchFamily="34" charset="-79"/>
            </a:endParaRPr>
          </a:p>
        </p:txBody>
      </p:sp>
      <p:sp>
        <p:nvSpPr>
          <p:cNvPr id="42" name="正方形/長方形 41">
            <a:extLst>
              <a:ext uri="{FF2B5EF4-FFF2-40B4-BE49-F238E27FC236}">
                <a16:creationId xmlns:a16="http://schemas.microsoft.com/office/drawing/2014/main" id="{A35DEB30-3799-1B0F-0308-B1DD0F1471D4}"/>
              </a:ext>
            </a:extLst>
          </p:cNvPr>
          <p:cNvSpPr/>
          <p:nvPr/>
        </p:nvSpPr>
        <p:spPr>
          <a:xfrm>
            <a:off x="884704" y="1761166"/>
            <a:ext cx="5120694" cy="1016753"/>
          </a:xfrm>
          <a:prstGeom prst="rect">
            <a:avLst/>
          </a:prstGeom>
          <a:noFill/>
        </p:spPr>
        <p:txBody>
          <a:bodyPr wrap="square" lIns="0" tIns="46800" rIns="180000">
            <a:spAutoFit/>
          </a:bodyPr>
          <a:lstStyle/>
          <a:p>
            <a:pPr algn="dist"/>
            <a:r>
              <a:rPr lang="en-US" altLang="ja-JP" sz="6000" b="1" dirty="0">
                <a:latin typeface="Avenir Next Demi Bold" panose="020B0503020202020204" pitchFamily="34" charset="0"/>
                <a:ea typeface="Hiragino Mincho ProN W6" panose="02020300000000000000" pitchFamily="18" charset="-128"/>
                <a:cs typeface="Futura Medium" panose="020B0602020204020303" pitchFamily="34" charset="-79"/>
              </a:rPr>
              <a:t>&amp;</a:t>
            </a:r>
            <a:r>
              <a:rPr lang="en-US" altLang="ja-JP" sz="2000" b="1" dirty="0">
                <a:latin typeface="Avenir Next Demi Bold" panose="020B0503020202020204" pitchFamily="34" charset="0"/>
                <a:ea typeface="Hiragino Mincho ProN W6" panose="02020300000000000000" pitchFamily="18" charset="-128"/>
                <a:cs typeface="Futura Medium" panose="020B0602020204020303" pitchFamily="34" charset="-79"/>
              </a:rPr>
              <a:t> </a:t>
            </a:r>
            <a:r>
              <a:rPr lang="en-US" altLang="ja-JP" sz="6000" b="1" dirty="0">
                <a:latin typeface="Avenir Next Demi Bold" panose="020B0503020202020204" pitchFamily="34" charset="0"/>
                <a:ea typeface="Hiragino Mincho ProN W6" panose="02020300000000000000" pitchFamily="18" charset="-128"/>
                <a:cs typeface="Futura Medium" panose="020B0602020204020303" pitchFamily="34" charset="-79"/>
              </a:rPr>
              <a:t>SUPPORTS</a:t>
            </a:r>
          </a:p>
        </p:txBody>
      </p:sp>
      <p:pic>
        <p:nvPicPr>
          <p:cNvPr id="3" name="図 2" descr="雪が積もっている&#10;&#10;自動的に生成された説明">
            <a:extLst>
              <a:ext uri="{FF2B5EF4-FFF2-40B4-BE49-F238E27FC236}">
                <a16:creationId xmlns:a16="http://schemas.microsoft.com/office/drawing/2014/main" id="{B96E35E7-3DBA-133B-44D8-1D98BCA8BE19}"/>
              </a:ext>
            </a:extLst>
          </p:cNvPr>
          <p:cNvPicPr>
            <a:picLocks noChangeAspect="1"/>
          </p:cNvPicPr>
          <p:nvPr/>
        </p:nvPicPr>
        <p:blipFill rotWithShape="1">
          <a:blip r:embed="rId2"/>
          <a:srcRect l="45097"/>
          <a:stretch/>
        </p:blipFill>
        <p:spPr>
          <a:xfrm>
            <a:off x="758238" y="3532295"/>
            <a:ext cx="5373623" cy="5366915"/>
          </a:xfrm>
          <a:prstGeom prst="rect">
            <a:avLst/>
          </a:prstGeom>
        </p:spPr>
      </p:pic>
      <p:pic>
        <p:nvPicPr>
          <p:cNvPr id="10" name="図 9" descr="屋内, 暗い, リモコン, ゲーム が含まれている画像&#10;&#10;自動的に生成された説明">
            <a:extLst>
              <a:ext uri="{FF2B5EF4-FFF2-40B4-BE49-F238E27FC236}">
                <a16:creationId xmlns:a16="http://schemas.microsoft.com/office/drawing/2014/main" id="{88D60ABB-E17C-00ED-6465-2179764749D1}"/>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6000"/>
                    </a14:imgEffect>
                    <a14:imgEffect>
                      <a14:saturation sat="30000"/>
                    </a14:imgEffect>
                  </a14:imgLayer>
                </a14:imgProps>
              </a:ext>
            </a:extLst>
          </a:blip>
          <a:srcRect l="28651" t="26977" r="22909" b="11128"/>
          <a:stretch/>
        </p:blipFill>
        <p:spPr>
          <a:xfrm>
            <a:off x="1463031" y="5090160"/>
            <a:ext cx="3931937" cy="2826074"/>
          </a:xfrm>
          <a:prstGeom prst="rect">
            <a:avLst/>
          </a:prstGeom>
        </p:spPr>
      </p:pic>
      <p:sp>
        <p:nvSpPr>
          <p:cNvPr id="2" name="テキスト ボックス 1">
            <a:extLst>
              <a:ext uri="{FF2B5EF4-FFF2-40B4-BE49-F238E27FC236}">
                <a16:creationId xmlns:a16="http://schemas.microsoft.com/office/drawing/2014/main" id="{6670F099-3627-D340-3CDB-5F03D068B9F5}"/>
              </a:ext>
            </a:extLst>
          </p:cNvPr>
          <p:cNvSpPr txBox="1"/>
          <p:nvPr/>
        </p:nvSpPr>
        <p:spPr>
          <a:xfrm>
            <a:off x="61744" y="9094430"/>
            <a:ext cx="5703692" cy="592535"/>
          </a:xfrm>
          <a:prstGeom prst="rect">
            <a:avLst/>
          </a:prstGeom>
          <a:noFill/>
        </p:spPr>
        <p:txBody>
          <a:bodyPr wrap="square" rtlCol="0">
            <a:spAutoFit/>
          </a:bodyPr>
          <a:lstStyle/>
          <a:p>
            <a:pPr>
              <a:lnSpc>
                <a:spcPct val="150000"/>
              </a:lnSpc>
            </a:pPr>
            <a:r>
              <a:rPr kumimoji="1" lang="ja-JP" altLang="en-US" sz="2400" b="1">
                <a:solidFill>
                  <a:schemeClr val="bg1"/>
                </a:solidFill>
                <a:highlight>
                  <a:srgbClr val="FF0000"/>
                </a:highlight>
              </a:rPr>
              <a:t>全くいいイメージが湧きませんが、仮で</a:t>
            </a:r>
          </a:p>
        </p:txBody>
      </p:sp>
    </p:spTree>
    <p:extLst>
      <p:ext uri="{BB962C8B-B14F-4D97-AF65-F5344CB8AC3E}">
        <p14:creationId xmlns:p14="http://schemas.microsoft.com/office/powerpoint/2010/main" val="3446833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A0A6DE2-C84E-40B9-7E83-4703730C00E5}"/>
              </a:ext>
            </a:extLst>
          </p:cNvPr>
          <p:cNvSpPr txBox="1"/>
          <p:nvPr/>
        </p:nvSpPr>
        <p:spPr>
          <a:xfrm>
            <a:off x="127685" y="80081"/>
            <a:ext cx="8965515" cy="761619"/>
          </a:xfrm>
          <a:prstGeom prst="rect">
            <a:avLst/>
          </a:prstGeom>
          <a:noFill/>
        </p:spPr>
        <p:txBody>
          <a:bodyPr wrap="square" rtlCol="0">
            <a:spAutoFit/>
          </a:bodyPr>
          <a:lstStyle/>
          <a:p>
            <a:pPr>
              <a:lnSpc>
                <a:spcPct val="150000"/>
              </a:lnSpc>
            </a:pPr>
            <a:r>
              <a:rPr kumimoji="1" lang="ja-JP" altLang="en-US" sz="3200" b="1">
                <a:latin typeface="+mn-ea"/>
              </a:rPr>
              <a:t>単品：製品型番、製品番号</a:t>
            </a:r>
            <a:endParaRPr kumimoji="1" lang="en-US" altLang="ja-JP" sz="3200" dirty="0">
              <a:latin typeface="+mn-ea"/>
            </a:endParaRPr>
          </a:p>
        </p:txBody>
      </p:sp>
      <p:sp>
        <p:nvSpPr>
          <p:cNvPr id="5" name="テキスト ボックス 4">
            <a:extLst>
              <a:ext uri="{FF2B5EF4-FFF2-40B4-BE49-F238E27FC236}">
                <a16:creationId xmlns:a16="http://schemas.microsoft.com/office/drawing/2014/main" id="{C07418D6-9725-1732-009B-EE509B9776C1}"/>
              </a:ext>
            </a:extLst>
          </p:cNvPr>
          <p:cNvSpPr txBox="1"/>
          <p:nvPr/>
        </p:nvSpPr>
        <p:spPr>
          <a:xfrm>
            <a:off x="2344030" y="3795587"/>
            <a:ext cx="3686381" cy="2961965"/>
          </a:xfrm>
          <a:prstGeom prst="rect">
            <a:avLst/>
          </a:prstGeom>
          <a:noFill/>
        </p:spPr>
        <p:txBody>
          <a:bodyPr wrap="square" rtlCol="0">
            <a:spAutoFit/>
          </a:bodyPr>
          <a:lstStyle/>
          <a:p>
            <a:pPr>
              <a:lnSpc>
                <a:spcPct val="150000"/>
              </a:lnSpc>
            </a:pPr>
            <a:r>
              <a:rPr kumimoji="1" lang="ja-JP" altLang="en-US">
                <a:latin typeface="+mn-ea"/>
              </a:rPr>
              <a:t>：</a:t>
            </a:r>
            <a:r>
              <a:rPr kumimoji="1" lang="ja-JP" altLang="en-US">
                <a:solidFill>
                  <a:srgbClr val="FF0000"/>
                </a:solidFill>
                <a:latin typeface="+mn-ea"/>
              </a:rPr>
              <a:t>樹脂サドルバンド</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防振樹脂サドルバンド</a:t>
            </a:r>
            <a:r>
              <a:rPr kumimoji="1" lang="ja-JP" altLang="en-US">
                <a:latin typeface="+mn-ea"/>
              </a:rPr>
              <a:t>　</a:t>
            </a:r>
            <a:endParaRPr kumimoji="1" lang="en-US" altLang="ja-JP" dirty="0">
              <a:latin typeface="+mn-ea"/>
            </a:endParaRPr>
          </a:p>
          <a:p>
            <a:pPr>
              <a:lnSpc>
                <a:spcPct val="150000"/>
              </a:lnSpc>
            </a:pPr>
            <a:r>
              <a:rPr kumimoji="1" lang="ja-JP" altLang="en-US">
                <a:latin typeface="+mn-ea"/>
              </a:rPr>
              <a:t>：</a:t>
            </a:r>
            <a:r>
              <a:rPr kumimoji="1" lang="ja-JP" altLang="en-US">
                <a:solidFill>
                  <a:srgbClr val="FF0000"/>
                </a:solidFill>
                <a:latin typeface="+mn-ea"/>
              </a:rPr>
              <a:t>樹脂サドルバンド台座</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樹脂バンド（本体のみ）</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防振樹脂バンド（本体のみ）</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樹脂</a:t>
            </a:r>
            <a:r>
              <a:rPr kumimoji="1" lang="en-US" altLang="ja-JP" dirty="0">
                <a:solidFill>
                  <a:srgbClr val="FF0000"/>
                </a:solidFill>
                <a:latin typeface="+mn-ea"/>
              </a:rPr>
              <a:t>T</a:t>
            </a:r>
            <a:r>
              <a:rPr kumimoji="1" lang="ja-JP" altLang="en-US">
                <a:solidFill>
                  <a:srgbClr val="FF0000"/>
                </a:solidFill>
                <a:latin typeface="+mn-ea"/>
              </a:rPr>
              <a:t>足</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樹脂丸足</a:t>
            </a:r>
            <a:endParaRPr kumimoji="1" lang="en-US" altLang="ja-JP" dirty="0">
              <a:solidFill>
                <a:srgbClr val="FF0000"/>
              </a:solidFill>
              <a:latin typeface="+mn-ea"/>
            </a:endParaRPr>
          </a:p>
        </p:txBody>
      </p:sp>
      <p:sp>
        <p:nvSpPr>
          <p:cNvPr id="6" name="テキスト ボックス 5">
            <a:extLst>
              <a:ext uri="{FF2B5EF4-FFF2-40B4-BE49-F238E27FC236}">
                <a16:creationId xmlns:a16="http://schemas.microsoft.com/office/drawing/2014/main" id="{FF0A4283-3408-1B39-93D7-E009D0C85C07}"/>
              </a:ext>
            </a:extLst>
          </p:cNvPr>
          <p:cNvSpPr txBox="1"/>
          <p:nvPr/>
        </p:nvSpPr>
        <p:spPr>
          <a:xfrm>
            <a:off x="1175722" y="3795587"/>
            <a:ext cx="1200082" cy="2961965"/>
          </a:xfrm>
          <a:prstGeom prst="rect">
            <a:avLst/>
          </a:prstGeom>
          <a:noFill/>
        </p:spPr>
        <p:txBody>
          <a:bodyPr wrap="square" rtlCol="0">
            <a:spAutoFit/>
          </a:bodyPr>
          <a:lstStyle/>
          <a:p>
            <a:pPr>
              <a:lnSpc>
                <a:spcPct val="150000"/>
              </a:lnSpc>
            </a:pPr>
            <a:r>
              <a:rPr kumimoji="1" lang="en-US" altLang="ja-JP" dirty="0">
                <a:latin typeface="+mn-ea"/>
              </a:rPr>
              <a:t>KFBS01</a:t>
            </a:r>
            <a:endParaRPr kumimoji="1" lang="en-US" altLang="ja-JP" dirty="0">
              <a:solidFill>
                <a:srgbClr val="FF0000"/>
              </a:solidFill>
              <a:latin typeface="+mn-ea"/>
            </a:endParaRPr>
          </a:p>
          <a:p>
            <a:pPr>
              <a:lnSpc>
                <a:spcPct val="150000"/>
              </a:lnSpc>
            </a:pPr>
            <a:r>
              <a:rPr kumimoji="1" lang="en-US" altLang="ja-JP" dirty="0">
                <a:latin typeface="+mn-ea"/>
              </a:rPr>
              <a:t>KFBS01B</a:t>
            </a:r>
          </a:p>
          <a:p>
            <a:pPr>
              <a:lnSpc>
                <a:spcPct val="150000"/>
              </a:lnSpc>
            </a:pPr>
            <a:r>
              <a:rPr kumimoji="1" lang="en-US" altLang="ja-JP" dirty="0">
                <a:latin typeface="+mn-ea"/>
              </a:rPr>
              <a:t>KFBS02</a:t>
            </a:r>
            <a:endParaRPr kumimoji="1" lang="en-US" altLang="ja-JP" dirty="0">
              <a:solidFill>
                <a:srgbClr val="FF0000"/>
              </a:solidFill>
              <a:latin typeface="+mn-ea"/>
            </a:endParaRPr>
          </a:p>
          <a:p>
            <a:pPr>
              <a:lnSpc>
                <a:spcPct val="150000"/>
              </a:lnSpc>
            </a:pPr>
            <a:r>
              <a:rPr kumimoji="1" lang="en-US" altLang="ja-JP" dirty="0">
                <a:latin typeface="+mn-ea"/>
              </a:rPr>
              <a:t>KFBS03</a:t>
            </a:r>
            <a:endParaRPr kumimoji="1" lang="en-US" altLang="ja-JP" dirty="0">
              <a:solidFill>
                <a:srgbClr val="FF0000"/>
              </a:solidFill>
              <a:latin typeface="+mn-ea"/>
            </a:endParaRPr>
          </a:p>
          <a:p>
            <a:pPr>
              <a:lnSpc>
                <a:spcPct val="150000"/>
              </a:lnSpc>
            </a:pPr>
            <a:r>
              <a:rPr kumimoji="1" lang="en-US" altLang="ja-JP" dirty="0">
                <a:latin typeface="+mn-ea"/>
              </a:rPr>
              <a:t>KFBS03B</a:t>
            </a:r>
            <a:endParaRPr kumimoji="1" lang="en-US" altLang="ja-JP" dirty="0">
              <a:solidFill>
                <a:srgbClr val="FF0000"/>
              </a:solidFill>
              <a:latin typeface="+mn-ea"/>
            </a:endParaRPr>
          </a:p>
          <a:p>
            <a:pPr>
              <a:lnSpc>
                <a:spcPct val="150000"/>
              </a:lnSpc>
            </a:pPr>
            <a:r>
              <a:rPr kumimoji="1" lang="en-US" altLang="ja-JP" dirty="0">
                <a:latin typeface="+mn-ea"/>
              </a:rPr>
              <a:t>KFBS04</a:t>
            </a:r>
            <a:endParaRPr kumimoji="1" lang="en-US" altLang="ja-JP" dirty="0">
              <a:solidFill>
                <a:srgbClr val="FF0000"/>
              </a:solidFill>
              <a:latin typeface="+mn-ea"/>
            </a:endParaRPr>
          </a:p>
          <a:p>
            <a:pPr>
              <a:lnSpc>
                <a:spcPct val="150000"/>
              </a:lnSpc>
            </a:pPr>
            <a:r>
              <a:rPr kumimoji="1" lang="en-US" altLang="ja-JP" dirty="0">
                <a:latin typeface="+mn-ea"/>
              </a:rPr>
              <a:t>KFBS05</a:t>
            </a:r>
            <a:endParaRPr kumimoji="1" lang="en-US" altLang="ja-JP" dirty="0">
              <a:solidFill>
                <a:srgbClr val="FF0000"/>
              </a:solidFill>
              <a:latin typeface="+mn-ea"/>
            </a:endParaRPr>
          </a:p>
        </p:txBody>
      </p:sp>
      <p:sp>
        <p:nvSpPr>
          <p:cNvPr id="7" name="テキスト ボックス 6">
            <a:extLst>
              <a:ext uri="{FF2B5EF4-FFF2-40B4-BE49-F238E27FC236}">
                <a16:creationId xmlns:a16="http://schemas.microsoft.com/office/drawing/2014/main" id="{B9918702-43E0-733F-45D4-A4C55E6168F4}"/>
              </a:ext>
            </a:extLst>
          </p:cNvPr>
          <p:cNvSpPr txBox="1"/>
          <p:nvPr/>
        </p:nvSpPr>
        <p:spPr>
          <a:xfrm>
            <a:off x="438407" y="1353066"/>
            <a:ext cx="4649962" cy="1136593"/>
          </a:xfrm>
          <a:prstGeom prst="rect">
            <a:avLst/>
          </a:prstGeom>
          <a:noFill/>
        </p:spPr>
        <p:txBody>
          <a:bodyPr wrap="square" rtlCol="0">
            <a:spAutoFit/>
          </a:bodyPr>
          <a:lstStyle/>
          <a:p>
            <a:pPr algn="dist">
              <a:lnSpc>
                <a:spcPct val="150000"/>
              </a:lnSpc>
            </a:pPr>
            <a:r>
              <a:rPr kumimoji="1" lang="en-US" altLang="ja-JP" sz="5000" b="1" dirty="0">
                <a:latin typeface="+mn-ea"/>
              </a:rPr>
              <a:t>KFBS01-</a:t>
            </a:r>
            <a:r>
              <a:rPr kumimoji="1" lang="en-US" altLang="ja-JP" sz="5000" b="1" dirty="0">
                <a:solidFill>
                  <a:srgbClr val="FFC000"/>
                </a:solidFill>
                <a:latin typeface="+mn-ea"/>
              </a:rPr>
              <a:t>01</a:t>
            </a:r>
            <a:r>
              <a:rPr kumimoji="1" lang="en-US" altLang="ja-JP" sz="5000" b="1" dirty="0">
                <a:latin typeface="+mn-ea"/>
              </a:rPr>
              <a:t>0</a:t>
            </a:r>
            <a:r>
              <a:rPr kumimoji="1" lang="en-US" altLang="ja-JP" sz="5000" b="1" dirty="0">
                <a:solidFill>
                  <a:srgbClr val="49BBF3"/>
                </a:solidFill>
                <a:latin typeface="+mn-ea"/>
              </a:rPr>
              <a:t>0</a:t>
            </a:r>
          </a:p>
        </p:txBody>
      </p:sp>
      <p:sp>
        <p:nvSpPr>
          <p:cNvPr id="8" name="テキスト ボックス 7">
            <a:extLst>
              <a:ext uri="{FF2B5EF4-FFF2-40B4-BE49-F238E27FC236}">
                <a16:creationId xmlns:a16="http://schemas.microsoft.com/office/drawing/2014/main" id="{2ABF59C1-7EE9-9306-3885-7CCEDD93CC1E}"/>
              </a:ext>
            </a:extLst>
          </p:cNvPr>
          <p:cNvSpPr txBox="1"/>
          <p:nvPr/>
        </p:nvSpPr>
        <p:spPr>
          <a:xfrm>
            <a:off x="136195" y="828716"/>
            <a:ext cx="5218221" cy="468975"/>
          </a:xfrm>
          <a:prstGeom prst="rect">
            <a:avLst/>
          </a:prstGeom>
          <a:noFill/>
        </p:spPr>
        <p:txBody>
          <a:bodyPr wrap="square" rtlCol="0">
            <a:spAutoFit/>
          </a:bodyPr>
          <a:lstStyle/>
          <a:p>
            <a:pPr>
              <a:lnSpc>
                <a:spcPct val="150000"/>
              </a:lnSpc>
            </a:pPr>
            <a:r>
              <a:rPr kumimoji="1" lang="ja-JP" altLang="en-US">
                <a:latin typeface="+mn-ea"/>
              </a:rPr>
              <a:t>例：樹脂サドルバンド</a:t>
            </a:r>
            <a:r>
              <a:rPr kumimoji="1" lang="en-US" altLang="ja-JP" dirty="0">
                <a:latin typeface="+mn-ea"/>
              </a:rPr>
              <a:t> GP10</a:t>
            </a:r>
            <a:r>
              <a:rPr kumimoji="1" lang="ja-JP" altLang="en-US">
                <a:latin typeface="+mn-ea"/>
              </a:rPr>
              <a:t>（</a:t>
            </a:r>
            <a:r>
              <a:rPr kumimoji="1" lang="en-US" altLang="ja-JP" dirty="0">
                <a:latin typeface="+mn-ea"/>
              </a:rPr>
              <a:t>17.3φ</a:t>
            </a:r>
            <a:r>
              <a:rPr kumimoji="1" lang="ja-JP" altLang="en-US">
                <a:latin typeface="+mn-ea"/>
              </a:rPr>
              <a:t>）ホワイト</a:t>
            </a:r>
            <a:endParaRPr kumimoji="1" lang="en-US" altLang="ja-JP" dirty="0">
              <a:latin typeface="+mn-ea"/>
            </a:endParaRPr>
          </a:p>
        </p:txBody>
      </p:sp>
      <p:sp>
        <p:nvSpPr>
          <p:cNvPr id="9" name="テキスト ボックス 8">
            <a:extLst>
              <a:ext uri="{FF2B5EF4-FFF2-40B4-BE49-F238E27FC236}">
                <a16:creationId xmlns:a16="http://schemas.microsoft.com/office/drawing/2014/main" id="{A4DB2E21-ABB7-B806-B2F4-0990804D2701}"/>
              </a:ext>
            </a:extLst>
          </p:cNvPr>
          <p:cNvSpPr txBox="1"/>
          <p:nvPr/>
        </p:nvSpPr>
        <p:spPr>
          <a:xfrm>
            <a:off x="939295" y="2516162"/>
            <a:ext cx="1668223" cy="468270"/>
          </a:xfrm>
          <a:prstGeom prst="rect">
            <a:avLst/>
          </a:prstGeom>
          <a:noFill/>
        </p:spPr>
        <p:txBody>
          <a:bodyPr wrap="square" rtlCol="0">
            <a:spAutoFit/>
          </a:bodyPr>
          <a:lstStyle/>
          <a:p>
            <a:pPr algn="ctr">
              <a:lnSpc>
                <a:spcPct val="150000"/>
              </a:lnSpc>
            </a:pPr>
            <a:r>
              <a:rPr kumimoji="1" lang="ja-JP" altLang="en-US" b="1">
                <a:latin typeface="+mn-ea"/>
              </a:rPr>
              <a:t>型番</a:t>
            </a:r>
            <a:endParaRPr kumimoji="1" lang="en-US" altLang="ja-JP" b="1" dirty="0">
              <a:solidFill>
                <a:srgbClr val="FF0000"/>
              </a:solidFill>
              <a:latin typeface="+mn-ea"/>
            </a:endParaRPr>
          </a:p>
        </p:txBody>
      </p:sp>
      <p:cxnSp>
        <p:nvCxnSpPr>
          <p:cNvPr id="10" name="直線コネクタ 9">
            <a:extLst>
              <a:ext uri="{FF2B5EF4-FFF2-40B4-BE49-F238E27FC236}">
                <a16:creationId xmlns:a16="http://schemas.microsoft.com/office/drawing/2014/main" id="{A1053D0F-E2A1-1024-DD81-9EABB22EB193}"/>
              </a:ext>
            </a:extLst>
          </p:cNvPr>
          <p:cNvCxnSpPr>
            <a:cxnSpLocks/>
          </p:cNvCxnSpPr>
          <p:nvPr/>
        </p:nvCxnSpPr>
        <p:spPr>
          <a:xfrm>
            <a:off x="438407" y="2434622"/>
            <a:ext cx="270266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95D22F7-9F7E-0749-BF9B-E699C4280D72}"/>
              </a:ext>
            </a:extLst>
          </p:cNvPr>
          <p:cNvCxnSpPr>
            <a:cxnSpLocks/>
          </p:cNvCxnSpPr>
          <p:nvPr/>
        </p:nvCxnSpPr>
        <p:spPr>
          <a:xfrm>
            <a:off x="3493033" y="2434622"/>
            <a:ext cx="694188"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20387DFB-321E-30DE-912D-B638006085BC}"/>
              </a:ext>
            </a:extLst>
          </p:cNvPr>
          <p:cNvSpPr txBox="1"/>
          <p:nvPr/>
        </p:nvSpPr>
        <p:spPr>
          <a:xfrm>
            <a:off x="3376688" y="2489659"/>
            <a:ext cx="953381" cy="468270"/>
          </a:xfrm>
          <a:prstGeom prst="rect">
            <a:avLst/>
          </a:prstGeom>
          <a:noFill/>
        </p:spPr>
        <p:txBody>
          <a:bodyPr wrap="square" rtlCol="0">
            <a:spAutoFit/>
          </a:bodyPr>
          <a:lstStyle/>
          <a:p>
            <a:pPr>
              <a:lnSpc>
                <a:spcPct val="150000"/>
              </a:lnSpc>
            </a:pPr>
            <a:r>
              <a:rPr kumimoji="1" lang="ja-JP" altLang="en-US" b="1">
                <a:solidFill>
                  <a:srgbClr val="FFC000"/>
                </a:solidFill>
                <a:latin typeface="+mn-ea"/>
              </a:rPr>
              <a:t>サイズ</a:t>
            </a:r>
            <a:endParaRPr kumimoji="1" lang="en-US" altLang="ja-JP" b="1" dirty="0">
              <a:solidFill>
                <a:srgbClr val="FFC000"/>
              </a:solidFill>
              <a:latin typeface="+mn-ea"/>
            </a:endParaRPr>
          </a:p>
        </p:txBody>
      </p:sp>
      <p:cxnSp>
        <p:nvCxnSpPr>
          <p:cNvPr id="13" name="直線コネクタ 12">
            <a:extLst>
              <a:ext uri="{FF2B5EF4-FFF2-40B4-BE49-F238E27FC236}">
                <a16:creationId xmlns:a16="http://schemas.microsoft.com/office/drawing/2014/main" id="{6ACB1087-C653-E376-95FE-0147663A2589}"/>
              </a:ext>
            </a:extLst>
          </p:cNvPr>
          <p:cNvCxnSpPr>
            <a:cxnSpLocks/>
          </p:cNvCxnSpPr>
          <p:nvPr/>
        </p:nvCxnSpPr>
        <p:spPr>
          <a:xfrm>
            <a:off x="4624544" y="2434622"/>
            <a:ext cx="424069" cy="0"/>
          </a:xfrm>
          <a:prstGeom prst="line">
            <a:avLst/>
          </a:prstGeom>
          <a:ln w="50800">
            <a:solidFill>
              <a:srgbClr val="49BBF3"/>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1800491B-B416-E626-BE33-F894A8807E26}"/>
              </a:ext>
            </a:extLst>
          </p:cNvPr>
          <p:cNvSpPr txBox="1"/>
          <p:nvPr/>
        </p:nvSpPr>
        <p:spPr>
          <a:xfrm>
            <a:off x="4394232" y="2476406"/>
            <a:ext cx="953381" cy="468270"/>
          </a:xfrm>
          <a:prstGeom prst="rect">
            <a:avLst/>
          </a:prstGeom>
          <a:noFill/>
        </p:spPr>
        <p:txBody>
          <a:bodyPr wrap="square" rtlCol="0">
            <a:spAutoFit/>
          </a:bodyPr>
          <a:lstStyle/>
          <a:p>
            <a:pPr>
              <a:lnSpc>
                <a:spcPct val="150000"/>
              </a:lnSpc>
            </a:pPr>
            <a:r>
              <a:rPr kumimoji="1" lang="ja-JP" altLang="en-US" b="1">
                <a:solidFill>
                  <a:srgbClr val="49BBF3"/>
                </a:solidFill>
                <a:latin typeface="+mn-ea"/>
              </a:rPr>
              <a:t>色番号</a:t>
            </a:r>
            <a:endParaRPr kumimoji="1" lang="en-US" altLang="ja-JP" b="1" dirty="0">
              <a:solidFill>
                <a:srgbClr val="49BBF3"/>
              </a:solidFill>
              <a:latin typeface="+mn-ea"/>
            </a:endParaRPr>
          </a:p>
        </p:txBody>
      </p:sp>
      <p:sp>
        <p:nvSpPr>
          <p:cNvPr id="15" name="テキスト ボックス 14">
            <a:extLst>
              <a:ext uri="{FF2B5EF4-FFF2-40B4-BE49-F238E27FC236}">
                <a16:creationId xmlns:a16="http://schemas.microsoft.com/office/drawing/2014/main" id="{74049DDF-F5DF-EC4C-2FAE-49BBDDD17ACA}"/>
              </a:ext>
            </a:extLst>
          </p:cNvPr>
          <p:cNvSpPr txBox="1"/>
          <p:nvPr/>
        </p:nvSpPr>
        <p:spPr>
          <a:xfrm>
            <a:off x="1119191" y="6757552"/>
            <a:ext cx="1200082" cy="2546466"/>
          </a:xfrm>
          <a:prstGeom prst="rect">
            <a:avLst/>
          </a:prstGeom>
          <a:noFill/>
        </p:spPr>
        <p:txBody>
          <a:bodyPr wrap="square" rtlCol="0">
            <a:spAutoFit/>
          </a:bodyPr>
          <a:lstStyle/>
          <a:p>
            <a:pPr>
              <a:lnSpc>
                <a:spcPct val="150000"/>
              </a:lnSpc>
            </a:pPr>
            <a:r>
              <a:rPr kumimoji="1" lang="en-US" altLang="ja-JP" dirty="0">
                <a:latin typeface="+mn-ea"/>
              </a:rPr>
              <a:t>KFBS06</a:t>
            </a:r>
            <a:endParaRPr kumimoji="1" lang="en-US" altLang="ja-JP" dirty="0">
              <a:solidFill>
                <a:srgbClr val="FF0000"/>
              </a:solidFill>
              <a:latin typeface="+mn-ea"/>
            </a:endParaRPr>
          </a:p>
          <a:p>
            <a:pPr>
              <a:lnSpc>
                <a:spcPct val="150000"/>
              </a:lnSpc>
            </a:pPr>
            <a:r>
              <a:rPr kumimoji="1" lang="en-US" altLang="ja-JP" dirty="0">
                <a:latin typeface="+mn-ea"/>
              </a:rPr>
              <a:t>KFBS07</a:t>
            </a:r>
            <a:endParaRPr kumimoji="1" lang="en-US" altLang="ja-JP" dirty="0">
              <a:solidFill>
                <a:srgbClr val="FF0000"/>
              </a:solidFill>
              <a:latin typeface="+mn-ea"/>
            </a:endParaRPr>
          </a:p>
          <a:p>
            <a:pPr>
              <a:lnSpc>
                <a:spcPct val="150000"/>
              </a:lnSpc>
            </a:pPr>
            <a:r>
              <a:rPr kumimoji="1" lang="en-US" altLang="ja-JP" dirty="0">
                <a:latin typeface="+mn-ea"/>
              </a:rPr>
              <a:t>KFBS08</a:t>
            </a:r>
            <a:endParaRPr kumimoji="1" lang="en-US" altLang="ja-JP" dirty="0">
              <a:solidFill>
                <a:srgbClr val="FF0000"/>
              </a:solidFill>
              <a:latin typeface="+mn-ea"/>
            </a:endParaRPr>
          </a:p>
          <a:p>
            <a:pPr>
              <a:lnSpc>
                <a:spcPct val="150000"/>
              </a:lnSpc>
            </a:pPr>
            <a:r>
              <a:rPr kumimoji="1" lang="en-US" altLang="ja-JP" dirty="0">
                <a:latin typeface="+mn-ea"/>
              </a:rPr>
              <a:t>KFBS09</a:t>
            </a:r>
            <a:endParaRPr kumimoji="1" lang="en-US" altLang="ja-JP" dirty="0">
              <a:solidFill>
                <a:srgbClr val="FF0000"/>
              </a:solidFill>
              <a:latin typeface="+mn-ea"/>
            </a:endParaRPr>
          </a:p>
          <a:p>
            <a:pPr>
              <a:lnSpc>
                <a:spcPct val="150000"/>
              </a:lnSpc>
            </a:pPr>
            <a:r>
              <a:rPr kumimoji="1" lang="en-US" altLang="ja-JP" dirty="0">
                <a:latin typeface="+mn-ea"/>
              </a:rPr>
              <a:t>KFBS10</a:t>
            </a:r>
            <a:endParaRPr kumimoji="1" lang="en-US" altLang="ja-JP" dirty="0">
              <a:solidFill>
                <a:srgbClr val="FF0000"/>
              </a:solidFill>
              <a:latin typeface="+mn-ea"/>
            </a:endParaRPr>
          </a:p>
          <a:p>
            <a:pPr>
              <a:lnSpc>
                <a:spcPct val="150000"/>
              </a:lnSpc>
            </a:pPr>
            <a:r>
              <a:rPr kumimoji="1" lang="en-US" altLang="ja-JP" dirty="0">
                <a:latin typeface="+mn-ea"/>
              </a:rPr>
              <a:t>KFBS20</a:t>
            </a:r>
            <a:endParaRPr kumimoji="1" lang="en-US" altLang="ja-JP" dirty="0">
              <a:solidFill>
                <a:srgbClr val="FF0000"/>
              </a:solidFill>
              <a:latin typeface="+mn-ea"/>
            </a:endParaRPr>
          </a:p>
        </p:txBody>
      </p:sp>
      <p:sp>
        <p:nvSpPr>
          <p:cNvPr id="16" name="テキスト ボックス 15">
            <a:extLst>
              <a:ext uri="{FF2B5EF4-FFF2-40B4-BE49-F238E27FC236}">
                <a16:creationId xmlns:a16="http://schemas.microsoft.com/office/drawing/2014/main" id="{50E15260-C0CE-DA8C-527C-17E8AF4E5A35}"/>
              </a:ext>
            </a:extLst>
          </p:cNvPr>
          <p:cNvSpPr txBox="1"/>
          <p:nvPr/>
        </p:nvSpPr>
        <p:spPr>
          <a:xfrm>
            <a:off x="2223390" y="6757552"/>
            <a:ext cx="3686381" cy="2546466"/>
          </a:xfrm>
          <a:prstGeom prst="rect">
            <a:avLst/>
          </a:prstGeom>
          <a:noFill/>
        </p:spPr>
        <p:txBody>
          <a:bodyPr wrap="square" rtlCol="0">
            <a:spAutoFit/>
          </a:bodyPr>
          <a:lstStyle/>
          <a:p>
            <a:pPr>
              <a:lnSpc>
                <a:spcPct val="150000"/>
              </a:lnSpc>
            </a:pPr>
            <a:r>
              <a:rPr kumimoji="1" lang="ja-JP" altLang="en-US">
                <a:latin typeface="+mn-ea"/>
              </a:rPr>
              <a:t>：</a:t>
            </a:r>
            <a:r>
              <a:rPr kumimoji="1" lang="ja-JP" altLang="en-US">
                <a:solidFill>
                  <a:srgbClr val="FF0000"/>
                </a:solidFill>
                <a:latin typeface="+mn-ea"/>
              </a:rPr>
              <a:t>樹脂台座</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樹脂丸棒</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樹脂キャップ</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樹脂吊タン</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樹脂ボルトナットセット</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ステンレスボルトナットセット</a:t>
            </a:r>
            <a:endParaRPr kumimoji="1" lang="en-US" altLang="ja-JP" dirty="0">
              <a:solidFill>
                <a:srgbClr val="FF0000"/>
              </a:solidFill>
              <a:latin typeface="+mn-ea"/>
            </a:endParaRPr>
          </a:p>
        </p:txBody>
      </p:sp>
      <p:sp>
        <p:nvSpPr>
          <p:cNvPr id="17" name="テキスト ボックス 16">
            <a:extLst>
              <a:ext uri="{FF2B5EF4-FFF2-40B4-BE49-F238E27FC236}">
                <a16:creationId xmlns:a16="http://schemas.microsoft.com/office/drawing/2014/main" id="{708C5A50-9A71-7A10-8E5A-17EF25260BD2}"/>
              </a:ext>
            </a:extLst>
          </p:cNvPr>
          <p:cNvSpPr txBox="1"/>
          <p:nvPr/>
        </p:nvSpPr>
        <p:spPr>
          <a:xfrm>
            <a:off x="1865279" y="3327317"/>
            <a:ext cx="2058454" cy="468270"/>
          </a:xfrm>
          <a:prstGeom prst="rect">
            <a:avLst/>
          </a:prstGeom>
          <a:noFill/>
        </p:spPr>
        <p:txBody>
          <a:bodyPr wrap="square" rtlCol="0">
            <a:spAutoFit/>
          </a:bodyPr>
          <a:lstStyle/>
          <a:p>
            <a:pPr algn="ctr">
              <a:lnSpc>
                <a:spcPct val="150000"/>
              </a:lnSpc>
            </a:pPr>
            <a:r>
              <a:rPr kumimoji="1" lang="ja-JP" altLang="en-US" b="1">
                <a:latin typeface="+mn-ea"/>
              </a:rPr>
              <a:t>（型番一覧）</a:t>
            </a:r>
            <a:endParaRPr kumimoji="1" lang="en-US" altLang="ja-JP" b="1" dirty="0">
              <a:solidFill>
                <a:srgbClr val="FF0000"/>
              </a:solidFill>
              <a:latin typeface="+mn-ea"/>
            </a:endParaRPr>
          </a:p>
        </p:txBody>
      </p:sp>
      <p:sp>
        <p:nvSpPr>
          <p:cNvPr id="18" name="正方形/長方形 17">
            <a:extLst>
              <a:ext uri="{FF2B5EF4-FFF2-40B4-BE49-F238E27FC236}">
                <a16:creationId xmlns:a16="http://schemas.microsoft.com/office/drawing/2014/main" id="{4FA5C584-0132-F495-E959-B62FF427525B}"/>
              </a:ext>
            </a:extLst>
          </p:cNvPr>
          <p:cNvSpPr/>
          <p:nvPr/>
        </p:nvSpPr>
        <p:spPr>
          <a:xfrm>
            <a:off x="194456" y="1478389"/>
            <a:ext cx="5218221" cy="1088572"/>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963D40E2-A749-5756-CA46-21F9E3AE8BC8}"/>
              </a:ext>
            </a:extLst>
          </p:cNvPr>
          <p:cNvSpPr txBox="1"/>
          <p:nvPr/>
        </p:nvSpPr>
        <p:spPr>
          <a:xfrm>
            <a:off x="5467976" y="1411175"/>
            <a:ext cx="1205394" cy="468975"/>
          </a:xfrm>
          <a:prstGeom prst="rect">
            <a:avLst/>
          </a:prstGeom>
          <a:noFill/>
        </p:spPr>
        <p:txBody>
          <a:bodyPr wrap="square" rtlCol="0">
            <a:spAutoFit/>
          </a:bodyPr>
          <a:lstStyle/>
          <a:p>
            <a:pPr>
              <a:lnSpc>
                <a:spcPct val="150000"/>
              </a:lnSpc>
            </a:pPr>
            <a:r>
              <a:rPr kumimoji="1" lang="ja-JP" altLang="en-US">
                <a:solidFill>
                  <a:srgbClr val="FF0000"/>
                </a:solidFill>
                <a:latin typeface="+mn-ea"/>
              </a:rPr>
              <a:t>製品番号</a:t>
            </a:r>
            <a:endParaRPr kumimoji="1" lang="en-US" altLang="ja-JP" dirty="0">
              <a:solidFill>
                <a:srgbClr val="FF0000"/>
              </a:solidFill>
              <a:latin typeface="+mn-ea"/>
            </a:endParaRPr>
          </a:p>
        </p:txBody>
      </p:sp>
      <p:sp>
        <p:nvSpPr>
          <p:cNvPr id="21" name="正方形/長方形 20">
            <a:extLst>
              <a:ext uri="{FF2B5EF4-FFF2-40B4-BE49-F238E27FC236}">
                <a16:creationId xmlns:a16="http://schemas.microsoft.com/office/drawing/2014/main" id="{B47C8ABC-B2C7-2314-9641-05DF4C47DF41}"/>
              </a:ext>
            </a:extLst>
          </p:cNvPr>
          <p:cNvSpPr/>
          <p:nvPr/>
        </p:nvSpPr>
        <p:spPr>
          <a:xfrm>
            <a:off x="948229" y="5898562"/>
            <a:ext cx="5082182" cy="340545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59D6C1DC-BB0D-8702-07F3-5D0D4F7ED990}"/>
              </a:ext>
            </a:extLst>
          </p:cNvPr>
          <p:cNvSpPr txBox="1"/>
          <p:nvPr/>
        </p:nvSpPr>
        <p:spPr>
          <a:xfrm>
            <a:off x="3720210" y="6005600"/>
            <a:ext cx="3037273" cy="883768"/>
          </a:xfrm>
          <a:prstGeom prst="rect">
            <a:avLst/>
          </a:prstGeom>
          <a:noFill/>
        </p:spPr>
        <p:txBody>
          <a:bodyPr wrap="square" rtlCol="0">
            <a:spAutoFit/>
          </a:bodyPr>
          <a:lstStyle/>
          <a:p>
            <a:pPr>
              <a:lnSpc>
                <a:spcPct val="150000"/>
              </a:lnSpc>
            </a:pPr>
            <a:r>
              <a:rPr kumimoji="1" lang="ja-JP" altLang="en-US" b="1">
                <a:solidFill>
                  <a:schemeClr val="bg1"/>
                </a:solidFill>
                <a:highlight>
                  <a:srgbClr val="FF0000"/>
                </a:highlight>
                <a:latin typeface="+mn-ea"/>
              </a:rPr>
              <a:t>この付属品類は</a:t>
            </a:r>
            <a:endParaRPr kumimoji="1" lang="en-US" altLang="ja-JP" b="1" dirty="0">
              <a:solidFill>
                <a:schemeClr val="bg1"/>
              </a:solidFill>
              <a:highlight>
                <a:srgbClr val="FF0000"/>
              </a:highlight>
              <a:latin typeface="+mn-ea"/>
            </a:endParaRPr>
          </a:p>
          <a:p>
            <a:pPr>
              <a:lnSpc>
                <a:spcPct val="150000"/>
              </a:lnSpc>
            </a:pPr>
            <a:r>
              <a:rPr kumimoji="1" lang="en-US" altLang="ja-JP" b="1" dirty="0">
                <a:solidFill>
                  <a:schemeClr val="bg1"/>
                </a:solidFill>
                <a:highlight>
                  <a:srgbClr val="FF0000"/>
                </a:highlight>
                <a:latin typeface="+mn-ea"/>
              </a:rPr>
              <a:t>1P</a:t>
            </a:r>
            <a:r>
              <a:rPr kumimoji="1" lang="ja-JP" altLang="en-US" b="1">
                <a:solidFill>
                  <a:schemeClr val="bg1"/>
                </a:solidFill>
                <a:highlight>
                  <a:srgbClr val="FF0000"/>
                </a:highlight>
                <a:latin typeface="+mn-ea"/>
              </a:rPr>
              <a:t>（最悪</a:t>
            </a:r>
            <a:r>
              <a:rPr kumimoji="1" lang="en-US" altLang="ja-JP" b="1" dirty="0">
                <a:solidFill>
                  <a:schemeClr val="bg1"/>
                </a:solidFill>
                <a:highlight>
                  <a:srgbClr val="FF0000"/>
                </a:highlight>
                <a:latin typeface="+mn-ea"/>
              </a:rPr>
              <a:t>2P</a:t>
            </a:r>
            <a:r>
              <a:rPr kumimoji="1" lang="ja-JP" altLang="en-US" b="1">
                <a:solidFill>
                  <a:schemeClr val="bg1"/>
                </a:solidFill>
                <a:highlight>
                  <a:srgbClr val="FF0000"/>
                </a:highlight>
                <a:latin typeface="+mn-ea"/>
              </a:rPr>
              <a:t>）に収めたい</a:t>
            </a:r>
            <a:endParaRPr kumimoji="1" lang="en-US" altLang="ja-JP" b="1" dirty="0">
              <a:solidFill>
                <a:schemeClr val="bg1"/>
              </a:solidFill>
              <a:highlight>
                <a:srgbClr val="FF0000"/>
              </a:highlight>
              <a:latin typeface="+mn-ea"/>
            </a:endParaRPr>
          </a:p>
        </p:txBody>
      </p:sp>
    </p:spTree>
    <p:extLst>
      <p:ext uri="{BB962C8B-B14F-4D97-AF65-F5344CB8AC3E}">
        <p14:creationId xmlns:p14="http://schemas.microsoft.com/office/powerpoint/2010/main" val="1282809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A0A6DE2-C84E-40B9-7E83-4703730C00E5}"/>
              </a:ext>
            </a:extLst>
          </p:cNvPr>
          <p:cNvSpPr txBox="1"/>
          <p:nvPr/>
        </p:nvSpPr>
        <p:spPr>
          <a:xfrm>
            <a:off x="127685" y="80081"/>
            <a:ext cx="8965515" cy="761619"/>
          </a:xfrm>
          <a:prstGeom prst="rect">
            <a:avLst/>
          </a:prstGeom>
          <a:noFill/>
        </p:spPr>
        <p:txBody>
          <a:bodyPr wrap="square" rtlCol="0">
            <a:spAutoFit/>
          </a:bodyPr>
          <a:lstStyle/>
          <a:p>
            <a:pPr>
              <a:lnSpc>
                <a:spcPct val="150000"/>
              </a:lnSpc>
            </a:pPr>
            <a:r>
              <a:rPr kumimoji="1" lang="ja-JP" altLang="en-US" sz="3200" b="1">
                <a:latin typeface="+mn-ea"/>
              </a:rPr>
              <a:t>セット品：製品型番、製品番号</a:t>
            </a:r>
            <a:endParaRPr kumimoji="1" lang="en-US" altLang="ja-JP" sz="3200" dirty="0">
              <a:latin typeface="+mn-ea"/>
            </a:endParaRPr>
          </a:p>
        </p:txBody>
      </p:sp>
      <p:sp>
        <p:nvSpPr>
          <p:cNvPr id="2" name="テキスト ボックス 1">
            <a:extLst>
              <a:ext uri="{FF2B5EF4-FFF2-40B4-BE49-F238E27FC236}">
                <a16:creationId xmlns:a16="http://schemas.microsoft.com/office/drawing/2014/main" id="{09FCB9E2-4A32-B5BC-609B-7A8E07217F2F}"/>
              </a:ext>
            </a:extLst>
          </p:cNvPr>
          <p:cNvSpPr txBox="1"/>
          <p:nvPr/>
        </p:nvSpPr>
        <p:spPr>
          <a:xfrm>
            <a:off x="2676373" y="5184003"/>
            <a:ext cx="2981702" cy="2546466"/>
          </a:xfrm>
          <a:prstGeom prst="rect">
            <a:avLst/>
          </a:prstGeom>
          <a:noFill/>
        </p:spPr>
        <p:txBody>
          <a:bodyPr wrap="square" rtlCol="0">
            <a:spAutoFit/>
          </a:bodyPr>
          <a:lstStyle/>
          <a:p>
            <a:pPr>
              <a:lnSpc>
                <a:spcPct val="150000"/>
              </a:lnSpc>
            </a:pPr>
            <a:r>
              <a:rPr kumimoji="1" lang="ja-JP" altLang="en-US">
                <a:latin typeface="+mn-ea"/>
              </a:rPr>
              <a:t>：</a:t>
            </a:r>
            <a:r>
              <a:rPr kumimoji="1" lang="ja-JP" altLang="en-US">
                <a:solidFill>
                  <a:srgbClr val="FF0000"/>
                </a:solidFill>
                <a:latin typeface="+mn-ea"/>
              </a:rPr>
              <a:t>樹脂吊立バンド</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防振樹脂吊立バンド</a:t>
            </a:r>
            <a:endParaRPr kumimoji="1" lang="en-US" altLang="ja-JP" dirty="0">
              <a:latin typeface="+mn-ea"/>
            </a:endParaRPr>
          </a:p>
          <a:p>
            <a:pPr>
              <a:lnSpc>
                <a:spcPct val="150000"/>
              </a:lnSpc>
            </a:pPr>
            <a:r>
              <a:rPr kumimoji="1" lang="ja-JP" altLang="en-US">
                <a:latin typeface="+mn-ea"/>
              </a:rPr>
              <a:t>：</a:t>
            </a:r>
            <a:r>
              <a:rPr kumimoji="1" lang="ja-JP" altLang="en-US">
                <a:solidFill>
                  <a:srgbClr val="FF0000"/>
                </a:solidFill>
                <a:latin typeface="+mn-ea"/>
              </a:rPr>
              <a:t>樹脂吊バンドタン付</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防振樹脂吊バンドタン付</a:t>
            </a:r>
            <a:endParaRPr kumimoji="1" lang="en-US" altLang="ja-JP" dirty="0">
              <a:latin typeface="+mn-ea"/>
            </a:endParaRPr>
          </a:p>
          <a:p>
            <a:pPr>
              <a:lnSpc>
                <a:spcPct val="150000"/>
              </a:lnSpc>
            </a:pPr>
            <a:r>
              <a:rPr kumimoji="1" lang="ja-JP" altLang="en-US">
                <a:latin typeface="+mn-ea"/>
              </a:rPr>
              <a:t>：</a:t>
            </a:r>
            <a:r>
              <a:rPr kumimoji="1" lang="ja-JP" altLang="en-US">
                <a:solidFill>
                  <a:srgbClr val="FF0000"/>
                </a:solidFill>
                <a:latin typeface="+mn-ea"/>
              </a:rPr>
              <a:t>樹脂立バンドセット</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防振樹脂立バンドセット</a:t>
            </a:r>
            <a:endParaRPr kumimoji="1" lang="en-US" altLang="ja-JP" dirty="0">
              <a:solidFill>
                <a:srgbClr val="FF0000"/>
              </a:solidFill>
              <a:latin typeface="+mn-ea"/>
            </a:endParaRPr>
          </a:p>
        </p:txBody>
      </p:sp>
      <p:sp>
        <p:nvSpPr>
          <p:cNvPr id="3" name="テキスト ボックス 2">
            <a:extLst>
              <a:ext uri="{FF2B5EF4-FFF2-40B4-BE49-F238E27FC236}">
                <a16:creationId xmlns:a16="http://schemas.microsoft.com/office/drawing/2014/main" id="{BF613938-2611-907A-732B-0323A148B7AA}"/>
              </a:ext>
            </a:extLst>
          </p:cNvPr>
          <p:cNvSpPr txBox="1"/>
          <p:nvPr/>
        </p:nvSpPr>
        <p:spPr>
          <a:xfrm>
            <a:off x="1507542" y="5184003"/>
            <a:ext cx="2486132" cy="2546466"/>
          </a:xfrm>
          <a:prstGeom prst="rect">
            <a:avLst/>
          </a:prstGeom>
          <a:noFill/>
        </p:spPr>
        <p:txBody>
          <a:bodyPr wrap="square" rtlCol="0">
            <a:spAutoFit/>
          </a:bodyPr>
          <a:lstStyle/>
          <a:p>
            <a:pPr>
              <a:lnSpc>
                <a:spcPct val="150000"/>
              </a:lnSpc>
            </a:pPr>
            <a:r>
              <a:rPr kumimoji="1" lang="en-US" altLang="ja-JP" dirty="0">
                <a:latin typeface="+mn-ea"/>
              </a:rPr>
              <a:t>KFBS11</a:t>
            </a:r>
            <a:endParaRPr kumimoji="1" lang="en-US" altLang="ja-JP" dirty="0">
              <a:solidFill>
                <a:srgbClr val="FF0000"/>
              </a:solidFill>
              <a:latin typeface="+mn-ea"/>
            </a:endParaRPr>
          </a:p>
          <a:p>
            <a:pPr>
              <a:lnSpc>
                <a:spcPct val="150000"/>
              </a:lnSpc>
            </a:pPr>
            <a:r>
              <a:rPr kumimoji="1" lang="en-US" altLang="ja-JP" dirty="0">
                <a:latin typeface="+mn-ea"/>
              </a:rPr>
              <a:t>KFBS11B</a:t>
            </a:r>
          </a:p>
          <a:p>
            <a:pPr>
              <a:lnSpc>
                <a:spcPct val="150000"/>
              </a:lnSpc>
            </a:pPr>
            <a:r>
              <a:rPr kumimoji="1" lang="en-US" altLang="ja-JP" dirty="0">
                <a:latin typeface="+mn-ea"/>
              </a:rPr>
              <a:t>KFBS12</a:t>
            </a:r>
            <a:endParaRPr kumimoji="1" lang="en-US" altLang="ja-JP" dirty="0">
              <a:solidFill>
                <a:srgbClr val="FF0000"/>
              </a:solidFill>
              <a:latin typeface="+mn-ea"/>
            </a:endParaRPr>
          </a:p>
          <a:p>
            <a:pPr>
              <a:lnSpc>
                <a:spcPct val="150000"/>
              </a:lnSpc>
            </a:pPr>
            <a:r>
              <a:rPr kumimoji="1" lang="en-US" altLang="ja-JP" dirty="0">
                <a:latin typeface="+mn-ea"/>
              </a:rPr>
              <a:t>KFBS12B</a:t>
            </a:r>
          </a:p>
          <a:p>
            <a:pPr>
              <a:lnSpc>
                <a:spcPct val="150000"/>
              </a:lnSpc>
            </a:pPr>
            <a:r>
              <a:rPr kumimoji="1" lang="en-US" altLang="ja-JP" dirty="0">
                <a:latin typeface="+mn-ea"/>
              </a:rPr>
              <a:t>KFBS13</a:t>
            </a:r>
          </a:p>
          <a:p>
            <a:pPr>
              <a:lnSpc>
                <a:spcPct val="150000"/>
              </a:lnSpc>
            </a:pPr>
            <a:r>
              <a:rPr kumimoji="1" lang="en-US" altLang="ja-JP" dirty="0">
                <a:latin typeface="+mn-ea"/>
              </a:rPr>
              <a:t>KFBS13B</a:t>
            </a:r>
            <a:endParaRPr kumimoji="1" lang="en-US" altLang="ja-JP" dirty="0">
              <a:solidFill>
                <a:srgbClr val="FF0000"/>
              </a:solidFill>
              <a:latin typeface="+mn-ea"/>
            </a:endParaRPr>
          </a:p>
        </p:txBody>
      </p:sp>
      <p:sp>
        <p:nvSpPr>
          <p:cNvPr id="20" name="テキスト ボックス 19">
            <a:extLst>
              <a:ext uri="{FF2B5EF4-FFF2-40B4-BE49-F238E27FC236}">
                <a16:creationId xmlns:a16="http://schemas.microsoft.com/office/drawing/2014/main" id="{B1CDC828-0D3B-8E9A-4592-149BF55989DE}"/>
              </a:ext>
            </a:extLst>
          </p:cNvPr>
          <p:cNvSpPr txBox="1"/>
          <p:nvPr/>
        </p:nvSpPr>
        <p:spPr>
          <a:xfrm>
            <a:off x="667901" y="2627772"/>
            <a:ext cx="4649962" cy="1136593"/>
          </a:xfrm>
          <a:prstGeom prst="rect">
            <a:avLst/>
          </a:prstGeom>
          <a:noFill/>
        </p:spPr>
        <p:txBody>
          <a:bodyPr wrap="square" rtlCol="0">
            <a:spAutoFit/>
          </a:bodyPr>
          <a:lstStyle/>
          <a:p>
            <a:pPr algn="dist">
              <a:lnSpc>
                <a:spcPct val="150000"/>
              </a:lnSpc>
            </a:pPr>
            <a:r>
              <a:rPr kumimoji="1" lang="en-US" altLang="ja-JP" sz="5000" b="1" dirty="0">
                <a:latin typeface="+mn-ea"/>
              </a:rPr>
              <a:t>KFBS</a:t>
            </a:r>
            <a:r>
              <a:rPr kumimoji="1" lang="en-US" altLang="ja-JP" sz="5000" b="1" dirty="0">
                <a:solidFill>
                  <a:srgbClr val="FF0000"/>
                </a:solidFill>
                <a:latin typeface="+mn-ea"/>
              </a:rPr>
              <a:t>2</a:t>
            </a:r>
            <a:r>
              <a:rPr kumimoji="1" lang="en-US" altLang="ja-JP" sz="5000" b="1" dirty="0">
                <a:latin typeface="+mn-ea"/>
              </a:rPr>
              <a:t>3-</a:t>
            </a:r>
            <a:r>
              <a:rPr kumimoji="1" lang="en-US" altLang="ja-JP" sz="5000" b="1" dirty="0">
                <a:solidFill>
                  <a:srgbClr val="FFC000"/>
                </a:solidFill>
                <a:latin typeface="+mn-ea"/>
              </a:rPr>
              <a:t>22</a:t>
            </a:r>
            <a:r>
              <a:rPr kumimoji="1" lang="en-US" altLang="ja-JP" sz="5000" b="1" dirty="0">
                <a:solidFill>
                  <a:srgbClr val="92D050"/>
                </a:solidFill>
                <a:latin typeface="+mn-ea"/>
              </a:rPr>
              <a:t>3</a:t>
            </a:r>
            <a:r>
              <a:rPr kumimoji="1" lang="en-US" altLang="ja-JP" sz="5000" b="1" dirty="0">
                <a:solidFill>
                  <a:srgbClr val="49BBF3"/>
                </a:solidFill>
                <a:latin typeface="+mn-ea"/>
              </a:rPr>
              <a:t>5</a:t>
            </a:r>
          </a:p>
        </p:txBody>
      </p:sp>
      <p:sp>
        <p:nvSpPr>
          <p:cNvPr id="23" name="テキスト ボックス 22">
            <a:extLst>
              <a:ext uri="{FF2B5EF4-FFF2-40B4-BE49-F238E27FC236}">
                <a16:creationId xmlns:a16="http://schemas.microsoft.com/office/drawing/2014/main" id="{368236E8-747E-EB66-F92A-74C71316D19A}"/>
              </a:ext>
            </a:extLst>
          </p:cNvPr>
          <p:cNvSpPr txBox="1"/>
          <p:nvPr/>
        </p:nvSpPr>
        <p:spPr>
          <a:xfrm>
            <a:off x="188065" y="883675"/>
            <a:ext cx="9174087" cy="884473"/>
          </a:xfrm>
          <a:prstGeom prst="rect">
            <a:avLst/>
          </a:prstGeom>
          <a:noFill/>
        </p:spPr>
        <p:txBody>
          <a:bodyPr wrap="square" rtlCol="0">
            <a:spAutoFit/>
          </a:bodyPr>
          <a:lstStyle/>
          <a:p>
            <a:pPr>
              <a:lnSpc>
                <a:spcPct val="150000"/>
              </a:lnSpc>
            </a:pPr>
            <a:r>
              <a:rPr kumimoji="1" lang="ja-JP" altLang="en-US">
                <a:latin typeface="+mn-ea"/>
              </a:rPr>
              <a:t>例：樹脂立バンドセット</a:t>
            </a:r>
            <a:r>
              <a:rPr kumimoji="1" lang="en-US" altLang="ja-JP" dirty="0">
                <a:latin typeface="+mn-ea"/>
              </a:rPr>
              <a:t> CU19(19φ)×150L</a:t>
            </a:r>
            <a:r>
              <a:rPr kumimoji="1" lang="ja-JP" altLang="en-US">
                <a:latin typeface="+mn-ea"/>
              </a:rPr>
              <a:t>、</a:t>
            </a:r>
            <a:endParaRPr kumimoji="1" lang="en-US" altLang="ja-JP" dirty="0">
              <a:latin typeface="+mn-ea"/>
            </a:endParaRPr>
          </a:p>
          <a:p>
            <a:pPr>
              <a:lnSpc>
                <a:spcPct val="150000"/>
              </a:lnSpc>
            </a:pPr>
            <a:r>
              <a:rPr kumimoji="1" lang="ja-JP" altLang="en-US">
                <a:latin typeface="+mn-ea"/>
              </a:rPr>
              <a:t>　　ブラック、ステンレスボルトナット付属</a:t>
            </a:r>
            <a:endParaRPr kumimoji="1" lang="en-US" altLang="ja-JP" dirty="0">
              <a:latin typeface="+mn-ea"/>
            </a:endParaRPr>
          </a:p>
        </p:txBody>
      </p:sp>
      <p:sp>
        <p:nvSpPr>
          <p:cNvPr id="24" name="テキスト ボックス 23">
            <a:extLst>
              <a:ext uri="{FF2B5EF4-FFF2-40B4-BE49-F238E27FC236}">
                <a16:creationId xmlns:a16="http://schemas.microsoft.com/office/drawing/2014/main" id="{FDC87A3A-E8B3-4027-1099-D8B0057CAAA3}"/>
              </a:ext>
            </a:extLst>
          </p:cNvPr>
          <p:cNvSpPr txBox="1"/>
          <p:nvPr/>
        </p:nvSpPr>
        <p:spPr>
          <a:xfrm>
            <a:off x="1246631" y="3764365"/>
            <a:ext cx="1668223" cy="468270"/>
          </a:xfrm>
          <a:prstGeom prst="rect">
            <a:avLst/>
          </a:prstGeom>
          <a:noFill/>
        </p:spPr>
        <p:txBody>
          <a:bodyPr wrap="square" rtlCol="0">
            <a:spAutoFit/>
          </a:bodyPr>
          <a:lstStyle/>
          <a:p>
            <a:pPr algn="ctr">
              <a:lnSpc>
                <a:spcPct val="150000"/>
              </a:lnSpc>
            </a:pPr>
            <a:r>
              <a:rPr kumimoji="1" lang="ja-JP" altLang="en-US" b="1">
                <a:latin typeface="+mn-ea"/>
              </a:rPr>
              <a:t>型番</a:t>
            </a:r>
            <a:endParaRPr kumimoji="1" lang="en-US" altLang="ja-JP" b="1" dirty="0">
              <a:solidFill>
                <a:srgbClr val="FF0000"/>
              </a:solidFill>
              <a:latin typeface="+mn-ea"/>
            </a:endParaRPr>
          </a:p>
        </p:txBody>
      </p:sp>
      <p:cxnSp>
        <p:nvCxnSpPr>
          <p:cNvPr id="25" name="直線コネクタ 24">
            <a:extLst>
              <a:ext uri="{FF2B5EF4-FFF2-40B4-BE49-F238E27FC236}">
                <a16:creationId xmlns:a16="http://schemas.microsoft.com/office/drawing/2014/main" id="{4ABCE2A3-6B60-EC1A-9419-D85DD4F2FB46}"/>
              </a:ext>
            </a:extLst>
          </p:cNvPr>
          <p:cNvCxnSpPr>
            <a:cxnSpLocks/>
          </p:cNvCxnSpPr>
          <p:nvPr/>
        </p:nvCxnSpPr>
        <p:spPr>
          <a:xfrm>
            <a:off x="667901" y="3709328"/>
            <a:ext cx="2702667"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4FA8B83B-97F6-DB20-8ADE-026AD785D571}"/>
              </a:ext>
            </a:extLst>
          </p:cNvPr>
          <p:cNvCxnSpPr>
            <a:cxnSpLocks/>
          </p:cNvCxnSpPr>
          <p:nvPr/>
        </p:nvCxnSpPr>
        <p:spPr>
          <a:xfrm>
            <a:off x="3696023" y="3709328"/>
            <a:ext cx="694188" cy="0"/>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E980D41F-C1FC-CE85-069F-4703BA771802}"/>
              </a:ext>
            </a:extLst>
          </p:cNvPr>
          <p:cNvSpPr txBox="1"/>
          <p:nvPr/>
        </p:nvSpPr>
        <p:spPr>
          <a:xfrm>
            <a:off x="3618322" y="3811918"/>
            <a:ext cx="953381" cy="646331"/>
          </a:xfrm>
          <a:prstGeom prst="rect">
            <a:avLst/>
          </a:prstGeom>
          <a:noFill/>
        </p:spPr>
        <p:txBody>
          <a:bodyPr wrap="square" rtlCol="0">
            <a:spAutoFit/>
          </a:bodyPr>
          <a:lstStyle/>
          <a:p>
            <a:r>
              <a:rPr kumimoji="1" lang="ja-JP" altLang="en-US" b="1">
                <a:solidFill>
                  <a:schemeClr val="accent2"/>
                </a:solidFill>
                <a:latin typeface="+mn-ea"/>
              </a:rPr>
              <a:t>バンドサイズ</a:t>
            </a:r>
            <a:endParaRPr kumimoji="1" lang="en-US" altLang="ja-JP" b="1" dirty="0">
              <a:solidFill>
                <a:schemeClr val="accent2"/>
              </a:solidFill>
              <a:latin typeface="+mn-ea"/>
            </a:endParaRPr>
          </a:p>
        </p:txBody>
      </p:sp>
      <p:cxnSp>
        <p:nvCxnSpPr>
          <p:cNvPr id="28" name="直線コネクタ 27">
            <a:extLst>
              <a:ext uri="{FF2B5EF4-FFF2-40B4-BE49-F238E27FC236}">
                <a16:creationId xmlns:a16="http://schemas.microsoft.com/office/drawing/2014/main" id="{C99F491F-3A18-83DB-8785-E62F3AD8DE81}"/>
              </a:ext>
            </a:extLst>
          </p:cNvPr>
          <p:cNvCxnSpPr>
            <a:cxnSpLocks/>
          </p:cNvCxnSpPr>
          <p:nvPr/>
        </p:nvCxnSpPr>
        <p:spPr>
          <a:xfrm>
            <a:off x="4907284" y="3709328"/>
            <a:ext cx="278059" cy="0"/>
          </a:xfrm>
          <a:prstGeom prst="line">
            <a:avLst/>
          </a:prstGeom>
          <a:ln w="50800">
            <a:solidFill>
              <a:srgbClr val="49BBF3"/>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6492F275-49E2-2EC4-8D2A-BD4466771598}"/>
              </a:ext>
            </a:extLst>
          </p:cNvPr>
          <p:cNvSpPr txBox="1"/>
          <p:nvPr/>
        </p:nvSpPr>
        <p:spPr>
          <a:xfrm>
            <a:off x="5669822" y="3697022"/>
            <a:ext cx="953381" cy="468270"/>
          </a:xfrm>
          <a:prstGeom prst="rect">
            <a:avLst/>
          </a:prstGeom>
          <a:noFill/>
        </p:spPr>
        <p:txBody>
          <a:bodyPr wrap="square" rtlCol="0">
            <a:spAutoFit/>
          </a:bodyPr>
          <a:lstStyle/>
          <a:p>
            <a:pPr>
              <a:lnSpc>
                <a:spcPct val="150000"/>
              </a:lnSpc>
            </a:pPr>
            <a:r>
              <a:rPr kumimoji="1" lang="ja-JP" altLang="en-US" b="1">
                <a:solidFill>
                  <a:srgbClr val="49BBF3"/>
                </a:solidFill>
                <a:latin typeface="+mn-ea"/>
              </a:rPr>
              <a:t>色番号</a:t>
            </a:r>
            <a:endParaRPr kumimoji="1" lang="en-US" altLang="ja-JP" b="1" dirty="0">
              <a:solidFill>
                <a:srgbClr val="49BBF3"/>
              </a:solidFill>
              <a:latin typeface="+mn-ea"/>
            </a:endParaRPr>
          </a:p>
        </p:txBody>
      </p:sp>
      <p:sp>
        <p:nvSpPr>
          <p:cNvPr id="30" name="テキスト ボックス 29">
            <a:extLst>
              <a:ext uri="{FF2B5EF4-FFF2-40B4-BE49-F238E27FC236}">
                <a16:creationId xmlns:a16="http://schemas.microsoft.com/office/drawing/2014/main" id="{FB12FB76-3D40-1B2F-E83C-7109C0C22280}"/>
              </a:ext>
            </a:extLst>
          </p:cNvPr>
          <p:cNvSpPr txBox="1"/>
          <p:nvPr/>
        </p:nvSpPr>
        <p:spPr>
          <a:xfrm>
            <a:off x="1494604" y="7759872"/>
            <a:ext cx="1243066" cy="1715470"/>
          </a:xfrm>
          <a:prstGeom prst="rect">
            <a:avLst/>
          </a:prstGeom>
          <a:noFill/>
        </p:spPr>
        <p:txBody>
          <a:bodyPr wrap="square" rtlCol="0">
            <a:spAutoFit/>
          </a:bodyPr>
          <a:lstStyle/>
          <a:p>
            <a:pPr>
              <a:lnSpc>
                <a:spcPct val="150000"/>
              </a:lnSpc>
            </a:pPr>
            <a:r>
              <a:rPr kumimoji="1" lang="en-US" altLang="ja-JP" dirty="0">
                <a:latin typeface="+mn-ea"/>
              </a:rPr>
              <a:t>KFBS14</a:t>
            </a:r>
            <a:endParaRPr kumimoji="1" lang="en-US" altLang="ja-JP" dirty="0">
              <a:solidFill>
                <a:srgbClr val="FF0000"/>
              </a:solidFill>
              <a:latin typeface="+mn-ea"/>
            </a:endParaRPr>
          </a:p>
          <a:p>
            <a:pPr>
              <a:lnSpc>
                <a:spcPct val="150000"/>
              </a:lnSpc>
            </a:pPr>
            <a:r>
              <a:rPr kumimoji="1" lang="en-US" altLang="ja-JP" dirty="0">
                <a:latin typeface="+mn-ea"/>
              </a:rPr>
              <a:t>KFBS14B</a:t>
            </a:r>
          </a:p>
          <a:p>
            <a:pPr>
              <a:lnSpc>
                <a:spcPct val="150000"/>
              </a:lnSpc>
            </a:pPr>
            <a:r>
              <a:rPr kumimoji="1" lang="en-US" altLang="ja-JP" dirty="0">
                <a:latin typeface="+mn-ea"/>
              </a:rPr>
              <a:t>KFBS15</a:t>
            </a:r>
          </a:p>
          <a:p>
            <a:pPr>
              <a:lnSpc>
                <a:spcPct val="150000"/>
              </a:lnSpc>
            </a:pPr>
            <a:r>
              <a:rPr kumimoji="1" lang="en-US" altLang="ja-JP" dirty="0">
                <a:latin typeface="+mn-ea"/>
              </a:rPr>
              <a:t>KFBS15B</a:t>
            </a:r>
          </a:p>
        </p:txBody>
      </p:sp>
      <p:sp>
        <p:nvSpPr>
          <p:cNvPr id="31" name="テキスト ボックス 30">
            <a:extLst>
              <a:ext uri="{FF2B5EF4-FFF2-40B4-BE49-F238E27FC236}">
                <a16:creationId xmlns:a16="http://schemas.microsoft.com/office/drawing/2014/main" id="{A7CDCEDD-E225-F005-4DAC-E50396B6EAD3}"/>
              </a:ext>
            </a:extLst>
          </p:cNvPr>
          <p:cNvSpPr txBox="1"/>
          <p:nvPr/>
        </p:nvSpPr>
        <p:spPr>
          <a:xfrm>
            <a:off x="2688120" y="7763667"/>
            <a:ext cx="2851904" cy="1715470"/>
          </a:xfrm>
          <a:prstGeom prst="rect">
            <a:avLst/>
          </a:prstGeom>
          <a:noFill/>
        </p:spPr>
        <p:txBody>
          <a:bodyPr wrap="square" rtlCol="0">
            <a:spAutoFit/>
          </a:bodyPr>
          <a:lstStyle/>
          <a:p>
            <a:pPr>
              <a:lnSpc>
                <a:spcPct val="150000"/>
              </a:lnSpc>
            </a:pPr>
            <a:r>
              <a:rPr kumimoji="1" lang="ja-JP" altLang="en-US">
                <a:latin typeface="+mn-ea"/>
              </a:rPr>
              <a:t>：</a:t>
            </a:r>
            <a:r>
              <a:rPr kumimoji="1" lang="ja-JP" altLang="en-US">
                <a:solidFill>
                  <a:srgbClr val="FF0000"/>
                </a:solidFill>
                <a:latin typeface="+mn-ea"/>
              </a:rPr>
              <a:t>樹脂</a:t>
            </a:r>
            <a:r>
              <a:rPr kumimoji="1" lang="en-US" altLang="ja-JP" dirty="0">
                <a:solidFill>
                  <a:srgbClr val="FF0000"/>
                </a:solidFill>
                <a:latin typeface="+mn-ea"/>
              </a:rPr>
              <a:t>T</a:t>
            </a:r>
            <a:r>
              <a:rPr kumimoji="1" lang="ja-JP" altLang="en-US">
                <a:solidFill>
                  <a:srgbClr val="FF0000"/>
                </a:solidFill>
                <a:latin typeface="+mn-ea"/>
              </a:rPr>
              <a:t>字サドル</a:t>
            </a:r>
            <a:endParaRPr kumimoji="1" lang="en-US" altLang="ja-JP" dirty="0">
              <a:solidFill>
                <a:srgbClr val="FF0000"/>
              </a:solidFill>
              <a:latin typeface="+mn-ea"/>
            </a:endParaRPr>
          </a:p>
          <a:p>
            <a:pPr>
              <a:lnSpc>
                <a:spcPct val="150000"/>
              </a:lnSpc>
            </a:pPr>
            <a:r>
              <a:rPr kumimoji="1" lang="ja-JP" altLang="en-US">
                <a:latin typeface="+mn-ea"/>
              </a:rPr>
              <a:t>：</a:t>
            </a:r>
            <a:r>
              <a:rPr kumimoji="1" lang="ja-JP" altLang="en-US">
                <a:solidFill>
                  <a:srgbClr val="FF0000"/>
                </a:solidFill>
                <a:latin typeface="+mn-ea"/>
              </a:rPr>
              <a:t>防振樹脂</a:t>
            </a:r>
            <a:r>
              <a:rPr kumimoji="1" lang="en-US" altLang="ja-JP" dirty="0">
                <a:solidFill>
                  <a:srgbClr val="FF0000"/>
                </a:solidFill>
                <a:latin typeface="+mn-ea"/>
              </a:rPr>
              <a:t>T</a:t>
            </a:r>
            <a:r>
              <a:rPr kumimoji="1" lang="ja-JP" altLang="en-US">
                <a:solidFill>
                  <a:srgbClr val="FF0000"/>
                </a:solidFill>
                <a:latin typeface="+mn-ea"/>
              </a:rPr>
              <a:t>字サドル</a:t>
            </a:r>
            <a:endParaRPr kumimoji="1" lang="en-US" altLang="ja-JP" dirty="0">
              <a:latin typeface="+mn-ea"/>
            </a:endParaRPr>
          </a:p>
          <a:p>
            <a:pPr>
              <a:lnSpc>
                <a:spcPct val="150000"/>
              </a:lnSpc>
            </a:pPr>
            <a:r>
              <a:rPr kumimoji="1" lang="ja-JP" altLang="en-US">
                <a:latin typeface="+mn-ea"/>
              </a:rPr>
              <a:t>：</a:t>
            </a:r>
            <a:r>
              <a:rPr kumimoji="1" lang="ja-JP" altLang="en-US">
                <a:solidFill>
                  <a:srgbClr val="FF0000"/>
                </a:solidFill>
                <a:latin typeface="+mn-ea"/>
              </a:rPr>
              <a:t>樹脂メガネバンド</a:t>
            </a:r>
            <a:endParaRPr kumimoji="1" lang="en-US" altLang="ja-JP" dirty="0">
              <a:latin typeface="+mn-ea"/>
            </a:endParaRPr>
          </a:p>
          <a:p>
            <a:pPr>
              <a:lnSpc>
                <a:spcPct val="150000"/>
              </a:lnSpc>
            </a:pPr>
            <a:r>
              <a:rPr kumimoji="1" lang="ja-JP" altLang="en-US">
                <a:latin typeface="+mn-ea"/>
              </a:rPr>
              <a:t>：</a:t>
            </a:r>
            <a:r>
              <a:rPr kumimoji="1" lang="ja-JP" altLang="en-US">
                <a:solidFill>
                  <a:srgbClr val="FF0000"/>
                </a:solidFill>
                <a:latin typeface="+mn-ea"/>
              </a:rPr>
              <a:t>防振樹脂メガネバンド</a:t>
            </a:r>
            <a:endParaRPr kumimoji="1" lang="en-US" altLang="ja-JP" dirty="0">
              <a:latin typeface="+mn-ea"/>
            </a:endParaRPr>
          </a:p>
        </p:txBody>
      </p:sp>
      <p:cxnSp>
        <p:nvCxnSpPr>
          <p:cNvPr id="32" name="直線コネクタ 31">
            <a:extLst>
              <a:ext uri="{FF2B5EF4-FFF2-40B4-BE49-F238E27FC236}">
                <a16:creationId xmlns:a16="http://schemas.microsoft.com/office/drawing/2014/main" id="{1B3A4C09-836F-4A48-9990-29E0DD1D876C}"/>
              </a:ext>
            </a:extLst>
          </p:cNvPr>
          <p:cNvCxnSpPr>
            <a:cxnSpLocks/>
          </p:cNvCxnSpPr>
          <p:nvPr/>
        </p:nvCxnSpPr>
        <p:spPr>
          <a:xfrm>
            <a:off x="4505863" y="3709328"/>
            <a:ext cx="275023" cy="0"/>
          </a:xfrm>
          <a:prstGeom prst="line">
            <a:avLst/>
          </a:prstGeom>
          <a:ln w="508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カギ線コネクタ 32">
            <a:extLst>
              <a:ext uri="{FF2B5EF4-FFF2-40B4-BE49-F238E27FC236}">
                <a16:creationId xmlns:a16="http://schemas.microsoft.com/office/drawing/2014/main" id="{1C9AC2CC-A63E-B771-4C2A-765502D93A36}"/>
              </a:ext>
            </a:extLst>
          </p:cNvPr>
          <p:cNvCxnSpPr>
            <a:endCxn id="29" idx="1"/>
          </p:cNvCxnSpPr>
          <p:nvPr/>
        </p:nvCxnSpPr>
        <p:spPr>
          <a:xfrm>
            <a:off x="5046313" y="3709328"/>
            <a:ext cx="623509" cy="221829"/>
          </a:xfrm>
          <a:prstGeom prst="bentConnector3">
            <a:avLst>
              <a:gd name="adj1" fmla="val 1115"/>
            </a:avLst>
          </a:prstGeom>
          <a:ln w="50800">
            <a:solidFill>
              <a:srgbClr val="49BBF3"/>
            </a:solidFill>
            <a:tailEnd type="triangle"/>
          </a:ln>
        </p:spPr>
        <p:style>
          <a:lnRef idx="1">
            <a:schemeClr val="accent1"/>
          </a:lnRef>
          <a:fillRef idx="0">
            <a:schemeClr val="accent1"/>
          </a:fillRef>
          <a:effectRef idx="0">
            <a:schemeClr val="accent1"/>
          </a:effectRef>
          <a:fontRef idx="minor">
            <a:schemeClr val="tx1"/>
          </a:fontRef>
        </p:style>
      </p:cxnSp>
      <p:cxnSp>
        <p:nvCxnSpPr>
          <p:cNvPr id="34" name="カギ線コネクタ 33">
            <a:extLst>
              <a:ext uri="{FF2B5EF4-FFF2-40B4-BE49-F238E27FC236}">
                <a16:creationId xmlns:a16="http://schemas.microsoft.com/office/drawing/2014/main" id="{5CC0206D-43E4-0D83-D28A-385C2BD9FD9C}"/>
              </a:ext>
            </a:extLst>
          </p:cNvPr>
          <p:cNvCxnSpPr>
            <a:cxnSpLocks/>
            <a:endCxn id="35" idx="1"/>
          </p:cNvCxnSpPr>
          <p:nvPr/>
        </p:nvCxnSpPr>
        <p:spPr>
          <a:xfrm>
            <a:off x="4643374" y="3709327"/>
            <a:ext cx="1053346" cy="690100"/>
          </a:xfrm>
          <a:prstGeom prst="bentConnector3">
            <a:avLst>
              <a:gd name="adj1" fmla="val 395"/>
            </a:avLst>
          </a:prstGeom>
          <a:ln w="50800" cap="sq">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35" name="テキスト ボックス 34">
            <a:extLst>
              <a:ext uri="{FF2B5EF4-FFF2-40B4-BE49-F238E27FC236}">
                <a16:creationId xmlns:a16="http://schemas.microsoft.com/office/drawing/2014/main" id="{BF4EDF47-775C-2BA5-50C5-4B9CD0E969A1}"/>
              </a:ext>
            </a:extLst>
          </p:cNvPr>
          <p:cNvSpPr txBox="1"/>
          <p:nvPr/>
        </p:nvSpPr>
        <p:spPr>
          <a:xfrm>
            <a:off x="5696720" y="4165292"/>
            <a:ext cx="953381" cy="468270"/>
          </a:xfrm>
          <a:prstGeom prst="rect">
            <a:avLst/>
          </a:prstGeom>
          <a:noFill/>
        </p:spPr>
        <p:txBody>
          <a:bodyPr wrap="square" rtlCol="0">
            <a:spAutoFit/>
          </a:bodyPr>
          <a:lstStyle/>
          <a:p>
            <a:pPr>
              <a:lnSpc>
                <a:spcPct val="150000"/>
              </a:lnSpc>
            </a:pPr>
            <a:r>
              <a:rPr kumimoji="1" lang="ja-JP" altLang="en-US" b="1">
                <a:solidFill>
                  <a:srgbClr val="92D050"/>
                </a:solidFill>
                <a:latin typeface="+mn-ea"/>
              </a:rPr>
              <a:t>足高さ</a:t>
            </a:r>
            <a:endParaRPr kumimoji="1" lang="en-US" altLang="ja-JP" b="1" dirty="0">
              <a:solidFill>
                <a:srgbClr val="92D050"/>
              </a:solidFill>
              <a:latin typeface="+mn-ea"/>
            </a:endParaRPr>
          </a:p>
        </p:txBody>
      </p:sp>
      <p:cxnSp>
        <p:nvCxnSpPr>
          <p:cNvPr id="36" name="カギ線コネクタ 35">
            <a:extLst>
              <a:ext uri="{FF2B5EF4-FFF2-40B4-BE49-F238E27FC236}">
                <a16:creationId xmlns:a16="http://schemas.microsoft.com/office/drawing/2014/main" id="{B1B81188-17F4-1CCD-5EAF-451CD3B76C94}"/>
              </a:ext>
            </a:extLst>
          </p:cNvPr>
          <p:cNvCxnSpPr>
            <a:cxnSpLocks/>
          </p:cNvCxnSpPr>
          <p:nvPr/>
        </p:nvCxnSpPr>
        <p:spPr>
          <a:xfrm rot="5400000">
            <a:off x="2576757" y="2775412"/>
            <a:ext cx="383819" cy="3"/>
          </a:xfrm>
          <a:prstGeom prst="bentConnector3">
            <a:avLst>
              <a:gd name="adj1" fmla="val 50000"/>
            </a:avLst>
          </a:prstGeom>
          <a:ln w="50800" cap="sq">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9C7BBAD8-4A97-CDDF-7E31-F5E0B3B79ADE}"/>
              </a:ext>
            </a:extLst>
          </p:cNvPr>
          <p:cNvSpPr txBox="1"/>
          <p:nvPr/>
        </p:nvSpPr>
        <p:spPr>
          <a:xfrm>
            <a:off x="131606" y="2067345"/>
            <a:ext cx="5274118" cy="468270"/>
          </a:xfrm>
          <a:prstGeom prst="rect">
            <a:avLst/>
          </a:prstGeom>
          <a:noFill/>
        </p:spPr>
        <p:txBody>
          <a:bodyPr wrap="square" rtlCol="0">
            <a:spAutoFit/>
          </a:bodyPr>
          <a:lstStyle/>
          <a:p>
            <a:pPr>
              <a:lnSpc>
                <a:spcPct val="150000"/>
              </a:lnSpc>
            </a:pPr>
            <a:r>
              <a:rPr kumimoji="1" lang="en-US" altLang="ja-JP" b="1" dirty="0">
                <a:solidFill>
                  <a:srgbClr val="FF0000"/>
                </a:solidFill>
                <a:latin typeface="+mn-ea"/>
              </a:rPr>
              <a:t>【</a:t>
            </a:r>
            <a:r>
              <a:rPr kumimoji="1" lang="ja-JP" altLang="en-US" b="1">
                <a:solidFill>
                  <a:srgbClr val="FF0000"/>
                </a:solidFill>
                <a:latin typeface="+mn-ea"/>
              </a:rPr>
              <a:t>ボルトナット種別</a:t>
            </a:r>
            <a:r>
              <a:rPr kumimoji="1" lang="en-US" altLang="ja-JP" b="1" dirty="0">
                <a:solidFill>
                  <a:srgbClr val="FF0000"/>
                </a:solidFill>
                <a:latin typeface="+mn-ea"/>
              </a:rPr>
              <a:t>】1</a:t>
            </a:r>
            <a:r>
              <a:rPr kumimoji="1" lang="ja-JP" altLang="en-US" b="1">
                <a:solidFill>
                  <a:srgbClr val="FF0000"/>
                </a:solidFill>
                <a:latin typeface="+mn-ea"/>
              </a:rPr>
              <a:t>：樹脂　</a:t>
            </a:r>
            <a:r>
              <a:rPr kumimoji="1" lang="en-US" altLang="ja-JP" b="1" dirty="0">
                <a:solidFill>
                  <a:srgbClr val="FF0000"/>
                </a:solidFill>
                <a:latin typeface="+mn-ea"/>
              </a:rPr>
              <a:t>2</a:t>
            </a:r>
            <a:r>
              <a:rPr kumimoji="1" lang="ja-JP" altLang="en-US" b="1">
                <a:solidFill>
                  <a:srgbClr val="FF0000"/>
                </a:solidFill>
                <a:latin typeface="+mn-ea"/>
              </a:rPr>
              <a:t>：ステンレス</a:t>
            </a:r>
            <a:endParaRPr kumimoji="1" lang="en-US" altLang="ja-JP" b="1" dirty="0">
              <a:solidFill>
                <a:srgbClr val="FF0000"/>
              </a:solidFill>
              <a:latin typeface="+mn-ea"/>
            </a:endParaRPr>
          </a:p>
        </p:txBody>
      </p:sp>
      <p:sp>
        <p:nvSpPr>
          <p:cNvPr id="38" name="正方形/長方形 37">
            <a:extLst>
              <a:ext uri="{FF2B5EF4-FFF2-40B4-BE49-F238E27FC236}">
                <a16:creationId xmlns:a16="http://schemas.microsoft.com/office/drawing/2014/main" id="{AF99DA61-7E4E-7800-607B-6EF741CD9C97}"/>
              </a:ext>
            </a:extLst>
          </p:cNvPr>
          <p:cNvSpPr/>
          <p:nvPr/>
        </p:nvSpPr>
        <p:spPr>
          <a:xfrm>
            <a:off x="496929" y="2893008"/>
            <a:ext cx="4908795" cy="915115"/>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75E5DDAB-6731-E6EB-6921-BB390DBBEFF7}"/>
              </a:ext>
            </a:extLst>
          </p:cNvPr>
          <p:cNvSpPr txBox="1"/>
          <p:nvPr/>
        </p:nvSpPr>
        <p:spPr>
          <a:xfrm>
            <a:off x="5488835" y="2687785"/>
            <a:ext cx="1332385" cy="468975"/>
          </a:xfrm>
          <a:prstGeom prst="rect">
            <a:avLst/>
          </a:prstGeom>
          <a:noFill/>
        </p:spPr>
        <p:txBody>
          <a:bodyPr wrap="square" rtlCol="0">
            <a:spAutoFit/>
          </a:bodyPr>
          <a:lstStyle/>
          <a:p>
            <a:pPr>
              <a:lnSpc>
                <a:spcPct val="150000"/>
              </a:lnSpc>
            </a:pPr>
            <a:r>
              <a:rPr kumimoji="1" lang="ja-JP" altLang="en-US">
                <a:solidFill>
                  <a:srgbClr val="FF0000"/>
                </a:solidFill>
                <a:latin typeface="+mn-ea"/>
              </a:rPr>
              <a:t>製品番号</a:t>
            </a:r>
            <a:endParaRPr kumimoji="1" lang="en-US" altLang="ja-JP" dirty="0">
              <a:solidFill>
                <a:srgbClr val="FF0000"/>
              </a:solidFill>
              <a:latin typeface="+mn-ea"/>
            </a:endParaRPr>
          </a:p>
        </p:txBody>
      </p:sp>
    </p:spTree>
    <p:extLst>
      <p:ext uri="{BB962C8B-B14F-4D97-AF65-F5344CB8AC3E}">
        <p14:creationId xmlns:p14="http://schemas.microsoft.com/office/powerpoint/2010/main" val="1769784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B490793D-C382-DE89-7058-F15FE6161537}"/>
              </a:ext>
            </a:extLst>
          </p:cNvPr>
          <p:cNvSpPr/>
          <p:nvPr/>
        </p:nvSpPr>
        <p:spPr>
          <a:xfrm>
            <a:off x="184287" y="2059637"/>
            <a:ext cx="5117143" cy="53341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bIns="0" rtlCol="0" anchor="ctr" anchorCtr="0"/>
          <a:lstStyle/>
          <a:p>
            <a:pPr>
              <a:lnSpc>
                <a:spcPct val="150000"/>
              </a:lnSpc>
            </a:pPr>
            <a:r>
              <a:rPr kumimoji="1" lang="en-US" altLang="ja-JP" sz="1000" b="1" dirty="0">
                <a:solidFill>
                  <a:schemeClr val="tx1"/>
                </a:solidFill>
                <a:latin typeface="+mn-ea"/>
              </a:rPr>
              <a:t>CATEGORY</a:t>
            </a: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●サドルバンド（浮き上がり配管用。横走り管・立て管）</a:t>
            </a:r>
            <a:endParaRPr kumimoji="1" lang="en-US" altLang="ja-JP" sz="1000" dirty="0">
              <a:solidFill>
                <a:schemeClr val="tx1"/>
              </a:solidFill>
              <a:latin typeface="+mj-ea"/>
              <a:ea typeface="+mj-ea"/>
            </a:endParaRP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●吊バンド（天井吊り下げの横走り管の支持）</a:t>
            </a:r>
            <a:endParaRPr kumimoji="1" lang="en-US" altLang="ja-JP" sz="1000" b="1" dirty="0">
              <a:solidFill>
                <a:schemeClr val="tx1"/>
              </a:solidFill>
              <a:latin typeface="+mj-ea"/>
              <a:ea typeface="+mj-ea"/>
            </a:endParaRP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●立バンド（立管の振れ止め、支持）</a:t>
            </a:r>
            <a:endParaRPr kumimoji="1" lang="en-US" altLang="ja-JP" sz="1000" dirty="0">
              <a:solidFill>
                <a:schemeClr val="tx1"/>
              </a:solidFill>
              <a:latin typeface="+mj-ea"/>
              <a:ea typeface="+mj-ea"/>
            </a:endParaRP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●メガネバンド（並行パイプの振れ止め）</a:t>
            </a:r>
            <a:endParaRPr kumimoji="1" lang="en-US" altLang="ja-JP" sz="1000" b="1" dirty="0">
              <a:solidFill>
                <a:schemeClr val="tx1"/>
              </a:solidFill>
              <a:latin typeface="+mn-ea"/>
            </a:endParaRPr>
          </a:p>
          <a:p>
            <a:pPr>
              <a:lnSpc>
                <a:spcPct val="150000"/>
              </a:lnSpc>
            </a:pPr>
            <a:endParaRPr kumimoji="1" lang="en-US" altLang="ja-JP" sz="1000" b="1" dirty="0">
              <a:solidFill>
                <a:schemeClr val="tx1"/>
              </a:solidFill>
              <a:latin typeface="+mn-ea"/>
            </a:endParaRPr>
          </a:p>
          <a:p>
            <a:pPr>
              <a:lnSpc>
                <a:spcPct val="150000"/>
              </a:lnSpc>
            </a:pPr>
            <a:r>
              <a:rPr kumimoji="1" lang="en-US" altLang="ja-JP" sz="1000" b="1" dirty="0">
                <a:solidFill>
                  <a:schemeClr val="tx1"/>
                </a:solidFill>
                <a:latin typeface="+mn-ea"/>
              </a:rPr>
              <a:t>MATERIAL</a:t>
            </a: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●バンド本体：耐候性ポリプロピレン</a:t>
            </a:r>
            <a:endParaRPr kumimoji="1" lang="en-US" altLang="ja-JP" sz="1000" dirty="0">
              <a:solidFill>
                <a:schemeClr val="tx1"/>
              </a:solidFill>
              <a:latin typeface="+mj-ea"/>
              <a:ea typeface="+mj-ea"/>
            </a:endParaRP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●各種付属品：</a:t>
            </a:r>
            <a:r>
              <a:rPr kumimoji="1" lang="en-US" altLang="ja-JP" sz="1000" dirty="0">
                <a:solidFill>
                  <a:schemeClr val="tx1"/>
                </a:solidFill>
                <a:latin typeface="+mj-ea"/>
                <a:ea typeface="+mj-ea"/>
              </a:rPr>
              <a:t>ABS</a:t>
            </a:r>
            <a:r>
              <a:rPr kumimoji="1" lang="ja-JP" altLang="en-US" sz="1000">
                <a:solidFill>
                  <a:schemeClr val="tx1"/>
                </a:solidFill>
                <a:latin typeface="+mj-ea"/>
                <a:ea typeface="+mj-ea"/>
              </a:rPr>
              <a:t>　</a:t>
            </a:r>
            <a:endParaRPr kumimoji="1" lang="en-US" altLang="ja-JP" sz="1000" dirty="0">
              <a:solidFill>
                <a:schemeClr val="tx1"/>
              </a:solidFill>
              <a:latin typeface="+mj-ea"/>
              <a:ea typeface="+mj-ea"/>
            </a:endParaRP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●防振ゴム　：</a:t>
            </a:r>
            <a:r>
              <a:rPr kumimoji="1" lang="en-US" altLang="ja-JP" sz="1000" dirty="0">
                <a:solidFill>
                  <a:schemeClr val="tx1"/>
                </a:solidFill>
                <a:latin typeface="+mj-ea"/>
                <a:ea typeface="+mj-ea"/>
              </a:rPr>
              <a:t>SBR</a:t>
            </a:r>
            <a:r>
              <a:rPr kumimoji="1" lang="ja-JP" altLang="en-US" sz="1000">
                <a:solidFill>
                  <a:schemeClr val="tx1"/>
                </a:solidFill>
                <a:latin typeface="+mj-ea"/>
                <a:ea typeface="+mj-ea"/>
              </a:rPr>
              <a:t>（スチレンブタジエンゴム）</a:t>
            </a:r>
            <a:endParaRPr kumimoji="1" lang="en-US" altLang="ja-JP" sz="1000" dirty="0">
              <a:solidFill>
                <a:schemeClr val="tx1"/>
              </a:solidFill>
              <a:latin typeface="+mj-ea"/>
              <a:ea typeface="+mj-ea"/>
            </a:endParaRPr>
          </a:p>
          <a:p>
            <a:pPr>
              <a:lnSpc>
                <a:spcPct val="150000"/>
              </a:lnSpc>
            </a:pPr>
            <a:endParaRPr kumimoji="1" lang="en-US" altLang="ja-JP" sz="1000" b="1" dirty="0">
              <a:solidFill>
                <a:schemeClr val="tx1"/>
              </a:solidFill>
              <a:latin typeface="+mn-ea"/>
            </a:endParaRPr>
          </a:p>
          <a:p>
            <a:pPr>
              <a:lnSpc>
                <a:spcPct val="150000"/>
              </a:lnSpc>
            </a:pPr>
            <a:r>
              <a:rPr kumimoji="1" lang="en-US" altLang="ja-JP" sz="1000" b="1" dirty="0">
                <a:solidFill>
                  <a:schemeClr val="tx1"/>
                </a:solidFill>
                <a:latin typeface="+mn-ea"/>
              </a:rPr>
              <a:t>WARNING</a:t>
            </a: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●紫外線等による劣化のおそれがあるため、原則「屋内」でご使用ください。</a:t>
            </a:r>
            <a:endParaRPr kumimoji="1" lang="en-US" altLang="ja-JP" sz="1000" dirty="0">
              <a:solidFill>
                <a:schemeClr val="tx1"/>
              </a:solidFill>
              <a:latin typeface="+mj-ea"/>
              <a:ea typeface="+mj-ea"/>
            </a:endParaRP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●樹脂立バンドセットの付属品（樹脂丸足、</a:t>
            </a:r>
            <a:r>
              <a:rPr kumimoji="1" lang="ja-JP" altLang="en-US" sz="1000">
                <a:solidFill>
                  <a:schemeClr val="tx1"/>
                </a:solidFill>
                <a:latin typeface="Helvetica" pitchFamily="2" charset="0"/>
                <a:ea typeface="+mj-ea"/>
              </a:rPr>
              <a:t>樹脂</a:t>
            </a:r>
            <a:r>
              <a:rPr kumimoji="1" lang="ja-JP" altLang="en-US" sz="1000">
                <a:solidFill>
                  <a:schemeClr val="tx1"/>
                </a:solidFill>
                <a:latin typeface="+mj-ea"/>
                <a:ea typeface="+mj-ea"/>
              </a:rPr>
              <a:t>丸棒、樹脂キャップ、樹脂台座）は、</a:t>
            </a:r>
            <a:r>
              <a:rPr kumimoji="1" lang="en-US" altLang="ja-JP" sz="1000" dirty="0">
                <a:solidFill>
                  <a:schemeClr val="tx1"/>
                </a:solidFill>
                <a:latin typeface="+mj-ea"/>
                <a:ea typeface="+mj-ea"/>
              </a:rPr>
              <a:t> </a:t>
            </a:r>
          </a:p>
          <a:p>
            <a:pPr>
              <a:lnSpc>
                <a:spcPct val="150000"/>
              </a:lnSpc>
            </a:pPr>
            <a:r>
              <a:rPr kumimoji="1" lang="ja-JP" altLang="en-US" sz="1000">
                <a:solidFill>
                  <a:schemeClr val="tx1"/>
                </a:solidFill>
                <a:latin typeface="+mj-ea"/>
                <a:ea typeface="+mj-ea"/>
              </a:rPr>
              <a:t>　「塩ビ用接着剤」や「硬質プラスチック用接着剤」で接着してご使用ください。</a:t>
            </a:r>
            <a:endParaRPr kumimoji="1" lang="en-US" altLang="ja-JP" sz="1000" dirty="0">
              <a:solidFill>
                <a:schemeClr val="tx1"/>
              </a:solidFill>
              <a:latin typeface="+mj-ea"/>
              <a:ea typeface="+mj-ea"/>
            </a:endParaRP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a:t>
            </a:r>
            <a:r>
              <a:rPr lang="ja-JP" altLang="en-US" sz="1000">
                <a:solidFill>
                  <a:schemeClr val="tx1"/>
                </a:solidFill>
                <a:latin typeface="+mj-ea"/>
                <a:ea typeface="+mj-ea"/>
              </a:rPr>
              <a:t>バンドの本体表記とサイズ・適合管外径が異なる場合があります。</a:t>
            </a:r>
            <a:endParaRPr lang="en-US" altLang="ja-JP" sz="1000" dirty="0">
              <a:solidFill>
                <a:schemeClr val="tx1"/>
              </a:solidFill>
              <a:latin typeface="+mj-ea"/>
              <a:ea typeface="+mj-ea"/>
            </a:endParaRP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a:t>
            </a:r>
            <a:r>
              <a:rPr lang="ja-JP" altLang="en-US" sz="1000">
                <a:solidFill>
                  <a:schemeClr val="tx1"/>
                </a:solidFill>
                <a:latin typeface="+mj-ea"/>
                <a:ea typeface="+mj-ea"/>
              </a:rPr>
              <a:t>許容耐熱温度「常温</a:t>
            </a:r>
            <a:r>
              <a:rPr lang="en-US" altLang="ja-JP" sz="1000" dirty="0">
                <a:solidFill>
                  <a:schemeClr val="tx1"/>
                </a:solidFill>
                <a:latin typeface="+mj-ea"/>
                <a:ea typeface="+mj-ea"/>
              </a:rPr>
              <a:t>85℃</a:t>
            </a:r>
            <a:r>
              <a:rPr lang="ja-JP" altLang="en-US" sz="1000">
                <a:solidFill>
                  <a:schemeClr val="tx1"/>
                </a:solidFill>
                <a:latin typeface="+mj-ea"/>
                <a:ea typeface="+mj-ea"/>
              </a:rPr>
              <a:t>」まで。</a:t>
            </a:r>
            <a:endParaRPr lang="en-US" altLang="ja-JP" sz="1000" dirty="0">
              <a:solidFill>
                <a:schemeClr val="tx1"/>
              </a:solidFill>
              <a:latin typeface="+mj-ea"/>
              <a:ea typeface="+mj-ea"/>
            </a:endParaRPr>
          </a:p>
          <a:p>
            <a:pPr>
              <a:lnSpc>
                <a:spcPct val="150000"/>
              </a:lnSpc>
            </a:pPr>
            <a:r>
              <a:rPr kumimoji="1" lang="en-US" altLang="ja-JP" sz="1000" dirty="0">
                <a:solidFill>
                  <a:schemeClr val="tx1"/>
                </a:solidFill>
                <a:latin typeface="+mj-ea"/>
                <a:ea typeface="+mj-ea"/>
              </a:rPr>
              <a:t> </a:t>
            </a:r>
            <a:r>
              <a:rPr kumimoji="1" lang="ja-JP" altLang="en-US" sz="1000">
                <a:solidFill>
                  <a:schemeClr val="tx1"/>
                </a:solidFill>
                <a:latin typeface="+mj-ea"/>
                <a:ea typeface="+mj-ea"/>
              </a:rPr>
              <a:t>●立配管の支持間隔は、通常より狭めて施工ください。（吊配管は</a:t>
            </a:r>
            <a:r>
              <a:rPr kumimoji="1" lang="en-US" altLang="ja-JP" sz="1000" dirty="0">
                <a:solidFill>
                  <a:schemeClr val="tx1"/>
                </a:solidFill>
                <a:latin typeface="+mj-ea"/>
                <a:ea typeface="+mj-ea"/>
              </a:rPr>
              <a:t>1.5m</a:t>
            </a:r>
            <a:r>
              <a:rPr kumimoji="1" lang="ja-JP" altLang="en-US" sz="1000">
                <a:solidFill>
                  <a:schemeClr val="tx1"/>
                </a:solidFill>
                <a:latin typeface="+mj-ea"/>
                <a:ea typeface="+mj-ea"/>
              </a:rPr>
              <a:t>以内）</a:t>
            </a:r>
            <a:endParaRPr kumimoji="1" lang="en-US" altLang="ja-JP" sz="1000" dirty="0">
              <a:solidFill>
                <a:schemeClr val="tx1"/>
              </a:solidFill>
              <a:latin typeface="+mj-ea"/>
              <a:ea typeface="+mj-ea"/>
            </a:endParaRPr>
          </a:p>
          <a:p>
            <a:pPr>
              <a:lnSpc>
                <a:spcPct val="150000"/>
              </a:lnSpc>
            </a:pPr>
            <a:endParaRPr kumimoji="1" lang="en-US" altLang="ja-JP" sz="1000" dirty="0">
              <a:solidFill>
                <a:schemeClr val="tx1"/>
              </a:solidFill>
              <a:latin typeface="+mn-ea"/>
            </a:endParaRPr>
          </a:p>
          <a:p>
            <a:pPr>
              <a:lnSpc>
                <a:spcPct val="150000"/>
              </a:lnSpc>
            </a:pPr>
            <a:r>
              <a:rPr kumimoji="1" lang="en-US" altLang="ja-JP" sz="1000" b="1" dirty="0">
                <a:solidFill>
                  <a:schemeClr val="tx1"/>
                </a:solidFill>
                <a:latin typeface="+mn-ea"/>
              </a:rPr>
              <a:t>ANTI-VIBRATION</a:t>
            </a:r>
          </a:p>
          <a:p>
            <a:pPr>
              <a:lnSpc>
                <a:spcPct val="150000"/>
              </a:lnSpc>
            </a:pPr>
            <a:r>
              <a:rPr kumimoji="1" lang="ja-JP" altLang="en-US" sz="1000">
                <a:solidFill>
                  <a:schemeClr val="tx1"/>
                </a:solidFill>
                <a:latin typeface="+mj-ea"/>
                <a:ea typeface="+mj-ea"/>
              </a:rPr>
              <a:t>●防振支持の補助が目的で、</a:t>
            </a:r>
            <a:r>
              <a:rPr lang="ja-JP" altLang="en-US" sz="1000">
                <a:solidFill>
                  <a:schemeClr val="tx1"/>
                </a:solidFill>
                <a:latin typeface="+mj-ea"/>
                <a:ea typeface="+mj-ea"/>
              </a:rPr>
              <a:t>振動伝達率を明確に軽減する効果はありません。</a:t>
            </a:r>
            <a:endParaRPr lang="en-US" altLang="ja-JP" sz="1000" dirty="0">
              <a:solidFill>
                <a:schemeClr val="tx1"/>
              </a:solidFill>
              <a:latin typeface="+mj-ea"/>
              <a:ea typeface="+mj-ea"/>
            </a:endParaRPr>
          </a:p>
          <a:p>
            <a:pPr>
              <a:lnSpc>
                <a:spcPct val="150000"/>
              </a:lnSpc>
            </a:pPr>
            <a:r>
              <a:rPr kumimoji="1" lang="ja-JP" altLang="en-US" sz="1000">
                <a:solidFill>
                  <a:schemeClr val="tx1"/>
                </a:solidFill>
                <a:latin typeface="+mj-ea"/>
                <a:ea typeface="+mj-ea"/>
              </a:rPr>
              <a:t>●使用上の環境によってはパイプや継ぎ手に影響を及ぼす可能性があります。</a:t>
            </a:r>
            <a:endParaRPr kumimoji="1" lang="en-US" altLang="ja-JP" sz="1000" dirty="0">
              <a:solidFill>
                <a:schemeClr val="tx1"/>
              </a:solidFill>
              <a:latin typeface="+mj-ea"/>
              <a:ea typeface="+mj-ea"/>
            </a:endParaRPr>
          </a:p>
          <a:p>
            <a:pPr>
              <a:lnSpc>
                <a:spcPct val="150000"/>
              </a:lnSpc>
            </a:pPr>
            <a:r>
              <a:rPr kumimoji="1" lang="ja-JP" altLang="en-US" sz="1000">
                <a:solidFill>
                  <a:schemeClr val="tx1"/>
                </a:solidFill>
                <a:latin typeface="+mj-ea"/>
                <a:ea typeface="+mj-ea"/>
              </a:rPr>
              <a:t>●</a:t>
            </a:r>
            <a:r>
              <a:rPr lang="ja-JP" altLang="en-US" sz="1000">
                <a:solidFill>
                  <a:schemeClr val="tx1"/>
                </a:solidFill>
                <a:latin typeface="+mj-ea"/>
                <a:ea typeface="+mj-ea"/>
              </a:rPr>
              <a:t>許容耐熱温度「常温</a:t>
            </a:r>
            <a:r>
              <a:rPr lang="en-US" altLang="ja-JP" sz="1000" dirty="0">
                <a:solidFill>
                  <a:schemeClr val="tx1"/>
                </a:solidFill>
                <a:latin typeface="+mj-ea"/>
                <a:ea typeface="+mj-ea"/>
              </a:rPr>
              <a:t>70℃</a:t>
            </a:r>
            <a:r>
              <a:rPr lang="ja-JP" altLang="en-US" sz="1000">
                <a:solidFill>
                  <a:schemeClr val="tx1"/>
                </a:solidFill>
                <a:latin typeface="+mj-ea"/>
                <a:ea typeface="+mj-ea"/>
              </a:rPr>
              <a:t>」まで。</a:t>
            </a:r>
            <a:endParaRPr lang="en-US" altLang="ja-JP" sz="1000" dirty="0">
              <a:solidFill>
                <a:schemeClr val="tx1"/>
              </a:solidFill>
              <a:latin typeface="+mj-ea"/>
              <a:ea typeface="+mj-ea"/>
            </a:endParaRPr>
          </a:p>
          <a:p>
            <a:pPr>
              <a:lnSpc>
                <a:spcPct val="150000"/>
              </a:lnSpc>
            </a:pPr>
            <a:r>
              <a:rPr kumimoji="1" lang="ja-JP" altLang="en-US" sz="1000">
                <a:solidFill>
                  <a:schemeClr val="tx1"/>
                </a:solidFill>
                <a:latin typeface="+mj-ea"/>
                <a:ea typeface="+mj-ea"/>
              </a:rPr>
              <a:t>●</a:t>
            </a:r>
            <a:r>
              <a:rPr lang="ja-JP" altLang="en-US" sz="1000">
                <a:solidFill>
                  <a:schemeClr val="tx1"/>
                </a:solidFill>
                <a:latin typeface="+mj-ea"/>
                <a:ea typeface="+mj-ea"/>
              </a:rPr>
              <a:t>仕入れ状況によりゴムの「材質・色」を変更する場合があります。</a:t>
            </a:r>
          </a:p>
        </p:txBody>
      </p:sp>
      <p:pic>
        <p:nvPicPr>
          <p:cNvPr id="11" name="図 10" descr="座る, リモコン, 操作, ゲーム が含まれている画像&#10;&#10;自動的に生成された説明">
            <a:extLst>
              <a:ext uri="{FF2B5EF4-FFF2-40B4-BE49-F238E27FC236}">
                <a16:creationId xmlns:a16="http://schemas.microsoft.com/office/drawing/2014/main" id="{48497A30-F1BF-D9ED-293B-8436082B46F9}"/>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brightnessContrast bright="2000"/>
                    </a14:imgEffect>
                  </a14:imgLayer>
                </a14:imgProps>
              </a:ext>
            </a:extLst>
          </a:blip>
          <a:srcRect l="17805" r="10936"/>
          <a:stretch/>
        </p:blipFill>
        <p:spPr>
          <a:xfrm rot="222019">
            <a:off x="3236705" y="1298557"/>
            <a:ext cx="4129451" cy="3259670"/>
          </a:xfrm>
          <a:prstGeom prst="rect">
            <a:avLst/>
          </a:prstGeom>
        </p:spPr>
      </p:pic>
      <p:sp>
        <p:nvSpPr>
          <p:cNvPr id="20" name="正方形/長方形 19">
            <a:extLst>
              <a:ext uri="{FF2B5EF4-FFF2-40B4-BE49-F238E27FC236}">
                <a16:creationId xmlns:a16="http://schemas.microsoft.com/office/drawing/2014/main" id="{78F53412-32DB-173A-382C-B7EECF81856C}"/>
              </a:ext>
            </a:extLst>
          </p:cNvPr>
          <p:cNvSpPr/>
          <p:nvPr/>
        </p:nvSpPr>
        <p:spPr>
          <a:xfrm>
            <a:off x="-329708" y="7479469"/>
            <a:ext cx="7489703" cy="1251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bIns="0" rtlCol="0" anchor="ctr" anchorCtr="0"/>
          <a:lstStyle/>
          <a:p>
            <a:r>
              <a:rPr kumimoji="1" lang="en-US" altLang="ja-JP" sz="14000" b="1" dirty="0">
                <a:solidFill>
                  <a:schemeClr val="tx1">
                    <a:alpha val="20000"/>
                  </a:schemeClr>
                </a:solidFill>
                <a:latin typeface="Avenir Next LT Pro" panose="020B0504020202020204" pitchFamily="34" charset="0"/>
                <a:ea typeface="Yu Gothic" panose="020B0400000000000000" pitchFamily="34" charset="-128"/>
                <a:cs typeface="Dubai" panose="020B0503030403030204" pitchFamily="34" charset="-78"/>
              </a:rPr>
              <a:t>PLASTIC</a:t>
            </a:r>
          </a:p>
        </p:txBody>
      </p:sp>
      <p:sp>
        <p:nvSpPr>
          <p:cNvPr id="21" name="正方形/長方形 20">
            <a:extLst>
              <a:ext uri="{FF2B5EF4-FFF2-40B4-BE49-F238E27FC236}">
                <a16:creationId xmlns:a16="http://schemas.microsoft.com/office/drawing/2014/main" id="{39A9DC59-E311-FFFE-B619-98AFF600418C}"/>
              </a:ext>
            </a:extLst>
          </p:cNvPr>
          <p:cNvSpPr/>
          <p:nvPr/>
        </p:nvSpPr>
        <p:spPr>
          <a:xfrm>
            <a:off x="-329707" y="8731259"/>
            <a:ext cx="7489703" cy="12517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bIns="0" rtlCol="0" anchor="ctr" anchorCtr="0"/>
          <a:lstStyle/>
          <a:p>
            <a:r>
              <a:rPr kumimoji="1" lang="en-US" altLang="ja-JP" sz="14000" b="1" dirty="0">
                <a:solidFill>
                  <a:schemeClr val="tx1"/>
                </a:solidFill>
                <a:latin typeface="Avenir Next LT Pro" panose="020B0504020202020204" pitchFamily="34" charset="0"/>
                <a:ea typeface="Yu Gothic" panose="020B0400000000000000" pitchFamily="34" charset="-128"/>
                <a:cs typeface="Dubai" panose="020B0503030403030204" pitchFamily="34" charset="-78"/>
              </a:rPr>
              <a:t>BANDS</a:t>
            </a:r>
          </a:p>
        </p:txBody>
      </p:sp>
      <p:sp>
        <p:nvSpPr>
          <p:cNvPr id="23" name="テキスト ボックス 22">
            <a:extLst>
              <a:ext uri="{FF2B5EF4-FFF2-40B4-BE49-F238E27FC236}">
                <a16:creationId xmlns:a16="http://schemas.microsoft.com/office/drawing/2014/main" id="{D284E353-0920-89E3-346C-EDA442857F91}"/>
              </a:ext>
            </a:extLst>
          </p:cNvPr>
          <p:cNvSpPr txBox="1"/>
          <p:nvPr/>
        </p:nvSpPr>
        <p:spPr>
          <a:xfrm>
            <a:off x="108000" y="1276288"/>
            <a:ext cx="6625311" cy="468975"/>
          </a:xfrm>
          <a:prstGeom prst="rect">
            <a:avLst/>
          </a:prstGeom>
          <a:noFill/>
        </p:spPr>
        <p:txBody>
          <a:bodyPr wrap="square">
            <a:spAutoFit/>
          </a:bodyPr>
          <a:lstStyle/>
          <a:p>
            <a:pPr>
              <a:lnSpc>
                <a:spcPct val="150000"/>
              </a:lnSpc>
            </a:pPr>
            <a:r>
              <a:rPr kumimoji="1" lang="ja-JP" altLang="en-US" sz="1800" b="1">
                <a:solidFill>
                  <a:schemeClr val="bg1">
                    <a:lumMod val="50000"/>
                  </a:schemeClr>
                </a:solidFill>
                <a:latin typeface="+mn-ea"/>
              </a:rPr>
              <a:t>電気絶縁</a:t>
            </a:r>
            <a:r>
              <a:rPr kumimoji="1" lang="ja-JP" altLang="en-US" b="1">
                <a:solidFill>
                  <a:schemeClr val="bg1">
                    <a:lumMod val="50000"/>
                  </a:schemeClr>
                </a:solidFill>
                <a:latin typeface="+mn-ea"/>
              </a:rPr>
              <a:t>｜</a:t>
            </a:r>
            <a:r>
              <a:rPr kumimoji="1" lang="ja-JP" altLang="en-US" sz="1800" b="1">
                <a:solidFill>
                  <a:schemeClr val="bg1">
                    <a:lumMod val="50000"/>
                  </a:schemeClr>
                </a:solidFill>
                <a:latin typeface="+mn-ea"/>
              </a:rPr>
              <a:t>パイプの保護、傷付き防止</a:t>
            </a:r>
            <a:r>
              <a:rPr kumimoji="1" lang="ja-JP" altLang="en-US" b="1">
                <a:solidFill>
                  <a:schemeClr val="bg1">
                    <a:lumMod val="50000"/>
                  </a:schemeClr>
                </a:solidFill>
                <a:latin typeface="+mn-ea"/>
              </a:rPr>
              <a:t>｜</a:t>
            </a:r>
            <a:r>
              <a:rPr kumimoji="1" lang="ja-JP" altLang="en-US" sz="1800" b="1">
                <a:solidFill>
                  <a:schemeClr val="bg1">
                    <a:lumMod val="50000"/>
                  </a:schemeClr>
                </a:solidFill>
                <a:latin typeface="+mn-ea"/>
              </a:rPr>
              <a:t>露出配管の美観</a:t>
            </a:r>
            <a:endParaRPr kumimoji="1" lang="en-US" altLang="ja-JP" sz="1800" b="1" dirty="0">
              <a:solidFill>
                <a:schemeClr val="bg1">
                  <a:lumMod val="50000"/>
                </a:schemeClr>
              </a:solidFill>
              <a:latin typeface="+mn-ea"/>
            </a:endParaRPr>
          </a:p>
        </p:txBody>
      </p:sp>
      <p:sp>
        <p:nvSpPr>
          <p:cNvPr id="25" name="正方形/長方形 24">
            <a:extLst>
              <a:ext uri="{FF2B5EF4-FFF2-40B4-BE49-F238E27FC236}">
                <a16:creationId xmlns:a16="http://schemas.microsoft.com/office/drawing/2014/main" id="{FAC336DB-E41B-7E8D-AE5C-BD357083E896}"/>
              </a:ext>
            </a:extLst>
          </p:cNvPr>
          <p:cNvSpPr/>
          <p:nvPr/>
        </p:nvSpPr>
        <p:spPr>
          <a:xfrm>
            <a:off x="0" y="534074"/>
            <a:ext cx="3776353" cy="703578"/>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0" rtlCol="0" anchor="ctr" anchorCtr="0"/>
          <a:lstStyle/>
          <a:p>
            <a:pPr algn="ctr"/>
            <a:endParaRPr kumimoji="1" lang="ja-JP" altLang="en-US" sz="1400" b="1">
              <a:solidFill>
                <a:schemeClr val="bg1"/>
              </a:solidFill>
              <a:latin typeface="Avenir Next LT Pro Demi" panose="020B0504020202020204" pitchFamily="34" charset="0"/>
              <a:ea typeface="Hiragino Sans W6" panose="020B0400000000000000" pitchFamily="34" charset="-128"/>
            </a:endParaRPr>
          </a:p>
        </p:txBody>
      </p:sp>
      <p:sp>
        <p:nvSpPr>
          <p:cNvPr id="26" name="正方形/長方形 25">
            <a:extLst>
              <a:ext uri="{FF2B5EF4-FFF2-40B4-BE49-F238E27FC236}">
                <a16:creationId xmlns:a16="http://schemas.microsoft.com/office/drawing/2014/main" id="{F224687F-E61F-0B53-11DF-F0CC12C08449}"/>
              </a:ext>
            </a:extLst>
          </p:cNvPr>
          <p:cNvSpPr/>
          <p:nvPr/>
        </p:nvSpPr>
        <p:spPr>
          <a:xfrm>
            <a:off x="108000" y="534074"/>
            <a:ext cx="3192212" cy="703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bIns="0" rtlCol="0" anchor="ctr" anchorCtr="0"/>
          <a:lstStyle/>
          <a:p>
            <a:r>
              <a:rPr kumimoji="1" lang="ja-JP" altLang="en-US" sz="4200" b="1">
                <a:solidFill>
                  <a:schemeClr val="bg1"/>
                </a:solidFill>
                <a:latin typeface="+mn-ea"/>
              </a:rPr>
              <a:t>樹脂バンド</a:t>
            </a:r>
            <a:endParaRPr kumimoji="1" lang="en-US" altLang="ja-JP" sz="4200" dirty="0">
              <a:solidFill>
                <a:schemeClr val="bg1"/>
              </a:solidFill>
              <a:latin typeface="+mn-ea"/>
            </a:endParaRPr>
          </a:p>
        </p:txBody>
      </p:sp>
      <p:sp>
        <p:nvSpPr>
          <p:cNvPr id="2" name="テキスト ボックス 1">
            <a:extLst>
              <a:ext uri="{FF2B5EF4-FFF2-40B4-BE49-F238E27FC236}">
                <a16:creationId xmlns:a16="http://schemas.microsoft.com/office/drawing/2014/main" id="{BFAFE39C-1651-AA33-191B-DC9E1DCC79C0}"/>
              </a:ext>
            </a:extLst>
          </p:cNvPr>
          <p:cNvSpPr txBox="1"/>
          <p:nvPr/>
        </p:nvSpPr>
        <p:spPr>
          <a:xfrm>
            <a:off x="1740857" y="5309228"/>
            <a:ext cx="5117143" cy="1700530"/>
          </a:xfrm>
          <a:prstGeom prst="rect">
            <a:avLst/>
          </a:prstGeom>
          <a:noFill/>
        </p:spPr>
        <p:txBody>
          <a:bodyPr wrap="square" rtlCol="0">
            <a:spAutoFit/>
          </a:bodyPr>
          <a:lstStyle/>
          <a:p>
            <a:pPr>
              <a:lnSpc>
                <a:spcPct val="150000"/>
              </a:lnSpc>
            </a:pPr>
            <a:r>
              <a:rPr kumimoji="1" lang="ja-JP" altLang="en-US" sz="2400" b="1">
                <a:solidFill>
                  <a:schemeClr val="bg1"/>
                </a:solidFill>
                <a:highlight>
                  <a:srgbClr val="FF0000"/>
                </a:highlight>
              </a:rPr>
              <a:t>基本同じ材質、注意事項のため、</a:t>
            </a:r>
            <a:endParaRPr kumimoji="1" lang="en-US" altLang="ja-JP" sz="2400" b="1" dirty="0">
              <a:solidFill>
                <a:schemeClr val="bg1"/>
              </a:solidFill>
              <a:highlight>
                <a:srgbClr val="FF0000"/>
              </a:highlight>
            </a:endParaRPr>
          </a:p>
          <a:p>
            <a:pPr>
              <a:lnSpc>
                <a:spcPct val="150000"/>
              </a:lnSpc>
            </a:pPr>
            <a:r>
              <a:rPr kumimoji="1" lang="ja-JP" altLang="en-US" sz="2400" b="1">
                <a:solidFill>
                  <a:schemeClr val="bg1"/>
                </a:solidFill>
                <a:highlight>
                  <a:srgbClr val="FF0000"/>
                </a:highlight>
              </a:rPr>
              <a:t>それぞれに記載するよりは</a:t>
            </a:r>
            <a:endParaRPr kumimoji="1" lang="en-US" altLang="ja-JP" sz="2400" b="1" dirty="0">
              <a:solidFill>
                <a:schemeClr val="bg1"/>
              </a:solidFill>
              <a:highlight>
                <a:srgbClr val="FF0000"/>
              </a:highlight>
            </a:endParaRPr>
          </a:p>
          <a:p>
            <a:pPr>
              <a:lnSpc>
                <a:spcPct val="150000"/>
              </a:lnSpc>
            </a:pPr>
            <a:r>
              <a:rPr kumimoji="1" lang="ja-JP" altLang="en-US" sz="2400" b="1">
                <a:solidFill>
                  <a:schemeClr val="bg1"/>
                </a:solidFill>
                <a:highlight>
                  <a:srgbClr val="FF0000"/>
                </a:highlight>
              </a:rPr>
              <a:t>最初にまとめた方がよさそう。</a:t>
            </a:r>
          </a:p>
        </p:txBody>
      </p:sp>
      <p:sp>
        <p:nvSpPr>
          <p:cNvPr id="4" name="テキスト ボックス 3">
            <a:extLst>
              <a:ext uri="{FF2B5EF4-FFF2-40B4-BE49-F238E27FC236}">
                <a16:creationId xmlns:a16="http://schemas.microsoft.com/office/drawing/2014/main" id="{BC87078B-4F7B-C012-6173-D45D75753595}"/>
              </a:ext>
            </a:extLst>
          </p:cNvPr>
          <p:cNvSpPr txBox="1"/>
          <p:nvPr/>
        </p:nvSpPr>
        <p:spPr>
          <a:xfrm>
            <a:off x="4190285" y="2379890"/>
            <a:ext cx="2483428" cy="1146532"/>
          </a:xfrm>
          <a:prstGeom prst="rect">
            <a:avLst/>
          </a:prstGeom>
          <a:noFill/>
        </p:spPr>
        <p:txBody>
          <a:bodyPr wrap="square" rtlCol="0">
            <a:spAutoFit/>
          </a:bodyPr>
          <a:lstStyle/>
          <a:p>
            <a:pPr>
              <a:lnSpc>
                <a:spcPct val="150000"/>
              </a:lnSpc>
            </a:pPr>
            <a:r>
              <a:rPr kumimoji="1" lang="ja-JP" altLang="en-US" sz="2400" b="1">
                <a:solidFill>
                  <a:schemeClr val="bg1"/>
                </a:solidFill>
                <a:highlight>
                  <a:srgbClr val="FF0000"/>
                </a:highlight>
              </a:rPr>
              <a:t>集合写真は</a:t>
            </a:r>
            <a:endParaRPr kumimoji="1" lang="en-US" altLang="ja-JP" sz="2400" b="1" dirty="0">
              <a:solidFill>
                <a:schemeClr val="bg1"/>
              </a:solidFill>
              <a:highlight>
                <a:srgbClr val="FF0000"/>
              </a:highlight>
            </a:endParaRPr>
          </a:p>
          <a:p>
            <a:pPr>
              <a:lnSpc>
                <a:spcPct val="150000"/>
              </a:lnSpc>
            </a:pPr>
            <a:r>
              <a:rPr kumimoji="1" lang="ja-JP" altLang="en-US" sz="2400" b="1">
                <a:solidFill>
                  <a:schemeClr val="bg1"/>
                </a:solidFill>
                <a:highlight>
                  <a:srgbClr val="FF0000"/>
                </a:highlight>
              </a:rPr>
              <a:t>マストではない</a:t>
            </a:r>
          </a:p>
        </p:txBody>
      </p:sp>
    </p:spTree>
    <p:extLst>
      <p:ext uri="{BB962C8B-B14F-4D97-AF65-F5344CB8AC3E}">
        <p14:creationId xmlns:p14="http://schemas.microsoft.com/office/powerpoint/2010/main" val="2842955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低い精度で自動的に生成された説明">
            <a:extLst>
              <a:ext uri="{FF2B5EF4-FFF2-40B4-BE49-F238E27FC236}">
                <a16:creationId xmlns:a16="http://schemas.microsoft.com/office/drawing/2014/main" id="{631C9C85-3168-EE29-DF52-63396CE9E0AC}"/>
              </a:ext>
            </a:extLst>
          </p:cNvPr>
          <p:cNvPicPr>
            <a:picLocks noChangeAspect="1"/>
          </p:cNvPicPr>
          <p:nvPr/>
        </p:nvPicPr>
        <p:blipFill rotWithShape="1">
          <a:blip r:embed="rId2"/>
          <a:srcRect r="67607" b="54526"/>
          <a:stretch/>
        </p:blipFill>
        <p:spPr>
          <a:xfrm>
            <a:off x="3224316" y="1077637"/>
            <a:ext cx="3168431" cy="4447938"/>
          </a:xfrm>
          <a:prstGeom prst="rect">
            <a:avLst/>
          </a:prstGeom>
        </p:spPr>
      </p:pic>
      <p:pic>
        <p:nvPicPr>
          <p:cNvPr id="6" name="図 5" descr="屋内, 小さい, 座る, 暗い が含まれている画像&#10;&#10;自動的に生成された説明">
            <a:extLst>
              <a:ext uri="{FF2B5EF4-FFF2-40B4-BE49-F238E27FC236}">
                <a16:creationId xmlns:a16="http://schemas.microsoft.com/office/drawing/2014/main" id="{4CA05EE5-AE06-9F8D-5B59-C43B78F549D7}"/>
              </a:ext>
            </a:extLst>
          </p:cNvPr>
          <p:cNvPicPr>
            <a:picLocks noChangeAspect="1"/>
          </p:cNvPicPr>
          <p:nvPr/>
        </p:nvPicPr>
        <p:blipFill>
          <a:blip r:embed="rId3"/>
          <a:stretch>
            <a:fillRect/>
          </a:stretch>
        </p:blipFill>
        <p:spPr>
          <a:xfrm>
            <a:off x="1598560" y="1650211"/>
            <a:ext cx="5871623" cy="3302789"/>
          </a:xfrm>
          <a:prstGeom prst="rect">
            <a:avLst/>
          </a:prstGeom>
        </p:spPr>
      </p:pic>
      <p:pic>
        <p:nvPicPr>
          <p:cNvPr id="9" name="図 8" descr="花瓶に入った植物&#10;&#10;自動的に生成された説明">
            <a:extLst>
              <a:ext uri="{FF2B5EF4-FFF2-40B4-BE49-F238E27FC236}">
                <a16:creationId xmlns:a16="http://schemas.microsoft.com/office/drawing/2014/main" id="{9AE28A2C-BFB7-F70D-96C1-B9F191BC8362}"/>
              </a:ext>
            </a:extLst>
          </p:cNvPr>
          <p:cNvPicPr>
            <a:picLocks noChangeAspect="1"/>
          </p:cNvPicPr>
          <p:nvPr/>
        </p:nvPicPr>
        <p:blipFill>
          <a:blip r:embed="rId4"/>
          <a:stretch>
            <a:fillRect/>
          </a:stretch>
        </p:blipFill>
        <p:spPr>
          <a:xfrm>
            <a:off x="1069384" y="6352466"/>
            <a:ext cx="5309378" cy="3139363"/>
          </a:xfrm>
          <a:prstGeom prst="rect">
            <a:avLst/>
          </a:prstGeom>
        </p:spPr>
      </p:pic>
      <p:pic>
        <p:nvPicPr>
          <p:cNvPr id="10" name="図 9" descr="屋内, 暗い, 座る, リモコン が含まれている画像&#10;&#10;自動的に生成された説明">
            <a:extLst>
              <a:ext uri="{FF2B5EF4-FFF2-40B4-BE49-F238E27FC236}">
                <a16:creationId xmlns:a16="http://schemas.microsoft.com/office/drawing/2014/main" id="{B493556B-7DD8-A7D1-0D6D-2788521B923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5000"/>
                    </a14:imgEffect>
                  </a14:imgLayer>
                </a14:imgProps>
              </a:ext>
            </a:extLst>
          </a:blip>
          <a:stretch>
            <a:fillRect/>
          </a:stretch>
        </p:blipFill>
        <p:spPr>
          <a:xfrm>
            <a:off x="1958975" y="6788258"/>
            <a:ext cx="3893652" cy="2190179"/>
          </a:xfrm>
          <a:prstGeom prst="rect">
            <a:avLst/>
          </a:prstGeom>
        </p:spPr>
      </p:pic>
      <p:sp>
        <p:nvSpPr>
          <p:cNvPr id="11" name="テキスト ボックス 10">
            <a:extLst>
              <a:ext uri="{FF2B5EF4-FFF2-40B4-BE49-F238E27FC236}">
                <a16:creationId xmlns:a16="http://schemas.microsoft.com/office/drawing/2014/main" id="{C64C78F1-622F-E2D6-9098-66FEC0D2B4AA}"/>
              </a:ext>
            </a:extLst>
          </p:cNvPr>
          <p:cNvSpPr txBox="1"/>
          <p:nvPr/>
        </p:nvSpPr>
        <p:spPr>
          <a:xfrm>
            <a:off x="330052" y="250745"/>
            <a:ext cx="6527948" cy="2554545"/>
          </a:xfrm>
          <a:prstGeom prst="rect">
            <a:avLst/>
          </a:prstGeom>
          <a:noFill/>
        </p:spPr>
        <p:txBody>
          <a:bodyPr wrap="square" rtlCol="0">
            <a:spAutoFit/>
          </a:bodyPr>
          <a:lstStyle/>
          <a:p>
            <a:r>
              <a:rPr kumimoji="1" lang="en-US" altLang="ja-JP" sz="8000" dirty="0">
                <a:latin typeface="Avenir Medium" panose="02000503020000020003" pitchFamily="2" charset="0"/>
              </a:rPr>
              <a:t>PLASTIC</a:t>
            </a:r>
          </a:p>
          <a:p>
            <a:r>
              <a:rPr kumimoji="1" lang="en-US" altLang="ja-JP" sz="8000" dirty="0">
                <a:latin typeface="Avenir Medium" panose="02000503020000020003" pitchFamily="2" charset="0"/>
              </a:rPr>
              <a:t>SADDLE</a:t>
            </a:r>
            <a:endParaRPr kumimoji="1" lang="ja-JP" altLang="en-US" sz="8000">
              <a:latin typeface="Avenir Medium" panose="02000503020000020003" pitchFamily="2" charset="0"/>
            </a:endParaRPr>
          </a:p>
        </p:txBody>
      </p:sp>
      <p:sp>
        <p:nvSpPr>
          <p:cNvPr id="2" name="テキスト ボックス 1">
            <a:extLst>
              <a:ext uri="{FF2B5EF4-FFF2-40B4-BE49-F238E27FC236}">
                <a16:creationId xmlns:a16="http://schemas.microsoft.com/office/drawing/2014/main" id="{CF1C2397-D56C-4049-5651-BA93994C6518}"/>
              </a:ext>
            </a:extLst>
          </p:cNvPr>
          <p:cNvSpPr txBox="1"/>
          <p:nvPr/>
        </p:nvSpPr>
        <p:spPr>
          <a:xfrm>
            <a:off x="141267" y="3177809"/>
            <a:ext cx="6069782" cy="400110"/>
          </a:xfrm>
          <a:prstGeom prst="rect">
            <a:avLst/>
          </a:prstGeom>
          <a:noFill/>
        </p:spPr>
        <p:txBody>
          <a:bodyPr wrap="square" rtlCol="0">
            <a:spAutoFit/>
          </a:bodyPr>
          <a:lstStyle/>
          <a:p>
            <a:r>
              <a:rPr kumimoji="1" lang="ja-JP" altLang="en-US" sz="2000" b="1">
                <a:solidFill>
                  <a:schemeClr val="bg1"/>
                </a:solidFill>
                <a:highlight>
                  <a:srgbClr val="FF0000"/>
                </a:highlight>
              </a:rPr>
              <a:t>壁もしくは床にパイプを固定します</a:t>
            </a:r>
            <a:endParaRPr kumimoji="1" lang="en-US" altLang="ja-JP" sz="2000" b="1" dirty="0">
              <a:solidFill>
                <a:schemeClr val="bg1"/>
              </a:solidFill>
              <a:highlight>
                <a:srgbClr val="FF0000"/>
              </a:highlight>
            </a:endParaRPr>
          </a:p>
        </p:txBody>
      </p:sp>
      <p:pic>
        <p:nvPicPr>
          <p:cNvPr id="3" name="図 2" descr="屋外, 建物, 座る, ベンチ が含まれている画像&#10;&#10;自動的に生成された説明">
            <a:extLst>
              <a:ext uri="{FF2B5EF4-FFF2-40B4-BE49-F238E27FC236}">
                <a16:creationId xmlns:a16="http://schemas.microsoft.com/office/drawing/2014/main" id="{EA567404-2E99-8793-B423-1D5FD1B6EAC3}"/>
              </a:ext>
            </a:extLst>
          </p:cNvPr>
          <p:cNvPicPr>
            <a:picLocks noChangeAspect="1"/>
          </p:cNvPicPr>
          <p:nvPr/>
        </p:nvPicPr>
        <p:blipFill rotWithShape="1">
          <a:blip r:embed="rId7"/>
          <a:srcRect l="11618" r="45617" b="8151"/>
          <a:stretch/>
        </p:blipFill>
        <p:spPr>
          <a:xfrm rot="16200000">
            <a:off x="708376" y="3640020"/>
            <a:ext cx="1856787" cy="2991004"/>
          </a:xfrm>
          <a:prstGeom prst="rect">
            <a:avLst/>
          </a:prstGeom>
        </p:spPr>
      </p:pic>
      <p:sp>
        <p:nvSpPr>
          <p:cNvPr id="4" name="テキスト ボックス 3">
            <a:extLst>
              <a:ext uri="{FF2B5EF4-FFF2-40B4-BE49-F238E27FC236}">
                <a16:creationId xmlns:a16="http://schemas.microsoft.com/office/drawing/2014/main" id="{47CDC7AC-4BE1-10B1-3C8E-765490949D68}"/>
              </a:ext>
            </a:extLst>
          </p:cNvPr>
          <p:cNvSpPr txBox="1"/>
          <p:nvPr/>
        </p:nvSpPr>
        <p:spPr>
          <a:xfrm>
            <a:off x="449544" y="4013711"/>
            <a:ext cx="2298032" cy="400110"/>
          </a:xfrm>
          <a:prstGeom prst="rect">
            <a:avLst/>
          </a:prstGeom>
          <a:noFill/>
        </p:spPr>
        <p:txBody>
          <a:bodyPr wrap="square" rtlCol="0">
            <a:spAutoFit/>
          </a:bodyPr>
          <a:lstStyle/>
          <a:p>
            <a:r>
              <a:rPr kumimoji="1" lang="ja-JP" altLang="en-US" sz="2000" b="1">
                <a:solidFill>
                  <a:schemeClr val="bg1"/>
                </a:solidFill>
                <a:highlight>
                  <a:srgbClr val="FF0000"/>
                </a:highlight>
              </a:rPr>
              <a:t>お客様の</a:t>
            </a:r>
            <a:r>
              <a:rPr kumimoji="1" lang="en-US" altLang="ja-JP" sz="2000" b="1" dirty="0">
                <a:solidFill>
                  <a:schemeClr val="bg1"/>
                </a:solidFill>
                <a:highlight>
                  <a:srgbClr val="FF0000"/>
                </a:highlight>
              </a:rPr>
              <a:t>DIY</a:t>
            </a:r>
            <a:r>
              <a:rPr kumimoji="1" lang="ja-JP" altLang="en-US" sz="2000" b="1">
                <a:solidFill>
                  <a:schemeClr val="bg1"/>
                </a:solidFill>
                <a:highlight>
                  <a:srgbClr val="FF0000"/>
                </a:highlight>
              </a:rPr>
              <a:t>事例</a:t>
            </a:r>
            <a:endParaRPr kumimoji="1" lang="en-US" altLang="ja-JP" sz="2000" b="1" dirty="0">
              <a:solidFill>
                <a:schemeClr val="bg1"/>
              </a:solidFill>
              <a:highlight>
                <a:srgbClr val="FF0000"/>
              </a:highlight>
            </a:endParaRPr>
          </a:p>
        </p:txBody>
      </p:sp>
    </p:spTree>
    <p:extLst>
      <p:ext uri="{BB962C8B-B14F-4D97-AF65-F5344CB8AC3E}">
        <p14:creationId xmlns:p14="http://schemas.microsoft.com/office/powerpoint/2010/main" val="1721905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花瓶に入った植物&#10;&#10;自動的に生成された説明">
            <a:extLst>
              <a:ext uri="{FF2B5EF4-FFF2-40B4-BE49-F238E27FC236}">
                <a16:creationId xmlns:a16="http://schemas.microsoft.com/office/drawing/2014/main" id="{3477E556-0D56-9854-CDA7-23555A186944}"/>
              </a:ext>
            </a:extLst>
          </p:cNvPr>
          <p:cNvPicPr>
            <a:picLocks noChangeAspect="1"/>
          </p:cNvPicPr>
          <p:nvPr/>
        </p:nvPicPr>
        <p:blipFill>
          <a:blip r:embed="rId2"/>
          <a:stretch>
            <a:fillRect/>
          </a:stretch>
        </p:blipFill>
        <p:spPr>
          <a:xfrm>
            <a:off x="392668" y="2389033"/>
            <a:ext cx="3345438" cy="3701799"/>
          </a:xfrm>
          <a:prstGeom prst="rect">
            <a:avLst/>
          </a:prstGeom>
        </p:spPr>
      </p:pic>
      <p:pic>
        <p:nvPicPr>
          <p:cNvPr id="13" name="図 12" descr="屋内, 歯ブラシ, 座る, 暗い が含まれている画像&#10;&#10;自動的に生成された説明">
            <a:extLst>
              <a:ext uri="{FF2B5EF4-FFF2-40B4-BE49-F238E27FC236}">
                <a16:creationId xmlns:a16="http://schemas.microsoft.com/office/drawing/2014/main" id="{F3CB5721-71C8-5016-A8AF-4279CC733E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rot="6840099">
            <a:off x="1423002" y="2428954"/>
            <a:ext cx="2351355" cy="4180187"/>
          </a:xfrm>
          <a:prstGeom prst="rect">
            <a:avLst/>
          </a:prstGeom>
        </p:spPr>
      </p:pic>
      <p:pic>
        <p:nvPicPr>
          <p:cNvPr id="16" name="図 15">
            <a:extLst>
              <a:ext uri="{FF2B5EF4-FFF2-40B4-BE49-F238E27FC236}">
                <a16:creationId xmlns:a16="http://schemas.microsoft.com/office/drawing/2014/main" id="{671DA7D9-DA7A-79C3-5261-3F814E41989F}"/>
              </a:ext>
            </a:extLst>
          </p:cNvPr>
          <p:cNvPicPr>
            <a:picLocks noChangeAspect="1"/>
          </p:cNvPicPr>
          <p:nvPr/>
        </p:nvPicPr>
        <p:blipFill>
          <a:blip r:embed="rId5"/>
          <a:stretch>
            <a:fillRect/>
          </a:stretch>
        </p:blipFill>
        <p:spPr>
          <a:xfrm>
            <a:off x="2969616" y="5064306"/>
            <a:ext cx="3593185" cy="4061078"/>
          </a:xfrm>
          <a:prstGeom prst="rect">
            <a:avLst/>
          </a:prstGeom>
        </p:spPr>
      </p:pic>
      <p:pic>
        <p:nvPicPr>
          <p:cNvPr id="17" name="図 16" descr="座る, 暗い, テーブル, 閉じる が含まれている画像&#10;&#10;自動的に生成された説明">
            <a:extLst>
              <a:ext uri="{FF2B5EF4-FFF2-40B4-BE49-F238E27FC236}">
                <a16:creationId xmlns:a16="http://schemas.microsoft.com/office/drawing/2014/main" id="{6B49FBC6-554A-EF92-4118-537E80874857}"/>
              </a:ext>
            </a:extLst>
          </p:cNvPr>
          <p:cNvPicPr>
            <a:picLocks noChangeAspect="1"/>
          </p:cNvPicPr>
          <p:nvPr/>
        </p:nvPicPr>
        <p:blipFill>
          <a:blip r:embed="rId6"/>
          <a:stretch>
            <a:fillRect/>
          </a:stretch>
        </p:blipFill>
        <p:spPr>
          <a:xfrm rot="7029661">
            <a:off x="3847977" y="5538190"/>
            <a:ext cx="2257368" cy="4013097"/>
          </a:xfrm>
          <a:prstGeom prst="rect">
            <a:avLst/>
          </a:prstGeom>
        </p:spPr>
      </p:pic>
      <p:sp>
        <p:nvSpPr>
          <p:cNvPr id="18" name="テキスト ボックス 17">
            <a:extLst>
              <a:ext uri="{FF2B5EF4-FFF2-40B4-BE49-F238E27FC236}">
                <a16:creationId xmlns:a16="http://schemas.microsoft.com/office/drawing/2014/main" id="{15D1DE1A-FE86-CC93-E85C-A90E7C245044}"/>
              </a:ext>
            </a:extLst>
          </p:cNvPr>
          <p:cNvSpPr txBox="1"/>
          <p:nvPr/>
        </p:nvSpPr>
        <p:spPr>
          <a:xfrm>
            <a:off x="299680" y="346663"/>
            <a:ext cx="6558319" cy="1754326"/>
          </a:xfrm>
          <a:prstGeom prst="rect">
            <a:avLst/>
          </a:prstGeom>
          <a:noFill/>
        </p:spPr>
        <p:txBody>
          <a:bodyPr wrap="square" rtlCol="0">
            <a:spAutoFit/>
          </a:bodyPr>
          <a:lstStyle/>
          <a:p>
            <a:r>
              <a:rPr kumimoji="1" lang="en-US" altLang="ja-JP" sz="5400" dirty="0">
                <a:latin typeface="Avenir Medium" panose="02000503020000020003" pitchFamily="2" charset="0"/>
              </a:rPr>
              <a:t>HANGER &amp; STANDING BANDS</a:t>
            </a:r>
            <a:endParaRPr kumimoji="1" lang="ja-JP" altLang="en-US" sz="5400">
              <a:latin typeface="Avenir Medium" panose="02000503020000020003" pitchFamily="2" charset="0"/>
            </a:endParaRPr>
          </a:p>
        </p:txBody>
      </p:sp>
      <p:sp>
        <p:nvSpPr>
          <p:cNvPr id="21" name="テキスト ボックス 20">
            <a:extLst>
              <a:ext uri="{FF2B5EF4-FFF2-40B4-BE49-F238E27FC236}">
                <a16:creationId xmlns:a16="http://schemas.microsoft.com/office/drawing/2014/main" id="{FD53415F-7022-057D-D961-715B4F19B673}"/>
              </a:ext>
            </a:extLst>
          </p:cNvPr>
          <p:cNvSpPr txBox="1"/>
          <p:nvPr/>
        </p:nvSpPr>
        <p:spPr>
          <a:xfrm>
            <a:off x="295199" y="7472226"/>
            <a:ext cx="6267602" cy="338554"/>
          </a:xfrm>
          <a:prstGeom prst="rect">
            <a:avLst/>
          </a:prstGeom>
          <a:noFill/>
        </p:spPr>
        <p:txBody>
          <a:bodyPr wrap="square" rtlCol="0">
            <a:spAutoFit/>
          </a:bodyPr>
          <a:lstStyle/>
          <a:p>
            <a:r>
              <a:rPr kumimoji="1" lang="ja-JP" altLang="en-US" sz="1600" b="1">
                <a:solidFill>
                  <a:schemeClr val="bg1"/>
                </a:solidFill>
                <a:highlight>
                  <a:srgbClr val="FF0000"/>
                </a:highlight>
              </a:rPr>
              <a:t>お客様の</a:t>
            </a:r>
            <a:r>
              <a:rPr kumimoji="1" lang="en-US" altLang="ja-JP" sz="1600" b="1" dirty="0">
                <a:solidFill>
                  <a:schemeClr val="bg1"/>
                </a:solidFill>
                <a:highlight>
                  <a:srgbClr val="FF0000"/>
                </a:highlight>
              </a:rPr>
              <a:t>DIY</a:t>
            </a:r>
            <a:r>
              <a:rPr kumimoji="1" lang="ja-JP" altLang="en-US" sz="1600" b="1">
                <a:solidFill>
                  <a:schemeClr val="bg1"/>
                </a:solidFill>
                <a:highlight>
                  <a:srgbClr val="FF0000"/>
                </a:highlight>
              </a:rPr>
              <a:t>事例（縦向きで使うことが多いようです。）</a:t>
            </a:r>
            <a:endParaRPr kumimoji="1" lang="en-US" altLang="ja-JP" sz="1600" b="1" dirty="0">
              <a:solidFill>
                <a:schemeClr val="bg1"/>
              </a:solidFill>
              <a:highlight>
                <a:srgbClr val="FF0000"/>
              </a:highlight>
            </a:endParaRPr>
          </a:p>
        </p:txBody>
      </p:sp>
      <p:pic>
        <p:nvPicPr>
          <p:cNvPr id="23" name="図 22" descr="屋内, 写真, 部屋, 小さい が含まれている画像&#10;&#10;自動的に生成された説明">
            <a:extLst>
              <a:ext uri="{FF2B5EF4-FFF2-40B4-BE49-F238E27FC236}">
                <a16:creationId xmlns:a16="http://schemas.microsoft.com/office/drawing/2014/main" id="{548D5EA4-505C-63FB-2683-06960FF55543}"/>
              </a:ext>
            </a:extLst>
          </p:cNvPr>
          <p:cNvPicPr>
            <a:picLocks noChangeAspect="1"/>
          </p:cNvPicPr>
          <p:nvPr/>
        </p:nvPicPr>
        <p:blipFill>
          <a:blip r:embed="rId7"/>
          <a:stretch>
            <a:fillRect/>
          </a:stretch>
        </p:blipFill>
        <p:spPr>
          <a:xfrm>
            <a:off x="295199" y="7911345"/>
            <a:ext cx="3593185" cy="1774275"/>
          </a:xfrm>
          <a:prstGeom prst="rect">
            <a:avLst/>
          </a:prstGeom>
        </p:spPr>
      </p:pic>
    </p:spTree>
    <p:extLst>
      <p:ext uri="{BB962C8B-B14F-4D97-AF65-F5344CB8AC3E}">
        <p14:creationId xmlns:p14="http://schemas.microsoft.com/office/powerpoint/2010/main" val="1296420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F17EFA5D-72F9-9E29-F506-7336CD33572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11105" t="11115" r="23869" b="29128"/>
          <a:stretch/>
        </p:blipFill>
        <p:spPr>
          <a:xfrm flipH="1">
            <a:off x="330052" y="512552"/>
            <a:ext cx="6197896" cy="6323610"/>
          </a:xfrm>
          <a:prstGeom prst="rect">
            <a:avLst/>
          </a:prstGeom>
        </p:spPr>
      </p:pic>
      <p:sp>
        <p:nvSpPr>
          <p:cNvPr id="2" name="テキスト ボックス 1">
            <a:extLst>
              <a:ext uri="{FF2B5EF4-FFF2-40B4-BE49-F238E27FC236}">
                <a16:creationId xmlns:a16="http://schemas.microsoft.com/office/drawing/2014/main" id="{413DF268-8655-0EB0-6B15-B5976FB73AD7}"/>
              </a:ext>
            </a:extLst>
          </p:cNvPr>
          <p:cNvSpPr txBox="1"/>
          <p:nvPr/>
        </p:nvSpPr>
        <p:spPr>
          <a:xfrm>
            <a:off x="165026" y="8144995"/>
            <a:ext cx="6527948" cy="1631216"/>
          </a:xfrm>
          <a:prstGeom prst="rect">
            <a:avLst/>
          </a:prstGeom>
          <a:noFill/>
        </p:spPr>
        <p:txBody>
          <a:bodyPr wrap="square" rtlCol="0">
            <a:spAutoFit/>
          </a:bodyPr>
          <a:lstStyle/>
          <a:p>
            <a:pPr algn="r"/>
            <a:r>
              <a:rPr kumimoji="1" lang="en-US" altLang="ja-JP" sz="5000" dirty="0">
                <a:latin typeface="Avenir Medium" panose="02000503020000020003" pitchFamily="2" charset="0"/>
              </a:rPr>
              <a:t>HANGER BAND WITH TURNBUCKLE</a:t>
            </a:r>
          </a:p>
        </p:txBody>
      </p:sp>
      <p:sp>
        <p:nvSpPr>
          <p:cNvPr id="6" name="テキスト ボックス 5">
            <a:extLst>
              <a:ext uri="{FF2B5EF4-FFF2-40B4-BE49-F238E27FC236}">
                <a16:creationId xmlns:a16="http://schemas.microsoft.com/office/drawing/2014/main" id="{E6AEC1AC-B27A-5B6D-0BF0-959C29E81963}"/>
              </a:ext>
            </a:extLst>
          </p:cNvPr>
          <p:cNvSpPr txBox="1"/>
          <p:nvPr/>
        </p:nvSpPr>
        <p:spPr>
          <a:xfrm>
            <a:off x="3030984" y="3891221"/>
            <a:ext cx="4396077" cy="2031325"/>
          </a:xfrm>
          <a:prstGeom prst="rect">
            <a:avLst/>
          </a:prstGeom>
          <a:noFill/>
        </p:spPr>
        <p:txBody>
          <a:bodyPr wrap="square" rtlCol="0">
            <a:spAutoFit/>
          </a:bodyPr>
          <a:lstStyle/>
          <a:p>
            <a:r>
              <a:rPr kumimoji="1" lang="ja-JP" altLang="en-US" b="1">
                <a:solidFill>
                  <a:schemeClr val="bg1"/>
                </a:solidFill>
                <a:highlight>
                  <a:srgbClr val="FF0000"/>
                </a:highlight>
              </a:rPr>
              <a:t>カメラに取り付けたり</a:t>
            </a:r>
            <a:endParaRPr kumimoji="1" lang="en-US" altLang="ja-JP" b="1" dirty="0">
              <a:solidFill>
                <a:schemeClr val="bg1"/>
              </a:solidFill>
              <a:highlight>
                <a:srgbClr val="FF0000"/>
              </a:highlight>
            </a:endParaRPr>
          </a:p>
          <a:p>
            <a:r>
              <a:rPr kumimoji="1" lang="ja-JP" altLang="en-US" b="1">
                <a:solidFill>
                  <a:schemeClr val="bg1"/>
                </a:solidFill>
                <a:highlight>
                  <a:srgbClr val="FF0000"/>
                </a:highlight>
              </a:rPr>
              <a:t>様々な</a:t>
            </a:r>
            <a:r>
              <a:rPr kumimoji="1" lang="en-US" altLang="ja-JP" b="1" dirty="0">
                <a:solidFill>
                  <a:schemeClr val="bg1"/>
                </a:solidFill>
                <a:highlight>
                  <a:srgbClr val="FF0000"/>
                </a:highlight>
              </a:rPr>
              <a:t>DIY</a:t>
            </a:r>
            <a:r>
              <a:rPr kumimoji="1" lang="ja-JP" altLang="en-US" b="1">
                <a:solidFill>
                  <a:schemeClr val="bg1"/>
                </a:solidFill>
                <a:highlight>
                  <a:srgbClr val="FF0000"/>
                </a:highlight>
              </a:rPr>
              <a:t>に活用いただいているが、</a:t>
            </a:r>
            <a:endParaRPr kumimoji="1" lang="en-US" altLang="ja-JP" b="1" dirty="0">
              <a:solidFill>
                <a:schemeClr val="bg1"/>
              </a:solidFill>
              <a:highlight>
                <a:srgbClr val="FF0000"/>
              </a:highlight>
            </a:endParaRPr>
          </a:p>
          <a:p>
            <a:r>
              <a:rPr kumimoji="1" lang="ja-JP" altLang="en-US" b="1">
                <a:solidFill>
                  <a:schemeClr val="bg1"/>
                </a:solidFill>
                <a:highlight>
                  <a:srgbClr val="FF0000"/>
                </a:highlight>
              </a:rPr>
              <a:t>できれば通常の使い方</a:t>
            </a:r>
            <a:endParaRPr kumimoji="1" lang="en-US" altLang="ja-JP" b="1" dirty="0">
              <a:solidFill>
                <a:schemeClr val="bg1"/>
              </a:solidFill>
              <a:highlight>
                <a:srgbClr val="FF0000"/>
              </a:highlight>
            </a:endParaRPr>
          </a:p>
          <a:p>
            <a:r>
              <a:rPr kumimoji="1" lang="ja-JP" altLang="en-US" b="1">
                <a:solidFill>
                  <a:schemeClr val="bg1"/>
                </a:solidFill>
                <a:highlight>
                  <a:srgbClr val="FF0000"/>
                </a:highlight>
              </a:rPr>
              <a:t>吊ボルトを取り付けたい</a:t>
            </a:r>
            <a:endParaRPr kumimoji="1" lang="en-US" altLang="ja-JP" b="1" dirty="0">
              <a:solidFill>
                <a:schemeClr val="bg1"/>
              </a:solidFill>
              <a:highlight>
                <a:srgbClr val="FF0000"/>
              </a:highlight>
            </a:endParaRPr>
          </a:p>
          <a:p>
            <a:endParaRPr kumimoji="1" lang="en-US" altLang="ja-JP" b="1" dirty="0">
              <a:solidFill>
                <a:schemeClr val="bg1"/>
              </a:solidFill>
              <a:highlight>
                <a:srgbClr val="FF0000"/>
              </a:highlight>
            </a:endParaRPr>
          </a:p>
          <a:p>
            <a:r>
              <a:rPr kumimoji="1" lang="ja-JP" altLang="en-US" b="1">
                <a:solidFill>
                  <a:schemeClr val="bg1"/>
                </a:solidFill>
                <a:highlight>
                  <a:srgbClr val="FF0000"/>
                </a:highlight>
              </a:rPr>
              <a:t>ヨリで撮るなら場所気にせずだが、</a:t>
            </a:r>
            <a:endParaRPr kumimoji="1" lang="en-US" altLang="ja-JP" b="1" dirty="0">
              <a:solidFill>
                <a:schemeClr val="bg1"/>
              </a:solidFill>
              <a:highlight>
                <a:srgbClr val="FF0000"/>
              </a:highlight>
            </a:endParaRPr>
          </a:p>
          <a:p>
            <a:r>
              <a:rPr kumimoji="1" lang="ja-JP" altLang="en-US" b="1">
                <a:solidFill>
                  <a:schemeClr val="bg1"/>
                </a:solidFill>
                <a:highlight>
                  <a:srgbClr val="FF0000"/>
                </a:highlight>
              </a:rPr>
              <a:t>一旦参考までに。</a:t>
            </a:r>
          </a:p>
        </p:txBody>
      </p:sp>
      <p:pic>
        <p:nvPicPr>
          <p:cNvPr id="18" name="図 17" descr="屋内, 座る, テーブル, 小さい が含まれている画像&#10;&#10;自動的に生成された説明">
            <a:extLst>
              <a:ext uri="{FF2B5EF4-FFF2-40B4-BE49-F238E27FC236}">
                <a16:creationId xmlns:a16="http://schemas.microsoft.com/office/drawing/2014/main" id="{3164503D-3297-A5DF-F1C3-57203E4999A7}"/>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40000"/>
                    </a14:imgEffect>
                  </a14:imgLayer>
                </a14:imgProps>
              </a:ext>
            </a:extLst>
          </a:blip>
          <a:srcRect l="14194"/>
          <a:stretch/>
        </p:blipFill>
        <p:spPr>
          <a:xfrm>
            <a:off x="2226299" y="1777122"/>
            <a:ext cx="1400734" cy="2902107"/>
          </a:xfrm>
          <a:prstGeom prst="rect">
            <a:avLst/>
          </a:prstGeom>
        </p:spPr>
      </p:pic>
      <p:cxnSp>
        <p:nvCxnSpPr>
          <p:cNvPr id="19" name="直線コネクタ 18">
            <a:extLst>
              <a:ext uri="{FF2B5EF4-FFF2-40B4-BE49-F238E27FC236}">
                <a16:creationId xmlns:a16="http://schemas.microsoft.com/office/drawing/2014/main" id="{32A2E9E2-E6A5-4CE0-9F81-23A38AC2CCD2}"/>
              </a:ext>
            </a:extLst>
          </p:cNvPr>
          <p:cNvCxnSpPr>
            <a:cxnSpLocks/>
          </p:cNvCxnSpPr>
          <p:nvPr/>
        </p:nvCxnSpPr>
        <p:spPr>
          <a:xfrm>
            <a:off x="2789616" y="605542"/>
            <a:ext cx="0" cy="1834239"/>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pic>
        <p:nvPicPr>
          <p:cNvPr id="20" name="図 19" descr="屋内, 座る, テーブル, 小さい が含まれている画像&#10;&#10;自動的に生成された説明">
            <a:extLst>
              <a:ext uri="{FF2B5EF4-FFF2-40B4-BE49-F238E27FC236}">
                <a16:creationId xmlns:a16="http://schemas.microsoft.com/office/drawing/2014/main" id="{DB9E3960-D5D9-8C25-F443-B34429FA4D5F}"/>
              </a:ext>
            </a:extLst>
          </p:cNvPr>
          <p:cNvPicPr>
            <a:picLocks noChangeAspect="1"/>
          </p:cNvPicPr>
          <p:nvPr/>
        </p:nvPicPr>
        <p:blipFill rotWithShape="1">
          <a:blip r:embed="rId4">
            <a:extLst>
              <a:ext uri="{BEBA8EAE-BF5A-486C-A8C5-ECC9F3942E4B}">
                <a14:imgProps xmlns:a14="http://schemas.microsoft.com/office/drawing/2010/main">
                  <a14:imgLayer r:embed="rId6">
                    <a14:imgEffect>
                      <a14:saturation sat="40000"/>
                    </a14:imgEffect>
                  </a14:imgLayer>
                </a14:imgProps>
              </a:ext>
            </a:extLst>
          </a:blip>
          <a:srcRect l="14950"/>
          <a:stretch/>
        </p:blipFill>
        <p:spPr>
          <a:xfrm>
            <a:off x="4770239" y="1724349"/>
            <a:ext cx="917569" cy="1917965"/>
          </a:xfrm>
          <a:prstGeom prst="rect">
            <a:avLst/>
          </a:prstGeom>
        </p:spPr>
      </p:pic>
      <p:cxnSp>
        <p:nvCxnSpPr>
          <p:cNvPr id="21" name="直線コネクタ 20">
            <a:extLst>
              <a:ext uri="{FF2B5EF4-FFF2-40B4-BE49-F238E27FC236}">
                <a16:creationId xmlns:a16="http://schemas.microsoft.com/office/drawing/2014/main" id="{39287390-564D-D30E-519A-F24FC4F3AD0E}"/>
              </a:ext>
            </a:extLst>
          </p:cNvPr>
          <p:cNvCxnSpPr>
            <a:cxnSpLocks/>
          </p:cNvCxnSpPr>
          <p:nvPr/>
        </p:nvCxnSpPr>
        <p:spPr>
          <a:xfrm>
            <a:off x="5077490" y="1146875"/>
            <a:ext cx="0" cy="1062881"/>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F12889A2-07B2-E8B9-448F-093239E9C477}"/>
              </a:ext>
            </a:extLst>
          </p:cNvPr>
          <p:cNvSpPr txBox="1"/>
          <p:nvPr/>
        </p:nvSpPr>
        <p:spPr>
          <a:xfrm>
            <a:off x="165026" y="6407685"/>
            <a:ext cx="6267602" cy="338554"/>
          </a:xfrm>
          <a:prstGeom prst="rect">
            <a:avLst/>
          </a:prstGeom>
          <a:noFill/>
        </p:spPr>
        <p:txBody>
          <a:bodyPr wrap="square" rtlCol="0">
            <a:spAutoFit/>
          </a:bodyPr>
          <a:lstStyle/>
          <a:p>
            <a:r>
              <a:rPr kumimoji="1" lang="ja-JP" altLang="en-US" sz="1600" b="1">
                <a:solidFill>
                  <a:schemeClr val="bg1"/>
                </a:solidFill>
                <a:highlight>
                  <a:srgbClr val="FF0000"/>
                </a:highlight>
              </a:rPr>
              <a:t>お客様の</a:t>
            </a:r>
            <a:r>
              <a:rPr kumimoji="1" lang="en-US" altLang="ja-JP" sz="1600" b="1" dirty="0">
                <a:solidFill>
                  <a:schemeClr val="bg1"/>
                </a:solidFill>
                <a:highlight>
                  <a:srgbClr val="FF0000"/>
                </a:highlight>
              </a:rPr>
              <a:t>DIY</a:t>
            </a:r>
            <a:r>
              <a:rPr kumimoji="1" lang="ja-JP" altLang="en-US" sz="1600" b="1">
                <a:solidFill>
                  <a:schemeClr val="bg1"/>
                </a:solidFill>
                <a:highlight>
                  <a:srgbClr val="FF0000"/>
                </a:highlight>
              </a:rPr>
              <a:t>例（雨樋への取付、縦向き）</a:t>
            </a:r>
            <a:endParaRPr kumimoji="1" lang="en-US" altLang="ja-JP" sz="1600" b="1" dirty="0">
              <a:solidFill>
                <a:schemeClr val="bg1"/>
              </a:solidFill>
              <a:highlight>
                <a:srgbClr val="FF0000"/>
              </a:highlight>
            </a:endParaRPr>
          </a:p>
        </p:txBody>
      </p:sp>
      <p:pic>
        <p:nvPicPr>
          <p:cNvPr id="26" name="図 25" descr="屋内, 座る, テーブル, カウンター が含まれている画像&#10;&#10;自動的に生成された説明">
            <a:extLst>
              <a:ext uri="{FF2B5EF4-FFF2-40B4-BE49-F238E27FC236}">
                <a16:creationId xmlns:a16="http://schemas.microsoft.com/office/drawing/2014/main" id="{DB246F0D-466D-1A87-0DEA-37A5860FE9AC}"/>
              </a:ext>
            </a:extLst>
          </p:cNvPr>
          <p:cNvPicPr>
            <a:picLocks noChangeAspect="1"/>
          </p:cNvPicPr>
          <p:nvPr/>
        </p:nvPicPr>
        <p:blipFill>
          <a:blip r:embed="rId7"/>
          <a:stretch>
            <a:fillRect/>
          </a:stretch>
        </p:blipFill>
        <p:spPr>
          <a:xfrm>
            <a:off x="260346" y="6785794"/>
            <a:ext cx="1876926" cy="1409569"/>
          </a:xfrm>
          <a:prstGeom prst="rect">
            <a:avLst/>
          </a:prstGeom>
        </p:spPr>
      </p:pic>
      <p:pic>
        <p:nvPicPr>
          <p:cNvPr id="28" name="図 27" descr="屋内, 座る, 横, ミキサー が含まれている画像&#10;&#10;自動的に生成された説明">
            <a:extLst>
              <a:ext uri="{FF2B5EF4-FFF2-40B4-BE49-F238E27FC236}">
                <a16:creationId xmlns:a16="http://schemas.microsoft.com/office/drawing/2014/main" id="{789FC3C1-7658-BE3F-F7E8-54294F0230D8}"/>
              </a:ext>
            </a:extLst>
          </p:cNvPr>
          <p:cNvPicPr>
            <a:picLocks noChangeAspect="1"/>
          </p:cNvPicPr>
          <p:nvPr/>
        </p:nvPicPr>
        <p:blipFill>
          <a:blip r:embed="rId8"/>
          <a:stretch>
            <a:fillRect/>
          </a:stretch>
        </p:blipFill>
        <p:spPr>
          <a:xfrm>
            <a:off x="2360364" y="6980779"/>
            <a:ext cx="1876926" cy="1074293"/>
          </a:xfrm>
          <a:prstGeom prst="rect">
            <a:avLst/>
          </a:prstGeom>
        </p:spPr>
      </p:pic>
    </p:spTree>
    <p:extLst>
      <p:ext uri="{BB962C8B-B14F-4D97-AF65-F5344CB8AC3E}">
        <p14:creationId xmlns:p14="http://schemas.microsoft.com/office/powerpoint/2010/main" val="1962900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869F03D-9BDB-3CDB-1C99-58A2FAC9E83E}"/>
              </a:ext>
            </a:extLst>
          </p:cNvPr>
          <p:cNvPicPr>
            <a:picLocks noChangeAspect="1"/>
          </p:cNvPicPr>
          <p:nvPr/>
        </p:nvPicPr>
        <p:blipFill>
          <a:blip r:embed="rId2"/>
          <a:stretch>
            <a:fillRect/>
          </a:stretch>
        </p:blipFill>
        <p:spPr>
          <a:xfrm>
            <a:off x="483956" y="2938642"/>
            <a:ext cx="5890088" cy="6460525"/>
          </a:xfrm>
          <a:prstGeom prst="rect">
            <a:avLst/>
          </a:prstGeom>
        </p:spPr>
      </p:pic>
      <p:pic>
        <p:nvPicPr>
          <p:cNvPr id="22" name="図 21" descr="光 が含まれている画像&#10;&#10;自動的に生成された説明">
            <a:extLst>
              <a:ext uri="{FF2B5EF4-FFF2-40B4-BE49-F238E27FC236}">
                <a16:creationId xmlns:a16="http://schemas.microsoft.com/office/drawing/2014/main" id="{CD0C91C7-29D4-449F-A335-CCDEBD107E51}"/>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7200"/>
                    </a14:imgEffect>
                    <a14:imgEffect>
                      <a14:brightnessContrast bright="2000"/>
                    </a14:imgEffect>
                  </a14:imgLayer>
                </a14:imgProps>
              </a:ext>
            </a:extLst>
          </a:blip>
          <a:stretch>
            <a:fillRect/>
          </a:stretch>
        </p:blipFill>
        <p:spPr>
          <a:xfrm rot="7007472">
            <a:off x="681126" y="1453890"/>
            <a:ext cx="4577103" cy="8137074"/>
          </a:xfrm>
          <a:prstGeom prst="rect">
            <a:avLst/>
          </a:prstGeom>
        </p:spPr>
      </p:pic>
      <p:sp>
        <p:nvSpPr>
          <p:cNvPr id="23" name="テキスト ボックス 22">
            <a:extLst>
              <a:ext uri="{FF2B5EF4-FFF2-40B4-BE49-F238E27FC236}">
                <a16:creationId xmlns:a16="http://schemas.microsoft.com/office/drawing/2014/main" id="{2C09E67F-CC97-CB7F-8DB8-3F93900EDD78}"/>
              </a:ext>
            </a:extLst>
          </p:cNvPr>
          <p:cNvSpPr txBox="1"/>
          <p:nvPr/>
        </p:nvSpPr>
        <p:spPr>
          <a:xfrm>
            <a:off x="165026" y="170916"/>
            <a:ext cx="6527948" cy="2554545"/>
          </a:xfrm>
          <a:prstGeom prst="rect">
            <a:avLst/>
          </a:prstGeom>
          <a:noFill/>
        </p:spPr>
        <p:txBody>
          <a:bodyPr wrap="square" rtlCol="0">
            <a:spAutoFit/>
          </a:bodyPr>
          <a:lstStyle/>
          <a:p>
            <a:r>
              <a:rPr kumimoji="1" lang="en-US" altLang="ja-JP" sz="8000" dirty="0">
                <a:latin typeface="Avenir Medium" panose="02000503020000020003" pitchFamily="2" charset="0"/>
              </a:rPr>
              <a:t>STANDING BAND</a:t>
            </a:r>
            <a:endParaRPr kumimoji="1" lang="ja-JP" altLang="en-US" sz="8000">
              <a:latin typeface="Avenir Medium" panose="02000503020000020003" pitchFamily="2" charset="0"/>
            </a:endParaRPr>
          </a:p>
        </p:txBody>
      </p:sp>
      <p:pic>
        <p:nvPicPr>
          <p:cNvPr id="25" name="図 24" descr="スポーツ, 建物, テーブル, 座る が含まれている画像&#10;&#10;自動的に生成された説明">
            <a:extLst>
              <a:ext uri="{FF2B5EF4-FFF2-40B4-BE49-F238E27FC236}">
                <a16:creationId xmlns:a16="http://schemas.microsoft.com/office/drawing/2014/main" id="{0B9FD469-6127-0955-D340-161B8BA29D0E}"/>
              </a:ext>
            </a:extLst>
          </p:cNvPr>
          <p:cNvPicPr>
            <a:picLocks noChangeAspect="1"/>
          </p:cNvPicPr>
          <p:nvPr/>
        </p:nvPicPr>
        <p:blipFill>
          <a:blip r:embed="rId5"/>
          <a:stretch>
            <a:fillRect/>
          </a:stretch>
        </p:blipFill>
        <p:spPr>
          <a:xfrm>
            <a:off x="2697480" y="7761482"/>
            <a:ext cx="1900342" cy="1872463"/>
          </a:xfrm>
          <a:prstGeom prst="rect">
            <a:avLst/>
          </a:prstGeom>
        </p:spPr>
      </p:pic>
      <p:pic>
        <p:nvPicPr>
          <p:cNvPr id="26" name="図 25" descr="屋内, テーブル, 木製, 座る が含まれている画像&#10;&#10;自動的に生成された説明">
            <a:extLst>
              <a:ext uri="{FF2B5EF4-FFF2-40B4-BE49-F238E27FC236}">
                <a16:creationId xmlns:a16="http://schemas.microsoft.com/office/drawing/2014/main" id="{92343FD9-AF69-30F5-ADC9-5791B6F03780}"/>
              </a:ext>
            </a:extLst>
          </p:cNvPr>
          <p:cNvPicPr>
            <a:picLocks noChangeAspect="1"/>
          </p:cNvPicPr>
          <p:nvPr/>
        </p:nvPicPr>
        <p:blipFill>
          <a:blip r:embed="rId6"/>
          <a:stretch>
            <a:fillRect/>
          </a:stretch>
        </p:blipFill>
        <p:spPr>
          <a:xfrm>
            <a:off x="4754871" y="7761482"/>
            <a:ext cx="1758406" cy="1868882"/>
          </a:xfrm>
          <a:prstGeom prst="rect">
            <a:avLst/>
          </a:prstGeom>
        </p:spPr>
      </p:pic>
      <p:sp>
        <p:nvSpPr>
          <p:cNvPr id="27" name="テキスト ボックス 26">
            <a:extLst>
              <a:ext uri="{FF2B5EF4-FFF2-40B4-BE49-F238E27FC236}">
                <a16:creationId xmlns:a16="http://schemas.microsoft.com/office/drawing/2014/main" id="{5C27E5CF-1293-B678-1CB1-F3A7D21CEF35}"/>
              </a:ext>
            </a:extLst>
          </p:cNvPr>
          <p:cNvSpPr txBox="1"/>
          <p:nvPr/>
        </p:nvSpPr>
        <p:spPr>
          <a:xfrm>
            <a:off x="2221287" y="7407539"/>
            <a:ext cx="6069782" cy="707886"/>
          </a:xfrm>
          <a:prstGeom prst="rect">
            <a:avLst/>
          </a:prstGeom>
          <a:noFill/>
        </p:spPr>
        <p:txBody>
          <a:bodyPr wrap="square" rtlCol="0">
            <a:spAutoFit/>
          </a:bodyPr>
          <a:lstStyle/>
          <a:p>
            <a:r>
              <a:rPr kumimoji="1" lang="ja-JP" altLang="en-US" sz="2000" b="1">
                <a:solidFill>
                  <a:schemeClr val="bg1"/>
                </a:solidFill>
                <a:highlight>
                  <a:srgbClr val="FF0000"/>
                </a:highlight>
              </a:rPr>
              <a:t>基本的な用途としては縦向きです。</a:t>
            </a:r>
            <a:endParaRPr kumimoji="1" lang="en-US" altLang="ja-JP" sz="2000" b="1" dirty="0">
              <a:solidFill>
                <a:schemeClr val="bg1"/>
              </a:solidFill>
              <a:highlight>
                <a:srgbClr val="FF0000"/>
              </a:highlight>
            </a:endParaRPr>
          </a:p>
          <a:p>
            <a:r>
              <a:rPr kumimoji="1" lang="ja-JP" altLang="en-US" sz="2000" b="1">
                <a:solidFill>
                  <a:schemeClr val="bg1"/>
                </a:solidFill>
                <a:highlight>
                  <a:srgbClr val="FF0000"/>
                </a:highlight>
              </a:rPr>
              <a:t>右下：お客様の活用事例。</a:t>
            </a:r>
          </a:p>
        </p:txBody>
      </p:sp>
    </p:spTree>
    <p:extLst>
      <p:ext uri="{BB962C8B-B14F-4D97-AF65-F5344CB8AC3E}">
        <p14:creationId xmlns:p14="http://schemas.microsoft.com/office/powerpoint/2010/main" val="29535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A4CFA6C-BF12-D515-E767-2E549B9979C8}"/>
              </a:ext>
            </a:extLst>
          </p:cNvPr>
          <p:cNvPicPr>
            <a:picLocks noChangeAspect="1"/>
          </p:cNvPicPr>
          <p:nvPr/>
        </p:nvPicPr>
        <p:blipFill>
          <a:blip r:embed="rId2"/>
          <a:stretch>
            <a:fillRect/>
          </a:stretch>
        </p:blipFill>
        <p:spPr>
          <a:xfrm>
            <a:off x="383896" y="311074"/>
            <a:ext cx="5595040" cy="6323610"/>
          </a:xfrm>
          <a:prstGeom prst="rect">
            <a:avLst/>
          </a:prstGeom>
        </p:spPr>
      </p:pic>
      <p:pic>
        <p:nvPicPr>
          <p:cNvPr id="11" name="図 10" descr="屋内, 座る, テーブル, モニター が含まれている画像&#10;&#10;自動的に生成された説明">
            <a:extLst>
              <a:ext uri="{FF2B5EF4-FFF2-40B4-BE49-F238E27FC236}">
                <a16:creationId xmlns:a16="http://schemas.microsoft.com/office/drawing/2014/main" id="{4059CAD3-F845-85C0-ED08-405D02A2788D}"/>
              </a:ext>
            </a:extLst>
          </p:cNvPr>
          <p:cNvPicPr>
            <a:picLocks noChangeAspect="1"/>
          </p:cNvPicPr>
          <p:nvPr/>
        </p:nvPicPr>
        <p:blipFill rotWithShape="1">
          <a:blip r:embed="rId3"/>
          <a:srcRect l="2771" t="33176" b="5011"/>
          <a:stretch/>
        </p:blipFill>
        <p:spPr>
          <a:xfrm>
            <a:off x="879064" y="1069383"/>
            <a:ext cx="4042823" cy="4569268"/>
          </a:xfrm>
          <a:prstGeom prst="rect">
            <a:avLst/>
          </a:prstGeom>
        </p:spPr>
      </p:pic>
      <p:sp>
        <p:nvSpPr>
          <p:cNvPr id="2" name="テキスト ボックス 1">
            <a:extLst>
              <a:ext uri="{FF2B5EF4-FFF2-40B4-BE49-F238E27FC236}">
                <a16:creationId xmlns:a16="http://schemas.microsoft.com/office/drawing/2014/main" id="{413DF268-8655-0EB0-6B15-B5976FB73AD7}"/>
              </a:ext>
            </a:extLst>
          </p:cNvPr>
          <p:cNvSpPr txBox="1"/>
          <p:nvPr/>
        </p:nvSpPr>
        <p:spPr>
          <a:xfrm>
            <a:off x="0" y="7245852"/>
            <a:ext cx="6527948" cy="2554545"/>
          </a:xfrm>
          <a:prstGeom prst="rect">
            <a:avLst/>
          </a:prstGeom>
          <a:noFill/>
        </p:spPr>
        <p:txBody>
          <a:bodyPr wrap="square" rtlCol="0">
            <a:spAutoFit/>
          </a:bodyPr>
          <a:lstStyle/>
          <a:p>
            <a:pPr algn="r"/>
            <a:r>
              <a:rPr kumimoji="1" lang="en-US" altLang="ja-JP" sz="8000" dirty="0">
                <a:latin typeface="Avenir Medium" panose="02000503020000020003" pitchFamily="2" charset="0"/>
              </a:rPr>
              <a:t>T-SHAPED</a:t>
            </a:r>
          </a:p>
          <a:p>
            <a:pPr algn="r"/>
            <a:r>
              <a:rPr kumimoji="1" lang="en-US" altLang="ja-JP" sz="8000" dirty="0">
                <a:latin typeface="Avenir Medium" panose="02000503020000020003" pitchFamily="2" charset="0"/>
              </a:rPr>
              <a:t>SADDLE</a:t>
            </a:r>
            <a:endParaRPr kumimoji="1" lang="ja-JP" altLang="en-US" sz="8000">
              <a:latin typeface="Avenir Medium" panose="02000503020000020003" pitchFamily="2" charset="0"/>
            </a:endParaRPr>
          </a:p>
        </p:txBody>
      </p:sp>
      <p:sp>
        <p:nvSpPr>
          <p:cNvPr id="4" name="テキスト ボックス 3">
            <a:extLst>
              <a:ext uri="{FF2B5EF4-FFF2-40B4-BE49-F238E27FC236}">
                <a16:creationId xmlns:a16="http://schemas.microsoft.com/office/drawing/2014/main" id="{CA0B3D18-C6C8-0B5C-252C-6C31CD352CC3}"/>
              </a:ext>
            </a:extLst>
          </p:cNvPr>
          <p:cNvSpPr txBox="1"/>
          <p:nvPr/>
        </p:nvSpPr>
        <p:spPr>
          <a:xfrm>
            <a:off x="2194826" y="6634684"/>
            <a:ext cx="6069782" cy="400110"/>
          </a:xfrm>
          <a:prstGeom prst="rect">
            <a:avLst/>
          </a:prstGeom>
          <a:noFill/>
        </p:spPr>
        <p:txBody>
          <a:bodyPr wrap="square" rtlCol="0">
            <a:spAutoFit/>
          </a:bodyPr>
          <a:lstStyle/>
          <a:p>
            <a:r>
              <a:rPr kumimoji="1" lang="ja-JP" altLang="en-US" sz="2000" b="1">
                <a:solidFill>
                  <a:schemeClr val="bg1"/>
                </a:solidFill>
                <a:highlight>
                  <a:srgbClr val="FF0000"/>
                </a:highlight>
              </a:rPr>
              <a:t>これも基本的な用途としては縦向き</a:t>
            </a:r>
            <a:endParaRPr kumimoji="1" lang="en-US" altLang="ja-JP" sz="2000" b="1" dirty="0">
              <a:solidFill>
                <a:schemeClr val="bg1"/>
              </a:solidFill>
              <a:highlight>
                <a:srgbClr val="FF0000"/>
              </a:highlight>
            </a:endParaRPr>
          </a:p>
        </p:txBody>
      </p:sp>
    </p:spTree>
    <p:extLst>
      <p:ext uri="{BB962C8B-B14F-4D97-AF65-F5344CB8AC3E}">
        <p14:creationId xmlns:p14="http://schemas.microsoft.com/office/powerpoint/2010/main" val="106114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7E40AD8-72C2-2847-68F4-2585175F800F}"/>
              </a:ext>
            </a:extLst>
          </p:cNvPr>
          <p:cNvSpPr txBox="1"/>
          <p:nvPr/>
        </p:nvSpPr>
        <p:spPr>
          <a:xfrm>
            <a:off x="165026" y="170916"/>
            <a:ext cx="6527948" cy="2554545"/>
          </a:xfrm>
          <a:prstGeom prst="rect">
            <a:avLst/>
          </a:prstGeom>
          <a:noFill/>
        </p:spPr>
        <p:txBody>
          <a:bodyPr wrap="square" rtlCol="0">
            <a:spAutoFit/>
          </a:bodyPr>
          <a:lstStyle/>
          <a:p>
            <a:r>
              <a:rPr kumimoji="1" lang="en-US" altLang="ja-JP" sz="8000" dirty="0">
                <a:latin typeface="Avenir Medium" panose="02000503020000020003" pitchFamily="2" charset="0"/>
              </a:rPr>
              <a:t>GLASSES BANDS</a:t>
            </a:r>
            <a:endParaRPr kumimoji="1" lang="ja-JP" altLang="en-US" sz="8000">
              <a:latin typeface="Avenir Medium" panose="02000503020000020003" pitchFamily="2" charset="0"/>
            </a:endParaRPr>
          </a:p>
        </p:txBody>
      </p:sp>
      <p:pic>
        <p:nvPicPr>
          <p:cNvPr id="8" name="図 7" descr="雪が積もっている&#10;&#10;自動的に生成された説明">
            <a:extLst>
              <a:ext uri="{FF2B5EF4-FFF2-40B4-BE49-F238E27FC236}">
                <a16:creationId xmlns:a16="http://schemas.microsoft.com/office/drawing/2014/main" id="{38254D2F-A82F-202A-342F-615ABF984487}"/>
              </a:ext>
            </a:extLst>
          </p:cNvPr>
          <p:cNvPicPr>
            <a:picLocks noChangeAspect="1"/>
          </p:cNvPicPr>
          <p:nvPr/>
        </p:nvPicPr>
        <p:blipFill rotWithShape="1">
          <a:blip r:embed="rId2"/>
          <a:srcRect r="36798"/>
          <a:stretch/>
        </p:blipFill>
        <p:spPr>
          <a:xfrm>
            <a:off x="345359" y="4092448"/>
            <a:ext cx="6347615" cy="5507169"/>
          </a:xfrm>
          <a:prstGeom prst="rect">
            <a:avLst/>
          </a:prstGeom>
        </p:spPr>
      </p:pic>
      <p:pic>
        <p:nvPicPr>
          <p:cNvPr id="10" name="図 9" descr="屋内, 座る, 小さい, 閉じる が含まれている画像&#10;&#10;自動的に生成された説明">
            <a:extLst>
              <a:ext uri="{FF2B5EF4-FFF2-40B4-BE49-F238E27FC236}">
                <a16:creationId xmlns:a16="http://schemas.microsoft.com/office/drawing/2014/main" id="{EEE3B6B7-9E4D-A4FB-5A5A-FE4699E0F6FD}"/>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000"/>
                    </a14:imgEffect>
                  </a14:imgLayer>
                </a14:imgProps>
              </a:ext>
            </a:extLst>
          </a:blip>
          <a:srcRect t="20252" b="3921"/>
          <a:stretch/>
        </p:blipFill>
        <p:spPr>
          <a:xfrm>
            <a:off x="1398069" y="4607348"/>
            <a:ext cx="3321430" cy="4477367"/>
          </a:xfrm>
          <a:prstGeom prst="rect">
            <a:avLst/>
          </a:prstGeom>
        </p:spPr>
      </p:pic>
      <p:sp>
        <p:nvSpPr>
          <p:cNvPr id="11" name="テキスト ボックス 10">
            <a:extLst>
              <a:ext uri="{FF2B5EF4-FFF2-40B4-BE49-F238E27FC236}">
                <a16:creationId xmlns:a16="http://schemas.microsoft.com/office/drawing/2014/main" id="{5CEE777D-E2C2-87EA-CC98-53B8544B1399}"/>
              </a:ext>
            </a:extLst>
          </p:cNvPr>
          <p:cNvSpPr txBox="1"/>
          <p:nvPr/>
        </p:nvSpPr>
        <p:spPr>
          <a:xfrm>
            <a:off x="2686116" y="3112161"/>
            <a:ext cx="6069782" cy="707886"/>
          </a:xfrm>
          <a:prstGeom prst="rect">
            <a:avLst/>
          </a:prstGeom>
          <a:noFill/>
        </p:spPr>
        <p:txBody>
          <a:bodyPr wrap="square" rtlCol="0">
            <a:spAutoFit/>
          </a:bodyPr>
          <a:lstStyle/>
          <a:p>
            <a:r>
              <a:rPr kumimoji="1" lang="ja-JP" altLang="en-US" sz="2000" b="1">
                <a:solidFill>
                  <a:schemeClr val="bg1"/>
                </a:solidFill>
                <a:highlight>
                  <a:srgbClr val="FF0000"/>
                </a:highlight>
              </a:rPr>
              <a:t>ラックとラックの振れ止めなどに</a:t>
            </a:r>
            <a:endParaRPr kumimoji="1" lang="en-US" altLang="ja-JP" sz="2000" b="1" dirty="0">
              <a:solidFill>
                <a:schemeClr val="bg1"/>
              </a:solidFill>
              <a:highlight>
                <a:srgbClr val="FF0000"/>
              </a:highlight>
            </a:endParaRPr>
          </a:p>
          <a:p>
            <a:r>
              <a:rPr kumimoji="1" lang="ja-JP" altLang="en-US" sz="2000" b="1">
                <a:solidFill>
                  <a:schemeClr val="bg1"/>
                </a:solidFill>
                <a:highlight>
                  <a:srgbClr val="FF0000"/>
                </a:highlight>
              </a:rPr>
              <a:t>ご使用いただけるようです。</a:t>
            </a:r>
            <a:endParaRPr kumimoji="1" lang="en-US" altLang="ja-JP" sz="2000" b="1" dirty="0">
              <a:solidFill>
                <a:schemeClr val="bg1"/>
              </a:solidFill>
              <a:highlight>
                <a:srgbClr val="FF0000"/>
              </a:highlight>
            </a:endParaRPr>
          </a:p>
        </p:txBody>
      </p:sp>
    </p:spTree>
    <p:extLst>
      <p:ext uri="{BB962C8B-B14F-4D97-AF65-F5344CB8AC3E}">
        <p14:creationId xmlns:p14="http://schemas.microsoft.com/office/powerpoint/2010/main" val="3178993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58BFA6D7-D111-5D21-62C2-F8F79B630015}"/>
              </a:ext>
            </a:extLst>
          </p:cNvPr>
          <p:cNvSpPr/>
          <p:nvPr/>
        </p:nvSpPr>
        <p:spPr>
          <a:xfrm>
            <a:off x="6122077" y="2986855"/>
            <a:ext cx="656349" cy="100027"/>
          </a:xfrm>
          <a:prstGeom prst="rect">
            <a:avLst/>
          </a:prstGeom>
          <a:noFill/>
        </p:spPr>
        <p:txBody>
          <a:bodyPr wrap="square" lIns="0" tIns="0" rIns="0" bIns="0">
            <a:spAutoFit/>
          </a:bodyPr>
          <a:lstStyle/>
          <a:p>
            <a:pPr algn="r"/>
            <a:r>
              <a:rPr lang="ja-JP" altLang="en-US" sz="650">
                <a:latin typeface="+mn-ea"/>
              </a:rPr>
              <a:t>単位（</a:t>
            </a:r>
            <a:r>
              <a:rPr lang="en-US" altLang="ja-JP" sz="650" dirty="0">
                <a:latin typeface="+mn-ea"/>
              </a:rPr>
              <a:t>mm</a:t>
            </a:r>
            <a:r>
              <a:rPr lang="ja-JP" altLang="en-US" sz="650">
                <a:latin typeface="+mn-ea"/>
              </a:rPr>
              <a:t>）</a:t>
            </a:r>
            <a:endParaRPr lang="en-US" altLang="ja-JP" sz="650" dirty="0">
              <a:latin typeface="+mn-ea"/>
            </a:endParaRPr>
          </a:p>
        </p:txBody>
      </p:sp>
      <p:graphicFrame>
        <p:nvGraphicFramePr>
          <p:cNvPr id="6" name="表 44">
            <a:extLst>
              <a:ext uri="{FF2B5EF4-FFF2-40B4-BE49-F238E27FC236}">
                <a16:creationId xmlns:a16="http://schemas.microsoft.com/office/drawing/2014/main" id="{C7E6387C-77D4-493E-1DE1-633D18B0985C}"/>
              </a:ext>
            </a:extLst>
          </p:cNvPr>
          <p:cNvGraphicFramePr>
            <a:graphicFrameLocks noGrp="1"/>
          </p:cNvGraphicFramePr>
          <p:nvPr>
            <p:extLst>
              <p:ext uri="{D42A27DB-BD31-4B8C-83A1-F6EECF244321}">
                <p14:modId xmlns:p14="http://schemas.microsoft.com/office/powerpoint/2010/main" val="2098504411"/>
              </p:ext>
            </p:extLst>
          </p:nvPr>
        </p:nvGraphicFramePr>
        <p:xfrm>
          <a:off x="87060" y="3234055"/>
          <a:ext cx="6663963" cy="5150861"/>
        </p:xfrm>
        <a:graphic>
          <a:graphicData uri="http://schemas.openxmlformats.org/drawingml/2006/table">
            <a:tbl>
              <a:tblPr firstRow="1" bandRow="1">
                <a:tableStyleId>{5C22544A-7EE6-4342-B048-85BDC9FD1C3A}</a:tableStyleId>
              </a:tblPr>
              <a:tblGrid>
                <a:gridCol w="439200">
                  <a:extLst>
                    <a:ext uri="{9D8B030D-6E8A-4147-A177-3AD203B41FA5}">
                      <a16:colId xmlns:a16="http://schemas.microsoft.com/office/drawing/2014/main" val="448535614"/>
                    </a:ext>
                  </a:extLst>
                </a:gridCol>
                <a:gridCol w="438932">
                  <a:extLst>
                    <a:ext uri="{9D8B030D-6E8A-4147-A177-3AD203B41FA5}">
                      <a16:colId xmlns:a16="http://schemas.microsoft.com/office/drawing/2014/main" val="2540032552"/>
                    </a:ext>
                  </a:extLst>
                </a:gridCol>
                <a:gridCol w="438932">
                  <a:extLst>
                    <a:ext uri="{9D8B030D-6E8A-4147-A177-3AD203B41FA5}">
                      <a16:colId xmlns:a16="http://schemas.microsoft.com/office/drawing/2014/main" val="3252638035"/>
                    </a:ext>
                  </a:extLst>
                </a:gridCol>
                <a:gridCol w="438932">
                  <a:extLst>
                    <a:ext uri="{9D8B030D-6E8A-4147-A177-3AD203B41FA5}">
                      <a16:colId xmlns:a16="http://schemas.microsoft.com/office/drawing/2014/main" val="1049647812"/>
                    </a:ext>
                  </a:extLst>
                </a:gridCol>
                <a:gridCol w="438932">
                  <a:extLst>
                    <a:ext uri="{9D8B030D-6E8A-4147-A177-3AD203B41FA5}">
                      <a16:colId xmlns:a16="http://schemas.microsoft.com/office/drawing/2014/main" val="2171540046"/>
                    </a:ext>
                  </a:extLst>
                </a:gridCol>
                <a:gridCol w="438932">
                  <a:extLst>
                    <a:ext uri="{9D8B030D-6E8A-4147-A177-3AD203B41FA5}">
                      <a16:colId xmlns:a16="http://schemas.microsoft.com/office/drawing/2014/main" val="2113305199"/>
                    </a:ext>
                  </a:extLst>
                </a:gridCol>
                <a:gridCol w="438932">
                  <a:extLst>
                    <a:ext uri="{9D8B030D-6E8A-4147-A177-3AD203B41FA5}">
                      <a16:colId xmlns:a16="http://schemas.microsoft.com/office/drawing/2014/main" val="728809835"/>
                    </a:ext>
                  </a:extLst>
                </a:gridCol>
                <a:gridCol w="438932">
                  <a:extLst>
                    <a:ext uri="{9D8B030D-6E8A-4147-A177-3AD203B41FA5}">
                      <a16:colId xmlns:a16="http://schemas.microsoft.com/office/drawing/2014/main" val="4146741311"/>
                    </a:ext>
                  </a:extLst>
                </a:gridCol>
                <a:gridCol w="465303">
                  <a:extLst>
                    <a:ext uri="{9D8B030D-6E8A-4147-A177-3AD203B41FA5}">
                      <a16:colId xmlns:a16="http://schemas.microsoft.com/office/drawing/2014/main" val="989391009"/>
                    </a:ext>
                  </a:extLst>
                </a:gridCol>
                <a:gridCol w="382543">
                  <a:extLst>
                    <a:ext uri="{9D8B030D-6E8A-4147-A177-3AD203B41FA5}">
                      <a16:colId xmlns:a16="http://schemas.microsoft.com/office/drawing/2014/main" val="377983836"/>
                    </a:ext>
                  </a:extLst>
                </a:gridCol>
                <a:gridCol w="329199">
                  <a:extLst>
                    <a:ext uri="{9D8B030D-6E8A-4147-A177-3AD203B41FA5}">
                      <a16:colId xmlns:a16="http://schemas.microsoft.com/office/drawing/2014/main" val="3585123500"/>
                    </a:ext>
                  </a:extLst>
                </a:gridCol>
                <a:gridCol w="329199">
                  <a:extLst>
                    <a:ext uri="{9D8B030D-6E8A-4147-A177-3AD203B41FA5}">
                      <a16:colId xmlns:a16="http://schemas.microsoft.com/office/drawing/2014/main" val="1506354305"/>
                    </a:ext>
                  </a:extLst>
                </a:gridCol>
                <a:gridCol w="329199">
                  <a:extLst>
                    <a:ext uri="{9D8B030D-6E8A-4147-A177-3AD203B41FA5}">
                      <a16:colId xmlns:a16="http://schemas.microsoft.com/office/drawing/2014/main" val="1573244170"/>
                    </a:ext>
                  </a:extLst>
                </a:gridCol>
                <a:gridCol w="329199">
                  <a:extLst>
                    <a:ext uri="{9D8B030D-6E8A-4147-A177-3AD203B41FA5}">
                      <a16:colId xmlns:a16="http://schemas.microsoft.com/office/drawing/2014/main" val="1930834836"/>
                    </a:ext>
                  </a:extLst>
                </a:gridCol>
                <a:gridCol w="329199">
                  <a:extLst>
                    <a:ext uri="{9D8B030D-6E8A-4147-A177-3AD203B41FA5}">
                      <a16:colId xmlns:a16="http://schemas.microsoft.com/office/drawing/2014/main" val="2543797435"/>
                    </a:ext>
                  </a:extLst>
                </a:gridCol>
                <a:gridCol w="329199">
                  <a:extLst>
                    <a:ext uri="{9D8B030D-6E8A-4147-A177-3AD203B41FA5}">
                      <a16:colId xmlns:a16="http://schemas.microsoft.com/office/drawing/2014/main" val="3625187856"/>
                    </a:ext>
                  </a:extLst>
                </a:gridCol>
                <a:gridCol w="329199">
                  <a:extLst>
                    <a:ext uri="{9D8B030D-6E8A-4147-A177-3AD203B41FA5}">
                      <a16:colId xmlns:a16="http://schemas.microsoft.com/office/drawing/2014/main" val="722446902"/>
                    </a:ext>
                  </a:extLst>
                </a:gridCol>
              </a:tblGrid>
              <a:tr h="152172">
                <a:tc gridSpan="8">
                  <a:txBody>
                    <a:bodyPr/>
                    <a:lstStyle/>
                    <a:p>
                      <a:r>
                        <a:rPr kumimoji="1" lang="en-US" altLang="ja-JP" sz="600" b="1" i="0" dirty="0">
                          <a:solidFill>
                            <a:schemeClr val="bg1"/>
                          </a:solidFill>
                          <a:latin typeface="+mn-ea"/>
                          <a:ea typeface="+mn-ea"/>
                        </a:rPr>
                        <a:t>Size Code</a:t>
                      </a:r>
                      <a:endParaRPr kumimoji="1" lang="ja-JP" altLang="en-US" sz="600" b="1" i="0">
                        <a:solidFill>
                          <a:schemeClr val="bg1"/>
                        </a:solidFill>
                        <a:latin typeface="+mn-ea"/>
                        <a:ea typeface="+mn-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endParaRPr kumimoji="1" lang="ja-JP" altLang="en-US"/>
                    </a:p>
                  </a:txBody>
                  <a:tcPr/>
                </a:tc>
                <a:tc hMerge="1">
                  <a:txBody>
                    <a:bodyPr/>
                    <a:lstStyle/>
                    <a:p>
                      <a:endParaRPr kumimoji="1" lang="ja-JP" altLang="en-US" sz="700" b="1" i="0">
                        <a:latin typeface="+mj-ea"/>
                        <a:ea typeface="+mj-ea"/>
                      </a:endParaRPr>
                    </a:p>
                  </a:txBody>
                  <a:tcPr marL="0" marR="0" marT="0" marB="0" anchor="ctr" anchorCtr="1">
                    <a:lnL w="3175" cap="flat" cmpd="sng" algn="ctr">
                      <a:solidFill>
                        <a:schemeClr val="tx1"/>
                      </a:solidFill>
                      <a:prstDash val="lgDash"/>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endParaRPr kumimoji="1" lang="ja-JP" altLang="en-US" sz="600" b="1" i="0">
                        <a:solidFill>
                          <a:schemeClr val="bg1"/>
                        </a:solidFill>
                        <a:latin typeface="+mn-ea"/>
                        <a:ea typeface="+mn-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endParaRPr kumimoji="1" lang="ja-JP" altLang="en-US" sz="600" b="1" i="0">
                        <a:solidFill>
                          <a:schemeClr val="bg1"/>
                        </a:solidFill>
                        <a:latin typeface="+mn-ea"/>
                        <a:ea typeface="+mn-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endParaRPr kumimoji="1" lang="ja-JP" altLang="en-US" sz="600" b="1" i="0">
                        <a:solidFill>
                          <a:schemeClr val="bg1"/>
                        </a:solidFill>
                        <a:latin typeface="+mn-ea"/>
                        <a:ea typeface="+mn-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endParaRPr kumimoji="1" lang="ja-JP" altLang="en-US" sz="600" b="1" i="0">
                        <a:solidFill>
                          <a:schemeClr val="bg1"/>
                        </a:solidFill>
                        <a:latin typeface="+mn-ea"/>
                        <a:ea typeface="+mn-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hMerge="1">
                  <a:txBody>
                    <a:bodyPr/>
                    <a:lstStyle/>
                    <a:p>
                      <a:endParaRPr kumimoji="1" lang="ja-JP" altLang="en-US" sz="600" b="1" i="0">
                        <a:solidFill>
                          <a:schemeClr val="bg1"/>
                        </a:solidFill>
                        <a:latin typeface="+mn-ea"/>
                        <a:ea typeface="+mn-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en-US" altLang="ja-JP" sz="600" b="1" i="0" dirty="0">
                          <a:solidFill>
                            <a:schemeClr val="bg1"/>
                          </a:solidFill>
                          <a:latin typeface="+mn-ea"/>
                          <a:ea typeface="+mn-ea"/>
                        </a:rPr>
                        <a:t>Size</a:t>
                      </a:r>
                      <a:endParaRPr kumimoji="1" lang="ja-JP" altLang="en-US" sz="600" b="1" i="0">
                        <a:solidFill>
                          <a:schemeClr val="bg1"/>
                        </a:solidFill>
                        <a:latin typeface="+mn-ea"/>
                        <a:ea typeface="+mn-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en-US" altLang="ja-JP" sz="600" b="1" i="0" dirty="0">
                          <a:solidFill>
                            <a:schemeClr val="bg1"/>
                          </a:solidFill>
                          <a:latin typeface="+mn-ea"/>
                          <a:ea typeface="+mn-ea"/>
                        </a:rPr>
                        <a:t>A</a:t>
                      </a:r>
                      <a:endParaRPr kumimoji="1" lang="ja-JP" altLang="en-US" sz="600" b="1" i="0">
                        <a:solidFill>
                          <a:schemeClr val="bg1"/>
                        </a:solidFill>
                        <a:latin typeface="+mn-ea"/>
                        <a:ea typeface="+mn-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600" b="1" i="0" dirty="0">
                          <a:solidFill>
                            <a:schemeClr val="bg1"/>
                          </a:solidFill>
                          <a:latin typeface="+mn-ea"/>
                          <a:ea typeface="+mn-ea"/>
                        </a:rPr>
                        <a:t>L</a:t>
                      </a: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en-US" altLang="ja-JP" sz="600" b="1" i="0" dirty="0">
                          <a:solidFill>
                            <a:schemeClr val="bg1"/>
                          </a:solidFill>
                          <a:latin typeface="+mn-ea"/>
                          <a:ea typeface="+mn-ea"/>
                        </a:rPr>
                        <a:t>P</a:t>
                      </a: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en-US" altLang="ja-JP" sz="600" b="1" i="0" dirty="0">
                          <a:solidFill>
                            <a:schemeClr val="bg1"/>
                          </a:solidFill>
                          <a:latin typeface="+mn-ea"/>
                          <a:ea typeface="+mn-ea"/>
                        </a:rPr>
                        <a:t>T</a:t>
                      </a:r>
                      <a:endParaRPr kumimoji="1" lang="ja-JP" altLang="en-US" sz="600" b="1" i="0">
                        <a:solidFill>
                          <a:schemeClr val="bg1"/>
                        </a:solidFill>
                        <a:latin typeface="+mn-ea"/>
                        <a:ea typeface="+mn-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en-US" altLang="ja-JP" sz="600" b="1" i="0" dirty="0">
                          <a:solidFill>
                            <a:schemeClr val="bg1"/>
                          </a:solidFill>
                          <a:latin typeface="+mn-ea"/>
                          <a:ea typeface="+mn-ea"/>
                        </a:rPr>
                        <a:t>t</a:t>
                      </a:r>
                      <a:endParaRPr kumimoji="1" lang="ja-JP" altLang="en-US" sz="600" b="1" i="0">
                        <a:solidFill>
                          <a:schemeClr val="bg1"/>
                        </a:solidFill>
                        <a:latin typeface="+mn-ea"/>
                        <a:ea typeface="+mn-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en-US" altLang="ja-JP" sz="600" b="1" i="0" dirty="0" err="1">
                          <a:solidFill>
                            <a:schemeClr val="bg1"/>
                          </a:solidFill>
                          <a:latin typeface="+mn-ea"/>
                          <a:ea typeface="+mn-ea"/>
                        </a:rPr>
                        <a:t>φ</a:t>
                      </a:r>
                      <a:endParaRPr kumimoji="1" lang="ja-JP" altLang="en-US" sz="600" b="1" i="0">
                        <a:solidFill>
                          <a:schemeClr val="bg1"/>
                        </a:solidFill>
                        <a:latin typeface="+mn-ea"/>
                        <a:ea typeface="+mn-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ja-JP" altLang="en-US" sz="600" b="1" i="0">
                          <a:solidFill>
                            <a:schemeClr val="bg1"/>
                          </a:solidFill>
                          <a:latin typeface="+mn-ea"/>
                          <a:ea typeface="+mn-ea"/>
                        </a:rPr>
                        <a:t>適合</a:t>
                      </a:r>
                      <a:endParaRPr kumimoji="1" lang="en-US" altLang="ja-JP" sz="600" b="1" i="0" dirty="0">
                        <a:solidFill>
                          <a:schemeClr val="bg1"/>
                        </a:solidFill>
                        <a:latin typeface="+mn-ea"/>
                        <a:ea typeface="+mn-ea"/>
                      </a:endParaRPr>
                    </a:p>
                    <a:p>
                      <a:pPr algn="ctr"/>
                      <a:r>
                        <a:rPr kumimoji="1" lang="ja-JP" altLang="en-US" sz="600" b="1" i="0">
                          <a:solidFill>
                            <a:schemeClr val="bg1"/>
                          </a:solidFill>
                          <a:latin typeface="+mn-ea"/>
                          <a:ea typeface="+mn-ea"/>
                        </a:rPr>
                        <a:t>台座</a:t>
                      </a:r>
                      <a:endParaRPr kumimoji="1" lang="en-US" altLang="ja-JP" sz="600" b="1" i="0" dirty="0">
                        <a:solidFill>
                          <a:schemeClr val="bg1"/>
                        </a:solidFill>
                        <a:latin typeface="+mn-ea"/>
                        <a:ea typeface="+mn-ea"/>
                      </a:endParaRPr>
                    </a:p>
                    <a:p>
                      <a:pPr algn="ctr"/>
                      <a:r>
                        <a:rPr kumimoji="1" lang="en-US" altLang="ja-JP" sz="600" b="1" i="0" dirty="0">
                          <a:solidFill>
                            <a:schemeClr val="bg1"/>
                          </a:solidFill>
                          <a:latin typeface="+mn-ea"/>
                          <a:ea typeface="+mn-ea"/>
                        </a:rPr>
                        <a:t>(</a:t>
                      </a:r>
                      <a:r>
                        <a:rPr kumimoji="1" lang="ja-JP" altLang="en-US" sz="600" b="1" i="0">
                          <a:solidFill>
                            <a:schemeClr val="bg1"/>
                          </a:solidFill>
                          <a:latin typeface="+mn-ea"/>
                          <a:ea typeface="+mn-ea"/>
                        </a:rPr>
                        <a:t>号</a:t>
                      </a:r>
                      <a:r>
                        <a:rPr kumimoji="1" lang="en-US" altLang="ja-JP" sz="600" b="1" i="0" dirty="0">
                          <a:solidFill>
                            <a:schemeClr val="bg1"/>
                          </a:solidFill>
                          <a:latin typeface="+mn-ea"/>
                          <a:ea typeface="+mn-ea"/>
                        </a:rPr>
                        <a:t>)</a:t>
                      </a: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rowSpan="2">
                  <a:txBody>
                    <a:bodyPr/>
                    <a:lstStyle/>
                    <a:p>
                      <a:pPr algn="ctr"/>
                      <a:r>
                        <a:rPr kumimoji="1" lang="ja-JP" altLang="en-US" sz="600" b="1" i="0">
                          <a:solidFill>
                            <a:schemeClr val="bg1"/>
                          </a:solidFill>
                          <a:latin typeface="+mn-ea"/>
                          <a:ea typeface="+mn-ea"/>
                        </a:rPr>
                        <a:t>ケース</a:t>
                      </a:r>
                      <a:endParaRPr kumimoji="1" lang="en-US" altLang="ja-JP" sz="600" b="1" i="0" dirty="0">
                        <a:solidFill>
                          <a:schemeClr val="bg1"/>
                        </a:solidFill>
                        <a:latin typeface="+mn-ea"/>
                        <a:ea typeface="+mn-ea"/>
                      </a:endParaRPr>
                    </a:p>
                    <a:p>
                      <a:pPr algn="ctr"/>
                      <a:r>
                        <a:rPr kumimoji="1" lang="ja-JP" altLang="en-US" sz="600" b="1" i="0">
                          <a:solidFill>
                            <a:schemeClr val="bg1"/>
                          </a:solidFill>
                          <a:latin typeface="+mn-ea"/>
                          <a:ea typeface="+mn-ea"/>
                        </a:rPr>
                        <a:t>入数</a:t>
                      </a:r>
                      <a:endParaRPr kumimoji="1" lang="en-US" altLang="ja-JP" sz="600" b="1" i="0" dirty="0">
                        <a:solidFill>
                          <a:schemeClr val="bg1"/>
                        </a:solidFill>
                        <a:latin typeface="+mn-ea"/>
                        <a:ea typeface="+mn-ea"/>
                      </a:endParaRPr>
                    </a:p>
                    <a:p>
                      <a:pPr algn="ctr"/>
                      <a:r>
                        <a:rPr kumimoji="1" lang="en-US" altLang="ja-JP" sz="600" b="1" i="0" dirty="0">
                          <a:solidFill>
                            <a:schemeClr val="bg1"/>
                          </a:solidFill>
                          <a:latin typeface="+mn-ea"/>
                          <a:ea typeface="+mn-ea"/>
                        </a:rPr>
                        <a:t>(</a:t>
                      </a:r>
                      <a:r>
                        <a:rPr kumimoji="1" lang="ja-JP" altLang="en-US" sz="600" b="1" i="0">
                          <a:solidFill>
                            <a:schemeClr val="bg1"/>
                          </a:solidFill>
                          <a:latin typeface="+mn-ea"/>
                          <a:ea typeface="+mn-ea"/>
                        </a:rPr>
                        <a:t>個</a:t>
                      </a:r>
                      <a:r>
                        <a:rPr kumimoji="1" lang="en-US" altLang="ja-JP" sz="600" b="1" i="0" dirty="0">
                          <a:solidFill>
                            <a:schemeClr val="bg1"/>
                          </a:solidFill>
                          <a:latin typeface="+mn-ea"/>
                          <a:ea typeface="+mn-ea"/>
                        </a:rPr>
                        <a:t>)</a:t>
                      </a: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extLst>
                  <a:ext uri="{0D108BD9-81ED-4DB2-BD59-A6C34878D82A}">
                    <a16:rowId xmlns:a16="http://schemas.microsoft.com/office/drawing/2014/main" val="1900201869"/>
                  </a:ext>
                </a:extLst>
              </a:tr>
              <a:tr h="205425">
                <a:tc>
                  <a:txBody>
                    <a:bodyPr/>
                    <a:lstStyle/>
                    <a:p>
                      <a:pPr algn="ctr"/>
                      <a:r>
                        <a:rPr kumimoji="1" lang="en-US" altLang="ja-JP" sz="600" b="1" i="0" dirty="0">
                          <a:solidFill>
                            <a:schemeClr val="bg1"/>
                          </a:solidFill>
                          <a:latin typeface="+mn-ea"/>
                          <a:ea typeface="+mn-ea"/>
                        </a:rPr>
                        <a:t>White</a:t>
                      </a:r>
                      <a:endParaRPr kumimoji="1" lang="ja-JP" altLang="en-US" sz="600" b="1" i="0">
                        <a:solidFill>
                          <a:schemeClr val="bg1"/>
                        </a:solidFill>
                        <a:latin typeface="+mn-ea"/>
                        <a:ea typeface="+mn-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kumimoji="1" lang="en-US" altLang="ja-JP" sz="600" b="1" i="0" dirty="0">
                          <a:solidFill>
                            <a:schemeClr val="bg1"/>
                          </a:solidFill>
                          <a:latin typeface="+mn-ea"/>
                          <a:ea typeface="+mn-ea"/>
                        </a:rPr>
                        <a:t>Gray</a:t>
                      </a: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kumimoji="1" lang="en-US" altLang="ja-JP" sz="600" b="1" i="0" dirty="0">
                          <a:solidFill>
                            <a:schemeClr val="bg1"/>
                          </a:solidFill>
                          <a:latin typeface="+mn-ea"/>
                          <a:ea typeface="+mn-ea"/>
                        </a:rPr>
                        <a:t>Light Gray</a:t>
                      </a:r>
                      <a:endParaRPr kumimoji="1" lang="ja-JP" altLang="en-US" sz="600" b="1" i="0">
                        <a:solidFill>
                          <a:schemeClr val="bg1"/>
                        </a:solidFill>
                        <a:latin typeface="+mn-ea"/>
                        <a:ea typeface="+mn-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kumimoji="1" lang="en-US" altLang="ja-JP" sz="600" b="1" i="0" dirty="0">
                          <a:solidFill>
                            <a:schemeClr val="bg1"/>
                          </a:solidFill>
                          <a:latin typeface="+mn-ea"/>
                          <a:ea typeface="+mn-ea"/>
                        </a:rPr>
                        <a:t>Silver</a:t>
                      </a: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kumimoji="1" lang="en-US" altLang="ja-JP" sz="600" b="1" i="0" dirty="0">
                          <a:solidFill>
                            <a:schemeClr val="bg1"/>
                          </a:solidFill>
                          <a:latin typeface="+mn-ea"/>
                          <a:ea typeface="+mn-ea"/>
                        </a:rPr>
                        <a:t>Milky</a:t>
                      </a:r>
                      <a:endParaRPr kumimoji="1" lang="ja-JP" altLang="en-US" sz="600" b="1" i="0">
                        <a:solidFill>
                          <a:schemeClr val="bg1"/>
                        </a:solidFill>
                        <a:latin typeface="+mn-ea"/>
                        <a:ea typeface="+mn-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kumimoji="1" lang="en-US" altLang="ja-JP" sz="600" b="1" i="0" dirty="0">
                          <a:solidFill>
                            <a:schemeClr val="bg1"/>
                          </a:solidFill>
                          <a:latin typeface="+mn-ea"/>
                          <a:ea typeface="+mn-ea"/>
                        </a:rPr>
                        <a:t>Black</a:t>
                      </a: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kumimoji="1" lang="en-US" altLang="ja-JP" sz="600" b="1" i="0" dirty="0">
                          <a:solidFill>
                            <a:schemeClr val="bg1"/>
                          </a:solidFill>
                          <a:latin typeface="+mn-ea"/>
                          <a:ea typeface="+mn-ea"/>
                        </a:rPr>
                        <a:t>Ivory</a:t>
                      </a: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a:txBody>
                    <a:bodyPr/>
                    <a:lstStyle/>
                    <a:p>
                      <a:pPr algn="ctr"/>
                      <a:r>
                        <a:rPr kumimoji="1" lang="en-US" altLang="ja-JP" sz="600" b="1" i="0" dirty="0">
                          <a:solidFill>
                            <a:schemeClr val="bg1"/>
                          </a:solidFill>
                          <a:latin typeface="+mn-ea"/>
                          <a:ea typeface="+mn-ea"/>
                        </a:rPr>
                        <a:t>Natural</a:t>
                      </a: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vMerge="1">
                  <a:txBody>
                    <a:bodyPr/>
                    <a:lstStyle/>
                    <a:p>
                      <a:pPr algn="ctr"/>
                      <a:r>
                        <a:rPr kumimoji="1" lang="ja-JP" altLang="en-US" sz="700" b="1" i="0">
                          <a:solidFill>
                            <a:schemeClr val="bg1"/>
                          </a:solidFill>
                          <a:latin typeface="+mn-ea"/>
                          <a:ea typeface="+mn-ea"/>
                        </a:rPr>
                        <a:t>径称</a:t>
                      </a:r>
                      <a:r>
                        <a:rPr kumimoji="1" lang="en-US" altLang="ja-JP" sz="700" b="1" i="0" dirty="0">
                          <a:solidFill>
                            <a:schemeClr val="bg1"/>
                          </a:solidFill>
                          <a:latin typeface="+mn-ea"/>
                          <a:ea typeface="+mn-ea"/>
                        </a:rPr>
                        <a:t>×</a:t>
                      </a:r>
                      <a:r>
                        <a:rPr kumimoji="1" lang="ja-JP" altLang="en-US" sz="700" b="1" i="0">
                          <a:solidFill>
                            <a:schemeClr val="bg1"/>
                          </a:solidFill>
                          <a:latin typeface="+mn-ea"/>
                          <a:ea typeface="+mn-ea"/>
                        </a:rPr>
                        <a:t>高さ</a:t>
                      </a:r>
                    </a:p>
                  </a:txBody>
                  <a:tcPr marL="0" marR="0" marT="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65000"/>
                        <a:lumOff val="35000"/>
                      </a:schemeClr>
                    </a:solidFill>
                  </a:tcPr>
                </a:tc>
                <a:tc vMerge="1">
                  <a:txBody>
                    <a:bodyPr/>
                    <a:lstStyle/>
                    <a:p>
                      <a:r>
                        <a:rPr kumimoji="1" lang="en-US" altLang="ja-JP" sz="700" b="1" i="0" dirty="0">
                          <a:solidFill>
                            <a:schemeClr val="bg1"/>
                          </a:solidFill>
                          <a:latin typeface="+mj-ea"/>
                          <a:ea typeface="+mj-ea"/>
                        </a:rPr>
                        <a:t>A</a:t>
                      </a:r>
                      <a:endParaRPr kumimoji="1" lang="ja-JP" altLang="en-US" sz="700" b="1" i="0">
                        <a:solidFill>
                          <a:schemeClr val="bg1"/>
                        </a:solidFill>
                        <a:latin typeface="+mj-ea"/>
                        <a:ea typeface="+mj-ea"/>
                      </a:endParaRPr>
                    </a:p>
                  </a:txBody>
                  <a:tcPr marL="0" marR="0" marT="0" marB="0" anchor="ctr" anchorCtr="1">
                    <a:lnL w="635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vMerge="1">
                  <a:txBody>
                    <a:bodyPr/>
                    <a:lstStyle/>
                    <a:p>
                      <a:pPr algn="ctr"/>
                      <a:r>
                        <a:rPr kumimoji="1" lang="ja-JP" altLang="en-US" sz="650" b="1" i="0">
                          <a:solidFill>
                            <a:schemeClr val="bg1"/>
                          </a:solidFill>
                          <a:latin typeface="+mn-ea"/>
                          <a:ea typeface="+mn-ea"/>
                        </a:rPr>
                        <a:t>樹脂</a:t>
                      </a:r>
                      <a:endParaRPr kumimoji="1" lang="en-US" altLang="ja-JP" sz="650" b="1" i="0" dirty="0">
                        <a:solidFill>
                          <a:schemeClr val="bg1"/>
                        </a:solidFill>
                        <a:latin typeface="+mn-ea"/>
                        <a:ea typeface="+mn-ea"/>
                      </a:endParaRPr>
                    </a:p>
                  </a:txBody>
                  <a:tcPr marL="0" marR="0" marT="0" marB="0" anchor="ctr" anchorCtr="1">
                    <a:lnL w="6350" cap="flat" cmpd="sng" algn="ctr">
                      <a:solidFill>
                        <a:schemeClr val="tx1"/>
                      </a:solidFill>
                      <a:prstDash val="solid"/>
                      <a:round/>
                      <a:headEnd type="none" w="med" len="med"/>
                      <a:tailEnd type="none" w="med" len="med"/>
                    </a:lnL>
                    <a:lnR w="6350" cap="flat" cmpd="sng" algn="ctr">
                      <a:solidFill>
                        <a:schemeClr val="tx1"/>
                      </a:solidFill>
                      <a:prstDash val="lgDash"/>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vMerge="1">
                  <a:txBody>
                    <a:bodyPr/>
                    <a:lstStyle/>
                    <a:p>
                      <a:pPr algn="ctr"/>
                      <a:r>
                        <a:rPr kumimoji="1" lang="ja-JP" altLang="en-US" sz="650" b="1" i="0">
                          <a:solidFill>
                            <a:schemeClr val="bg1"/>
                          </a:solidFill>
                          <a:latin typeface="+mn-ea"/>
                          <a:ea typeface="+mn-ea"/>
                        </a:rPr>
                        <a:t>ステンレス</a:t>
                      </a:r>
                      <a:endParaRPr kumimoji="1" lang="en-US" altLang="ja-JP" sz="650" b="1" i="0" dirty="0">
                        <a:solidFill>
                          <a:schemeClr val="bg1"/>
                        </a:solidFill>
                        <a:latin typeface="+mn-ea"/>
                        <a:ea typeface="+mn-ea"/>
                      </a:endParaRPr>
                    </a:p>
                  </a:txBody>
                  <a:tcPr marL="0" marR="0" marT="0" marB="0" anchor="ctr" anchorCtr="1">
                    <a:lnL w="6350" cap="flat" cmpd="sng" algn="ctr">
                      <a:solidFill>
                        <a:schemeClr val="tx1"/>
                      </a:solidFill>
                      <a:prstDash val="lgDash"/>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vMerge="1">
                  <a:txBody>
                    <a:bodyPr/>
                    <a:lstStyle/>
                    <a:p>
                      <a:endParaRPr kumimoji="1" lang="ja-JP" altLang="en-US"/>
                    </a:p>
                  </a:txBody>
                  <a:tcPr>
                    <a:lnL w="3175"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pPr algn="ctr"/>
                      <a:r>
                        <a:rPr kumimoji="1" lang="en-US" altLang="ja-JP" sz="700" b="1" i="0" dirty="0">
                          <a:solidFill>
                            <a:schemeClr val="bg1"/>
                          </a:solidFill>
                          <a:latin typeface="+mj-ea"/>
                          <a:ea typeface="+mj-ea"/>
                        </a:rPr>
                        <a:t>t</a:t>
                      </a:r>
                      <a:endParaRPr kumimoji="1" lang="ja-JP" altLang="en-US" sz="700" b="1" i="0">
                        <a:solidFill>
                          <a:schemeClr val="bg1"/>
                        </a:solidFill>
                        <a:latin typeface="+mj-ea"/>
                        <a:ea typeface="+mj-ea"/>
                      </a:endParaRPr>
                    </a:p>
                  </a:txBody>
                  <a:tcPr marL="0" marR="0" marT="0" marB="0" anchor="ctr" anchorCtr="1">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pPr algn="ctr"/>
                      <a:r>
                        <a:rPr kumimoji="1" lang="ja-JP" altLang="en-US" sz="650" b="1" i="0">
                          <a:solidFill>
                            <a:schemeClr val="bg1"/>
                          </a:solidFill>
                          <a:latin typeface="+mn-ea"/>
                          <a:ea typeface="+mn-ea"/>
                        </a:rPr>
                        <a:t>ケース</a:t>
                      </a:r>
                    </a:p>
                  </a:txBody>
                  <a:tcPr marL="0" marR="0" marT="0" marB="0" anchor="ctr" anchorCtr="1">
                    <a:lnL w="6350" cap="flat" cmpd="sng" algn="ctr">
                      <a:solidFill>
                        <a:schemeClr val="tx1"/>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383136187"/>
                  </a:ext>
                </a:extLst>
              </a:tr>
              <a:tr h="171188">
                <a:tc>
                  <a:txBody>
                    <a:bodyPr/>
                    <a:lstStyle/>
                    <a:p>
                      <a:r>
                        <a:rPr kumimoji="1" lang="en-US" altLang="ja-JP" sz="750" b="1" i="0" dirty="0">
                          <a:latin typeface="Avenir Next LT Pro Demi" panose="020B0504020202020204" pitchFamily="34" charset="0"/>
                          <a:ea typeface="+mj-ea"/>
                        </a:rPr>
                        <a:t>5700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5705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PE10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13</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600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2752593"/>
                  </a:ext>
                </a:extLst>
              </a:tr>
              <a:tr h="171188">
                <a:tc>
                  <a:txBody>
                    <a:bodyPr/>
                    <a:lstStyle/>
                    <a:p>
                      <a:r>
                        <a:rPr kumimoji="1" lang="en-US" altLang="ja-JP" sz="750" b="1" i="0" dirty="0">
                          <a:latin typeface="Avenir Next LT Pro Demi" panose="020B0504020202020204" pitchFamily="34" charset="0"/>
                          <a:ea typeface="+mj-ea"/>
                        </a:rPr>
                        <a:t>2100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2104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2105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2107</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CU15</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15.9</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600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647338322"/>
                  </a:ext>
                </a:extLst>
              </a:tr>
              <a:tr h="171188">
                <a:tc>
                  <a:txBody>
                    <a:bodyPr/>
                    <a:lstStyle/>
                    <a:p>
                      <a:r>
                        <a:rPr kumimoji="1" lang="en-US" altLang="ja-JP" sz="750" b="1" i="0" dirty="0">
                          <a:latin typeface="Avenir Next LT Pro Demi" panose="020B0504020202020204" pitchFamily="34" charset="0"/>
                          <a:ea typeface="+mj-ea"/>
                        </a:rPr>
                        <a:t>0100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GP10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17.3</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50" b="0" i="0" u="none" strike="noStrike" dirty="0">
                          <a:solidFill>
                            <a:srgbClr val="000000"/>
                          </a:solidFill>
                          <a:effectLst/>
                          <a:latin typeface="+mn-ea"/>
                          <a:ea typeface="+mn-ea"/>
                        </a:rPr>
                        <a:t>500</a:t>
                      </a: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4484853"/>
                  </a:ext>
                </a:extLst>
              </a:tr>
              <a:tr h="171188">
                <a:tc>
                  <a:txBody>
                    <a:bodyPr/>
                    <a:lstStyle/>
                    <a:p>
                      <a:r>
                        <a:rPr kumimoji="1" lang="en-US" altLang="ja-JP" sz="750" b="1" i="0" dirty="0">
                          <a:latin typeface="Avenir Next LT Pro Demi" panose="020B0504020202020204" pitchFamily="34" charset="0"/>
                          <a:ea typeface="+mj-ea"/>
                        </a:rPr>
                        <a:t>1100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1101</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1102</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1103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1104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1105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VP13</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18</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500</a:t>
                      </a: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15427332"/>
                  </a:ext>
                </a:extLst>
              </a:tr>
              <a:tr h="171188">
                <a:tc>
                  <a:txBody>
                    <a:bodyPr/>
                    <a:lstStyle/>
                    <a:p>
                      <a:r>
                        <a:rPr kumimoji="1" lang="en-US" altLang="ja-JP" sz="750" b="1" i="0" dirty="0">
                          <a:latin typeface="Avenir Next LT Pro Demi" panose="020B0504020202020204" pitchFamily="34" charset="0"/>
                          <a:ea typeface="+mj-ea"/>
                        </a:rPr>
                        <a:t>2200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2205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2207</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CU19</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19</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500</a:t>
                      </a: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47136839"/>
                  </a:ext>
                </a:extLst>
              </a:tr>
              <a:tr h="171188">
                <a:tc>
                  <a:txBody>
                    <a:bodyPr/>
                    <a:lstStyle/>
                    <a:p>
                      <a:r>
                        <a:rPr kumimoji="1" lang="en-US" altLang="ja-JP" sz="750" b="1" i="0" dirty="0">
                          <a:latin typeface="Avenir Next LT Pro Demi" panose="020B0504020202020204" pitchFamily="34" charset="0"/>
                          <a:ea typeface="+mj-ea"/>
                        </a:rPr>
                        <a:t>3000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3004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3005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WT15</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400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91821590"/>
                  </a:ext>
                </a:extLst>
              </a:tr>
              <a:tr h="171188">
                <a:tc>
                  <a:txBody>
                    <a:bodyPr/>
                    <a:lstStyle/>
                    <a:p>
                      <a:r>
                        <a:rPr kumimoji="1" lang="en-US" altLang="ja-JP" sz="750" b="1" i="0" dirty="0">
                          <a:latin typeface="Avenir Next LT Pro Demi" panose="020B0504020202020204" pitchFamily="34" charset="0"/>
                          <a:ea typeface="+mj-ea"/>
                        </a:rPr>
                        <a:t>0200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GP15</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21.7</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400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91614"/>
                  </a:ext>
                </a:extLst>
              </a:tr>
              <a:tr h="171188">
                <a:tc>
                  <a:txBody>
                    <a:bodyPr/>
                    <a:lstStyle/>
                    <a:p>
                      <a:r>
                        <a:rPr kumimoji="1" lang="en-US" altLang="ja-JP" sz="750" b="1" i="0" dirty="0">
                          <a:latin typeface="Avenir Next LT Pro Demi" panose="020B0504020202020204" pitchFamily="34" charset="0"/>
                          <a:ea typeface="+mj-ea"/>
                        </a:rPr>
                        <a:t>1200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1201</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1202</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1203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1204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1205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VP16</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22</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400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965849"/>
                  </a:ext>
                </a:extLst>
              </a:tr>
              <a:tr h="171188">
                <a:tc>
                  <a:txBody>
                    <a:bodyPr/>
                    <a:lstStyle/>
                    <a:p>
                      <a:r>
                        <a:rPr kumimoji="1" lang="en-US" altLang="ja-JP" sz="750" b="1" i="0" dirty="0">
                          <a:latin typeface="Avenir Next LT Pro Demi" panose="020B0504020202020204" pitchFamily="34" charset="0"/>
                          <a:ea typeface="+mj-ea"/>
                        </a:rPr>
                        <a:t>2300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2305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2307</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CU20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22.2</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400</a:t>
                      </a:r>
                      <a:endPar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6363932"/>
                  </a:ext>
                </a:extLst>
              </a:tr>
              <a:tr h="171188">
                <a:tc>
                  <a:txBody>
                    <a:bodyPr/>
                    <a:lstStyle/>
                    <a:p>
                      <a:r>
                        <a:rPr kumimoji="1" lang="en-US" altLang="ja-JP" sz="750" b="1" i="0" dirty="0">
                          <a:latin typeface="Avenir Next LT Pro Demi" panose="020B0504020202020204" pitchFamily="34" charset="0"/>
                          <a:ea typeface="+mj-ea"/>
                        </a:rPr>
                        <a:t>3300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3303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3304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PT15</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23</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62</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45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Light" panose="020B0300000000000000" pitchFamily="34" charset="-128"/>
                          <a:cs typeface="+mn-cs"/>
                        </a:rPr>
                        <a:t>1</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400</a:t>
                      </a:r>
                      <a:endPar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581665"/>
                  </a:ext>
                </a:extLst>
              </a:tr>
              <a:tr h="171188">
                <a:tc>
                  <a:txBody>
                    <a:bodyPr/>
                    <a:lstStyle/>
                    <a:p>
                      <a:r>
                        <a:rPr kumimoji="1" lang="en-US" altLang="ja-JP" sz="750" b="1" i="0" dirty="0">
                          <a:latin typeface="Avenir Next LT Pro Demi" panose="020B0504020202020204" pitchFamily="34" charset="0"/>
                          <a:ea typeface="+mj-ea"/>
                        </a:rPr>
                        <a:t>3600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3604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3605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3606</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PC15</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25.7</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68</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52</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kern="1200" dirty="0">
                          <a:solidFill>
                            <a:schemeClr val="dk1"/>
                          </a:solidFill>
                          <a:latin typeface="Avenir Next LT Pro" panose="020B0504020202020204" pitchFamily="34" charset="0"/>
                          <a:ea typeface="+mj-ea"/>
                          <a:cs typeface="+mn-cs"/>
                        </a:rPr>
                        <a:t>2</a:t>
                      </a: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360</a:t>
                      </a:r>
                      <a:endPar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4001893"/>
                  </a:ext>
                </a:extLst>
              </a:tr>
              <a:tr h="171188">
                <a:tc>
                  <a:txBody>
                    <a:bodyPr/>
                    <a:lstStyle/>
                    <a:p>
                      <a:r>
                        <a:rPr kumimoji="1" lang="en-US" altLang="ja-JP" sz="750" b="1" i="0" dirty="0">
                          <a:latin typeface="Avenir Next LT Pro Demi" panose="020B0504020202020204" pitchFamily="34" charset="0"/>
                          <a:ea typeface="+mj-ea"/>
                        </a:rPr>
                        <a:t>1300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1301</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1302</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1303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1304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1305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VP20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26</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68</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52</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2</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360</a:t>
                      </a:r>
                      <a:endPar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38652094"/>
                  </a:ext>
                </a:extLst>
              </a:tr>
              <a:tr h="171188">
                <a:tc>
                  <a:txBody>
                    <a:bodyPr/>
                    <a:lstStyle/>
                    <a:p>
                      <a:r>
                        <a:rPr kumimoji="1" lang="en-US" altLang="ja-JP" sz="750" b="1" i="0" dirty="0">
                          <a:latin typeface="Avenir Next LT Pro Demi" panose="020B0504020202020204" pitchFamily="34" charset="0"/>
                          <a:ea typeface="+mj-ea"/>
                        </a:rPr>
                        <a:t>0300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0305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GP20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27.2</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68</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52</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2</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360</a:t>
                      </a:r>
                      <a:endPar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6225126"/>
                  </a:ext>
                </a:extLst>
              </a:tr>
              <a:tr h="171188">
                <a:tc>
                  <a:txBody>
                    <a:bodyPr/>
                    <a:lstStyle/>
                    <a:p>
                      <a:r>
                        <a:rPr kumimoji="1" lang="en-US" altLang="ja-JP" sz="750" b="1" i="0" dirty="0">
                          <a:latin typeface="Avenir Next LT Pro Demi" panose="020B0504020202020204" pitchFamily="34" charset="0"/>
                          <a:ea typeface="+mj-ea"/>
                        </a:rPr>
                        <a:t>2400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2404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2405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2406</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2407</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CU25</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28.5</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68</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52</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Light" panose="020B0300000000000000" pitchFamily="34" charset="-128"/>
                          <a:cs typeface="+mn-cs"/>
                        </a:rPr>
                        <a:t>2</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360</a:t>
                      </a: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02613164"/>
                  </a:ext>
                </a:extLst>
              </a:tr>
              <a:tr h="171188">
                <a:tc>
                  <a:txBody>
                    <a:bodyPr/>
                    <a:lstStyle/>
                    <a:p>
                      <a:r>
                        <a:rPr kumimoji="1" lang="en-US" altLang="ja-JP" sz="750" b="1" i="0" dirty="0">
                          <a:latin typeface="Avenir Next LT Pro Demi" panose="020B0504020202020204" pitchFamily="34" charset="0"/>
                          <a:ea typeface="+mj-ea"/>
                        </a:rPr>
                        <a:t>3400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3403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3404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3405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PT20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31</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80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60</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3</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300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8349945"/>
                  </a:ext>
                </a:extLst>
              </a:tr>
              <a:tr h="171188">
                <a:tc>
                  <a:txBody>
                    <a:bodyPr/>
                    <a:lstStyle/>
                    <a:p>
                      <a:r>
                        <a:rPr kumimoji="1" lang="en-US" altLang="ja-JP" sz="750" b="1" i="0" dirty="0">
                          <a:latin typeface="Avenir Next LT Pro Demi" panose="020B0504020202020204" pitchFamily="34" charset="0"/>
                          <a:ea typeface="+mj-ea"/>
                        </a:rPr>
                        <a:t>3700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3706</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PC20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31.2</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80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60</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3</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300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2276921"/>
                  </a:ext>
                </a:extLst>
              </a:tr>
              <a:tr h="171188">
                <a:tc>
                  <a:txBody>
                    <a:bodyPr/>
                    <a:lstStyle/>
                    <a:p>
                      <a:r>
                        <a:rPr kumimoji="1" lang="en-US" altLang="ja-JP" sz="750" b="1" i="0" dirty="0">
                          <a:latin typeface="Avenir Next LT Pro Demi" panose="020B0504020202020204" pitchFamily="34" charset="0"/>
                          <a:ea typeface="+mj-ea"/>
                        </a:rPr>
                        <a:t>1400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1401</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1402</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1403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1404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1405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VP25</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32</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80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60</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3</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300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1261659"/>
                  </a:ext>
                </a:extLst>
              </a:tr>
              <a:tr h="171188">
                <a:tc>
                  <a:txBody>
                    <a:bodyPr/>
                    <a:lstStyle/>
                    <a:p>
                      <a:r>
                        <a:rPr kumimoji="1" lang="en-US" altLang="ja-JP" sz="750" b="1" i="0" dirty="0">
                          <a:latin typeface="Avenir Next LT Pro Demi" panose="020B0504020202020204" pitchFamily="34" charset="0"/>
                          <a:ea typeface="+mj-ea"/>
                        </a:rPr>
                        <a:t>0400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0401</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0402</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0403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0404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0405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GP25</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34</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80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60</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3</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280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4721182"/>
                  </a:ext>
                </a:extLst>
              </a:tr>
              <a:tr h="171188">
                <a:tc>
                  <a:txBody>
                    <a:bodyPr/>
                    <a:lstStyle/>
                    <a:p>
                      <a:r>
                        <a:rPr kumimoji="1" lang="en-US" altLang="ja-JP" sz="750" b="1" i="0" dirty="0">
                          <a:latin typeface="Avenir Next LT Pro Demi" panose="020B0504020202020204" pitchFamily="34" charset="0"/>
                          <a:ea typeface="+mj-ea"/>
                        </a:rPr>
                        <a:t>2500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2505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2507</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CU32</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34.9</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80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60</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Light" panose="020B0300000000000000" pitchFamily="34" charset="-128"/>
                          <a:cs typeface="+mn-cs"/>
                        </a:rPr>
                        <a:t>3</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280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2148418"/>
                  </a:ext>
                </a:extLst>
              </a:tr>
              <a:tr h="171188">
                <a:tc>
                  <a:txBody>
                    <a:bodyPr/>
                    <a:lstStyle/>
                    <a:p>
                      <a:r>
                        <a:rPr kumimoji="1" lang="en-US" altLang="ja-JP" sz="750" b="1" i="0" dirty="0">
                          <a:latin typeface="Avenir Next LT Pro Demi" panose="020B0504020202020204" pitchFamily="34" charset="0"/>
                          <a:ea typeface="+mj-ea"/>
                        </a:rPr>
                        <a:t>3800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3803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3804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3805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3806</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PC25</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37.6</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90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70</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4</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240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91263969"/>
                  </a:ext>
                </a:extLst>
              </a:tr>
              <a:tr h="171188">
                <a:tc>
                  <a:txBody>
                    <a:bodyPr/>
                    <a:lstStyle/>
                    <a:p>
                      <a:r>
                        <a:rPr kumimoji="1" lang="en-US" altLang="ja-JP" sz="750" b="1" i="0" dirty="0">
                          <a:latin typeface="Avenir Next LT Pro Demi" panose="020B0504020202020204" pitchFamily="34" charset="0"/>
                          <a:ea typeface="+mj-ea"/>
                        </a:rPr>
                        <a:t>1500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1501</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1502</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1503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1504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1505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VP30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38</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90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70</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4</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240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72244975"/>
                  </a:ext>
                </a:extLst>
              </a:tr>
              <a:tr h="171188">
                <a:tc>
                  <a:txBody>
                    <a:bodyPr/>
                    <a:lstStyle/>
                    <a:p>
                      <a:r>
                        <a:rPr kumimoji="1" lang="en-US" altLang="ja-JP" sz="750" b="1" i="0" dirty="0">
                          <a:latin typeface="Avenir Next LT Pro Demi" panose="020B0504020202020204" pitchFamily="34" charset="0"/>
                          <a:ea typeface="+mj-ea"/>
                        </a:rPr>
                        <a:t>2600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2604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2605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2607</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CU40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41.2</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90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70</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endPar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4</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200</a:t>
                      </a: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82198317"/>
                  </a:ext>
                </a:extLst>
              </a:tr>
              <a:tr h="171188">
                <a:tc>
                  <a:txBody>
                    <a:bodyPr/>
                    <a:lstStyle/>
                    <a:p>
                      <a:r>
                        <a:rPr kumimoji="1" lang="en-US" altLang="ja-JP" sz="750" b="1" i="0" dirty="0">
                          <a:latin typeface="Avenir Next LT Pro Demi" panose="020B0504020202020204" pitchFamily="34" charset="0"/>
                          <a:ea typeface="+mj-ea"/>
                        </a:rPr>
                        <a:t>0500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0501</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0502</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0503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0504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0505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0506</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GP32</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42.7</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90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70</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rPr>
                        <a:t>6.0</a:t>
                      </a: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Light" panose="020B0300000000000000" pitchFamily="34" charset="-128"/>
                          <a:cs typeface="+mn-cs"/>
                        </a:rPr>
                        <a:t>4</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685800" rtl="0" eaLnBrk="1" fontAlgn="ctr"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200</a:t>
                      </a: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57751731"/>
                  </a:ext>
                </a:extLst>
              </a:tr>
              <a:tr h="171188">
                <a:tc>
                  <a:txBody>
                    <a:bodyPr/>
                    <a:lstStyle/>
                    <a:p>
                      <a:r>
                        <a:rPr kumimoji="1" lang="en-US" altLang="ja-JP" sz="750" b="1" i="0" dirty="0">
                          <a:latin typeface="Avenir Next LT Pro Demi" panose="020B0504020202020204" pitchFamily="34" charset="0"/>
                          <a:ea typeface="+mj-ea"/>
                        </a:rPr>
                        <a:t>3900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3903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3904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3905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3906</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PC32</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46.3</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100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82</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7.0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6.5</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180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14339170"/>
                  </a:ext>
                </a:extLst>
              </a:tr>
              <a:tr h="171188">
                <a:tc>
                  <a:txBody>
                    <a:bodyPr/>
                    <a:lstStyle/>
                    <a:p>
                      <a:r>
                        <a:rPr kumimoji="1" lang="en-US" altLang="ja-JP" sz="750" b="1" i="0" dirty="0">
                          <a:latin typeface="Avenir Next LT Pro Demi" panose="020B0504020202020204" pitchFamily="34" charset="0"/>
                          <a:ea typeface="+mj-ea"/>
                        </a:rPr>
                        <a:t>1600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1601</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1602</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1603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1604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1605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VP40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48</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100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82</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7.0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6.5</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srgbClr val="000000"/>
                          </a:solidFill>
                          <a:effectLst/>
                          <a:uLnTx/>
                          <a:uFillTx/>
                          <a:latin typeface="游ゴシック" panose="020B0400000000000000" pitchFamily="34" charset="-128"/>
                          <a:ea typeface="游ゴシック" panose="020B0400000000000000" pitchFamily="34" charset="-128"/>
                          <a:cs typeface="+mn-cs"/>
                        </a:rPr>
                        <a:t>180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1074608"/>
                  </a:ext>
                </a:extLst>
              </a:tr>
              <a:tr h="171188">
                <a:tc>
                  <a:txBody>
                    <a:bodyPr/>
                    <a:lstStyle/>
                    <a:p>
                      <a:r>
                        <a:rPr kumimoji="1" lang="en-US" altLang="ja-JP" sz="750" b="1" i="0" dirty="0">
                          <a:latin typeface="Avenir Next LT Pro Demi" panose="020B0504020202020204" pitchFamily="34" charset="0"/>
                          <a:ea typeface="+mj-ea"/>
                        </a:rPr>
                        <a:t>0600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GP40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48.6</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100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82</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7.0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6.5</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Light" panose="020B0300000000000000" pitchFamily="34" charset="-128"/>
                          <a:cs typeface="+mn-cs"/>
                        </a:rPr>
                        <a:t>5</a:t>
                      </a:r>
                      <a:endParaRPr kumimoji="1" lang="en-US" altLang="ja-JP" sz="750" b="0" i="0" kern="1200" dirty="0">
                        <a:solidFill>
                          <a:schemeClr val="dk1"/>
                        </a:solidFill>
                        <a:latin typeface="Avenir Next LT Pro" panose="020B0504020202020204" pitchFamily="34" charset="0"/>
                        <a:ea typeface="+mj-ea"/>
                        <a:cs typeface="+mn-cs"/>
                      </a:endParaRP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srgbClr val="000000"/>
                          </a:solidFill>
                          <a:effectLst/>
                          <a:uLnTx/>
                          <a:uFillTx/>
                          <a:latin typeface="游ゴシック" panose="020B0400000000000000" pitchFamily="34" charset="-128"/>
                          <a:ea typeface="游ゴシック" panose="020B0400000000000000" pitchFamily="34" charset="-128"/>
                          <a:cs typeface="+mn-cs"/>
                        </a:rPr>
                        <a:t>180</a:t>
                      </a:r>
                      <a:endParaRPr lang="en-US" altLang="ja-JP" sz="750" b="0" i="0" u="none" strike="noStrike" dirty="0">
                        <a:solidFill>
                          <a:srgbClr val="000000"/>
                        </a:solidFill>
                        <a:effectLst/>
                        <a:latin typeface="+mn-ea"/>
                        <a:ea typeface="+mn-ea"/>
                      </a:endParaRP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40068301"/>
                  </a:ext>
                </a:extLst>
              </a:tr>
              <a:tr h="171188">
                <a:tc>
                  <a:txBody>
                    <a:bodyPr/>
                    <a:lstStyle/>
                    <a:p>
                      <a:r>
                        <a:rPr kumimoji="1" lang="en-US" altLang="ja-JP" sz="750" b="1" i="0" dirty="0">
                          <a:latin typeface="Avenir Next LT Pro Demi" panose="020B0504020202020204" pitchFamily="34" charset="0"/>
                          <a:ea typeface="+mj-ea"/>
                        </a:rPr>
                        <a:t>4000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4003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4004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4005</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4006</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PC40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1" i="0" dirty="0">
                          <a:latin typeface="Avenir Next LT Pro Demi" panose="020B0504020202020204" pitchFamily="34" charset="0"/>
                          <a:ea typeface="+mj-ea"/>
                        </a:rPr>
                        <a:t>52.2</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120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en-US" altLang="ja-JP" sz="750" b="0" i="0" dirty="0">
                          <a:latin typeface="Avenir Next LT Pro" panose="020B0504020202020204" pitchFamily="34" charset="0"/>
                          <a:ea typeface="+mj-ea"/>
                        </a:rPr>
                        <a:t>95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7.0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u="none" strike="noStrike" kern="1200" cap="none" spc="0" normalizeH="0" baseline="0" noProof="0">
                          <a:ln>
                            <a:noFill/>
                          </a:ln>
                          <a:solidFill>
                            <a:prstClr val="black"/>
                          </a:solidFill>
                          <a:effectLst/>
                          <a:uLnTx/>
                          <a:uFillTx/>
                          <a:latin typeface="Avenir Next LT Pro" panose="020B0504020202020204" pitchFamily="34" charset="0"/>
                          <a:ea typeface="游ゴシック Light" panose="020B0300000000000000" pitchFamily="34" charset="-128"/>
                          <a:cs typeface="+mn-cs"/>
                        </a:rPr>
                        <a:t>6.5</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1" lang="en-US" altLang="ja-JP" sz="750" b="0" i="0" kern="1200" dirty="0">
                          <a:solidFill>
                            <a:schemeClr val="dk1"/>
                          </a:solidFill>
                          <a:latin typeface="Avenir Next LT Pro" panose="020B0504020202020204" pitchFamily="34" charset="0"/>
                          <a:ea typeface="+mj-ea"/>
                          <a:cs typeface="+mn-cs"/>
                        </a:rPr>
                        <a:t>6</a:t>
                      </a: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en-US" altLang="ja-JP" sz="750" b="0" i="0" u="none" strike="noStrike" dirty="0">
                          <a:solidFill>
                            <a:srgbClr val="000000"/>
                          </a:solidFill>
                          <a:effectLst/>
                          <a:latin typeface="+mn-ea"/>
                          <a:ea typeface="+mn-ea"/>
                        </a:rPr>
                        <a:t>100</a:t>
                      </a: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1989833"/>
                  </a:ext>
                </a:extLst>
              </a:tr>
              <a:tr h="17118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1" i="0" kern="1200" dirty="0">
                          <a:solidFill>
                            <a:schemeClr val="dk1"/>
                          </a:solidFill>
                          <a:latin typeface="Avenir Next LT Pro Demi" panose="020B0504020202020204" pitchFamily="34" charset="0"/>
                          <a:ea typeface="+mn-ea"/>
                          <a:cs typeface="+mn-cs"/>
                        </a:rPr>
                        <a:t>1700</a:t>
                      </a:r>
                      <a:endParaRPr kumimoji="1" lang="ja-JP" altLang="en-US" sz="750" b="1" i="0" kern="1200">
                        <a:solidFill>
                          <a:schemeClr val="dk1"/>
                        </a:solidFill>
                        <a:latin typeface="Avenir Next LT Pro Demi" panose="020B0504020202020204" pitchFamily="34" charset="0"/>
                        <a:ea typeface="+mn-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1701</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1702</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1703</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1704</a:t>
                      </a:r>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1" i="0" kern="1200" dirty="0">
                          <a:solidFill>
                            <a:schemeClr val="dk1"/>
                          </a:solidFill>
                          <a:latin typeface="Avenir Next LT Pro Demi" panose="020B0504020202020204" pitchFamily="34" charset="0"/>
                          <a:ea typeface="+mn-ea"/>
                          <a:cs typeface="+mn-cs"/>
                        </a:rPr>
                        <a:t>1705</a:t>
                      </a:r>
                      <a:endParaRPr kumimoji="1" lang="ja-JP" altLang="en-US" sz="750" b="1" i="0" kern="1200">
                        <a:solidFill>
                          <a:schemeClr val="dk1"/>
                        </a:solidFill>
                        <a:latin typeface="Avenir Next LT Pro Demi" panose="020B0504020202020204" pitchFamily="34" charset="0"/>
                        <a:ea typeface="+mn-ea"/>
                        <a:cs typeface="+mn-cs"/>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kumimoji="1" lang="ja-JP" altLang="en-US" sz="750" b="1" i="0">
                        <a:latin typeface="Avenir Next LT Pro Demi"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Hiragino Sans W6" panose="020B0400000000000000" pitchFamily="34" charset="-128"/>
                        </a:rPr>
                        <a:t>VP50</a:t>
                      </a:r>
                      <a:endParaRPr kumimoji="1" lang="ja-JP" altLang="en-US" sz="750" b="1" i="0">
                        <a:latin typeface="Avenir Next LT Pro Demi" panose="020B0504020202020204" pitchFamily="34" charset="0"/>
                        <a:ea typeface="Hiragino Sans W6" panose="020B0400000000000000" pitchFamily="34" charset="-128"/>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1" i="0" dirty="0">
                          <a:latin typeface="Avenir Next LT Pro Demi" panose="020B0504020202020204" pitchFamily="34" charset="0"/>
                          <a:ea typeface="+mj-ea"/>
                        </a:rPr>
                        <a:t>60</a:t>
                      </a:r>
                      <a:endParaRPr kumimoji="1" lang="ja-JP" altLang="en-US" sz="750" b="1" i="0">
                        <a:latin typeface="Avenir Next LT Pro Demi" panose="020B0504020202020204" pitchFamily="34" charset="0"/>
                        <a:ea typeface="+mj-ea"/>
                      </a:endParaRPr>
                    </a:p>
                  </a:txBody>
                  <a:tcPr marL="0" marR="0" marT="0" marB="0"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mj-ea"/>
                          <a:cs typeface="+mn-cs"/>
                        </a:rPr>
                        <a:t>120</a:t>
                      </a:r>
                      <a:endParaRPr kumimoji="1" lang="ja-JP" altLang="en-US" sz="750" b="0" i="0" u="none" strike="noStrike" kern="1200" cap="none" spc="0" normalizeH="0" baseline="0" noProof="0">
                        <a:ln>
                          <a:noFill/>
                        </a:ln>
                        <a:solidFill>
                          <a:prstClr val="black"/>
                        </a:solidFill>
                        <a:effectLst/>
                        <a:uLnTx/>
                        <a:uFillTx/>
                        <a:latin typeface="Avenir Next LT Pro" panose="020B0504020202020204" pitchFamily="34" charset="0"/>
                        <a:ea typeface="+mj-ea"/>
                        <a:cs typeface="+mn-cs"/>
                      </a:endParaRPr>
                    </a:p>
                  </a:txBody>
                  <a:tcPr marL="0" marR="0" marT="0" marB="0" anchor="ctr" anchorCtr="1">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750" b="0" i="0" dirty="0">
                          <a:latin typeface="Avenir Next LT Pro" panose="020B0504020202020204" pitchFamily="34" charset="0"/>
                          <a:ea typeface="+mj-ea"/>
                        </a:rPr>
                        <a:t>95</a:t>
                      </a:r>
                      <a:endParaRPr kumimoji="1" lang="ja-JP" altLang="en-US" sz="750" b="0" i="0">
                        <a:latin typeface="Avenir Next LT Pro" panose="020B0504020202020204" pitchFamily="34" charset="0"/>
                        <a:ea typeface="+mj-ea"/>
                      </a:endParaRPr>
                    </a:p>
                  </a:txBody>
                  <a:tcPr marL="0" marR="0" marT="0" marB="0" anchor="ctr" anchorCtr="1">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Light" panose="020B0300000000000000" pitchFamily="34" charset="-128"/>
                          <a:cs typeface="+mn-cs"/>
                        </a:rPr>
                        <a:t>7.0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panose="020B0400000000000000" pitchFamily="34" charset="-128"/>
                          <a:cs typeface="+mn-cs"/>
                        </a:rPr>
                        <a:t>3.0</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u="none" strike="noStrike" kern="1200" cap="none" spc="0" normalizeH="0" baseline="0" noProof="0" dirty="0">
                          <a:ln>
                            <a:noFill/>
                          </a:ln>
                          <a:solidFill>
                            <a:prstClr val="black"/>
                          </a:solidFill>
                          <a:effectLst/>
                          <a:uLnTx/>
                          <a:uFillTx/>
                          <a:latin typeface="Avenir Next LT Pro" panose="020B0504020202020204" pitchFamily="34" charset="0"/>
                          <a:ea typeface="游ゴシック Light" panose="020B0300000000000000" pitchFamily="34" charset="-128"/>
                          <a:cs typeface="+mn-cs"/>
                        </a:rPr>
                        <a:t>6.5</a:t>
                      </a:r>
                      <a:endParaRPr kumimoji="1" lang="en-US" altLang="ja-JP" sz="750" b="0" i="0" kern="1200" dirty="0">
                        <a:solidFill>
                          <a:schemeClr val="dk1"/>
                        </a:solidFill>
                        <a:latin typeface="Avenir Next LT Pro" panose="020B0504020202020204" pitchFamily="34" charset="0"/>
                        <a:ea typeface="+mj-ea"/>
                        <a:cs typeface="+mn-cs"/>
                      </a:endParaRPr>
                    </a:p>
                  </a:txBody>
                  <a:tcPr marL="3456" marR="3456"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kumimoji="1" lang="en-US" altLang="ja-JP" sz="750" b="0" i="0" kern="1200" dirty="0">
                          <a:solidFill>
                            <a:schemeClr val="dk1"/>
                          </a:solidFill>
                          <a:latin typeface="Avenir Next LT Pro" panose="020B0504020202020204" pitchFamily="34" charset="0"/>
                          <a:ea typeface="+mj-ea"/>
                          <a:cs typeface="+mn-cs"/>
                        </a:rPr>
                        <a:t>6</a:t>
                      </a:r>
                    </a:p>
                  </a:txBody>
                  <a:tcPr marL="0" marR="0" marT="3456"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ctr"/>
                      <a:r>
                        <a:rPr lang="en-US" altLang="ja-JP" sz="750" b="0" i="0" u="none" strike="noStrike" dirty="0">
                          <a:solidFill>
                            <a:srgbClr val="000000"/>
                          </a:solidFill>
                          <a:effectLst/>
                          <a:latin typeface="+mn-ea"/>
                          <a:ea typeface="+mn-ea"/>
                        </a:rPr>
                        <a:t>100</a:t>
                      </a:r>
                    </a:p>
                  </a:txBody>
                  <a:tcPr marL="3456" marR="3456" marT="3456" marB="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23971974"/>
                  </a:ext>
                </a:extLst>
              </a:tr>
            </a:tbl>
          </a:graphicData>
        </a:graphic>
      </p:graphicFrame>
      <p:pic>
        <p:nvPicPr>
          <p:cNvPr id="8" name="図 7" descr="ダイアグラム, 設計図&#10;&#10;自動的に生成された説明">
            <a:extLst>
              <a:ext uri="{FF2B5EF4-FFF2-40B4-BE49-F238E27FC236}">
                <a16:creationId xmlns:a16="http://schemas.microsoft.com/office/drawing/2014/main" id="{A16E3D5A-291A-0403-BEB1-B2516C436E51}"/>
              </a:ext>
            </a:extLst>
          </p:cNvPr>
          <p:cNvPicPr>
            <a:picLocks noChangeAspect="1"/>
          </p:cNvPicPr>
          <p:nvPr/>
        </p:nvPicPr>
        <p:blipFill rotWithShape="1">
          <a:blip r:embed="rId2"/>
          <a:srcRect l="1575" t="11752" r="1880" b="7500"/>
          <a:stretch/>
        </p:blipFill>
        <p:spPr>
          <a:xfrm>
            <a:off x="3911695" y="617664"/>
            <a:ext cx="1386738" cy="1159838"/>
          </a:xfrm>
          <a:prstGeom prst="rect">
            <a:avLst/>
          </a:prstGeom>
        </p:spPr>
      </p:pic>
      <p:sp>
        <p:nvSpPr>
          <p:cNvPr id="9" name="正方形/長方形 8">
            <a:extLst>
              <a:ext uri="{FF2B5EF4-FFF2-40B4-BE49-F238E27FC236}">
                <a16:creationId xmlns:a16="http://schemas.microsoft.com/office/drawing/2014/main" id="{98E30298-2A16-FC0D-6329-9EAC63A72E51}"/>
              </a:ext>
            </a:extLst>
          </p:cNvPr>
          <p:cNvSpPr/>
          <p:nvPr/>
        </p:nvSpPr>
        <p:spPr>
          <a:xfrm>
            <a:off x="87060" y="2810249"/>
            <a:ext cx="6630771" cy="3077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bIns="0" rtlCol="0" anchor="ctr" anchorCtr="0"/>
          <a:lstStyle/>
          <a:p>
            <a:r>
              <a:rPr kumimoji="1" lang="en-US" altLang="ja-JP" sz="1600" b="1" dirty="0">
                <a:solidFill>
                  <a:schemeClr val="tx1"/>
                </a:solidFill>
                <a:latin typeface="Yu Gothic" panose="020B0400000000000000" pitchFamily="34" charset="-128"/>
                <a:ea typeface="Yu Gothic" panose="020B0400000000000000" pitchFamily="34" charset="-128"/>
              </a:rPr>
              <a:t>[</a:t>
            </a:r>
            <a:r>
              <a:rPr kumimoji="1" lang="ja-JP" altLang="en-US" sz="1600" b="1">
                <a:solidFill>
                  <a:schemeClr val="tx1"/>
                </a:solidFill>
                <a:latin typeface="Yu Gothic" panose="020B0400000000000000" pitchFamily="34" charset="-128"/>
                <a:ea typeface="Yu Gothic" panose="020B0400000000000000" pitchFamily="34" charset="-128"/>
              </a:rPr>
              <a:t>品番</a:t>
            </a:r>
            <a:r>
              <a:rPr kumimoji="1" lang="en-US" altLang="ja-JP" sz="1600" b="1" dirty="0">
                <a:solidFill>
                  <a:schemeClr val="tx1"/>
                </a:solidFill>
                <a:latin typeface="Yu Gothic" panose="020B0400000000000000" pitchFamily="34" charset="-128"/>
                <a:ea typeface="Yu Gothic" panose="020B0400000000000000" pitchFamily="34" charset="-128"/>
              </a:rPr>
              <a:t>] KFBS01  </a:t>
            </a:r>
            <a:r>
              <a:rPr kumimoji="1" lang="ja-JP" altLang="en-US" sz="1600" b="1">
                <a:solidFill>
                  <a:schemeClr val="tx1"/>
                </a:solidFill>
                <a:latin typeface="Yu Gothic" panose="020B0400000000000000" pitchFamily="34" charset="-128"/>
                <a:ea typeface="Yu Gothic" panose="020B0400000000000000" pitchFamily="34" charset="-128"/>
              </a:rPr>
              <a:t>樹脂サドルバンド</a:t>
            </a:r>
          </a:p>
        </p:txBody>
      </p:sp>
      <p:sp>
        <p:nvSpPr>
          <p:cNvPr id="15" name="正方形/長方形 14">
            <a:extLst>
              <a:ext uri="{FF2B5EF4-FFF2-40B4-BE49-F238E27FC236}">
                <a16:creationId xmlns:a16="http://schemas.microsoft.com/office/drawing/2014/main" id="{B32C6863-AB6C-E0CD-1C40-32BA3C7DA2CF}"/>
              </a:ext>
            </a:extLst>
          </p:cNvPr>
          <p:cNvSpPr/>
          <p:nvPr/>
        </p:nvSpPr>
        <p:spPr>
          <a:xfrm>
            <a:off x="147655" y="1878095"/>
            <a:ext cx="6630771" cy="307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36000" bIns="0" rtlCol="0" anchor="ctr" anchorCtr="0"/>
          <a:lstStyle/>
          <a:p>
            <a:r>
              <a:rPr kumimoji="1" lang="ja-JP" altLang="en-US" sz="1000" b="1">
                <a:solidFill>
                  <a:schemeClr val="tx1"/>
                </a:solidFill>
                <a:latin typeface="Yu Gothic" panose="020B0400000000000000" pitchFamily="34" charset="-128"/>
                <a:ea typeface="Yu Gothic" panose="020B0400000000000000" pitchFamily="34" charset="-128"/>
              </a:rPr>
              <a:t>（色の番号を</a:t>
            </a:r>
            <a:r>
              <a:rPr kumimoji="1" lang="en-US" altLang="ja-JP" sz="1000" b="1" dirty="0">
                <a:solidFill>
                  <a:schemeClr val="tx1"/>
                </a:solidFill>
                <a:latin typeface="Yu Gothic" panose="020B0400000000000000" pitchFamily="34" charset="-128"/>
                <a:ea typeface="Yu Gothic" panose="020B0400000000000000" pitchFamily="34" charset="-128"/>
              </a:rPr>
              <a:t>0〜7</a:t>
            </a:r>
            <a:r>
              <a:rPr kumimoji="1" lang="ja-JP" altLang="en-US" sz="1000" b="1">
                <a:solidFill>
                  <a:schemeClr val="tx1"/>
                </a:solidFill>
                <a:latin typeface="Yu Gothic" panose="020B0400000000000000" pitchFamily="34" charset="-128"/>
                <a:ea typeface="Yu Gothic" panose="020B0400000000000000" pitchFamily="34" charset="-128"/>
              </a:rPr>
              <a:t>の順で並べると、この順。黒は</a:t>
            </a:r>
            <a:r>
              <a:rPr kumimoji="1" lang="en-US" altLang="ja-JP" sz="1000" b="1" dirty="0">
                <a:solidFill>
                  <a:schemeClr val="tx1"/>
                </a:solidFill>
                <a:latin typeface="Yu Gothic" panose="020B0400000000000000" pitchFamily="34" charset="-128"/>
                <a:ea typeface="Yu Gothic" panose="020B0400000000000000" pitchFamily="34" charset="-128"/>
              </a:rPr>
              <a:t>5</a:t>
            </a:r>
            <a:r>
              <a:rPr kumimoji="1" lang="ja-JP" altLang="en-US" sz="1000" b="1">
                <a:solidFill>
                  <a:schemeClr val="tx1"/>
                </a:solidFill>
                <a:latin typeface="Yu Gothic" panose="020B0400000000000000" pitchFamily="34" charset="-128"/>
                <a:ea typeface="Yu Gothic" panose="020B0400000000000000" pitchFamily="34" charset="-128"/>
              </a:rPr>
              <a:t>番目です。</a:t>
            </a:r>
            <a:endParaRPr kumimoji="1" lang="en-US" altLang="ja-JP" sz="1000" b="1" dirty="0">
              <a:solidFill>
                <a:schemeClr val="tx1"/>
              </a:solidFill>
              <a:latin typeface="Yu Gothic" panose="020B0400000000000000" pitchFamily="34" charset="-128"/>
              <a:ea typeface="Yu Gothic" panose="020B0400000000000000" pitchFamily="34" charset="-128"/>
            </a:endParaRPr>
          </a:p>
          <a:p>
            <a:r>
              <a:rPr kumimoji="1" lang="ja-JP" altLang="en-US" sz="1000" b="1">
                <a:solidFill>
                  <a:schemeClr val="tx1"/>
                </a:solidFill>
                <a:latin typeface="Yu Gothic" panose="020B0400000000000000" pitchFamily="34" charset="-128"/>
                <a:ea typeface="Yu Gothic" panose="020B0400000000000000" pitchFamily="34" charset="-128"/>
              </a:rPr>
              <a:t>　全て綺麗なブツ撮りできないので、いっそのこと色を表現する場合は「●」の方がベターな気がしています。）</a:t>
            </a:r>
          </a:p>
        </p:txBody>
      </p:sp>
      <p:sp>
        <p:nvSpPr>
          <p:cNvPr id="16" name="円/楕円 15">
            <a:extLst>
              <a:ext uri="{FF2B5EF4-FFF2-40B4-BE49-F238E27FC236}">
                <a16:creationId xmlns:a16="http://schemas.microsoft.com/office/drawing/2014/main" id="{22309D99-B97D-AF53-AF2C-6D6F0CC8FB60}"/>
              </a:ext>
            </a:extLst>
          </p:cNvPr>
          <p:cNvSpPr/>
          <p:nvPr/>
        </p:nvSpPr>
        <p:spPr>
          <a:xfrm>
            <a:off x="174587" y="1469053"/>
            <a:ext cx="301202" cy="298878"/>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a:extLst>
              <a:ext uri="{FF2B5EF4-FFF2-40B4-BE49-F238E27FC236}">
                <a16:creationId xmlns:a16="http://schemas.microsoft.com/office/drawing/2014/main" id="{6932AAE8-0AFC-22A3-9DDB-6C0DB28F5717}"/>
              </a:ext>
            </a:extLst>
          </p:cNvPr>
          <p:cNvSpPr/>
          <p:nvPr/>
        </p:nvSpPr>
        <p:spPr>
          <a:xfrm>
            <a:off x="598656" y="1469053"/>
            <a:ext cx="301202" cy="298878"/>
          </a:xfrm>
          <a:prstGeom prst="ellips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4932C4FA-B495-3373-63D8-411928D53380}"/>
              </a:ext>
            </a:extLst>
          </p:cNvPr>
          <p:cNvSpPr/>
          <p:nvPr/>
        </p:nvSpPr>
        <p:spPr>
          <a:xfrm>
            <a:off x="1022725" y="1469053"/>
            <a:ext cx="301202" cy="298878"/>
          </a:xfrm>
          <a:prstGeom prst="ellipse">
            <a:avLst/>
          </a:prstGeom>
          <a:solidFill>
            <a:schemeClr val="bg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0A2A2BD7-D7AB-9AA1-306C-A16478D8C3B7}"/>
              </a:ext>
            </a:extLst>
          </p:cNvPr>
          <p:cNvSpPr/>
          <p:nvPr/>
        </p:nvSpPr>
        <p:spPr>
          <a:xfrm>
            <a:off x="1446794" y="1469053"/>
            <a:ext cx="301202" cy="298878"/>
          </a:xfrm>
          <a:prstGeom prst="ellipse">
            <a:avLst/>
          </a:prstGeom>
          <a:solidFill>
            <a:srgbClr val="C7CCC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a:extLst>
              <a:ext uri="{FF2B5EF4-FFF2-40B4-BE49-F238E27FC236}">
                <a16:creationId xmlns:a16="http://schemas.microsoft.com/office/drawing/2014/main" id="{B657A9F2-C60C-C82A-4C4F-55020C7F2FD3}"/>
              </a:ext>
            </a:extLst>
          </p:cNvPr>
          <p:cNvSpPr/>
          <p:nvPr/>
        </p:nvSpPr>
        <p:spPr>
          <a:xfrm>
            <a:off x="1870863" y="1469053"/>
            <a:ext cx="301202" cy="298878"/>
          </a:xfrm>
          <a:prstGeom prst="ellipse">
            <a:avLst/>
          </a:prstGeom>
          <a:solidFill>
            <a:srgbClr val="FFFAEF">
              <a:alpha val="69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a:extLst>
              <a:ext uri="{FF2B5EF4-FFF2-40B4-BE49-F238E27FC236}">
                <a16:creationId xmlns:a16="http://schemas.microsoft.com/office/drawing/2014/main" id="{D222D7FC-EBBA-C43F-FA06-8166216A82D3}"/>
              </a:ext>
            </a:extLst>
          </p:cNvPr>
          <p:cNvSpPr/>
          <p:nvPr/>
        </p:nvSpPr>
        <p:spPr>
          <a:xfrm>
            <a:off x="2313699" y="1469053"/>
            <a:ext cx="301202" cy="298878"/>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楕円 21">
            <a:extLst>
              <a:ext uri="{FF2B5EF4-FFF2-40B4-BE49-F238E27FC236}">
                <a16:creationId xmlns:a16="http://schemas.microsoft.com/office/drawing/2014/main" id="{78063910-4FEB-E74C-D5ED-C76E06EBCEE3}"/>
              </a:ext>
            </a:extLst>
          </p:cNvPr>
          <p:cNvSpPr/>
          <p:nvPr/>
        </p:nvSpPr>
        <p:spPr>
          <a:xfrm>
            <a:off x="2737769" y="1469053"/>
            <a:ext cx="301202" cy="298878"/>
          </a:xfrm>
          <a:prstGeom prst="ellipse">
            <a:avLst/>
          </a:prstGeom>
          <a:solidFill>
            <a:srgbClr val="FFF2E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円/楕円 22">
            <a:extLst>
              <a:ext uri="{FF2B5EF4-FFF2-40B4-BE49-F238E27FC236}">
                <a16:creationId xmlns:a16="http://schemas.microsoft.com/office/drawing/2014/main" id="{0FBF0D4B-A2C1-EB1D-B5FE-A0AE34C9CCC3}"/>
              </a:ext>
            </a:extLst>
          </p:cNvPr>
          <p:cNvSpPr/>
          <p:nvPr/>
        </p:nvSpPr>
        <p:spPr>
          <a:xfrm>
            <a:off x="3161839" y="1466092"/>
            <a:ext cx="301202" cy="298878"/>
          </a:xfrm>
          <a:prstGeom prst="ellipse">
            <a:avLst/>
          </a:prstGeom>
          <a:solidFill>
            <a:schemeClr val="bg1">
              <a:lumMod val="95000"/>
              <a:alpha val="27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B8C68F75-1AFB-2BC2-7619-C2CDED932900}"/>
              </a:ext>
            </a:extLst>
          </p:cNvPr>
          <p:cNvSpPr txBox="1"/>
          <p:nvPr/>
        </p:nvSpPr>
        <p:spPr>
          <a:xfrm>
            <a:off x="505263" y="5040839"/>
            <a:ext cx="6127128" cy="1299010"/>
          </a:xfrm>
          <a:prstGeom prst="rect">
            <a:avLst/>
          </a:prstGeom>
          <a:noFill/>
        </p:spPr>
        <p:txBody>
          <a:bodyPr wrap="square" rtlCol="0">
            <a:spAutoFit/>
          </a:bodyPr>
          <a:lstStyle/>
          <a:p>
            <a:pPr>
              <a:lnSpc>
                <a:spcPct val="150000"/>
              </a:lnSpc>
            </a:pPr>
            <a:r>
              <a:rPr kumimoji="1" lang="ja-JP" altLang="en-US" b="1">
                <a:solidFill>
                  <a:schemeClr val="bg1"/>
                </a:solidFill>
                <a:highlight>
                  <a:srgbClr val="FF0000"/>
                </a:highlight>
              </a:rPr>
              <a:t>一応全て表を作ってあるが、次ページを参考に。</a:t>
            </a:r>
            <a:endParaRPr kumimoji="1" lang="en-US" altLang="ja-JP" b="1" dirty="0">
              <a:solidFill>
                <a:schemeClr val="bg1"/>
              </a:solidFill>
              <a:highlight>
                <a:srgbClr val="FF0000"/>
              </a:highlight>
            </a:endParaRPr>
          </a:p>
          <a:p>
            <a:pPr>
              <a:lnSpc>
                <a:spcPct val="150000"/>
              </a:lnSpc>
            </a:pPr>
            <a:r>
              <a:rPr kumimoji="1" lang="ja-JP" altLang="en-US" b="1">
                <a:solidFill>
                  <a:schemeClr val="bg1"/>
                </a:solidFill>
                <a:highlight>
                  <a:srgbClr val="FF0000"/>
                </a:highlight>
              </a:rPr>
              <a:t>できるだけ</a:t>
            </a:r>
            <a:r>
              <a:rPr kumimoji="1" lang="en-US" altLang="ja-JP" b="1" dirty="0">
                <a:solidFill>
                  <a:schemeClr val="bg1"/>
                </a:solidFill>
                <a:highlight>
                  <a:srgbClr val="FF0000"/>
                </a:highlight>
              </a:rPr>
              <a:t>2〜3</a:t>
            </a:r>
            <a:r>
              <a:rPr kumimoji="1" lang="ja-JP" altLang="en-US" b="1">
                <a:solidFill>
                  <a:schemeClr val="bg1"/>
                </a:solidFill>
                <a:highlight>
                  <a:srgbClr val="FF0000"/>
                </a:highlight>
              </a:rPr>
              <a:t>ページまたがないようにしたいが、</a:t>
            </a:r>
            <a:endParaRPr kumimoji="1" lang="en-US" altLang="ja-JP" b="1" dirty="0">
              <a:solidFill>
                <a:schemeClr val="bg1"/>
              </a:solidFill>
              <a:highlight>
                <a:srgbClr val="FF0000"/>
              </a:highlight>
            </a:endParaRPr>
          </a:p>
          <a:p>
            <a:pPr>
              <a:lnSpc>
                <a:spcPct val="150000"/>
              </a:lnSpc>
            </a:pPr>
            <a:r>
              <a:rPr kumimoji="1" lang="ja-JP" altLang="en-US" b="1">
                <a:solidFill>
                  <a:schemeClr val="bg1"/>
                </a:solidFill>
                <a:highlight>
                  <a:srgbClr val="FF0000"/>
                </a:highlight>
              </a:rPr>
              <a:t>視認性なども含め、要相談。</a:t>
            </a:r>
          </a:p>
        </p:txBody>
      </p:sp>
      <p:sp>
        <p:nvSpPr>
          <p:cNvPr id="3" name="テキスト ボックス 2">
            <a:extLst>
              <a:ext uri="{FF2B5EF4-FFF2-40B4-BE49-F238E27FC236}">
                <a16:creationId xmlns:a16="http://schemas.microsoft.com/office/drawing/2014/main" id="{CC7BE568-4C98-0ADC-46A5-7CA17B9B2D8F}"/>
              </a:ext>
            </a:extLst>
          </p:cNvPr>
          <p:cNvSpPr txBox="1"/>
          <p:nvPr/>
        </p:nvSpPr>
        <p:spPr>
          <a:xfrm>
            <a:off x="127685" y="80081"/>
            <a:ext cx="8965515" cy="761619"/>
          </a:xfrm>
          <a:prstGeom prst="rect">
            <a:avLst/>
          </a:prstGeom>
          <a:noFill/>
        </p:spPr>
        <p:txBody>
          <a:bodyPr wrap="square" rtlCol="0">
            <a:spAutoFit/>
          </a:bodyPr>
          <a:lstStyle/>
          <a:p>
            <a:pPr>
              <a:lnSpc>
                <a:spcPct val="150000"/>
              </a:lnSpc>
            </a:pPr>
            <a:r>
              <a:rPr kumimoji="1" lang="ja-JP" altLang="en-US" sz="3200" b="1">
                <a:latin typeface="+mn-ea"/>
              </a:rPr>
              <a:t>サイズ・寸法表</a:t>
            </a:r>
            <a:endParaRPr kumimoji="1" lang="en-US" altLang="ja-JP" sz="3200" dirty="0">
              <a:latin typeface="+mn-ea"/>
            </a:endParaRPr>
          </a:p>
        </p:txBody>
      </p:sp>
      <p:sp>
        <p:nvSpPr>
          <p:cNvPr id="5" name="テキスト ボックス 4">
            <a:extLst>
              <a:ext uri="{FF2B5EF4-FFF2-40B4-BE49-F238E27FC236}">
                <a16:creationId xmlns:a16="http://schemas.microsoft.com/office/drawing/2014/main" id="{C1F1C318-D9D2-CF39-3C2A-DB765C801E22}"/>
              </a:ext>
            </a:extLst>
          </p:cNvPr>
          <p:cNvSpPr txBox="1"/>
          <p:nvPr/>
        </p:nvSpPr>
        <p:spPr>
          <a:xfrm>
            <a:off x="347443" y="8436947"/>
            <a:ext cx="6430983" cy="1211550"/>
          </a:xfrm>
          <a:prstGeom prst="rect">
            <a:avLst/>
          </a:prstGeom>
          <a:noFill/>
        </p:spPr>
        <p:txBody>
          <a:bodyPr wrap="square" rtlCol="0">
            <a:spAutoFit/>
          </a:bodyPr>
          <a:lstStyle/>
          <a:p>
            <a:pPr>
              <a:lnSpc>
                <a:spcPct val="150000"/>
              </a:lnSpc>
            </a:pPr>
            <a:r>
              <a:rPr kumimoji="1" lang="ja-JP" altLang="en-US" b="1">
                <a:solidFill>
                  <a:schemeClr val="bg1"/>
                </a:solidFill>
                <a:highlight>
                  <a:srgbClr val="FF0000"/>
                </a:highlight>
              </a:rPr>
              <a:t>「色」ごとに表を作った方が見やすいとは思うが、</a:t>
            </a:r>
            <a:endParaRPr kumimoji="1" lang="en-US" altLang="ja-JP" b="1" dirty="0">
              <a:solidFill>
                <a:schemeClr val="bg1"/>
              </a:solidFill>
              <a:highlight>
                <a:srgbClr val="FF0000"/>
              </a:highlight>
            </a:endParaRPr>
          </a:p>
          <a:p>
            <a:pPr>
              <a:lnSpc>
                <a:spcPct val="150000"/>
              </a:lnSpc>
            </a:pPr>
            <a:r>
              <a:rPr kumimoji="1" lang="ja-JP" altLang="en-US" b="1">
                <a:solidFill>
                  <a:schemeClr val="bg1"/>
                </a:solidFill>
                <a:highlight>
                  <a:srgbClr val="FF0000"/>
                </a:highlight>
              </a:rPr>
              <a:t>ページ数がかなり増えるため要検討。</a:t>
            </a:r>
            <a:endParaRPr kumimoji="1" lang="en-US" altLang="ja-JP" b="1" dirty="0">
              <a:solidFill>
                <a:schemeClr val="bg1"/>
              </a:solidFill>
              <a:highlight>
                <a:srgbClr val="FF0000"/>
              </a:highlight>
            </a:endParaRPr>
          </a:p>
          <a:p>
            <a:pPr>
              <a:lnSpc>
                <a:spcPct val="150000"/>
              </a:lnSpc>
            </a:pPr>
            <a:r>
              <a:rPr kumimoji="1" lang="en-US" altLang="ja-JP" sz="1400" b="1" dirty="0">
                <a:solidFill>
                  <a:schemeClr val="bg1"/>
                </a:solidFill>
                <a:highlight>
                  <a:srgbClr val="FF0000"/>
                </a:highlight>
              </a:rPr>
              <a:t>※</a:t>
            </a:r>
            <a:r>
              <a:rPr kumimoji="1" lang="ja-JP" altLang="en-US" sz="1400" b="1">
                <a:solidFill>
                  <a:schemeClr val="bg1"/>
                </a:solidFill>
                <a:highlight>
                  <a:srgbClr val="FF0000"/>
                </a:highlight>
              </a:rPr>
              <a:t>特に「高さ」が</a:t>
            </a:r>
            <a:r>
              <a:rPr kumimoji="1" lang="en-US" altLang="ja-JP" sz="1400" b="1" dirty="0">
                <a:solidFill>
                  <a:schemeClr val="bg1"/>
                </a:solidFill>
                <a:highlight>
                  <a:srgbClr val="FF0000"/>
                </a:highlight>
              </a:rPr>
              <a:t>3〜5</a:t>
            </a:r>
            <a:r>
              <a:rPr kumimoji="1" lang="ja-JP" altLang="en-US" sz="1400" b="1">
                <a:solidFill>
                  <a:schemeClr val="bg1"/>
                </a:solidFill>
                <a:highlight>
                  <a:srgbClr val="FF0000"/>
                </a:highlight>
              </a:rPr>
              <a:t>種が選べる「樹脂立バンドセット」）</a:t>
            </a:r>
          </a:p>
        </p:txBody>
      </p:sp>
    </p:spTree>
    <p:extLst>
      <p:ext uri="{BB962C8B-B14F-4D97-AF65-F5344CB8AC3E}">
        <p14:creationId xmlns:p14="http://schemas.microsoft.com/office/powerpoint/2010/main" val="153538789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183</TotalTime>
  <Words>1171</Words>
  <Application>Microsoft Macintosh PowerPoint</Application>
  <PresentationFormat>A4 210 x 297 mm</PresentationFormat>
  <Paragraphs>528</Paragraphs>
  <Slides>11</Slides>
  <Notes>0</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11</vt:i4>
      </vt:variant>
    </vt:vector>
  </HeadingPairs>
  <TitlesOfParts>
    <vt:vector size="23" baseType="lpstr">
      <vt:lpstr>Yu Gothic</vt:lpstr>
      <vt:lpstr>Yu Gothic</vt:lpstr>
      <vt:lpstr>游ゴシック Light</vt:lpstr>
      <vt:lpstr>Arial</vt:lpstr>
      <vt:lpstr>Avenir Medium</vt:lpstr>
      <vt:lpstr>Avenir Next Demi Bold</vt:lpstr>
      <vt:lpstr>Avenir Next LT Pro</vt:lpstr>
      <vt:lpstr>Avenir Next LT Pro Demi</vt:lpstr>
      <vt:lpstr>Calibri</vt:lpstr>
      <vt:lpstr>Calibri Light</vt:lpstr>
      <vt:lpstr>Helvetica</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倉澤矩之</dc:creator>
  <cp:lastModifiedBy>倉澤矩之</cp:lastModifiedBy>
  <cp:revision>2</cp:revision>
  <dcterms:created xsi:type="dcterms:W3CDTF">2023-07-29T00:07:34Z</dcterms:created>
  <dcterms:modified xsi:type="dcterms:W3CDTF">2023-07-29T03:10:38Z</dcterms:modified>
</cp:coreProperties>
</file>