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handoutMasterIdLst>
    <p:handoutMasterId r:id="rId6"/>
  </p:handoutMasterIdLst>
  <p:sldIdLst>
    <p:sldId id="406" r:id="rId2"/>
    <p:sldId id="277" r:id="rId3"/>
    <p:sldId id="445" r:id="rId4"/>
  </p:sldIdLst>
  <p:sldSz cx="9144000" cy="6858000" type="screen4x3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拓也 野積" initials="拓也" lastIdx="4" clrIdx="0">
    <p:extLst>
      <p:ext uri="{19B8F6BF-5375-455C-9EA6-DF929625EA0E}">
        <p15:presenceInfo xmlns:p15="http://schemas.microsoft.com/office/powerpoint/2012/main" userId="9c75c84a7541d104" providerId="Windows Live"/>
      </p:ext>
    </p:extLst>
  </p:cmAuthor>
  <p:cmAuthor id="2" name="00803 野積" initials="0野" lastIdx="1" clrIdx="1">
    <p:extLst>
      <p:ext uri="{19B8F6BF-5375-455C-9EA6-DF929625EA0E}">
        <p15:presenceInfo xmlns:p15="http://schemas.microsoft.com/office/powerpoint/2012/main" userId="00803 野積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6699FF"/>
    <a:srgbClr val="0099FF"/>
    <a:srgbClr val="00CCFF"/>
    <a:srgbClr val="9999FF"/>
    <a:srgbClr val="FF6699"/>
    <a:srgbClr val="FF7C80"/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339" autoAdjust="0"/>
    <p:restoredTop sz="85994" autoAdjust="0"/>
  </p:normalViewPr>
  <p:slideViewPr>
    <p:cSldViewPr snapToGrid="0" showGuides="1">
      <p:cViewPr varScale="1">
        <p:scale>
          <a:sx n="93" d="100"/>
          <a:sy n="93" d="100"/>
        </p:scale>
        <p:origin x="90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830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64" d="100"/>
          <a:sy n="64" d="100"/>
        </p:scale>
        <p:origin x="309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openxmlformats.org/officeDocument/2006/relationships/tableStyles" Target="tableStyles.xml"/><Relationship Id="rId5" Type="http://schemas.openxmlformats.org/officeDocument/2006/relationships/notesMaster" Target="notesMasters/notesMaster1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xmlns="" id="{4878B702-122A-497B-97D7-58FEE413100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786" cy="498693"/>
          </a:xfrm>
          <a:prstGeom prst="rect">
            <a:avLst/>
          </a:prstGeom>
        </p:spPr>
        <p:txBody>
          <a:bodyPr vert="horz" lIns="91559" tIns="45779" rIns="91559" bIns="457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xmlns="" id="{DF017656-733C-4CDC-A549-5B56D75FCA7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5839" y="0"/>
            <a:ext cx="2949786" cy="498693"/>
          </a:xfrm>
          <a:prstGeom prst="rect">
            <a:avLst/>
          </a:prstGeom>
        </p:spPr>
        <p:txBody>
          <a:bodyPr vert="horz" lIns="91559" tIns="45779" rIns="91559" bIns="45779" rtlCol="0"/>
          <a:lstStyle>
            <a:lvl1pPr algn="r">
              <a:defRPr sz="1200"/>
            </a:lvl1pPr>
          </a:lstStyle>
          <a:p>
            <a:fld id="{91DA6A21-6579-4B6D-B4C4-856DA3A8F7DA}" type="datetimeFigureOut">
              <a:rPr kumimoji="1" lang="ja-JP" altLang="en-US" smtClean="0"/>
              <a:t>2020/11/9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xmlns="" id="{03756BE2-086E-480E-A81D-D9412E35C9C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440647"/>
            <a:ext cx="2949786" cy="498692"/>
          </a:xfrm>
          <a:prstGeom prst="rect">
            <a:avLst/>
          </a:prstGeom>
        </p:spPr>
        <p:txBody>
          <a:bodyPr vert="horz" lIns="91559" tIns="45779" rIns="91559" bIns="457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xmlns="" id="{033E4021-5C92-4B89-960B-81F84BC61CC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5839" y="9440647"/>
            <a:ext cx="2949786" cy="498692"/>
          </a:xfrm>
          <a:prstGeom prst="rect">
            <a:avLst/>
          </a:prstGeom>
        </p:spPr>
        <p:txBody>
          <a:bodyPr vert="horz" lIns="91559" tIns="45779" rIns="91559" bIns="45779" rtlCol="0" anchor="b"/>
          <a:lstStyle>
            <a:lvl1pPr algn="r">
              <a:defRPr sz="1200"/>
            </a:lvl1pPr>
          </a:lstStyle>
          <a:p>
            <a:fld id="{9CD8B5CA-BA3A-4DA2-89DC-46CFFFDAAA0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459369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786" cy="498693"/>
          </a:xfrm>
          <a:prstGeom prst="rect">
            <a:avLst/>
          </a:prstGeom>
        </p:spPr>
        <p:txBody>
          <a:bodyPr vert="horz" lIns="91559" tIns="45779" rIns="91559" bIns="457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839" y="0"/>
            <a:ext cx="2949786" cy="498693"/>
          </a:xfrm>
          <a:prstGeom prst="rect">
            <a:avLst/>
          </a:prstGeom>
        </p:spPr>
        <p:txBody>
          <a:bodyPr vert="horz" lIns="91559" tIns="45779" rIns="91559" bIns="45779" rtlCol="0"/>
          <a:lstStyle>
            <a:lvl1pPr algn="r">
              <a:defRPr sz="1200"/>
            </a:lvl1pPr>
          </a:lstStyle>
          <a:p>
            <a:fld id="{13AD4151-98A7-45F1-9D0F-83148DF59A98}" type="datetimeFigureOut">
              <a:rPr kumimoji="1" lang="ja-JP" altLang="en-US" smtClean="0"/>
              <a:t>2020/11/9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8400" y="498475"/>
            <a:ext cx="4470400" cy="3354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59" tIns="45779" rIns="91559" bIns="45779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721" y="4024482"/>
            <a:ext cx="5445760" cy="5416165"/>
          </a:xfrm>
          <a:prstGeom prst="rect">
            <a:avLst/>
          </a:prstGeom>
        </p:spPr>
        <p:txBody>
          <a:bodyPr vert="horz" lIns="91559" tIns="45779" rIns="91559" bIns="45779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440647"/>
            <a:ext cx="2949786" cy="498692"/>
          </a:xfrm>
          <a:prstGeom prst="rect">
            <a:avLst/>
          </a:prstGeom>
        </p:spPr>
        <p:txBody>
          <a:bodyPr vert="horz" lIns="91559" tIns="45779" rIns="91559" bIns="457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839" y="9440647"/>
            <a:ext cx="2949786" cy="498692"/>
          </a:xfrm>
          <a:prstGeom prst="rect">
            <a:avLst/>
          </a:prstGeom>
        </p:spPr>
        <p:txBody>
          <a:bodyPr vert="horz" lIns="91559" tIns="45779" rIns="91559" bIns="45779" rtlCol="0" anchor="b"/>
          <a:lstStyle>
            <a:lvl1pPr algn="r">
              <a:defRPr sz="1200"/>
            </a:lvl1pPr>
          </a:lstStyle>
          <a:p>
            <a:fld id="{73C3BB96-3A5B-4C3B-953D-F8F0675740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357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68400" y="498475"/>
            <a:ext cx="4470400" cy="3354388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 sz="2000" smtClean="0"/>
              <a:t>■■ノロウイルスの講習</a:t>
            </a:r>
            <a:r>
              <a:rPr lang="en-US" altLang="ja-JP" sz="2000" smtClean="0"/>
              <a:t>1</a:t>
            </a:r>
            <a:r>
              <a:rPr lang="ja-JP" altLang="en-US" sz="2000" smtClean="0"/>
              <a:t>を始めます。★この講習では★ノロウイルスの特徴を学んでいきます。</a:t>
            </a:r>
            <a:endParaRPr lang="ja-JP" altLang="en-US" sz="20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C3BB96-3A5B-4C3B-953D-F8F067574003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881866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68400" y="498475"/>
            <a:ext cx="4470400" cy="3354388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smtClean="0"/>
              <a:t>■■はじめにノロウイルスの構造についてです。★概略図を示します。</a:t>
            </a:r>
          </a:p>
          <a:p>
            <a:r>
              <a:rPr kumimoji="1" lang="ja-JP" altLang="en-US" smtClean="0"/>
              <a:t>★遺伝情報として一本鎖</a:t>
            </a:r>
            <a:r>
              <a:rPr kumimoji="1" lang="en-US" altLang="ja-JP" smtClean="0"/>
              <a:t>RNA</a:t>
            </a:r>
            <a:r>
              <a:rPr kumimoji="1" lang="ja-JP" altLang="en-US" smtClean="0"/>
              <a:t>をもち、★カプシドというタンパク質の膜に覆われている構造をしています。</a:t>
            </a:r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C3BB96-3A5B-4C3B-953D-F8F067574003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118815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68400" y="498475"/>
            <a:ext cx="4470400" cy="3354388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smtClean="0"/>
              <a:t>大きさは</a:t>
            </a:r>
            <a:r>
              <a:rPr kumimoji="1" lang="en-US" altLang="ja-JP" smtClean="0"/>
              <a:t>40nm</a:t>
            </a:r>
            <a:r>
              <a:rPr kumimoji="1" lang="ja-JP" altLang="en-US" smtClean="0"/>
              <a:t>程度で非常に小さく、★ノロウイルスをこの小さな青い円の大きさだとすると、★細菌の</a:t>
            </a:r>
            <a:r>
              <a:rPr kumimoji="1" lang="en-US" altLang="ja-JP" smtClean="0"/>
              <a:t>30</a:t>
            </a:r>
            <a:r>
              <a:rPr kumimoji="1" lang="ja-JP" altLang="en-US" smtClean="0"/>
              <a:t>分の</a:t>
            </a:r>
            <a:r>
              <a:rPr kumimoji="1" lang="en-US" altLang="ja-JP" smtClean="0"/>
              <a:t>1</a:t>
            </a:r>
            <a:r>
              <a:rPr kumimoji="1" lang="ja-JP" altLang="en-US" smtClean="0"/>
              <a:t>以下、★スギ花粉の</a:t>
            </a:r>
            <a:r>
              <a:rPr kumimoji="1" lang="en-US" altLang="ja-JP" smtClean="0"/>
              <a:t>1</a:t>
            </a:r>
            <a:r>
              <a:rPr kumimoji="1" lang="ja-JP" altLang="en-US" smtClean="0"/>
              <a:t>万分の</a:t>
            </a:r>
            <a:r>
              <a:rPr kumimoji="1" lang="en-US" altLang="ja-JP" smtClean="0"/>
              <a:t>1</a:t>
            </a:r>
            <a:r>
              <a:rPr kumimoji="1" lang="ja-JP" altLang="en-US" smtClean="0"/>
              <a:t>程度です。</a:t>
            </a:r>
            <a:r>
              <a:rPr kumimoji="1" lang="en-US" altLang="ja-JP" smtClean="0"/>
              <a:t>/div/</a:t>
            </a:r>
            <a:r>
              <a:rPr kumimoji="1" lang="ja-JP" altLang="en-US" smtClean="0"/>
              <a:t>大きさは</a:t>
            </a:r>
            <a:r>
              <a:rPr kumimoji="1" lang="en-US" altLang="ja-JP" smtClean="0"/>
              <a:t>0.04</a:t>
            </a:r>
            <a:r>
              <a:rPr kumimoji="1" lang="ja-JP" altLang="en-US" smtClean="0"/>
              <a:t>マイクロメートル程度で非常に小さく、★ノロウイルスをこの小さな青い円の大きさだとすると、★細菌の</a:t>
            </a:r>
            <a:r>
              <a:rPr kumimoji="1" lang="en-US" altLang="ja-JP" smtClean="0"/>
              <a:t>30</a:t>
            </a:r>
            <a:r>
              <a:rPr kumimoji="1" lang="ja-JP" altLang="en-US" smtClean="0"/>
              <a:t>分の</a:t>
            </a:r>
            <a:r>
              <a:rPr kumimoji="1" lang="en-US" altLang="ja-JP" smtClean="0"/>
              <a:t>1</a:t>
            </a:r>
            <a:r>
              <a:rPr kumimoji="1" lang="ja-JP" altLang="en-US" smtClean="0"/>
              <a:t>程度、★スギ花粉の</a:t>
            </a:r>
            <a:r>
              <a:rPr kumimoji="1" lang="en-US" altLang="ja-JP" smtClean="0"/>
              <a:t>1</a:t>
            </a:r>
            <a:r>
              <a:rPr kumimoji="1" lang="ja-JP" altLang="en-US" smtClean="0"/>
              <a:t>万分の</a:t>
            </a:r>
            <a:r>
              <a:rPr kumimoji="1" lang="en-US" altLang="ja-JP" smtClean="0"/>
              <a:t>1</a:t>
            </a:r>
            <a:r>
              <a:rPr kumimoji="1" lang="ja-JP" altLang="en-US" smtClean="0"/>
              <a:t>程度です。</a:t>
            </a:r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C3BB96-3A5B-4C3B-953D-F8F067574003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165889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DDA2822C-A03C-4472-B972-5242F76380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59316" y="619780"/>
            <a:ext cx="784190" cy="52322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spAutoFit/>
          </a:bodyPr>
          <a:lstStyle>
            <a:lvl1pPr algn="r">
              <a:defRPr sz="2800">
                <a:solidFill>
                  <a:schemeClr val="tx1">
                    <a:tint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98D42A1F-34DC-4B73-AC26-8D22FDB6E001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5037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84891" y="619780"/>
            <a:ext cx="784190" cy="52322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spAutoFit/>
          </a:bodyPr>
          <a:lstStyle>
            <a:lvl1pPr algn="r">
              <a:defRPr sz="2800">
                <a:solidFill>
                  <a:schemeClr val="tx1">
                    <a:tint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98D42A1F-34DC-4B73-AC26-8D22FDB6E001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95332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3200" b="0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グループ化 1"/>
          <p:cNvGrpSpPr/>
          <p:nvPr/>
        </p:nvGrpSpPr>
        <p:grpSpPr>
          <a:xfrm>
            <a:off x="785048" y="2414217"/>
            <a:ext cx="7596494" cy="3653561"/>
            <a:chOff x="785048" y="2414217"/>
            <a:chExt cx="7596494" cy="3653561"/>
          </a:xfrm>
        </p:grpSpPr>
        <p:sp>
          <p:nvSpPr>
            <p:cNvPr id="15" name="正方形/長方形 14"/>
            <p:cNvSpPr/>
            <p:nvPr/>
          </p:nvSpPr>
          <p:spPr>
            <a:xfrm>
              <a:off x="785048" y="2414217"/>
              <a:ext cx="7596494" cy="3653561"/>
            </a:xfrm>
            <a:prstGeom prst="rect">
              <a:avLst/>
            </a:prstGeom>
            <a:noFill/>
            <a:ln w="127000" cap="flat">
              <a:solidFill>
                <a:srgbClr val="0066FF"/>
              </a:solidFill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xmlns="" id="{72130DAE-94A1-4016-A9B6-20191E5BA7CE}"/>
                </a:ext>
              </a:extLst>
            </p:cNvPr>
            <p:cNvSpPr txBox="1"/>
            <p:nvPr/>
          </p:nvSpPr>
          <p:spPr>
            <a:xfrm>
              <a:off x="2342864" y="3017234"/>
              <a:ext cx="4458272" cy="1773755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kumimoji="1" lang="en-US" altLang="ja-JP" sz="4400" dirty="0">
                  <a:solidFill>
                    <a:schemeClr val="bg1">
                      <a:lumMod val="75000"/>
                    </a:schemeClr>
                  </a:solidFill>
                </a:rPr>
                <a:t>1.</a:t>
              </a:r>
              <a:r>
                <a:rPr kumimoji="1" lang="ja-JP" altLang="en-US" sz="4400" dirty="0">
                  <a:solidFill>
                    <a:schemeClr val="bg1">
                      <a:lumMod val="75000"/>
                    </a:schemeClr>
                  </a:solidFill>
                </a:rPr>
                <a:t> </a:t>
              </a:r>
              <a:r>
                <a:rPr kumimoji="1" lang="ja-JP" altLang="en-US" sz="3200" dirty="0">
                  <a:solidFill>
                    <a:schemeClr val="bg1">
                      <a:lumMod val="75000"/>
                    </a:schemeClr>
                  </a:solidFill>
                </a:rPr>
                <a:t>ノロウイルスの特徴</a:t>
              </a:r>
              <a:endParaRPr kumimoji="1" lang="en-US" altLang="ja-JP" sz="32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ctr">
                <a:lnSpc>
                  <a:spcPct val="130000"/>
                </a:lnSpc>
              </a:pPr>
              <a:r>
                <a:rPr kumimoji="1" lang="en-US" altLang="ja-JP" sz="4400" dirty="0">
                  <a:solidFill>
                    <a:schemeClr val="bg1">
                      <a:lumMod val="75000"/>
                    </a:schemeClr>
                  </a:solidFill>
                </a:rPr>
                <a:t>2.</a:t>
              </a:r>
              <a:r>
                <a:rPr kumimoji="1" lang="ja-JP" altLang="en-US" sz="4400" dirty="0">
                  <a:solidFill>
                    <a:schemeClr val="bg1">
                      <a:lumMod val="75000"/>
                    </a:schemeClr>
                  </a:solidFill>
                </a:rPr>
                <a:t> </a:t>
              </a:r>
              <a:r>
                <a:rPr kumimoji="1" lang="ja-JP" altLang="en-US" sz="3200" dirty="0">
                  <a:solidFill>
                    <a:schemeClr val="bg1">
                      <a:lumMod val="75000"/>
                    </a:schemeClr>
                  </a:solidFill>
                </a:rPr>
                <a:t>ノロウイスルの対策</a:t>
              </a:r>
              <a:endParaRPr kumimoji="1" lang="en-US" altLang="ja-JP" sz="32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xmlns="" id="{72130DAE-94A1-4016-A9B6-20191E5BA7CE}"/>
              </a:ext>
            </a:extLst>
          </p:cNvPr>
          <p:cNvSpPr txBox="1"/>
          <p:nvPr/>
        </p:nvSpPr>
        <p:spPr>
          <a:xfrm>
            <a:off x="2342864" y="2977704"/>
            <a:ext cx="4458272" cy="185281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ct val="130000"/>
              </a:lnSpc>
            </a:pP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1.</a:t>
            </a:r>
            <a:r>
              <a:rPr kumimoji="1" lang="ja-JP" altLang="en-US" sz="4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kumimoji="1" lang="ja-JP" altLang="en-US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ノロウイルスの特徴</a:t>
            </a:r>
            <a:endParaRPr kumimoji="1" lang="en-US" altLang="ja-JP" sz="3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ctr">
              <a:lnSpc>
                <a:spcPct val="130000"/>
              </a:lnSpc>
            </a:pPr>
            <a:r>
              <a:rPr kumimoji="1" lang="ja-JP" altLang="en-US" sz="4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　</a:t>
            </a:r>
            <a:endParaRPr kumimoji="1" lang="en-US" altLang="ja-JP" sz="3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6" name="字幕 2">
            <a:extLst>
              <a:ext uri="{FF2B5EF4-FFF2-40B4-BE49-F238E27FC236}">
                <a16:creationId xmlns:a16="http://schemas.microsoft.com/office/drawing/2014/main" xmlns="" id="{042B9D8D-7272-42F1-BB25-D9FFBF5BF37B}"/>
              </a:ext>
            </a:extLst>
          </p:cNvPr>
          <p:cNvSpPr txBox="1">
            <a:spLocks/>
          </p:cNvSpPr>
          <p:nvPr/>
        </p:nvSpPr>
        <p:spPr>
          <a:xfrm>
            <a:off x="1" y="0"/>
            <a:ext cx="9143998" cy="1134131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tIns="54000" bIns="3600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ja-JP" altLang="en-US" sz="32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xmlns="" id="{1800E8BB-CC27-4855-9DCB-E2FF95F981F7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785049" y="594131"/>
            <a:ext cx="7596493" cy="540000"/>
          </a:xfrm>
          <a:prstGeom prst="rect">
            <a:avLst/>
          </a:prstGeom>
          <a:noFill/>
        </p:spPr>
        <p:txBody>
          <a:bodyPr tIns="54000" bIns="36000"/>
          <a:lstStyle/>
          <a:p>
            <a:pPr marL="0" indent="0" algn="ctr">
              <a:buNone/>
            </a:pPr>
            <a:r>
              <a:rPr lang="ja-JP" altLang="en-US" sz="3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講習内容</a:t>
            </a:r>
            <a:endParaRPr kumimoji="1" lang="ja-JP" altLang="en-US" sz="32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" name="四角形: 角を丸くする 9">
            <a:extLst>
              <a:ext uri="{FF2B5EF4-FFF2-40B4-BE49-F238E27FC236}">
                <a16:creationId xmlns:a16="http://schemas.microsoft.com/office/drawing/2014/main" xmlns="" id="{F523917B-AAA5-442C-AF16-9C3B87E5032C}"/>
              </a:ext>
            </a:extLst>
          </p:cNvPr>
          <p:cNvSpPr/>
          <p:nvPr/>
        </p:nvSpPr>
        <p:spPr>
          <a:xfrm>
            <a:off x="75792" y="1180680"/>
            <a:ext cx="8997015" cy="1034981"/>
          </a:xfrm>
          <a:prstGeom prst="roundRect">
            <a:avLst>
              <a:gd name="adj" fmla="val 1873"/>
            </a:avLst>
          </a:prstGeom>
          <a:noFill/>
          <a:ln w="50800" cmpd="thickThin"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xmlns="" id="{E9D2D50F-7C7E-420A-A558-F637BC96A419}"/>
              </a:ext>
            </a:extLst>
          </p:cNvPr>
          <p:cNvSpPr txBox="1"/>
          <p:nvPr/>
        </p:nvSpPr>
        <p:spPr>
          <a:xfrm>
            <a:off x="785048" y="1431090"/>
            <a:ext cx="75964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200" dirty="0"/>
              <a:t>ノロウイルス ①</a:t>
            </a:r>
            <a:endParaRPr kumimoji="1" lang="en-US" altLang="ja-JP" sz="3200" dirty="0"/>
          </a:p>
        </p:txBody>
      </p:sp>
      <p:sp>
        <p:nvSpPr>
          <p:cNvPr id="17" name="字幕 2">
            <a:extLst>
              <a:ext uri="{FF2B5EF4-FFF2-40B4-BE49-F238E27FC236}">
                <a16:creationId xmlns:a16="http://schemas.microsoft.com/office/drawing/2014/main" xmlns="" id="{042B9D8D-7272-42F1-BB25-D9FFBF5BF37B}"/>
              </a:ext>
            </a:extLst>
          </p:cNvPr>
          <p:cNvSpPr txBox="1">
            <a:spLocks/>
          </p:cNvSpPr>
          <p:nvPr/>
        </p:nvSpPr>
        <p:spPr>
          <a:xfrm>
            <a:off x="1" y="6289200"/>
            <a:ext cx="9143998" cy="568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tIns="54000" bIns="3600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ja-JP" altLang="en-US" sz="32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50531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00"/>
    </mc:Choice>
    <mc:Fallback xmlns="">
      <p:transition spd="slow" advTm="8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字幕 2">
            <a:extLst>
              <a:ext uri="{FF2B5EF4-FFF2-40B4-BE49-F238E27FC236}">
                <a16:creationId xmlns:a16="http://schemas.microsoft.com/office/drawing/2014/main" xmlns="" id="{042B9D8D-7272-42F1-BB25-D9FFBF5BF37B}"/>
              </a:ext>
            </a:extLst>
          </p:cNvPr>
          <p:cNvSpPr txBox="1">
            <a:spLocks/>
          </p:cNvSpPr>
          <p:nvPr/>
        </p:nvSpPr>
        <p:spPr>
          <a:xfrm>
            <a:off x="1" y="594131"/>
            <a:ext cx="9143998" cy="540000"/>
          </a:xfrm>
          <a:prstGeom prst="rect">
            <a:avLst/>
          </a:prstGeom>
          <a:solidFill>
            <a:srgbClr val="0066FF"/>
          </a:solidFill>
        </p:spPr>
        <p:txBody>
          <a:bodyPr tIns="54000" bIns="3600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ja-JP" altLang="en-US" sz="32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xmlns="" id="{1800E8BB-CC27-4855-9DCB-E2FF95F981F7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785049" y="594131"/>
            <a:ext cx="8358949" cy="540000"/>
          </a:xfrm>
          <a:prstGeom prst="rect">
            <a:avLst/>
          </a:prstGeom>
          <a:noFill/>
        </p:spPr>
        <p:txBody>
          <a:bodyPr tIns="54000" bIns="36000"/>
          <a:lstStyle/>
          <a:p>
            <a:pPr marL="0" indent="0">
              <a:buNone/>
            </a:pPr>
            <a:r>
              <a:rPr lang="ja-JP" altLang="en-US" sz="3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特徴｜</a:t>
            </a:r>
            <a:r>
              <a:rPr lang="ja-JP" altLang="en-US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構造</a:t>
            </a:r>
            <a:endParaRPr kumimoji="1" lang="ja-JP" altLang="en-US" sz="32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cxnSp>
        <p:nvCxnSpPr>
          <p:cNvPr id="35" name="直線コネクタ 34">
            <a:extLst>
              <a:ext uri="{FF2B5EF4-FFF2-40B4-BE49-F238E27FC236}">
                <a16:creationId xmlns:a16="http://schemas.microsoft.com/office/drawing/2014/main" xmlns="" id="{9FE34417-BB32-448B-8A9E-65B270BE3794}"/>
              </a:ext>
            </a:extLst>
          </p:cNvPr>
          <p:cNvCxnSpPr/>
          <p:nvPr/>
        </p:nvCxnSpPr>
        <p:spPr>
          <a:xfrm>
            <a:off x="0" y="6824652"/>
            <a:ext cx="9143998" cy="0"/>
          </a:xfrm>
          <a:prstGeom prst="line">
            <a:avLst/>
          </a:prstGeom>
          <a:ln w="63500" cmpd="thinThick">
            <a:solidFill>
              <a:srgbClr val="00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四角形: 角を丸くする 42">
            <a:extLst>
              <a:ext uri="{FF2B5EF4-FFF2-40B4-BE49-F238E27FC236}">
                <a16:creationId xmlns:a16="http://schemas.microsoft.com/office/drawing/2014/main" xmlns="" id="{7BB2D295-5091-4C97-975A-9DA4AF15051D}"/>
              </a:ext>
            </a:extLst>
          </p:cNvPr>
          <p:cNvSpPr/>
          <p:nvPr/>
        </p:nvSpPr>
        <p:spPr>
          <a:xfrm>
            <a:off x="75792" y="1180680"/>
            <a:ext cx="8997015" cy="1034981"/>
          </a:xfrm>
          <a:prstGeom prst="roundRect">
            <a:avLst>
              <a:gd name="adj" fmla="val 1873"/>
            </a:avLst>
          </a:prstGeom>
          <a:noFill/>
          <a:ln w="50800" cmpd="thickThin"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xmlns="" id="{DD51EF93-69EA-4B13-9770-7C0A1B4C15F8}"/>
              </a:ext>
            </a:extLst>
          </p:cNvPr>
          <p:cNvSpPr txBox="1"/>
          <p:nvPr/>
        </p:nvSpPr>
        <p:spPr>
          <a:xfrm>
            <a:off x="785048" y="1431090"/>
            <a:ext cx="75964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/>
              <a:t>➧ タンパク質の膜で覆われている</a:t>
            </a:r>
            <a:endParaRPr kumimoji="1" lang="en-US" altLang="ja-JP" sz="3200" dirty="0"/>
          </a:p>
        </p:txBody>
      </p:sp>
      <p:sp>
        <p:nvSpPr>
          <p:cNvPr id="55" name="タイトル 1">
            <a:extLst>
              <a:ext uri="{FF2B5EF4-FFF2-40B4-BE49-F238E27FC236}">
                <a16:creationId xmlns:a16="http://schemas.microsoft.com/office/drawing/2014/main" xmlns="" id="{EC58D52F-8E5D-4855-B659-6566FD6871DD}"/>
              </a:ext>
            </a:extLst>
          </p:cNvPr>
          <p:cNvSpPr txBox="1">
            <a:spLocks/>
          </p:cNvSpPr>
          <p:nvPr/>
        </p:nvSpPr>
        <p:spPr>
          <a:xfrm>
            <a:off x="785048" y="1"/>
            <a:ext cx="8358949" cy="586432"/>
          </a:xfrm>
          <a:prstGeom prst="rect">
            <a:avLst/>
          </a:prstGeom>
          <a:noFill/>
        </p:spPr>
        <p:txBody>
          <a:bodyPr wrap="square" tIns="144000" bIns="3600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200" b="0" kern="12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j-cs"/>
              </a:defRPr>
            </a:lvl1pPr>
          </a:lstStyle>
          <a:p>
            <a:r>
              <a:rPr lang="ja-JP" altLang="en-US" sz="240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ノロウイルス</a:t>
            </a:r>
            <a:endParaRPr lang="ja-JP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+mj-ea"/>
              <a:ea typeface="+mj-ea"/>
            </a:endParaRPr>
          </a:p>
        </p:txBody>
      </p:sp>
      <p:cxnSp>
        <p:nvCxnSpPr>
          <p:cNvPr id="56" name="直線コネクタ 55">
            <a:extLst>
              <a:ext uri="{FF2B5EF4-FFF2-40B4-BE49-F238E27FC236}">
                <a16:creationId xmlns:a16="http://schemas.microsoft.com/office/drawing/2014/main" xmlns="" id="{659AF588-B635-4CD1-9B3A-CBA6762945BC}"/>
              </a:ext>
            </a:extLst>
          </p:cNvPr>
          <p:cNvCxnSpPr/>
          <p:nvPr/>
        </p:nvCxnSpPr>
        <p:spPr>
          <a:xfrm>
            <a:off x="0" y="36831"/>
            <a:ext cx="9143998" cy="0"/>
          </a:xfrm>
          <a:prstGeom prst="line">
            <a:avLst/>
          </a:prstGeom>
          <a:ln w="63500" cmpd="thickThin">
            <a:solidFill>
              <a:srgbClr val="33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円/楕円 56"/>
          <p:cNvSpPr/>
          <p:nvPr/>
        </p:nvSpPr>
        <p:spPr>
          <a:xfrm>
            <a:off x="7704756" y="618914"/>
            <a:ext cx="1440000" cy="144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8" name="フリーフォーム 57"/>
          <p:cNvSpPr/>
          <p:nvPr/>
        </p:nvSpPr>
        <p:spPr>
          <a:xfrm>
            <a:off x="7953273" y="869767"/>
            <a:ext cx="942966" cy="938294"/>
          </a:xfrm>
          <a:custGeom>
            <a:avLst/>
            <a:gdLst>
              <a:gd name="connsiteX0" fmla="*/ 624425 w 1272872"/>
              <a:gd name="connsiteY0" fmla="*/ 0 h 1266561"/>
              <a:gd name="connsiteX1" fmla="*/ 781648 w 1272872"/>
              <a:gd name="connsiteY1" fmla="*/ 90773 h 1266561"/>
              <a:gd name="connsiteX2" fmla="*/ 963193 w 1272872"/>
              <a:gd name="connsiteY2" fmla="*/ 90773 h 1266561"/>
              <a:gd name="connsiteX3" fmla="*/ 1052576 w 1272872"/>
              <a:gd name="connsiteY3" fmla="*/ 247193 h 1266561"/>
              <a:gd name="connsiteX4" fmla="*/ 1190385 w 1272872"/>
              <a:gd name="connsiteY4" fmla="*/ 326758 h 1266561"/>
              <a:gd name="connsiteX5" fmla="*/ 1189671 w 1272872"/>
              <a:gd name="connsiteY5" fmla="*/ 487110 h 1266561"/>
              <a:gd name="connsiteX6" fmla="*/ 1272872 w 1272872"/>
              <a:gd name="connsiteY6" fmla="*/ 632712 h 1266561"/>
              <a:gd name="connsiteX7" fmla="*/ 1188359 w 1272872"/>
              <a:gd name="connsiteY7" fmla="*/ 781704 h 1266561"/>
              <a:gd name="connsiteX8" fmla="*/ 1187606 w 1272872"/>
              <a:gd name="connsiteY8" fmla="*/ 950930 h 1266561"/>
              <a:gd name="connsiteX9" fmla="*/ 1044764 w 1272872"/>
              <a:gd name="connsiteY9" fmla="*/ 1034858 h 1266561"/>
              <a:gd name="connsiteX10" fmla="*/ 965470 w 1272872"/>
              <a:gd name="connsiteY10" fmla="*/ 1174650 h 1266561"/>
              <a:gd name="connsiteX11" fmla="*/ 808699 w 1272872"/>
              <a:gd name="connsiteY11" fmla="*/ 1173561 h 1266561"/>
              <a:gd name="connsiteX12" fmla="*/ 650419 w 1272872"/>
              <a:gd name="connsiteY12" fmla="*/ 1266561 h 1266561"/>
              <a:gd name="connsiteX13" fmla="*/ 488096 w 1272872"/>
              <a:gd name="connsiteY13" fmla="*/ 1171335 h 1266561"/>
              <a:gd name="connsiteX14" fmla="*/ 309679 w 1272872"/>
              <a:gd name="connsiteY14" fmla="*/ 1170096 h 1266561"/>
              <a:gd name="connsiteX15" fmla="*/ 219055 w 1272872"/>
              <a:gd name="connsiteY15" fmla="*/ 1013503 h 1266561"/>
              <a:gd name="connsiteX16" fmla="*/ 84764 w 1272872"/>
              <a:gd name="connsiteY16" fmla="*/ 934721 h 1266561"/>
              <a:gd name="connsiteX17" fmla="*/ 84606 w 1272872"/>
              <a:gd name="connsiteY17" fmla="*/ 781183 h 1266561"/>
              <a:gd name="connsiteX18" fmla="*/ 0 w 1272872"/>
              <a:gd name="connsiteY18" fmla="*/ 634989 h 1266561"/>
              <a:gd name="connsiteX19" fmla="*/ 84303 w 1272872"/>
              <a:gd name="connsiteY19" fmla="*/ 486838 h 1266561"/>
              <a:gd name="connsiteX20" fmla="*/ 84128 w 1272872"/>
              <a:gd name="connsiteY20" fmla="*/ 316466 h 1266561"/>
              <a:gd name="connsiteX21" fmla="*/ 229806 w 1272872"/>
              <a:gd name="connsiteY21" fmla="*/ 231138 h 1266561"/>
              <a:gd name="connsiteX22" fmla="*/ 309679 w 1272872"/>
              <a:gd name="connsiteY22" fmla="*/ 90773 h 1266561"/>
              <a:gd name="connsiteX23" fmla="*/ 469450 w 1272872"/>
              <a:gd name="connsiteY23" fmla="*/ 90773 h 1266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272872" h="1266561">
                <a:moveTo>
                  <a:pt x="624425" y="0"/>
                </a:moveTo>
                <a:lnTo>
                  <a:pt x="781648" y="90773"/>
                </a:lnTo>
                <a:lnTo>
                  <a:pt x="963193" y="90773"/>
                </a:lnTo>
                <a:lnTo>
                  <a:pt x="1052576" y="247193"/>
                </a:lnTo>
                <a:lnTo>
                  <a:pt x="1190385" y="326758"/>
                </a:lnTo>
                <a:lnTo>
                  <a:pt x="1189671" y="487110"/>
                </a:lnTo>
                <a:lnTo>
                  <a:pt x="1272872" y="632712"/>
                </a:lnTo>
                <a:lnTo>
                  <a:pt x="1188359" y="781704"/>
                </a:lnTo>
                <a:lnTo>
                  <a:pt x="1187606" y="950930"/>
                </a:lnTo>
                <a:lnTo>
                  <a:pt x="1044764" y="1034858"/>
                </a:lnTo>
                <a:lnTo>
                  <a:pt x="965470" y="1174650"/>
                </a:lnTo>
                <a:lnTo>
                  <a:pt x="808699" y="1173561"/>
                </a:lnTo>
                <a:lnTo>
                  <a:pt x="650419" y="1266561"/>
                </a:lnTo>
                <a:lnTo>
                  <a:pt x="488096" y="1171335"/>
                </a:lnTo>
                <a:lnTo>
                  <a:pt x="309679" y="1170096"/>
                </a:lnTo>
                <a:lnTo>
                  <a:pt x="219055" y="1013503"/>
                </a:lnTo>
                <a:lnTo>
                  <a:pt x="84764" y="934721"/>
                </a:lnTo>
                <a:lnTo>
                  <a:pt x="84606" y="781183"/>
                </a:lnTo>
                <a:lnTo>
                  <a:pt x="0" y="634989"/>
                </a:lnTo>
                <a:lnTo>
                  <a:pt x="84303" y="486838"/>
                </a:lnTo>
                <a:lnTo>
                  <a:pt x="84128" y="316466"/>
                </a:lnTo>
                <a:lnTo>
                  <a:pt x="229806" y="231138"/>
                </a:lnTo>
                <a:lnTo>
                  <a:pt x="309679" y="90773"/>
                </a:lnTo>
                <a:lnTo>
                  <a:pt x="469450" y="90773"/>
                </a:lnTo>
                <a:close/>
              </a:path>
            </a:pathLst>
          </a:custGeom>
          <a:solidFill>
            <a:srgbClr val="00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/>
          <p:cNvGrpSpPr/>
          <p:nvPr/>
        </p:nvGrpSpPr>
        <p:grpSpPr>
          <a:xfrm>
            <a:off x="387303" y="2418933"/>
            <a:ext cx="3570208" cy="3826201"/>
            <a:chOff x="387303" y="2418933"/>
            <a:chExt cx="3570208" cy="3826201"/>
          </a:xfrm>
        </p:grpSpPr>
        <p:sp>
          <p:nvSpPr>
            <p:cNvPr id="21" name="角丸四角形 20"/>
            <p:cNvSpPr/>
            <p:nvPr/>
          </p:nvSpPr>
          <p:spPr>
            <a:xfrm>
              <a:off x="387303" y="3046508"/>
              <a:ext cx="3376421" cy="3198626"/>
            </a:xfrm>
            <a:prstGeom prst="roundRect">
              <a:avLst>
                <a:gd name="adj" fmla="val 2573"/>
              </a:avLst>
            </a:prstGeom>
            <a:solidFill>
              <a:srgbClr val="0066FF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5" name="テキスト ボックス 44">
              <a:extLst>
                <a:ext uri="{FF2B5EF4-FFF2-40B4-BE49-F238E27FC236}">
                  <a16:creationId xmlns:a16="http://schemas.microsoft.com/office/drawing/2014/main" xmlns="" id="{9656A0B0-57A1-496B-8569-19741517E6ED}"/>
                </a:ext>
              </a:extLst>
            </p:cNvPr>
            <p:cNvSpPr txBox="1"/>
            <p:nvPr/>
          </p:nvSpPr>
          <p:spPr>
            <a:xfrm>
              <a:off x="387303" y="2418933"/>
              <a:ext cx="35702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2800" dirty="0"/>
                <a:t>ノロウイルス</a:t>
              </a:r>
              <a:r>
                <a:rPr kumimoji="1" lang="ja-JP" altLang="en-US" sz="2400" dirty="0"/>
                <a:t>の概略図</a:t>
              </a:r>
              <a:endParaRPr kumimoji="1" lang="en-US" altLang="ja-JP" sz="2800" dirty="0"/>
            </a:p>
          </p:txBody>
        </p:sp>
        <p:sp>
          <p:nvSpPr>
            <p:cNvPr id="59" name="フリーフォーム 58"/>
            <p:cNvSpPr/>
            <p:nvPr/>
          </p:nvSpPr>
          <p:spPr>
            <a:xfrm>
              <a:off x="624340" y="3340733"/>
              <a:ext cx="2634304" cy="2621252"/>
            </a:xfrm>
            <a:custGeom>
              <a:avLst/>
              <a:gdLst>
                <a:gd name="connsiteX0" fmla="*/ 624425 w 1272872"/>
                <a:gd name="connsiteY0" fmla="*/ 0 h 1266561"/>
                <a:gd name="connsiteX1" fmla="*/ 781648 w 1272872"/>
                <a:gd name="connsiteY1" fmla="*/ 90773 h 1266561"/>
                <a:gd name="connsiteX2" fmla="*/ 963193 w 1272872"/>
                <a:gd name="connsiteY2" fmla="*/ 90773 h 1266561"/>
                <a:gd name="connsiteX3" fmla="*/ 1052576 w 1272872"/>
                <a:gd name="connsiteY3" fmla="*/ 247193 h 1266561"/>
                <a:gd name="connsiteX4" fmla="*/ 1190385 w 1272872"/>
                <a:gd name="connsiteY4" fmla="*/ 326758 h 1266561"/>
                <a:gd name="connsiteX5" fmla="*/ 1189671 w 1272872"/>
                <a:gd name="connsiteY5" fmla="*/ 487110 h 1266561"/>
                <a:gd name="connsiteX6" fmla="*/ 1272872 w 1272872"/>
                <a:gd name="connsiteY6" fmla="*/ 632712 h 1266561"/>
                <a:gd name="connsiteX7" fmla="*/ 1188359 w 1272872"/>
                <a:gd name="connsiteY7" fmla="*/ 781704 h 1266561"/>
                <a:gd name="connsiteX8" fmla="*/ 1187606 w 1272872"/>
                <a:gd name="connsiteY8" fmla="*/ 950930 h 1266561"/>
                <a:gd name="connsiteX9" fmla="*/ 1044764 w 1272872"/>
                <a:gd name="connsiteY9" fmla="*/ 1034858 h 1266561"/>
                <a:gd name="connsiteX10" fmla="*/ 965470 w 1272872"/>
                <a:gd name="connsiteY10" fmla="*/ 1174650 h 1266561"/>
                <a:gd name="connsiteX11" fmla="*/ 808699 w 1272872"/>
                <a:gd name="connsiteY11" fmla="*/ 1173561 h 1266561"/>
                <a:gd name="connsiteX12" fmla="*/ 650419 w 1272872"/>
                <a:gd name="connsiteY12" fmla="*/ 1266561 h 1266561"/>
                <a:gd name="connsiteX13" fmla="*/ 488096 w 1272872"/>
                <a:gd name="connsiteY13" fmla="*/ 1171335 h 1266561"/>
                <a:gd name="connsiteX14" fmla="*/ 309679 w 1272872"/>
                <a:gd name="connsiteY14" fmla="*/ 1170096 h 1266561"/>
                <a:gd name="connsiteX15" fmla="*/ 219055 w 1272872"/>
                <a:gd name="connsiteY15" fmla="*/ 1013503 h 1266561"/>
                <a:gd name="connsiteX16" fmla="*/ 84764 w 1272872"/>
                <a:gd name="connsiteY16" fmla="*/ 934721 h 1266561"/>
                <a:gd name="connsiteX17" fmla="*/ 84606 w 1272872"/>
                <a:gd name="connsiteY17" fmla="*/ 781183 h 1266561"/>
                <a:gd name="connsiteX18" fmla="*/ 0 w 1272872"/>
                <a:gd name="connsiteY18" fmla="*/ 634989 h 1266561"/>
                <a:gd name="connsiteX19" fmla="*/ 84303 w 1272872"/>
                <a:gd name="connsiteY19" fmla="*/ 486838 h 1266561"/>
                <a:gd name="connsiteX20" fmla="*/ 84128 w 1272872"/>
                <a:gd name="connsiteY20" fmla="*/ 316466 h 1266561"/>
                <a:gd name="connsiteX21" fmla="*/ 229806 w 1272872"/>
                <a:gd name="connsiteY21" fmla="*/ 231138 h 1266561"/>
                <a:gd name="connsiteX22" fmla="*/ 309679 w 1272872"/>
                <a:gd name="connsiteY22" fmla="*/ 90773 h 1266561"/>
                <a:gd name="connsiteX23" fmla="*/ 469450 w 1272872"/>
                <a:gd name="connsiteY23" fmla="*/ 90773 h 1266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2872" h="1266561">
                  <a:moveTo>
                    <a:pt x="624425" y="0"/>
                  </a:moveTo>
                  <a:lnTo>
                    <a:pt x="781648" y="90773"/>
                  </a:lnTo>
                  <a:lnTo>
                    <a:pt x="963193" y="90773"/>
                  </a:lnTo>
                  <a:lnTo>
                    <a:pt x="1052576" y="247193"/>
                  </a:lnTo>
                  <a:lnTo>
                    <a:pt x="1190385" y="326758"/>
                  </a:lnTo>
                  <a:lnTo>
                    <a:pt x="1189671" y="487110"/>
                  </a:lnTo>
                  <a:lnTo>
                    <a:pt x="1272872" y="632712"/>
                  </a:lnTo>
                  <a:lnTo>
                    <a:pt x="1188359" y="781704"/>
                  </a:lnTo>
                  <a:lnTo>
                    <a:pt x="1187606" y="950930"/>
                  </a:lnTo>
                  <a:lnTo>
                    <a:pt x="1044764" y="1034858"/>
                  </a:lnTo>
                  <a:lnTo>
                    <a:pt x="965470" y="1174650"/>
                  </a:lnTo>
                  <a:lnTo>
                    <a:pt x="808699" y="1173561"/>
                  </a:lnTo>
                  <a:lnTo>
                    <a:pt x="650419" y="1266561"/>
                  </a:lnTo>
                  <a:lnTo>
                    <a:pt x="488096" y="1171335"/>
                  </a:lnTo>
                  <a:lnTo>
                    <a:pt x="309679" y="1170096"/>
                  </a:lnTo>
                  <a:lnTo>
                    <a:pt x="219055" y="1013503"/>
                  </a:lnTo>
                  <a:lnTo>
                    <a:pt x="84764" y="934721"/>
                  </a:lnTo>
                  <a:lnTo>
                    <a:pt x="84606" y="781183"/>
                  </a:lnTo>
                  <a:lnTo>
                    <a:pt x="0" y="634989"/>
                  </a:lnTo>
                  <a:lnTo>
                    <a:pt x="84303" y="486838"/>
                  </a:lnTo>
                  <a:lnTo>
                    <a:pt x="84128" y="316466"/>
                  </a:lnTo>
                  <a:lnTo>
                    <a:pt x="229806" y="231138"/>
                  </a:lnTo>
                  <a:lnTo>
                    <a:pt x="309679" y="90773"/>
                  </a:lnTo>
                  <a:lnTo>
                    <a:pt x="469450" y="90773"/>
                  </a:lnTo>
                  <a:close/>
                </a:path>
              </a:pathLst>
            </a:custGeom>
            <a:solidFill>
              <a:srgbClr val="00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" name="楕円 8">
              <a:extLst>
                <a:ext uri="{FF2B5EF4-FFF2-40B4-BE49-F238E27FC236}">
                  <a16:creationId xmlns:a16="http://schemas.microsoft.com/office/drawing/2014/main" xmlns="" id="{C8DDA638-49AA-4233-BC3D-2A946AF2DA33}"/>
                </a:ext>
              </a:extLst>
            </p:cNvPr>
            <p:cNvSpPr/>
            <p:nvPr/>
          </p:nvSpPr>
          <p:spPr>
            <a:xfrm>
              <a:off x="916617" y="3626484"/>
              <a:ext cx="2049750" cy="20497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" name="フリーフォーム: 図形 31">
              <a:extLst>
                <a:ext uri="{FF2B5EF4-FFF2-40B4-BE49-F238E27FC236}">
                  <a16:creationId xmlns:a16="http://schemas.microsoft.com/office/drawing/2014/main" xmlns="" id="{E711775E-30CF-4271-928B-7F3458C7D2E0}"/>
                </a:ext>
              </a:extLst>
            </p:cNvPr>
            <p:cNvSpPr/>
            <p:nvPr/>
          </p:nvSpPr>
          <p:spPr>
            <a:xfrm rot="2700000">
              <a:off x="1337025" y="4296501"/>
              <a:ext cx="1208934" cy="698641"/>
            </a:xfrm>
            <a:custGeom>
              <a:avLst/>
              <a:gdLst>
                <a:gd name="connsiteX0" fmla="*/ 0 w 8365787"/>
                <a:gd name="connsiteY0" fmla="*/ 564205 h 593391"/>
                <a:gd name="connsiteX1" fmla="*/ 719847 w 8365787"/>
                <a:gd name="connsiteY1" fmla="*/ 29183 h 593391"/>
                <a:gd name="connsiteX2" fmla="*/ 1488332 w 8365787"/>
                <a:gd name="connsiteY2" fmla="*/ 593388 h 593391"/>
                <a:gd name="connsiteX3" fmla="*/ 2256817 w 8365787"/>
                <a:gd name="connsiteY3" fmla="*/ 19456 h 593391"/>
                <a:gd name="connsiteX4" fmla="*/ 3025302 w 8365787"/>
                <a:gd name="connsiteY4" fmla="*/ 564205 h 593391"/>
                <a:gd name="connsiteX5" fmla="*/ 3793787 w 8365787"/>
                <a:gd name="connsiteY5" fmla="*/ 29183 h 593391"/>
                <a:gd name="connsiteX6" fmla="*/ 4562272 w 8365787"/>
                <a:gd name="connsiteY6" fmla="*/ 564205 h 593391"/>
                <a:gd name="connsiteX7" fmla="*/ 5301574 w 8365787"/>
                <a:gd name="connsiteY7" fmla="*/ 19456 h 593391"/>
                <a:gd name="connsiteX8" fmla="*/ 6070060 w 8365787"/>
                <a:gd name="connsiteY8" fmla="*/ 593388 h 593391"/>
                <a:gd name="connsiteX9" fmla="*/ 6770451 w 8365787"/>
                <a:gd name="connsiteY9" fmla="*/ 19456 h 593391"/>
                <a:gd name="connsiteX10" fmla="*/ 7597302 w 8365787"/>
                <a:gd name="connsiteY10" fmla="*/ 544749 h 593391"/>
                <a:gd name="connsiteX11" fmla="*/ 8365787 w 8365787"/>
                <a:gd name="connsiteY11" fmla="*/ 0 h 593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365787" h="593391">
                  <a:moveTo>
                    <a:pt x="0" y="564205"/>
                  </a:moveTo>
                  <a:cubicBezTo>
                    <a:pt x="235896" y="294262"/>
                    <a:pt x="471792" y="24319"/>
                    <a:pt x="719847" y="29183"/>
                  </a:cubicBezTo>
                  <a:cubicBezTo>
                    <a:pt x="967902" y="34047"/>
                    <a:pt x="1232170" y="595009"/>
                    <a:pt x="1488332" y="593388"/>
                  </a:cubicBezTo>
                  <a:cubicBezTo>
                    <a:pt x="1744494" y="591767"/>
                    <a:pt x="2000655" y="24320"/>
                    <a:pt x="2256817" y="19456"/>
                  </a:cubicBezTo>
                  <a:cubicBezTo>
                    <a:pt x="2512979" y="14592"/>
                    <a:pt x="2769140" y="562584"/>
                    <a:pt x="3025302" y="564205"/>
                  </a:cubicBezTo>
                  <a:cubicBezTo>
                    <a:pt x="3281464" y="565826"/>
                    <a:pt x="3537625" y="29183"/>
                    <a:pt x="3793787" y="29183"/>
                  </a:cubicBezTo>
                  <a:cubicBezTo>
                    <a:pt x="4049949" y="29183"/>
                    <a:pt x="4310974" y="565826"/>
                    <a:pt x="4562272" y="564205"/>
                  </a:cubicBezTo>
                  <a:cubicBezTo>
                    <a:pt x="4813570" y="562584"/>
                    <a:pt x="5050276" y="14592"/>
                    <a:pt x="5301574" y="19456"/>
                  </a:cubicBezTo>
                  <a:cubicBezTo>
                    <a:pt x="5552872" y="24320"/>
                    <a:pt x="5825247" y="593388"/>
                    <a:pt x="6070060" y="593388"/>
                  </a:cubicBezTo>
                  <a:cubicBezTo>
                    <a:pt x="6314873" y="593388"/>
                    <a:pt x="6515911" y="27562"/>
                    <a:pt x="6770451" y="19456"/>
                  </a:cubicBezTo>
                  <a:cubicBezTo>
                    <a:pt x="7024991" y="11349"/>
                    <a:pt x="7331413" y="547992"/>
                    <a:pt x="7597302" y="544749"/>
                  </a:cubicBezTo>
                  <a:cubicBezTo>
                    <a:pt x="7863191" y="541506"/>
                    <a:pt x="8114489" y="270753"/>
                    <a:pt x="8365787" y="0"/>
                  </a:cubicBezTo>
                </a:path>
              </a:pathLst>
            </a:custGeom>
            <a:noFill/>
            <a:ln w="38100"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0" name="グループ化 9"/>
          <p:cNvGrpSpPr/>
          <p:nvPr/>
        </p:nvGrpSpPr>
        <p:grpSpPr>
          <a:xfrm>
            <a:off x="2815771" y="3412233"/>
            <a:ext cx="6159636" cy="535653"/>
            <a:chOff x="2815771" y="3412233"/>
            <a:chExt cx="6159636" cy="535653"/>
          </a:xfrm>
        </p:grpSpPr>
        <p:sp>
          <p:nvSpPr>
            <p:cNvPr id="117" name="テキスト ボックス 116">
              <a:extLst>
                <a:ext uri="{FF2B5EF4-FFF2-40B4-BE49-F238E27FC236}">
                  <a16:creationId xmlns:a16="http://schemas.microsoft.com/office/drawing/2014/main" xmlns="" id="{E0EC017F-589A-4B3F-9E10-D80845D07B17}"/>
                </a:ext>
              </a:extLst>
            </p:cNvPr>
            <p:cNvSpPr txBox="1"/>
            <p:nvPr/>
          </p:nvSpPr>
          <p:spPr>
            <a:xfrm>
              <a:off x="3763724" y="3412233"/>
              <a:ext cx="521168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2800" dirty="0"/>
                <a:t>・カプシド（タンパク質の膜）</a:t>
              </a:r>
              <a:endParaRPr kumimoji="1" lang="en-US" altLang="ja-JP" sz="2800" dirty="0"/>
            </a:p>
          </p:txBody>
        </p:sp>
        <p:sp>
          <p:nvSpPr>
            <p:cNvPr id="11" name="フリーフォーム: 図形 10">
              <a:extLst>
                <a:ext uri="{FF2B5EF4-FFF2-40B4-BE49-F238E27FC236}">
                  <a16:creationId xmlns:a16="http://schemas.microsoft.com/office/drawing/2014/main" xmlns="" id="{B2232825-A3ED-442E-B86A-260CFFE71A42}"/>
                </a:ext>
              </a:extLst>
            </p:cNvPr>
            <p:cNvSpPr/>
            <p:nvPr/>
          </p:nvSpPr>
          <p:spPr>
            <a:xfrm>
              <a:off x="2815771" y="3643086"/>
              <a:ext cx="1132115" cy="304800"/>
            </a:xfrm>
            <a:custGeom>
              <a:avLst/>
              <a:gdLst>
                <a:gd name="connsiteX0" fmla="*/ 1132115 w 1132115"/>
                <a:gd name="connsiteY0" fmla="*/ 0 h 304800"/>
                <a:gd name="connsiteX1" fmla="*/ 304800 w 1132115"/>
                <a:gd name="connsiteY1" fmla="*/ 0 h 304800"/>
                <a:gd name="connsiteX2" fmla="*/ 0 w 1132115"/>
                <a:gd name="connsiteY2" fmla="*/ 30480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32115" h="304800">
                  <a:moveTo>
                    <a:pt x="1132115" y="0"/>
                  </a:moveTo>
                  <a:lnTo>
                    <a:pt x="304800" y="0"/>
                  </a:lnTo>
                  <a:lnTo>
                    <a:pt x="0" y="304800"/>
                  </a:lnTo>
                </a:path>
              </a:pathLst>
            </a:custGeom>
            <a:noFill/>
            <a:ln w="25400">
              <a:solidFill>
                <a:schemeClr val="bg1">
                  <a:lumMod val="50000"/>
                </a:schemeClr>
              </a:solidFill>
              <a:prstDash val="dash"/>
              <a:tailEnd type="triangl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8" name="グループ化 7"/>
          <p:cNvGrpSpPr/>
          <p:nvPr/>
        </p:nvGrpSpPr>
        <p:grpSpPr>
          <a:xfrm>
            <a:off x="2394857" y="4294296"/>
            <a:ext cx="5859199" cy="523220"/>
            <a:chOff x="2394857" y="4294296"/>
            <a:chExt cx="5859199" cy="523220"/>
          </a:xfrm>
        </p:grpSpPr>
        <p:sp>
          <p:nvSpPr>
            <p:cNvPr id="119" name="テキスト ボックス 118">
              <a:extLst>
                <a:ext uri="{FF2B5EF4-FFF2-40B4-BE49-F238E27FC236}">
                  <a16:creationId xmlns:a16="http://schemas.microsoft.com/office/drawing/2014/main" xmlns="" id="{8A3A61D1-D22C-4F8F-BFA1-EAAF83EB163B}"/>
                </a:ext>
              </a:extLst>
            </p:cNvPr>
            <p:cNvSpPr txBox="1"/>
            <p:nvPr/>
          </p:nvSpPr>
          <p:spPr>
            <a:xfrm>
              <a:off x="3763724" y="4294296"/>
              <a:ext cx="449033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2800" dirty="0"/>
                <a:t>・一本鎖</a:t>
              </a:r>
              <a:r>
                <a:rPr kumimoji="1" lang="en-US" altLang="ja-JP" sz="2800" dirty="0"/>
                <a:t>RNA</a:t>
              </a:r>
              <a:r>
                <a:rPr kumimoji="1" lang="ja-JP" altLang="en-US" sz="2800" dirty="0"/>
                <a:t>（遺伝情報）</a:t>
              </a:r>
              <a:endParaRPr kumimoji="1" lang="en-US" altLang="ja-JP" sz="2800" dirty="0"/>
            </a:p>
          </p:txBody>
        </p:sp>
        <p:sp>
          <p:nvSpPr>
            <p:cNvPr id="12" name="フリーフォーム: 図形 11">
              <a:extLst>
                <a:ext uri="{FF2B5EF4-FFF2-40B4-BE49-F238E27FC236}">
                  <a16:creationId xmlns:a16="http://schemas.microsoft.com/office/drawing/2014/main" xmlns="" id="{C30DBFEC-3B26-4DD2-A201-53C4DA511B64}"/>
                </a:ext>
              </a:extLst>
            </p:cNvPr>
            <p:cNvSpPr/>
            <p:nvPr/>
          </p:nvSpPr>
          <p:spPr>
            <a:xfrm>
              <a:off x="2394857" y="4528457"/>
              <a:ext cx="1538514" cy="0"/>
            </a:xfrm>
            <a:custGeom>
              <a:avLst/>
              <a:gdLst>
                <a:gd name="connsiteX0" fmla="*/ 1538514 w 1538514"/>
                <a:gd name="connsiteY0" fmla="*/ 0 h 0"/>
                <a:gd name="connsiteX1" fmla="*/ 0 w 1538514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38514">
                  <a:moveTo>
                    <a:pt x="1538514" y="0"/>
                  </a:moveTo>
                  <a:lnTo>
                    <a:pt x="0" y="0"/>
                  </a:lnTo>
                </a:path>
              </a:pathLst>
            </a:custGeom>
            <a:noFill/>
            <a:ln w="25400">
              <a:solidFill>
                <a:schemeClr val="bg1">
                  <a:lumMod val="50000"/>
                </a:schemeClr>
              </a:solidFill>
              <a:prstDash val="dash"/>
              <a:tailEnd type="triangl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705072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500"/>
    </mc:Choice>
    <mc:Fallback xmlns="">
      <p:transition spd="slow" advTm="95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字幕 2">
            <a:extLst>
              <a:ext uri="{FF2B5EF4-FFF2-40B4-BE49-F238E27FC236}">
                <a16:creationId xmlns:a16="http://schemas.microsoft.com/office/drawing/2014/main" xmlns="" id="{042B9D8D-7272-42F1-BB25-D9FFBF5BF37B}"/>
              </a:ext>
            </a:extLst>
          </p:cNvPr>
          <p:cNvSpPr txBox="1">
            <a:spLocks/>
          </p:cNvSpPr>
          <p:nvPr/>
        </p:nvSpPr>
        <p:spPr>
          <a:xfrm>
            <a:off x="1" y="594131"/>
            <a:ext cx="9143998" cy="540000"/>
          </a:xfrm>
          <a:prstGeom prst="rect">
            <a:avLst/>
          </a:prstGeom>
          <a:solidFill>
            <a:srgbClr val="0066FF"/>
          </a:solidFill>
        </p:spPr>
        <p:txBody>
          <a:bodyPr tIns="54000" bIns="3600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ja-JP" altLang="en-US" sz="32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xmlns="" id="{1800E8BB-CC27-4855-9DCB-E2FF95F981F7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785049" y="594131"/>
            <a:ext cx="8358949" cy="540000"/>
          </a:xfrm>
          <a:prstGeom prst="rect">
            <a:avLst/>
          </a:prstGeom>
          <a:noFill/>
        </p:spPr>
        <p:txBody>
          <a:bodyPr tIns="54000" bIns="36000"/>
          <a:lstStyle/>
          <a:p>
            <a:pPr marL="0" indent="0">
              <a:buNone/>
            </a:pPr>
            <a:r>
              <a:rPr lang="ja-JP" altLang="en-US" sz="3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特徴｜</a:t>
            </a:r>
            <a:r>
              <a:rPr lang="ja-JP" altLang="en-US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構造</a:t>
            </a:r>
            <a:endParaRPr kumimoji="1" lang="ja-JP" altLang="en-US" sz="32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cxnSp>
        <p:nvCxnSpPr>
          <p:cNvPr id="35" name="直線コネクタ 34">
            <a:extLst>
              <a:ext uri="{FF2B5EF4-FFF2-40B4-BE49-F238E27FC236}">
                <a16:creationId xmlns:a16="http://schemas.microsoft.com/office/drawing/2014/main" xmlns="" id="{9FE34417-BB32-448B-8A9E-65B270BE3794}"/>
              </a:ext>
            </a:extLst>
          </p:cNvPr>
          <p:cNvCxnSpPr/>
          <p:nvPr/>
        </p:nvCxnSpPr>
        <p:spPr>
          <a:xfrm>
            <a:off x="0" y="6824652"/>
            <a:ext cx="9143998" cy="0"/>
          </a:xfrm>
          <a:prstGeom prst="line">
            <a:avLst/>
          </a:prstGeom>
          <a:ln w="63500" cmpd="thinThick">
            <a:solidFill>
              <a:srgbClr val="00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四角形: 角を丸くする 42">
            <a:extLst>
              <a:ext uri="{FF2B5EF4-FFF2-40B4-BE49-F238E27FC236}">
                <a16:creationId xmlns:a16="http://schemas.microsoft.com/office/drawing/2014/main" xmlns="" id="{7BB2D295-5091-4C97-975A-9DA4AF15051D}"/>
              </a:ext>
            </a:extLst>
          </p:cNvPr>
          <p:cNvSpPr/>
          <p:nvPr/>
        </p:nvSpPr>
        <p:spPr>
          <a:xfrm>
            <a:off x="75792" y="1180680"/>
            <a:ext cx="8997015" cy="1034981"/>
          </a:xfrm>
          <a:prstGeom prst="roundRect">
            <a:avLst>
              <a:gd name="adj" fmla="val 1873"/>
            </a:avLst>
          </a:prstGeom>
          <a:noFill/>
          <a:ln w="50800" cmpd="thickThin"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xmlns="" id="{DD51EF93-69EA-4B13-9770-7C0A1B4C15F8}"/>
              </a:ext>
            </a:extLst>
          </p:cNvPr>
          <p:cNvSpPr txBox="1"/>
          <p:nvPr/>
        </p:nvSpPr>
        <p:spPr>
          <a:xfrm>
            <a:off x="785048" y="1431090"/>
            <a:ext cx="75964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/>
              <a:t>➧ 非常に小さい</a:t>
            </a:r>
            <a:endParaRPr kumimoji="1" lang="en-US" altLang="ja-JP" sz="3200" dirty="0"/>
          </a:p>
        </p:txBody>
      </p:sp>
      <p:sp>
        <p:nvSpPr>
          <p:cNvPr id="55" name="タイトル 1">
            <a:extLst>
              <a:ext uri="{FF2B5EF4-FFF2-40B4-BE49-F238E27FC236}">
                <a16:creationId xmlns:a16="http://schemas.microsoft.com/office/drawing/2014/main" xmlns="" id="{EC58D52F-8E5D-4855-B659-6566FD6871DD}"/>
              </a:ext>
            </a:extLst>
          </p:cNvPr>
          <p:cNvSpPr txBox="1">
            <a:spLocks/>
          </p:cNvSpPr>
          <p:nvPr/>
        </p:nvSpPr>
        <p:spPr>
          <a:xfrm>
            <a:off x="785048" y="1"/>
            <a:ext cx="8358949" cy="586432"/>
          </a:xfrm>
          <a:prstGeom prst="rect">
            <a:avLst/>
          </a:prstGeom>
          <a:noFill/>
        </p:spPr>
        <p:txBody>
          <a:bodyPr wrap="square" tIns="144000" bIns="3600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200" b="0" kern="12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j-cs"/>
              </a:defRPr>
            </a:lvl1pPr>
          </a:lstStyle>
          <a:p>
            <a:r>
              <a:rPr lang="ja-JP" altLang="en-US" sz="240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ノロウイルス</a:t>
            </a:r>
            <a:endParaRPr lang="ja-JP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+mj-ea"/>
              <a:ea typeface="+mj-ea"/>
            </a:endParaRPr>
          </a:p>
        </p:txBody>
      </p:sp>
      <p:cxnSp>
        <p:nvCxnSpPr>
          <p:cNvPr id="56" name="直線コネクタ 55">
            <a:extLst>
              <a:ext uri="{FF2B5EF4-FFF2-40B4-BE49-F238E27FC236}">
                <a16:creationId xmlns:a16="http://schemas.microsoft.com/office/drawing/2014/main" xmlns="" id="{659AF588-B635-4CD1-9B3A-CBA6762945BC}"/>
              </a:ext>
            </a:extLst>
          </p:cNvPr>
          <p:cNvCxnSpPr/>
          <p:nvPr/>
        </p:nvCxnSpPr>
        <p:spPr>
          <a:xfrm>
            <a:off x="0" y="36831"/>
            <a:ext cx="9143998" cy="0"/>
          </a:xfrm>
          <a:prstGeom prst="line">
            <a:avLst/>
          </a:prstGeom>
          <a:ln w="63500" cmpd="thickThin">
            <a:solidFill>
              <a:srgbClr val="33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円/楕円 56"/>
          <p:cNvSpPr/>
          <p:nvPr/>
        </p:nvSpPr>
        <p:spPr>
          <a:xfrm>
            <a:off x="7704756" y="618914"/>
            <a:ext cx="1440000" cy="144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8" name="フリーフォーム 57"/>
          <p:cNvSpPr/>
          <p:nvPr/>
        </p:nvSpPr>
        <p:spPr>
          <a:xfrm>
            <a:off x="7953273" y="869767"/>
            <a:ext cx="942966" cy="938294"/>
          </a:xfrm>
          <a:custGeom>
            <a:avLst/>
            <a:gdLst>
              <a:gd name="connsiteX0" fmla="*/ 624425 w 1272872"/>
              <a:gd name="connsiteY0" fmla="*/ 0 h 1266561"/>
              <a:gd name="connsiteX1" fmla="*/ 781648 w 1272872"/>
              <a:gd name="connsiteY1" fmla="*/ 90773 h 1266561"/>
              <a:gd name="connsiteX2" fmla="*/ 963193 w 1272872"/>
              <a:gd name="connsiteY2" fmla="*/ 90773 h 1266561"/>
              <a:gd name="connsiteX3" fmla="*/ 1052576 w 1272872"/>
              <a:gd name="connsiteY3" fmla="*/ 247193 h 1266561"/>
              <a:gd name="connsiteX4" fmla="*/ 1190385 w 1272872"/>
              <a:gd name="connsiteY4" fmla="*/ 326758 h 1266561"/>
              <a:gd name="connsiteX5" fmla="*/ 1189671 w 1272872"/>
              <a:gd name="connsiteY5" fmla="*/ 487110 h 1266561"/>
              <a:gd name="connsiteX6" fmla="*/ 1272872 w 1272872"/>
              <a:gd name="connsiteY6" fmla="*/ 632712 h 1266561"/>
              <a:gd name="connsiteX7" fmla="*/ 1188359 w 1272872"/>
              <a:gd name="connsiteY7" fmla="*/ 781704 h 1266561"/>
              <a:gd name="connsiteX8" fmla="*/ 1187606 w 1272872"/>
              <a:gd name="connsiteY8" fmla="*/ 950930 h 1266561"/>
              <a:gd name="connsiteX9" fmla="*/ 1044764 w 1272872"/>
              <a:gd name="connsiteY9" fmla="*/ 1034858 h 1266561"/>
              <a:gd name="connsiteX10" fmla="*/ 965470 w 1272872"/>
              <a:gd name="connsiteY10" fmla="*/ 1174650 h 1266561"/>
              <a:gd name="connsiteX11" fmla="*/ 808699 w 1272872"/>
              <a:gd name="connsiteY11" fmla="*/ 1173561 h 1266561"/>
              <a:gd name="connsiteX12" fmla="*/ 650419 w 1272872"/>
              <a:gd name="connsiteY12" fmla="*/ 1266561 h 1266561"/>
              <a:gd name="connsiteX13" fmla="*/ 488096 w 1272872"/>
              <a:gd name="connsiteY13" fmla="*/ 1171335 h 1266561"/>
              <a:gd name="connsiteX14" fmla="*/ 309679 w 1272872"/>
              <a:gd name="connsiteY14" fmla="*/ 1170096 h 1266561"/>
              <a:gd name="connsiteX15" fmla="*/ 219055 w 1272872"/>
              <a:gd name="connsiteY15" fmla="*/ 1013503 h 1266561"/>
              <a:gd name="connsiteX16" fmla="*/ 84764 w 1272872"/>
              <a:gd name="connsiteY16" fmla="*/ 934721 h 1266561"/>
              <a:gd name="connsiteX17" fmla="*/ 84606 w 1272872"/>
              <a:gd name="connsiteY17" fmla="*/ 781183 h 1266561"/>
              <a:gd name="connsiteX18" fmla="*/ 0 w 1272872"/>
              <a:gd name="connsiteY18" fmla="*/ 634989 h 1266561"/>
              <a:gd name="connsiteX19" fmla="*/ 84303 w 1272872"/>
              <a:gd name="connsiteY19" fmla="*/ 486838 h 1266561"/>
              <a:gd name="connsiteX20" fmla="*/ 84128 w 1272872"/>
              <a:gd name="connsiteY20" fmla="*/ 316466 h 1266561"/>
              <a:gd name="connsiteX21" fmla="*/ 229806 w 1272872"/>
              <a:gd name="connsiteY21" fmla="*/ 231138 h 1266561"/>
              <a:gd name="connsiteX22" fmla="*/ 309679 w 1272872"/>
              <a:gd name="connsiteY22" fmla="*/ 90773 h 1266561"/>
              <a:gd name="connsiteX23" fmla="*/ 469450 w 1272872"/>
              <a:gd name="connsiteY23" fmla="*/ 90773 h 1266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272872" h="1266561">
                <a:moveTo>
                  <a:pt x="624425" y="0"/>
                </a:moveTo>
                <a:lnTo>
                  <a:pt x="781648" y="90773"/>
                </a:lnTo>
                <a:lnTo>
                  <a:pt x="963193" y="90773"/>
                </a:lnTo>
                <a:lnTo>
                  <a:pt x="1052576" y="247193"/>
                </a:lnTo>
                <a:lnTo>
                  <a:pt x="1190385" y="326758"/>
                </a:lnTo>
                <a:lnTo>
                  <a:pt x="1189671" y="487110"/>
                </a:lnTo>
                <a:lnTo>
                  <a:pt x="1272872" y="632712"/>
                </a:lnTo>
                <a:lnTo>
                  <a:pt x="1188359" y="781704"/>
                </a:lnTo>
                <a:lnTo>
                  <a:pt x="1187606" y="950930"/>
                </a:lnTo>
                <a:lnTo>
                  <a:pt x="1044764" y="1034858"/>
                </a:lnTo>
                <a:lnTo>
                  <a:pt x="965470" y="1174650"/>
                </a:lnTo>
                <a:lnTo>
                  <a:pt x="808699" y="1173561"/>
                </a:lnTo>
                <a:lnTo>
                  <a:pt x="650419" y="1266561"/>
                </a:lnTo>
                <a:lnTo>
                  <a:pt x="488096" y="1171335"/>
                </a:lnTo>
                <a:lnTo>
                  <a:pt x="309679" y="1170096"/>
                </a:lnTo>
                <a:lnTo>
                  <a:pt x="219055" y="1013503"/>
                </a:lnTo>
                <a:lnTo>
                  <a:pt x="84764" y="934721"/>
                </a:lnTo>
                <a:lnTo>
                  <a:pt x="84606" y="781183"/>
                </a:lnTo>
                <a:lnTo>
                  <a:pt x="0" y="634989"/>
                </a:lnTo>
                <a:lnTo>
                  <a:pt x="84303" y="486838"/>
                </a:lnTo>
                <a:lnTo>
                  <a:pt x="84128" y="316466"/>
                </a:lnTo>
                <a:lnTo>
                  <a:pt x="229806" y="231138"/>
                </a:lnTo>
                <a:lnTo>
                  <a:pt x="309679" y="90773"/>
                </a:lnTo>
                <a:lnTo>
                  <a:pt x="469450" y="90773"/>
                </a:lnTo>
                <a:close/>
              </a:path>
            </a:pathLst>
          </a:custGeom>
          <a:solidFill>
            <a:srgbClr val="00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5" name="グループ化 4"/>
          <p:cNvGrpSpPr/>
          <p:nvPr/>
        </p:nvGrpSpPr>
        <p:grpSpPr>
          <a:xfrm>
            <a:off x="387303" y="2418933"/>
            <a:ext cx="3570208" cy="3826201"/>
            <a:chOff x="387303" y="2418933"/>
            <a:chExt cx="3570208" cy="3826201"/>
          </a:xfrm>
        </p:grpSpPr>
        <p:sp>
          <p:nvSpPr>
            <p:cNvPr id="23" name="角丸四角形 22"/>
            <p:cNvSpPr/>
            <p:nvPr/>
          </p:nvSpPr>
          <p:spPr>
            <a:xfrm>
              <a:off x="387303" y="3046508"/>
              <a:ext cx="3376421" cy="3198626"/>
            </a:xfrm>
            <a:prstGeom prst="roundRect">
              <a:avLst>
                <a:gd name="adj" fmla="val 2573"/>
              </a:avLst>
            </a:prstGeom>
            <a:solidFill>
              <a:srgbClr val="0066FF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5" name="テキスト ボックス 44">
              <a:extLst>
                <a:ext uri="{FF2B5EF4-FFF2-40B4-BE49-F238E27FC236}">
                  <a16:creationId xmlns:a16="http://schemas.microsoft.com/office/drawing/2014/main" xmlns="" id="{9656A0B0-57A1-496B-8569-19741517E6ED}"/>
                </a:ext>
              </a:extLst>
            </p:cNvPr>
            <p:cNvSpPr txBox="1"/>
            <p:nvPr/>
          </p:nvSpPr>
          <p:spPr>
            <a:xfrm>
              <a:off x="387303" y="2418933"/>
              <a:ext cx="35702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2800" dirty="0"/>
                <a:t>ノロウイルス</a:t>
              </a:r>
              <a:r>
                <a:rPr kumimoji="1" lang="ja-JP" altLang="en-US" sz="2400" dirty="0"/>
                <a:t>の概略図</a:t>
              </a:r>
              <a:endParaRPr kumimoji="1" lang="en-US" altLang="ja-JP" sz="2800" dirty="0"/>
            </a:p>
          </p:txBody>
        </p:sp>
        <p:sp>
          <p:nvSpPr>
            <p:cNvPr id="59" name="フリーフォーム 58"/>
            <p:cNvSpPr/>
            <p:nvPr/>
          </p:nvSpPr>
          <p:spPr>
            <a:xfrm>
              <a:off x="624340" y="3340733"/>
              <a:ext cx="2634304" cy="2621252"/>
            </a:xfrm>
            <a:custGeom>
              <a:avLst/>
              <a:gdLst>
                <a:gd name="connsiteX0" fmla="*/ 624425 w 1272872"/>
                <a:gd name="connsiteY0" fmla="*/ 0 h 1266561"/>
                <a:gd name="connsiteX1" fmla="*/ 781648 w 1272872"/>
                <a:gd name="connsiteY1" fmla="*/ 90773 h 1266561"/>
                <a:gd name="connsiteX2" fmla="*/ 963193 w 1272872"/>
                <a:gd name="connsiteY2" fmla="*/ 90773 h 1266561"/>
                <a:gd name="connsiteX3" fmla="*/ 1052576 w 1272872"/>
                <a:gd name="connsiteY3" fmla="*/ 247193 h 1266561"/>
                <a:gd name="connsiteX4" fmla="*/ 1190385 w 1272872"/>
                <a:gd name="connsiteY4" fmla="*/ 326758 h 1266561"/>
                <a:gd name="connsiteX5" fmla="*/ 1189671 w 1272872"/>
                <a:gd name="connsiteY5" fmla="*/ 487110 h 1266561"/>
                <a:gd name="connsiteX6" fmla="*/ 1272872 w 1272872"/>
                <a:gd name="connsiteY6" fmla="*/ 632712 h 1266561"/>
                <a:gd name="connsiteX7" fmla="*/ 1188359 w 1272872"/>
                <a:gd name="connsiteY7" fmla="*/ 781704 h 1266561"/>
                <a:gd name="connsiteX8" fmla="*/ 1187606 w 1272872"/>
                <a:gd name="connsiteY8" fmla="*/ 950930 h 1266561"/>
                <a:gd name="connsiteX9" fmla="*/ 1044764 w 1272872"/>
                <a:gd name="connsiteY9" fmla="*/ 1034858 h 1266561"/>
                <a:gd name="connsiteX10" fmla="*/ 965470 w 1272872"/>
                <a:gd name="connsiteY10" fmla="*/ 1174650 h 1266561"/>
                <a:gd name="connsiteX11" fmla="*/ 808699 w 1272872"/>
                <a:gd name="connsiteY11" fmla="*/ 1173561 h 1266561"/>
                <a:gd name="connsiteX12" fmla="*/ 650419 w 1272872"/>
                <a:gd name="connsiteY12" fmla="*/ 1266561 h 1266561"/>
                <a:gd name="connsiteX13" fmla="*/ 488096 w 1272872"/>
                <a:gd name="connsiteY13" fmla="*/ 1171335 h 1266561"/>
                <a:gd name="connsiteX14" fmla="*/ 309679 w 1272872"/>
                <a:gd name="connsiteY14" fmla="*/ 1170096 h 1266561"/>
                <a:gd name="connsiteX15" fmla="*/ 219055 w 1272872"/>
                <a:gd name="connsiteY15" fmla="*/ 1013503 h 1266561"/>
                <a:gd name="connsiteX16" fmla="*/ 84764 w 1272872"/>
                <a:gd name="connsiteY16" fmla="*/ 934721 h 1266561"/>
                <a:gd name="connsiteX17" fmla="*/ 84606 w 1272872"/>
                <a:gd name="connsiteY17" fmla="*/ 781183 h 1266561"/>
                <a:gd name="connsiteX18" fmla="*/ 0 w 1272872"/>
                <a:gd name="connsiteY18" fmla="*/ 634989 h 1266561"/>
                <a:gd name="connsiteX19" fmla="*/ 84303 w 1272872"/>
                <a:gd name="connsiteY19" fmla="*/ 486838 h 1266561"/>
                <a:gd name="connsiteX20" fmla="*/ 84128 w 1272872"/>
                <a:gd name="connsiteY20" fmla="*/ 316466 h 1266561"/>
                <a:gd name="connsiteX21" fmla="*/ 229806 w 1272872"/>
                <a:gd name="connsiteY21" fmla="*/ 231138 h 1266561"/>
                <a:gd name="connsiteX22" fmla="*/ 309679 w 1272872"/>
                <a:gd name="connsiteY22" fmla="*/ 90773 h 1266561"/>
                <a:gd name="connsiteX23" fmla="*/ 469450 w 1272872"/>
                <a:gd name="connsiteY23" fmla="*/ 90773 h 1266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2872" h="1266561">
                  <a:moveTo>
                    <a:pt x="624425" y="0"/>
                  </a:moveTo>
                  <a:lnTo>
                    <a:pt x="781648" y="90773"/>
                  </a:lnTo>
                  <a:lnTo>
                    <a:pt x="963193" y="90773"/>
                  </a:lnTo>
                  <a:lnTo>
                    <a:pt x="1052576" y="247193"/>
                  </a:lnTo>
                  <a:lnTo>
                    <a:pt x="1190385" y="326758"/>
                  </a:lnTo>
                  <a:lnTo>
                    <a:pt x="1189671" y="487110"/>
                  </a:lnTo>
                  <a:lnTo>
                    <a:pt x="1272872" y="632712"/>
                  </a:lnTo>
                  <a:lnTo>
                    <a:pt x="1188359" y="781704"/>
                  </a:lnTo>
                  <a:lnTo>
                    <a:pt x="1187606" y="950930"/>
                  </a:lnTo>
                  <a:lnTo>
                    <a:pt x="1044764" y="1034858"/>
                  </a:lnTo>
                  <a:lnTo>
                    <a:pt x="965470" y="1174650"/>
                  </a:lnTo>
                  <a:lnTo>
                    <a:pt x="808699" y="1173561"/>
                  </a:lnTo>
                  <a:lnTo>
                    <a:pt x="650419" y="1266561"/>
                  </a:lnTo>
                  <a:lnTo>
                    <a:pt x="488096" y="1171335"/>
                  </a:lnTo>
                  <a:lnTo>
                    <a:pt x="309679" y="1170096"/>
                  </a:lnTo>
                  <a:lnTo>
                    <a:pt x="219055" y="1013503"/>
                  </a:lnTo>
                  <a:lnTo>
                    <a:pt x="84764" y="934721"/>
                  </a:lnTo>
                  <a:lnTo>
                    <a:pt x="84606" y="781183"/>
                  </a:lnTo>
                  <a:lnTo>
                    <a:pt x="0" y="634989"/>
                  </a:lnTo>
                  <a:lnTo>
                    <a:pt x="84303" y="486838"/>
                  </a:lnTo>
                  <a:lnTo>
                    <a:pt x="84128" y="316466"/>
                  </a:lnTo>
                  <a:lnTo>
                    <a:pt x="229806" y="231138"/>
                  </a:lnTo>
                  <a:lnTo>
                    <a:pt x="309679" y="90773"/>
                  </a:lnTo>
                  <a:lnTo>
                    <a:pt x="469450" y="90773"/>
                  </a:lnTo>
                  <a:close/>
                </a:path>
              </a:pathLst>
            </a:custGeom>
            <a:solidFill>
              <a:srgbClr val="00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" name="楕円 8">
              <a:extLst>
                <a:ext uri="{FF2B5EF4-FFF2-40B4-BE49-F238E27FC236}">
                  <a16:creationId xmlns:a16="http://schemas.microsoft.com/office/drawing/2014/main" xmlns="" id="{C8DDA638-49AA-4233-BC3D-2A946AF2DA33}"/>
                </a:ext>
              </a:extLst>
            </p:cNvPr>
            <p:cNvSpPr/>
            <p:nvPr/>
          </p:nvSpPr>
          <p:spPr>
            <a:xfrm>
              <a:off x="916617" y="3626484"/>
              <a:ext cx="2049750" cy="20497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" name="フリーフォーム: 図形 31">
              <a:extLst>
                <a:ext uri="{FF2B5EF4-FFF2-40B4-BE49-F238E27FC236}">
                  <a16:creationId xmlns:a16="http://schemas.microsoft.com/office/drawing/2014/main" xmlns="" id="{E711775E-30CF-4271-928B-7F3458C7D2E0}"/>
                </a:ext>
              </a:extLst>
            </p:cNvPr>
            <p:cNvSpPr/>
            <p:nvPr/>
          </p:nvSpPr>
          <p:spPr>
            <a:xfrm rot="2700000">
              <a:off x="1337025" y="4296501"/>
              <a:ext cx="1208934" cy="698641"/>
            </a:xfrm>
            <a:custGeom>
              <a:avLst/>
              <a:gdLst>
                <a:gd name="connsiteX0" fmla="*/ 0 w 8365787"/>
                <a:gd name="connsiteY0" fmla="*/ 564205 h 593391"/>
                <a:gd name="connsiteX1" fmla="*/ 719847 w 8365787"/>
                <a:gd name="connsiteY1" fmla="*/ 29183 h 593391"/>
                <a:gd name="connsiteX2" fmla="*/ 1488332 w 8365787"/>
                <a:gd name="connsiteY2" fmla="*/ 593388 h 593391"/>
                <a:gd name="connsiteX3" fmla="*/ 2256817 w 8365787"/>
                <a:gd name="connsiteY3" fmla="*/ 19456 h 593391"/>
                <a:gd name="connsiteX4" fmla="*/ 3025302 w 8365787"/>
                <a:gd name="connsiteY4" fmla="*/ 564205 h 593391"/>
                <a:gd name="connsiteX5" fmla="*/ 3793787 w 8365787"/>
                <a:gd name="connsiteY5" fmla="*/ 29183 h 593391"/>
                <a:gd name="connsiteX6" fmla="*/ 4562272 w 8365787"/>
                <a:gd name="connsiteY6" fmla="*/ 564205 h 593391"/>
                <a:gd name="connsiteX7" fmla="*/ 5301574 w 8365787"/>
                <a:gd name="connsiteY7" fmla="*/ 19456 h 593391"/>
                <a:gd name="connsiteX8" fmla="*/ 6070060 w 8365787"/>
                <a:gd name="connsiteY8" fmla="*/ 593388 h 593391"/>
                <a:gd name="connsiteX9" fmla="*/ 6770451 w 8365787"/>
                <a:gd name="connsiteY9" fmla="*/ 19456 h 593391"/>
                <a:gd name="connsiteX10" fmla="*/ 7597302 w 8365787"/>
                <a:gd name="connsiteY10" fmla="*/ 544749 h 593391"/>
                <a:gd name="connsiteX11" fmla="*/ 8365787 w 8365787"/>
                <a:gd name="connsiteY11" fmla="*/ 0 h 593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365787" h="593391">
                  <a:moveTo>
                    <a:pt x="0" y="564205"/>
                  </a:moveTo>
                  <a:cubicBezTo>
                    <a:pt x="235896" y="294262"/>
                    <a:pt x="471792" y="24319"/>
                    <a:pt x="719847" y="29183"/>
                  </a:cubicBezTo>
                  <a:cubicBezTo>
                    <a:pt x="967902" y="34047"/>
                    <a:pt x="1232170" y="595009"/>
                    <a:pt x="1488332" y="593388"/>
                  </a:cubicBezTo>
                  <a:cubicBezTo>
                    <a:pt x="1744494" y="591767"/>
                    <a:pt x="2000655" y="24320"/>
                    <a:pt x="2256817" y="19456"/>
                  </a:cubicBezTo>
                  <a:cubicBezTo>
                    <a:pt x="2512979" y="14592"/>
                    <a:pt x="2769140" y="562584"/>
                    <a:pt x="3025302" y="564205"/>
                  </a:cubicBezTo>
                  <a:cubicBezTo>
                    <a:pt x="3281464" y="565826"/>
                    <a:pt x="3537625" y="29183"/>
                    <a:pt x="3793787" y="29183"/>
                  </a:cubicBezTo>
                  <a:cubicBezTo>
                    <a:pt x="4049949" y="29183"/>
                    <a:pt x="4310974" y="565826"/>
                    <a:pt x="4562272" y="564205"/>
                  </a:cubicBezTo>
                  <a:cubicBezTo>
                    <a:pt x="4813570" y="562584"/>
                    <a:pt x="5050276" y="14592"/>
                    <a:pt x="5301574" y="19456"/>
                  </a:cubicBezTo>
                  <a:cubicBezTo>
                    <a:pt x="5552872" y="24320"/>
                    <a:pt x="5825247" y="593388"/>
                    <a:pt x="6070060" y="593388"/>
                  </a:cubicBezTo>
                  <a:cubicBezTo>
                    <a:pt x="6314873" y="593388"/>
                    <a:pt x="6515911" y="27562"/>
                    <a:pt x="6770451" y="19456"/>
                  </a:cubicBezTo>
                  <a:cubicBezTo>
                    <a:pt x="7024991" y="11349"/>
                    <a:pt x="7331413" y="547992"/>
                    <a:pt x="7597302" y="544749"/>
                  </a:cubicBezTo>
                  <a:cubicBezTo>
                    <a:pt x="7863191" y="541506"/>
                    <a:pt x="8114489" y="270753"/>
                    <a:pt x="8365787" y="0"/>
                  </a:cubicBezTo>
                </a:path>
              </a:pathLst>
            </a:custGeom>
            <a:noFill/>
            <a:ln w="38100"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xmlns="" id="{A0891DAA-B965-4C9F-AC20-B4A444AA8282}"/>
              </a:ext>
            </a:extLst>
          </p:cNvPr>
          <p:cNvSpPr txBox="1"/>
          <p:nvPr/>
        </p:nvSpPr>
        <p:spPr>
          <a:xfrm>
            <a:off x="5046285" y="2893443"/>
            <a:ext cx="4131259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2800" dirty="0"/>
              <a:t>ノロウイルス：</a:t>
            </a:r>
            <a:r>
              <a:rPr kumimoji="1" lang="ja-JP" altLang="en-US" sz="2000" dirty="0"/>
              <a:t>約</a:t>
            </a:r>
            <a:r>
              <a:rPr kumimoji="1" lang="en-US" altLang="ja-JP" sz="2800" dirty="0"/>
              <a:t>0.04μm</a:t>
            </a:r>
            <a:endParaRPr kumimoji="1" lang="en-US" altLang="ja-JP" sz="2000" dirty="0"/>
          </a:p>
          <a:p>
            <a:pPr>
              <a:lnSpc>
                <a:spcPct val="150000"/>
              </a:lnSpc>
            </a:pPr>
            <a:r>
              <a:rPr kumimoji="1" lang="ja-JP" altLang="en-US" sz="2800" dirty="0"/>
              <a:t>細菌               ：</a:t>
            </a:r>
            <a:r>
              <a:rPr kumimoji="1" lang="ja-JP" altLang="en-US" sz="2000" dirty="0"/>
              <a:t>約</a:t>
            </a:r>
            <a:r>
              <a:rPr kumimoji="1" lang="en-US" altLang="ja-JP" sz="2800" dirty="0"/>
              <a:t>1μm</a:t>
            </a:r>
          </a:p>
          <a:p>
            <a:pPr>
              <a:lnSpc>
                <a:spcPct val="150000"/>
              </a:lnSpc>
            </a:pPr>
            <a:r>
              <a:rPr kumimoji="1" lang="ja-JP" altLang="en-US" sz="2800" dirty="0"/>
              <a:t>スギ花粉        ：</a:t>
            </a:r>
            <a:r>
              <a:rPr kumimoji="1" lang="ja-JP" altLang="en-US" sz="2000" dirty="0"/>
              <a:t>約</a:t>
            </a:r>
            <a:r>
              <a:rPr kumimoji="1" lang="en-US" altLang="ja-JP" sz="2800" dirty="0"/>
              <a:t>30μm</a:t>
            </a:r>
          </a:p>
        </p:txBody>
      </p:sp>
      <p:sp>
        <p:nvSpPr>
          <p:cNvPr id="22" name="円/楕円 21"/>
          <p:cNvSpPr/>
          <p:nvPr/>
        </p:nvSpPr>
        <p:spPr>
          <a:xfrm>
            <a:off x="2794200" y="3477584"/>
            <a:ext cx="3600000" cy="3600000"/>
          </a:xfrm>
          <a:prstGeom prst="ellipse">
            <a:avLst/>
          </a:prstGeom>
          <a:solidFill>
            <a:srgbClr val="0066F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6" name="フリーフォーム 35"/>
          <p:cNvSpPr/>
          <p:nvPr/>
        </p:nvSpPr>
        <p:spPr>
          <a:xfrm>
            <a:off x="-38172101" y="3477584"/>
            <a:ext cx="85532603" cy="21031200"/>
          </a:xfrm>
          <a:custGeom>
            <a:avLst/>
            <a:gdLst>
              <a:gd name="connsiteX0" fmla="*/ 42766299 w 85532603"/>
              <a:gd name="connsiteY0" fmla="*/ 0 h 21031200"/>
              <a:gd name="connsiteX1" fmla="*/ 85248851 w 85532603"/>
              <a:gd name="connsiteY1" fmla="*/ 20661100 h 21031200"/>
              <a:gd name="connsiteX2" fmla="*/ 85532603 w 85532603"/>
              <a:gd name="connsiteY2" fmla="*/ 21031200 h 21031200"/>
              <a:gd name="connsiteX3" fmla="*/ 0 w 85532603"/>
              <a:gd name="connsiteY3" fmla="*/ 21031200 h 21031200"/>
              <a:gd name="connsiteX4" fmla="*/ 283750 w 85532603"/>
              <a:gd name="connsiteY4" fmla="*/ 20661100 h 21031200"/>
              <a:gd name="connsiteX5" fmla="*/ 42766299 w 85532603"/>
              <a:gd name="connsiteY5" fmla="*/ 0 h 2103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532603" h="21031200">
                <a:moveTo>
                  <a:pt x="42766299" y="0"/>
                </a:moveTo>
                <a:cubicBezTo>
                  <a:pt x="60007939" y="0"/>
                  <a:pt x="75362275" y="8080517"/>
                  <a:pt x="85248851" y="20661100"/>
                </a:cubicBezTo>
                <a:lnTo>
                  <a:pt x="85532603" y="21031200"/>
                </a:lnTo>
                <a:lnTo>
                  <a:pt x="0" y="21031200"/>
                </a:lnTo>
                <a:lnTo>
                  <a:pt x="283750" y="20661100"/>
                </a:lnTo>
                <a:cubicBezTo>
                  <a:pt x="10170327" y="8080517"/>
                  <a:pt x="25524663" y="0"/>
                  <a:pt x="42766299" y="0"/>
                </a:cubicBezTo>
                <a:close/>
              </a:path>
            </a:pathLst>
          </a:custGeom>
          <a:solidFill>
            <a:srgbClr val="0066F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grpSp>
        <p:nvGrpSpPr>
          <p:cNvPr id="6" name="グループ化 5"/>
          <p:cNvGrpSpPr/>
          <p:nvPr/>
        </p:nvGrpSpPr>
        <p:grpSpPr>
          <a:xfrm>
            <a:off x="1066800" y="3117273"/>
            <a:ext cx="3616036" cy="3574472"/>
            <a:chOff x="1066800" y="3117273"/>
            <a:chExt cx="3616036" cy="3574472"/>
          </a:xfrm>
        </p:grpSpPr>
        <p:sp>
          <p:nvSpPr>
            <p:cNvPr id="25" name="フリーフォーム 24"/>
            <p:cNvSpPr/>
            <p:nvPr/>
          </p:nvSpPr>
          <p:spPr>
            <a:xfrm>
              <a:off x="1066800" y="3117273"/>
              <a:ext cx="3588327" cy="318654"/>
            </a:xfrm>
            <a:custGeom>
              <a:avLst/>
              <a:gdLst>
                <a:gd name="connsiteX0" fmla="*/ 3588327 w 3588327"/>
                <a:gd name="connsiteY0" fmla="*/ 318654 h 318654"/>
                <a:gd name="connsiteX1" fmla="*/ 0 w 3588327"/>
                <a:gd name="connsiteY1" fmla="*/ 0 h 318654"/>
                <a:gd name="connsiteX0" fmla="*/ 3588327 w 3588327"/>
                <a:gd name="connsiteY0" fmla="*/ 318654 h 318654"/>
                <a:gd name="connsiteX1" fmla="*/ 0 w 3588327"/>
                <a:gd name="connsiteY1" fmla="*/ 0 h 318654"/>
                <a:gd name="connsiteX0" fmla="*/ 3588327 w 3588327"/>
                <a:gd name="connsiteY0" fmla="*/ 318654 h 318654"/>
                <a:gd name="connsiteX1" fmla="*/ 0 w 3588327"/>
                <a:gd name="connsiteY1" fmla="*/ 0 h 318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8327" h="318654">
                  <a:moveTo>
                    <a:pt x="3588327" y="318654"/>
                  </a:moveTo>
                  <a:cubicBezTo>
                    <a:pt x="2350654" y="309418"/>
                    <a:pt x="1514764" y="217054"/>
                    <a:pt x="0" y="0"/>
                  </a:cubicBezTo>
                </a:path>
              </a:pathLst>
            </a:custGeom>
            <a:noFill/>
            <a:ln w="317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7" name="フリーフォーム 26"/>
            <p:cNvSpPr/>
            <p:nvPr/>
          </p:nvSpPr>
          <p:spPr>
            <a:xfrm>
              <a:off x="2092036" y="3629891"/>
              <a:ext cx="2590800" cy="3061854"/>
            </a:xfrm>
            <a:custGeom>
              <a:avLst/>
              <a:gdLst>
                <a:gd name="connsiteX0" fmla="*/ 2590800 w 2590800"/>
                <a:gd name="connsiteY0" fmla="*/ 0 h 3061854"/>
                <a:gd name="connsiteX1" fmla="*/ 0 w 2590800"/>
                <a:gd name="connsiteY1" fmla="*/ 3061854 h 3061854"/>
                <a:gd name="connsiteX0" fmla="*/ 2590800 w 2590800"/>
                <a:gd name="connsiteY0" fmla="*/ 0 h 3061854"/>
                <a:gd name="connsiteX1" fmla="*/ 0 w 2590800"/>
                <a:gd name="connsiteY1" fmla="*/ 3061854 h 3061854"/>
                <a:gd name="connsiteX0" fmla="*/ 2590800 w 2590800"/>
                <a:gd name="connsiteY0" fmla="*/ 0 h 3061854"/>
                <a:gd name="connsiteX1" fmla="*/ 0 w 2590800"/>
                <a:gd name="connsiteY1" fmla="*/ 3061854 h 3061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590800" h="3061854">
                  <a:moveTo>
                    <a:pt x="2590800" y="0"/>
                  </a:moveTo>
                  <a:cubicBezTo>
                    <a:pt x="1644073" y="1006764"/>
                    <a:pt x="822037" y="1999672"/>
                    <a:pt x="0" y="3061854"/>
                  </a:cubicBezTo>
                </a:path>
              </a:pathLst>
            </a:custGeom>
            <a:noFill/>
            <a:ln w="317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7" name="グループ化 6"/>
          <p:cNvGrpSpPr/>
          <p:nvPr/>
        </p:nvGrpSpPr>
        <p:grpSpPr>
          <a:xfrm>
            <a:off x="4525800" y="3274541"/>
            <a:ext cx="651681" cy="339843"/>
            <a:chOff x="4525800" y="3274541"/>
            <a:chExt cx="651681" cy="339843"/>
          </a:xfrm>
        </p:grpSpPr>
        <p:sp>
          <p:nvSpPr>
            <p:cNvPr id="2" name="円/楕円 1"/>
            <p:cNvSpPr/>
            <p:nvPr/>
          </p:nvSpPr>
          <p:spPr>
            <a:xfrm>
              <a:off x="4525800" y="3477584"/>
              <a:ext cx="136800" cy="136800"/>
            </a:xfrm>
            <a:prstGeom prst="ellipse">
              <a:avLst/>
            </a:prstGeom>
            <a:solidFill>
              <a:srgbClr val="00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" name="フリーフォーム 3"/>
            <p:cNvSpPr/>
            <p:nvPr/>
          </p:nvSpPr>
          <p:spPr>
            <a:xfrm>
              <a:off x="4633784" y="3274541"/>
              <a:ext cx="543697" cy="197708"/>
            </a:xfrm>
            <a:custGeom>
              <a:avLst/>
              <a:gdLst>
                <a:gd name="connsiteX0" fmla="*/ 543697 w 543697"/>
                <a:gd name="connsiteY0" fmla="*/ 0 h 197708"/>
                <a:gd name="connsiteX1" fmla="*/ 197708 w 543697"/>
                <a:gd name="connsiteY1" fmla="*/ 0 h 197708"/>
                <a:gd name="connsiteX2" fmla="*/ 0 w 543697"/>
                <a:gd name="connsiteY2" fmla="*/ 197708 h 197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43697" h="197708">
                  <a:moveTo>
                    <a:pt x="543697" y="0"/>
                  </a:moveTo>
                  <a:lnTo>
                    <a:pt x="197708" y="0"/>
                  </a:lnTo>
                  <a:lnTo>
                    <a:pt x="0" y="197708"/>
                  </a:lnTo>
                </a:path>
              </a:pathLst>
            </a:custGeom>
            <a:noFill/>
            <a:ln w="25400">
              <a:solidFill>
                <a:srgbClr val="0066FF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226576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750"/>
    </mc:Choice>
    <mc:Fallback xmlns="">
      <p:transition spd="slow" advTm="137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5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3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2.5|3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2.5|2.5|2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4.75|3.5|3.5"/>
</p:tagLst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resentation001">
      <a:majorFont>
        <a:latin typeface="Segoe UI"/>
        <a:ea typeface="メイリオ"/>
        <a:cs typeface=""/>
      </a:majorFont>
      <a:minorFont>
        <a:latin typeface="Segoe UI"/>
        <a:ea typeface="メイリオ"/>
        <a:cs typeface="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0066FF">
            <a:alpha val="50000"/>
          </a:srgbClr>
        </a:solidFill>
        <a:ln>
          <a:noFill/>
        </a:ln>
      </a:spPr>
      <a:bodyPr rtlCol="0" anchor="ctr"/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bg1">
              <a:lumMod val="50000"/>
            </a:schemeClr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kumimoji="1" sz="3200" dirty="0" smtClean="0">
            <a:solidFill>
              <a:schemeClr val="tx1">
                <a:lumMod val="85000"/>
                <a:lumOff val="15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13012</TotalTime>
  <Words>230</Words>
  <Application>Microsoft Office PowerPoint</Application>
  <PresentationFormat>画面に合わせる (4:3)</PresentationFormat>
  <Paragraphs>26</Paragraphs>
  <Slides>3</Slides>
  <Notes>3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9" baseType="lpstr">
      <vt:lpstr>Meiryo UI</vt:lpstr>
      <vt:lpstr>メイリオ</vt:lpstr>
      <vt:lpstr>游ゴシック</vt:lpstr>
      <vt:lpstr>Arial</vt:lpstr>
      <vt:lpstr>Segoe UI</vt:lpstr>
      <vt:lpstr>Office テーマ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知識</dc:title>
  <dc:creator>拓也 野積</dc:creator>
  <cp:lastModifiedBy>09405 木村</cp:lastModifiedBy>
  <cp:revision>873</cp:revision>
  <cp:lastPrinted>2020-06-05T09:03:55Z</cp:lastPrinted>
  <dcterms:created xsi:type="dcterms:W3CDTF">2020-05-20T00:45:23Z</dcterms:created>
  <dcterms:modified xsi:type="dcterms:W3CDTF">2020-11-09T04:13:28Z</dcterms:modified>
</cp:coreProperties>
</file>