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9" r:id="rId2"/>
    <p:sldId id="280" r:id="rId3"/>
  </p:sldIdLst>
  <p:sldSz cx="15119350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B2A2"/>
    <a:srgbClr val="FFC000"/>
    <a:srgbClr val="96B6DC"/>
    <a:srgbClr val="DC4B2B"/>
    <a:srgbClr val="F38989"/>
    <a:srgbClr val="FDE7E7"/>
    <a:srgbClr val="F6A4A4"/>
    <a:srgbClr val="F6E5CC"/>
    <a:srgbClr val="FB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9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7241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365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161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459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407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028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3213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965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00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978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930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7EF75-DDAA-4F59-B860-E0004A9F9A3B}" type="datetimeFigureOut">
              <a:rPr kumimoji="1" lang="ja-JP" altLang="en-US" smtClean="0"/>
              <a:t>2022/9/22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3038E-196C-4A52-9667-3AD5BC4843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09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>
            <a:extLst>
              <a:ext uri="{FF2B5EF4-FFF2-40B4-BE49-F238E27FC236}">
                <a16:creationId xmlns:a16="http://schemas.microsoft.com/office/drawing/2014/main" id="{3854D5F2-181B-0DF6-9FBD-2FA571942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18" y="9202649"/>
            <a:ext cx="1913514" cy="12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BC2B1D8-71A3-4EF1-8EDD-DED24120CF61}"/>
              </a:ext>
            </a:extLst>
          </p:cNvPr>
          <p:cNvSpPr/>
          <p:nvPr/>
        </p:nvSpPr>
        <p:spPr>
          <a:xfrm>
            <a:off x="27983" y="46387"/>
            <a:ext cx="15119350" cy="10691813"/>
          </a:xfrm>
          <a:prstGeom prst="rect">
            <a:avLst/>
          </a:prstGeom>
          <a:solidFill>
            <a:srgbClr val="F6E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E9E01ECE-9D28-4071-B0F3-41BC7C055FE5}"/>
              </a:ext>
            </a:extLst>
          </p:cNvPr>
          <p:cNvSpPr/>
          <p:nvPr/>
        </p:nvSpPr>
        <p:spPr>
          <a:xfrm>
            <a:off x="65121" y="6503963"/>
            <a:ext cx="7299723" cy="2121097"/>
          </a:xfrm>
          <a:prstGeom prst="roundRect">
            <a:avLst>
              <a:gd name="adj" fmla="val 75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矢印: 五方向 59">
            <a:extLst>
              <a:ext uri="{FF2B5EF4-FFF2-40B4-BE49-F238E27FC236}">
                <a16:creationId xmlns:a16="http://schemas.microsoft.com/office/drawing/2014/main" id="{6C27E74C-6DF5-4A7E-B1DB-B916F906F0CB}"/>
              </a:ext>
            </a:extLst>
          </p:cNvPr>
          <p:cNvSpPr/>
          <p:nvPr/>
        </p:nvSpPr>
        <p:spPr>
          <a:xfrm>
            <a:off x="110095" y="6800768"/>
            <a:ext cx="5364608" cy="638878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 お店で購入よりおトク＆便利！</a:t>
            </a:r>
          </a:p>
        </p:txBody>
      </p:sp>
      <p:sp>
        <p:nvSpPr>
          <p:cNvPr id="185" name="テキスト ボックス 184">
            <a:extLst>
              <a:ext uri="{FF2B5EF4-FFF2-40B4-BE49-F238E27FC236}">
                <a16:creationId xmlns:a16="http://schemas.microsoft.com/office/drawing/2014/main" id="{3733E4C1-B3CA-463D-95E6-45C518CC7F53}"/>
              </a:ext>
            </a:extLst>
          </p:cNvPr>
          <p:cNvSpPr txBox="1"/>
          <p:nvPr/>
        </p:nvSpPr>
        <p:spPr>
          <a:xfrm>
            <a:off x="165360" y="7217837"/>
            <a:ext cx="5254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・・・・・ ・・・ ・ ・ ・ ・ ・ ・ ・ ・ ・ ・ ・ </a:t>
            </a:r>
            <a:endParaRPr kumimoji="1" lang="ja-JP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77ED32D5-6CAE-4063-AFBC-2EE20BF8A2D2}"/>
              </a:ext>
            </a:extLst>
          </p:cNvPr>
          <p:cNvSpPr txBox="1"/>
          <p:nvPr/>
        </p:nvSpPr>
        <p:spPr>
          <a:xfrm>
            <a:off x="-4984695" y="-3639343"/>
            <a:ext cx="19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5.7</a:t>
            </a: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CB737BA5-B2A9-46D8-BFD4-383FA852CD02}"/>
              </a:ext>
            </a:extLst>
          </p:cNvPr>
          <p:cNvSpPr/>
          <p:nvPr/>
        </p:nvSpPr>
        <p:spPr>
          <a:xfrm>
            <a:off x="7808106" y="359906"/>
            <a:ext cx="6840000" cy="99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7282FA2-BFAD-47AB-8595-1C03D309B779}"/>
              </a:ext>
            </a:extLst>
          </p:cNvPr>
          <p:cNvSpPr txBox="1"/>
          <p:nvPr/>
        </p:nvSpPr>
        <p:spPr>
          <a:xfrm>
            <a:off x="9129426" y="-740057"/>
            <a:ext cx="4218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/>
              <a:t>表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FA4DEEC9-5807-4BCC-BC7F-C36C1C7EE372}"/>
              </a:ext>
            </a:extLst>
          </p:cNvPr>
          <p:cNvSpPr txBox="1"/>
          <p:nvPr/>
        </p:nvSpPr>
        <p:spPr>
          <a:xfrm>
            <a:off x="1194080" y="-740057"/>
            <a:ext cx="4218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/>
              <a:t>裏</a:t>
            </a: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3C0706CF-CB6A-4D5B-9FD4-F8B933B40046}"/>
              </a:ext>
            </a:extLst>
          </p:cNvPr>
          <p:cNvSpPr/>
          <p:nvPr/>
        </p:nvSpPr>
        <p:spPr>
          <a:xfrm>
            <a:off x="365075" y="7158862"/>
            <a:ext cx="4793163" cy="320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F38A799-2282-43B3-BF57-2C9EA9CF724B}"/>
              </a:ext>
            </a:extLst>
          </p:cNvPr>
          <p:cNvSpPr txBox="1"/>
          <p:nvPr/>
        </p:nvSpPr>
        <p:spPr>
          <a:xfrm>
            <a:off x="7647610" y="397992"/>
            <a:ext cx="576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○○○○店ネット予約</a:t>
            </a:r>
            <a:endParaRPr kumimoji="1" lang="ja-JP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Cavolini" panose="020B0502040204020203" pitchFamily="66" charset="0"/>
              <a:ea typeface="源柔ゴシックX Bold" panose="020B0602020203020207" pitchFamily="50" charset="-128"/>
              <a:cs typeface="Cavolini" panose="020B0502040204020203" pitchFamily="66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BD20505-2569-48B5-BC7E-C45D1F35B130}"/>
              </a:ext>
            </a:extLst>
          </p:cNvPr>
          <p:cNvSpPr txBox="1"/>
          <p:nvPr/>
        </p:nvSpPr>
        <p:spPr>
          <a:xfrm>
            <a:off x="7903571" y="844300"/>
            <a:ext cx="5254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</a:rPr>
              <a:t>・・・・・・ ・・・ ・ ・ ・ ・ ・ ・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A5355F0-8B0D-421A-B6D2-54F0FFB0651C}"/>
              </a:ext>
            </a:extLst>
          </p:cNvPr>
          <p:cNvGrpSpPr/>
          <p:nvPr/>
        </p:nvGrpSpPr>
        <p:grpSpPr>
          <a:xfrm>
            <a:off x="7830442" y="1073005"/>
            <a:ext cx="5475791" cy="797127"/>
            <a:chOff x="11725699" y="-2061464"/>
            <a:chExt cx="5475791" cy="797127"/>
          </a:xfrm>
        </p:grpSpPr>
        <p:pic>
          <p:nvPicPr>
            <p:cNvPr id="30" name="図 29" descr="図形&#10;&#10;中程度の精度で自動的に生成された説明">
              <a:extLst>
                <a:ext uri="{FF2B5EF4-FFF2-40B4-BE49-F238E27FC236}">
                  <a16:creationId xmlns:a16="http://schemas.microsoft.com/office/drawing/2014/main" id="{FA560EFB-BEE1-4BBE-BB0B-387E3360AB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14" t="20860" r="64706" b="69016"/>
            <a:stretch/>
          </p:blipFill>
          <p:spPr>
            <a:xfrm>
              <a:off x="16331082" y="-2061464"/>
              <a:ext cx="870408" cy="797127"/>
            </a:xfrm>
            <a:prstGeom prst="rect">
              <a:avLst/>
            </a:prstGeom>
          </p:spPr>
        </p:pic>
        <p:pic>
          <p:nvPicPr>
            <p:cNvPr id="161" name="図 160" descr="図形&#10;&#10;中程度の精度で自動的に生成された説明">
              <a:extLst>
                <a:ext uri="{FF2B5EF4-FFF2-40B4-BE49-F238E27FC236}">
                  <a16:creationId xmlns:a16="http://schemas.microsoft.com/office/drawing/2014/main" id="{F9DC0925-C9B4-48B6-9FD8-1192A1DDC1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14" t="20860" r="64706" b="69016"/>
            <a:stretch/>
          </p:blipFill>
          <p:spPr>
            <a:xfrm flipH="1">
              <a:off x="11725699" y="-2061464"/>
              <a:ext cx="870407" cy="797127"/>
            </a:xfrm>
            <a:prstGeom prst="rect">
              <a:avLst/>
            </a:prstGeom>
          </p:spPr>
        </p:pic>
      </p:grp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25FC75A9-8D29-4C9C-8C66-90418ED84265}"/>
              </a:ext>
            </a:extLst>
          </p:cNvPr>
          <p:cNvSpPr txBox="1"/>
          <p:nvPr/>
        </p:nvSpPr>
        <p:spPr>
          <a:xfrm>
            <a:off x="8195917" y="1227058"/>
            <a:ext cx="4744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いつでもどこでも予約できる！</a:t>
            </a:r>
            <a:endParaRPr kumimoji="1" lang="en-US" altLang="ja-JP" sz="2400" b="1" dirty="0">
              <a:solidFill>
                <a:schemeClr val="tx1">
                  <a:lumMod val="65000"/>
                  <a:lumOff val="35000"/>
                </a:schemeClr>
              </a:solidFill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C03E8E0A-D9E1-4795-B1BB-2DAC109ECB27}"/>
              </a:ext>
            </a:extLst>
          </p:cNvPr>
          <p:cNvSpPr txBox="1"/>
          <p:nvPr/>
        </p:nvSpPr>
        <p:spPr>
          <a:xfrm>
            <a:off x="2704679" y="8787577"/>
            <a:ext cx="4827013" cy="515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ja-JP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石窯パン工房○○ ○○ ○○店</a:t>
            </a:r>
            <a:endParaRPr kumimoji="1" lang="en-US" altLang="ja-JP" sz="2000" b="1" dirty="0">
              <a:solidFill>
                <a:schemeClr val="tx1">
                  <a:lumMod val="65000"/>
                  <a:lumOff val="35000"/>
                </a:schemeClr>
              </a:solidFill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  <a:p>
            <a:pPr>
              <a:lnSpc>
                <a:spcPct val="90000"/>
              </a:lnSpc>
            </a:pPr>
            <a:r>
              <a:rPr kumimoji="1" lang="ja-JP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・・・・・・・・・・・・・・ ・ ・・・・ ・・・ ・ ・・・・ ・・・ </a:t>
            </a:r>
            <a:endParaRPr kumimoji="1" lang="en-US" altLang="ja-JP" sz="1050" b="1" dirty="0">
              <a:solidFill>
                <a:schemeClr val="tx1">
                  <a:lumMod val="65000"/>
                  <a:lumOff val="35000"/>
                </a:schemeClr>
              </a:solidFill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BECF2722-2E1B-4F84-92F2-15F316101FA4}"/>
              </a:ext>
            </a:extLst>
          </p:cNvPr>
          <p:cNvSpPr txBox="1"/>
          <p:nvPr/>
        </p:nvSpPr>
        <p:spPr>
          <a:xfrm>
            <a:off x="2704680" y="9203224"/>
            <a:ext cx="262749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TW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住所　</a:t>
            </a:r>
            <a:r>
              <a:rPr kumimoji="1" lang="ja-JP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　</a:t>
            </a:r>
            <a:r>
              <a:rPr kumimoji="1" lang="zh-TW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　東京都武蔵村山市学園</a:t>
            </a:r>
            <a:r>
              <a:rPr kumimoji="1" lang="en-US" altLang="zh-TW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3-42-3</a:t>
            </a:r>
          </a:p>
          <a:p>
            <a:r>
              <a:rPr kumimoji="1" lang="zh-TW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営業日　</a:t>
            </a:r>
            <a:r>
              <a:rPr kumimoji="1" lang="ja-JP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　</a:t>
            </a:r>
            <a:r>
              <a:rPr kumimoji="1" lang="zh-TW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火～土　</a:t>
            </a:r>
            <a:r>
              <a:rPr kumimoji="1" lang="en-US" altLang="ja-JP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7</a:t>
            </a:r>
            <a:r>
              <a:rPr kumimoji="1" lang="en-US" altLang="zh-TW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:00</a:t>
            </a:r>
            <a:r>
              <a:rPr kumimoji="1" lang="zh-TW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～</a:t>
            </a:r>
            <a:r>
              <a:rPr kumimoji="1" lang="en-US" altLang="zh-TW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18:</a:t>
            </a:r>
            <a:r>
              <a:rPr kumimoji="1" lang="en-US" altLang="ja-JP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0</a:t>
            </a:r>
            <a:r>
              <a:rPr kumimoji="1" lang="en-US" altLang="zh-TW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0</a:t>
            </a:r>
          </a:p>
          <a:p>
            <a:r>
              <a:rPr kumimoji="1" lang="zh-TW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駐車場　</a:t>
            </a:r>
            <a:r>
              <a:rPr kumimoji="1" lang="ja-JP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　</a:t>
            </a:r>
            <a:r>
              <a:rPr kumimoji="1" lang="en-US" altLang="zh-TW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5</a:t>
            </a:r>
            <a:r>
              <a:rPr kumimoji="1" lang="zh-TW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台</a:t>
            </a:r>
            <a:endParaRPr kumimoji="1" lang="en-US" altLang="ja-JP" sz="1050" dirty="0">
              <a:solidFill>
                <a:schemeClr val="tx1">
                  <a:lumMod val="65000"/>
                  <a:lumOff val="35000"/>
                </a:schemeClr>
              </a:solidFill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アクセス　</a:t>
            </a:r>
            <a:r>
              <a:rPr lang="ja-JP" altLang="en-US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多摩都市モノレール</a:t>
            </a:r>
            <a:endParaRPr lang="en-US" altLang="ja-JP" sz="1050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　　　　　</a:t>
            </a:r>
            <a:r>
              <a:rPr lang="ja-JP" altLang="en-US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「上北台駅」徒歩</a:t>
            </a:r>
            <a:r>
              <a:rPr lang="en-US" altLang="ja-JP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15</a:t>
            </a:r>
            <a:r>
              <a:rPr lang="ja-JP" altLang="en-US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分　　　　</a:t>
            </a:r>
            <a:endParaRPr lang="en-US" altLang="ja-JP" sz="1050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　　　　　</a:t>
            </a:r>
            <a:r>
              <a:rPr lang="ja-JP" altLang="en-US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玉川上水駅よりバスで</a:t>
            </a:r>
            <a:r>
              <a:rPr lang="en-US" altLang="ja-JP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15</a:t>
            </a:r>
            <a:r>
              <a:rPr lang="ja-JP" altLang="en-US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分</a:t>
            </a:r>
            <a:endParaRPr lang="en-US" altLang="ja-JP" sz="1050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105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　　　　　「学園」停留所下車徒歩２分</a:t>
            </a:r>
          </a:p>
        </p:txBody>
      </p:sp>
      <p:pic>
        <p:nvPicPr>
          <p:cNvPr id="189" name="図 188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ECCFFB3-9C12-4732-AD9C-257DFD224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1" t="50000" r="25340" b="33142"/>
          <a:stretch/>
        </p:blipFill>
        <p:spPr>
          <a:xfrm>
            <a:off x="5522615" y="6925088"/>
            <a:ext cx="1565028" cy="369331"/>
          </a:xfrm>
          <a:prstGeom prst="rect">
            <a:avLst/>
          </a:prstGeom>
        </p:spPr>
      </p:pic>
      <p:pic>
        <p:nvPicPr>
          <p:cNvPr id="3" name="図 2" descr="QR コード&#10;&#10;自動的に生成された説明">
            <a:extLst>
              <a:ext uri="{FF2B5EF4-FFF2-40B4-BE49-F238E27FC236}">
                <a16:creationId xmlns:a16="http://schemas.microsoft.com/office/drawing/2014/main" id="{165DE320-EEB6-4956-BDB2-882BBAA67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078" y="7541316"/>
            <a:ext cx="863595" cy="86359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31CC301-F9D2-45E9-AC70-9B94BC8C2E00}"/>
              </a:ext>
            </a:extLst>
          </p:cNvPr>
          <p:cNvGrpSpPr/>
          <p:nvPr/>
        </p:nvGrpSpPr>
        <p:grpSpPr>
          <a:xfrm>
            <a:off x="13352643" y="430263"/>
            <a:ext cx="1625096" cy="1429718"/>
            <a:chOff x="13217343" y="397992"/>
            <a:chExt cx="1708892" cy="1503440"/>
          </a:xfrm>
        </p:grpSpPr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CE8D32CD-BDA3-41FA-81E5-9B8B7BFA2065}"/>
                </a:ext>
              </a:extLst>
            </p:cNvPr>
            <p:cNvGrpSpPr/>
            <p:nvPr/>
          </p:nvGrpSpPr>
          <p:grpSpPr>
            <a:xfrm>
              <a:off x="13217343" y="397992"/>
              <a:ext cx="1708892" cy="323647"/>
              <a:chOff x="13217343" y="397992"/>
              <a:chExt cx="1708892" cy="323647"/>
            </a:xfrm>
          </p:grpSpPr>
          <p:sp>
            <p:nvSpPr>
              <p:cNvPr id="163" name="テキスト ボックス 162">
                <a:extLst>
                  <a:ext uri="{FF2B5EF4-FFF2-40B4-BE49-F238E27FC236}">
                    <a16:creationId xmlns:a16="http://schemas.microsoft.com/office/drawing/2014/main" id="{3354CA89-B11A-4C07-93C8-5CE10D29ED5F}"/>
                  </a:ext>
                </a:extLst>
              </p:cNvPr>
              <p:cNvSpPr txBox="1"/>
              <p:nvPr/>
            </p:nvSpPr>
            <p:spPr>
              <a:xfrm>
                <a:off x="13217343" y="397992"/>
                <a:ext cx="1708892" cy="32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400" spc="-1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源柔ゴシックX Bold" panose="020B0602020203020207" pitchFamily="50" charset="-128"/>
                    <a:ea typeface="源柔ゴシックX Bold" panose="020B0602020203020207" pitchFamily="50" charset="-128"/>
                    <a:cs typeface="源柔ゴシックX Bold" panose="020B0602020203020207" pitchFamily="50" charset="-128"/>
                  </a:rPr>
                  <a:t>ご予約はこちら！</a:t>
                </a:r>
              </a:p>
            </p:txBody>
          </p:sp>
          <p:cxnSp>
            <p:nvCxnSpPr>
              <p:cNvPr id="39" name="直線コネクタ 38">
                <a:extLst>
                  <a:ext uri="{FF2B5EF4-FFF2-40B4-BE49-F238E27FC236}">
                    <a16:creationId xmlns:a16="http://schemas.microsoft.com/office/drawing/2014/main" id="{EC208FC1-4AA6-49CF-9D7F-7AA8BECEF4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312873" y="712348"/>
                <a:ext cx="1517832" cy="0"/>
              </a:xfrm>
              <a:prstGeom prst="line">
                <a:avLst/>
              </a:prstGeom>
              <a:ln w="66675" cmpd="dbl"/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pic>
          <p:nvPicPr>
            <p:cNvPr id="10" name="図 9" descr="図形&#10;&#10;低い精度で自動的に生成された説明">
              <a:extLst>
                <a:ext uri="{FF2B5EF4-FFF2-40B4-BE49-F238E27FC236}">
                  <a16:creationId xmlns:a16="http://schemas.microsoft.com/office/drawing/2014/main" id="{6DA2FBF9-DD01-4105-891A-18271CCBD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08389" y="774632"/>
              <a:ext cx="1126800" cy="1126800"/>
            </a:xfrm>
            <a:prstGeom prst="rect">
              <a:avLst/>
            </a:prstGeom>
          </p:spPr>
        </p:pic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866E3C2-64C1-42C2-8B4C-078591C53251}"/>
              </a:ext>
            </a:extLst>
          </p:cNvPr>
          <p:cNvSpPr txBox="1"/>
          <p:nvPr/>
        </p:nvSpPr>
        <p:spPr>
          <a:xfrm>
            <a:off x="7903275" y="4205021"/>
            <a:ext cx="199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塩バターロール</a:t>
            </a:r>
            <a:endParaRPr lang="en-US" altLang="ja-JP" sz="1400" b="1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140</a:t>
            </a:r>
            <a:endParaRPr kumimoji="1" lang="ja-JP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225F093-F3F0-4277-92F0-4950D43EE7AE}"/>
              </a:ext>
            </a:extLst>
          </p:cNvPr>
          <p:cNvSpPr txBox="1"/>
          <p:nvPr/>
        </p:nvSpPr>
        <p:spPr>
          <a:xfrm>
            <a:off x="10324275" y="4205021"/>
            <a:ext cx="199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カレーパン</a:t>
            </a:r>
            <a:endParaRPr lang="en-US" altLang="ja-JP" sz="1400" b="1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205</a:t>
            </a:r>
            <a:endParaRPr kumimoji="1" lang="ja-JP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42E367E-8007-4604-B716-79D7120C494E}"/>
              </a:ext>
            </a:extLst>
          </p:cNvPr>
          <p:cNvSpPr txBox="1"/>
          <p:nvPr/>
        </p:nvSpPr>
        <p:spPr>
          <a:xfrm>
            <a:off x="12745275" y="4205021"/>
            <a:ext cx="199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クリームパン</a:t>
            </a:r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194</a:t>
            </a:r>
            <a:endParaRPr kumimoji="1" lang="ja-JP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19988073-4AB8-45C2-868D-4CD53736B650}"/>
              </a:ext>
            </a:extLst>
          </p:cNvPr>
          <p:cNvSpPr txBox="1"/>
          <p:nvPr/>
        </p:nvSpPr>
        <p:spPr>
          <a:xfrm>
            <a:off x="7902949" y="6992302"/>
            <a:ext cx="199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半熟卵のカルボナーラ￥</a:t>
            </a:r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280</a:t>
            </a:r>
            <a:endParaRPr kumimoji="1" lang="ja-JP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2B81FB8-BE74-4FD7-BC84-B1647CD72A6E}"/>
              </a:ext>
            </a:extLst>
          </p:cNvPr>
          <p:cNvSpPr txBox="1"/>
          <p:nvPr/>
        </p:nvSpPr>
        <p:spPr>
          <a:xfrm>
            <a:off x="7958440" y="9834166"/>
            <a:ext cx="199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オニオンベーコンピザ￥</a:t>
            </a:r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270</a:t>
            </a:r>
            <a:endParaRPr kumimoji="1" lang="ja-JP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41E49C57-1BFA-4327-9F64-9A69BB73A7C4}"/>
              </a:ext>
            </a:extLst>
          </p:cNvPr>
          <p:cNvSpPr txBox="1"/>
          <p:nvPr/>
        </p:nvSpPr>
        <p:spPr>
          <a:xfrm>
            <a:off x="10304025" y="7018096"/>
            <a:ext cx="199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イタリアンフォンデュ￥</a:t>
            </a:r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280</a:t>
            </a:r>
            <a:endParaRPr kumimoji="1" lang="ja-JP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1A3B46EE-8C4B-442B-8BFA-367E71D2DF52}"/>
              </a:ext>
            </a:extLst>
          </p:cNvPr>
          <p:cNvSpPr txBox="1"/>
          <p:nvPr/>
        </p:nvSpPr>
        <p:spPr>
          <a:xfrm>
            <a:off x="12719596" y="7018096"/>
            <a:ext cx="199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エッグベネディクト￥</a:t>
            </a:r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280</a:t>
            </a:r>
            <a:endParaRPr kumimoji="1" lang="ja-JP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3A65F077-E390-46D7-936B-D6328845FE6A}"/>
              </a:ext>
            </a:extLst>
          </p:cNvPr>
          <p:cNvSpPr txBox="1"/>
          <p:nvPr/>
        </p:nvSpPr>
        <p:spPr>
          <a:xfrm>
            <a:off x="10370067" y="9834166"/>
            <a:ext cx="199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野沢菜おやき</a:t>
            </a:r>
            <a:endParaRPr kumimoji="1" lang="en-US" altLang="ja-JP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216</a:t>
            </a:r>
            <a:endParaRPr kumimoji="1" lang="ja-JP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DDE7E5ED-3054-4604-AA77-12A5949FE569}"/>
              </a:ext>
            </a:extLst>
          </p:cNvPr>
          <p:cNvSpPr txBox="1"/>
          <p:nvPr/>
        </p:nvSpPr>
        <p:spPr>
          <a:xfrm>
            <a:off x="12781695" y="9834166"/>
            <a:ext cx="199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ちびフランク</a:t>
            </a:r>
            <a:endParaRPr kumimoji="1" lang="en-US" altLang="ja-JP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118</a:t>
            </a:r>
            <a:endParaRPr kumimoji="1" lang="ja-JP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512C3C2-17D9-9736-7435-5ED7C23B2080}"/>
              </a:ext>
            </a:extLst>
          </p:cNvPr>
          <p:cNvSpPr txBox="1"/>
          <p:nvPr/>
        </p:nvSpPr>
        <p:spPr>
          <a:xfrm>
            <a:off x="244781" y="731037"/>
            <a:ext cx="7185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人気</a:t>
            </a:r>
            <a:r>
              <a:rPr kumimoji="1" lang="en-US" altLang="ja-JP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TOP</a:t>
            </a:r>
            <a:r>
              <a:rPr kumimoji="1" lang="ja-JP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３がお店よりお得に注文</a:t>
            </a:r>
            <a:endParaRPr kumimoji="1" lang="en-US" altLang="ja-JP" sz="3200" b="1" dirty="0">
              <a:solidFill>
                <a:schemeClr val="tx1">
                  <a:lumMod val="65000"/>
                  <a:lumOff val="35000"/>
                </a:schemeClr>
              </a:solidFill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  <a:p>
            <a:pPr algn="ctr"/>
            <a:r>
              <a:rPr kumimoji="1" lang="en-US" altLang="ja-JP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volini" panose="020B0502040204020203" pitchFamily="66" charset="0"/>
                <a:ea typeface="源柔ゴシックX Bold" panose="020B0602020203020207" pitchFamily="50" charset="-128"/>
                <a:cs typeface="Cavolini" panose="020B0502040204020203" pitchFamily="66" charset="0"/>
              </a:rPr>
              <a:t>20</a:t>
            </a:r>
            <a:r>
              <a:rPr kumimoji="1" lang="ja-JP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volini" panose="020B0502040204020203" pitchFamily="66" charset="0"/>
                <a:ea typeface="源柔ゴシックX Bold" panose="020B0602020203020207" pitchFamily="50" charset="-128"/>
                <a:cs typeface="Cavolini" panose="020B0502040204020203" pitchFamily="66" charset="0"/>
              </a:rPr>
              <a:t>％</a:t>
            </a:r>
            <a:r>
              <a:rPr kumimoji="1" lang="en-US" altLang="ja-JP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volini" panose="020B0502040204020203" pitchFamily="66" charset="0"/>
                <a:ea typeface="源柔ゴシックX Bold" panose="020B0602020203020207" pitchFamily="50" charset="-128"/>
                <a:cs typeface="Cavolini" panose="020B0502040204020203" pitchFamily="66" charset="0"/>
              </a:rPr>
              <a:t>OFF</a:t>
            </a:r>
            <a:r>
              <a:rPr kumimoji="1" lang="ja-JP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volini" panose="020B0502040204020203" pitchFamily="66" charset="0"/>
                <a:ea typeface="源柔ゴシックX Bold" panose="020B0602020203020207" pitchFamily="50" charset="-128"/>
                <a:cs typeface="Cavolini" panose="020B0502040204020203" pitchFamily="66" charset="0"/>
              </a:rPr>
              <a:t>キャンペーン　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29E1B14-6899-FFC3-49E2-67767537C831}"/>
              </a:ext>
            </a:extLst>
          </p:cNvPr>
          <p:cNvSpPr txBox="1"/>
          <p:nvPr/>
        </p:nvSpPr>
        <p:spPr>
          <a:xfrm>
            <a:off x="365075" y="4221656"/>
            <a:ext cx="199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0" i="0" dirty="0">
                <a:solidFill>
                  <a:srgbClr val="242424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メロンパン</a:t>
            </a:r>
            <a:endParaRPr lang="en-US" altLang="ja-JP" sz="1600" b="0" i="0" dirty="0">
              <a:solidFill>
                <a:srgbClr val="242424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600" dirty="0">
              <a:solidFill>
                <a:srgbClr val="242424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店頭価格：</a:t>
            </a:r>
            <a:r>
              <a:rPr kumimoji="1" lang="ja-JP" altLang="en-US" sz="1600" b="1" strike="sngStrike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1600" b="1" strike="sngStrike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205</a:t>
            </a:r>
            <a:endParaRPr kumimoji="1" lang="ja-JP" altLang="en-US" sz="1600" b="1" strike="sngStrike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959DE55-ABD4-4359-DFD5-15F88BF5DF94}"/>
              </a:ext>
            </a:extLst>
          </p:cNvPr>
          <p:cNvSpPr txBox="1"/>
          <p:nvPr/>
        </p:nvSpPr>
        <p:spPr>
          <a:xfrm>
            <a:off x="2786075" y="4221656"/>
            <a:ext cx="199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クリームパン</a:t>
            </a:r>
            <a:endParaRPr lang="en-US" altLang="ja-JP" sz="1600" b="1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店頭価格￥</a:t>
            </a:r>
            <a:r>
              <a:rPr kumimoji="1" lang="en-US" altLang="ja-JP" sz="1600" b="1" strike="sngStrike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194</a:t>
            </a:r>
            <a:endParaRPr kumimoji="1" lang="ja-JP" altLang="en-US" sz="1600" b="1" strike="sngStrike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0E5DD5BE-5E3E-CD5C-B158-F66E498FC992}"/>
              </a:ext>
            </a:extLst>
          </p:cNvPr>
          <p:cNvSpPr txBox="1"/>
          <p:nvPr/>
        </p:nvSpPr>
        <p:spPr>
          <a:xfrm>
            <a:off x="5207075" y="4221656"/>
            <a:ext cx="199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生食パン</a:t>
            </a:r>
            <a:endParaRPr lang="en-US" altLang="ja-JP" sz="1600" b="1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endParaRPr lang="en-US" altLang="ja-JP" sz="1600" b="1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16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店頭価格</a:t>
            </a:r>
            <a:r>
              <a:rPr kumimoji="1" lang="ja-JP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1600" b="1" strike="sngStrike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194</a:t>
            </a:r>
            <a:endParaRPr kumimoji="1" lang="ja-JP" altLang="en-US" sz="1600" b="1" strike="sngStrike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pic>
        <p:nvPicPr>
          <p:cNvPr id="78" name="図 77" descr="アイコン&#10;&#10;自動的に生成された説明">
            <a:extLst>
              <a:ext uri="{FF2B5EF4-FFF2-40B4-BE49-F238E27FC236}">
                <a16:creationId xmlns:a16="http://schemas.microsoft.com/office/drawing/2014/main" id="{7362566B-1EEB-5A79-094F-5F6710D474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93" y="2062964"/>
            <a:ext cx="666750" cy="666750"/>
          </a:xfrm>
          <a:prstGeom prst="rect">
            <a:avLst/>
          </a:prstGeom>
        </p:spPr>
      </p:pic>
      <p:pic>
        <p:nvPicPr>
          <p:cNvPr id="80" name="図 79" descr="アイコン&#10;&#10;自動的に生成された説明">
            <a:extLst>
              <a:ext uri="{FF2B5EF4-FFF2-40B4-BE49-F238E27FC236}">
                <a16:creationId xmlns:a16="http://schemas.microsoft.com/office/drawing/2014/main" id="{21C48664-D092-DED9-6885-49A3BBBE84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332" y="2062964"/>
            <a:ext cx="666750" cy="666750"/>
          </a:xfrm>
          <a:prstGeom prst="rect">
            <a:avLst/>
          </a:prstGeom>
        </p:spPr>
      </p:pic>
      <p:pic>
        <p:nvPicPr>
          <p:cNvPr id="81" name="図 80" descr="アイコン&#10;&#10;自動的に生成された説明">
            <a:extLst>
              <a:ext uri="{FF2B5EF4-FFF2-40B4-BE49-F238E27FC236}">
                <a16:creationId xmlns:a16="http://schemas.microsoft.com/office/drawing/2014/main" id="{1E690F40-B663-EEFF-FE1A-4C92C04D9E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624" y="2062964"/>
            <a:ext cx="666750" cy="666750"/>
          </a:xfrm>
          <a:prstGeom prst="rect">
            <a:avLst/>
          </a:prstGeom>
        </p:spPr>
      </p:pic>
      <p:sp>
        <p:nvSpPr>
          <p:cNvPr id="82" name="二等辺三角形 81">
            <a:extLst>
              <a:ext uri="{FF2B5EF4-FFF2-40B4-BE49-F238E27FC236}">
                <a16:creationId xmlns:a16="http://schemas.microsoft.com/office/drawing/2014/main" id="{03203F71-1498-0166-E1B9-2C87F47BFBD0}"/>
              </a:ext>
            </a:extLst>
          </p:cNvPr>
          <p:cNvSpPr/>
          <p:nvPr/>
        </p:nvSpPr>
        <p:spPr>
          <a:xfrm rot="10800000">
            <a:off x="942282" y="5085690"/>
            <a:ext cx="650027" cy="185005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0A7EE94A-C2E4-FFCB-6481-BC07C855BFD4}"/>
              </a:ext>
            </a:extLst>
          </p:cNvPr>
          <p:cNvSpPr txBox="1"/>
          <p:nvPr/>
        </p:nvSpPr>
        <p:spPr>
          <a:xfrm>
            <a:off x="578666" y="5449728"/>
            <a:ext cx="1507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164</a:t>
            </a:r>
            <a:r>
              <a: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円</a:t>
            </a:r>
          </a:p>
        </p:txBody>
      </p:sp>
      <p:sp>
        <p:nvSpPr>
          <p:cNvPr id="86" name="二等辺三角形 85">
            <a:extLst>
              <a:ext uri="{FF2B5EF4-FFF2-40B4-BE49-F238E27FC236}">
                <a16:creationId xmlns:a16="http://schemas.microsoft.com/office/drawing/2014/main" id="{951382BD-C202-6E97-0B4B-FC916DB064AD}"/>
              </a:ext>
            </a:extLst>
          </p:cNvPr>
          <p:cNvSpPr/>
          <p:nvPr/>
        </p:nvSpPr>
        <p:spPr>
          <a:xfrm rot="10800000">
            <a:off x="3437195" y="5085690"/>
            <a:ext cx="650027" cy="185005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002B4653-3201-E45E-84FE-A65BCF79CB3E}"/>
              </a:ext>
            </a:extLst>
          </p:cNvPr>
          <p:cNvSpPr txBox="1"/>
          <p:nvPr/>
        </p:nvSpPr>
        <p:spPr>
          <a:xfrm>
            <a:off x="3073579" y="5449728"/>
            <a:ext cx="1507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155</a:t>
            </a:r>
            <a:r>
              <a: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円</a:t>
            </a:r>
          </a:p>
        </p:txBody>
      </p:sp>
      <p:sp>
        <p:nvSpPr>
          <p:cNvPr id="93" name="二等辺三角形 92">
            <a:extLst>
              <a:ext uri="{FF2B5EF4-FFF2-40B4-BE49-F238E27FC236}">
                <a16:creationId xmlns:a16="http://schemas.microsoft.com/office/drawing/2014/main" id="{1AD4A6DB-CEA5-3B57-CB6A-7662E3BA197E}"/>
              </a:ext>
            </a:extLst>
          </p:cNvPr>
          <p:cNvSpPr/>
          <p:nvPr/>
        </p:nvSpPr>
        <p:spPr>
          <a:xfrm rot="10800000">
            <a:off x="5744333" y="5085690"/>
            <a:ext cx="650027" cy="185005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9B76C0C1-D165-73F6-0B7F-B05A0D70E370}"/>
              </a:ext>
            </a:extLst>
          </p:cNvPr>
          <p:cNvSpPr txBox="1"/>
          <p:nvPr/>
        </p:nvSpPr>
        <p:spPr>
          <a:xfrm>
            <a:off x="5380717" y="5449728"/>
            <a:ext cx="1507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155</a:t>
            </a:r>
            <a:r>
              <a:rPr kumimoji="1" lang="ja-JP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円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CC42EC5-ED78-1788-3DCB-156C4B29A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062" y="9397755"/>
            <a:ext cx="1699488" cy="113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F50EB8A1-1BF0-E66C-3CD0-B59F8933A7F5}"/>
              </a:ext>
            </a:extLst>
          </p:cNvPr>
          <p:cNvGrpSpPr/>
          <p:nvPr/>
        </p:nvGrpSpPr>
        <p:grpSpPr>
          <a:xfrm>
            <a:off x="-244483" y="8637171"/>
            <a:ext cx="3044463" cy="2128403"/>
            <a:chOff x="-244483" y="8637171"/>
            <a:chExt cx="3044463" cy="2128403"/>
          </a:xfrm>
        </p:grpSpPr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C4B33903-F2BB-4FD9-251E-AFF236B02D07}"/>
                </a:ext>
              </a:extLst>
            </p:cNvPr>
            <p:cNvSpPr/>
            <p:nvPr/>
          </p:nvSpPr>
          <p:spPr>
            <a:xfrm>
              <a:off x="0" y="8767754"/>
              <a:ext cx="2645099" cy="192405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E5E9EA50-8D98-E45E-4553-E9740FEE40B5}"/>
                </a:ext>
              </a:extLst>
            </p:cNvPr>
            <p:cNvSpPr txBox="1"/>
            <p:nvPr/>
          </p:nvSpPr>
          <p:spPr>
            <a:xfrm>
              <a:off x="496073" y="9197814"/>
              <a:ext cx="2303907" cy="268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kumimoji="1" lang="en-US" altLang="ja-JP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53BCC2CC-F2F5-A8FF-1CC1-2E401BD936E7}"/>
                </a:ext>
              </a:extLst>
            </p:cNvPr>
            <p:cNvSpPr txBox="1"/>
            <p:nvPr/>
          </p:nvSpPr>
          <p:spPr>
            <a:xfrm>
              <a:off x="-215876" y="8898337"/>
              <a:ext cx="3015200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ベイクモールでも</a:t>
              </a:r>
              <a:endPara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お店でも使える！</a:t>
              </a:r>
              <a:endParaRPr kumimoji="1"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endParaRPr>
            </a:p>
            <a:p>
              <a:pPr algn="ctr"/>
              <a:r>
                <a:rPr kumimoji="1" lang="en-US" altLang="ja-JP" sz="2200" b="1" dirty="0">
                  <a:solidFill>
                    <a:srgbClr val="DC4B2B"/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100</a:t>
              </a:r>
              <a:r>
                <a:rPr kumimoji="1" lang="ja-JP" altLang="en-US" sz="2200" b="1" dirty="0">
                  <a:solidFill>
                    <a:srgbClr val="DC4B2B"/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円引きクーポン</a:t>
              </a:r>
            </a:p>
          </p:txBody>
        </p:sp>
        <p:pic>
          <p:nvPicPr>
            <p:cNvPr id="107" name="図 106" descr="図形&#10;&#10;低い精度で自動的に生成された説明">
              <a:extLst>
                <a:ext uri="{FF2B5EF4-FFF2-40B4-BE49-F238E27FC236}">
                  <a16:creationId xmlns:a16="http://schemas.microsoft.com/office/drawing/2014/main" id="{A6113B30-7656-E6A9-D7EB-942BB19AE9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3" t="36320" r="-2233" b="51190"/>
            <a:stretch/>
          </p:blipFill>
          <p:spPr>
            <a:xfrm>
              <a:off x="-9639" y="8637171"/>
              <a:ext cx="2788194" cy="261166"/>
            </a:xfrm>
            <a:prstGeom prst="rect">
              <a:avLst/>
            </a:prstGeom>
          </p:spPr>
        </p:pic>
        <p:pic>
          <p:nvPicPr>
            <p:cNvPr id="109" name="図 108" descr="図形&#10;&#10;低い精度で自動的に生成された説明">
              <a:extLst>
                <a:ext uri="{FF2B5EF4-FFF2-40B4-BE49-F238E27FC236}">
                  <a16:creationId xmlns:a16="http://schemas.microsoft.com/office/drawing/2014/main" id="{066A434E-3B09-C6DD-1D13-6E3A01296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3" t="36320" r="-2233" b="51190"/>
            <a:stretch/>
          </p:blipFill>
          <p:spPr>
            <a:xfrm rot="5400000">
              <a:off x="1673217" y="9684163"/>
              <a:ext cx="1977585" cy="185237"/>
            </a:xfrm>
            <a:prstGeom prst="rect">
              <a:avLst/>
            </a:prstGeom>
          </p:spPr>
        </p:pic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BD5F3EE0-5E04-CA59-DAA1-A9A600FD0385}"/>
                </a:ext>
              </a:extLst>
            </p:cNvPr>
            <p:cNvSpPr txBox="1"/>
            <p:nvPr/>
          </p:nvSpPr>
          <p:spPr>
            <a:xfrm>
              <a:off x="-244483" y="9698556"/>
              <a:ext cx="30152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クーポンコード：</a:t>
              </a:r>
              <a:r>
                <a:rPr kumimoji="1" lang="en-US" altLang="ja-JP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tCQfpm</a:t>
              </a:r>
              <a:endParaRPr kumimoji="1"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785757AD-2DDA-470F-2AC6-895C5215D0B6}"/>
                </a:ext>
              </a:extLst>
            </p:cNvPr>
            <p:cNvSpPr txBox="1"/>
            <p:nvPr/>
          </p:nvSpPr>
          <p:spPr>
            <a:xfrm>
              <a:off x="-11001" y="10005272"/>
              <a:ext cx="262749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■期限：</a:t>
              </a:r>
              <a:r>
                <a:rPr kumimoji="1" lang="en-US" altLang="ja-JP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6/19</a:t>
              </a:r>
              <a:r>
                <a:rPr kumimoji="1" lang="ja-JP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（日）まで</a:t>
              </a:r>
              <a:endParaRPr kumimoji="1" lang="en-US" altLang="ja-JP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endParaRPr>
            </a:p>
            <a:p>
              <a:r>
                <a:rPr kumimoji="1" lang="ja-JP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■利用方法</a:t>
              </a:r>
              <a:endParaRPr kumimoji="1" lang="en-US" altLang="ja-JP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endParaRPr>
            </a:p>
            <a:p>
              <a:r>
                <a:rPr kumimoji="1" lang="ja-JP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ベイクモール：カートでクーポンコードを入力</a:t>
              </a:r>
              <a:endParaRPr kumimoji="1" lang="en-US" altLang="ja-JP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endParaRPr>
            </a:p>
            <a:p>
              <a:r>
                <a:rPr kumimoji="1" lang="ja-JP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源柔ゴシックX Bold" panose="020B0602020203020207" pitchFamily="50" charset="-128"/>
                  <a:ea typeface="源柔ゴシックX Bold" panose="020B0602020203020207" pitchFamily="50" charset="-128"/>
                  <a:cs typeface="源柔ゴシックX Bold" panose="020B0602020203020207" pitchFamily="50" charset="-128"/>
                </a:rPr>
                <a:t>店舗：クーポン部分を切り取ってレジで提示</a:t>
              </a:r>
              <a:endParaRPr kumimoji="1" lang="en-US" altLang="ja-JP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endParaRPr>
            </a:p>
          </p:txBody>
        </p:sp>
      </p:grp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A6D2BCE-3105-413F-A3E4-768CC0EB1D91}"/>
              </a:ext>
            </a:extLst>
          </p:cNvPr>
          <p:cNvSpPr/>
          <p:nvPr/>
        </p:nvSpPr>
        <p:spPr>
          <a:xfrm>
            <a:off x="136787" y="7722072"/>
            <a:ext cx="1958271" cy="583140"/>
          </a:xfrm>
          <a:prstGeom prst="roundRect">
            <a:avLst/>
          </a:prstGeom>
          <a:noFill/>
          <a:ln w="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 sd="2824356717">
                  <a:custGeom>
                    <a:avLst/>
                    <a:gdLst>
                      <a:gd name="connsiteX0" fmla="*/ 0 w 1967258"/>
                      <a:gd name="connsiteY0" fmla="*/ 97192 h 583140"/>
                      <a:gd name="connsiteX1" fmla="*/ 97192 w 1967258"/>
                      <a:gd name="connsiteY1" fmla="*/ 0 h 583140"/>
                      <a:gd name="connsiteX2" fmla="*/ 670421 w 1967258"/>
                      <a:gd name="connsiteY2" fmla="*/ 0 h 583140"/>
                      <a:gd name="connsiteX3" fmla="*/ 1296837 w 1967258"/>
                      <a:gd name="connsiteY3" fmla="*/ 0 h 583140"/>
                      <a:gd name="connsiteX4" fmla="*/ 1870066 w 1967258"/>
                      <a:gd name="connsiteY4" fmla="*/ 0 h 583140"/>
                      <a:gd name="connsiteX5" fmla="*/ 1967258 w 1967258"/>
                      <a:gd name="connsiteY5" fmla="*/ 97192 h 583140"/>
                      <a:gd name="connsiteX6" fmla="*/ 1967258 w 1967258"/>
                      <a:gd name="connsiteY6" fmla="*/ 485948 h 583140"/>
                      <a:gd name="connsiteX7" fmla="*/ 1870066 w 1967258"/>
                      <a:gd name="connsiteY7" fmla="*/ 583140 h 583140"/>
                      <a:gd name="connsiteX8" fmla="*/ 1314565 w 1967258"/>
                      <a:gd name="connsiteY8" fmla="*/ 583140 h 583140"/>
                      <a:gd name="connsiteX9" fmla="*/ 688150 w 1967258"/>
                      <a:gd name="connsiteY9" fmla="*/ 583140 h 583140"/>
                      <a:gd name="connsiteX10" fmla="*/ 97192 w 1967258"/>
                      <a:gd name="connsiteY10" fmla="*/ 583140 h 583140"/>
                      <a:gd name="connsiteX11" fmla="*/ 0 w 1967258"/>
                      <a:gd name="connsiteY11" fmla="*/ 485948 h 583140"/>
                      <a:gd name="connsiteX12" fmla="*/ 0 w 1967258"/>
                      <a:gd name="connsiteY12" fmla="*/ 97192 h 583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967258" h="583140" fill="none" extrusionOk="0">
                        <a:moveTo>
                          <a:pt x="0" y="97192"/>
                        </a:moveTo>
                        <a:cubicBezTo>
                          <a:pt x="-7590" y="41123"/>
                          <a:pt x="45655" y="-5641"/>
                          <a:pt x="97192" y="0"/>
                        </a:cubicBezTo>
                        <a:cubicBezTo>
                          <a:pt x="299462" y="9966"/>
                          <a:pt x="417011" y="8706"/>
                          <a:pt x="670421" y="0"/>
                        </a:cubicBezTo>
                        <a:cubicBezTo>
                          <a:pt x="923831" y="-8706"/>
                          <a:pt x="1052134" y="755"/>
                          <a:pt x="1296837" y="0"/>
                        </a:cubicBezTo>
                        <a:cubicBezTo>
                          <a:pt x="1541540" y="-755"/>
                          <a:pt x="1725649" y="-23934"/>
                          <a:pt x="1870066" y="0"/>
                        </a:cubicBezTo>
                        <a:cubicBezTo>
                          <a:pt x="1925031" y="-6430"/>
                          <a:pt x="1966365" y="39431"/>
                          <a:pt x="1967258" y="97192"/>
                        </a:cubicBezTo>
                        <a:cubicBezTo>
                          <a:pt x="1957558" y="252155"/>
                          <a:pt x="1951275" y="314241"/>
                          <a:pt x="1967258" y="485948"/>
                        </a:cubicBezTo>
                        <a:cubicBezTo>
                          <a:pt x="1967226" y="541304"/>
                          <a:pt x="1924622" y="581236"/>
                          <a:pt x="1870066" y="583140"/>
                        </a:cubicBezTo>
                        <a:cubicBezTo>
                          <a:pt x="1723713" y="581784"/>
                          <a:pt x="1541969" y="555425"/>
                          <a:pt x="1314565" y="583140"/>
                        </a:cubicBezTo>
                        <a:cubicBezTo>
                          <a:pt x="1087161" y="610855"/>
                          <a:pt x="958342" y="557046"/>
                          <a:pt x="688150" y="583140"/>
                        </a:cubicBezTo>
                        <a:cubicBezTo>
                          <a:pt x="417959" y="609234"/>
                          <a:pt x="292894" y="586196"/>
                          <a:pt x="97192" y="583140"/>
                        </a:cubicBezTo>
                        <a:cubicBezTo>
                          <a:pt x="36981" y="592271"/>
                          <a:pt x="9679" y="534901"/>
                          <a:pt x="0" y="485948"/>
                        </a:cubicBezTo>
                        <a:cubicBezTo>
                          <a:pt x="14025" y="390656"/>
                          <a:pt x="17483" y="290422"/>
                          <a:pt x="0" y="97192"/>
                        </a:cubicBezTo>
                        <a:close/>
                      </a:path>
                      <a:path w="1967258" h="583140" stroke="0" extrusionOk="0">
                        <a:moveTo>
                          <a:pt x="0" y="97192"/>
                        </a:moveTo>
                        <a:cubicBezTo>
                          <a:pt x="-5081" y="47443"/>
                          <a:pt x="45598" y="-3099"/>
                          <a:pt x="97192" y="0"/>
                        </a:cubicBezTo>
                        <a:cubicBezTo>
                          <a:pt x="294261" y="-15451"/>
                          <a:pt x="375854" y="-25595"/>
                          <a:pt x="634964" y="0"/>
                        </a:cubicBezTo>
                        <a:cubicBezTo>
                          <a:pt x="894074" y="25595"/>
                          <a:pt x="1056736" y="2538"/>
                          <a:pt x="1225922" y="0"/>
                        </a:cubicBezTo>
                        <a:cubicBezTo>
                          <a:pt x="1395108" y="-2538"/>
                          <a:pt x="1548997" y="15462"/>
                          <a:pt x="1870066" y="0"/>
                        </a:cubicBezTo>
                        <a:cubicBezTo>
                          <a:pt x="1922550" y="-324"/>
                          <a:pt x="1965583" y="44094"/>
                          <a:pt x="1967258" y="97192"/>
                        </a:cubicBezTo>
                        <a:cubicBezTo>
                          <a:pt x="1954745" y="246140"/>
                          <a:pt x="1983388" y="374766"/>
                          <a:pt x="1967258" y="485948"/>
                        </a:cubicBezTo>
                        <a:cubicBezTo>
                          <a:pt x="1965938" y="545966"/>
                          <a:pt x="1910499" y="584520"/>
                          <a:pt x="1870066" y="583140"/>
                        </a:cubicBezTo>
                        <a:cubicBezTo>
                          <a:pt x="1565712" y="591255"/>
                          <a:pt x="1497007" y="573677"/>
                          <a:pt x="1243651" y="583140"/>
                        </a:cubicBezTo>
                        <a:cubicBezTo>
                          <a:pt x="990296" y="592603"/>
                          <a:pt x="891047" y="593009"/>
                          <a:pt x="634964" y="583140"/>
                        </a:cubicBezTo>
                        <a:cubicBezTo>
                          <a:pt x="378881" y="573271"/>
                          <a:pt x="315076" y="581166"/>
                          <a:pt x="97192" y="583140"/>
                        </a:cubicBezTo>
                        <a:cubicBezTo>
                          <a:pt x="44422" y="582173"/>
                          <a:pt x="1701" y="539578"/>
                          <a:pt x="0" y="485948"/>
                        </a:cubicBezTo>
                        <a:cubicBezTo>
                          <a:pt x="-54" y="303159"/>
                          <a:pt x="1187" y="198894"/>
                          <a:pt x="0" y="9719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ポイント</a:t>
            </a:r>
            <a:endParaRPr kumimoji="1" lang="en-US" altLang="ja-JP" b="1" dirty="0">
              <a:solidFill>
                <a:schemeClr val="tx1">
                  <a:lumMod val="65000"/>
                  <a:lumOff val="35000"/>
                </a:schemeClr>
              </a:solidFill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たまる</a:t>
            </a:r>
          </a:p>
        </p:txBody>
      </p:sp>
      <p:sp>
        <p:nvSpPr>
          <p:cNvPr id="100" name="四角形: 角を丸くする 99">
            <a:extLst>
              <a:ext uri="{FF2B5EF4-FFF2-40B4-BE49-F238E27FC236}">
                <a16:creationId xmlns:a16="http://schemas.microsoft.com/office/drawing/2014/main" id="{C1C3ED96-EA56-4CB4-B80E-05576D1837CA}"/>
              </a:ext>
            </a:extLst>
          </p:cNvPr>
          <p:cNvSpPr/>
          <p:nvPr/>
        </p:nvSpPr>
        <p:spPr>
          <a:xfrm>
            <a:off x="1905904" y="7689534"/>
            <a:ext cx="2452924" cy="646331"/>
          </a:xfrm>
          <a:prstGeom prst="roundRect">
            <a:avLst/>
          </a:prstGeom>
          <a:noFill/>
          <a:ln w="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 sd="3876476238">
                  <a:custGeom>
                    <a:avLst/>
                    <a:gdLst>
                      <a:gd name="connsiteX0" fmla="*/ 0 w 1657824"/>
                      <a:gd name="connsiteY0" fmla="*/ 107724 h 646331"/>
                      <a:gd name="connsiteX1" fmla="*/ 107724 w 1657824"/>
                      <a:gd name="connsiteY1" fmla="*/ 0 h 646331"/>
                      <a:gd name="connsiteX2" fmla="*/ 602940 w 1657824"/>
                      <a:gd name="connsiteY2" fmla="*/ 0 h 646331"/>
                      <a:gd name="connsiteX3" fmla="*/ 1069308 w 1657824"/>
                      <a:gd name="connsiteY3" fmla="*/ 0 h 646331"/>
                      <a:gd name="connsiteX4" fmla="*/ 1550100 w 1657824"/>
                      <a:gd name="connsiteY4" fmla="*/ 0 h 646331"/>
                      <a:gd name="connsiteX5" fmla="*/ 1657824 w 1657824"/>
                      <a:gd name="connsiteY5" fmla="*/ 107724 h 646331"/>
                      <a:gd name="connsiteX6" fmla="*/ 1657824 w 1657824"/>
                      <a:gd name="connsiteY6" fmla="*/ 538607 h 646331"/>
                      <a:gd name="connsiteX7" fmla="*/ 1550100 w 1657824"/>
                      <a:gd name="connsiteY7" fmla="*/ 646331 h 646331"/>
                      <a:gd name="connsiteX8" fmla="*/ 1083732 w 1657824"/>
                      <a:gd name="connsiteY8" fmla="*/ 646331 h 646331"/>
                      <a:gd name="connsiteX9" fmla="*/ 574092 w 1657824"/>
                      <a:gd name="connsiteY9" fmla="*/ 646331 h 646331"/>
                      <a:gd name="connsiteX10" fmla="*/ 107724 w 1657824"/>
                      <a:gd name="connsiteY10" fmla="*/ 646331 h 646331"/>
                      <a:gd name="connsiteX11" fmla="*/ 0 w 1657824"/>
                      <a:gd name="connsiteY11" fmla="*/ 538607 h 646331"/>
                      <a:gd name="connsiteX12" fmla="*/ 0 w 1657824"/>
                      <a:gd name="connsiteY12" fmla="*/ 107724 h 646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57824" h="646331" fill="none" extrusionOk="0">
                        <a:moveTo>
                          <a:pt x="0" y="107724"/>
                        </a:moveTo>
                        <a:cubicBezTo>
                          <a:pt x="-4735" y="43728"/>
                          <a:pt x="50865" y="-7063"/>
                          <a:pt x="107724" y="0"/>
                        </a:cubicBezTo>
                        <a:cubicBezTo>
                          <a:pt x="219788" y="22352"/>
                          <a:pt x="445383" y="15206"/>
                          <a:pt x="602940" y="0"/>
                        </a:cubicBezTo>
                        <a:cubicBezTo>
                          <a:pt x="760497" y="-15206"/>
                          <a:pt x="900905" y="-2363"/>
                          <a:pt x="1069308" y="0"/>
                        </a:cubicBezTo>
                        <a:cubicBezTo>
                          <a:pt x="1237711" y="2363"/>
                          <a:pt x="1356298" y="5199"/>
                          <a:pt x="1550100" y="0"/>
                        </a:cubicBezTo>
                        <a:cubicBezTo>
                          <a:pt x="1601058" y="4369"/>
                          <a:pt x="1657347" y="49493"/>
                          <a:pt x="1657824" y="107724"/>
                        </a:cubicBezTo>
                        <a:cubicBezTo>
                          <a:pt x="1645998" y="223617"/>
                          <a:pt x="1659157" y="373150"/>
                          <a:pt x="1657824" y="538607"/>
                        </a:cubicBezTo>
                        <a:cubicBezTo>
                          <a:pt x="1656648" y="594329"/>
                          <a:pt x="1606111" y="648471"/>
                          <a:pt x="1550100" y="646331"/>
                        </a:cubicBezTo>
                        <a:cubicBezTo>
                          <a:pt x="1370943" y="636928"/>
                          <a:pt x="1238318" y="667937"/>
                          <a:pt x="1083732" y="646331"/>
                        </a:cubicBezTo>
                        <a:cubicBezTo>
                          <a:pt x="929146" y="624725"/>
                          <a:pt x="786650" y="645026"/>
                          <a:pt x="574092" y="646331"/>
                        </a:cubicBezTo>
                        <a:cubicBezTo>
                          <a:pt x="361534" y="647636"/>
                          <a:pt x="257263" y="646105"/>
                          <a:pt x="107724" y="646331"/>
                        </a:cubicBezTo>
                        <a:cubicBezTo>
                          <a:pt x="58399" y="636451"/>
                          <a:pt x="11594" y="604848"/>
                          <a:pt x="0" y="538607"/>
                        </a:cubicBezTo>
                        <a:cubicBezTo>
                          <a:pt x="-12942" y="434046"/>
                          <a:pt x="-5426" y="218743"/>
                          <a:pt x="0" y="107724"/>
                        </a:cubicBezTo>
                        <a:close/>
                      </a:path>
                      <a:path w="1657824" h="646331" stroke="0" extrusionOk="0">
                        <a:moveTo>
                          <a:pt x="0" y="107724"/>
                        </a:moveTo>
                        <a:cubicBezTo>
                          <a:pt x="1600" y="62189"/>
                          <a:pt x="45424" y="940"/>
                          <a:pt x="107724" y="0"/>
                        </a:cubicBezTo>
                        <a:cubicBezTo>
                          <a:pt x="339911" y="-1046"/>
                          <a:pt x="479457" y="-11672"/>
                          <a:pt x="574092" y="0"/>
                        </a:cubicBezTo>
                        <a:cubicBezTo>
                          <a:pt x="668727" y="11672"/>
                          <a:pt x="875730" y="23471"/>
                          <a:pt x="1054884" y="0"/>
                        </a:cubicBezTo>
                        <a:cubicBezTo>
                          <a:pt x="1234038" y="-23471"/>
                          <a:pt x="1389941" y="7808"/>
                          <a:pt x="1550100" y="0"/>
                        </a:cubicBezTo>
                        <a:cubicBezTo>
                          <a:pt x="1612517" y="780"/>
                          <a:pt x="1665022" y="42664"/>
                          <a:pt x="1657824" y="107724"/>
                        </a:cubicBezTo>
                        <a:cubicBezTo>
                          <a:pt x="1656637" y="204812"/>
                          <a:pt x="1641221" y="342437"/>
                          <a:pt x="1657824" y="538607"/>
                        </a:cubicBezTo>
                        <a:cubicBezTo>
                          <a:pt x="1650870" y="608340"/>
                          <a:pt x="1615271" y="641308"/>
                          <a:pt x="1550100" y="646331"/>
                        </a:cubicBezTo>
                        <a:cubicBezTo>
                          <a:pt x="1363737" y="638075"/>
                          <a:pt x="1212518" y="639373"/>
                          <a:pt x="1112579" y="646331"/>
                        </a:cubicBezTo>
                        <a:cubicBezTo>
                          <a:pt x="1012640" y="653289"/>
                          <a:pt x="861086" y="646398"/>
                          <a:pt x="646211" y="646331"/>
                        </a:cubicBezTo>
                        <a:cubicBezTo>
                          <a:pt x="431336" y="646264"/>
                          <a:pt x="280494" y="666977"/>
                          <a:pt x="107724" y="646331"/>
                        </a:cubicBezTo>
                        <a:cubicBezTo>
                          <a:pt x="39760" y="648519"/>
                          <a:pt x="-1158" y="590174"/>
                          <a:pt x="0" y="538607"/>
                        </a:cubicBezTo>
                        <a:cubicBezTo>
                          <a:pt x="21290" y="445786"/>
                          <a:pt x="-13093" y="303270"/>
                          <a:pt x="0" y="10772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並ばずサッと</a:t>
            </a:r>
            <a:endParaRPr kumimoji="1" lang="en-US" altLang="ja-JP" b="1" dirty="0">
              <a:solidFill>
                <a:schemeClr val="tx1">
                  <a:lumMod val="65000"/>
                  <a:lumOff val="35000"/>
                </a:schemeClr>
              </a:solidFill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受け取り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FDEB5615-5427-4CB5-9926-2F938177A37C}"/>
              </a:ext>
            </a:extLst>
          </p:cNvPr>
          <p:cNvSpPr txBox="1"/>
          <p:nvPr/>
        </p:nvSpPr>
        <p:spPr>
          <a:xfrm>
            <a:off x="5419" y="7497736"/>
            <a:ext cx="5567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rgbClr val="FFC000"/>
                </a:solidFill>
                <a:latin typeface="Dreaming Outloud Pro" panose="020B0604020202020204" pitchFamily="66" charset="0"/>
                <a:ea typeface="源柔ゴシックX Bold" panose="020B0602020203020207" pitchFamily="50" charset="-128"/>
                <a:cs typeface="Dreaming Outloud Pro" panose="020B0604020202020204" pitchFamily="66" charset="0"/>
              </a:rPr>
              <a:t>1</a:t>
            </a:r>
          </a:p>
        </p:txBody>
      </p:sp>
      <p:sp>
        <p:nvSpPr>
          <p:cNvPr id="176" name="テキスト ボックス 175">
            <a:extLst>
              <a:ext uri="{FF2B5EF4-FFF2-40B4-BE49-F238E27FC236}">
                <a16:creationId xmlns:a16="http://schemas.microsoft.com/office/drawing/2014/main" id="{9F089A18-6C51-46E0-98BD-15EA60A2221E}"/>
              </a:ext>
            </a:extLst>
          </p:cNvPr>
          <p:cNvSpPr txBox="1"/>
          <p:nvPr/>
        </p:nvSpPr>
        <p:spPr>
          <a:xfrm>
            <a:off x="1749957" y="7497736"/>
            <a:ext cx="5567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rgbClr val="FFC000"/>
                </a:solidFill>
                <a:latin typeface="Dreaming Outloud Pro" panose="020B0604020202020204" pitchFamily="66" charset="0"/>
                <a:ea typeface="源柔ゴシックX Bold" panose="020B0602020203020207" pitchFamily="50" charset="-128"/>
                <a:cs typeface="Dreaming Outloud Pro" panose="020B0604020202020204" pitchFamily="66" charset="0"/>
              </a:rPr>
              <a:t>2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7087AD0B-D4CC-529E-5726-1E5452AD0EAE}"/>
              </a:ext>
            </a:extLst>
          </p:cNvPr>
          <p:cNvSpPr txBox="1"/>
          <p:nvPr/>
        </p:nvSpPr>
        <p:spPr>
          <a:xfrm>
            <a:off x="3991861" y="7529910"/>
            <a:ext cx="5567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rgbClr val="FFC000"/>
                </a:solidFill>
                <a:latin typeface="Dreaming Outloud Pro" panose="020B0604020202020204" pitchFamily="66" charset="0"/>
                <a:ea typeface="源柔ゴシックX Bold" panose="020B0602020203020207" pitchFamily="50" charset="-128"/>
                <a:cs typeface="Dreaming Outloud Pro" panose="020B0604020202020204" pitchFamily="66" charset="0"/>
              </a:rPr>
              <a:t>3</a:t>
            </a:r>
          </a:p>
        </p:txBody>
      </p:sp>
      <p:sp>
        <p:nvSpPr>
          <p:cNvPr id="130" name="四角形: 角を丸くする 129">
            <a:extLst>
              <a:ext uri="{FF2B5EF4-FFF2-40B4-BE49-F238E27FC236}">
                <a16:creationId xmlns:a16="http://schemas.microsoft.com/office/drawing/2014/main" id="{95871CE6-70F0-A788-CBC7-CB730393E596}"/>
              </a:ext>
            </a:extLst>
          </p:cNvPr>
          <p:cNvSpPr/>
          <p:nvPr/>
        </p:nvSpPr>
        <p:spPr>
          <a:xfrm>
            <a:off x="4101069" y="7715544"/>
            <a:ext cx="2452924" cy="646331"/>
          </a:xfrm>
          <a:prstGeom prst="roundRect">
            <a:avLst/>
          </a:prstGeom>
          <a:noFill/>
          <a:ln w="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 sd="3876476238">
                  <a:custGeom>
                    <a:avLst/>
                    <a:gdLst>
                      <a:gd name="connsiteX0" fmla="*/ 0 w 1657824"/>
                      <a:gd name="connsiteY0" fmla="*/ 107724 h 646331"/>
                      <a:gd name="connsiteX1" fmla="*/ 107724 w 1657824"/>
                      <a:gd name="connsiteY1" fmla="*/ 0 h 646331"/>
                      <a:gd name="connsiteX2" fmla="*/ 602940 w 1657824"/>
                      <a:gd name="connsiteY2" fmla="*/ 0 h 646331"/>
                      <a:gd name="connsiteX3" fmla="*/ 1069308 w 1657824"/>
                      <a:gd name="connsiteY3" fmla="*/ 0 h 646331"/>
                      <a:gd name="connsiteX4" fmla="*/ 1550100 w 1657824"/>
                      <a:gd name="connsiteY4" fmla="*/ 0 h 646331"/>
                      <a:gd name="connsiteX5" fmla="*/ 1657824 w 1657824"/>
                      <a:gd name="connsiteY5" fmla="*/ 107724 h 646331"/>
                      <a:gd name="connsiteX6" fmla="*/ 1657824 w 1657824"/>
                      <a:gd name="connsiteY6" fmla="*/ 538607 h 646331"/>
                      <a:gd name="connsiteX7" fmla="*/ 1550100 w 1657824"/>
                      <a:gd name="connsiteY7" fmla="*/ 646331 h 646331"/>
                      <a:gd name="connsiteX8" fmla="*/ 1083732 w 1657824"/>
                      <a:gd name="connsiteY8" fmla="*/ 646331 h 646331"/>
                      <a:gd name="connsiteX9" fmla="*/ 574092 w 1657824"/>
                      <a:gd name="connsiteY9" fmla="*/ 646331 h 646331"/>
                      <a:gd name="connsiteX10" fmla="*/ 107724 w 1657824"/>
                      <a:gd name="connsiteY10" fmla="*/ 646331 h 646331"/>
                      <a:gd name="connsiteX11" fmla="*/ 0 w 1657824"/>
                      <a:gd name="connsiteY11" fmla="*/ 538607 h 646331"/>
                      <a:gd name="connsiteX12" fmla="*/ 0 w 1657824"/>
                      <a:gd name="connsiteY12" fmla="*/ 107724 h 646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657824" h="646331" fill="none" extrusionOk="0">
                        <a:moveTo>
                          <a:pt x="0" y="107724"/>
                        </a:moveTo>
                        <a:cubicBezTo>
                          <a:pt x="-4735" y="43728"/>
                          <a:pt x="50865" y="-7063"/>
                          <a:pt x="107724" y="0"/>
                        </a:cubicBezTo>
                        <a:cubicBezTo>
                          <a:pt x="219788" y="22352"/>
                          <a:pt x="445383" y="15206"/>
                          <a:pt x="602940" y="0"/>
                        </a:cubicBezTo>
                        <a:cubicBezTo>
                          <a:pt x="760497" y="-15206"/>
                          <a:pt x="900905" y="-2363"/>
                          <a:pt x="1069308" y="0"/>
                        </a:cubicBezTo>
                        <a:cubicBezTo>
                          <a:pt x="1237711" y="2363"/>
                          <a:pt x="1356298" y="5199"/>
                          <a:pt x="1550100" y="0"/>
                        </a:cubicBezTo>
                        <a:cubicBezTo>
                          <a:pt x="1601058" y="4369"/>
                          <a:pt x="1657347" y="49493"/>
                          <a:pt x="1657824" y="107724"/>
                        </a:cubicBezTo>
                        <a:cubicBezTo>
                          <a:pt x="1645998" y="223617"/>
                          <a:pt x="1659157" y="373150"/>
                          <a:pt x="1657824" y="538607"/>
                        </a:cubicBezTo>
                        <a:cubicBezTo>
                          <a:pt x="1656648" y="594329"/>
                          <a:pt x="1606111" y="648471"/>
                          <a:pt x="1550100" y="646331"/>
                        </a:cubicBezTo>
                        <a:cubicBezTo>
                          <a:pt x="1370943" y="636928"/>
                          <a:pt x="1238318" y="667937"/>
                          <a:pt x="1083732" y="646331"/>
                        </a:cubicBezTo>
                        <a:cubicBezTo>
                          <a:pt x="929146" y="624725"/>
                          <a:pt x="786650" y="645026"/>
                          <a:pt x="574092" y="646331"/>
                        </a:cubicBezTo>
                        <a:cubicBezTo>
                          <a:pt x="361534" y="647636"/>
                          <a:pt x="257263" y="646105"/>
                          <a:pt x="107724" y="646331"/>
                        </a:cubicBezTo>
                        <a:cubicBezTo>
                          <a:pt x="58399" y="636451"/>
                          <a:pt x="11594" y="604848"/>
                          <a:pt x="0" y="538607"/>
                        </a:cubicBezTo>
                        <a:cubicBezTo>
                          <a:pt x="-12942" y="434046"/>
                          <a:pt x="-5426" y="218743"/>
                          <a:pt x="0" y="107724"/>
                        </a:cubicBezTo>
                        <a:close/>
                      </a:path>
                      <a:path w="1657824" h="646331" stroke="0" extrusionOk="0">
                        <a:moveTo>
                          <a:pt x="0" y="107724"/>
                        </a:moveTo>
                        <a:cubicBezTo>
                          <a:pt x="1600" y="62189"/>
                          <a:pt x="45424" y="940"/>
                          <a:pt x="107724" y="0"/>
                        </a:cubicBezTo>
                        <a:cubicBezTo>
                          <a:pt x="339911" y="-1046"/>
                          <a:pt x="479457" y="-11672"/>
                          <a:pt x="574092" y="0"/>
                        </a:cubicBezTo>
                        <a:cubicBezTo>
                          <a:pt x="668727" y="11672"/>
                          <a:pt x="875730" y="23471"/>
                          <a:pt x="1054884" y="0"/>
                        </a:cubicBezTo>
                        <a:cubicBezTo>
                          <a:pt x="1234038" y="-23471"/>
                          <a:pt x="1389941" y="7808"/>
                          <a:pt x="1550100" y="0"/>
                        </a:cubicBezTo>
                        <a:cubicBezTo>
                          <a:pt x="1612517" y="780"/>
                          <a:pt x="1665022" y="42664"/>
                          <a:pt x="1657824" y="107724"/>
                        </a:cubicBezTo>
                        <a:cubicBezTo>
                          <a:pt x="1656637" y="204812"/>
                          <a:pt x="1641221" y="342437"/>
                          <a:pt x="1657824" y="538607"/>
                        </a:cubicBezTo>
                        <a:cubicBezTo>
                          <a:pt x="1650870" y="608340"/>
                          <a:pt x="1615271" y="641308"/>
                          <a:pt x="1550100" y="646331"/>
                        </a:cubicBezTo>
                        <a:cubicBezTo>
                          <a:pt x="1363737" y="638075"/>
                          <a:pt x="1212518" y="639373"/>
                          <a:pt x="1112579" y="646331"/>
                        </a:cubicBezTo>
                        <a:cubicBezTo>
                          <a:pt x="1012640" y="653289"/>
                          <a:pt x="861086" y="646398"/>
                          <a:pt x="646211" y="646331"/>
                        </a:cubicBezTo>
                        <a:cubicBezTo>
                          <a:pt x="431336" y="646264"/>
                          <a:pt x="280494" y="666977"/>
                          <a:pt x="107724" y="646331"/>
                        </a:cubicBezTo>
                        <a:cubicBezTo>
                          <a:pt x="39760" y="648519"/>
                          <a:pt x="-1158" y="590174"/>
                          <a:pt x="0" y="538607"/>
                        </a:cubicBezTo>
                        <a:cubicBezTo>
                          <a:pt x="21290" y="445786"/>
                          <a:pt x="-13093" y="303270"/>
                          <a:pt x="0" y="10772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ほしい商品が</a:t>
            </a:r>
            <a:endParaRPr kumimoji="1" lang="en-US" altLang="ja-JP" b="1" dirty="0">
              <a:solidFill>
                <a:schemeClr val="tx1">
                  <a:lumMod val="65000"/>
                  <a:lumOff val="35000"/>
                </a:schemeClr>
              </a:solidFill>
              <a:latin typeface="源柔ゴシックX Bold" panose="020B0602020203020207" pitchFamily="50" charset="-128"/>
              <a:ea typeface="源柔ゴシックX Bold" panose="020B0602020203020207" pitchFamily="50" charset="-128"/>
              <a:cs typeface="源柔ゴシックX Bold" panose="020B0602020203020207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源柔ゴシックX Bold" panose="020B0602020203020207" pitchFamily="50" charset="-128"/>
                <a:ea typeface="源柔ゴシックX Bold" panose="020B0602020203020207" pitchFamily="50" charset="-128"/>
                <a:cs typeface="源柔ゴシックX Bold" panose="020B0602020203020207" pitchFamily="50" charset="-128"/>
              </a:rPr>
              <a:t>必ず買える！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A20A079-9256-579E-9447-C26FDB5B5453}"/>
              </a:ext>
            </a:extLst>
          </p:cNvPr>
          <p:cNvGrpSpPr/>
          <p:nvPr/>
        </p:nvGrpSpPr>
        <p:grpSpPr>
          <a:xfrm>
            <a:off x="3309030" y="9211411"/>
            <a:ext cx="1951757" cy="1150212"/>
            <a:chOff x="3253071" y="9207173"/>
            <a:chExt cx="1951757" cy="1150212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63B7F9EF-4C2B-5E99-053E-8BF1DFADE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348240" y="9235806"/>
              <a:ext cx="1856588" cy="1121579"/>
            </a:xfrm>
            <a:prstGeom prst="rect">
              <a:avLst/>
            </a:prstGeom>
          </p:spPr>
        </p:pic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F78AA9A7-8F82-7587-3454-91B91FEAFE4B}"/>
                </a:ext>
              </a:extLst>
            </p:cNvPr>
            <p:cNvSpPr txBox="1"/>
            <p:nvPr/>
          </p:nvSpPr>
          <p:spPr>
            <a:xfrm>
              <a:off x="3253071" y="9207173"/>
              <a:ext cx="1736373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 dirty="0"/>
                <a:t>千葉県市川市○○</a:t>
              </a:r>
              <a:endParaRPr lang="en-US" altLang="ja-JP" sz="1100" i="0" dirty="0">
                <a:effectLst/>
                <a:latin typeface="Roboto" panose="02000000000000000000" pitchFamily="2" charset="0"/>
              </a:endParaRPr>
            </a:p>
            <a:p>
              <a:r>
                <a:rPr kumimoji="1" lang="ja-JP" altLang="en-US" sz="1100" dirty="0"/>
                <a:t>第</a:t>
              </a:r>
              <a:r>
                <a:rPr kumimoji="1" lang="en-US" altLang="ja-JP" sz="1100" dirty="0"/>
                <a:t>1</a:t>
              </a:r>
              <a:r>
                <a:rPr kumimoji="1" lang="ja-JP" altLang="en-US" sz="1100" dirty="0"/>
                <a:t>火曜のみ休み</a:t>
              </a:r>
              <a:endParaRPr kumimoji="1" lang="en-US" altLang="ja-JP" sz="1100" dirty="0"/>
            </a:p>
            <a:p>
              <a:r>
                <a:rPr kumimoji="1" lang="en-US" altLang="ja-JP" sz="1100" dirty="0"/>
                <a:t>19</a:t>
              </a:r>
              <a:r>
                <a:rPr kumimoji="1" lang="ja-JP" altLang="en-US" sz="1100" dirty="0"/>
                <a:t>台</a:t>
              </a:r>
              <a:endParaRPr kumimoji="1" lang="en-US" altLang="ja-JP" sz="1100" dirty="0"/>
            </a:p>
            <a:p>
              <a:r>
                <a:rPr lang="en-US" altLang="ja-JP" sz="1100" i="0" dirty="0">
                  <a:effectLst/>
                  <a:latin typeface="Roboto" panose="02000000000000000000" pitchFamily="2" charset="0"/>
                </a:rPr>
                <a:t>JR</a:t>
              </a:r>
              <a:r>
                <a:rPr lang="ja-JP" altLang="en-US" sz="1100" i="0" dirty="0">
                  <a:effectLst/>
                  <a:latin typeface="Roboto" panose="02000000000000000000" pitchFamily="2" charset="0"/>
                </a:rPr>
                <a:t>松戸駅、</a:t>
              </a:r>
              <a:endParaRPr lang="en-US" altLang="ja-JP" sz="1100" i="0" dirty="0">
                <a:effectLst/>
                <a:latin typeface="Roboto" panose="02000000000000000000" pitchFamily="2" charset="0"/>
              </a:endParaRPr>
            </a:p>
            <a:p>
              <a:r>
                <a:rPr lang="en-US" altLang="ja-JP" sz="1100" i="0" dirty="0">
                  <a:effectLst/>
                  <a:latin typeface="Roboto" panose="02000000000000000000" pitchFamily="2" charset="0"/>
                </a:rPr>
                <a:t>JR</a:t>
              </a:r>
              <a:r>
                <a:rPr lang="ja-JP" altLang="en-US" sz="1100" i="0" dirty="0">
                  <a:effectLst/>
                  <a:latin typeface="Roboto" panose="02000000000000000000" pitchFamily="2" charset="0"/>
                </a:rPr>
                <a:t>○○駅から徒歩〇分</a:t>
              </a:r>
              <a:endParaRPr lang="en-US" altLang="ja-JP" sz="1100" i="0" dirty="0">
                <a:effectLst/>
                <a:latin typeface="Roboto" panose="02000000000000000000" pitchFamily="2" charset="0"/>
              </a:endParaRPr>
            </a:p>
            <a:p>
              <a:r>
                <a:rPr lang="ja-JP" altLang="en-US" sz="1100" i="0" dirty="0">
                  <a:effectLst/>
                  <a:latin typeface="Roboto" panose="02000000000000000000" pitchFamily="2" charset="0"/>
                </a:rPr>
                <a:t>（目印は県立○○高校）</a:t>
              </a:r>
              <a:endParaRPr kumimoji="1" lang="ja-JP" altLang="en-US" sz="1100" dirty="0"/>
            </a:p>
          </p:txBody>
        </p:sp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82C3B634-5652-4A5F-0894-894FF3A33BF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7956963" y="2396167"/>
            <a:ext cx="1947497" cy="177531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762F7FA-0EA7-D282-607F-F6F82D17AE8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10370067" y="2363287"/>
            <a:ext cx="1947497" cy="177531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B7559AB-80B7-5490-D39E-2EF70A832B8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12700609" y="2353706"/>
            <a:ext cx="1947497" cy="177531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0AAE296-EA54-E0A8-C5DC-1C88E46C465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7967739" y="7947584"/>
            <a:ext cx="1947497" cy="177531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72E1F76-C8FD-13B2-B143-4C3C65159FA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10380843" y="7914704"/>
            <a:ext cx="1947497" cy="177531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EBB2A04-D170-6D82-14A7-F91781CB3FC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12711385" y="7905123"/>
            <a:ext cx="1947497" cy="177531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40F92EAC-6460-86DD-C420-BD19DC78B14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7852369" y="5178192"/>
            <a:ext cx="2076769" cy="1893154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74FF7971-0AE6-0084-E4B9-D557912E42A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10380262" y="5270373"/>
            <a:ext cx="1947497" cy="1775311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26A19F7-4A5A-618A-5317-6D3BB28AF3F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12710804" y="5260792"/>
            <a:ext cx="1947497" cy="1775311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02C2B5A2-3669-D69C-6570-DACDC2F6CD4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460987" y="2447598"/>
            <a:ext cx="1947497" cy="177531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04A73FBF-521E-8BD0-6748-1156615FF19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2874091" y="2414718"/>
            <a:ext cx="1947497" cy="1775311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74A96A7D-BD91-9FB4-29A7-69EE4E08C12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2161" t="7730" r="30655"/>
          <a:stretch/>
        </p:blipFill>
        <p:spPr>
          <a:xfrm>
            <a:off x="5204633" y="2405137"/>
            <a:ext cx="1947497" cy="177531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7533B74-4500-E370-391D-AC7B5665B0D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7322" b="64906"/>
          <a:stretch/>
        </p:blipFill>
        <p:spPr>
          <a:xfrm>
            <a:off x="1789479" y="2015104"/>
            <a:ext cx="711937" cy="75748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CBF9158-FD1E-966C-F1F3-37C64F47D0A0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68574" b="62546"/>
          <a:stretch/>
        </p:blipFill>
        <p:spPr>
          <a:xfrm>
            <a:off x="4241694" y="1992472"/>
            <a:ext cx="681576" cy="81605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22F299D-E2C1-5905-AEC3-9FF4EBD6842B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67303" b="65693"/>
          <a:stretch/>
        </p:blipFill>
        <p:spPr>
          <a:xfrm>
            <a:off x="6622195" y="1964601"/>
            <a:ext cx="709140" cy="765113"/>
          </a:xfrm>
          <a:prstGeom prst="rect">
            <a:avLst/>
          </a:prstGeom>
        </p:spPr>
      </p:pic>
      <p:pic>
        <p:nvPicPr>
          <p:cNvPr id="164" name="図 163" descr="アイコン&#10;&#10;自動的に生成された説明">
            <a:extLst>
              <a:ext uri="{FF2B5EF4-FFF2-40B4-BE49-F238E27FC236}">
                <a16:creationId xmlns:a16="http://schemas.microsoft.com/office/drawing/2014/main" id="{66EC211F-577E-45BF-881F-FA1460B738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919" y="4672633"/>
            <a:ext cx="66675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7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正方形/長方形 213">
            <a:extLst>
              <a:ext uri="{FF2B5EF4-FFF2-40B4-BE49-F238E27FC236}">
                <a16:creationId xmlns:a16="http://schemas.microsoft.com/office/drawing/2014/main" id="{49B3250D-F2E8-467C-9C3F-FF66D37A2C80}"/>
              </a:ext>
            </a:extLst>
          </p:cNvPr>
          <p:cNvSpPr/>
          <p:nvPr/>
        </p:nvSpPr>
        <p:spPr>
          <a:xfrm>
            <a:off x="0" y="0"/>
            <a:ext cx="15119350" cy="10691813"/>
          </a:xfrm>
          <a:prstGeom prst="rect">
            <a:avLst/>
          </a:prstGeom>
          <a:solidFill>
            <a:srgbClr val="F6E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FE5D1D1B-C40C-DF5F-5B8C-D5E68F8A84B6}"/>
              </a:ext>
            </a:extLst>
          </p:cNvPr>
          <p:cNvGrpSpPr/>
          <p:nvPr/>
        </p:nvGrpSpPr>
        <p:grpSpPr>
          <a:xfrm>
            <a:off x="169811" y="281957"/>
            <a:ext cx="14822494" cy="9625170"/>
            <a:chOff x="307059" y="342153"/>
            <a:chExt cx="14518666" cy="962517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DD89B41-4BBF-7432-84C6-C7C9858885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3449745" y="395016"/>
              <a:ext cx="1348783" cy="1229532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584AE613-D649-99E0-181E-35A3E2CA6B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2053004" y="367547"/>
              <a:ext cx="1348783" cy="1229532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589BAAF-3984-7395-9458-0B5FF703ED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0668899" y="355810"/>
              <a:ext cx="1348783" cy="1229532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0BADE295-EADB-CD5A-19D5-72FFD83B7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9249736" y="367249"/>
              <a:ext cx="1348783" cy="1229532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97CB184-596F-A569-A01A-6037FBF008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7852995" y="342153"/>
              <a:ext cx="1348783" cy="1229532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5A9207F4-1ED4-E912-54CA-67F710C37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5870049" y="367200"/>
              <a:ext cx="1348783" cy="1229532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F988CD35-E563-5AC4-685B-80A9332FC7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4472122" y="342153"/>
              <a:ext cx="1348783" cy="1229532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E44899E-B346-5026-939D-936598DCBC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073059" y="354761"/>
              <a:ext cx="1348783" cy="1229532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237AEC03-1702-8550-61A7-C6EC1C645D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714431" y="354761"/>
              <a:ext cx="1348783" cy="1229532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AAF59313-75BC-7274-9E81-90F7D8D0F5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17109" y="342153"/>
              <a:ext cx="1348783" cy="1229532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ECF64CEC-9D16-587A-1A48-5103CF11E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3439695" y="2059460"/>
              <a:ext cx="1348783" cy="1229532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1D7B5F53-0F57-F946-1771-D6823E9EE9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2042954" y="2031991"/>
              <a:ext cx="1348783" cy="1229532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0E407DC0-5C3C-EBDD-3F63-FB0819468D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0658849" y="2020254"/>
              <a:ext cx="1348783" cy="1229532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0E3EC232-3A65-9C54-2F76-EB93769DC5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9239686" y="2031693"/>
              <a:ext cx="1348783" cy="1229532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617A027D-EFDE-A417-876E-2ECD43E2C2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7842945" y="2006597"/>
              <a:ext cx="1348783" cy="1229532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1E11EFA2-A082-18F0-66E2-144B72083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5859999" y="2031644"/>
              <a:ext cx="1348783" cy="1229532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813F8B68-5900-F034-7BA5-6CBC33F35B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4462072" y="2006597"/>
              <a:ext cx="1348783" cy="1229532"/>
            </a:xfrm>
            <a:prstGeom prst="rect">
              <a:avLst/>
            </a:prstGeom>
          </p:spPr>
        </p:pic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586A090C-B2F5-BA41-899B-88CA981B43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063009" y="2019205"/>
              <a:ext cx="1348783" cy="1229532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A4D8C620-AF20-D591-CE64-B246B19D88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704381" y="2019205"/>
              <a:ext cx="1348783" cy="1229532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429F3AC8-0328-E70E-77E7-E2999C874C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07059" y="2006597"/>
              <a:ext cx="1348783" cy="1229532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5319132C-4D63-D4BF-FE9F-22512E4114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3476942" y="3837431"/>
              <a:ext cx="1348783" cy="1229532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4BAD6F62-5507-2EDC-ACAF-6819358748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2080201" y="3809962"/>
              <a:ext cx="1348783" cy="1229532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B92B5AB0-48D8-459A-3552-27DDC6A918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0696096" y="3798225"/>
              <a:ext cx="1348783" cy="1229532"/>
            </a:xfrm>
            <a:prstGeom prst="rect">
              <a:avLst/>
            </a:prstGeom>
          </p:spPr>
        </p:pic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4803EDAC-95B7-A839-E7E4-E24703139A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9276933" y="3809664"/>
              <a:ext cx="1348783" cy="1229532"/>
            </a:xfrm>
            <a:prstGeom prst="rect">
              <a:avLst/>
            </a:prstGeom>
          </p:spPr>
        </p:pic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576AEDC7-DA4C-4FD1-EBA0-689C65C9D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7880192" y="3784568"/>
              <a:ext cx="1348783" cy="1229532"/>
            </a:xfrm>
            <a:prstGeom prst="rect">
              <a:avLst/>
            </a:prstGeom>
          </p:spPr>
        </p:pic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48C7E597-12E7-651B-8CD8-F53ABDB4F0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5897246" y="3809615"/>
              <a:ext cx="1348783" cy="1229532"/>
            </a:xfrm>
            <a:prstGeom prst="rect">
              <a:avLst/>
            </a:prstGeom>
          </p:spPr>
        </p:pic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05CC7DB8-0625-4699-B6A9-0581D27FF5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4499319" y="3784568"/>
              <a:ext cx="1348783" cy="1229532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98352242-D533-6F93-EB87-9D8D1F6AC3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100256" y="3797176"/>
              <a:ext cx="1348783" cy="1229532"/>
            </a:xfrm>
            <a:prstGeom prst="rect">
              <a:avLst/>
            </a:prstGeom>
          </p:spPr>
        </p:pic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8DF1D41A-AEEB-5FAB-DBA0-40BC060F2B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741628" y="3797176"/>
              <a:ext cx="1348783" cy="1229532"/>
            </a:xfrm>
            <a:prstGeom prst="rect">
              <a:avLst/>
            </a:prstGeom>
          </p:spPr>
        </p:pic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F22AA5AF-5B85-18B1-E3E7-278A4B3F53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44306" y="3784568"/>
              <a:ext cx="1348783" cy="1229532"/>
            </a:xfrm>
            <a:prstGeom prst="rect">
              <a:avLst/>
            </a:prstGeom>
          </p:spPr>
        </p:pic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547EA58D-897B-D939-3622-95EC222C33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3466892" y="5501875"/>
              <a:ext cx="1348783" cy="1229532"/>
            </a:xfrm>
            <a:prstGeom prst="rect">
              <a:avLst/>
            </a:prstGeom>
          </p:spPr>
        </p:pic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675E6A73-235A-DBBB-09E1-27592E5C33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2070151" y="5474406"/>
              <a:ext cx="1348783" cy="1229532"/>
            </a:xfrm>
            <a:prstGeom prst="rect">
              <a:avLst/>
            </a:prstGeom>
          </p:spPr>
        </p:pic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026E6D5F-38A5-D621-6074-64932DC842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0686046" y="5462669"/>
              <a:ext cx="1348783" cy="1229532"/>
            </a:xfrm>
            <a:prstGeom prst="rect">
              <a:avLst/>
            </a:prstGeom>
          </p:spPr>
        </p:pic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187E2D9A-2C11-3B84-49ED-C7EA5D9F3F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9266883" y="5474108"/>
              <a:ext cx="1348783" cy="1229532"/>
            </a:xfrm>
            <a:prstGeom prst="rect">
              <a:avLst/>
            </a:prstGeom>
          </p:spPr>
        </p:pic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534B8C72-7EA1-9435-EFE4-93872DA341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7870142" y="5449012"/>
              <a:ext cx="1348783" cy="1229532"/>
            </a:xfrm>
            <a:prstGeom prst="rect">
              <a:avLst/>
            </a:prstGeom>
          </p:spPr>
        </p:pic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D6DCAFEE-4E28-921C-8E3C-DD7D4C884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5887196" y="5474059"/>
              <a:ext cx="1348783" cy="1229532"/>
            </a:xfrm>
            <a:prstGeom prst="rect">
              <a:avLst/>
            </a:prstGeom>
          </p:spPr>
        </p:pic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8E6A4CE6-0751-0DCF-44BA-4606ED015F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4489269" y="5449012"/>
              <a:ext cx="1348783" cy="1229532"/>
            </a:xfrm>
            <a:prstGeom prst="rect">
              <a:avLst/>
            </a:prstGeom>
          </p:spPr>
        </p:pic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43D79DBA-0CB9-4E0A-C344-134F78DB95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090206" y="5461620"/>
              <a:ext cx="1348783" cy="1229532"/>
            </a:xfrm>
            <a:prstGeom prst="rect">
              <a:avLst/>
            </a:prstGeom>
          </p:spPr>
        </p:pic>
        <p:pic>
          <p:nvPicPr>
            <p:cNvPr id="4096" name="図 4095">
              <a:extLst>
                <a:ext uri="{FF2B5EF4-FFF2-40B4-BE49-F238E27FC236}">
                  <a16:creationId xmlns:a16="http://schemas.microsoft.com/office/drawing/2014/main" id="{091F7B2A-2526-037A-2744-14FF1FB517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731578" y="5461620"/>
              <a:ext cx="1348783" cy="1229532"/>
            </a:xfrm>
            <a:prstGeom prst="rect">
              <a:avLst/>
            </a:prstGeom>
          </p:spPr>
        </p:pic>
        <p:pic>
          <p:nvPicPr>
            <p:cNvPr id="4097" name="図 4096">
              <a:extLst>
                <a:ext uri="{FF2B5EF4-FFF2-40B4-BE49-F238E27FC236}">
                  <a16:creationId xmlns:a16="http://schemas.microsoft.com/office/drawing/2014/main" id="{6AF1ADF6-CBF0-D949-8500-613F50C81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34256" y="5449012"/>
              <a:ext cx="1348783" cy="1229532"/>
            </a:xfrm>
            <a:prstGeom prst="rect">
              <a:avLst/>
            </a:prstGeom>
          </p:spPr>
        </p:pic>
        <p:pic>
          <p:nvPicPr>
            <p:cNvPr id="4099" name="図 4098">
              <a:extLst>
                <a:ext uri="{FF2B5EF4-FFF2-40B4-BE49-F238E27FC236}">
                  <a16:creationId xmlns:a16="http://schemas.microsoft.com/office/drawing/2014/main" id="{BF5827A6-9B5D-EF14-70C1-823039590D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3449745" y="7101114"/>
              <a:ext cx="1348783" cy="1229532"/>
            </a:xfrm>
            <a:prstGeom prst="rect">
              <a:avLst/>
            </a:prstGeom>
          </p:spPr>
        </p:pic>
        <p:pic>
          <p:nvPicPr>
            <p:cNvPr id="4101" name="図 4100">
              <a:extLst>
                <a:ext uri="{FF2B5EF4-FFF2-40B4-BE49-F238E27FC236}">
                  <a16:creationId xmlns:a16="http://schemas.microsoft.com/office/drawing/2014/main" id="{01794947-72C4-E88A-238F-096E39ABE2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2053004" y="7073645"/>
              <a:ext cx="1348783" cy="1229532"/>
            </a:xfrm>
            <a:prstGeom prst="rect">
              <a:avLst/>
            </a:prstGeom>
          </p:spPr>
        </p:pic>
        <p:pic>
          <p:nvPicPr>
            <p:cNvPr id="4103" name="図 4102">
              <a:extLst>
                <a:ext uri="{FF2B5EF4-FFF2-40B4-BE49-F238E27FC236}">
                  <a16:creationId xmlns:a16="http://schemas.microsoft.com/office/drawing/2014/main" id="{FF87BB7D-D192-AB0C-D91B-ADAF101254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0668899" y="7061908"/>
              <a:ext cx="1348783" cy="1229532"/>
            </a:xfrm>
            <a:prstGeom prst="rect">
              <a:avLst/>
            </a:prstGeom>
          </p:spPr>
        </p:pic>
        <p:pic>
          <p:nvPicPr>
            <p:cNvPr id="4105" name="図 4104">
              <a:extLst>
                <a:ext uri="{FF2B5EF4-FFF2-40B4-BE49-F238E27FC236}">
                  <a16:creationId xmlns:a16="http://schemas.microsoft.com/office/drawing/2014/main" id="{456EE73C-9296-7779-DD9A-5C5058DF43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9249736" y="7073347"/>
              <a:ext cx="1348783" cy="1229532"/>
            </a:xfrm>
            <a:prstGeom prst="rect">
              <a:avLst/>
            </a:prstGeom>
          </p:spPr>
        </p:pic>
        <p:pic>
          <p:nvPicPr>
            <p:cNvPr id="4107" name="図 4106">
              <a:extLst>
                <a:ext uri="{FF2B5EF4-FFF2-40B4-BE49-F238E27FC236}">
                  <a16:creationId xmlns:a16="http://schemas.microsoft.com/office/drawing/2014/main" id="{0CF1EDAC-016C-E93A-44B3-2DF5E70562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7852995" y="7048251"/>
              <a:ext cx="1348783" cy="1229532"/>
            </a:xfrm>
            <a:prstGeom prst="rect">
              <a:avLst/>
            </a:prstGeom>
          </p:spPr>
        </p:pic>
        <p:pic>
          <p:nvPicPr>
            <p:cNvPr id="4109" name="図 4108">
              <a:extLst>
                <a:ext uri="{FF2B5EF4-FFF2-40B4-BE49-F238E27FC236}">
                  <a16:creationId xmlns:a16="http://schemas.microsoft.com/office/drawing/2014/main" id="{23028376-C26A-AEA6-C6CB-599ACCDBBF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5870049" y="7073298"/>
              <a:ext cx="1348783" cy="1229532"/>
            </a:xfrm>
            <a:prstGeom prst="rect">
              <a:avLst/>
            </a:prstGeom>
          </p:spPr>
        </p:pic>
        <p:pic>
          <p:nvPicPr>
            <p:cNvPr id="4111" name="図 4110">
              <a:extLst>
                <a:ext uri="{FF2B5EF4-FFF2-40B4-BE49-F238E27FC236}">
                  <a16:creationId xmlns:a16="http://schemas.microsoft.com/office/drawing/2014/main" id="{7209FA71-6DBF-FFCD-A773-DEBB1EB716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4472122" y="7048251"/>
              <a:ext cx="1348783" cy="1229532"/>
            </a:xfrm>
            <a:prstGeom prst="rect">
              <a:avLst/>
            </a:prstGeom>
          </p:spPr>
        </p:pic>
        <p:pic>
          <p:nvPicPr>
            <p:cNvPr id="4113" name="図 4112">
              <a:extLst>
                <a:ext uri="{FF2B5EF4-FFF2-40B4-BE49-F238E27FC236}">
                  <a16:creationId xmlns:a16="http://schemas.microsoft.com/office/drawing/2014/main" id="{6C75FA1C-8BD7-568D-B6AB-7D50283008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073059" y="7060859"/>
              <a:ext cx="1348783" cy="1229532"/>
            </a:xfrm>
            <a:prstGeom prst="rect">
              <a:avLst/>
            </a:prstGeom>
          </p:spPr>
        </p:pic>
        <p:pic>
          <p:nvPicPr>
            <p:cNvPr id="4115" name="図 4114">
              <a:extLst>
                <a:ext uri="{FF2B5EF4-FFF2-40B4-BE49-F238E27FC236}">
                  <a16:creationId xmlns:a16="http://schemas.microsoft.com/office/drawing/2014/main" id="{1D6991AB-EF7E-8F1F-BFD4-2438590255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714431" y="7060859"/>
              <a:ext cx="1348783" cy="1229532"/>
            </a:xfrm>
            <a:prstGeom prst="rect">
              <a:avLst/>
            </a:prstGeom>
          </p:spPr>
        </p:pic>
        <p:pic>
          <p:nvPicPr>
            <p:cNvPr id="4117" name="図 4116">
              <a:extLst>
                <a:ext uri="{FF2B5EF4-FFF2-40B4-BE49-F238E27FC236}">
                  <a16:creationId xmlns:a16="http://schemas.microsoft.com/office/drawing/2014/main" id="{C51C328C-C115-A3D8-704F-4BB1E02ECA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17109" y="7048251"/>
              <a:ext cx="1348783" cy="1229532"/>
            </a:xfrm>
            <a:prstGeom prst="rect">
              <a:avLst/>
            </a:prstGeom>
          </p:spPr>
        </p:pic>
        <p:pic>
          <p:nvPicPr>
            <p:cNvPr id="4125" name="図 4124">
              <a:extLst>
                <a:ext uri="{FF2B5EF4-FFF2-40B4-BE49-F238E27FC236}">
                  <a16:creationId xmlns:a16="http://schemas.microsoft.com/office/drawing/2014/main" id="{656285F5-DAC9-556B-D642-EECDD8506F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9239686" y="8737791"/>
              <a:ext cx="1348783" cy="1229532"/>
            </a:xfrm>
            <a:prstGeom prst="rect">
              <a:avLst/>
            </a:prstGeom>
          </p:spPr>
        </p:pic>
        <p:pic>
          <p:nvPicPr>
            <p:cNvPr id="4127" name="図 4126">
              <a:extLst>
                <a:ext uri="{FF2B5EF4-FFF2-40B4-BE49-F238E27FC236}">
                  <a16:creationId xmlns:a16="http://schemas.microsoft.com/office/drawing/2014/main" id="{993ADE75-C384-20C2-565A-34FE343AC2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7842945" y="8712695"/>
              <a:ext cx="1348783" cy="1229532"/>
            </a:xfrm>
            <a:prstGeom prst="rect">
              <a:avLst/>
            </a:prstGeom>
          </p:spPr>
        </p:pic>
        <p:pic>
          <p:nvPicPr>
            <p:cNvPr id="4129" name="図 4128">
              <a:extLst>
                <a:ext uri="{FF2B5EF4-FFF2-40B4-BE49-F238E27FC236}">
                  <a16:creationId xmlns:a16="http://schemas.microsoft.com/office/drawing/2014/main" id="{09C0C5E3-DAC8-E432-FC95-9EE5C35C60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5859999" y="8737742"/>
              <a:ext cx="1348783" cy="1229532"/>
            </a:xfrm>
            <a:prstGeom prst="rect">
              <a:avLst/>
            </a:prstGeom>
          </p:spPr>
        </p:pic>
        <p:pic>
          <p:nvPicPr>
            <p:cNvPr id="4131" name="図 4130">
              <a:extLst>
                <a:ext uri="{FF2B5EF4-FFF2-40B4-BE49-F238E27FC236}">
                  <a16:creationId xmlns:a16="http://schemas.microsoft.com/office/drawing/2014/main" id="{56537665-8403-37B5-08DD-77999A6243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4462072" y="8712695"/>
              <a:ext cx="1348783" cy="1229532"/>
            </a:xfrm>
            <a:prstGeom prst="rect">
              <a:avLst/>
            </a:prstGeom>
          </p:spPr>
        </p:pic>
        <p:pic>
          <p:nvPicPr>
            <p:cNvPr id="4133" name="図 4132">
              <a:extLst>
                <a:ext uri="{FF2B5EF4-FFF2-40B4-BE49-F238E27FC236}">
                  <a16:creationId xmlns:a16="http://schemas.microsoft.com/office/drawing/2014/main" id="{00EA55CD-2F8A-980C-2934-D48FB0763E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063009" y="8725303"/>
              <a:ext cx="1348783" cy="1229532"/>
            </a:xfrm>
            <a:prstGeom prst="rect">
              <a:avLst/>
            </a:prstGeom>
          </p:spPr>
        </p:pic>
        <p:pic>
          <p:nvPicPr>
            <p:cNvPr id="4135" name="図 4134">
              <a:extLst>
                <a:ext uri="{FF2B5EF4-FFF2-40B4-BE49-F238E27FC236}">
                  <a16:creationId xmlns:a16="http://schemas.microsoft.com/office/drawing/2014/main" id="{A7C7EFBA-B7BB-87A4-C342-D9463C2F4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1704381" y="8725303"/>
              <a:ext cx="1348783" cy="1229532"/>
            </a:xfrm>
            <a:prstGeom prst="rect">
              <a:avLst/>
            </a:prstGeom>
          </p:spPr>
        </p:pic>
        <p:pic>
          <p:nvPicPr>
            <p:cNvPr id="4137" name="図 4136">
              <a:extLst>
                <a:ext uri="{FF2B5EF4-FFF2-40B4-BE49-F238E27FC236}">
                  <a16:creationId xmlns:a16="http://schemas.microsoft.com/office/drawing/2014/main" id="{07B5387F-3C5D-62CD-FE8E-356B095EC6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161" t="7730" r="30655"/>
            <a:stretch/>
          </p:blipFill>
          <p:spPr>
            <a:xfrm>
              <a:off x="307059" y="8712695"/>
              <a:ext cx="1348783" cy="1229532"/>
            </a:xfrm>
            <a:prstGeom prst="rect">
              <a:avLst/>
            </a:prstGeom>
          </p:spPr>
        </p:pic>
      </p:grpSp>
      <p:sp>
        <p:nvSpPr>
          <p:cNvPr id="280" name="テキスト ボックス 279">
            <a:extLst>
              <a:ext uri="{FF2B5EF4-FFF2-40B4-BE49-F238E27FC236}">
                <a16:creationId xmlns:a16="http://schemas.microsoft.com/office/drawing/2014/main" id="{7FEEE703-08A2-479F-AA2D-9932FB4CA6C6}"/>
              </a:ext>
            </a:extLst>
          </p:cNvPr>
          <p:cNvSpPr txBox="1"/>
          <p:nvPr/>
        </p:nvSpPr>
        <p:spPr>
          <a:xfrm>
            <a:off x="5199712" y="-614774"/>
            <a:ext cx="4218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折り込み側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44D1AE56-E562-4214-8FD7-8A1FA5A1B419}"/>
              </a:ext>
            </a:extLst>
          </p:cNvPr>
          <p:cNvSpPr txBox="1"/>
          <p:nvPr/>
        </p:nvSpPr>
        <p:spPr>
          <a:xfrm>
            <a:off x="355920" y="1608001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パンダちゃん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75</a:t>
            </a:r>
          </a:p>
          <a:p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2B81FB8-BE74-4FD7-BC84-B1647CD72A6E}"/>
              </a:ext>
            </a:extLst>
          </p:cNvPr>
          <p:cNvSpPr txBox="1"/>
          <p:nvPr/>
        </p:nvSpPr>
        <p:spPr>
          <a:xfrm>
            <a:off x="5855153" y="1608001"/>
            <a:ext cx="13858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シナモンロール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216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57" name="テキスト ボックス 256">
            <a:extLst>
              <a:ext uri="{FF2B5EF4-FFF2-40B4-BE49-F238E27FC236}">
                <a16:creationId xmlns:a16="http://schemas.microsoft.com/office/drawing/2014/main" id="{FD09B9B0-D370-45EF-B8F3-FF876CF69B96}"/>
              </a:ext>
            </a:extLst>
          </p:cNvPr>
          <p:cNvSpPr txBox="1"/>
          <p:nvPr/>
        </p:nvSpPr>
        <p:spPr>
          <a:xfrm>
            <a:off x="1642913" y="1608001"/>
            <a:ext cx="12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あんドーナツ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183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58" name="テキスト ボックス 257">
            <a:extLst>
              <a:ext uri="{FF2B5EF4-FFF2-40B4-BE49-F238E27FC236}">
                <a16:creationId xmlns:a16="http://schemas.microsoft.com/office/drawing/2014/main" id="{E443019B-EF68-4390-8A5B-1CFD6BB192E9}"/>
              </a:ext>
            </a:extLst>
          </p:cNvPr>
          <p:cNvSpPr txBox="1"/>
          <p:nvPr/>
        </p:nvSpPr>
        <p:spPr>
          <a:xfrm>
            <a:off x="2929906" y="1608001"/>
            <a:ext cx="1460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ナッツ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&amp;</a:t>
            </a:r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マロン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280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D854E16A-53EE-4EAF-9C6F-1D6B2D4B715B}"/>
              </a:ext>
            </a:extLst>
          </p:cNvPr>
          <p:cNvSpPr txBox="1"/>
          <p:nvPr/>
        </p:nvSpPr>
        <p:spPr>
          <a:xfrm>
            <a:off x="4417496" y="1608001"/>
            <a:ext cx="14106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チョコクリーム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216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29BF30B-FC75-49B8-8980-9A69B3E1FFBA}"/>
              </a:ext>
            </a:extLst>
          </p:cNvPr>
          <p:cNvSpPr txBox="1"/>
          <p:nvPr/>
        </p:nvSpPr>
        <p:spPr>
          <a:xfrm>
            <a:off x="363664" y="3248153"/>
            <a:ext cx="1260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紅茶のクロワッサン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270</a:t>
            </a:r>
          </a:p>
          <a:p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6E505A5-89FF-4140-981B-DA229E7FF1D1}"/>
              </a:ext>
            </a:extLst>
          </p:cNvPr>
          <p:cNvSpPr txBox="1"/>
          <p:nvPr/>
        </p:nvSpPr>
        <p:spPr>
          <a:xfrm>
            <a:off x="1753936" y="3248153"/>
            <a:ext cx="1368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クリームたっぷりミニクロワッサン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129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7A83149-9426-47E8-AF3E-40689644DD3C}"/>
              </a:ext>
            </a:extLst>
          </p:cNvPr>
          <p:cNvSpPr txBox="1"/>
          <p:nvPr/>
        </p:nvSpPr>
        <p:spPr>
          <a:xfrm>
            <a:off x="3144208" y="3248153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BOX</a:t>
            </a:r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ブレッドのフレンチトースト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151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E0D421C-081E-4DC0-ACC1-0DD1F0F11968}"/>
              </a:ext>
            </a:extLst>
          </p:cNvPr>
          <p:cNvSpPr txBox="1"/>
          <p:nvPr/>
        </p:nvSpPr>
        <p:spPr>
          <a:xfrm>
            <a:off x="4534480" y="3248153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クルミとイチジクとクランベリー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216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1D91370-3FC6-47E3-AA97-6315B8CF1F82}"/>
              </a:ext>
            </a:extLst>
          </p:cNvPr>
          <p:cNvSpPr txBox="1"/>
          <p:nvPr/>
        </p:nvSpPr>
        <p:spPr>
          <a:xfrm>
            <a:off x="5924752" y="3248153"/>
            <a:ext cx="12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アップルパイ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280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2C53EDA-C895-4C75-B661-882EBCE8AD69}"/>
              </a:ext>
            </a:extLst>
          </p:cNvPr>
          <p:cNvSpPr txBox="1"/>
          <p:nvPr/>
        </p:nvSpPr>
        <p:spPr>
          <a:xfrm>
            <a:off x="377690" y="5007096"/>
            <a:ext cx="12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クロワッサン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194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6537B87-9B50-4A3A-A4AA-30BDF032E0E7}"/>
              </a:ext>
            </a:extLst>
          </p:cNvPr>
          <p:cNvSpPr txBox="1"/>
          <p:nvPr/>
        </p:nvSpPr>
        <p:spPr>
          <a:xfrm>
            <a:off x="1770076" y="500709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ミニクロワッサン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86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27C4210-90C2-4726-A3A0-7D343D30A164}"/>
              </a:ext>
            </a:extLst>
          </p:cNvPr>
          <p:cNvSpPr txBox="1"/>
          <p:nvPr/>
        </p:nvSpPr>
        <p:spPr>
          <a:xfrm>
            <a:off x="3162462" y="500709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ミルキーフランス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194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EE12E323-312B-45EA-A4C1-DB15DC613B41}"/>
              </a:ext>
            </a:extLst>
          </p:cNvPr>
          <p:cNvSpPr txBox="1"/>
          <p:nvPr/>
        </p:nvSpPr>
        <p:spPr>
          <a:xfrm>
            <a:off x="4554848" y="500709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デニッシュスティックいちご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280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606E10F5-F7DD-42DB-B00F-63AD7F28ED2C}"/>
              </a:ext>
            </a:extLst>
          </p:cNvPr>
          <p:cNvSpPr txBox="1"/>
          <p:nvPr/>
        </p:nvSpPr>
        <p:spPr>
          <a:xfrm>
            <a:off x="5947235" y="500709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デニッシュスティックモンブラン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280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990995A4-ECE1-4B18-8E2A-597E551FBE16}"/>
              </a:ext>
            </a:extLst>
          </p:cNvPr>
          <p:cNvSpPr txBox="1"/>
          <p:nvPr/>
        </p:nvSpPr>
        <p:spPr>
          <a:xfrm>
            <a:off x="380489" y="6630750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半熟チーズケーキ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164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7D03C9D5-6006-4938-AD3C-1787681225E6}"/>
              </a:ext>
            </a:extLst>
          </p:cNvPr>
          <p:cNvSpPr txBox="1"/>
          <p:nvPr/>
        </p:nvSpPr>
        <p:spPr>
          <a:xfrm>
            <a:off x="1771948" y="6630750"/>
            <a:ext cx="12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たまごサラダ＆ツナ </a:t>
            </a:r>
            <a:r>
              <a:rPr kumimoji="1" lang="ja-JP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324</a:t>
            </a:r>
            <a:endParaRPr kumimoji="1" lang="ja-JP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C7854BD5-F4B9-473D-A529-7673BFF8D411}"/>
              </a:ext>
            </a:extLst>
          </p:cNvPr>
          <p:cNvSpPr txBox="1"/>
          <p:nvPr/>
        </p:nvSpPr>
        <p:spPr>
          <a:xfrm>
            <a:off x="3163407" y="6630750"/>
            <a:ext cx="12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たまごサラダ＆ハム </a:t>
            </a:r>
            <a:r>
              <a:rPr kumimoji="1" lang="ja-JP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324</a:t>
            </a:r>
            <a:endParaRPr kumimoji="1" lang="ja-JP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FA7505EF-A60A-4ED3-A52A-542513AD133A}"/>
              </a:ext>
            </a:extLst>
          </p:cNvPr>
          <p:cNvSpPr txBox="1"/>
          <p:nvPr/>
        </p:nvSpPr>
        <p:spPr>
          <a:xfrm>
            <a:off x="4554866" y="6630750"/>
            <a:ext cx="12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ポテトサラダ＆トマト</a:t>
            </a:r>
            <a:r>
              <a:rPr kumimoji="1" lang="ja-JP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324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D3021679-AA6B-4C9E-BC0F-2508D85D038A}"/>
              </a:ext>
            </a:extLst>
          </p:cNvPr>
          <p:cNvSpPr txBox="1"/>
          <p:nvPr/>
        </p:nvSpPr>
        <p:spPr>
          <a:xfrm>
            <a:off x="5946323" y="6630750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スクエアサンド</a:t>
            </a:r>
            <a:endParaRPr lang="en-US" altLang="ja-JP" sz="900" b="1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410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B7097746-8326-4EE0-9A5E-E350434C573F}"/>
              </a:ext>
            </a:extLst>
          </p:cNvPr>
          <p:cNvSpPr txBox="1"/>
          <p:nvPr/>
        </p:nvSpPr>
        <p:spPr>
          <a:xfrm>
            <a:off x="395842" y="8259641"/>
            <a:ext cx="12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やきそばパン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194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B3DB5B75-F39E-4173-8171-3F794F92C989}"/>
              </a:ext>
            </a:extLst>
          </p:cNvPr>
          <p:cNvSpPr txBox="1"/>
          <p:nvPr/>
        </p:nvSpPr>
        <p:spPr>
          <a:xfrm>
            <a:off x="1787132" y="8259641"/>
            <a:ext cx="12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コロッケパン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194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8BCF7D38-F64A-4F4B-92B6-5F0D567A6B1B}"/>
              </a:ext>
            </a:extLst>
          </p:cNvPr>
          <p:cNvSpPr txBox="1"/>
          <p:nvPr/>
        </p:nvSpPr>
        <p:spPr>
          <a:xfrm>
            <a:off x="3178422" y="8259641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タルタルフィッシュ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270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1270162D-4AA6-47BB-96BA-4679928E1E14}"/>
              </a:ext>
            </a:extLst>
          </p:cNvPr>
          <p:cNvSpPr txBox="1"/>
          <p:nvPr/>
        </p:nvSpPr>
        <p:spPr>
          <a:xfrm>
            <a:off x="4569712" y="8259641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ぷりぷり海老カツ</a:t>
            </a:r>
            <a:endParaRPr kumimoji="1"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356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D257286B-B679-417B-AAFE-3575C79008D6}"/>
              </a:ext>
            </a:extLst>
          </p:cNvPr>
          <p:cNvSpPr txBox="1"/>
          <p:nvPr/>
        </p:nvSpPr>
        <p:spPr>
          <a:xfrm>
            <a:off x="5961003" y="8259641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ごぼうサラダとスパイシーチキン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389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86C58DA6-1762-4F02-A90D-6C74E264D23A}"/>
              </a:ext>
            </a:extLst>
          </p:cNvPr>
          <p:cNvSpPr txBox="1"/>
          <p:nvPr/>
        </p:nvSpPr>
        <p:spPr>
          <a:xfrm>
            <a:off x="377531" y="987976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トマトとにく丸メンチカツバーガ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432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B4972321-BFF4-4238-952D-10FF4A074D88}"/>
              </a:ext>
            </a:extLst>
          </p:cNvPr>
          <p:cNvSpPr txBox="1"/>
          <p:nvPr/>
        </p:nvSpPr>
        <p:spPr>
          <a:xfrm>
            <a:off x="1772450" y="987976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とんかつサンド</a:t>
            </a:r>
            <a:endParaRPr lang="en-US" altLang="ja-JP" sz="900" b="1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594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04B6E5B8-18B9-463A-9359-2EC60FC5C203}"/>
              </a:ext>
            </a:extLst>
          </p:cNvPr>
          <p:cNvSpPr txBox="1"/>
          <p:nvPr/>
        </p:nvSpPr>
        <p:spPr>
          <a:xfrm>
            <a:off x="3167369" y="987976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とんかつサンド　ハーフ </a:t>
            </a:r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297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DEE69392-95FC-4480-8BE7-B488CABE1CD2}"/>
              </a:ext>
            </a:extLst>
          </p:cNvPr>
          <p:cNvSpPr txBox="1"/>
          <p:nvPr/>
        </p:nvSpPr>
        <p:spPr>
          <a:xfrm>
            <a:off x="4562288" y="987976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クロワッサンサンド</a:t>
            </a:r>
            <a:endParaRPr kumimoji="1"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kumimoji="1"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kumimoji="1"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389</a:t>
            </a:r>
            <a:endParaRPr kumimoji="1"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C0577621-EBAD-4A05-B25D-9C2F3D98FB8C}"/>
              </a:ext>
            </a:extLst>
          </p:cNvPr>
          <p:cNvSpPr txBox="1"/>
          <p:nvPr/>
        </p:nvSpPr>
        <p:spPr>
          <a:xfrm>
            <a:off x="5957206" y="9879764"/>
            <a:ext cx="126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全粒粉サンドイッチ　スモークサーモンのチーズマリネ ￥</a:t>
            </a:r>
            <a:r>
              <a:rPr kumimoji="1" lang="en-US" altLang="ja-JP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454</a:t>
            </a:r>
            <a:endParaRPr kumimoji="1" lang="ja-JP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9F5B7A3C-CD58-4E71-A131-66A335629A13}"/>
              </a:ext>
            </a:extLst>
          </p:cNvPr>
          <p:cNvSpPr txBox="1"/>
          <p:nvPr/>
        </p:nvSpPr>
        <p:spPr>
          <a:xfrm>
            <a:off x="7925489" y="159311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塩バターのパストラミサンド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302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05" name="テキスト ボックス 204">
            <a:extLst>
              <a:ext uri="{FF2B5EF4-FFF2-40B4-BE49-F238E27FC236}">
                <a16:creationId xmlns:a16="http://schemas.microsoft.com/office/drawing/2014/main" id="{EFE505F5-D882-42F5-8BFC-6549C6F05F5A}"/>
              </a:ext>
            </a:extLst>
          </p:cNvPr>
          <p:cNvSpPr txBox="1"/>
          <p:nvPr/>
        </p:nvSpPr>
        <p:spPr>
          <a:xfrm>
            <a:off x="9314936" y="159311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全粒粉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100%</a:t>
            </a:r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トルティーヤ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410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06" name="テキスト ボックス 205">
            <a:extLst>
              <a:ext uri="{FF2B5EF4-FFF2-40B4-BE49-F238E27FC236}">
                <a16:creationId xmlns:a16="http://schemas.microsoft.com/office/drawing/2014/main" id="{34E4F32F-D8DC-45EB-A118-A358695DB3F8}"/>
              </a:ext>
            </a:extLst>
          </p:cNvPr>
          <p:cNvSpPr txBox="1"/>
          <p:nvPr/>
        </p:nvSpPr>
        <p:spPr>
          <a:xfrm>
            <a:off x="10704383" y="159311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いちごのサンドイッチ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432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11" name="テキスト ボックス 210">
            <a:extLst>
              <a:ext uri="{FF2B5EF4-FFF2-40B4-BE49-F238E27FC236}">
                <a16:creationId xmlns:a16="http://schemas.microsoft.com/office/drawing/2014/main" id="{A8D7A00E-7730-4F4E-863A-568C58692D78}"/>
              </a:ext>
            </a:extLst>
          </p:cNvPr>
          <p:cNvSpPr txBox="1"/>
          <p:nvPr/>
        </p:nvSpPr>
        <p:spPr>
          <a:xfrm>
            <a:off x="12093829" y="159311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食パン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280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C3A88307-3A5C-4F8C-9EB8-6D9CAF5429E7}"/>
              </a:ext>
            </a:extLst>
          </p:cNvPr>
          <p:cNvSpPr txBox="1"/>
          <p:nvPr/>
        </p:nvSpPr>
        <p:spPr>
          <a:xfrm>
            <a:off x="13483275" y="159311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ホテルブレッド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410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15" name="テキスト ボックス 214">
            <a:extLst>
              <a:ext uri="{FF2B5EF4-FFF2-40B4-BE49-F238E27FC236}">
                <a16:creationId xmlns:a16="http://schemas.microsoft.com/office/drawing/2014/main" id="{2AB83165-E3E8-46CE-B6D1-A5433EB88C9A}"/>
              </a:ext>
            </a:extLst>
          </p:cNvPr>
          <p:cNvSpPr txBox="1"/>
          <p:nvPr/>
        </p:nvSpPr>
        <p:spPr>
          <a:xfrm>
            <a:off x="7925489" y="322515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穀物食パン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ゆめちから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410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760DE836-3CA1-4929-A9E5-18BFEEAC79EE}"/>
              </a:ext>
            </a:extLst>
          </p:cNvPr>
          <p:cNvSpPr txBox="1"/>
          <p:nvPr/>
        </p:nvSpPr>
        <p:spPr>
          <a:xfrm>
            <a:off x="9314936" y="3225154"/>
            <a:ext cx="12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米粉食パン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324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17" name="テキスト ボックス 216">
            <a:extLst>
              <a:ext uri="{FF2B5EF4-FFF2-40B4-BE49-F238E27FC236}">
                <a16:creationId xmlns:a16="http://schemas.microsoft.com/office/drawing/2014/main" id="{1C9B7663-B8E1-424D-9064-6797239CDF50}"/>
              </a:ext>
            </a:extLst>
          </p:cNvPr>
          <p:cNvSpPr txBox="1"/>
          <p:nvPr/>
        </p:nvSpPr>
        <p:spPr>
          <a:xfrm>
            <a:off x="10704383" y="322515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ラウンド食パン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プレーン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216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CCA0E1E2-4AC6-450C-9654-69C4D03F80B9}"/>
              </a:ext>
            </a:extLst>
          </p:cNvPr>
          <p:cNvSpPr txBox="1"/>
          <p:nvPr/>
        </p:nvSpPr>
        <p:spPr>
          <a:xfrm>
            <a:off x="12093829" y="322515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ラウンド食パン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チーズ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378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79E2E87B-E387-4B73-AC5D-50ADA31CF1FD}"/>
              </a:ext>
            </a:extLst>
          </p:cNvPr>
          <p:cNvSpPr txBox="1"/>
          <p:nvPr/>
        </p:nvSpPr>
        <p:spPr>
          <a:xfrm>
            <a:off x="13483275" y="322515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ラウンド食パン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メープル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356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3C130D0D-EF57-4370-A372-434D8E27BC06}"/>
              </a:ext>
            </a:extLst>
          </p:cNvPr>
          <p:cNvSpPr txBox="1"/>
          <p:nvPr/>
        </p:nvSpPr>
        <p:spPr>
          <a:xfrm>
            <a:off x="7925489" y="5004657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ラウンド食パン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チョコ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356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C9AC650C-BC2B-4E4A-97D1-0FF3E25CA2D3}"/>
              </a:ext>
            </a:extLst>
          </p:cNvPr>
          <p:cNvSpPr txBox="1"/>
          <p:nvPr/>
        </p:nvSpPr>
        <p:spPr>
          <a:xfrm>
            <a:off x="9314936" y="5004657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レーズンブレッド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453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2" name="テキスト ボックス 221">
            <a:extLst>
              <a:ext uri="{FF2B5EF4-FFF2-40B4-BE49-F238E27FC236}">
                <a16:creationId xmlns:a16="http://schemas.microsoft.com/office/drawing/2014/main" id="{4D8E44B1-CBC4-4A7C-B976-61901155FDA0}"/>
              </a:ext>
            </a:extLst>
          </p:cNvPr>
          <p:cNvSpPr txBox="1"/>
          <p:nvPr/>
        </p:nvSpPr>
        <p:spPr>
          <a:xfrm>
            <a:off x="10704383" y="5004657"/>
            <a:ext cx="12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全粒粉のパン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561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3" name="テキスト ボックス 222">
            <a:extLst>
              <a:ext uri="{FF2B5EF4-FFF2-40B4-BE49-F238E27FC236}">
                <a16:creationId xmlns:a16="http://schemas.microsoft.com/office/drawing/2014/main" id="{DC92E955-4BB2-4AB0-B2AF-560D89DC915D}"/>
              </a:ext>
            </a:extLst>
          </p:cNvPr>
          <p:cNvSpPr txBox="1"/>
          <p:nvPr/>
        </p:nvSpPr>
        <p:spPr>
          <a:xfrm>
            <a:off x="12093829" y="5004657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オレンジブレッド￥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453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4" name="テキスト ボックス 223">
            <a:extLst>
              <a:ext uri="{FF2B5EF4-FFF2-40B4-BE49-F238E27FC236}">
                <a16:creationId xmlns:a16="http://schemas.microsoft.com/office/drawing/2014/main" id="{06CE8590-526F-40E4-A50A-2EE17D37FD69}"/>
              </a:ext>
            </a:extLst>
          </p:cNvPr>
          <p:cNvSpPr txBox="1"/>
          <p:nvPr/>
        </p:nvSpPr>
        <p:spPr>
          <a:xfrm>
            <a:off x="13483275" y="5004657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村山お茶食パン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486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5" name="テキスト ボックス 224">
            <a:extLst>
              <a:ext uri="{FF2B5EF4-FFF2-40B4-BE49-F238E27FC236}">
                <a16:creationId xmlns:a16="http://schemas.microsoft.com/office/drawing/2014/main" id="{B9421702-965A-48CC-A5E0-3FCC8D74C7CF}"/>
              </a:ext>
            </a:extLst>
          </p:cNvPr>
          <p:cNvSpPr txBox="1"/>
          <p:nvPr/>
        </p:nvSpPr>
        <p:spPr>
          <a:xfrm>
            <a:off x="7925489" y="6634628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大きなコッペパン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129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6" name="テキスト ボックス 225">
            <a:extLst>
              <a:ext uri="{FF2B5EF4-FFF2-40B4-BE49-F238E27FC236}">
                <a16:creationId xmlns:a16="http://schemas.microsoft.com/office/drawing/2014/main" id="{C6713CA2-70A2-48BF-AF08-D73043DA1985}"/>
              </a:ext>
            </a:extLst>
          </p:cNvPr>
          <p:cNvSpPr txBox="1"/>
          <p:nvPr/>
        </p:nvSpPr>
        <p:spPr>
          <a:xfrm>
            <a:off x="9314936" y="6634628"/>
            <a:ext cx="12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フランスパン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216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ACAD8230-784B-4676-8529-01D05970B8CD}"/>
              </a:ext>
            </a:extLst>
          </p:cNvPr>
          <p:cNvSpPr txBox="1"/>
          <p:nvPr/>
        </p:nvSpPr>
        <p:spPr>
          <a:xfrm>
            <a:off x="10704383" y="6634628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チーズフランス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594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8" name="テキスト ボックス 227">
            <a:extLst>
              <a:ext uri="{FF2B5EF4-FFF2-40B4-BE49-F238E27FC236}">
                <a16:creationId xmlns:a16="http://schemas.microsoft.com/office/drawing/2014/main" id="{3BA4F7EE-DF35-484B-9715-26F0C2EF9946}"/>
              </a:ext>
            </a:extLst>
          </p:cNvPr>
          <p:cNvSpPr txBox="1"/>
          <p:nvPr/>
        </p:nvSpPr>
        <p:spPr>
          <a:xfrm>
            <a:off x="12093829" y="6634628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チーズフランス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ハーフ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297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29" name="テキスト ボックス 228">
            <a:extLst>
              <a:ext uri="{FF2B5EF4-FFF2-40B4-BE49-F238E27FC236}">
                <a16:creationId xmlns:a16="http://schemas.microsoft.com/office/drawing/2014/main" id="{07CBB5E2-52C7-420E-B931-BCBDCBB25849}"/>
              </a:ext>
            </a:extLst>
          </p:cNvPr>
          <p:cNvSpPr txBox="1"/>
          <p:nvPr/>
        </p:nvSpPr>
        <p:spPr>
          <a:xfrm>
            <a:off x="13483275" y="6634628"/>
            <a:ext cx="126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ベーコンエピ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248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30" name="テキスト ボックス 229">
            <a:extLst>
              <a:ext uri="{FF2B5EF4-FFF2-40B4-BE49-F238E27FC236}">
                <a16:creationId xmlns:a16="http://schemas.microsoft.com/office/drawing/2014/main" id="{42619FA9-207C-4B35-830C-6524ED77030D}"/>
              </a:ext>
            </a:extLst>
          </p:cNvPr>
          <p:cNvSpPr txBox="1"/>
          <p:nvPr/>
        </p:nvSpPr>
        <p:spPr>
          <a:xfrm>
            <a:off x="7925489" y="8255667"/>
            <a:ext cx="12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ベーコンとソーセージのフランスパン ￥</a:t>
            </a:r>
            <a:r>
              <a:rPr lang="en-US" altLang="ja-JP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280</a:t>
            </a:r>
            <a:endParaRPr lang="ja-JP" alt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31" name="テキスト ボックス 230">
            <a:extLst>
              <a:ext uri="{FF2B5EF4-FFF2-40B4-BE49-F238E27FC236}">
                <a16:creationId xmlns:a16="http://schemas.microsoft.com/office/drawing/2014/main" id="{006939CF-391E-43AA-8087-847EAD9C6F94}"/>
              </a:ext>
            </a:extLst>
          </p:cNvPr>
          <p:cNvSpPr txBox="1"/>
          <p:nvPr/>
        </p:nvSpPr>
        <p:spPr>
          <a:xfrm>
            <a:off x="9314936" y="8255667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明太子フランス 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270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32" name="テキスト ボックス 231">
            <a:extLst>
              <a:ext uri="{FF2B5EF4-FFF2-40B4-BE49-F238E27FC236}">
                <a16:creationId xmlns:a16="http://schemas.microsoft.com/office/drawing/2014/main" id="{A9821EFA-6FE2-4341-A027-4EA099FC4E90}"/>
              </a:ext>
            </a:extLst>
          </p:cNvPr>
          <p:cNvSpPr txBox="1"/>
          <p:nvPr/>
        </p:nvSpPr>
        <p:spPr>
          <a:xfrm>
            <a:off x="10704383" y="8255667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ガーリックフランス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248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33" name="テキスト ボックス 232">
            <a:extLst>
              <a:ext uri="{FF2B5EF4-FFF2-40B4-BE49-F238E27FC236}">
                <a16:creationId xmlns:a16="http://schemas.microsoft.com/office/drawing/2014/main" id="{807C3CF2-7028-486E-B16E-9F339F70D9E5}"/>
              </a:ext>
            </a:extLst>
          </p:cNvPr>
          <p:cNvSpPr txBox="1"/>
          <p:nvPr/>
        </p:nvSpPr>
        <p:spPr>
          <a:xfrm>
            <a:off x="12093829" y="8255667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マフィンチョコ￥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216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34" name="テキスト ボックス 233">
            <a:extLst>
              <a:ext uri="{FF2B5EF4-FFF2-40B4-BE49-F238E27FC236}">
                <a16:creationId xmlns:a16="http://schemas.microsoft.com/office/drawing/2014/main" id="{A0B19BF1-C736-439F-A208-9DC202D60E9B}"/>
              </a:ext>
            </a:extLst>
          </p:cNvPr>
          <p:cNvSpPr txBox="1"/>
          <p:nvPr/>
        </p:nvSpPr>
        <p:spPr>
          <a:xfrm>
            <a:off x="13483275" y="8255667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マフィンアーモンド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216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35" name="テキスト ボックス 234">
            <a:extLst>
              <a:ext uri="{FF2B5EF4-FFF2-40B4-BE49-F238E27FC236}">
                <a16:creationId xmlns:a16="http://schemas.microsoft.com/office/drawing/2014/main" id="{C1C188F0-028A-4E3A-AB09-B067C5A1813A}"/>
              </a:ext>
            </a:extLst>
          </p:cNvPr>
          <p:cNvSpPr txBox="1"/>
          <p:nvPr/>
        </p:nvSpPr>
        <p:spPr>
          <a:xfrm>
            <a:off x="7925489" y="989121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メロンパンラスク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￥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270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36" name="テキスト ボックス 235">
            <a:extLst>
              <a:ext uri="{FF2B5EF4-FFF2-40B4-BE49-F238E27FC236}">
                <a16:creationId xmlns:a16="http://schemas.microsoft.com/office/drawing/2014/main" id="{A6931385-02BB-402F-8B12-E90FEE971AE7}"/>
              </a:ext>
            </a:extLst>
          </p:cNvPr>
          <p:cNvSpPr txBox="1"/>
          <p:nvPr/>
        </p:nvSpPr>
        <p:spPr>
          <a:xfrm>
            <a:off x="9314936" y="989121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わんわんのおやつ</a:t>
            </a:r>
            <a:endParaRPr lang="en-US" altLang="ja-JP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  <a:p>
            <a:r>
              <a:rPr lang="ja-JP" alt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（ミニ）　</a:t>
            </a:r>
            <a:r>
              <a:rPr lang="en-US" altLang="ja-JP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\194</a:t>
            </a:r>
            <a:endParaRPr lang="ja-JP" altLang="en-US" sz="9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源柔ゴシックX Bold" panose="020B0602020203020207" pitchFamily="50" charset="-128"/>
            </a:endParaRPr>
          </a:p>
        </p:txBody>
      </p:sp>
      <p:sp>
        <p:nvSpPr>
          <p:cNvPr id="241" name="四角形: 角を丸くする 240">
            <a:extLst>
              <a:ext uri="{FF2B5EF4-FFF2-40B4-BE49-F238E27FC236}">
                <a16:creationId xmlns:a16="http://schemas.microsoft.com/office/drawing/2014/main" id="{810B7B5B-6915-4D52-98E9-7AE9FB413F45}"/>
              </a:ext>
            </a:extLst>
          </p:cNvPr>
          <p:cNvSpPr/>
          <p:nvPr/>
        </p:nvSpPr>
        <p:spPr>
          <a:xfrm>
            <a:off x="10857760" y="8728878"/>
            <a:ext cx="4040729" cy="1457703"/>
          </a:xfrm>
          <a:prstGeom prst="roundRect">
            <a:avLst>
              <a:gd name="adj" fmla="val 75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3" name="テキスト ボックス 242">
            <a:extLst>
              <a:ext uri="{FF2B5EF4-FFF2-40B4-BE49-F238E27FC236}">
                <a16:creationId xmlns:a16="http://schemas.microsoft.com/office/drawing/2014/main" id="{4BA094F6-3633-4C63-8E03-6351992C9F0F}"/>
              </a:ext>
            </a:extLst>
          </p:cNvPr>
          <p:cNvSpPr txBox="1"/>
          <p:nvPr/>
        </p:nvSpPr>
        <p:spPr>
          <a:xfrm>
            <a:off x="10871823" y="8773796"/>
            <a:ext cx="4012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新商品はベイクモールでチェック！</a:t>
            </a:r>
          </a:p>
        </p:txBody>
      </p:sp>
      <p:pic>
        <p:nvPicPr>
          <p:cNvPr id="244" name="図 243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851E5B7F-7B6D-4EEF-9E5F-B6D692249C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1" t="50000" r="25340" b="33142"/>
          <a:stretch/>
        </p:blipFill>
        <p:spPr>
          <a:xfrm>
            <a:off x="11219057" y="9801909"/>
            <a:ext cx="1308339" cy="308755"/>
          </a:xfrm>
          <a:prstGeom prst="rect">
            <a:avLst/>
          </a:prstGeom>
        </p:spPr>
      </p:pic>
      <p:grpSp>
        <p:nvGrpSpPr>
          <p:cNvPr id="246" name="グループ化 245">
            <a:extLst>
              <a:ext uri="{FF2B5EF4-FFF2-40B4-BE49-F238E27FC236}">
                <a16:creationId xmlns:a16="http://schemas.microsoft.com/office/drawing/2014/main" id="{EAF22BED-DF9C-4CD5-B5C4-23C3DB358F26}"/>
              </a:ext>
            </a:extLst>
          </p:cNvPr>
          <p:cNvGrpSpPr/>
          <p:nvPr/>
        </p:nvGrpSpPr>
        <p:grpSpPr>
          <a:xfrm>
            <a:off x="12393828" y="9372090"/>
            <a:ext cx="586006" cy="231227"/>
            <a:chOff x="12139800" y="9423031"/>
            <a:chExt cx="586006" cy="231227"/>
          </a:xfrm>
        </p:grpSpPr>
        <p:sp>
          <p:nvSpPr>
            <p:cNvPr id="247" name="矢印: 右 246">
              <a:extLst>
                <a:ext uri="{FF2B5EF4-FFF2-40B4-BE49-F238E27FC236}">
                  <a16:creationId xmlns:a16="http://schemas.microsoft.com/office/drawing/2014/main" id="{639220DA-6A58-47D6-AD64-1589AE9190F1}"/>
                </a:ext>
              </a:extLst>
            </p:cNvPr>
            <p:cNvSpPr/>
            <p:nvPr/>
          </p:nvSpPr>
          <p:spPr>
            <a:xfrm rot="10800000">
              <a:off x="12139800" y="9423031"/>
              <a:ext cx="165409" cy="231227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8" name="矢印: 右 247">
              <a:extLst>
                <a:ext uri="{FF2B5EF4-FFF2-40B4-BE49-F238E27FC236}">
                  <a16:creationId xmlns:a16="http://schemas.microsoft.com/office/drawing/2014/main" id="{FB7B8CF2-3B51-4C06-86C1-4DD4D02EFDB0}"/>
                </a:ext>
              </a:extLst>
            </p:cNvPr>
            <p:cNvSpPr/>
            <p:nvPr/>
          </p:nvSpPr>
          <p:spPr>
            <a:xfrm rot="10800000">
              <a:off x="12350099" y="9423031"/>
              <a:ext cx="165409" cy="231227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9" name="矢印: 右 248">
              <a:extLst>
                <a:ext uri="{FF2B5EF4-FFF2-40B4-BE49-F238E27FC236}">
                  <a16:creationId xmlns:a16="http://schemas.microsoft.com/office/drawing/2014/main" id="{5C5D55BA-6241-4D06-9552-D9399BDFF0BF}"/>
                </a:ext>
              </a:extLst>
            </p:cNvPr>
            <p:cNvSpPr/>
            <p:nvPr/>
          </p:nvSpPr>
          <p:spPr>
            <a:xfrm rot="10800000">
              <a:off x="12560397" y="9423031"/>
              <a:ext cx="165409" cy="231227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C000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52" name="図 251" descr="QR コード&#10;&#10;自動的に生成された説明">
            <a:extLst>
              <a:ext uri="{FF2B5EF4-FFF2-40B4-BE49-F238E27FC236}">
                <a16:creationId xmlns:a16="http://schemas.microsoft.com/office/drawing/2014/main" id="{041995B5-C34D-4004-8655-227ECBF58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0858" y="9081573"/>
            <a:ext cx="744736" cy="744736"/>
          </a:xfrm>
          <a:prstGeom prst="rect">
            <a:avLst/>
          </a:prstGeom>
        </p:spPr>
      </p:pic>
      <p:sp>
        <p:nvSpPr>
          <p:cNvPr id="253" name="テキスト ボックス 252">
            <a:extLst>
              <a:ext uri="{FF2B5EF4-FFF2-40B4-BE49-F238E27FC236}">
                <a16:creationId xmlns:a16="http://schemas.microsoft.com/office/drawing/2014/main" id="{8293E30C-AAC2-4712-B7A4-05B5A35E4BA4}"/>
              </a:ext>
            </a:extLst>
          </p:cNvPr>
          <p:cNvSpPr txBox="1"/>
          <p:nvPr/>
        </p:nvSpPr>
        <p:spPr>
          <a:xfrm>
            <a:off x="10950027" y="10186581"/>
            <a:ext cx="40126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※</a:t>
            </a:r>
            <a:r>
              <a:rPr lang="ja-JP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予告なく商品が終了することもございます。</a:t>
            </a:r>
          </a:p>
        </p:txBody>
      </p:sp>
      <p:sp>
        <p:nvSpPr>
          <p:cNvPr id="265" name="テキスト ボックス 264">
            <a:extLst>
              <a:ext uri="{FF2B5EF4-FFF2-40B4-BE49-F238E27FC236}">
                <a16:creationId xmlns:a16="http://schemas.microsoft.com/office/drawing/2014/main" id="{14D4627B-2C18-4D9A-AA63-AEBBF9AA4CC7}"/>
              </a:ext>
            </a:extLst>
          </p:cNvPr>
          <p:cNvSpPr txBox="1"/>
          <p:nvPr/>
        </p:nvSpPr>
        <p:spPr>
          <a:xfrm>
            <a:off x="12987939" y="9354434"/>
            <a:ext cx="1919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源柔ゴシックX Bold" panose="020B0602020203020207" pitchFamily="50" charset="-128"/>
              </a:rPr>
              <a:t>ご予約はこちら！</a:t>
            </a:r>
          </a:p>
        </p:txBody>
      </p:sp>
      <p:cxnSp>
        <p:nvCxnSpPr>
          <p:cNvPr id="266" name="直線コネクタ 265">
            <a:extLst>
              <a:ext uri="{FF2B5EF4-FFF2-40B4-BE49-F238E27FC236}">
                <a16:creationId xmlns:a16="http://schemas.microsoft.com/office/drawing/2014/main" id="{7895AA15-4BB3-4DD7-B017-36354E46C74A}"/>
              </a:ext>
            </a:extLst>
          </p:cNvPr>
          <p:cNvCxnSpPr>
            <a:cxnSpLocks/>
          </p:cNvCxnSpPr>
          <p:nvPr/>
        </p:nvCxnSpPr>
        <p:spPr>
          <a:xfrm>
            <a:off x="13138722" y="9676143"/>
            <a:ext cx="1517832" cy="0"/>
          </a:xfrm>
          <a:prstGeom prst="line">
            <a:avLst/>
          </a:prstGeom>
          <a:ln w="66675" cmpd="dbl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70" name="図 269" descr="アイコン&#10;&#10;自動的に生成された説明">
            <a:extLst>
              <a:ext uri="{FF2B5EF4-FFF2-40B4-BE49-F238E27FC236}">
                <a16:creationId xmlns:a16="http://schemas.microsoft.com/office/drawing/2014/main" id="{0859AB92-CF9A-4B44-B442-3435D54B1A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824" y="8560592"/>
            <a:ext cx="523220" cy="523220"/>
          </a:xfrm>
          <a:prstGeom prst="rect">
            <a:avLst/>
          </a:prstGeom>
        </p:spPr>
      </p:pic>
      <p:pic>
        <p:nvPicPr>
          <p:cNvPr id="271" name="図 270" descr="文字が書かれている&#10;&#10;低い精度で自動的に生成された説明">
            <a:extLst>
              <a:ext uri="{FF2B5EF4-FFF2-40B4-BE49-F238E27FC236}">
                <a16:creationId xmlns:a16="http://schemas.microsoft.com/office/drawing/2014/main" id="{AE746315-A594-469B-A1DC-6A8BD19B87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900" y="232890"/>
            <a:ext cx="522000" cy="522000"/>
          </a:xfrm>
          <a:prstGeom prst="rect">
            <a:avLst/>
          </a:prstGeom>
        </p:spPr>
      </p:pic>
      <p:sp>
        <p:nvSpPr>
          <p:cNvPr id="297" name="楕円 296">
            <a:extLst>
              <a:ext uri="{FF2B5EF4-FFF2-40B4-BE49-F238E27FC236}">
                <a16:creationId xmlns:a16="http://schemas.microsoft.com/office/drawing/2014/main" id="{349787E7-4186-42D9-8756-9192704029D8}"/>
              </a:ext>
            </a:extLst>
          </p:cNvPr>
          <p:cNvSpPr/>
          <p:nvPr/>
        </p:nvSpPr>
        <p:spPr>
          <a:xfrm>
            <a:off x="12950167" y="232890"/>
            <a:ext cx="522000" cy="522000"/>
          </a:xfrm>
          <a:prstGeom prst="ellipse">
            <a:avLst/>
          </a:prstGeom>
          <a:solidFill>
            <a:srgbClr val="96B6DC"/>
          </a:solidFill>
          <a:ln w="47625" cmpd="dbl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700" b="1" dirty="0"/>
              <a:t>シェフの</a:t>
            </a:r>
            <a:endParaRPr kumimoji="1" lang="en-US" altLang="ja-JP" sz="700" b="1" dirty="0"/>
          </a:p>
          <a:p>
            <a:pPr algn="ctr"/>
            <a:r>
              <a:rPr kumimoji="1" lang="ja-JP" altLang="en-US" sz="700" b="1" dirty="0"/>
              <a:t>おすすめ</a:t>
            </a:r>
          </a:p>
        </p:txBody>
      </p:sp>
      <p:sp>
        <p:nvSpPr>
          <p:cNvPr id="298" name="楕円 297">
            <a:extLst>
              <a:ext uri="{FF2B5EF4-FFF2-40B4-BE49-F238E27FC236}">
                <a16:creationId xmlns:a16="http://schemas.microsoft.com/office/drawing/2014/main" id="{41F93774-E703-4C32-A339-73A3C8583CB0}"/>
              </a:ext>
            </a:extLst>
          </p:cNvPr>
          <p:cNvSpPr/>
          <p:nvPr/>
        </p:nvSpPr>
        <p:spPr>
          <a:xfrm>
            <a:off x="14301187" y="3674029"/>
            <a:ext cx="522000" cy="522000"/>
          </a:xfrm>
          <a:prstGeom prst="ellipse">
            <a:avLst/>
          </a:prstGeom>
          <a:solidFill>
            <a:srgbClr val="96B6DC"/>
          </a:solidFill>
          <a:ln w="47625" cmpd="dbl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700" b="1" dirty="0"/>
              <a:t>シェフの</a:t>
            </a:r>
            <a:endParaRPr kumimoji="1" lang="en-US" altLang="ja-JP" sz="700" b="1" dirty="0"/>
          </a:p>
          <a:p>
            <a:pPr algn="ctr"/>
            <a:r>
              <a:rPr kumimoji="1" lang="ja-JP" altLang="en-US" sz="700" b="1" dirty="0"/>
              <a:t>おすすめ</a:t>
            </a:r>
          </a:p>
        </p:txBody>
      </p:sp>
    </p:spTree>
    <p:extLst>
      <p:ext uri="{BB962C8B-B14F-4D97-AF65-F5344CB8AC3E}">
        <p14:creationId xmlns:p14="http://schemas.microsoft.com/office/powerpoint/2010/main" val="3152834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1085</TotalTime>
  <Words>582</Words>
  <Application>Microsoft Office PowerPoint</Application>
  <PresentationFormat>ユーザー設定</PresentationFormat>
  <Paragraphs>152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メイリオ</vt:lpstr>
      <vt:lpstr>源柔ゴシックX Bold</vt:lpstr>
      <vt:lpstr>Arial</vt:lpstr>
      <vt:lpstr>Calibri</vt:lpstr>
      <vt:lpstr>Calibri Light</vt:lpstr>
      <vt:lpstr>Cavolini</vt:lpstr>
      <vt:lpstr>Dreaming Outloud Pro</vt:lpstr>
      <vt:lpstr>Roboto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深澤 弥生（㈱グローアップ）</dc:creator>
  <cp:lastModifiedBy>岡村 沙織</cp:lastModifiedBy>
  <cp:revision>27</cp:revision>
  <cp:lastPrinted>2022-04-21T06:25:30Z</cp:lastPrinted>
  <dcterms:created xsi:type="dcterms:W3CDTF">2022-04-11T06:12:12Z</dcterms:created>
  <dcterms:modified xsi:type="dcterms:W3CDTF">2022-09-22T02:09:42Z</dcterms:modified>
</cp:coreProperties>
</file>