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4" r:id="rId6"/>
    <p:sldId id="258" r:id="rId7"/>
    <p:sldId id="259" r:id="rId8"/>
    <p:sldId id="257" r:id="rId9"/>
    <p:sldId id="260" r:id="rId10"/>
    <p:sldId id="261" r:id="rId11"/>
    <p:sldId id="262" r:id="rId12"/>
    <p:sldId id="263" r:id="rId13"/>
    <p:sldId id="265" r:id="rId14"/>
    <p:sldId id="266" r:id="rId15"/>
    <p:sldId id="267" r:id="rId16"/>
    <p:sldId id="268" r:id="rId17"/>
    <p:sldId id="269" r:id="rId18"/>
    <p:sldId id="270" r:id="rId19"/>
    <p:sldId id="271" r:id="rId20"/>
    <p:sldId id="272" r:id="rId21"/>
    <p:sldId id="274" r:id="rId22"/>
    <p:sldId id="273" r:id="rId23"/>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06A4282-AEFF-4BA2-87FE-EAB250E357CC}" v="32" dt="2025-10-10T09:57:59.959"/>
    <p1510:client id="{D07A5836-A97E-436E-BC61-961C1074107B}" v="2422" dt="2025-10-10T11:27:07.1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p:scale>
          <a:sx n="49" d="100"/>
          <a:sy n="49" d="100"/>
        </p:scale>
        <p:origin x="2002" y="69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4339D64-875F-42DC-F94A-9856803E30F8}"/>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604DC9CC-0306-7C5C-E708-52666A1E81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013ABFAD-E4C2-6D84-206F-ADAF6AB7A420}"/>
              </a:ext>
            </a:extLst>
          </p:cNvPr>
          <p:cNvSpPr>
            <a:spLocks noGrp="1"/>
          </p:cNvSpPr>
          <p:nvPr>
            <p:ph type="dt" sz="half" idx="10"/>
          </p:nvPr>
        </p:nvSpPr>
        <p:spPr/>
        <p:txBody>
          <a:bodyPr/>
          <a:lstStyle/>
          <a:p>
            <a:fld id="{9E72635D-A0E6-43C8-B5CB-CAFD8393F4EF}" type="datetimeFigureOut">
              <a:rPr kumimoji="1" lang="ja-JP" altLang="en-US" smtClean="0"/>
              <a:t>2025/9/30</a:t>
            </a:fld>
            <a:endParaRPr kumimoji="1" lang="ja-JP" altLang="en-US"/>
          </a:p>
        </p:txBody>
      </p:sp>
      <p:sp>
        <p:nvSpPr>
          <p:cNvPr id="5" name="フッター プレースホルダー 4">
            <a:extLst>
              <a:ext uri="{FF2B5EF4-FFF2-40B4-BE49-F238E27FC236}">
                <a16:creationId xmlns:a16="http://schemas.microsoft.com/office/drawing/2014/main" id="{4F5CCD7D-23A0-129D-479E-8B781522F81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978EF7B-C960-46DF-C5C0-3C53364D91AB}"/>
              </a:ext>
            </a:extLst>
          </p:cNvPr>
          <p:cNvSpPr>
            <a:spLocks noGrp="1"/>
          </p:cNvSpPr>
          <p:nvPr>
            <p:ph type="sldNum" sz="quarter" idx="12"/>
          </p:nvPr>
        </p:nvSpPr>
        <p:spPr/>
        <p:txBody>
          <a:bodyPr/>
          <a:lstStyle/>
          <a:p>
            <a:fld id="{ABF99C03-9B76-4F07-975D-FF99C7B889FB}" type="slidenum">
              <a:rPr kumimoji="1" lang="ja-JP" altLang="en-US" smtClean="0"/>
              <a:t>‹#›</a:t>
            </a:fld>
            <a:endParaRPr kumimoji="1" lang="ja-JP" altLang="en-US"/>
          </a:p>
        </p:txBody>
      </p:sp>
    </p:spTree>
    <p:extLst>
      <p:ext uri="{BB962C8B-B14F-4D97-AF65-F5344CB8AC3E}">
        <p14:creationId xmlns:p14="http://schemas.microsoft.com/office/powerpoint/2010/main" val="4192303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2FB4FEF-B437-4A08-9357-CF6438D5F2CD}"/>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81C72594-EAF9-1275-1826-A37410D44112}"/>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D4B4D65-A8F8-D974-84A5-E3480FEE8282}"/>
              </a:ext>
            </a:extLst>
          </p:cNvPr>
          <p:cNvSpPr>
            <a:spLocks noGrp="1"/>
          </p:cNvSpPr>
          <p:nvPr>
            <p:ph type="dt" sz="half" idx="10"/>
          </p:nvPr>
        </p:nvSpPr>
        <p:spPr/>
        <p:txBody>
          <a:bodyPr/>
          <a:lstStyle/>
          <a:p>
            <a:fld id="{9E72635D-A0E6-43C8-B5CB-CAFD8393F4EF}" type="datetimeFigureOut">
              <a:rPr kumimoji="1" lang="ja-JP" altLang="en-US" smtClean="0"/>
              <a:t>2025/9/30</a:t>
            </a:fld>
            <a:endParaRPr kumimoji="1" lang="ja-JP" altLang="en-US"/>
          </a:p>
        </p:txBody>
      </p:sp>
      <p:sp>
        <p:nvSpPr>
          <p:cNvPr id="5" name="フッター プレースホルダー 4">
            <a:extLst>
              <a:ext uri="{FF2B5EF4-FFF2-40B4-BE49-F238E27FC236}">
                <a16:creationId xmlns:a16="http://schemas.microsoft.com/office/drawing/2014/main" id="{3C952CD7-A9EA-1C17-3C1F-607405D64E1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2BB0CD7-FD3F-BAEE-D18B-0313FE90AF5B}"/>
              </a:ext>
            </a:extLst>
          </p:cNvPr>
          <p:cNvSpPr>
            <a:spLocks noGrp="1"/>
          </p:cNvSpPr>
          <p:nvPr>
            <p:ph type="sldNum" sz="quarter" idx="12"/>
          </p:nvPr>
        </p:nvSpPr>
        <p:spPr/>
        <p:txBody>
          <a:bodyPr/>
          <a:lstStyle/>
          <a:p>
            <a:fld id="{ABF99C03-9B76-4F07-975D-FF99C7B889FB}" type="slidenum">
              <a:rPr kumimoji="1" lang="ja-JP" altLang="en-US" smtClean="0"/>
              <a:t>‹#›</a:t>
            </a:fld>
            <a:endParaRPr kumimoji="1" lang="ja-JP" altLang="en-US"/>
          </a:p>
        </p:txBody>
      </p:sp>
    </p:spTree>
    <p:extLst>
      <p:ext uri="{BB962C8B-B14F-4D97-AF65-F5344CB8AC3E}">
        <p14:creationId xmlns:p14="http://schemas.microsoft.com/office/powerpoint/2010/main" val="7144337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242FF4B8-C69C-0F58-B151-01D3528204AF}"/>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3F702098-D607-B448-2ED7-8647B6265DB2}"/>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E555DD3-3067-DD8D-5672-7AEB40C8B0BE}"/>
              </a:ext>
            </a:extLst>
          </p:cNvPr>
          <p:cNvSpPr>
            <a:spLocks noGrp="1"/>
          </p:cNvSpPr>
          <p:nvPr>
            <p:ph type="dt" sz="half" idx="10"/>
          </p:nvPr>
        </p:nvSpPr>
        <p:spPr/>
        <p:txBody>
          <a:bodyPr/>
          <a:lstStyle/>
          <a:p>
            <a:fld id="{9E72635D-A0E6-43C8-B5CB-CAFD8393F4EF}" type="datetimeFigureOut">
              <a:rPr kumimoji="1" lang="ja-JP" altLang="en-US" smtClean="0"/>
              <a:t>2025/9/30</a:t>
            </a:fld>
            <a:endParaRPr kumimoji="1" lang="ja-JP" altLang="en-US"/>
          </a:p>
        </p:txBody>
      </p:sp>
      <p:sp>
        <p:nvSpPr>
          <p:cNvPr id="5" name="フッター プレースホルダー 4">
            <a:extLst>
              <a:ext uri="{FF2B5EF4-FFF2-40B4-BE49-F238E27FC236}">
                <a16:creationId xmlns:a16="http://schemas.microsoft.com/office/drawing/2014/main" id="{C5010112-3355-E94F-FC5F-4EDD0F2F4B9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A99C16F-2A1D-EEAF-FE7F-4B33611D37C9}"/>
              </a:ext>
            </a:extLst>
          </p:cNvPr>
          <p:cNvSpPr>
            <a:spLocks noGrp="1"/>
          </p:cNvSpPr>
          <p:nvPr>
            <p:ph type="sldNum" sz="quarter" idx="12"/>
          </p:nvPr>
        </p:nvSpPr>
        <p:spPr/>
        <p:txBody>
          <a:bodyPr/>
          <a:lstStyle/>
          <a:p>
            <a:fld id="{ABF99C03-9B76-4F07-975D-FF99C7B889FB}" type="slidenum">
              <a:rPr kumimoji="1" lang="ja-JP" altLang="en-US" smtClean="0"/>
              <a:t>‹#›</a:t>
            </a:fld>
            <a:endParaRPr kumimoji="1" lang="ja-JP" altLang="en-US"/>
          </a:p>
        </p:txBody>
      </p:sp>
    </p:spTree>
    <p:extLst>
      <p:ext uri="{BB962C8B-B14F-4D97-AF65-F5344CB8AC3E}">
        <p14:creationId xmlns:p14="http://schemas.microsoft.com/office/powerpoint/2010/main" val="19539673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D00FE3C-1F56-936A-44D5-BDD924AA95D1}"/>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0C61470C-BB3B-B689-D5B7-DC373DA44158}"/>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7CE0F81-1BE4-F3E9-DF77-8B76B4023EB1}"/>
              </a:ext>
            </a:extLst>
          </p:cNvPr>
          <p:cNvSpPr>
            <a:spLocks noGrp="1"/>
          </p:cNvSpPr>
          <p:nvPr>
            <p:ph type="dt" sz="half" idx="10"/>
          </p:nvPr>
        </p:nvSpPr>
        <p:spPr/>
        <p:txBody>
          <a:bodyPr/>
          <a:lstStyle/>
          <a:p>
            <a:fld id="{9E72635D-A0E6-43C8-B5CB-CAFD8393F4EF}" type="datetimeFigureOut">
              <a:rPr kumimoji="1" lang="ja-JP" altLang="en-US" smtClean="0"/>
              <a:t>2025/9/30</a:t>
            </a:fld>
            <a:endParaRPr kumimoji="1" lang="ja-JP" altLang="en-US"/>
          </a:p>
        </p:txBody>
      </p:sp>
      <p:sp>
        <p:nvSpPr>
          <p:cNvPr id="5" name="フッター プレースホルダー 4">
            <a:extLst>
              <a:ext uri="{FF2B5EF4-FFF2-40B4-BE49-F238E27FC236}">
                <a16:creationId xmlns:a16="http://schemas.microsoft.com/office/drawing/2014/main" id="{B24CE4B0-4D57-3742-607A-8275DD5E829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5EFA069-568D-6883-B964-6C4F5ADAD987}"/>
              </a:ext>
            </a:extLst>
          </p:cNvPr>
          <p:cNvSpPr>
            <a:spLocks noGrp="1"/>
          </p:cNvSpPr>
          <p:nvPr>
            <p:ph type="sldNum" sz="quarter" idx="12"/>
          </p:nvPr>
        </p:nvSpPr>
        <p:spPr/>
        <p:txBody>
          <a:bodyPr/>
          <a:lstStyle/>
          <a:p>
            <a:fld id="{ABF99C03-9B76-4F07-975D-FF99C7B889FB}" type="slidenum">
              <a:rPr kumimoji="1" lang="ja-JP" altLang="en-US" smtClean="0"/>
              <a:t>‹#›</a:t>
            </a:fld>
            <a:endParaRPr kumimoji="1" lang="ja-JP" altLang="en-US"/>
          </a:p>
        </p:txBody>
      </p:sp>
    </p:spTree>
    <p:extLst>
      <p:ext uri="{BB962C8B-B14F-4D97-AF65-F5344CB8AC3E}">
        <p14:creationId xmlns:p14="http://schemas.microsoft.com/office/powerpoint/2010/main" val="41199238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452333C-4B20-BE59-69C3-CCB8194DEA41}"/>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FB5FC7B-47FF-210B-99D2-9900426D998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53FDF91B-DD1E-DB2F-3E61-DF3FE22E3231}"/>
              </a:ext>
            </a:extLst>
          </p:cNvPr>
          <p:cNvSpPr>
            <a:spLocks noGrp="1"/>
          </p:cNvSpPr>
          <p:nvPr>
            <p:ph type="dt" sz="half" idx="10"/>
          </p:nvPr>
        </p:nvSpPr>
        <p:spPr/>
        <p:txBody>
          <a:bodyPr/>
          <a:lstStyle/>
          <a:p>
            <a:fld id="{9E72635D-A0E6-43C8-B5CB-CAFD8393F4EF}" type="datetimeFigureOut">
              <a:rPr kumimoji="1" lang="ja-JP" altLang="en-US" smtClean="0"/>
              <a:t>2025/9/30</a:t>
            </a:fld>
            <a:endParaRPr kumimoji="1" lang="ja-JP" altLang="en-US"/>
          </a:p>
        </p:txBody>
      </p:sp>
      <p:sp>
        <p:nvSpPr>
          <p:cNvPr id="5" name="フッター プレースホルダー 4">
            <a:extLst>
              <a:ext uri="{FF2B5EF4-FFF2-40B4-BE49-F238E27FC236}">
                <a16:creationId xmlns:a16="http://schemas.microsoft.com/office/drawing/2014/main" id="{218BB45D-C9A7-CC8E-1F91-E6C9AD6B328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22BD197-C12E-29D3-D923-A56C2942E7F5}"/>
              </a:ext>
            </a:extLst>
          </p:cNvPr>
          <p:cNvSpPr>
            <a:spLocks noGrp="1"/>
          </p:cNvSpPr>
          <p:nvPr>
            <p:ph type="sldNum" sz="quarter" idx="12"/>
          </p:nvPr>
        </p:nvSpPr>
        <p:spPr/>
        <p:txBody>
          <a:bodyPr/>
          <a:lstStyle/>
          <a:p>
            <a:fld id="{ABF99C03-9B76-4F07-975D-FF99C7B889FB}" type="slidenum">
              <a:rPr kumimoji="1" lang="ja-JP" altLang="en-US" smtClean="0"/>
              <a:t>‹#›</a:t>
            </a:fld>
            <a:endParaRPr kumimoji="1" lang="ja-JP" altLang="en-US"/>
          </a:p>
        </p:txBody>
      </p:sp>
    </p:spTree>
    <p:extLst>
      <p:ext uri="{BB962C8B-B14F-4D97-AF65-F5344CB8AC3E}">
        <p14:creationId xmlns:p14="http://schemas.microsoft.com/office/powerpoint/2010/main" val="3138428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FBED4D0-A52D-FC32-B15B-85878F78BFE7}"/>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6B07EC89-4FB3-313A-89B6-14F4FE27CE7D}"/>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01D13CAA-9CA9-723F-D451-8F22C0468F15}"/>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6E379FAE-1026-8471-5266-BE4505EA8D15}"/>
              </a:ext>
            </a:extLst>
          </p:cNvPr>
          <p:cNvSpPr>
            <a:spLocks noGrp="1"/>
          </p:cNvSpPr>
          <p:nvPr>
            <p:ph type="dt" sz="half" idx="10"/>
          </p:nvPr>
        </p:nvSpPr>
        <p:spPr/>
        <p:txBody>
          <a:bodyPr/>
          <a:lstStyle/>
          <a:p>
            <a:fld id="{9E72635D-A0E6-43C8-B5CB-CAFD8393F4EF}" type="datetimeFigureOut">
              <a:rPr kumimoji="1" lang="ja-JP" altLang="en-US" smtClean="0"/>
              <a:t>2025/9/30</a:t>
            </a:fld>
            <a:endParaRPr kumimoji="1" lang="ja-JP" altLang="en-US"/>
          </a:p>
        </p:txBody>
      </p:sp>
      <p:sp>
        <p:nvSpPr>
          <p:cNvPr id="6" name="フッター プレースホルダー 5">
            <a:extLst>
              <a:ext uri="{FF2B5EF4-FFF2-40B4-BE49-F238E27FC236}">
                <a16:creationId xmlns:a16="http://schemas.microsoft.com/office/drawing/2014/main" id="{AB0FD779-4E95-D985-133F-B157EF2877F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416F3CDB-A99A-6F07-6F5C-B2CB06270B3B}"/>
              </a:ext>
            </a:extLst>
          </p:cNvPr>
          <p:cNvSpPr>
            <a:spLocks noGrp="1"/>
          </p:cNvSpPr>
          <p:nvPr>
            <p:ph type="sldNum" sz="quarter" idx="12"/>
          </p:nvPr>
        </p:nvSpPr>
        <p:spPr/>
        <p:txBody>
          <a:bodyPr/>
          <a:lstStyle/>
          <a:p>
            <a:fld id="{ABF99C03-9B76-4F07-975D-FF99C7B889FB}" type="slidenum">
              <a:rPr kumimoji="1" lang="ja-JP" altLang="en-US" smtClean="0"/>
              <a:t>‹#›</a:t>
            </a:fld>
            <a:endParaRPr kumimoji="1" lang="ja-JP" altLang="en-US"/>
          </a:p>
        </p:txBody>
      </p:sp>
    </p:spTree>
    <p:extLst>
      <p:ext uri="{BB962C8B-B14F-4D97-AF65-F5344CB8AC3E}">
        <p14:creationId xmlns:p14="http://schemas.microsoft.com/office/powerpoint/2010/main" val="2416695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E57B7C1-C7E3-CCA8-9543-D23E682F3099}"/>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788DFE8D-BC85-55E4-2E18-EADD9D592DF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D22014D4-8AAB-B460-BC19-A851DB21B8A2}"/>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DA278109-2BD2-B784-B709-A7863C2BDAD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D83DE338-A2CD-8C10-FA59-37C9E5A231F3}"/>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058FADD5-A13C-13AC-9430-20DEEA045D1D}"/>
              </a:ext>
            </a:extLst>
          </p:cNvPr>
          <p:cNvSpPr>
            <a:spLocks noGrp="1"/>
          </p:cNvSpPr>
          <p:nvPr>
            <p:ph type="dt" sz="half" idx="10"/>
          </p:nvPr>
        </p:nvSpPr>
        <p:spPr/>
        <p:txBody>
          <a:bodyPr/>
          <a:lstStyle/>
          <a:p>
            <a:fld id="{9E72635D-A0E6-43C8-B5CB-CAFD8393F4EF}" type="datetimeFigureOut">
              <a:rPr kumimoji="1" lang="ja-JP" altLang="en-US" smtClean="0"/>
              <a:t>2025/9/30</a:t>
            </a:fld>
            <a:endParaRPr kumimoji="1" lang="ja-JP" altLang="en-US"/>
          </a:p>
        </p:txBody>
      </p:sp>
      <p:sp>
        <p:nvSpPr>
          <p:cNvPr id="8" name="フッター プレースホルダー 7">
            <a:extLst>
              <a:ext uri="{FF2B5EF4-FFF2-40B4-BE49-F238E27FC236}">
                <a16:creationId xmlns:a16="http://schemas.microsoft.com/office/drawing/2014/main" id="{1B5FA43D-C46C-219C-DAFE-79879A4E5CA9}"/>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4C8C3F7B-C357-63D2-4B1A-2594B7AA6B5B}"/>
              </a:ext>
            </a:extLst>
          </p:cNvPr>
          <p:cNvSpPr>
            <a:spLocks noGrp="1"/>
          </p:cNvSpPr>
          <p:nvPr>
            <p:ph type="sldNum" sz="quarter" idx="12"/>
          </p:nvPr>
        </p:nvSpPr>
        <p:spPr/>
        <p:txBody>
          <a:bodyPr/>
          <a:lstStyle/>
          <a:p>
            <a:fld id="{ABF99C03-9B76-4F07-975D-FF99C7B889FB}" type="slidenum">
              <a:rPr kumimoji="1" lang="ja-JP" altLang="en-US" smtClean="0"/>
              <a:t>‹#›</a:t>
            </a:fld>
            <a:endParaRPr kumimoji="1" lang="ja-JP" altLang="en-US"/>
          </a:p>
        </p:txBody>
      </p:sp>
    </p:spTree>
    <p:extLst>
      <p:ext uri="{BB962C8B-B14F-4D97-AF65-F5344CB8AC3E}">
        <p14:creationId xmlns:p14="http://schemas.microsoft.com/office/powerpoint/2010/main" val="1832044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3E756D6-F120-89C9-DA0F-49926B84C18C}"/>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57B3A065-39FA-A488-9F6D-E9781803B3CD}"/>
              </a:ext>
            </a:extLst>
          </p:cNvPr>
          <p:cNvSpPr>
            <a:spLocks noGrp="1"/>
          </p:cNvSpPr>
          <p:nvPr>
            <p:ph type="dt" sz="half" idx="10"/>
          </p:nvPr>
        </p:nvSpPr>
        <p:spPr/>
        <p:txBody>
          <a:bodyPr/>
          <a:lstStyle/>
          <a:p>
            <a:fld id="{9E72635D-A0E6-43C8-B5CB-CAFD8393F4EF}" type="datetimeFigureOut">
              <a:rPr kumimoji="1" lang="ja-JP" altLang="en-US" smtClean="0"/>
              <a:t>2025/9/30</a:t>
            </a:fld>
            <a:endParaRPr kumimoji="1" lang="ja-JP" altLang="en-US"/>
          </a:p>
        </p:txBody>
      </p:sp>
      <p:sp>
        <p:nvSpPr>
          <p:cNvPr id="4" name="フッター プレースホルダー 3">
            <a:extLst>
              <a:ext uri="{FF2B5EF4-FFF2-40B4-BE49-F238E27FC236}">
                <a16:creationId xmlns:a16="http://schemas.microsoft.com/office/drawing/2014/main" id="{5A190251-C7B1-F2B4-9582-24BCE3E36062}"/>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F62B65AE-4E24-F6FB-04A1-AB17A944F786}"/>
              </a:ext>
            </a:extLst>
          </p:cNvPr>
          <p:cNvSpPr>
            <a:spLocks noGrp="1"/>
          </p:cNvSpPr>
          <p:nvPr>
            <p:ph type="sldNum" sz="quarter" idx="12"/>
          </p:nvPr>
        </p:nvSpPr>
        <p:spPr/>
        <p:txBody>
          <a:bodyPr/>
          <a:lstStyle/>
          <a:p>
            <a:fld id="{ABF99C03-9B76-4F07-975D-FF99C7B889FB}" type="slidenum">
              <a:rPr kumimoji="1" lang="ja-JP" altLang="en-US" smtClean="0"/>
              <a:t>‹#›</a:t>
            </a:fld>
            <a:endParaRPr kumimoji="1" lang="ja-JP" altLang="en-US"/>
          </a:p>
        </p:txBody>
      </p:sp>
    </p:spTree>
    <p:extLst>
      <p:ext uri="{BB962C8B-B14F-4D97-AF65-F5344CB8AC3E}">
        <p14:creationId xmlns:p14="http://schemas.microsoft.com/office/powerpoint/2010/main" val="1289433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073F06D2-BD35-7B81-4C4B-94123092291D}"/>
              </a:ext>
            </a:extLst>
          </p:cNvPr>
          <p:cNvSpPr>
            <a:spLocks noGrp="1"/>
          </p:cNvSpPr>
          <p:nvPr>
            <p:ph type="dt" sz="half" idx="10"/>
          </p:nvPr>
        </p:nvSpPr>
        <p:spPr/>
        <p:txBody>
          <a:bodyPr/>
          <a:lstStyle/>
          <a:p>
            <a:fld id="{9E72635D-A0E6-43C8-B5CB-CAFD8393F4EF}" type="datetimeFigureOut">
              <a:rPr kumimoji="1" lang="ja-JP" altLang="en-US" smtClean="0"/>
              <a:t>2025/9/30</a:t>
            </a:fld>
            <a:endParaRPr kumimoji="1" lang="ja-JP" altLang="en-US"/>
          </a:p>
        </p:txBody>
      </p:sp>
      <p:sp>
        <p:nvSpPr>
          <p:cNvPr id="3" name="フッター プレースホルダー 2">
            <a:extLst>
              <a:ext uri="{FF2B5EF4-FFF2-40B4-BE49-F238E27FC236}">
                <a16:creationId xmlns:a16="http://schemas.microsoft.com/office/drawing/2014/main" id="{83DF19F6-0AA6-9C05-9C8B-D469FCAEBC86}"/>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5F3E8745-30A8-FCD8-1F85-C9197A0F1CBA}"/>
              </a:ext>
            </a:extLst>
          </p:cNvPr>
          <p:cNvSpPr>
            <a:spLocks noGrp="1"/>
          </p:cNvSpPr>
          <p:nvPr>
            <p:ph type="sldNum" sz="quarter" idx="12"/>
          </p:nvPr>
        </p:nvSpPr>
        <p:spPr/>
        <p:txBody>
          <a:bodyPr/>
          <a:lstStyle/>
          <a:p>
            <a:fld id="{ABF99C03-9B76-4F07-975D-FF99C7B889FB}" type="slidenum">
              <a:rPr kumimoji="1" lang="ja-JP" altLang="en-US" smtClean="0"/>
              <a:t>‹#›</a:t>
            </a:fld>
            <a:endParaRPr kumimoji="1" lang="ja-JP" altLang="en-US"/>
          </a:p>
        </p:txBody>
      </p:sp>
    </p:spTree>
    <p:extLst>
      <p:ext uri="{BB962C8B-B14F-4D97-AF65-F5344CB8AC3E}">
        <p14:creationId xmlns:p14="http://schemas.microsoft.com/office/powerpoint/2010/main" val="264424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3F16D07-152E-00AF-CE56-76317C825FBB}"/>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C6698B52-3EDD-6200-B625-6A81242CCCB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B25DF821-7456-E426-EF3B-0E0F918F1A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4CFC4D58-CC48-336C-5B50-5BC57991A5D5}"/>
              </a:ext>
            </a:extLst>
          </p:cNvPr>
          <p:cNvSpPr>
            <a:spLocks noGrp="1"/>
          </p:cNvSpPr>
          <p:nvPr>
            <p:ph type="dt" sz="half" idx="10"/>
          </p:nvPr>
        </p:nvSpPr>
        <p:spPr/>
        <p:txBody>
          <a:bodyPr/>
          <a:lstStyle/>
          <a:p>
            <a:fld id="{9E72635D-A0E6-43C8-B5CB-CAFD8393F4EF}" type="datetimeFigureOut">
              <a:rPr kumimoji="1" lang="ja-JP" altLang="en-US" smtClean="0"/>
              <a:t>2025/9/30</a:t>
            </a:fld>
            <a:endParaRPr kumimoji="1" lang="ja-JP" altLang="en-US"/>
          </a:p>
        </p:txBody>
      </p:sp>
      <p:sp>
        <p:nvSpPr>
          <p:cNvPr id="6" name="フッター プレースホルダー 5">
            <a:extLst>
              <a:ext uri="{FF2B5EF4-FFF2-40B4-BE49-F238E27FC236}">
                <a16:creationId xmlns:a16="http://schemas.microsoft.com/office/drawing/2014/main" id="{DF392F08-FE0F-BBB2-D781-874FF13DA13A}"/>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57AFCE9B-5370-C399-BBDE-5CCC1B77288D}"/>
              </a:ext>
            </a:extLst>
          </p:cNvPr>
          <p:cNvSpPr>
            <a:spLocks noGrp="1"/>
          </p:cNvSpPr>
          <p:nvPr>
            <p:ph type="sldNum" sz="quarter" idx="12"/>
          </p:nvPr>
        </p:nvSpPr>
        <p:spPr/>
        <p:txBody>
          <a:bodyPr/>
          <a:lstStyle/>
          <a:p>
            <a:fld id="{ABF99C03-9B76-4F07-975D-FF99C7B889FB}" type="slidenum">
              <a:rPr kumimoji="1" lang="ja-JP" altLang="en-US" smtClean="0"/>
              <a:t>‹#›</a:t>
            </a:fld>
            <a:endParaRPr kumimoji="1" lang="ja-JP" altLang="en-US"/>
          </a:p>
        </p:txBody>
      </p:sp>
    </p:spTree>
    <p:extLst>
      <p:ext uri="{BB962C8B-B14F-4D97-AF65-F5344CB8AC3E}">
        <p14:creationId xmlns:p14="http://schemas.microsoft.com/office/powerpoint/2010/main" val="20127382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3B90468-3D8D-C8AB-8CE5-417621498FDD}"/>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AECC0AF4-F931-F3E2-649B-0FAF3BC8A89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A81AB33D-FCE4-2B8C-C996-16EAF045BC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ABA92119-3F7B-D59F-DE57-758902E4BCA6}"/>
              </a:ext>
            </a:extLst>
          </p:cNvPr>
          <p:cNvSpPr>
            <a:spLocks noGrp="1"/>
          </p:cNvSpPr>
          <p:nvPr>
            <p:ph type="dt" sz="half" idx="10"/>
          </p:nvPr>
        </p:nvSpPr>
        <p:spPr/>
        <p:txBody>
          <a:bodyPr/>
          <a:lstStyle/>
          <a:p>
            <a:fld id="{9E72635D-A0E6-43C8-B5CB-CAFD8393F4EF}" type="datetimeFigureOut">
              <a:rPr kumimoji="1" lang="ja-JP" altLang="en-US" smtClean="0"/>
              <a:t>2025/9/30</a:t>
            </a:fld>
            <a:endParaRPr kumimoji="1" lang="ja-JP" altLang="en-US"/>
          </a:p>
        </p:txBody>
      </p:sp>
      <p:sp>
        <p:nvSpPr>
          <p:cNvPr id="6" name="フッター プレースホルダー 5">
            <a:extLst>
              <a:ext uri="{FF2B5EF4-FFF2-40B4-BE49-F238E27FC236}">
                <a16:creationId xmlns:a16="http://schemas.microsoft.com/office/drawing/2014/main" id="{DE451E34-5229-435C-355B-D2235E9541C0}"/>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7E1DC037-B48C-1E0B-6572-EAC709DFD500}"/>
              </a:ext>
            </a:extLst>
          </p:cNvPr>
          <p:cNvSpPr>
            <a:spLocks noGrp="1"/>
          </p:cNvSpPr>
          <p:nvPr>
            <p:ph type="sldNum" sz="quarter" idx="12"/>
          </p:nvPr>
        </p:nvSpPr>
        <p:spPr/>
        <p:txBody>
          <a:bodyPr/>
          <a:lstStyle/>
          <a:p>
            <a:fld id="{ABF99C03-9B76-4F07-975D-FF99C7B889FB}" type="slidenum">
              <a:rPr kumimoji="1" lang="ja-JP" altLang="en-US" smtClean="0"/>
              <a:t>‹#›</a:t>
            </a:fld>
            <a:endParaRPr kumimoji="1" lang="ja-JP" altLang="en-US"/>
          </a:p>
        </p:txBody>
      </p:sp>
    </p:spTree>
    <p:extLst>
      <p:ext uri="{BB962C8B-B14F-4D97-AF65-F5344CB8AC3E}">
        <p14:creationId xmlns:p14="http://schemas.microsoft.com/office/powerpoint/2010/main" val="12449566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5E568312-3EE7-0BD0-4431-4DDD0115F0B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2F64108-4C6B-662C-2BE3-7D8A2B3DBAC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9A1D54C-114B-BE55-A8FF-39D756982D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E72635D-A0E6-43C8-B5CB-CAFD8393F4EF}" type="datetimeFigureOut">
              <a:rPr kumimoji="1" lang="ja-JP" altLang="en-US" smtClean="0"/>
              <a:t>2025/9/30</a:t>
            </a:fld>
            <a:endParaRPr kumimoji="1" lang="ja-JP" altLang="en-US"/>
          </a:p>
        </p:txBody>
      </p:sp>
      <p:sp>
        <p:nvSpPr>
          <p:cNvPr id="5" name="フッター プレースホルダー 4">
            <a:extLst>
              <a:ext uri="{FF2B5EF4-FFF2-40B4-BE49-F238E27FC236}">
                <a16:creationId xmlns:a16="http://schemas.microsoft.com/office/drawing/2014/main" id="{0A3474CD-361A-FB38-6F74-C1ADF4939C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798EC7E5-4EC9-2AA5-1D6C-3DC5248891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BF99C03-9B76-4F07-975D-FF99C7B889FB}" type="slidenum">
              <a:rPr kumimoji="1" lang="ja-JP" altLang="en-US" smtClean="0"/>
              <a:t>‹#›</a:t>
            </a:fld>
            <a:endParaRPr kumimoji="1" lang="ja-JP" altLang="en-US"/>
          </a:p>
        </p:txBody>
      </p:sp>
    </p:spTree>
    <p:extLst>
      <p:ext uri="{BB962C8B-B14F-4D97-AF65-F5344CB8AC3E}">
        <p14:creationId xmlns:p14="http://schemas.microsoft.com/office/powerpoint/2010/main" val="14365535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9148629-E740-27A6-6902-068B1CACF04B}"/>
              </a:ext>
            </a:extLst>
          </p:cNvPr>
          <p:cNvSpPr>
            <a:spLocks noGrp="1"/>
          </p:cNvSpPr>
          <p:nvPr>
            <p:ph type="ctrTitle"/>
          </p:nvPr>
        </p:nvSpPr>
        <p:spPr>
          <a:xfrm>
            <a:off x="966316" y="959618"/>
            <a:ext cx="10709869" cy="3140109"/>
          </a:xfrm>
        </p:spPr>
        <p:txBody>
          <a:bodyPr>
            <a:noAutofit/>
          </a:bodyPr>
          <a:lstStyle/>
          <a:p>
            <a:r>
              <a:rPr kumimoji="1" lang="ja-JP" altLang="en-US" sz="6600" dirty="0"/>
              <a:t>インドネシアと日本における労働環境の比較</a:t>
            </a:r>
            <a:br>
              <a:rPr kumimoji="1" lang="en-US" altLang="ja-JP" sz="6600" dirty="0"/>
            </a:br>
            <a:r>
              <a:rPr kumimoji="1" lang="ja-JP" altLang="en-US" sz="4400">
                <a:highlight>
                  <a:srgbClr val="FFFF00"/>
                </a:highlight>
              </a:rPr>
              <a:t>ーワークシェアリングの可能性ー</a:t>
            </a:r>
          </a:p>
        </p:txBody>
      </p:sp>
      <p:sp>
        <p:nvSpPr>
          <p:cNvPr id="3" name="字幕 2">
            <a:extLst>
              <a:ext uri="{FF2B5EF4-FFF2-40B4-BE49-F238E27FC236}">
                <a16:creationId xmlns:a16="http://schemas.microsoft.com/office/drawing/2014/main" id="{374BD499-14DF-69B1-E7E7-D0796A2EE3FC}"/>
              </a:ext>
            </a:extLst>
          </p:cNvPr>
          <p:cNvSpPr>
            <a:spLocks noGrp="1"/>
          </p:cNvSpPr>
          <p:nvPr>
            <p:ph type="subTitle" idx="1"/>
          </p:nvPr>
        </p:nvSpPr>
        <p:spPr>
          <a:xfrm>
            <a:off x="1524000" y="5476352"/>
            <a:ext cx="9144000" cy="422030"/>
          </a:xfrm>
        </p:spPr>
        <p:txBody>
          <a:bodyPr>
            <a:noAutofit/>
          </a:bodyPr>
          <a:lstStyle/>
          <a:p>
            <a:r>
              <a:rPr kumimoji="1" lang="ja-JP" altLang="en-US" sz="3600" dirty="0"/>
              <a:t>松山大学井草ゼミ　</a:t>
            </a:r>
            <a:r>
              <a:rPr lang="ja-JP" altLang="en-US" sz="3600" dirty="0"/>
              <a:t>井上・一色班</a:t>
            </a:r>
            <a:endParaRPr kumimoji="1" lang="en-US" altLang="ja-JP" sz="3600" dirty="0"/>
          </a:p>
        </p:txBody>
      </p:sp>
    </p:spTree>
    <p:extLst>
      <p:ext uri="{BB962C8B-B14F-4D97-AF65-F5344CB8AC3E}">
        <p14:creationId xmlns:p14="http://schemas.microsoft.com/office/powerpoint/2010/main" val="1954362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1DEC942-CD8F-1A75-D717-4B6385C54BDA}"/>
              </a:ext>
            </a:extLst>
          </p:cNvPr>
          <p:cNvSpPr>
            <a:spLocks noGrp="1"/>
          </p:cNvSpPr>
          <p:nvPr>
            <p:ph type="title"/>
          </p:nvPr>
        </p:nvSpPr>
        <p:spPr/>
        <p:txBody>
          <a:bodyPr/>
          <a:lstStyle/>
          <a:p>
            <a:r>
              <a:rPr kumimoji="1" lang="ja-JP" altLang="en-US" dirty="0"/>
              <a:t>現地調査概要</a:t>
            </a:r>
          </a:p>
        </p:txBody>
      </p:sp>
      <p:sp>
        <p:nvSpPr>
          <p:cNvPr id="3" name="コンテンツ プレースホルダー 2">
            <a:extLst>
              <a:ext uri="{FF2B5EF4-FFF2-40B4-BE49-F238E27FC236}">
                <a16:creationId xmlns:a16="http://schemas.microsoft.com/office/drawing/2014/main" id="{E1F1B486-50FB-B2F5-B107-1D06677DA42E}"/>
              </a:ext>
            </a:extLst>
          </p:cNvPr>
          <p:cNvSpPr>
            <a:spLocks noGrp="1"/>
          </p:cNvSpPr>
          <p:nvPr>
            <p:ph idx="1"/>
          </p:nvPr>
        </p:nvSpPr>
        <p:spPr/>
        <p:txBody>
          <a:bodyPr/>
          <a:lstStyle/>
          <a:p>
            <a:pPr marL="0" indent="0">
              <a:buNone/>
            </a:pPr>
            <a:r>
              <a:rPr kumimoji="1" lang="ja-JP" altLang="en-US" dirty="0"/>
              <a:t>調査①</a:t>
            </a:r>
            <a:endParaRPr kumimoji="1" lang="en-US" altLang="ja-JP" dirty="0"/>
          </a:p>
          <a:p>
            <a:pPr marL="0" indent="0">
              <a:buNone/>
            </a:pPr>
            <a:r>
              <a:rPr kumimoji="1" lang="ja-JP" altLang="en-US" dirty="0"/>
              <a:t>調査地：ジャカルタ、レストラン「</a:t>
            </a:r>
            <a:r>
              <a:rPr kumimoji="1" lang="en-US" altLang="ja-JP" dirty="0"/>
              <a:t>Pagi Sore Sunter</a:t>
            </a:r>
            <a:r>
              <a:rPr kumimoji="1" lang="ja-JP" altLang="en-US" dirty="0"/>
              <a:t>」</a:t>
            </a:r>
            <a:endParaRPr kumimoji="1" lang="en-US" altLang="ja-JP" dirty="0"/>
          </a:p>
          <a:p>
            <a:pPr marL="0" indent="0">
              <a:buNone/>
            </a:pPr>
            <a:r>
              <a:rPr kumimoji="1" lang="ja-JP" altLang="en-US" dirty="0"/>
              <a:t>マネージャーへのインタビュー</a:t>
            </a:r>
            <a:endParaRPr kumimoji="1" lang="en-US" altLang="ja-JP" dirty="0"/>
          </a:p>
          <a:p>
            <a:pPr marL="0" indent="0">
              <a:buNone/>
            </a:pPr>
            <a:r>
              <a:rPr lang="ja-JP" altLang="en-US" dirty="0"/>
              <a:t>調査②</a:t>
            </a:r>
            <a:endParaRPr lang="en-US" altLang="ja-JP" dirty="0"/>
          </a:p>
          <a:p>
            <a:pPr marL="0" indent="0">
              <a:buNone/>
            </a:pPr>
            <a:r>
              <a:rPr kumimoji="1" lang="ja-JP" altLang="en-US" dirty="0"/>
              <a:t>様々な職種の人々へ</a:t>
            </a:r>
            <a:r>
              <a:rPr kumimoji="1" lang="en-US" altLang="ja-JP" dirty="0"/>
              <a:t>40</a:t>
            </a:r>
            <a:r>
              <a:rPr kumimoji="1" lang="ja-JP" altLang="en-US" dirty="0"/>
              <a:t>人にインタビュー</a:t>
            </a:r>
            <a:endParaRPr kumimoji="1" lang="en-US" altLang="ja-JP" dirty="0"/>
          </a:p>
          <a:p>
            <a:pPr marL="0" indent="0">
              <a:buNone/>
            </a:pPr>
            <a:endParaRPr kumimoji="1" lang="en-US" altLang="ja-JP" dirty="0"/>
          </a:p>
          <a:p>
            <a:pPr marL="0" indent="0">
              <a:buNone/>
            </a:pPr>
            <a:endParaRPr kumimoji="1" lang="ja-JP" altLang="en-US" dirty="0"/>
          </a:p>
          <a:p>
            <a:pPr marL="0" indent="0">
              <a:buNone/>
            </a:pPr>
            <a:endParaRPr kumimoji="1" lang="ja-JP" altLang="en-US" dirty="0"/>
          </a:p>
        </p:txBody>
      </p:sp>
    </p:spTree>
    <p:extLst>
      <p:ext uri="{BB962C8B-B14F-4D97-AF65-F5344CB8AC3E}">
        <p14:creationId xmlns:p14="http://schemas.microsoft.com/office/powerpoint/2010/main" val="39266486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46CB70A-C992-9B34-B5CF-BF46CF73D581}"/>
              </a:ext>
            </a:extLst>
          </p:cNvPr>
          <p:cNvSpPr>
            <a:spLocks noGrp="1"/>
          </p:cNvSpPr>
          <p:nvPr>
            <p:ph type="title"/>
          </p:nvPr>
        </p:nvSpPr>
        <p:spPr/>
        <p:txBody>
          <a:bodyPr/>
          <a:lstStyle/>
          <a:p>
            <a:r>
              <a:rPr lang="ja-JP" altLang="en-US" dirty="0"/>
              <a:t>ワークシェアリングに対する質問・回答</a:t>
            </a:r>
            <a:endParaRPr kumimoji="1" lang="ja-JP" altLang="en-US" dirty="0"/>
          </a:p>
        </p:txBody>
      </p:sp>
      <p:sp>
        <p:nvSpPr>
          <p:cNvPr id="3" name="コンテンツ プレースホルダー 2">
            <a:extLst>
              <a:ext uri="{FF2B5EF4-FFF2-40B4-BE49-F238E27FC236}">
                <a16:creationId xmlns:a16="http://schemas.microsoft.com/office/drawing/2014/main" id="{5610A4E3-9C81-5381-5CBE-4FEF1C78DC5B}"/>
              </a:ext>
            </a:extLst>
          </p:cNvPr>
          <p:cNvSpPr>
            <a:spLocks noGrp="1"/>
          </p:cNvSpPr>
          <p:nvPr>
            <p:ph idx="1"/>
          </p:nvPr>
        </p:nvSpPr>
        <p:spPr>
          <a:xfrm>
            <a:off x="838200" y="1690688"/>
            <a:ext cx="10515600" cy="4351338"/>
          </a:xfrm>
        </p:spPr>
        <p:txBody>
          <a:bodyPr/>
          <a:lstStyle/>
          <a:p>
            <a:r>
              <a:rPr kumimoji="1" lang="ja-JP" altLang="en-US" dirty="0"/>
              <a:t>ワークシェアリングを行っているのか？</a:t>
            </a:r>
            <a:endParaRPr kumimoji="1" lang="en-US" altLang="ja-JP" dirty="0"/>
          </a:p>
          <a:p>
            <a:pPr marL="0" indent="0">
              <a:buNone/>
            </a:pPr>
            <a:r>
              <a:rPr kumimoji="1" lang="en-US" altLang="ja-JP" dirty="0"/>
              <a:t>『</a:t>
            </a:r>
            <a:r>
              <a:rPr kumimoji="1" lang="ja-JP" altLang="en-US" dirty="0"/>
              <a:t>仕事は部門別でかなり分業されている</a:t>
            </a:r>
            <a:r>
              <a:rPr kumimoji="1" lang="en-US" altLang="ja-JP" dirty="0"/>
              <a:t>』</a:t>
            </a:r>
          </a:p>
          <a:p>
            <a:r>
              <a:rPr kumimoji="1" lang="ja-JP" altLang="en-US" dirty="0"/>
              <a:t>過剰な人員でも人件費は大丈夫なのか？</a:t>
            </a:r>
            <a:endParaRPr kumimoji="1" lang="en-US" altLang="ja-JP" dirty="0"/>
          </a:p>
          <a:p>
            <a:pPr marL="0" indent="0">
              <a:buNone/>
            </a:pPr>
            <a:r>
              <a:rPr kumimoji="1" lang="en-US" altLang="ja-JP" dirty="0"/>
              <a:t>『</a:t>
            </a:r>
            <a:r>
              <a:rPr kumimoji="1" lang="ja-JP" altLang="en-US" dirty="0"/>
              <a:t>売上が高ければ人件費は問題ない</a:t>
            </a:r>
            <a:r>
              <a:rPr kumimoji="1" lang="en-US" altLang="ja-JP" dirty="0"/>
              <a:t>』</a:t>
            </a:r>
          </a:p>
          <a:p>
            <a:r>
              <a:rPr kumimoji="1" lang="ja-JP" altLang="en-US" dirty="0"/>
              <a:t>利益を考えれば、過剰な人員を削減したほうが良いのではないのか？また、なぜ削減しなのいのか？</a:t>
            </a:r>
            <a:endParaRPr kumimoji="1" lang="en-US" altLang="ja-JP" dirty="0"/>
          </a:p>
          <a:p>
            <a:pPr marL="0" indent="0">
              <a:buNone/>
            </a:pPr>
            <a:r>
              <a:rPr kumimoji="1" lang="en-US" altLang="ja-JP" dirty="0"/>
              <a:t>『</a:t>
            </a:r>
            <a:r>
              <a:rPr kumimoji="1" lang="ja-JP" altLang="en-US" dirty="0"/>
              <a:t>非効率な従業員削減も可能だが、インドネシアでは雇用機会が不足しているため、この地域の人々のために非常に大きな雇用機会を創出している。</a:t>
            </a:r>
            <a:r>
              <a:rPr kumimoji="1" lang="en-US" altLang="ja-JP" dirty="0"/>
              <a:t>』</a:t>
            </a:r>
          </a:p>
        </p:txBody>
      </p:sp>
    </p:spTree>
    <p:extLst>
      <p:ext uri="{BB962C8B-B14F-4D97-AF65-F5344CB8AC3E}">
        <p14:creationId xmlns:p14="http://schemas.microsoft.com/office/powerpoint/2010/main" val="5090794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F792E4D-CF46-173F-5DC2-024EA663DA49}"/>
              </a:ext>
            </a:extLst>
          </p:cNvPr>
          <p:cNvSpPr>
            <a:spLocks noGrp="1"/>
          </p:cNvSpPr>
          <p:nvPr>
            <p:ph type="title"/>
          </p:nvPr>
        </p:nvSpPr>
        <p:spPr/>
        <p:txBody>
          <a:bodyPr/>
          <a:lstStyle/>
          <a:p>
            <a:r>
              <a:rPr kumimoji="1" lang="ja-JP" altLang="en-US" dirty="0"/>
              <a:t>労働環境に関する質問</a:t>
            </a:r>
          </a:p>
        </p:txBody>
      </p:sp>
      <p:sp>
        <p:nvSpPr>
          <p:cNvPr id="3" name="コンテンツ プレースホルダー 2">
            <a:extLst>
              <a:ext uri="{FF2B5EF4-FFF2-40B4-BE49-F238E27FC236}">
                <a16:creationId xmlns:a16="http://schemas.microsoft.com/office/drawing/2014/main" id="{DAD8406E-8E40-7A94-EF70-6CCB60A1F9D4}"/>
              </a:ext>
            </a:extLst>
          </p:cNvPr>
          <p:cNvSpPr>
            <a:spLocks noGrp="1"/>
          </p:cNvSpPr>
          <p:nvPr>
            <p:ph idx="1"/>
          </p:nvPr>
        </p:nvSpPr>
        <p:spPr>
          <a:xfrm>
            <a:off x="838200" y="1825625"/>
            <a:ext cx="11049000" cy="4351338"/>
          </a:xfrm>
        </p:spPr>
        <p:txBody>
          <a:bodyPr/>
          <a:lstStyle/>
          <a:p>
            <a:r>
              <a:rPr kumimoji="1" lang="ja-JP" altLang="en-US" dirty="0"/>
              <a:t>このような従業員の多い店はインドネシアでは当たり前なのか？</a:t>
            </a:r>
            <a:r>
              <a:rPr kumimoji="1" lang="en-US" altLang="ja-JP" dirty="0"/>
              <a:t>『</a:t>
            </a:r>
            <a:r>
              <a:rPr lang="ja-JP" altLang="en-US" dirty="0"/>
              <a:t>レストランやショップはどれもこのような感じです。</a:t>
            </a:r>
            <a:r>
              <a:rPr kumimoji="1" lang="en-US" altLang="ja-JP" dirty="0"/>
              <a:t>』</a:t>
            </a:r>
          </a:p>
          <a:p>
            <a:pPr marL="0" indent="0">
              <a:buNone/>
            </a:pPr>
            <a:endParaRPr kumimoji="1" lang="en-US" altLang="ja-JP" dirty="0"/>
          </a:p>
          <a:p>
            <a:r>
              <a:rPr kumimoji="1" lang="ja-JP" altLang="en-US" dirty="0"/>
              <a:t>雇用機会の創出はなぜ行っているのか？</a:t>
            </a:r>
            <a:endParaRPr kumimoji="1" lang="en-US" altLang="ja-JP" dirty="0"/>
          </a:p>
          <a:p>
            <a:pPr marL="0" indent="0">
              <a:buNone/>
            </a:pPr>
            <a:r>
              <a:rPr lang="ja-JP" altLang="en-US" dirty="0"/>
              <a:t>　</a:t>
            </a:r>
            <a:r>
              <a:rPr kumimoji="1" lang="en-US" altLang="ja-JP" dirty="0"/>
              <a:t>『</a:t>
            </a:r>
            <a:r>
              <a:rPr kumimoji="1" lang="ja-JP" altLang="en-US" dirty="0"/>
              <a:t>政府が失業率を下げるために雇用プログラムを行っている。</a:t>
            </a:r>
            <a:r>
              <a:rPr kumimoji="1" lang="en-US" altLang="ja-JP" dirty="0"/>
              <a:t>』</a:t>
            </a:r>
          </a:p>
          <a:p>
            <a:pPr marL="0" indent="0">
              <a:buNone/>
            </a:pPr>
            <a:endParaRPr kumimoji="1" lang="en-US" altLang="ja-JP" dirty="0"/>
          </a:p>
          <a:p>
            <a:r>
              <a:rPr kumimoji="1" lang="ja-JP" altLang="en-US" dirty="0"/>
              <a:t>今の労働環境に満足しているのか？</a:t>
            </a:r>
            <a:endParaRPr kumimoji="1" lang="en-US" altLang="ja-JP" dirty="0"/>
          </a:p>
          <a:p>
            <a:pPr marL="0" indent="0">
              <a:buNone/>
            </a:pPr>
            <a:r>
              <a:rPr kumimoji="1" lang="ja-JP" altLang="en-US" dirty="0"/>
              <a:t>　</a:t>
            </a:r>
            <a:r>
              <a:rPr kumimoji="1" lang="en-US" altLang="ja-JP" dirty="0"/>
              <a:t>『</a:t>
            </a:r>
            <a:r>
              <a:rPr kumimoji="1" lang="ja-JP" altLang="en-US" dirty="0"/>
              <a:t>家庭的な雰囲気で快適に働くことができるので満足です。</a:t>
            </a:r>
            <a:r>
              <a:rPr kumimoji="1" lang="en-US" altLang="ja-JP" dirty="0"/>
              <a:t>』</a:t>
            </a:r>
          </a:p>
          <a:p>
            <a:pPr marL="0" indent="0">
              <a:buNone/>
            </a:pPr>
            <a:endParaRPr kumimoji="1" lang="ja-JP" altLang="en-US" dirty="0"/>
          </a:p>
        </p:txBody>
      </p:sp>
    </p:spTree>
    <p:extLst>
      <p:ext uri="{BB962C8B-B14F-4D97-AF65-F5344CB8AC3E}">
        <p14:creationId xmlns:p14="http://schemas.microsoft.com/office/powerpoint/2010/main" val="40540386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9A3619-12BE-9939-93A1-ABD2B3957A2A}"/>
              </a:ext>
            </a:extLst>
          </p:cNvPr>
          <p:cNvSpPr>
            <a:spLocks noGrp="1"/>
          </p:cNvSpPr>
          <p:nvPr>
            <p:ph type="title"/>
          </p:nvPr>
        </p:nvSpPr>
        <p:spPr/>
        <p:txBody>
          <a:bodyPr/>
          <a:lstStyle/>
          <a:p>
            <a:r>
              <a:rPr kumimoji="1" lang="ja-JP" altLang="en-US" dirty="0"/>
              <a:t>調査結果</a:t>
            </a:r>
          </a:p>
        </p:txBody>
      </p:sp>
      <p:sp>
        <p:nvSpPr>
          <p:cNvPr id="3" name="コンテンツ プレースホルダー 2">
            <a:extLst>
              <a:ext uri="{FF2B5EF4-FFF2-40B4-BE49-F238E27FC236}">
                <a16:creationId xmlns:a16="http://schemas.microsoft.com/office/drawing/2014/main" id="{0A926A47-7D0A-A59B-AFC0-57888F851B43}"/>
              </a:ext>
            </a:extLst>
          </p:cNvPr>
          <p:cNvSpPr>
            <a:spLocks noGrp="1"/>
          </p:cNvSpPr>
          <p:nvPr>
            <p:ph idx="1"/>
          </p:nvPr>
        </p:nvSpPr>
        <p:spPr/>
        <p:txBody>
          <a:bodyPr/>
          <a:lstStyle/>
          <a:p>
            <a:r>
              <a:rPr kumimoji="1" lang="ja-JP" altLang="en-US" sz="4000" dirty="0"/>
              <a:t>従業員数が多く、仕事を分け合う構造。</a:t>
            </a:r>
          </a:p>
          <a:p>
            <a:r>
              <a:rPr kumimoji="1" lang="ja-JP" altLang="en-US" sz="4000" dirty="0"/>
              <a:t>雇用維持が効率性より優先。</a:t>
            </a:r>
          </a:p>
          <a:p>
            <a:r>
              <a:rPr kumimoji="1" lang="ja-JP" altLang="en-US" sz="4000" dirty="0"/>
              <a:t>職場は</a:t>
            </a:r>
            <a:r>
              <a:rPr kumimoji="1" lang="en-US" altLang="ja-JP" sz="4000" dirty="0"/>
              <a:t>『</a:t>
            </a:r>
            <a:r>
              <a:rPr kumimoji="1" lang="ja-JP" altLang="en-US" sz="4000" dirty="0"/>
              <a:t>生活共同体</a:t>
            </a:r>
            <a:r>
              <a:rPr kumimoji="1" lang="en-US" altLang="ja-JP" sz="4000" dirty="0"/>
              <a:t>』</a:t>
            </a:r>
            <a:r>
              <a:rPr kumimoji="1" lang="ja-JP" altLang="en-US" sz="4000" dirty="0"/>
              <a:t>として機能</a:t>
            </a:r>
            <a:endParaRPr lang="en-US" altLang="ja-JP" sz="4000" dirty="0"/>
          </a:p>
          <a:p>
            <a:pPr marL="0" indent="0">
              <a:buNone/>
            </a:pPr>
            <a:endParaRPr kumimoji="1" lang="en-US" altLang="ja-JP" dirty="0"/>
          </a:p>
        </p:txBody>
      </p:sp>
    </p:spTree>
    <p:extLst>
      <p:ext uri="{BB962C8B-B14F-4D97-AF65-F5344CB8AC3E}">
        <p14:creationId xmlns:p14="http://schemas.microsoft.com/office/powerpoint/2010/main" val="2134828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CBFC607-00EF-E72D-5B68-04A34E10668D}"/>
              </a:ext>
            </a:extLst>
          </p:cNvPr>
          <p:cNvSpPr>
            <a:spLocks noGrp="1"/>
          </p:cNvSpPr>
          <p:nvPr>
            <p:ph type="title"/>
          </p:nvPr>
        </p:nvSpPr>
        <p:spPr/>
        <p:txBody>
          <a:bodyPr/>
          <a:lstStyle/>
          <a:p>
            <a:r>
              <a:rPr kumimoji="1" lang="ja-JP" altLang="en-US" dirty="0"/>
              <a:t>分析①雇用創出優先の仕組み</a:t>
            </a:r>
          </a:p>
        </p:txBody>
      </p:sp>
      <p:sp>
        <p:nvSpPr>
          <p:cNvPr id="3" name="コンテンツ プレースホルダー 2">
            <a:extLst>
              <a:ext uri="{FF2B5EF4-FFF2-40B4-BE49-F238E27FC236}">
                <a16:creationId xmlns:a16="http://schemas.microsoft.com/office/drawing/2014/main" id="{76FB38F6-E5DB-8225-838E-986A75AACB12}"/>
              </a:ext>
            </a:extLst>
          </p:cNvPr>
          <p:cNvSpPr>
            <a:spLocks noGrp="1"/>
          </p:cNvSpPr>
          <p:nvPr>
            <p:ph idx="1"/>
          </p:nvPr>
        </p:nvSpPr>
        <p:spPr/>
        <p:txBody>
          <a:bodyPr/>
          <a:lstStyle/>
          <a:p>
            <a:r>
              <a:rPr kumimoji="1" lang="ja-JP" altLang="en-US" sz="4400" dirty="0"/>
              <a:t>効率よりも</a:t>
            </a:r>
            <a:r>
              <a:rPr kumimoji="1" lang="en-US" altLang="ja-JP" sz="4400" dirty="0"/>
              <a:t>『</a:t>
            </a:r>
            <a:r>
              <a:rPr kumimoji="1" lang="ja-JP" altLang="en-US" sz="4400" dirty="0"/>
              <a:t>社会安定</a:t>
            </a:r>
            <a:r>
              <a:rPr kumimoji="1" lang="en-US" altLang="ja-JP" sz="4400" dirty="0"/>
              <a:t>』</a:t>
            </a:r>
            <a:r>
              <a:rPr kumimoji="1" lang="ja-JP" altLang="en-US" sz="4400" dirty="0"/>
              <a:t>を重視。</a:t>
            </a:r>
          </a:p>
          <a:p>
            <a:r>
              <a:rPr kumimoji="1" lang="ja-JP" altLang="en-US" sz="4400" dirty="0"/>
              <a:t>過剰雇用が地域の失業緩和に貢献</a:t>
            </a:r>
            <a:r>
              <a:rPr kumimoji="1" lang="ja-JP" altLang="en-US" dirty="0"/>
              <a:t>。</a:t>
            </a:r>
          </a:p>
        </p:txBody>
      </p:sp>
    </p:spTree>
    <p:extLst>
      <p:ext uri="{BB962C8B-B14F-4D97-AF65-F5344CB8AC3E}">
        <p14:creationId xmlns:p14="http://schemas.microsoft.com/office/powerpoint/2010/main" val="26697059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71A89D8-EDA9-959E-F051-EC193E4F9D10}"/>
              </a:ext>
            </a:extLst>
          </p:cNvPr>
          <p:cNvSpPr>
            <a:spLocks noGrp="1"/>
          </p:cNvSpPr>
          <p:nvPr>
            <p:ph type="title"/>
          </p:nvPr>
        </p:nvSpPr>
        <p:spPr/>
        <p:txBody>
          <a:bodyPr/>
          <a:lstStyle/>
          <a:p>
            <a:r>
              <a:rPr kumimoji="1" lang="ja-JP" altLang="en-US" dirty="0"/>
              <a:t>分析②労働者意識</a:t>
            </a:r>
          </a:p>
        </p:txBody>
      </p:sp>
      <p:sp>
        <p:nvSpPr>
          <p:cNvPr id="3" name="コンテンツ プレースホルダー 2">
            <a:extLst>
              <a:ext uri="{FF2B5EF4-FFF2-40B4-BE49-F238E27FC236}">
                <a16:creationId xmlns:a16="http://schemas.microsoft.com/office/drawing/2014/main" id="{FC2F3AFA-B084-9EFE-D34F-3DEE5CFF8316}"/>
              </a:ext>
            </a:extLst>
          </p:cNvPr>
          <p:cNvSpPr>
            <a:spLocks noGrp="1"/>
          </p:cNvSpPr>
          <p:nvPr>
            <p:ph idx="1"/>
          </p:nvPr>
        </p:nvSpPr>
        <p:spPr/>
        <p:txBody>
          <a:bodyPr/>
          <a:lstStyle/>
          <a:p>
            <a:r>
              <a:rPr kumimoji="1" lang="ja-JP" altLang="en-US" sz="4400" dirty="0"/>
              <a:t>労働＝家族のための生活手段</a:t>
            </a:r>
            <a:endParaRPr kumimoji="1" lang="en-US" altLang="ja-JP" sz="4400" dirty="0"/>
          </a:p>
          <a:p>
            <a:r>
              <a:rPr kumimoji="1" lang="en-US" altLang="ja-JP" sz="4400" dirty="0"/>
              <a:t>『</a:t>
            </a:r>
            <a:r>
              <a:rPr kumimoji="1" lang="ja-JP" altLang="en-US" sz="4400" dirty="0"/>
              <a:t>居心地の良さ</a:t>
            </a:r>
            <a:r>
              <a:rPr kumimoji="1" lang="en-US" altLang="ja-JP" sz="4400" dirty="0"/>
              <a:t>』『</a:t>
            </a:r>
            <a:r>
              <a:rPr kumimoji="1" lang="ja-JP" altLang="en-US" sz="4400" dirty="0"/>
              <a:t>仲間意識</a:t>
            </a:r>
            <a:r>
              <a:rPr kumimoji="1" lang="en-US" altLang="ja-JP" sz="4400" dirty="0"/>
              <a:t>』</a:t>
            </a:r>
            <a:r>
              <a:rPr kumimoji="1" lang="ja-JP" altLang="en-US" sz="4400" dirty="0"/>
              <a:t>が満足要因。</a:t>
            </a:r>
          </a:p>
          <a:p>
            <a:r>
              <a:rPr kumimoji="1" lang="ja-JP" altLang="en-US" sz="4400" dirty="0"/>
              <a:t>効率・成果よりも安定と連帯が重視される。</a:t>
            </a:r>
          </a:p>
          <a:p>
            <a:pPr marL="0" indent="0">
              <a:buNone/>
            </a:pPr>
            <a:endParaRPr kumimoji="1" lang="ja-JP" altLang="en-US" dirty="0"/>
          </a:p>
        </p:txBody>
      </p:sp>
    </p:spTree>
    <p:extLst>
      <p:ext uri="{BB962C8B-B14F-4D97-AF65-F5344CB8AC3E}">
        <p14:creationId xmlns:p14="http://schemas.microsoft.com/office/powerpoint/2010/main" val="34398778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A709AD8-5804-A795-5B88-06F32D29CE52}"/>
              </a:ext>
            </a:extLst>
          </p:cNvPr>
          <p:cNvSpPr>
            <a:spLocks noGrp="1"/>
          </p:cNvSpPr>
          <p:nvPr>
            <p:ph type="title"/>
          </p:nvPr>
        </p:nvSpPr>
        <p:spPr/>
        <p:txBody>
          <a:bodyPr/>
          <a:lstStyle/>
          <a:p>
            <a:r>
              <a:rPr kumimoji="1" lang="ja-JP" altLang="en-US" dirty="0"/>
              <a:t>政策レベルの具体的提言</a:t>
            </a:r>
          </a:p>
        </p:txBody>
      </p:sp>
      <p:sp>
        <p:nvSpPr>
          <p:cNvPr id="3" name="コンテンツ プレースホルダー 2">
            <a:extLst>
              <a:ext uri="{FF2B5EF4-FFF2-40B4-BE49-F238E27FC236}">
                <a16:creationId xmlns:a16="http://schemas.microsoft.com/office/drawing/2014/main" id="{D8127CE9-CD64-34FC-B191-B97FB2646A01}"/>
              </a:ext>
            </a:extLst>
          </p:cNvPr>
          <p:cNvSpPr>
            <a:spLocks noGrp="1"/>
          </p:cNvSpPr>
          <p:nvPr>
            <p:ph idx="1"/>
          </p:nvPr>
        </p:nvSpPr>
        <p:spPr/>
        <p:txBody>
          <a:bodyPr/>
          <a:lstStyle/>
          <a:p>
            <a:r>
              <a:rPr kumimoji="1" lang="ja-JP" altLang="en-US" dirty="0"/>
              <a:t>短時間社員制度の全国標準化</a:t>
            </a:r>
            <a:endParaRPr kumimoji="1" lang="en-US" altLang="ja-JP" dirty="0"/>
          </a:p>
          <a:p>
            <a:pPr marL="0" indent="0">
              <a:buNone/>
            </a:pPr>
            <a:r>
              <a:rPr kumimoji="1" lang="ja-JP" altLang="en-US" dirty="0"/>
              <a:t>→フルタイムと同等の社会保険・昇進機会を確保する。</a:t>
            </a:r>
          </a:p>
          <a:p>
            <a:pPr marL="0" indent="0">
              <a:buNone/>
            </a:pPr>
            <a:r>
              <a:rPr kumimoji="1" lang="ja-JP" altLang="en-US" dirty="0"/>
              <a:t>→企業が独自判断ではなく、国の認定制度として導入を義務化する。</a:t>
            </a:r>
            <a:endParaRPr kumimoji="1" lang="en-US" altLang="ja-JP" dirty="0"/>
          </a:p>
          <a:p>
            <a:r>
              <a:rPr kumimoji="1" lang="ja-JP" altLang="en-US" dirty="0"/>
              <a:t>「社会的包摂雇用」認定制度の創設</a:t>
            </a:r>
            <a:endParaRPr kumimoji="1" lang="en-US" altLang="ja-JP" dirty="0"/>
          </a:p>
          <a:p>
            <a:pPr marL="0" indent="0">
              <a:buNone/>
            </a:pPr>
            <a:r>
              <a:rPr kumimoji="1" lang="ja-JP" altLang="en-US" dirty="0"/>
              <a:t>→高齢者・障がい者・外国人・子育て世帯などを一定割合で雇用する企業を認定し、税制優遇を付与。</a:t>
            </a:r>
            <a:endParaRPr kumimoji="1" lang="en-US" altLang="ja-JP" dirty="0"/>
          </a:p>
        </p:txBody>
      </p:sp>
    </p:spTree>
    <p:extLst>
      <p:ext uri="{BB962C8B-B14F-4D97-AF65-F5344CB8AC3E}">
        <p14:creationId xmlns:p14="http://schemas.microsoft.com/office/powerpoint/2010/main" val="29728131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AF5F062-876C-A9CE-F38F-A834AC8667F7}"/>
              </a:ext>
            </a:extLst>
          </p:cNvPr>
          <p:cNvSpPr>
            <a:spLocks noGrp="1"/>
          </p:cNvSpPr>
          <p:nvPr>
            <p:ph type="title"/>
          </p:nvPr>
        </p:nvSpPr>
        <p:spPr/>
        <p:txBody>
          <a:bodyPr/>
          <a:lstStyle/>
          <a:p>
            <a:r>
              <a:rPr kumimoji="1" lang="ja-JP" altLang="en-US" dirty="0"/>
              <a:t>企業レベルの具体的提言</a:t>
            </a:r>
          </a:p>
        </p:txBody>
      </p:sp>
      <p:sp>
        <p:nvSpPr>
          <p:cNvPr id="3" name="コンテンツ プレースホルダー 2">
            <a:extLst>
              <a:ext uri="{FF2B5EF4-FFF2-40B4-BE49-F238E27FC236}">
                <a16:creationId xmlns:a16="http://schemas.microsoft.com/office/drawing/2014/main" id="{956016D9-7979-4044-CC41-62E488AA9D84}"/>
              </a:ext>
            </a:extLst>
          </p:cNvPr>
          <p:cNvSpPr>
            <a:spLocks noGrp="1"/>
          </p:cNvSpPr>
          <p:nvPr>
            <p:ph idx="1"/>
          </p:nvPr>
        </p:nvSpPr>
        <p:spPr/>
        <p:txBody>
          <a:bodyPr/>
          <a:lstStyle/>
          <a:p>
            <a:r>
              <a:rPr kumimoji="1" lang="ja-JP" altLang="en-US" dirty="0"/>
              <a:t>柔軟勤務の恒常化</a:t>
            </a:r>
            <a:endParaRPr kumimoji="1" lang="en-US" altLang="ja-JP" dirty="0"/>
          </a:p>
          <a:p>
            <a:pPr marL="0" indent="0">
              <a:buNone/>
            </a:pPr>
            <a:r>
              <a:rPr kumimoji="1" lang="ja-JP" altLang="en-US" dirty="0"/>
              <a:t>→テレワークや短時間勤務を「特例」ではなく「標準の勤務形態」として扱う。</a:t>
            </a:r>
          </a:p>
          <a:p>
            <a:pPr marL="0" indent="0">
              <a:buNone/>
            </a:pPr>
            <a:r>
              <a:rPr kumimoji="1" lang="ja-JP" altLang="en-US" dirty="0"/>
              <a:t>→インドネシアの「分担型勤務」から学び、職務単位の切り出し・分担を可能にするデジタル環境整備（クラウドシフト・業務可視化）を促進する。</a:t>
            </a:r>
            <a:endParaRPr kumimoji="1" lang="en-US" altLang="ja-JP" dirty="0"/>
          </a:p>
          <a:p>
            <a:r>
              <a:rPr kumimoji="1" lang="ja-JP" altLang="en-US" dirty="0"/>
              <a:t>「地域雇用連携」モデルの構築</a:t>
            </a:r>
            <a:endParaRPr kumimoji="1" lang="en-US" altLang="ja-JP" dirty="0"/>
          </a:p>
          <a:p>
            <a:pPr marL="0" indent="0">
              <a:buNone/>
            </a:pPr>
            <a:r>
              <a:rPr kumimoji="1" lang="ja-JP" altLang="en-US" dirty="0"/>
              <a:t>→企業単独で雇用を抱え込まず、地域内で人材を融通しあう仕組みを作る。</a:t>
            </a:r>
            <a:endParaRPr kumimoji="1" lang="en-US" altLang="ja-JP" dirty="0"/>
          </a:p>
          <a:p>
            <a:pPr marL="0" indent="0">
              <a:buNone/>
            </a:pPr>
            <a:endParaRPr lang="en-US" altLang="ja-JP" dirty="0"/>
          </a:p>
          <a:p>
            <a:pPr marL="0" indent="0">
              <a:buNone/>
            </a:pPr>
            <a:endParaRPr kumimoji="1" lang="ja-JP" altLang="en-US" dirty="0"/>
          </a:p>
        </p:txBody>
      </p:sp>
    </p:spTree>
    <p:extLst>
      <p:ext uri="{BB962C8B-B14F-4D97-AF65-F5344CB8AC3E}">
        <p14:creationId xmlns:p14="http://schemas.microsoft.com/office/powerpoint/2010/main" val="21560441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C7E59A3-7C20-439B-2F1D-D8B0C18081E6}"/>
              </a:ext>
            </a:extLst>
          </p:cNvPr>
          <p:cNvSpPr>
            <a:spLocks noGrp="1"/>
          </p:cNvSpPr>
          <p:nvPr>
            <p:ph type="title"/>
          </p:nvPr>
        </p:nvSpPr>
        <p:spPr/>
        <p:txBody>
          <a:bodyPr/>
          <a:lstStyle/>
          <a:p>
            <a:r>
              <a:rPr kumimoji="1" lang="ja-JP" altLang="en-US" dirty="0"/>
              <a:t>結論</a:t>
            </a:r>
          </a:p>
        </p:txBody>
      </p:sp>
      <p:sp>
        <p:nvSpPr>
          <p:cNvPr id="3" name="コンテンツ プレースホルダー 2">
            <a:extLst>
              <a:ext uri="{FF2B5EF4-FFF2-40B4-BE49-F238E27FC236}">
                <a16:creationId xmlns:a16="http://schemas.microsoft.com/office/drawing/2014/main" id="{6E2EB2D6-8436-8209-027D-2C955017B7AC}"/>
              </a:ext>
            </a:extLst>
          </p:cNvPr>
          <p:cNvSpPr>
            <a:spLocks noGrp="1"/>
          </p:cNvSpPr>
          <p:nvPr>
            <p:ph idx="1"/>
          </p:nvPr>
        </p:nvSpPr>
        <p:spPr>
          <a:xfrm>
            <a:off x="964324" y="1690688"/>
            <a:ext cx="10515600" cy="4351338"/>
          </a:xfrm>
        </p:spPr>
        <p:txBody>
          <a:bodyPr>
            <a:noAutofit/>
          </a:bodyPr>
          <a:lstStyle/>
          <a:p>
            <a:pPr marL="0" indent="0">
              <a:buNone/>
            </a:pPr>
            <a:r>
              <a:rPr kumimoji="1" lang="ja-JP" altLang="en-US" sz="3600" dirty="0"/>
              <a:t>インドネシアの労働環境が「効率よりも人を守る文化」に基づいていることを明らかにした。日本が持続可能な働き方を実現するためには、制度の整備のみならず、労働を「生活の一部」と捉え、人間的なつながりを重視する新たな価値観を取り入れることが求められる。すなわち、ワークシェアリングとは単なる労働分配の仕組みではなく、「共に働くことを通じて社会全体を包み込む仕組み」として再定義されるべきである。</a:t>
            </a:r>
          </a:p>
        </p:txBody>
      </p:sp>
    </p:spTree>
    <p:extLst>
      <p:ext uri="{BB962C8B-B14F-4D97-AF65-F5344CB8AC3E}">
        <p14:creationId xmlns:p14="http://schemas.microsoft.com/office/powerpoint/2010/main" val="18206802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DC6B135-8499-6E88-A2D6-2563BA5F7AEE}"/>
              </a:ext>
            </a:extLst>
          </p:cNvPr>
          <p:cNvSpPr>
            <a:spLocks noGrp="1"/>
          </p:cNvSpPr>
          <p:nvPr>
            <p:ph type="title"/>
          </p:nvPr>
        </p:nvSpPr>
        <p:spPr>
          <a:xfrm>
            <a:off x="838200" y="299546"/>
            <a:ext cx="10515600" cy="1103586"/>
          </a:xfrm>
        </p:spPr>
        <p:txBody>
          <a:bodyPr>
            <a:normAutofit/>
          </a:bodyPr>
          <a:lstStyle/>
          <a:p>
            <a:pPr algn="ctr"/>
            <a:r>
              <a:rPr kumimoji="1" lang="ja-JP" altLang="en-US" sz="5400" dirty="0"/>
              <a:t>参考文献</a:t>
            </a:r>
          </a:p>
        </p:txBody>
      </p:sp>
      <p:sp>
        <p:nvSpPr>
          <p:cNvPr id="3" name="コンテンツ プレースホルダー 2">
            <a:extLst>
              <a:ext uri="{FF2B5EF4-FFF2-40B4-BE49-F238E27FC236}">
                <a16:creationId xmlns:a16="http://schemas.microsoft.com/office/drawing/2014/main" id="{7647670C-A4E5-B0F9-4B3C-91876ADF9988}"/>
              </a:ext>
            </a:extLst>
          </p:cNvPr>
          <p:cNvSpPr>
            <a:spLocks noGrp="1"/>
          </p:cNvSpPr>
          <p:nvPr>
            <p:ph idx="1"/>
          </p:nvPr>
        </p:nvSpPr>
        <p:spPr>
          <a:xfrm>
            <a:off x="838200" y="1403131"/>
            <a:ext cx="10515600" cy="4773832"/>
          </a:xfrm>
        </p:spPr>
        <p:txBody>
          <a:bodyPr>
            <a:normAutofit fontScale="92500" lnSpcReduction="10000"/>
          </a:bodyPr>
          <a:lstStyle/>
          <a:p>
            <a:r>
              <a:rPr kumimoji="1" lang="ja-JP" altLang="en-US" dirty="0"/>
              <a:t>黒田祥子</a:t>
            </a:r>
            <a:r>
              <a:rPr kumimoji="1" lang="en-US" altLang="ja-JP" dirty="0"/>
              <a:t>(2022)</a:t>
            </a:r>
            <a:r>
              <a:rPr kumimoji="1" lang="ja-JP" altLang="en-US" dirty="0"/>
              <a:t>　「日本の労働時間や働き方に関する諸問題」</a:t>
            </a:r>
          </a:p>
          <a:p>
            <a:r>
              <a:rPr kumimoji="1" lang="ja-JP" altLang="en-US" dirty="0"/>
              <a:t>藤井宏一</a:t>
            </a:r>
            <a:r>
              <a:rPr kumimoji="1" lang="en-US" altLang="ja-JP" dirty="0"/>
              <a:t>(2009)</a:t>
            </a:r>
            <a:r>
              <a:rPr kumimoji="1" lang="ja-JP" altLang="en-US" dirty="0"/>
              <a:t>　日本におけるワークシェアリングの政策的議論について</a:t>
            </a:r>
          </a:p>
          <a:p>
            <a:r>
              <a:rPr kumimoji="1" lang="ja-JP" altLang="en-US" dirty="0"/>
              <a:t>内閣府ホームページ（</a:t>
            </a:r>
            <a:r>
              <a:rPr kumimoji="1" lang="en-US" altLang="ja-JP" dirty="0"/>
              <a:t>2024</a:t>
            </a:r>
            <a:r>
              <a:rPr kumimoji="1" lang="ja-JP" altLang="en-US" dirty="0"/>
              <a:t>）　令和</a:t>
            </a:r>
            <a:r>
              <a:rPr kumimoji="1" lang="en-US" altLang="ja-JP" dirty="0"/>
              <a:t>6</a:t>
            </a:r>
            <a:r>
              <a:rPr kumimoji="1" lang="ja-JP" altLang="en-US" dirty="0"/>
              <a:t>年度年次経済財政報告　第</a:t>
            </a:r>
            <a:r>
              <a:rPr kumimoji="1" lang="en-US" altLang="ja-JP" dirty="0"/>
              <a:t>2</a:t>
            </a:r>
            <a:r>
              <a:rPr kumimoji="1" lang="ja-JP" altLang="en-US" dirty="0"/>
              <a:t>章　人手不足による成長制約を乗り越えるための課題</a:t>
            </a:r>
          </a:p>
          <a:p>
            <a:r>
              <a:rPr kumimoji="1" lang="ja-JP" altLang="en-US" dirty="0"/>
              <a:t>朝日新聞（</a:t>
            </a:r>
            <a:r>
              <a:rPr kumimoji="1" lang="en-US" altLang="ja-JP" dirty="0"/>
              <a:t>2023</a:t>
            </a:r>
            <a:r>
              <a:rPr kumimoji="1" lang="ja-JP" altLang="en-US" dirty="0"/>
              <a:t>）　「ワークシェアリングとは？メリット・デメリットや導入ステップを解説」</a:t>
            </a:r>
          </a:p>
          <a:p>
            <a:r>
              <a:rPr kumimoji="1" lang="en-US" altLang="ja-JP" dirty="0"/>
              <a:t>JBIC</a:t>
            </a:r>
            <a:r>
              <a:rPr kumimoji="1" lang="ja-JP" altLang="en-US" dirty="0"/>
              <a:t>国際協力銀行（</a:t>
            </a:r>
            <a:r>
              <a:rPr kumimoji="1" lang="en-US" altLang="ja-JP" dirty="0"/>
              <a:t>2022</a:t>
            </a:r>
            <a:r>
              <a:rPr kumimoji="1" lang="ja-JP" altLang="en-US" dirty="0"/>
              <a:t>）　「第</a:t>
            </a:r>
            <a:r>
              <a:rPr kumimoji="1" lang="en-US" altLang="ja-JP" dirty="0"/>
              <a:t>19</a:t>
            </a:r>
            <a:r>
              <a:rPr kumimoji="1" lang="ja-JP" altLang="en-US" dirty="0"/>
              <a:t>章　労働事情」</a:t>
            </a:r>
          </a:p>
          <a:p>
            <a:r>
              <a:rPr kumimoji="1" lang="ja-JP" altLang="en-US" dirty="0"/>
              <a:t>インドネシア総合研究所（</a:t>
            </a:r>
            <a:r>
              <a:rPr kumimoji="1" lang="en-US" altLang="ja-JP" dirty="0"/>
              <a:t>2023</a:t>
            </a:r>
            <a:r>
              <a:rPr kumimoji="1" lang="ja-JP" altLang="en-US" dirty="0"/>
              <a:t>）　（</a:t>
            </a:r>
            <a:r>
              <a:rPr kumimoji="1" lang="en-US" altLang="ja-JP" dirty="0"/>
              <a:t>【</a:t>
            </a:r>
            <a:r>
              <a:rPr kumimoji="1" lang="ja-JP" altLang="en-US" dirty="0"/>
              <a:t>コラム</a:t>
            </a:r>
            <a:r>
              <a:rPr kumimoji="1" lang="en-US" altLang="ja-JP" dirty="0"/>
              <a:t>】</a:t>
            </a:r>
            <a:r>
              <a:rPr kumimoji="1" lang="ja-JP" altLang="en-US" dirty="0"/>
              <a:t>ディーセント・ワークから見るインドネシアの雇用）</a:t>
            </a:r>
            <a:endParaRPr kumimoji="1" lang="en-US" altLang="ja-JP" dirty="0"/>
          </a:p>
          <a:p>
            <a:r>
              <a:rPr lang="ja-JP" altLang="en-US" dirty="0"/>
              <a:t>川口大司・鶴光太郎（</a:t>
            </a:r>
            <a:r>
              <a:rPr lang="en-US" altLang="ja-JP" dirty="0"/>
              <a:t>2010</a:t>
            </a:r>
            <a:r>
              <a:rPr lang="ja-JP" altLang="en-US" dirty="0"/>
              <a:t>）「ワークシェアリングは機能するか」</a:t>
            </a:r>
            <a:endParaRPr lang="en-US" altLang="ja-JP" dirty="0"/>
          </a:p>
          <a:p>
            <a:endParaRPr kumimoji="1" lang="ja-JP" altLang="en-US" dirty="0"/>
          </a:p>
        </p:txBody>
      </p:sp>
    </p:spTree>
    <p:extLst>
      <p:ext uri="{BB962C8B-B14F-4D97-AF65-F5344CB8AC3E}">
        <p14:creationId xmlns:p14="http://schemas.microsoft.com/office/powerpoint/2010/main" val="12104313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9910791-95B3-80F7-63FF-16916370D3D1}"/>
              </a:ext>
            </a:extLst>
          </p:cNvPr>
          <p:cNvSpPr>
            <a:spLocks noGrp="1"/>
          </p:cNvSpPr>
          <p:nvPr>
            <p:ph type="title"/>
          </p:nvPr>
        </p:nvSpPr>
        <p:spPr/>
        <p:txBody>
          <a:bodyPr/>
          <a:lstStyle/>
          <a:p>
            <a:r>
              <a:rPr kumimoji="1" lang="ja-JP" altLang="en-US" dirty="0"/>
              <a:t>研究の背景</a:t>
            </a:r>
          </a:p>
        </p:txBody>
      </p:sp>
      <p:sp>
        <p:nvSpPr>
          <p:cNvPr id="3" name="コンテンツ プレースホルダー 2">
            <a:extLst>
              <a:ext uri="{FF2B5EF4-FFF2-40B4-BE49-F238E27FC236}">
                <a16:creationId xmlns:a16="http://schemas.microsoft.com/office/drawing/2014/main" id="{A15BCA65-48A4-B2E5-863F-6B8D43C6A90C}"/>
              </a:ext>
            </a:extLst>
          </p:cNvPr>
          <p:cNvSpPr>
            <a:spLocks noGrp="1"/>
          </p:cNvSpPr>
          <p:nvPr>
            <p:ph idx="1"/>
          </p:nvPr>
        </p:nvSpPr>
        <p:spPr/>
        <p:txBody>
          <a:bodyPr/>
          <a:lstStyle/>
          <a:p>
            <a:r>
              <a:rPr kumimoji="1" lang="ja-JP" altLang="en-US" sz="4000" dirty="0"/>
              <a:t>労働環境は経済発展と生活の質を左右する重要な要素</a:t>
            </a:r>
            <a:endParaRPr lang="en-US" altLang="ja-JP" sz="4000" dirty="0"/>
          </a:p>
          <a:p>
            <a:r>
              <a:rPr lang="ja-JP" altLang="en-US" sz="4000" dirty="0"/>
              <a:t>グローバル化・少子高齢化などにより、働き方が変化</a:t>
            </a:r>
            <a:endParaRPr kumimoji="1" lang="en-US" altLang="ja-JP" sz="4000" dirty="0"/>
          </a:p>
          <a:p>
            <a:r>
              <a:rPr lang="ja-JP" altLang="en-US" sz="4000" dirty="0"/>
              <a:t>両国の比較を通じ、持続可能な働き方を探る</a:t>
            </a:r>
            <a:endParaRPr lang="en-US" altLang="ja-JP" sz="4000" dirty="0"/>
          </a:p>
          <a:p>
            <a:r>
              <a:rPr kumimoji="1" lang="ja-JP" altLang="en-US" sz="4000" dirty="0"/>
              <a:t>非正規雇用</a:t>
            </a:r>
            <a:r>
              <a:rPr lang="ja-JP" altLang="en-US" sz="4000" dirty="0"/>
              <a:t>の拡大、</a:t>
            </a:r>
            <a:r>
              <a:rPr kumimoji="1" lang="ja-JP" altLang="en-US" sz="4000" dirty="0"/>
              <a:t>正規雇用の</a:t>
            </a:r>
            <a:r>
              <a:rPr lang="ja-JP" altLang="en-US" sz="4000" dirty="0"/>
              <a:t>格差</a:t>
            </a:r>
            <a:endParaRPr lang="en-US" altLang="ja-JP" sz="4000" dirty="0"/>
          </a:p>
          <a:p>
            <a:pPr marL="0" indent="0">
              <a:buNone/>
            </a:pPr>
            <a:endParaRPr kumimoji="1" lang="en-US" altLang="ja-JP" dirty="0"/>
          </a:p>
        </p:txBody>
      </p:sp>
    </p:spTree>
    <p:extLst>
      <p:ext uri="{BB962C8B-B14F-4D97-AF65-F5344CB8AC3E}">
        <p14:creationId xmlns:p14="http://schemas.microsoft.com/office/powerpoint/2010/main" val="21289080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F135733-69B8-3BFC-986B-99934AFA9DA2}"/>
              </a:ext>
            </a:extLst>
          </p:cNvPr>
          <p:cNvSpPr>
            <a:spLocks noGrp="1"/>
          </p:cNvSpPr>
          <p:nvPr>
            <p:ph type="title"/>
          </p:nvPr>
        </p:nvSpPr>
        <p:spPr/>
        <p:txBody>
          <a:bodyPr>
            <a:normAutofit/>
          </a:bodyPr>
          <a:lstStyle/>
          <a:p>
            <a:pPr algn="ctr"/>
            <a:r>
              <a:rPr lang="ja-JP" altLang="en-US" sz="6000" dirty="0"/>
              <a:t>長時間労働問題</a:t>
            </a:r>
            <a:endParaRPr kumimoji="1" lang="ja-JP" altLang="en-US" sz="6000" dirty="0"/>
          </a:p>
        </p:txBody>
      </p:sp>
      <p:sp>
        <p:nvSpPr>
          <p:cNvPr id="3" name="コンテンツ プレースホルダー 2">
            <a:extLst>
              <a:ext uri="{FF2B5EF4-FFF2-40B4-BE49-F238E27FC236}">
                <a16:creationId xmlns:a16="http://schemas.microsoft.com/office/drawing/2014/main" id="{FE59697F-0DD1-F5C6-8436-1969B710D7CC}"/>
              </a:ext>
            </a:extLst>
          </p:cNvPr>
          <p:cNvSpPr>
            <a:spLocks noGrp="1"/>
          </p:cNvSpPr>
          <p:nvPr>
            <p:ph idx="1"/>
          </p:nvPr>
        </p:nvSpPr>
        <p:spPr>
          <a:xfrm>
            <a:off x="393291" y="1825625"/>
            <a:ext cx="11670890" cy="4351338"/>
          </a:xfrm>
        </p:spPr>
        <p:txBody>
          <a:bodyPr>
            <a:normAutofit/>
          </a:bodyPr>
          <a:lstStyle/>
          <a:p>
            <a:r>
              <a:rPr kumimoji="1" lang="en-US" altLang="ja-JP" sz="4000" dirty="0"/>
              <a:t>1989</a:t>
            </a:r>
            <a:r>
              <a:rPr kumimoji="1" lang="ja-JP" altLang="en-US" sz="4000" dirty="0"/>
              <a:t>年に労働法改正により、法定労働時間の短縮、週休二日制の普及、国民の休日の増加</a:t>
            </a:r>
            <a:endParaRPr kumimoji="1" lang="en-US" altLang="ja-JP" sz="4000" dirty="0"/>
          </a:p>
          <a:p>
            <a:r>
              <a:rPr lang="en-US" altLang="ja-JP" sz="4000" dirty="0"/>
              <a:t>2019</a:t>
            </a:r>
            <a:r>
              <a:rPr lang="ja-JP" altLang="en-US" sz="4000" dirty="0"/>
              <a:t>年「働き方改革関連法」が施行され、時間外労働の上限規制や年次有給休暇の取得義務化など</a:t>
            </a:r>
            <a:endParaRPr lang="en-US" altLang="ja-JP" sz="4000" dirty="0"/>
          </a:p>
          <a:p>
            <a:r>
              <a:rPr lang="ja-JP" altLang="en-US" sz="4000" dirty="0"/>
              <a:t>令和</a:t>
            </a:r>
            <a:r>
              <a:rPr lang="en-US" altLang="ja-JP" sz="4000" dirty="0"/>
              <a:t>5</a:t>
            </a:r>
            <a:r>
              <a:rPr lang="ja-JP" altLang="en-US" sz="4000" dirty="0"/>
              <a:t>年度の過労死関連請求件数は</a:t>
            </a:r>
            <a:r>
              <a:rPr lang="en-US" altLang="ja-JP" sz="4000" dirty="0"/>
              <a:t>4598</a:t>
            </a:r>
            <a:r>
              <a:rPr lang="ja-JP" altLang="en-US" sz="4000" dirty="0"/>
              <a:t>件であり、前年から</a:t>
            </a:r>
            <a:r>
              <a:rPr lang="en-US" altLang="ja-JP" sz="4000" dirty="0"/>
              <a:t>1112</a:t>
            </a:r>
            <a:r>
              <a:rPr lang="ja-JP" altLang="en-US" sz="4000" dirty="0"/>
              <a:t>件の増加（</a:t>
            </a:r>
            <a:r>
              <a:rPr lang="en-US" altLang="ja-JP" sz="4000" dirty="0"/>
              <a:t>2023</a:t>
            </a:r>
            <a:r>
              <a:rPr lang="ja-JP" altLang="en-US" sz="4000" dirty="0"/>
              <a:t>　厚生労働省）</a:t>
            </a:r>
            <a:endParaRPr lang="en-US" altLang="ja-JP" sz="4000" dirty="0"/>
          </a:p>
          <a:p>
            <a:pPr marL="0" indent="0">
              <a:buNone/>
            </a:pPr>
            <a:endParaRPr lang="en-US" altLang="ja-JP" sz="3600" dirty="0"/>
          </a:p>
          <a:p>
            <a:pPr marL="0" indent="0">
              <a:buNone/>
            </a:pPr>
            <a:endParaRPr kumimoji="1" lang="en-US" altLang="ja-JP" dirty="0"/>
          </a:p>
          <a:p>
            <a:endParaRPr kumimoji="1" lang="ja-JP" altLang="en-US" dirty="0"/>
          </a:p>
        </p:txBody>
      </p:sp>
    </p:spTree>
    <p:extLst>
      <p:ext uri="{BB962C8B-B14F-4D97-AF65-F5344CB8AC3E}">
        <p14:creationId xmlns:p14="http://schemas.microsoft.com/office/powerpoint/2010/main" val="17823259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7061927-A48D-E9A0-AAFF-9D1278FB3085}"/>
              </a:ext>
            </a:extLst>
          </p:cNvPr>
          <p:cNvSpPr>
            <a:spLocks noGrp="1"/>
          </p:cNvSpPr>
          <p:nvPr>
            <p:ph type="title"/>
          </p:nvPr>
        </p:nvSpPr>
        <p:spPr/>
        <p:txBody>
          <a:bodyPr/>
          <a:lstStyle/>
          <a:p>
            <a:pPr algn="ctr"/>
            <a:r>
              <a:rPr kumimoji="1" lang="ja-JP" altLang="en-US" dirty="0"/>
              <a:t>労働力不足について</a:t>
            </a:r>
          </a:p>
        </p:txBody>
      </p:sp>
      <p:sp>
        <p:nvSpPr>
          <p:cNvPr id="3" name="コンテンツ プレースホルダー 2">
            <a:extLst>
              <a:ext uri="{FF2B5EF4-FFF2-40B4-BE49-F238E27FC236}">
                <a16:creationId xmlns:a16="http://schemas.microsoft.com/office/drawing/2014/main" id="{40DF8EBE-B0E6-3862-F7F3-97459738169A}"/>
              </a:ext>
            </a:extLst>
          </p:cNvPr>
          <p:cNvSpPr>
            <a:spLocks noGrp="1"/>
          </p:cNvSpPr>
          <p:nvPr>
            <p:ph idx="1"/>
          </p:nvPr>
        </p:nvSpPr>
        <p:spPr>
          <a:xfrm>
            <a:off x="536713" y="1779103"/>
            <a:ext cx="3836505" cy="4713771"/>
          </a:xfrm>
        </p:spPr>
        <p:txBody>
          <a:bodyPr>
            <a:normAutofit/>
          </a:bodyPr>
          <a:lstStyle/>
          <a:p>
            <a:r>
              <a:rPr kumimoji="1" lang="ja-JP" altLang="en-US" sz="4000"/>
              <a:t>生産年齢人口が</a:t>
            </a:r>
            <a:r>
              <a:rPr kumimoji="1" lang="en-US" altLang="ja-JP" sz="4000">
                <a:solidFill>
                  <a:srgbClr val="FF0000"/>
                </a:solidFill>
              </a:rPr>
              <a:t>1995</a:t>
            </a:r>
            <a:r>
              <a:rPr kumimoji="1" lang="ja-JP" altLang="en-US" sz="4000"/>
              <a:t>年をピークに減少し、総人口も</a:t>
            </a:r>
            <a:r>
              <a:rPr kumimoji="1" lang="en-US" altLang="ja-JP" sz="4000"/>
              <a:t>2011</a:t>
            </a:r>
            <a:r>
              <a:rPr kumimoji="1" lang="ja-JP" altLang="en-US" sz="4000"/>
              <a:t>年以降は一貫して、減少傾向にある。</a:t>
            </a:r>
            <a:endParaRPr kumimoji="1" lang="en-US" altLang="ja-JP" sz="4000"/>
          </a:p>
          <a:p>
            <a:pPr marL="0" indent="0">
              <a:buNone/>
            </a:pPr>
            <a:endParaRPr kumimoji="1" lang="ja-JP" altLang="en-US" dirty="0"/>
          </a:p>
        </p:txBody>
      </p:sp>
      <p:pic>
        <p:nvPicPr>
          <p:cNvPr id="7" name="図 6">
            <a:extLst>
              <a:ext uri="{FF2B5EF4-FFF2-40B4-BE49-F238E27FC236}">
                <a16:creationId xmlns:a16="http://schemas.microsoft.com/office/drawing/2014/main" id="{D6A5DC90-7A42-3A19-5CD0-681F9DB12DFB}"/>
              </a:ext>
            </a:extLst>
          </p:cNvPr>
          <p:cNvPicPr>
            <a:picLocks noChangeAspect="1"/>
          </p:cNvPicPr>
          <p:nvPr/>
        </p:nvPicPr>
        <p:blipFill>
          <a:blip r:embed="rId2"/>
          <a:stretch>
            <a:fillRect/>
          </a:stretch>
        </p:blipFill>
        <p:spPr>
          <a:xfrm>
            <a:off x="4373218" y="1779104"/>
            <a:ext cx="7444577" cy="4713771"/>
          </a:xfrm>
          <a:prstGeom prst="rect">
            <a:avLst/>
          </a:prstGeom>
        </p:spPr>
      </p:pic>
    </p:spTree>
    <p:extLst>
      <p:ext uri="{BB962C8B-B14F-4D97-AF65-F5344CB8AC3E}">
        <p14:creationId xmlns:p14="http://schemas.microsoft.com/office/powerpoint/2010/main" val="25322383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92F1E25-0D48-8DB5-F9E7-0375C0A158AC}"/>
              </a:ext>
            </a:extLst>
          </p:cNvPr>
          <p:cNvSpPr>
            <a:spLocks noGrp="1"/>
          </p:cNvSpPr>
          <p:nvPr>
            <p:ph type="title"/>
          </p:nvPr>
        </p:nvSpPr>
        <p:spPr/>
        <p:txBody>
          <a:bodyPr/>
          <a:lstStyle/>
          <a:p>
            <a:r>
              <a:rPr kumimoji="1" lang="ja-JP" altLang="en-US" dirty="0"/>
              <a:t>日本における労働環境の現状</a:t>
            </a:r>
          </a:p>
        </p:txBody>
      </p:sp>
      <p:sp>
        <p:nvSpPr>
          <p:cNvPr id="3" name="コンテンツ プレースホルダー 2">
            <a:extLst>
              <a:ext uri="{FF2B5EF4-FFF2-40B4-BE49-F238E27FC236}">
                <a16:creationId xmlns:a16="http://schemas.microsoft.com/office/drawing/2014/main" id="{0756A745-A9C9-E1C4-99A3-AECBD36699A9}"/>
              </a:ext>
            </a:extLst>
          </p:cNvPr>
          <p:cNvSpPr>
            <a:spLocks noGrp="1"/>
          </p:cNvSpPr>
          <p:nvPr>
            <p:ph idx="1"/>
          </p:nvPr>
        </p:nvSpPr>
        <p:spPr/>
        <p:txBody>
          <a:bodyPr/>
          <a:lstStyle/>
          <a:p>
            <a:r>
              <a:rPr lang="ja-JP" altLang="en-US" dirty="0"/>
              <a:t>長時間労働における過労死、精神疾患</a:t>
            </a:r>
            <a:endParaRPr lang="en-US" altLang="ja-JP" dirty="0"/>
          </a:p>
          <a:p>
            <a:pPr marL="0" indent="0">
              <a:buNone/>
            </a:pPr>
            <a:r>
              <a:rPr lang="ja-JP" altLang="en-US" dirty="0"/>
              <a:t>→</a:t>
            </a:r>
            <a:r>
              <a:rPr lang="en-US" altLang="ja-JP" dirty="0"/>
              <a:t>1989</a:t>
            </a:r>
            <a:r>
              <a:rPr lang="ja-JP" altLang="en-US" dirty="0"/>
              <a:t>年の「労働法改正」では労働時間の実質的な短縮には限界がある</a:t>
            </a:r>
            <a:endParaRPr lang="en-US" altLang="ja-JP" dirty="0"/>
          </a:p>
          <a:p>
            <a:pPr marL="0" indent="0">
              <a:buNone/>
            </a:pPr>
            <a:r>
              <a:rPr lang="ja-JP" altLang="en-US" dirty="0"/>
              <a:t>→</a:t>
            </a:r>
            <a:r>
              <a:rPr lang="en-US" altLang="ja-JP" dirty="0"/>
              <a:t>2019</a:t>
            </a:r>
            <a:r>
              <a:rPr lang="ja-JP" altLang="en-US" dirty="0"/>
              <a:t>年の「働き方改革関連法」が施行されたが、有給休暇の取得率は低水準にとどまっている。</a:t>
            </a:r>
            <a:endParaRPr lang="en-US" altLang="ja-JP" dirty="0"/>
          </a:p>
          <a:p>
            <a:r>
              <a:rPr kumimoji="1" lang="ja-JP" altLang="en-US" dirty="0"/>
              <a:t>少子高齢化に伴う、労働力不足</a:t>
            </a:r>
            <a:endParaRPr kumimoji="1" lang="en-US" altLang="ja-JP" dirty="0"/>
          </a:p>
          <a:p>
            <a:pPr marL="0" indent="0">
              <a:buNone/>
            </a:pPr>
            <a:r>
              <a:rPr lang="ja-JP" altLang="en-US" dirty="0"/>
              <a:t>→生産年齢人口、総人口ともに減少傾向</a:t>
            </a:r>
            <a:endParaRPr lang="en-US" altLang="ja-JP" dirty="0"/>
          </a:p>
          <a:p>
            <a:pPr marL="0" indent="0">
              <a:buNone/>
            </a:pPr>
            <a:r>
              <a:rPr kumimoji="1" lang="ja-JP" altLang="en-US" dirty="0"/>
              <a:t>→ドイツでは日本の約</a:t>
            </a:r>
            <a:r>
              <a:rPr kumimoji="1" lang="en-US" altLang="ja-JP" dirty="0"/>
              <a:t>6</a:t>
            </a:r>
            <a:r>
              <a:rPr kumimoji="1" lang="ja-JP" altLang="en-US" dirty="0"/>
              <a:t>割の就業者数と</a:t>
            </a:r>
            <a:r>
              <a:rPr kumimoji="1" lang="en-US" altLang="ja-JP" dirty="0"/>
              <a:t>8</a:t>
            </a:r>
            <a:r>
              <a:rPr kumimoji="1" lang="ja-JP" altLang="en-US" dirty="0"/>
              <a:t>割の労働時間で日本と同等の付加価値を生み出している。</a:t>
            </a:r>
          </a:p>
        </p:txBody>
      </p:sp>
    </p:spTree>
    <p:extLst>
      <p:ext uri="{BB962C8B-B14F-4D97-AF65-F5344CB8AC3E}">
        <p14:creationId xmlns:p14="http://schemas.microsoft.com/office/powerpoint/2010/main" val="34507987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8B4F0E4-6EC0-199E-0227-084207944350}"/>
              </a:ext>
            </a:extLst>
          </p:cNvPr>
          <p:cNvSpPr>
            <a:spLocks noGrp="1"/>
          </p:cNvSpPr>
          <p:nvPr>
            <p:ph type="title"/>
          </p:nvPr>
        </p:nvSpPr>
        <p:spPr/>
        <p:txBody>
          <a:bodyPr/>
          <a:lstStyle/>
          <a:p>
            <a:r>
              <a:rPr kumimoji="1" lang="ja-JP" altLang="en-US" dirty="0"/>
              <a:t>ワークシェアリング</a:t>
            </a:r>
          </a:p>
        </p:txBody>
      </p:sp>
      <p:sp>
        <p:nvSpPr>
          <p:cNvPr id="3" name="コンテンツ プレースホルダー 2">
            <a:extLst>
              <a:ext uri="{FF2B5EF4-FFF2-40B4-BE49-F238E27FC236}">
                <a16:creationId xmlns:a16="http://schemas.microsoft.com/office/drawing/2014/main" id="{195FFF16-5026-D39F-BEB7-8BC1CF85F32A}"/>
              </a:ext>
            </a:extLst>
          </p:cNvPr>
          <p:cNvSpPr>
            <a:spLocks noGrp="1"/>
          </p:cNvSpPr>
          <p:nvPr>
            <p:ph idx="1"/>
          </p:nvPr>
        </p:nvSpPr>
        <p:spPr/>
        <p:txBody>
          <a:bodyPr/>
          <a:lstStyle/>
          <a:p>
            <a:r>
              <a:rPr kumimoji="1" lang="ja-JP" altLang="en-US" dirty="0"/>
              <a:t>多様な就業形態に対応しやすく、短時間勤務や再就職ニーズにも柔軟に対応。</a:t>
            </a:r>
            <a:endParaRPr kumimoji="1" lang="en-US" altLang="ja-JP" dirty="0"/>
          </a:p>
          <a:p>
            <a:r>
              <a:rPr lang="ja-JP" altLang="en-US" dirty="0"/>
              <a:t>高齢者や長期離職者が自信の意欲、能力に応じて働ける環境づくりにより、労働力不足の改善に寄与。</a:t>
            </a:r>
            <a:endParaRPr lang="en-US" altLang="ja-JP" dirty="0"/>
          </a:p>
          <a:p>
            <a:r>
              <a:rPr kumimoji="1" lang="ja-JP" altLang="en-US" dirty="0"/>
              <a:t>長時間労働の是正を通じてパフォーマンスや生産性の向上が期待される。</a:t>
            </a:r>
            <a:endParaRPr kumimoji="1" lang="en-US" altLang="ja-JP" dirty="0"/>
          </a:p>
          <a:p>
            <a:r>
              <a:rPr lang="ja-JP" altLang="en-US" dirty="0"/>
              <a:t>今回は制度的に導入されたものだけでなく、実質的に行われている非公式なワークシェアリングも含めた広義の概念として扱う。</a:t>
            </a:r>
            <a:endParaRPr kumimoji="1" lang="ja-JP" altLang="en-US" dirty="0"/>
          </a:p>
        </p:txBody>
      </p:sp>
    </p:spTree>
    <p:extLst>
      <p:ext uri="{BB962C8B-B14F-4D97-AF65-F5344CB8AC3E}">
        <p14:creationId xmlns:p14="http://schemas.microsoft.com/office/powerpoint/2010/main" val="33470291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52F764F-4269-14CE-0671-9A86888D6651}"/>
              </a:ext>
            </a:extLst>
          </p:cNvPr>
          <p:cNvSpPr>
            <a:spLocks noGrp="1"/>
          </p:cNvSpPr>
          <p:nvPr>
            <p:ph type="title"/>
          </p:nvPr>
        </p:nvSpPr>
        <p:spPr/>
        <p:txBody>
          <a:bodyPr/>
          <a:lstStyle/>
          <a:p>
            <a:r>
              <a:rPr kumimoji="1" lang="ja-JP" altLang="en-US" dirty="0"/>
              <a:t>ワークシェアリングの課題</a:t>
            </a:r>
          </a:p>
        </p:txBody>
      </p:sp>
      <p:sp>
        <p:nvSpPr>
          <p:cNvPr id="3" name="コンテンツ プレースホルダー 2">
            <a:extLst>
              <a:ext uri="{FF2B5EF4-FFF2-40B4-BE49-F238E27FC236}">
                <a16:creationId xmlns:a16="http://schemas.microsoft.com/office/drawing/2014/main" id="{7ECB0247-05E9-DE7D-01ED-5902895061CC}"/>
              </a:ext>
            </a:extLst>
          </p:cNvPr>
          <p:cNvSpPr>
            <a:spLocks noGrp="1"/>
          </p:cNvSpPr>
          <p:nvPr>
            <p:ph idx="1"/>
          </p:nvPr>
        </p:nvSpPr>
        <p:spPr/>
        <p:txBody>
          <a:bodyPr>
            <a:normAutofit/>
          </a:bodyPr>
          <a:lstStyle/>
          <a:p>
            <a:r>
              <a:rPr kumimoji="1" lang="ja-JP" altLang="en-US" sz="4000"/>
              <a:t>労使間の合意形成</a:t>
            </a:r>
            <a:endParaRPr kumimoji="1" lang="en-US" altLang="ja-JP" sz="4000"/>
          </a:p>
          <a:p>
            <a:r>
              <a:rPr lang="ja-JP" altLang="en-US" sz="4000"/>
              <a:t>労働生産性の維持</a:t>
            </a:r>
            <a:endParaRPr lang="en-US" altLang="ja-JP" sz="4000"/>
          </a:p>
          <a:p>
            <a:r>
              <a:rPr kumimoji="1" lang="ja-JP" altLang="en-US" sz="4000"/>
              <a:t>賃金制度の再構築</a:t>
            </a:r>
            <a:endParaRPr kumimoji="1" lang="en-US" altLang="ja-JP" sz="4000"/>
          </a:p>
          <a:p>
            <a:r>
              <a:rPr lang="ja-JP" altLang="en-US" sz="4000"/>
              <a:t>職種による制度適用の違い</a:t>
            </a:r>
            <a:endParaRPr lang="en-US" altLang="ja-JP" sz="4000"/>
          </a:p>
          <a:p>
            <a:r>
              <a:rPr kumimoji="1" lang="ja-JP" altLang="en-US" sz="4000"/>
              <a:t>フルタイムとパートタイム間の所得格差の是正</a:t>
            </a:r>
          </a:p>
        </p:txBody>
      </p:sp>
    </p:spTree>
    <p:extLst>
      <p:ext uri="{BB962C8B-B14F-4D97-AF65-F5344CB8AC3E}">
        <p14:creationId xmlns:p14="http://schemas.microsoft.com/office/powerpoint/2010/main" val="13692431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F2613FD-E1A1-13A3-F0C8-35BFE5D163FF}"/>
              </a:ext>
            </a:extLst>
          </p:cNvPr>
          <p:cNvSpPr>
            <a:spLocks noGrp="1"/>
          </p:cNvSpPr>
          <p:nvPr>
            <p:ph type="title"/>
          </p:nvPr>
        </p:nvSpPr>
        <p:spPr/>
        <p:txBody>
          <a:bodyPr/>
          <a:lstStyle/>
          <a:p>
            <a:r>
              <a:rPr kumimoji="1" lang="ja-JP" altLang="en-US" dirty="0"/>
              <a:t>インドネシアの労働環境</a:t>
            </a:r>
          </a:p>
        </p:txBody>
      </p:sp>
      <p:sp>
        <p:nvSpPr>
          <p:cNvPr id="3" name="コンテンツ プレースホルダー 2">
            <a:extLst>
              <a:ext uri="{FF2B5EF4-FFF2-40B4-BE49-F238E27FC236}">
                <a16:creationId xmlns:a16="http://schemas.microsoft.com/office/drawing/2014/main" id="{6B2799EB-EABD-D4BC-0D94-EB40DE11460B}"/>
              </a:ext>
            </a:extLst>
          </p:cNvPr>
          <p:cNvSpPr>
            <a:spLocks noGrp="1"/>
          </p:cNvSpPr>
          <p:nvPr>
            <p:ph idx="1"/>
          </p:nvPr>
        </p:nvSpPr>
        <p:spPr/>
        <p:txBody>
          <a:bodyPr>
            <a:normAutofit/>
          </a:bodyPr>
          <a:lstStyle/>
          <a:p>
            <a:r>
              <a:rPr kumimoji="1" lang="ja-JP" altLang="en-US" sz="4000"/>
              <a:t>労働者全体の</a:t>
            </a:r>
            <a:r>
              <a:rPr kumimoji="1" lang="en-US" altLang="ja-JP" sz="4000">
                <a:solidFill>
                  <a:srgbClr val="FF0000"/>
                </a:solidFill>
              </a:rPr>
              <a:t>59.31%</a:t>
            </a:r>
            <a:r>
              <a:rPr lang="ja-JP" altLang="en-US" sz="4000"/>
              <a:t>が社会保険の適用外である非公式経済</a:t>
            </a:r>
            <a:endParaRPr lang="en-US" altLang="ja-JP" sz="4000"/>
          </a:p>
          <a:p>
            <a:r>
              <a:rPr lang="ja-JP" altLang="en-US" sz="4000"/>
              <a:t>労働人口が総人口の</a:t>
            </a:r>
            <a:r>
              <a:rPr lang="en-US" altLang="ja-JP" sz="4000">
                <a:solidFill>
                  <a:srgbClr val="FF0000"/>
                </a:solidFill>
              </a:rPr>
              <a:t>68%</a:t>
            </a:r>
            <a:r>
              <a:rPr lang="ja-JP" altLang="en-US" sz="4000"/>
              <a:t>を占める一方で高度な人材を持つ人材は不足。</a:t>
            </a:r>
            <a:endParaRPr lang="en-US" altLang="ja-JP" sz="4000"/>
          </a:p>
          <a:p>
            <a:r>
              <a:rPr lang="ja-JP" altLang="en-US" sz="4000"/>
              <a:t>高スキル人材不足と低スキル労働者の過剰</a:t>
            </a:r>
            <a:endParaRPr kumimoji="1" lang="ja-JP" altLang="en-US" sz="4000"/>
          </a:p>
        </p:txBody>
      </p:sp>
    </p:spTree>
    <p:extLst>
      <p:ext uri="{BB962C8B-B14F-4D97-AF65-F5344CB8AC3E}">
        <p14:creationId xmlns:p14="http://schemas.microsoft.com/office/powerpoint/2010/main" val="36752960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91FC7A6-CD23-772D-07AA-179A19C545C6}"/>
              </a:ext>
            </a:extLst>
          </p:cNvPr>
          <p:cNvSpPr>
            <a:spLocks noGrp="1"/>
          </p:cNvSpPr>
          <p:nvPr>
            <p:ph type="title"/>
          </p:nvPr>
        </p:nvSpPr>
        <p:spPr/>
        <p:txBody>
          <a:bodyPr/>
          <a:lstStyle/>
          <a:p>
            <a:r>
              <a:rPr kumimoji="1" lang="ja-JP" altLang="en-US" dirty="0"/>
              <a:t>先行研究</a:t>
            </a:r>
          </a:p>
        </p:txBody>
      </p:sp>
      <p:sp>
        <p:nvSpPr>
          <p:cNvPr id="3" name="コンテンツ プレースホルダー 2">
            <a:extLst>
              <a:ext uri="{FF2B5EF4-FFF2-40B4-BE49-F238E27FC236}">
                <a16:creationId xmlns:a16="http://schemas.microsoft.com/office/drawing/2014/main" id="{10A55C31-9816-EF6D-7187-A1F2805F9D2E}"/>
              </a:ext>
            </a:extLst>
          </p:cNvPr>
          <p:cNvSpPr>
            <a:spLocks noGrp="1"/>
          </p:cNvSpPr>
          <p:nvPr>
            <p:ph idx="1"/>
          </p:nvPr>
        </p:nvSpPr>
        <p:spPr/>
        <p:txBody>
          <a:bodyPr>
            <a:normAutofit lnSpcReduction="10000"/>
          </a:bodyPr>
          <a:lstStyle/>
          <a:p>
            <a:r>
              <a:rPr kumimoji="1" lang="ja-JP" altLang="en-US" sz="3200"/>
              <a:t>小倉（</a:t>
            </a:r>
            <a:r>
              <a:rPr kumimoji="1" lang="en-US" altLang="ja-JP" sz="3200"/>
              <a:t>2009</a:t>
            </a:r>
            <a:r>
              <a:rPr lang="ja-JP" altLang="en-US" sz="3200"/>
              <a:t>）は、日本におけるワークシェアリングを持続化可能性に乏しい「痛み分け」の緊急避難型と性別・年齢を・雇用形態にかかわらず「同一労働同一賃金」を実現し、多様な働き方を目指す多様就業型に分類した。</a:t>
            </a:r>
            <a:endParaRPr lang="en-US" altLang="ja-JP" sz="3200"/>
          </a:p>
          <a:p>
            <a:r>
              <a:rPr lang="ja-JP" altLang="en-US" sz="3200"/>
              <a:t>川口・鶴（</a:t>
            </a:r>
            <a:r>
              <a:rPr lang="en-US" altLang="ja-JP" sz="3200"/>
              <a:t>2010</a:t>
            </a:r>
            <a:r>
              <a:rPr lang="ja-JP" altLang="en-US" sz="3200"/>
              <a:t>）は、ワークシェアリングをヨーロッパを中心に分析し、労働時間が短縮されても月収がそれほど変化しないため、時間当たりの賃金が相当上昇してしまい、雇用創出には貢献していないことを明らかにしていた。</a:t>
            </a:r>
            <a:endParaRPr lang="en-US" altLang="ja-JP" sz="3200"/>
          </a:p>
          <a:p>
            <a:pPr marL="0" indent="0">
              <a:buNone/>
            </a:pPr>
            <a:endParaRPr kumimoji="1" lang="ja-JP" altLang="en-US" dirty="0"/>
          </a:p>
        </p:txBody>
      </p:sp>
    </p:spTree>
    <p:extLst>
      <p:ext uri="{BB962C8B-B14F-4D97-AF65-F5344CB8AC3E}">
        <p14:creationId xmlns:p14="http://schemas.microsoft.com/office/powerpoint/2010/main" val="118995291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BCC92B319114D749AC96A5A4939D5845" ma:contentTypeVersion="6" ma:contentTypeDescription="新しいドキュメントを作成します。" ma:contentTypeScope="" ma:versionID="f5ed479cd036a2695c9ced2458641e58">
  <xsd:schema xmlns:xsd="http://www.w3.org/2001/XMLSchema" xmlns:xs="http://www.w3.org/2001/XMLSchema" xmlns:p="http://schemas.microsoft.com/office/2006/metadata/properties" xmlns:ns3="45b31fec-bbec-4274-bca2-9bfc97cf30c8" targetNamespace="http://schemas.microsoft.com/office/2006/metadata/properties" ma:root="true" ma:fieldsID="a39f72e80e160d60c1fed9c24a8df583" ns3:_="">
    <xsd:import namespace="45b31fec-bbec-4274-bca2-9bfc97cf30c8"/>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SearchProperties" minOccurs="0"/>
                <xsd:element ref="ns3:MediaServiceObjectDetectorVersion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b31fec-bbec-4274-bca2-9bfc97cf30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_activity" ma:index="13"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45b31fec-bbec-4274-bca2-9bfc97cf30c8" xsi:nil="true"/>
  </documentManagement>
</p:properties>
</file>

<file path=customXml/itemProps1.xml><?xml version="1.0" encoding="utf-8"?>
<ds:datastoreItem xmlns:ds="http://schemas.openxmlformats.org/officeDocument/2006/customXml" ds:itemID="{F27C9E0B-B218-45D0-A463-386E6D458C2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5b31fec-bbec-4274-bca2-9bfc97cf30c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50D0BC1-1F0E-4700-A59D-6DBEFF802D3E}">
  <ds:schemaRefs>
    <ds:schemaRef ds:uri="http://schemas.microsoft.com/sharepoint/v3/contenttype/forms"/>
  </ds:schemaRefs>
</ds:datastoreItem>
</file>

<file path=customXml/itemProps3.xml><?xml version="1.0" encoding="utf-8"?>
<ds:datastoreItem xmlns:ds="http://schemas.openxmlformats.org/officeDocument/2006/customXml" ds:itemID="{7AC2191E-5D7D-4088-8AB8-AD37F058BDFB}">
  <ds:schemaRefs>
    <ds:schemaRef ds:uri="http://schemas.openxmlformats.org/package/2006/metadata/core-properties"/>
    <ds:schemaRef ds:uri="http://www.w3.org/XML/1998/namespace"/>
    <ds:schemaRef ds:uri="http://purl.org/dc/elements/1.1/"/>
    <ds:schemaRef ds:uri="http://schemas.microsoft.com/office/2006/documentManagement/types"/>
    <ds:schemaRef ds:uri="http://purl.org/dc/dcmitype/"/>
    <ds:schemaRef ds:uri="http://purl.org/dc/terms/"/>
    <ds:schemaRef ds:uri="http://schemas.microsoft.com/office/infopath/2007/PartnerControls"/>
    <ds:schemaRef ds:uri="45b31fec-bbec-4274-bca2-9bfc97cf30c8"/>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14874</TotalTime>
  <Words>1277</Words>
  <Application>Microsoft Office PowerPoint</Application>
  <PresentationFormat>ワイド画面</PresentationFormat>
  <Paragraphs>94</Paragraphs>
  <Slides>19</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19</vt:i4>
      </vt:variant>
    </vt:vector>
  </HeadingPairs>
  <TitlesOfParts>
    <vt:vector size="23" baseType="lpstr">
      <vt:lpstr>游ゴシック</vt:lpstr>
      <vt:lpstr>游ゴシック Light</vt:lpstr>
      <vt:lpstr>Arial</vt:lpstr>
      <vt:lpstr>Office テーマ</vt:lpstr>
      <vt:lpstr>インドネシアと日本における労働環境の比較 ーワークシェアリングの可能性ー</vt:lpstr>
      <vt:lpstr>研究の背景</vt:lpstr>
      <vt:lpstr>長時間労働問題</vt:lpstr>
      <vt:lpstr>労働力不足について</vt:lpstr>
      <vt:lpstr>日本における労働環境の現状</vt:lpstr>
      <vt:lpstr>ワークシェアリング</vt:lpstr>
      <vt:lpstr>ワークシェアリングの課題</vt:lpstr>
      <vt:lpstr>インドネシアの労働環境</vt:lpstr>
      <vt:lpstr>先行研究</vt:lpstr>
      <vt:lpstr>現地調査概要</vt:lpstr>
      <vt:lpstr>ワークシェアリングに対する質問・回答</vt:lpstr>
      <vt:lpstr>労働環境に関する質問</vt:lpstr>
      <vt:lpstr>調査結果</vt:lpstr>
      <vt:lpstr>分析①雇用創出優先の仕組み</vt:lpstr>
      <vt:lpstr>分析②労働者意識</vt:lpstr>
      <vt:lpstr>政策レベルの具体的提言</vt:lpstr>
      <vt:lpstr>企業レベルの具体的提言</vt:lpstr>
      <vt:lpstr>結論</vt:lpstr>
      <vt:lpstr>参考文献</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ISSHIKI Sentaroh</dc:creator>
  <cp:lastModifiedBy>ISSHIKI Sentaroh</cp:lastModifiedBy>
  <cp:revision>3</cp:revision>
  <dcterms:created xsi:type="dcterms:W3CDTF">2025-09-30T03:32:43Z</dcterms:created>
  <dcterms:modified xsi:type="dcterms:W3CDTF">2025-10-10T11:27:07Z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0x010100BCC92B319114D749AC96A5A4939D5845</vt:lpwstr>
  </property>
</Properties>
</file>