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87" r:id="rId4"/>
    <p:sldId id="288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89072-8593-417D-8FE1-84E0599807B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B70F5-1841-4DCE-847C-C7499FB192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81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4B70F5-1841-4DCE-847C-C7499FB1926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36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4B70F5-1841-4DCE-847C-C7499FB1926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689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68DBC-3A03-73EC-5561-1DC3A3CCE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10714D-DAB4-A9BF-3092-7CE21BC3C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775ECB0-6B55-BEDE-B027-D79169948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11213B-3C21-963F-2F4F-81FCE5436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4B70F5-1841-4DCE-847C-C7499FB1926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35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DCCC9F-BEBA-0D93-C573-C3DBD3124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F710FD-BB45-09A5-CE15-FF86F3D37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520BC2-AECC-6D6B-6333-AFD942191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19DB36-22A7-3192-D104-E901DA6B1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91F133-83FA-48B3-AED3-AA863B6C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90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0C61E4-0BA9-1560-2514-0D36E02D2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BD880B-F352-0A1D-7BE2-FA0BC510E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35EC47-731F-7ED8-7C6A-BBD76583A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E60A74-E6AC-03EE-F967-86C225B89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5EFB78-9756-9E47-4D0D-0C40E06E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51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8B1D35-300E-961C-5C9E-C5714467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920831A-B490-9885-6C6A-895730C5B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80EF0D-C043-2ABF-33B2-5633346A4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BB254B-FA9E-A08A-C1AF-8EA86EFD4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AEE228-3C87-8D42-9E11-DCF2601DE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82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F49F50-78C5-3004-5899-EEB3F7692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D6FCA5-760D-1AF4-0952-EF02FA197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BBBD9F-504B-3BBD-7083-BE615AFB1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073F5E-73DA-1668-50C0-7627B560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9A79F6F-80FB-F8FA-5CEF-BCEF1C588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C829B2-8557-B51F-71F5-CAF80394C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83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F03086-E373-5010-6D88-025592C2F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64E608-2372-02EC-2C95-0421F4FF5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D0540CB-1DCE-32FC-338D-40F4E2845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7FE5531-D4A3-0372-EBEB-A67873501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9ADD6CD-50A5-C878-8A0C-0A78A05D7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A685478-00D0-6602-E556-5787BBA4A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B0F73A2-79E5-9509-ECDD-3EBF98C7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FAC7746-91A1-A93B-D3B5-E140CB3B2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56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A4BCCB-3586-1C95-B326-4B1D7C4A1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5D7A7B2-036B-8296-32A0-D9612502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C5F13CD-B681-BB1E-9163-E76012645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4531C7-5310-D134-36DC-8657F36CF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25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2E42865-6B26-4314-3719-6E9C291AF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043B95D-953B-9381-CF67-30B5F60F2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45418E-2242-A335-00C8-4A9CB597C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723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5C4B99-DE0D-B48E-1769-F0D838512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C3AF03-52AF-7334-6120-3803E0292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17C2D9-E275-720F-6BC1-439CE55C7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A34922-8116-33D7-6CCC-FBB89C0B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B59EAD-CE5D-E966-0535-4DDBFA20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5F1990-82FB-D23A-3731-0B479C6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72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A556B3-0321-A12A-CDE4-143424C01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8940301-A820-EE84-F676-94C9CD339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3D6A5F-73D7-BAEF-84A7-C6883FE45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C9911A-2A44-D307-FCB4-58ADBE708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C4EBA4-03CF-C3B8-80C0-91265ADC2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971934-827A-FA29-B478-A6C32F9CB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43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017257-2FDE-26B3-1E45-6817CA45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4A45DE9-8AF4-3FA2-670E-AB0A50B10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E46002-32BA-13FB-35DA-3CCEFC8BE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FF8125-E869-2A1E-DD27-2B8A2120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F0EBDD-C57A-6FC1-52F2-66C1B120E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73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F1068BF-0784-EDF8-613D-48D725181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772964E-D59B-3590-769F-09A453503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23DF04-45E1-FE57-5A8A-6C1C84337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D2C8B0-E844-43AD-730D-E88E929EC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315BAF-D519-2526-CDDF-B2AEFAB2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525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と日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作者と日付</a:t>
            </a:r>
          </a:p>
        </p:txBody>
      </p:sp>
      <p:sp>
        <p:nvSpPr>
          <p:cNvPr id="12" name="プレゼンテーションのタイトル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プレゼンテーションのタイトル</a:t>
            </a:r>
          </a:p>
        </p:txBody>
      </p:sp>
      <p:sp>
        <p:nvSpPr>
          <p:cNvPr id="13" name="本文レベル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ヒラギノ角ゴ ProN W6"/>
              </a:defRPr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ヒラギノ角ゴ ProN W6"/>
              </a:defRPr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ヒラギノ角ゴ ProN W6"/>
              </a:defRPr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ヒラギノ角ゴ ProN W6"/>
              </a:defRPr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r>
              <a:t>プレゼンテーションのサブタイトル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1360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D42BC83-F7FC-D9FB-140E-39CC00A4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18D9BC-3797-9CC2-BEED-0B32B3564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257421-269B-60DE-D344-009AC548EC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834955-3C56-4315-A093-F5E91F64C7A3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A41400-9A1D-8B4C-DD0E-D4F1D8CB43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4A090F-E526-8A68-6CF9-09BEBF677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7B0EEA-BD8D-4B9C-BFA5-E7D3AF964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41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かんじのちしき機能設計書"/>
          <p:cNvSpPr txBox="1">
            <a:spLocks noGrp="1"/>
          </p:cNvSpPr>
          <p:nvPr>
            <p:ph type="ctrTitle"/>
          </p:nvPr>
        </p:nvSpPr>
        <p:spPr>
          <a:xfrm>
            <a:off x="910934" y="1311019"/>
            <a:ext cx="10985502" cy="2324101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>
                <a:latin typeface="游ゴシック Light" panose="020B0300000000000000" pitchFamily="50" charset="-128"/>
                <a:ea typeface="游ゴシック Light" panose="020B0300000000000000" pitchFamily="50" charset="-128"/>
              </a:rPr>
              <a:t>フラッシュカード①画面遷移図</a:t>
            </a:r>
            <a:endParaRPr dirty="0">
              <a:latin typeface="游ゴシック Light" panose="020B0300000000000000" pitchFamily="50" charset="-128"/>
              <a:ea typeface="游ゴシック Light" panose="020B0300000000000000" pitchFamily="50" charset="-128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134F21F-D556-C059-810B-B8193BD59FCD}"/>
              </a:ext>
            </a:extLst>
          </p:cNvPr>
          <p:cNvSpPr/>
          <p:nvPr/>
        </p:nvSpPr>
        <p:spPr>
          <a:xfrm>
            <a:off x="3863852" y="258985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音声設定画面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4B09E2-F1DB-6191-F6FC-6894271B0C60}"/>
              </a:ext>
            </a:extLst>
          </p:cNvPr>
          <p:cNvSpPr/>
          <p:nvPr/>
        </p:nvSpPr>
        <p:spPr>
          <a:xfrm>
            <a:off x="3857624" y="3931765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試験画面</a:t>
            </a: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3A0C38FE-769D-004E-C553-8221322E57E7}"/>
              </a:ext>
            </a:extLst>
          </p:cNvPr>
          <p:cNvCxnSpPr>
            <a:cxnSpLocks/>
            <a:stCxn id="2" idx="2"/>
            <a:endCxn id="58" idx="0"/>
          </p:cNvCxnSpPr>
          <p:nvPr/>
        </p:nvCxnSpPr>
        <p:spPr>
          <a:xfrm flipH="1">
            <a:off x="4716477" y="864270"/>
            <a:ext cx="4629" cy="3927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755D44-C17E-D3F3-1D8B-DE62E8874BCC}"/>
              </a:ext>
            </a:extLst>
          </p:cNvPr>
          <p:cNvSpPr/>
          <p:nvPr/>
        </p:nvSpPr>
        <p:spPr>
          <a:xfrm>
            <a:off x="10064459" y="5594040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終了画面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2E197F-E535-67D4-841A-04BD29A98B1F}"/>
              </a:ext>
            </a:extLst>
          </p:cNvPr>
          <p:cNvSpPr txBox="1"/>
          <p:nvPr/>
        </p:nvSpPr>
        <p:spPr>
          <a:xfrm>
            <a:off x="4912239" y="905445"/>
            <a:ext cx="340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 → 」ボタンをクリック</a:t>
            </a:r>
            <a:endParaRPr kumimoji="1" lang="ja-JP" altLang="en-US" sz="1600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F742496A-E506-D1EF-FBCC-B225248771D5}"/>
              </a:ext>
            </a:extLst>
          </p:cNvPr>
          <p:cNvCxnSpPr>
            <a:cxnSpLocks/>
            <a:stCxn id="15" idx="3"/>
            <a:endCxn id="8" idx="1"/>
          </p:cNvCxnSpPr>
          <p:nvPr/>
        </p:nvCxnSpPr>
        <p:spPr>
          <a:xfrm>
            <a:off x="9172300" y="5896683"/>
            <a:ext cx="89215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894066D-D8FC-59C9-421A-257FA804397E}"/>
              </a:ext>
            </a:extLst>
          </p:cNvPr>
          <p:cNvSpPr txBox="1"/>
          <p:nvPr/>
        </p:nvSpPr>
        <p:spPr>
          <a:xfrm>
            <a:off x="8156213" y="4821516"/>
            <a:ext cx="340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「続ける」ボタンをクリック</a:t>
            </a:r>
            <a:endParaRPr kumimoji="1" lang="ja-JP" altLang="en-US" sz="1600" dirty="0"/>
          </a:p>
        </p:txBody>
      </p:sp>
      <p:cxnSp>
        <p:nvCxnSpPr>
          <p:cNvPr id="16" name="コネクタ: カギ線 15">
            <a:extLst>
              <a:ext uri="{FF2B5EF4-FFF2-40B4-BE49-F238E27FC236}">
                <a16:creationId xmlns:a16="http://schemas.microsoft.com/office/drawing/2014/main" id="{3D65EE37-A8DA-7DED-E263-0D75D23FCC2B}"/>
              </a:ext>
            </a:extLst>
          </p:cNvPr>
          <p:cNvCxnSpPr>
            <a:cxnSpLocks/>
            <a:stCxn id="15" idx="0"/>
            <a:endCxn id="58" idx="3"/>
          </p:cNvCxnSpPr>
          <p:nvPr/>
        </p:nvCxnSpPr>
        <p:spPr>
          <a:xfrm rot="16200000" flipV="1">
            <a:off x="4927186" y="2206178"/>
            <a:ext cx="4034406" cy="274131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F7481BE-ACF9-E327-6998-1F024402536D}"/>
              </a:ext>
            </a:extLst>
          </p:cNvPr>
          <p:cNvSpPr txBox="1"/>
          <p:nvPr/>
        </p:nvSpPr>
        <p:spPr>
          <a:xfrm>
            <a:off x="8789192" y="671627"/>
            <a:ext cx="340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①</a:t>
            </a:r>
            <a:r>
              <a:rPr lang="ja-JP" altLang="en-US" sz="1600" dirty="0"/>
              <a:t> １出題のタイトルをすべて</a:t>
            </a:r>
            <a:r>
              <a:rPr kumimoji="1" lang="ja-JP" altLang="en-US" sz="1600" dirty="0"/>
              <a:t>表示したか？</a:t>
            </a:r>
          </a:p>
        </p:txBody>
      </p:sp>
      <p:sp>
        <p:nvSpPr>
          <p:cNvPr id="22" name="フローチャート: 判断 21">
            <a:extLst>
              <a:ext uri="{FF2B5EF4-FFF2-40B4-BE49-F238E27FC236}">
                <a16:creationId xmlns:a16="http://schemas.microsoft.com/office/drawing/2014/main" id="{92EACEA6-B2ED-06E2-71E0-5AA9DDCD284D}"/>
              </a:ext>
            </a:extLst>
          </p:cNvPr>
          <p:cNvSpPr/>
          <p:nvPr/>
        </p:nvSpPr>
        <p:spPr>
          <a:xfrm>
            <a:off x="4240092" y="4783942"/>
            <a:ext cx="949570" cy="605285"/>
          </a:xfrm>
          <a:prstGeom prst="flowChartDecis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1A83F526-BCA6-0E00-EEAC-F2421EB7DBE6}"/>
              </a:ext>
            </a:extLst>
          </p:cNvPr>
          <p:cNvCxnSpPr>
            <a:cxnSpLocks/>
            <a:stCxn id="3" idx="2"/>
            <a:endCxn id="22" idx="0"/>
          </p:cNvCxnSpPr>
          <p:nvPr/>
        </p:nvCxnSpPr>
        <p:spPr>
          <a:xfrm flipH="1">
            <a:off x="4714877" y="4537050"/>
            <a:ext cx="1" cy="2468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333C3104-E8CC-D4A8-2A2A-A4BA80554400}"/>
              </a:ext>
            </a:extLst>
          </p:cNvPr>
          <p:cNvCxnSpPr>
            <a:cxnSpLocks/>
            <a:stCxn id="22" idx="1"/>
            <a:endCxn id="3" idx="1"/>
          </p:cNvCxnSpPr>
          <p:nvPr/>
        </p:nvCxnSpPr>
        <p:spPr>
          <a:xfrm rot="10800000">
            <a:off x="3857624" y="4234409"/>
            <a:ext cx="382468" cy="852177"/>
          </a:xfrm>
          <a:prstGeom prst="bentConnector3">
            <a:avLst>
              <a:gd name="adj1" fmla="val 270857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9CC0329-2EDA-DA5A-2638-61039D4748FF}"/>
              </a:ext>
            </a:extLst>
          </p:cNvPr>
          <p:cNvSpPr txBox="1"/>
          <p:nvPr/>
        </p:nvSpPr>
        <p:spPr>
          <a:xfrm>
            <a:off x="4912239" y="5212101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552E722-885A-39CB-E3C7-9AB1DD2866CB}"/>
              </a:ext>
            </a:extLst>
          </p:cNvPr>
          <p:cNvSpPr txBox="1"/>
          <p:nvPr/>
        </p:nvSpPr>
        <p:spPr>
          <a:xfrm>
            <a:off x="2541987" y="4397276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EF85979-B377-2195-1D84-1E07C385F47F}"/>
              </a:ext>
            </a:extLst>
          </p:cNvPr>
          <p:cNvSpPr txBox="1"/>
          <p:nvPr/>
        </p:nvSpPr>
        <p:spPr>
          <a:xfrm>
            <a:off x="8484314" y="6283854"/>
            <a:ext cx="3591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</a:t>
            </a:r>
            <a:r>
              <a:rPr lang="ja-JP" altLang="en-US" sz="1600" b="0" dirty="0">
                <a:solidFill>
                  <a:srgbClr val="3C4043"/>
                </a:solidFill>
                <a:effectLst/>
                <a:latin typeface="Roboto Mono" panose="020F0502020204030204" pitchFamily="49" charset="0"/>
              </a:rPr>
              <a:t>記録して終了</a:t>
            </a:r>
            <a:r>
              <a:rPr lang="ja-JP" altLang="en-US" sz="1600" dirty="0"/>
              <a:t>」ボタンをクリック</a:t>
            </a:r>
            <a:endParaRPr kumimoji="1" lang="ja-JP" altLang="en-US" sz="1600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0B8E809-0C3F-B52D-7F82-BAA299875EB0}"/>
              </a:ext>
            </a:extLst>
          </p:cNvPr>
          <p:cNvSpPr txBox="1"/>
          <p:nvPr/>
        </p:nvSpPr>
        <p:spPr>
          <a:xfrm>
            <a:off x="342900" y="314325"/>
            <a:ext cx="280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画面遷移図</a:t>
            </a: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485EF160-7410-5718-4DE7-22506B1FC164}"/>
              </a:ext>
            </a:extLst>
          </p:cNvPr>
          <p:cNvSpPr/>
          <p:nvPr/>
        </p:nvSpPr>
        <p:spPr>
          <a:xfrm>
            <a:off x="3859223" y="1256991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条件設定画面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B0208CF-CEE0-1429-C961-C5C1B636EB2C}"/>
              </a:ext>
            </a:extLst>
          </p:cNvPr>
          <p:cNvCxnSpPr>
            <a:cxnSpLocks/>
            <a:stCxn id="58" idx="2"/>
            <a:endCxn id="9" idx="0"/>
          </p:cNvCxnSpPr>
          <p:nvPr/>
        </p:nvCxnSpPr>
        <p:spPr>
          <a:xfrm flipH="1">
            <a:off x="4714878" y="1862276"/>
            <a:ext cx="1599" cy="3829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2AD9AD1-A591-09AB-E7C9-50E12C6C2F1C}"/>
              </a:ext>
            </a:extLst>
          </p:cNvPr>
          <p:cNvSpPr txBox="1"/>
          <p:nvPr/>
        </p:nvSpPr>
        <p:spPr>
          <a:xfrm>
            <a:off x="4524932" y="4905684"/>
            <a:ext cx="557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②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C21ECE-4BC4-D6D5-84CA-C466787F4BC9}"/>
              </a:ext>
            </a:extLst>
          </p:cNvPr>
          <p:cNvSpPr txBox="1"/>
          <p:nvPr/>
        </p:nvSpPr>
        <p:spPr>
          <a:xfrm>
            <a:off x="4912239" y="1874234"/>
            <a:ext cx="340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 → 」ボタンをクリック</a:t>
            </a:r>
            <a:endParaRPr kumimoji="1" lang="ja-JP" altLang="en-US" sz="16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4BC794E-4FBC-2268-4A8C-4E740D2BF0F0}"/>
              </a:ext>
            </a:extLst>
          </p:cNvPr>
          <p:cNvSpPr/>
          <p:nvPr/>
        </p:nvSpPr>
        <p:spPr>
          <a:xfrm>
            <a:off x="7457793" y="5594040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試験画面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（ボタン表示</a:t>
            </a:r>
            <a:r>
              <a:rPr lang="en-US" altLang="ja-JP" sz="1200" dirty="0">
                <a:solidFill>
                  <a:schemeClr val="tx1"/>
                </a:solidFill>
              </a:rPr>
              <a:t>)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20317B1-81CF-B819-DAF9-C943E311F31D}"/>
              </a:ext>
            </a:extLst>
          </p:cNvPr>
          <p:cNvGrpSpPr/>
          <p:nvPr/>
        </p:nvGrpSpPr>
        <p:grpSpPr>
          <a:xfrm>
            <a:off x="4240092" y="3073901"/>
            <a:ext cx="949570" cy="605285"/>
            <a:chOff x="7948492" y="2307299"/>
            <a:chExt cx="949570" cy="605285"/>
          </a:xfrm>
        </p:grpSpPr>
        <p:sp>
          <p:nvSpPr>
            <p:cNvPr id="6" name="フローチャート: 判断 5">
              <a:extLst>
                <a:ext uri="{FF2B5EF4-FFF2-40B4-BE49-F238E27FC236}">
                  <a16:creationId xmlns:a16="http://schemas.microsoft.com/office/drawing/2014/main" id="{DC68F3B5-95D6-E5F1-C664-4B4A6945417B}"/>
                </a:ext>
              </a:extLst>
            </p:cNvPr>
            <p:cNvSpPr/>
            <p:nvPr/>
          </p:nvSpPr>
          <p:spPr>
            <a:xfrm>
              <a:off x="7948492" y="2307299"/>
              <a:ext cx="949570" cy="605285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4521812-41AA-903A-A6E0-ABD82BD2F170}"/>
                </a:ext>
              </a:extLst>
            </p:cNvPr>
            <p:cNvSpPr txBox="1"/>
            <p:nvPr/>
          </p:nvSpPr>
          <p:spPr>
            <a:xfrm>
              <a:off x="8233332" y="2429041"/>
              <a:ext cx="557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/>
                <a:t>①</a:t>
              </a:r>
              <a:endParaRPr kumimoji="1" lang="ja-JP" altLang="en-US" sz="1600" dirty="0"/>
            </a:p>
          </p:txBody>
        </p:sp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5679E4C-6A68-F80E-5F0C-C44E44B764E8}"/>
              </a:ext>
            </a:extLst>
          </p:cNvPr>
          <p:cNvSpPr/>
          <p:nvPr/>
        </p:nvSpPr>
        <p:spPr>
          <a:xfrm>
            <a:off x="3857624" y="2245216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標題画面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B456BF57-25E4-CD20-2500-4E6A427C9648}"/>
              </a:ext>
            </a:extLst>
          </p:cNvPr>
          <p:cNvCxnSpPr>
            <a:cxnSpLocks/>
            <a:stCxn id="9" idx="2"/>
            <a:endCxn id="6" idx="0"/>
          </p:cNvCxnSpPr>
          <p:nvPr/>
        </p:nvCxnSpPr>
        <p:spPr>
          <a:xfrm flipH="1">
            <a:off x="4714877" y="2850501"/>
            <a:ext cx="1" cy="223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4648F5FF-508D-51A7-E195-1258B07F780D}"/>
              </a:ext>
            </a:extLst>
          </p:cNvPr>
          <p:cNvCxnSpPr>
            <a:cxnSpLocks/>
            <a:stCxn id="6" idx="2"/>
            <a:endCxn id="3" idx="0"/>
          </p:cNvCxnSpPr>
          <p:nvPr/>
        </p:nvCxnSpPr>
        <p:spPr>
          <a:xfrm>
            <a:off x="4714877" y="3679186"/>
            <a:ext cx="1" cy="2525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195B2AE4-F12F-1160-9D77-4E5F2FB663BD}"/>
              </a:ext>
            </a:extLst>
          </p:cNvPr>
          <p:cNvCxnSpPr>
            <a:cxnSpLocks/>
            <a:stCxn id="6" idx="1"/>
            <a:endCxn id="9" idx="1"/>
          </p:cNvCxnSpPr>
          <p:nvPr/>
        </p:nvCxnSpPr>
        <p:spPr>
          <a:xfrm rot="10800000">
            <a:off x="3857624" y="2547860"/>
            <a:ext cx="382468" cy="828685"/>
          </a:xfrm>
          <a:prstGeom prst="bentConnector3">
            <a:avLst>
              <a:gd name="adj1" fmla="val 278102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9A00E97-91D0-71E7-6D21-0542F55A4D77}"/>
              </a:ext>
            </a:extLst>
          </p:cNvPr>
          <p:cNvSpPr txBox="1"/>
          <p:nvPr/>
        </p:nvSpPr>
        <p:spPr>
          <a:xfrm>
            <a:off x="4861439" y="3600362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6077EBD-A465-F521-5370-BB7CFE36C0CB}"/>
              </a:ext>
            </a:extLst>
          </p:cNvPr>
          <p:cNvSpPr txBox="1"/>
          <p:nvPr/>
        </p:nvSpPr>
        <p:spPr>
          <a:xfrm>
            <a:off x="2491187" y="2785537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7866C81A-07D6-67A9-8D2C-D816B894A1CF}"/>
              </a:ext>
            </a:extLst>
          </p:cNvPr>
          <p:cNvCxnSpPr>
            <a:cxnSpLocks/>
            <a:stCxn id="22" idx="2"/>
            <a:endCxn id="56" idx="0"/>
          </p:cNvCxnSpPr>
          <p:nvPr/>
        </p:nvCxnSpPr>
        <p:spPr>
          <a:xfrm>
            <a:off x="4714877" y="5389227"/>
            <a:ext cx="0" cy="2102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850E5C5-10B6-4B9F-6C60-A1495438777B}"/>
              </a:ext>
            </a:extLst>
          </p:cNvPr>
          <p:cNvSpPr txBox="1"/>
          <p:nvPr/>
        </p:nvSpPr>
        <p:spPr>
          <a:xfrm>
            <a:off x="8789192" y="1341947"/>
            <a:ext cx="340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②１</a:t>
            </a:r>
            <a:r>
              <a:rPr kumimoji="1" lang="ja-JP" altLang="en-US" sz="1600" dirty="0"/>
              <a:t>出題の試験内容をすべて表示したか？</a:t>
            </a: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9D46DC80-A853-2086-0309-8C0AA86D5762}"/>
              </a:ext>
            </a:extLst>
          </p:cNvPr>
          <p:cNvGrpSpPr/>
          <p:nvPr/>
        </p:nvGrpSpPr>
        <p:grpSpPr>
          <a:xfrm>
            <a:off x="4240092" y="5599512"/>
            <a:ext cx="949570" cy="605285"/>
            <a:chOff x="4240092" y="5691872"/>
            <a:chExt cx="949570" cy="605285"/>
          </a:xfrm>
        </p:grpSpPr>
        <p:sp>
          <p:nvSpPr>
            <p:cNvPr id="56" name="フローチャート: 判断 55">
              <a:extLst>
                <a:ext uri="{FF2B5EF4-FFF2-40B4-BE49-F238E27FC236}">
                  <a16:creationId xmlns:a16="http://schemas.microsoft.com/office/drawing/2014/main" id="{6F792AEC-976F-53F0-FD43-D60E7EEE0B13}"/>
                </a:ext>
              </a:extLst>
            </p:cNvPr>
            <p:cNvSpPr/>
            <p:nvPr/>
          </p:nvSpPr>
          <p:spPr>
            <a:xfrm>
              <a:off x="4240092" y="5691872"/>
              <a:ext cx="949570" cy="605285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141D7F4-738C-7D28-15CC-5A5872A5EA92}"/>
                </a:ext>
              </a:extLst>
            </p:cNvPr>
            <p:cNvSpPr txBox="1"/>
            <p:nvPr/>
          </p:nvSpPr>
          <p:spPr>
            <a:xfrm>
              <a:off x="4503186" y="5833831"/>
              <a:ext cx="557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/>
                <a:t>③</a:t>
              </a:r>
              <a:endParaRPr kumimoji="1" lang="ja-JP" altLang="en-US" sz="1600" dirty="0"/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5229A0D-F43F-1145-314A-0E03FC2513AA}"/>
              </a:ext>
            </a:extLst>
          </p:cNvPr>
          <p:cNvSpPr txBox="1"/>
          <p:nvPr/>
        </p:nvSpPr>
        <p:spPr>
          <a:xfrm>
            <a:off x="5101473" y="5947339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cxnSp>
        <p:nvCxnSpPr>
          <p:cNvPr id="64" name="コネクタ: カギ線 63">
            <a:extLst>
              <a:ext uri="{FF2B5EF4-FFF2-40B4-BE49-F238E27FC236}">
                <a16:creationId xmlns:a16="http://schemas.microsoft.com/office/drawing/2014/main" id="{31B02F54-9B50-D6B2-C665-E05D600DE949}"/>
              </a:ext>
            </a:extLst>
          </p:cNvPr>
          <p:cNvCxnSpPr>
            <a:cxnSpLocks/>
            <a:stCxn id="56" idx="1"/>
            <a:endCxn id="58" idx="1"/>
          </p:cNvCxnSpPr>
          <p:nvPr/>
        </p:nvCxnSpPr>
        <p:spPr>
          <a:xfrm rot="10800000">
            <a:off x="3859224" y="1559635"/>
            <a:ext cx="380869" cy="4342521"/>
          </a:xfrm>
          <a:prstGeom prst="bentConnector3">
            <a:avLst>
              <a:gd name="adj1" fmla="val 572284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C51F760-35DD-E982-5FB4-01DE809A1A46}"/>
              </a:ext>
            </a:extLst>
          </p:cNvPr>
          <p:cNvSpPr txBox="1"/>
          <p:nvPr/>
        </p:nvSpPr>
        <p:spPr>
          <a:xfrm>
            <a:off x="8782686" y="2043511"/>
            <a:ext cx="340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③条件設定画面で設定した出題数を表示したか？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32A6C0B-110F-7C6A-CAA9-D54E8F5B6453}"/>
              </a:ext>
            </a:extLst>
          </p:cNvPr>
          <p:cNvSpPr txBox="1"/>
          <p:nvPr/>
        </p:nvSpPr>
        <p:spPr>
          <a:xfrm>
            <a:off x="2541987" y="5962776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B0306246-AC21-5BF7-7970-758C7BA88031}"/>
              </a:ext>
            </a:extLst>
          </p:cNvPr>
          <p:cNvCxnSpPr>
            <a:cxnSpLocks/>
            <a:stCxn id="56" idx="3"/>
            <a:endCxn id="98" idx="1"/>
          </p:cNvCxnSpPr>
          <p:nvPr/>
        </p:nvCxnSpPr>
        <p:spPr>
          <a:xfrm>
            <a:off x="5189662" y="5902155"/>
            <a:ext cx="604407" cy="34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E6736598-353D-D2E6-DEF5-C29E0E35C6A4}"/>
              </a:ext>
            </a:extLst>
          </p:cNvPr>
          <p:cNvGrpSpPr/>
          <p:nvPr/>
        </p:nvGrpSpPr>
        <p:grpSpPr>
          <a:xfrm>
            <a:off x="5794069" y="5602985"/>
            <a:ext cx="949570" cy="605285"/>
            <a:chOff x="4240092" y="5691872"/>
            <a:chExt cx="949570" cy="605285"/>
          </a:xfrm>
        </p:grpSpPr>
        <p:sp>
          <p:nvSpPr>
            <p:cNvPr id="98" name="フローチャート: 判断 97">
              <a:extLst>
                <a:ext uri="{FF2B5EF4-FFF2-40B4-BE49-F238E27FC236}">
                  <a16:creationId xmlns:a16="http://schemas.microsoft.com/office/drawing/2014/main" id="{0EB9AE2D-43A7-96D3-404E-B6E0F15327F3}"/>
                </a:ext>
              </a:extLst>
            </p:cNvPr>
            <p:cNvSpPr/>
            <p:nvPr/>
          </p:nvSpPr>
          <p:spPr>
            <a:xfrm>
              <a:off x="4240092" y="5691872"/>
              <a:ext cx="949570" cy="605285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A8632058-898F-A1BA-7CDA-B0953B7277F7}"/>
                </a:ext>
              </a:extLst>
            </p:cNvPr>
            <p:cNvSpPr txBox="1"/>
            <p:nvPr/>
          </p:nvSpPr>
          <p:spPr>
            <a:xfrm>
              <a:off x="4503186" y="5833831"/>
              <a:ext cx="557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/>
                <a:t>④</a:t>
              </a:r>
            </a:p>
          </p:txBody>
        </p: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17FCFE60-D9CE-A9B6-D67A-AE56F3D33CC8}"/>
              </a:ext>
            </a:extLst>
          </p:cNvPr>
          <p:cNvSpPr txBox="1"/>
          <p:nvPr/>
        </p:nvSpPr>
        <p:spPr>
          <a:xfrm>
            <a:off x="8828651" y="2638541"/>
            <a:ext cx="3237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④フラッシュカード①の</a:t>
            </a:r>
            <a:r>
              <a:rPr kumimoji="1" lang="ja-JP" altLang="en-US" sz="1600" dirty="0"/>
              <a:t>全ての</a:t>
            </a:r>
            <a:r>
              <a:rPr lang="ja-JP" altLang="en-US" sz="1600" dirty="0"/>
              <a:t>出題</a:t>
            </a:r>
            <a:r>
              <a:rPr kumimoji="1" lang="ja-JP" altLang="en-US" sz="1600" dirty="0"/>
              <a:t>を</a:t>
            </a:r>
            <a:r>
              <a:rPr lang="ja-JP" altLang="en-US" sz="1600" dirty="0"/>
              <a:t>表示</a:t>
            </a:r>
            <a:r>
              <a:rPr kumimoji="1" lang="ja-JP" altLang="en-US" sz="1600" dirty="0"/>
              <a:t>したか？</a:t>
            </a: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EF587A8C-E2C9-DA21-9A46-3F537B09AE6E}"/>
              </a:ext>
            </a:extLst>
          </p:cNvPr>
          <p:cNvSpPr/>
          <p:nvPr/>
        </p:nvSpPr>
        <p:spPr>
          <a:xfrm>
            <a:off x="5411600" y="4680255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合格画面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C1DC57B0-5A5A-0410-2696-D51B1E536B1D}"/>
              </a:ext>
            </a:extLst>
          </p:cNvPr>
          <p:cNvCxnSpPr>
            <a:cxnSpLocks/>
            <a:stCxn id="98" idx="3"/>
            <a:endCxn id="15" idx="1"/>
          </p:cNvCxnSpPr>
          <p:nvPr/>
        </p:nvCxnSpPr>
        <p:spPr>
          <a:xfrm flipV="1">
            <a:off x="6743639" y="5896683"/>
            <a:ext cx="714154" cy="89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直線矢印コネクタ 105">
            <a:extLst>
              <a:ext uri="{FF2B5EF4-FFF2-40B4-BE49-F238E27FC236}">
                <a16:creationId xmlns:a16="http://schemas.microsoft.com/office/drawing/2014/main" id="{AF5892B0-39BB-6293-625E-726C442FC8BB}"/>
              </a:ext>
            </a:extLst>
          </p:cNvPr>
          <p:cNvCxnSpPr>
            <a:cxnSpLocks/>
            <a:stCxn id="98" idx="0"/>
            <a:endCxn id="101" idx="2"/>
          </p:cNvCxnSpPr>
          <p:nvPr/>
        </p:nvCxnSpPr>
        <p:spPr>
          <a:xfrm flipV="1">
            <a:off x="6268854" y="5285540"/>
            <a:ext cx="0" cy="3174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02C0C51D-4250-006A-73E8-0C88950615B5}"/>
              </a:ext>
            </a:extLst>
          </p:cNvPr>
          <p:cNvSpPr txBox="1"/>
          <p:nvPr/>
        </p:nvSpPr>
        <p:spPr>
          <a:xfrm>
            <a:off x="6295036" y="5356085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7712F6E7-4169-F7A1-8C8E-3ED84F688F12}"/>
              </a:ext>
            </a:extLst>
          </p:cNvPr>
          <p:cNvSpPr txBox="1"/>
          <p:nvPr/>
        </p:nvSpPr>
        <p:spPr>
          <a:xfrm>
            <a:off x="6677814" y="5903891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17685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DA0F2-93B7-7E19-96DA-3705DFD08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1082F75-42A9-F842-09B0-5F660E504C5F}"/>
              </a:ext>
            </a:extLst>
          </p:cNvPr>
          <p:cNvSpPr/>
          <p:nvPr/>
        </p:nvSpPr>
        <p:spPr>
          <a:xfrm>
            <a:off x="4288723" y="1243227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条件設定画面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5927C14-6A7B-44A0-2747-EA6741280724}"/>
              </a:ext>
            </a:extLst>
          </p:cNvPr>
          <p:cNvSpPr/>
          <p:nvPr/>
        </p:nvSpPr>
        <p:spPr>
          <a:xfrm>
            <a:off x="4307195" y="4798786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復習問題画面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BE693281-1A9B-802C-A837-CC7E0F3D20F5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>
            <a:off x="5145977" y="1848512"/>
            <a:ext cx="9500" cy="4220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B6544C1-3F4C-B37E-C509-843BB7C20725}"/>
              </a:ext>
            </a:extLst>
          </p:cNvPr>
          <p:cNvSpPr txBox="1"/>
          <p:nvPr/>
        </p:nvSpPr>
        <p:spPr>
          <a:xfrm>
            <a:off x="5235580" y="1905134"/>
            <a:ext cx="340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「→」ボタンをクリック</a:t>
            </a:r>
            <a:endParaRPr kumimoji="1" lang="ja-JP" altLang="en-US" sz="1600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8173B675-49F8-04CE-352E-DFC7E1F7D84B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5625512" y="6034605"/>
            <a:ext cx="602031" cy="43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48F5C1EA-C4FF-A054-C220-D497659293AE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5164449" y="5404071"/>
            <a:ext cx="1530" cy="3421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A8E39925-8A2C-1553-8EED-454565058716}"/>
              </a:ext>
            </a:extLst>
          </p:cNvPr>
          <p:cNvCxnSpPr>
            <a:cxnSpLocks/>
            <a:stCxn id="24" idx="3"/>
            <a:endCxn id="4" idx="3"/>
          </p:cNvCxnSpPr>
          <p:nvPr/>
        </p:nvCxnSpPr>
        <p:spPr>
          <a:xfrm flipH="1" flipV="1">
            <a:off x="6012730" y="2573171"/>
            <a:ext cx="1152249" cy="3464911"/>
          </a:xfrm>
          <a:prstGeom prst="bentConnector3">
            <a:avLst>
              <a:gd name="adj1" fmla="val -8557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E05DC-B539-8552-BBA8-F4330212108F}"/>
              </a:ext>
            </a:extLst>
          </p:cNvPr>
          <p:cNvSpPr txBox="1"/>
          <p:nvPr/>
        </p:nvSpPr>
        <p:spPr>
          <a:xfrm>
            <a:off x="5093071" y="5407675"/>
            <a:ext cx="340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「次へ」ボタンをクリック</a:t>
            </a:r>
            <a:endParaRPr kumimoji="1" lang="ja-JP" altLang="en-US" sz="1600" dirty="0"/>
          </a:p>
        </p:txBody>
      </p:sp>
      <p:cxnSp>
        <p:nvCxnSpPr>
          <p:cNvPr id="49" name="コネクタ: カギ線 48">
            <a:extLst>
              <a:ext uri="{FF2B5EF4-FFF2-40B4-BE49-F238E27FC236}">
                <a16:creationId xmlns:a16="http://schemas.microsoft.com/office/drawing/2014/main" id="{B788C8B8-F3BC-D806-37A1-CC6DC9022AE3}"/>
              </a:ext>
            </a:extLst>
          </p:cNvPr>
          <p:cNvCxnSpPr>
            <a:cxnSpLocks/>
            <a:stCxn id="53" idx="0"/>
            <a:endCxn id="2" idx="1"/>
          </p:cNvCxnSpPr>
          <p:nvPr/>
        </p:nvCxnSpPr>
        <p:spPr>
          <a:xfrm rot="5400000" flipH="1" flipV="1">
            <a:off x="3362629" y="897340"/>
            <a:ext cx="277564" cy="157462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D0906D5-6EED-F519-812C-633A30434056}"/>
              </a:ext>
            </a:extLst>
          </p:cNvPr>
          <p:cNvSpPr txBox="1"/>
          <p:nvPr/>
        </p:nvSpPr>
        <p:spPr>
          <a:xfrm>
            <a:off x="342900" y="314325"/>
            <a:ext cx="280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画面遷移図</a:t>
            </a:r>
            <a:r>
              <a:rPr kumimoji="1" lang="en-US" altLang="ja-JP" dirty="0"/>
              <a:t>(</a:t>
            </a:r>
            <a:r>
              <a:rPr kumimoji="1" lang="ja-JP" altLang="en-US" dirty="0"/>
              <a:t>復習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9E845D00-EC82-15DB-2256-5E045A8E37C1}"/>
              </a:ext>
            </a:extLst>
          </p:cNvPr>
          <p:cNvCxnSpPr>
            <a:cxnSpLocks/>
            <a:stCxn id="6" idx="2"/>
            <a:endCxn id="3" idx="0"/>
          </p:cNvCxnSpPr>
          <p:nvPr/>
        </p:nvCxnSpPr>
        <p:spPr>
          <a:xfrm>
            <a:off x="5155490" y="4538591"/>
            <a:ext cx="8959" cy="2601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F226127-5E8B-D621-9C18-E0029241184F}"/>
              </a:ext>
            </a:extLst>
          </p:cNvPr>
          <p:cNvSpPr/>
          <p:nvPr/>
        </p:nvSpPr>
        <p:spPr>
          <a:xfrm>
            <a:off x="4298223" y="2270528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復習標題画面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0F26B2B5-D0E9-81E4-56DF-4FE11713EA86}"/>
              </a:ext>
            </a:extLst>
          </p:cNvPr>
          <p:cNvCxnSpPr>
            <a:cxnSpLocks/>
            <a:stCxn id="4" idx="2"/>
            <a:endCxn id="16" idx="0"/>
          </p:cNvCxnSpPr>
          <p:nvPr/>
        </p:nvCxnSpPr>
        <p:spPr>
          <a:xfrm flipH="1">
            <a:off x="5155476" y="2875813"/>
            <a:ext cx="1" cy="2300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12C00C1E-A608-328D-A689-726CEB623449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6690194" y="6340724"/>
            <a:ext cx="0" cy="2049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3D38A55D-E740-E871-1933-1B1D30C44DAC}"/>
              </a:ext>
            </a:extLst>
          </p:cNvPr>
          <p:cNvGrpSpPr/>
          <p:nvPr/>
        </p:nvGrpSpPr>
        <p:grpSpPr>
          <a:xfrm>
            <a:off x="6215409" y="5735439"/>
            <a:ext cx="949570" cy="605285"/>
            <a:chOff x="4661655" y="4708471"/>
            <a:chExt cx="949570" cy="605285"/>
          </a:xfrm>
        </p:grpSpPr>
        <p:sp>
          <p:nvSpPr>
            <p:cNvPr id="24" name="フローチャート: 判断 23">
              <a:extLst>
                <a:ext uri="{FF2B5EF4-FFF2-40B4-BE49-F238E27FC236}">
                  <a16:creationId xmlns:a16="http://schemas.microsoft.com/office/drawing/2014/main" id="{D5EDCC83-B14F-1A75-7881-9550D9645A68}"/>
                </a:ext>
              </a:extLst>
            </p:cNvPr>
            <p:cNvSpPr/>
            <p:nvPr/>
          </p:nvSpPr>
          <p:spPr>
            <a:xfrm>
              <a:off x="4661655" y="4708471"/>
              <a:ext cx="949570" cy="605285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677371D4-3EA1-6EEA-CFFA-E8A92B21C4C6}"/>
                </a:ext>
              </a:extLst>
            </p:cNvPr>
            <p:cNvSpPr txBox="1"/>
            <p:nvPr/>
          </p:nvSpPr>
          <p:spPr>
            <a:xfrm>
              <a:off x="4952158" y="4839786"/>
              <a:ext cx="557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/>
                <a:t>③</a:t>
              </a:r>
              <a:endParaRPr kumimoji="1" lang="ja-JP" altLang="en-US" sz="1600" dirty="0"/>
            </a:p>
          </p:txBody>
        </p:sp>
      </p:grp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1CA5BB5-7479-F1D3-5B2F-600ABF9F5BB3}"/>
              </a:ext>
            </a:extLst>
          </p:cNvPr>
          <p:cNvSpPr txBox="1"/>
          <p:nvPr/>
        </p:nvSpPr>
        <p:spPr>
          <a:xfrm>
            <a:off x="9150874" y="683657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①</a:t>
            </a:r>
            <a:r>
              <a:rPr lang="ja-JP" altLang="en-US" sz="1600" dirty="0"/>
              <a:t> １出題</a:t>
            </a:r>
            <a:r>
              <a:rPr kumimoji="1" lang="ja-JP" altLang="en-US" sz="1600" dirty="0"/>
              <a:t>の</a:t>
            </a:r>
            <a:r>
              <a:rPr lang="ja-JP" altLang="en-US" sz="1600" dirty="0"/>
              <a:t>復習</a:t>
            </a:r>
            <a:r>
              <a:rPr kumimoji="1" lang="ja-JP" altLang="en-US" sz="1600" dirty="0"/>
              <a:t>をすべて表示したか？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1AE8D02-8378-35C5-5145-28A89933D562}"/>
              </a:ext>
            </a:extLst>
          </p:cNvPr>
          <p:cNvSpPr txBox="1"/>
          <p:nvPr/>
        </p:nvSpPr>
        <p:spPr>
          <a:xfrm>
            <a:off x="9150874" y="1256615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② １出題の試験内容</a:t>
            </a:r>
            <a:r>
              <a:rPr kumimoji="1" lang="ja-JP" altLang="en-US" sz="1600" dirty="0"/>
              <a:t>をすべて</a:t>
            </a:r>
            <a:r>
              <a:rPr lang="ja-JP" altLang="en-US" sz="1600" dirty="0"/>
              <a:t>表示</a:t>
            </a:r>
            <a:r>
              <a:rPr kumimoji="1" lang="ja-JP" altLang="en-US" sz="1600" dirty="0"/>
              <a:t>したか？</a:t>
            </a:r>
          </a:p>
        </p:txBody>
      </p:sp>
      <p:sp>
        <p:nvSpPr>
          <p:cNvPr id="6" name="フローチャート: 判断 5">
            <a:extLst>
              <a:ext uri="{FF2B5EF4-FFF2-40B4-BE49-F238E27FC236}">
                <a16:creationId xmlns:a16="http://schemas.microsoft.com/office/drawing/2014/main" id="{DFD389D1-D77A-C4CC-B4C8-1EF309BBBB65}"/>
              </a:ext>
            </a:extLst>
          </p:cNvPr>
          <p:cNvSpPr/>
          <p:nvPr/>
        </p:nvSpPr>
        <p:spPr>
          <a:xfrm>
            <a:off x="4680705" y="3933306"/>
            <a:ext cx="949570" cy="605285"/>
          </a:xfrm>
          <a:prstGeom prst="flowChartDecis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CE0ABE-3908-7380-3624-843A2456C639}"/>
              </a:ext>
            </a:extLst>
          </p:cNvPr>
          <p:cNvSpPr txBox="1"/>
          <p:nvPr/>
        </p:nvSpPr>
        <p:spPr>
          <a:xfrm>
            <a:off x="4971208" y="4060574"/>
            <a:ext cx="557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①</a:t>
            </a:r>
            <a:endParaRPr kumimoji="1" lang="ja-JP" altLang="en-US" sz="16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ABA4D3-37A5-ECE1-7E94-CD64BD727A50}"/>
              </a:ext>
            </a:extLst>
          </p:cNvPr>
          <p:cNvSpPr txBox="1"/>
          <p:nvPr/>
        </p:nvSpPr>
        <p:spPr>
          <a:xfrm>
            <a:off x="5248394" y="4460672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9E3FD28-105F-6CA4-2A7E-D496358BED1C}"/>
              </a:ext>
            </a:extLst>
          </p:cNvPr>
          <p:cNvSpPr txBox="1"/>
          <p:nvPr/>
        </p:nvSpPr>
        <p:spPr>
          <a:xfrm>
            <a:off x="4125354" y="4213638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13DF8A30-2224-B273-C148-9CC14FEF2E39}"/>
              </a:ext>
            </a:extLst>
          </p:cNvPr>
          <p:cNvCxnSpPr>
            <a:cxnSpLocks/>
            <a:stCxn id="6" idx="1"/>
            <a:endCxn id="4" idx="1"/>
          </p:cNvCxnSpPr>
          <p:nvPr/>
        </p:nvCxnSpPr>
        <p:spPr>
          <a:xfrm rot="10800000">
            <a:off x="4298223" y="2573171"/>
            <a:ext cx="382482" cy="1662778"/>
          </a:xfrm>
          <a:prstGeom prst="bentConnector3">
            <a:avLst>
              <a:gd name="adj1" fmla="val 159768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2F18C856-CEC2-A138-A62D-A17CC65DC46E}"/>
              </a:ext>
            </a:extLst>
          </p:cNvPr>
          <p:cNvGrpSpPr/>
          <p:nvPr/>
        </p:nvGrpSpPr>
        <p:grpSpPr>
          <a:xfrm>
            <a:off x="4675942" y="5736291"/>
            <a:ext cx="949570" cy="605285"/>
            <a:chOff x="4814055" y="5027119"/>
            <a:chExt cx="949570" cy="605285"/>
          </a:xfrm>
        </p:grpSpPr>
        <p:sp>
          <p:nvSpPr>
            <p:cNvPr id="37" name="フローチャート: 判断 36">
              <a:extLst>
                <a:ext uri="{FF2B5EF4-FFF2-40B4-BE49-F238E27FC236}">
                  <a16:creationId xmlns:a16="http://schemas.microsoft.com/office/drawing/2014/main" id="{E2BE52E9-2404-6BAB-6869-38577189AD00}"/>
                </a:ext>
              </a:extLst>
            </p:cNvPr>
            <p:cNvSpPr/>
            <p:nvPr/>
          </p:nvSpPr>
          <p:spPr>
            <a:xfrm>
              <a:off x="4814055" y="5027119"/>
              <a:ext cx="949570" cy="605285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39DECFB-E004-75F0-2558-E3BA97845F58}"/>
                </a:ext>
              </a:extLst>
            </p:cNvPr>
            <p:cNvSpPr txBox="1"/>
            <p:nvPr/>
          </p:nvSpPr>
          <p:spPr>
            <a:xfrm>
              <a:off x="5104558" y="5167673"/>
              <a:ext cx="557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/>
                <a:t>②</a:t>
              </a:r>
            </a:p>
          </p:txBody>
        </p:sp>
      </p:grp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3FB19A60-B69D-6E3D-5720-864D4DA66257}"/>
              </a:ext>
            </a:extLst>
          </p:cNvPr>
          <p:cNvCxnSpPr>
            <a:cxnSpLocks/>
            <a:stCxn id="37" idx="1"/>
            <a:endCxn id="3" idx="1"/>
          </p:cNvCxnSpPr>
          <p:nvPr/>
        </p:nvCxnSpPr>
        <p:spPr>
          <a:xfrm rot="10800000">
            <a:off x="4307196" y="5101430"/>
            <a:ext cx="368747" cy="937505"/>
          </a:xfrm>
          <a:prstGeom prst="bentConnector3">
            <a:avLst>
              <a:gd name="adj1" fmla="val 161994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A52EE37-0ED0-4868-4EC3-D74401E6BA1E}"/>
              </a:ext>
            </a:extLst>
          </p:cNvPr>
          <p:cNvSpPr txBox="1"/>
          <p:nvPr/>
        </p:nvSpPr>
        <p:spPr>
          <a:xfrm>
            <a:off x="5682251" y="6084301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DEB99F0-9EF4-BAE6-C85A-B3B6CDF5F1DD}"/>
              </a:ext>
            </a:extLst>
          </p:cNvPr>
          <p:cNvSpPr txBox="1"/>
          <p:nvPr/>
        </p:nvSpPr>
        <p:spPr>
          <a:xfrm>
            <a:off x="9150874" y="1823434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③</a:t>
            </a:r>
            <a:r>
              <a:rPr lang="ja-JP" altLang="en-US" sz="1600" dirty="0"/>
              <a:t>条件設定画面で設定した出題数を表示したか？</a:t>
            </a:r>
            <a:endParaRPr kumimoji="1" lang="ja-JP" altLang="en-US" sz="1600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D834D51-5E70-63F1-EC55-52F4819004DC}"/>
              </a:ext>
            </a:extLst>
          </p:cNvPr>
          <p:cNvSpPr txBox="1"/>
          <p:nvPr/>
        </p:nvSpPr>
        <p:spPr>
          <a:xfrm>
            <a:off x="4125354" y="6121920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3CBC388-82B4-FF2A-8CDD-D38C1488AB59}"/>
              </a:ext>
            </a:extLst>
          </p:cNvPr>
          <p:cNvSpPr txBox="1"/>
          <p:nvPr/>
        </p:nvSpPr>
        <p:spPr>
          <a:xfrm>
            <a:off x="9150874" y="2389076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④フラッシュカード①の全ての出題を表示したか？</a:t>
            </a:r>
            <a:endParaRPr kumimoji="1" lang="ja-JP" altLang="en-US" sz="16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E6C2547-AE82-7195-CA8D-89A5D8878986}"/>
              </a:ext>
            </a:extLst>
          </p:cNvPr>
          <p:cNvSpPr/>
          <p:nvPr/>
        </p:nvSpPr>
        <p:spPr>
          <a:xfrm>
            <a:off x="4288716" y="258985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音声設定画面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A581483-FD9A-BD26-B63B-090131D220A5}"/>
              </a:ext>
            </a:extLst>
          </p:cNvPr>
          <p:cNvCxnSpPr>
            <a:cxnSpLocks/>
            <a:stCxn id="8" idx="2"/>
            <a:endCxn id="2" idx="0"/>
          </p:cNvCxnSpPr>
          <p:nvPr/>
        </p:nvCxnSpPr>
        <p:spPr>
          <a:xfrm>
            <a:off x="5145970" y="864270"/>
            <a:ext cx="7" cy="3789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C7448F7-043D-B200-21B0-1AD4AAF0244C}"/>
              </a:ext>
            </a:extLst>
          </p:cNvPr>
          <p:cNvSpPr txBox="1"/>
          <p:nvPr/>
        </p:nvSpPr>
        <p:spPr>
          <a:xfrm>
            <a:off x="5253979" y="905445"/>
            <a:ext cx="340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 → 」ボタンをクリック</a:t>
            </a:r>
            <a:endParaRPr kumimoji="1" lang="ja-JP" altLang="en-US" sz="1600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D072837-2118-EA14-59AE-E75AE7747532}"/>
              </a:ext>
            </a:extLst>
          </p:cNvPr>
          <p:cNvSpPr/>
          <p:nvPr/>
        </p:nvSpPr>
        <p:spPr>
          <a:xfrm>
            <a:off x="4298222" y="3105900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復習記憶画面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03FF17D3-E817-15DB-D654-E0F4EEF7099F}"/>
              </a:ext>
            </a:extLst>
          </p:cNvPr>
          <p:cNvCxnSpPr>
            <a:cxnSpLocks/>
            <a:stCxn id="16" idx="2"/>
            <a:endCxn id="6" idx="0"/>
          </p:cNvCxnSpPr>
          <p:nvPr/>
        </p:nvCxnSpPr>
        <p:spPr>
          <a:xfrm>
            <a:off x="5155476" y="3711185"/>
            <a:ext cx="14" cy="2221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77BBFA0-D3C1-101C-85E4-3D7A93189B61}"/>
              </a:ext>
            </a:extLst>
          </p:cNvPr>
          <p:cNvSpPr txBox="1"/>
          <p:nvPr/>
        </p:nvSpPr>
        <p:spPr>
          <a:xfrm>
            <a:off x="7440281" y="6075624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A6EC69D2-8CB0-4811-EA86-22C9D21CE621}"/>
              </a:ext>
            </a:extLst>
          </p:cNvPr>
          <p:cNvSpPr/>
          <p:nvPr/>
        </p:nvSpPr>
        <p:spPr>
          <a:xfrm>
            <a:off x="6530775" y="6547610"/>
            <a:ext cx="350316" cy="22680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E6338DB-33D3-8F2F-CEE7-EBD0B9FB8E8C}"/>
              </a:ext>
            </a:extLst>
          </p:cNvPr>
          <p:cNvSpPr txBox="1"/>
          <p:nvPr/>
        </p:nvSpPr>
        <p:spPr>
          <a:xfrm>
            <a:off x="6530775" y="6480316"/>
            <a:ext cx="557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a</a:t>
            </a:r>
            <a:endParaRPr kumimoji="1" lang="ja-JP" altLang="en-US" sz="1600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6588E41-3A65-6F4D-A5E6-933814CA969D}"/>
              </a:ext>
            </a:extLst>
          </p:cNvPr>
          <p:cNvSpPr txBox="1"/>
          <p:nvPr/>
        </p:nvSpPr>
        <p:spPr>
          <a:xfrm>
            <a:off x="6705933" y="6244901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4AF0ABA7-3DC5-DCBE-7CFF-774FC7A08971}"/>
              </a:ext>
            </a:extLst>
          </p:cNvPr>
          <p:cNvSpPr/>
          <p:nvPr/>
        </p:nvSpPr>
        <p:spPr>
          <a:xfrm>
            <a:off x="2545274" y="1841666"/>
            <a:ext cx="350316" cy="22680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55A8E5B-5FD8-AC15-CAE2-0A84844F3075}"/>
              </a:ext>
            </a:extLst>
          </p:cNvPr>
          <p:cNvSpPr txBox="1"/>
          <p:nvPr/>
        </p:nvSpPr>
        <p:spPr>
          <a:xfrm>
            <a:off x="2576682" y="1804262"/>
            <a:ext cx="274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b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92227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B21A0-5265-BCE2-7518-41305A457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5B4DDA8-775E-59A0-A9C2-25C5429C8ED5}"/>
              </a:ext>
            </a:extLst>
          </p:cNvPr>
          <p:cNvSpPr txBox="1"/>
          <p:nvPr/>
        </p:nvSpPr>
        <p:spPr>
          <a:xfrm>
            <a:off x="686371" y="2032283"/>
            <a:ext cx="3721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</a:t>
            </a:r>
            <a:r>
              <a:rPr lang="ja-JP" altLang="en-US" sz="1600" dirty="0">
                <a:solidFill>
                  <a:srgbClr val="3C4043"/>
                </a:solidFill>
                <a:latin typeface="Roboto Mono" panose="020F0502020204030204" pitchFamily="49" charset="0"/>
              </a:rPr>
              <a:t>記録して終了</a:t>
            </a:r>
            <a:r>
              <a:rPr lang="ja-JP" altLang="en-US" sz="1600" dirty="0"/>
              <a:t>」ボタンをクリック</a:t>
            </a:r>
            <a:endParaRPr kumimoji="1" lang="ja-JP" altLang="en-US" sz="1600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8E34F8F-E424-D971-6048-1C4BDD815560}"/>
              </a:ext>
            </a:extLst>
          </p:cNvPr>
          <p:cNvSpPr txBox="1"/>
          <p:nvPr/>
        </p:nvSpPr>
        <p:spPr>
          <a:xfrm>
            <a:off x="342900" y="314325"/>
            <a:ext cx="280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画面遷移図</a:t>
            </a:r>
            <a:r>
              <a:rPr kumimoji="1" lang="en-US" altLang="ja-JP" dirty="0"/>
              <a:t>(</a:t>
            </a:r>
            <a:r>
              <a:rPr kumimoji="1" lang="ja-JP" altLang="en-US" dirty="0"/>
              <a:t>復習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8F4AD63C-11AC-6271-CAF6-8D0BCCC26BC9}"/>
              </a:ext>
            </a:extLst>
          </p:cNvPr>
          <p:cNvCxnSpPr>
            <a:cxnSpLocks/>
            <a:stCxn id="8" idx="4"/>
            <a:endCxn id="64" idx="0"/>
          </p:cNvCxnSpPr>
          <p:nvPr/>
        </p:nvCxnSpPr>
        <p:spPr>
          <a:xfrm>
            <a:off x="6696690" y="826182"/>
            <a:ext cx="696" cy="395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114721BE-F072-6CFC-69F9-CB68AE7E2B84}"/>
              </a:ext>
            </a:extLst>
          </p:cNvPr>
          <p:cNvSpPr/>
          <p:nvPr/>
        </p:nvSpPr>
        <p:spPr>
          <a:xfrm>
            <a:off x="3270783" y="1228989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復習問題画面</a:t>
            </a:r>
            <a:endParaRPr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（ボタン</a:t>
            </a:r>
            <a:r>
              <a:rPr lang="ja-JP" altLang="en-US" sz="1200" dirty="0">
                <a:solidFill>
                  <a:schemeClr val="tx1"/>
                </a:solidFill>
              </a:rPr>
              <a:t>表示</a:t>
            </a:r>
            <a:r>
              <a:rPr kumimoji="1" lang="ja-JP" altLang="en-US" sz="1200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FEC22393-F7A0-2DBD-A32A-F486A00BC956}"/>
              </a:ext>
            </a:extLst>
          </p:cNvPr>
          <p:cNvSpPr txBox="1"/>
          <p:nvPr/>
        </p:nvSpPr>
        <p:spPr>
          <a:xfrm>
            <a:off x="9150874" y="683657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①</a:t>
            </a:r>
            <a:r>
              <a:rPr lang="ja-JP" altLang="en-US" sz="1600" dirty="0"/>
              <a:t> １出題</a:t>
            </a:r>
            <a:r>
              <a:rPr kumimoji="1" lang="ja-JP" altLang="en-US" sz="1600" dirty="0"/>
              <a:t>の</a:t>
            </a:r>
            <a:r>
              <a:rPr lang="ja-JP" altLang="en-US" sz="1600" dirty="0"/>
              <a:t>復習</a:t>
            </a:r>
            <a:r>
              <a:rPr kumimoji="1" lang="ja-JP" altLang="en-US" sz="1600" dirty="0"/>
              <a:t>をすべて表示したか？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1313463-D77A-177E-5879-05E52AE6E342}"/>
              </a:ext>
            </a:extLst>
          </p:cNvPr>
          <p:cNvSpPr txBox="1"/>
          <p:nvPr/>
        </p:nvSpPr>
        <p:spPr>
          <a:xfrm>
            <a:off x="9150874" y="1256615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② １出題の試験内容</a:t>
            </a:r>
            <a:r>
              <a:rPr kumimoji="1" lang="ja-JP" altLang="en-US" sz="1600" dirty="0"/>
              <a:t>をすべて</a:t>
            </a:r>
            <a:r>
              <a:rPr lang="ja-JP" altLang="en-US" sz="1600" dirty="0"/>
              <a:t>表示</a:t>
            </a:r>
            <a:r>
              <a:rPr kumimoji="1" lang="ja-JP" altLang="en-US" sz="1600" dirty="0"/>
              <a:t>したか？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9A88DCA-C9CC-E533-F511-21FE9C8F6ABE}"/>
              </a:ext>
            </a:extLst>
          </p:cNvPr>
          <p:cNvSpPr txBox="1"/>
          <p:nvPr/>
        </p:nvSpPr>
        <p:spPr>
          <a:xfrm>
            <a:off x="1325320" y="821561"/>
            <a:ext cx="2974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「</a:t>
            </a:r>
            <a:r>
              <a:rPr lang="ja-JP" altLang="en-US" sz="1600" dirty="0">
                <a:solidFill>
                  <a:srgbClr val="3C4043"/>
                </a:solidFill>
                <a:latin typeface="Roboto Mono" panose="020F0502020204030204" pitchFamily="49" charset="0"/>
              </a:rPr>
              <a:t>続ける</a:t>
            </a:r>
            <a:r>
              <a:rPr lang="ja-JP" altLang="en-US" sz="1600" dirty="0"/>
              <a:t>」ボタンをクリック</a:t>
            </a:r>
            <a:endParaRPr kumimoji="1" lang="ja-JP" altLang="en-US" sz="1600" dirty="0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C0B0745-49C9-558C-F333-16A40ECB46C9}"/>
              </a:ext>
            </a:extLst>
          </p:cNvPr>
          <p:cNvSpPr/>
          <p:nvPr/>
        </p:nvSpPr>
        <p:spPr>
          <a:xfrm>
            <a:off x="3272224" y="2582797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終了画面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D094724-D734-5C23-BE39-13F4DC4AF663}"/>
              </a:ext>
            </a:extLst>
          </p:cNvPr>
          <p:cNvSpPr txBox="1"/>
          <p:nvPr/>
        </p:nvSpPr>
        <p:spPr>
          <a:xfrm>
            <a:off x="9150874" y="1823434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③</a:t>
            </a:r>
            <a:r>
              <a:rPr lang="ja-JP" altLang="en-US" sz="1600" dirty="0"/>
              <a:t>条件設定画面で設定した出題数を表示したか？</a:t>
            </a:r>
            <a:endParaRPr kumimoji="1" lang="ja-JP" altLang="en-US" sz="1600" dirty="0"/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D3A8FC9-B553-6631-89D5-929BFC13EB8B}"/>
              </a:ext>
            </a:extLst>
          </p:cNvPr>
          <p:cNvGrpSpPr/>
          <p:nvPr/>
        </p:nvGrpSpPr>
        <p:grpSpPr>
          <a:xfrm>
            <a:off x="6222601" y="1221712"/>
            <a:ext cx="949570" cy="605285"/>
            <a:chOff x="4661655" y="4874719"/>
            <a:chExt cx="949570" cy="605285"/>
          </a:xfrm>
        </p:grpSpPr>
        <p:sp>
          <p:nvSpPr>
            <p:cNvPr id="64" name="フローチャート: 判断 63">
              <a:extLst>
                <a:ext uri="{FF2B5EF4-FFF2-40B4-BE49-F238E27FC236}">
                  <a16:creationId xmlns:a16="http://schemas.microsoft.com/office/drawing/2014/main" id="{BCF9B8B8-785F-D082-879C-380F54179379}"/>
                </a:ext>
              </a:extLst>
            </p:cNvPr>
            <p:cNvSpPr/>
            <p:nvPr/>
          </p:nvSpPr>
          <p:spPr>
            <a:xfrm>
              <a:off x="4661655" y="4874719"/>
              <a:ext cx="949570" cy="605285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DC89EBB7-9F22-C06E-6E78-A4F1A4767C64}"/>
                </a:ext>
              </a:extLst>
            </p:cNvPr>
            <p:cNvSpPr txBox="1"/>
            <p:nvPr/>
          </p:nvSpPr>
          <p:spPr>
            <a:xfrm>
              <a:off x="4952158" y="5015273"/>
              <a:ext cx="557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/>
                <a:t>④</a:t>
              </a:r>
            </a:p>
          </p:txBody>
        </p: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48FC283-530D-EAE5-695E-9802E58C697C}"/>
              </a:ext>
            </a:extLst>
          </p:cNvPr>
          <p:cNvSpPr txBox="1"/>
          <p:nvPr/>
        </p:nvSpPr>
        <p:spPr>
          <a:xfrm>
            <a:off x="9150874" y="2389076"/>
            <a:ext cx="288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④フラッシュカード①の全ての出題を表示したか？</a:t>
            </a:r>
            <a:endParaRPr kumimoji="1" lang="ja-JP" altLang="en-US" sz="1600" dirty="0"/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CF8C0A1-E62B-3743-D4F2-A230159F8C66}"/>
              </a:ext>
            </a:extLst>
          </p:cNvPr>
          <p:cNvSpPr txBox="1"/>
          <p:nvPr/>
        </p:nvSpPr>
        <p:spPr>
          <a:xfrm>
            <a:off x="5568348" y="1546883"/>
            <a:ext cx="7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No</a:t>
            </a:r>
            <a:endParaRPr lang="ja-JP" altLang="en-US" sz="1600" dirty="0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0553DC8E-FE0C-A1A2-1E5D-82FC4255094E}"/>
              </a:ext>
            </a:extLst>
          </p:cNvPr>
          <p:cNvSpPr txBox="1"/>
          <p:nvPr/>
        </p:nvSpPr>
        <p:spPr>
          <a:xfrm>
            <a:off x="6816436" y="1763496"/>
            <a:ext cx="84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Yes</a:t>
            </a:r>
            <a:endParaRPr kumimoji="1" lang="ja-JP" altLang="en-US" sz="1600" dirty="0"/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C452A6DB-E970-856F-D0C7-107548806C39}"/>
              </a:ext>
            </a:extLst>
          </p:cNvPr>
          <p:cNvCxnSpPr>
            <a:cxnSpLocks/>
            <a:stCxn id="64" idx="1"/>
            <a:endCxn id="73" idx="3"/>
          </p:cNvCxnSpPr>
          <p:nvPr/>
        </p:nvCxnSpPr>
        <p:spPr>
          <a:xfrm flipH="1">
            <a:off x="4985290" y="1524355"/>
            <a:ext cx="1237311" cy="72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557A5FCD-DE61-07C0-036C-661AF21DB732}"/>
              </a:ext>
            </a:extLst>
          </p:cNvPr>
          <p:cNvSpPr/>
          <p:nvPr/>
        </p:nvSpPr>
        <p:spPr>
          <a:xfrm>
            <a:off x="5840434" y="2576123"/>
            <a:ext cx="1714507" cy="605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合格画面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6AB7FAEE-510B-45C5-EA35-589AD8595975}"/>
              </a:ext>
            </a:extLst>
          </p:cNvPr>
          <p:cNvCxnSpPr>
            <a:cxnSpLocks/>
            <a:stCxn id="64" idx="2"/>
            <a:endCxn id="92" idx="0"/>
          </p:cNvCxnSpPr>
          <p:nvPr/>
        </p:nvCxnSpPr>
        <p:spPr>
          <a:xfrm>
            <a:off x="6697386" y="1826997"/>
            <a:ext cx="302" cy="749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楕円 7">
            <a:extLst>
              <a:ext uri="{FF2B5EF4-FFF2-40B4-BE49-F238E27FC236}">
                <a16:creationId xmlns:a16="http://schemas.microsoft.com/office/drawing/2014/main" id="{43B7D51B-603E-E137-6C25-4FC733D89F4F}"/>
              </a:ext>
            </a:extLst>
          </p:cNvPr>
          <p:cNvSpPr/>
          <p:nvPr/>
        </p:nvSpPr>
        <p:spPr>
          <a:xfrm>
            <a:off x="6521532" y="599380"/>
            <a:ext cx="350316" cy="22680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36C0E00-EEF4-58A8-E5F4-D0F9A418D1F0}"/>
              </a:ext>
            </a:extLst>
          </p:cNvPr>
          <p:cNvSpPr txBox="1"/>
          <p:nvPr/>
        </p:nvSpPr>
        <p:spPr>
          <a:xfrm>
            <a:off x="6552932" y="534268"/>
            <a:ext cx="350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a</a:t>
            </a:r>
            <a:endParaRPr kumimoji="1" lang="ja-JP" altLang="en-US" sz="1600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A8037E26-E7F8-906A-1D8D-40E69D619C24}"/>
              </a:ext>
            </a:extLst>
          </p:cNvPr>
          <p:cNvCxnSpPr>
            <a:cxnSpLocks/>
            <a:stCxn id="73" idx="2"/>
            <a:endCxn id="31" idx="0"/>
          </p:cNvCxnSpPr>
          <p:nvPr/>
        </p:nvCxnSpPr>
        <p:spPr>
          <a:xfrm>
            <a:off x="4128037" y="1834274"/>
            <a:ext cx="1441" cy="7485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6AFFE1B6-5FA9-D0BC-E1E9-4A68B0409B68}"/>
              </a:ext>
            </a:extLst>
          </p:cNvPr>
          <p:cNvCxnSpPr>
            <a:cxnSpLocks/>
            <a:stCxn id="73" idx="0"/>
            <a:endCxn id="52" idx="4"/>
          </p:cNvCxnSpPr>
          <p:nvPr/>
        </p:nvCxnSpPr>
        <p:spPr>
          <a:xfrm flipH="1" flipV="1">
            <a:off x="4124358" y="821561"/>
            <a:ext cx="3679" cy="4074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楕円 51">
            <a:extLst>
              <a:ext uri="{FF2B5EF4-FFF2-40B4-BE49-F238E27FC236}">
                <a16:creationId xmlns:a16="http://schemas.microsoft.com/office/drawing/2014/main" id="{53F1CDA2-3976-EAF0-9E98-C0400654C66D}"/>
              </a:ext>
            </a:extLst>
          </p:cNvPr>
          <p:cNvSpPr/>
          <p:nvPr/>
        </p:nvSpPr>
        <p:spPr>
          <a:xfrm>
            <a:off x="3949200" y="594759"/>
            <a:ext cx="350316" cy="22680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C3C4A4E-2B8A-68BC-079D-49D3AB1ADA10}"/>
              </a:ext>
            </a:extLst>
          </p:cNvPr>
          <p:cNvSpPr txBox="1"/>
          <p:nvPr/>
        </p:nvSpPr>
        <p:spPr>
          <a:xfrm>
            <a:off x="3980608" y="557355"/>
            <a:ext cx="274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b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887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8798</TotalTime>
  <Words>296</Words>
  <Application>Microsoft Office PowerPoint</Application>
  <PresentationFormat>ワイド画面</PresentationFormat>
  <Paragraphs>73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游ゴシック Light</vt:lpstr>
      <vt:lpstr>Arial</vt:lpstr>
      <vt:lpstr>Roboto Mono</vt:lpstr>
      <vt:lpstr>Office テーマ</vt:lpstr>
      <vt:lpstr>フラッシュカード①画面遷移図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Fuga Miwa</dc:creator>
  <cp:lastModifiedBy>tsukasa s</cp:lastModifiedBy>
  <cp:revision>30</cp:revision>
  <dcterms:created xsi:type="dcterms:W3CDTF">2024-11-05T06:33:36Z</dcterms:created>
  <dcterms:modified xsi:type="dcterms:W3CDTF">2025-06-25T14:45:52Z</dcterms:modified>
</cp:coreProperties>
</file>