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90" r:id="rId1"/>
  </p:sldMasterIdLst>
  <p:notesMasterIdLst>
    <p:notesMasterId r:id="rId13"/>
  </p:notesMasterIdLst>
  <p:sldIdLst>
    <p:sldId id="256" r:id="rId2"/>
    <p:sldId id="276" r:id="rId3"/>
    <p:sldId id="273" r:id="rId4"/>
    <p:sldId id="263" r:id="rId5"/>
    <p:sldId id="259" r:id="rId6"/>
    <p:sldId id="274" r:id="rId7"/>
    <p:sldId id="275" r:id="rId8"/>
    <p:sldId id="271" r:id="rId9"/>
    <p:sldId id="272" r:id="rId10"/>
    <p:sldId id="267" r:id="rId11"/>
    <p:sldId id="261" r:id="rId1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0" d="100"/>
          <a:sy n="70" d="100"/>
        </p:scale>
        <p:origin x="118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1632ADE-05D8-4562-AC7E-45D6A47A6C58}"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kumimoji="1" lang="ja-JP" altLang="en-US"/>
        </a:p>
      </dgm:t>
    </dgm:pt>
    <dgm:pt modelId="{E8928077-23D1-473F-A549-F6E0DB560FBE}">
      <dgm:prSet/>
      <dgm:spPr/>
      <dgm:t>
        <a:bodyPr/>
        <a:lstStyle/>
        <a:p>
          <a:r>
            <a:rPr lang="ja-JP" altLang="ja-JP" b="1" dirty="0">
              <a:latin typeface="メイリオ" panose="020B0604030504040204" pitchFamily="50" charset="-128"/>
              <a:ea typeface="メイリオ" panose="020B0604030504040204" pitchFamily="50" charset="-128"/>
            </a:rPr>
            <a:t>ベッド上中心の生活へ</a:t>
          </a:r>
          <a:r>
            <a:rPr lang="ja-JP" altLang="ja-JP" dirty="0"/>
            <a:t> </a:t>
          </a:r>
        </a:p>
      </dgm:t>
    </dgm:pt>
    <dgm:pt modelId="{741FE1DC-F87D-496C-90D5-2BA3EF7B00B7}" type="parTrans" cxnId="{9A5925F0-D5E2-460D-BBE7-98E6B9C1F3FD}">
      <dgm:prSet/>
      <dgm:spPr/>
      <dgm:t>
        <a:bodyPr/>
        <a:lstStyle/>
        <a:p>
          <a:endParaRPr kumimoji="1" lang="ja-JP" altLang="en-US"/>
        </a:p>
      </dgm:t>
    </dgm:pt>
    <dgm:pt modelId="{DF319431-2C1C-4BD4-B0A5-E278012BF7D0}" type="sibTrans" cxnId="{9A5925F0-D5E2-460D-BBE7-98E6B9C1F3FD}">
      <dgm:prSet/>
      <dgm:spPr/>
      <dgm:t>
        <a:bodyPr/>
        <a:lstStyle/>
        <a:p>
          <a:endParaRPr kumimoji="1" lang="ja-JP" altLang="en-US"/>
        </a:p>
      </dgm:t>
    </dgm:pt>
    <dgm:pt modelId="{813F1FAD-EF83-49AB-BE96-B314124436DE}">
      <dgm:prSet/>
      <dgm:spPr/>
      <dgm:t>
        <a:bodyPr/>
        <a:lstStyle/>
        <a:p>
          <a:r>
            <a:rPr lang="ja-JP" altLang="ja-JP" b="1" dirty="0">
              <a:latin typeface="メイリオ" panose="020B0604030504040204" pitchFamily="50" charset="-128"/>
              <a:ea typeface="メイリオ" panose="020B0604030504040204" pitchFamily="50" charset="-128"/>
            </a:rPr>
            <a:t>学習会後のヘルパーの行動変化 </a:t>
          </a:r>
        </a:p>
      </dgm:t>
    </dgm:pt>
    <dgm:pt modelId="{C38B5FD1-803E-4E54-977B-D261F5D34762}" type="parTrans" cxnId="{F5618058-76A7-4254-A823-8D530B049998}">
      <dgm:prSet/>
      <dgm:spPr/>
      <dgm:t>
        <a:bodyPr/>
        <a:lstStyle/>
        <a:p>
          <a:endParaRPr kumimoji="1" lang="ja-JP" altLang="en-US"/>
        </a:p>
      </dgm:t>
    </dgm:pt>
    <dgm:pt modelId="{4294C3D5-8CFB-4797-964F-AF49A3D1F39D}" type="sibTrans" cxnId="{F5618058-76A7-4254-A823-8D530B049998}">
      <dgm:prSet/>
      <dgm:spPr/>
      <dgm:t>
        <a:bodyPr/>
        <a:lstStyle/>
        <a:p>
          <a:endParaRPr kumimoji="1" lang="ja-JP" altLang="en-US"/>
        </a:p>
      </dgm:t>
    </dgm:pt>
    <dgm:pt modelId="{AF04A74F-557A-4F7B-B552-F3B0DCA358B4}">
      <dgm:prSet/>
      <dgm:spPr/>
      <dgm:t>
        <a:bodyPr/>
        <a:lstStyle/>
        <a:p>
          <a:r>
            <a:rPr lang="ja-JP" altLang="ja-JP" b="1" dirty="0"/>
            <a:t>適切な報告 </a:t>
          </a:r>
          <a:endParaRPr lang="ja-JP" altLang="en-US" b="1" dirty="0"/>
        </a:p>
      </dgm:t>
    </dgm:pt>
    <dgm:pt modelId="{7522F69A-7CD5-4492-A042-9713040300B9}" type="parTrans" cxnId="{F6678EAE-0595-4C87-9E29-93F1ABC3D3AE}">
      <dgm:prSet/>
      <dgm:spPr/>
      <dgm:t>
        <a:bodyPr/>
        <a:lstStyle/>
        <a:p>
          <a:endParaRPr kumimoji="1" lang="ja-JP" altLang="en-US"/>
        </a:p>
      </dgm:t>
    </dgm:pt>
    <dgm:pt modelId="{87B27C17-2079-4513-BE8E-C63CD977A399}" type="sibTrans" cxnId="{F6678EAE-0595-4C87-9E29-93F1ABC3D3AE}">
      <dgm:prSet/>
      <dgm:spPr/>
      <dgm:t>
        <a:bodyPr/>
        <a:lstStyle/>
        <a:p>
          <a:endParaRPr kumimoji="1" lang="ja-JP" altLang="en-US"/>
        </a:p>
      </dgm:t>
    </dgm:pt>
    <dgm:pt modelId="{E8400DA2-FA44-4801-A86A-FD517126DFB2}">
      <dgm:prSet/>
      <dgm:spPr/>
      <dgm:t>
        <a:bodyPr/>
        <a:lstStyle/>
        <a:p>
          <a:r>
            <a:rPr lang="ja-JP" altLang="ja-JP" b="1" dirty="0">
              <a:latin typeface="メイリオ" panose="020B0604030504040204" pitchFamily="50" charset="-128"/>
              <a:ea typeface="メイリオ" panose="020B0604030504040204" pitchFamily="50" charset="-128"/>
            </a:rPr>
            <a:t>訪問看護師：緩和ケア</a:t>
          </a:r>
          <a:endParaRPr lang="en-US" altLang="ja-JP" b="1" dirty="0">
            <a:latin typeface="メイリオ" panose="020B0604030504040204" pitchFamily="50" charset="-128"/>
            <a:ea typeface="メイリオ" panose="020B0604030504040204" pitchFamily="50" charset="-128"/>
          </a:endParaRPr>
        </a:p>
        <a:p>
          <a:r>
            <a:rPr lang="ja-JP" altLang="ja-JP" b="1" dirty="0">
              <a:latin typeface="メイリオ" panose="020B0604030504040204" pitchFamily="50" charset="-128"/>
              <a:ea typeface="メイリオ" panose="020B0604030504040204" pitchFamily="50" charset="-128"/>
            </a:rPr>
            <a:t>兆候判断を</a:t>
          </a:r>
          <a:endParaRPr lang="en-US" altLang="ja-JP" b="1" dirty="0">
            <a:latin typeface="メイリオ" panose="020B0604030504040204" pitchFamily="50" charset="-128"/>
            <a:ea typeface="メイリオ" panose="020B0604030504040204" pitchFamily="50" charset="-128"/>
          </a:endParaRPr>
        </a:p>
        <a:p>
          <a:r>
            <a:rPr lang="ja-JP" altLang="ja-JP" b="1" dirty="0">
              <a:latin typeface="メイリオ" panose="020B0604030504040204" pitchFamily="50" charset="-128"/>
              <a:ea typeface="メイリオ" panose="020B0604030504040204" pitchFamily="50" charset="-128"/>
            </a:rPr>
            <a:t>共有</a:t>
          </a:r>
        </a:p>
      </dgm:t>
    </dgm:pt>
    <dgm:pt modelId="{FFAA3268-0AE3-4A13-8608-E711BD6E8280}" type="parTrans" cxnId="{CE8DA8AC-C96A-4A5E-AECC-CFF9EE2B051B}">
      <dgm:prSet/>
      <dgm:spPr/>
      <dgm:t>
        <a:bodyPr/>
        <a:lstStyle/>
        <a:p>
          <a:endParaRPr kumimoji="1" lang="ja-JP" altLang="en-US"/>
        </a:p>
      </dgm:t>
    </dgm:pt>
    <dgm:pt modelId="{8CA37480-3A36-4CE2-ADD5-A639BB4F085B}" type="sibTrans" cxnId="{CE8DA8AC-C96A-4A5E-AECC-CFF9EE2B051B}">
      <dgm:prSet/>
      <dgm:spPr/>
      <dgm:t>
        <a:bodyPr/>
        <a:lstStyle/>
        <a:p>
          <a:endParaRPr kumimoji="1" lang="ja-JP" altLang="en-US"/>
        </a:p>
      </dgm:t>
    </dgm:pt>
    <dgm:pt modelId="{3E42E946-5357-4859-B025-79F392FD31C5}" type="pres">
      <dgm:prSet presAssocID="{91632ADE-05D8-4562-AC7E-45D6A47A6C58}" presName="Name0" presStyleCnt="0">
        <dgm:presLayoutVars>
          <dgm:dir/>
          <dgm:resizeHandles val="exact"/>
        </dgm:presLayoutVars>
      </dgm:prSet>
      <dgm:spPr/>
    </dgm:pt>
    <dgm:pt modelId="{1DCE3228-CBFB-49D8-8648-B6C8EDF0C6C3}" type="pres">
      <dgm:prSet presAssocID="{E8928077-23D1-473F-A549-F6E0DB560FBE}" presName="node" presStyleLbl="node1" presStyleIdx="0" presStyleCnt="4" custLinFactNeighborX="-572" custLinFactNeighborY="-47252">
        <dgm:presLayoutVars>
          <dgm:bulletEnabled val="1"/>
        </dgm:presLayoutVars>
      </dgm:prSet>
      <dgm:spPr/>
    </dgm:pt>
    <dgm:pt modelId="{DB7669E3-4F7C-49D1-B81A-FFBE01065BDB}" type="pres">
      <dgm:prSet presAssocID="{DF319431-2C1C-4BD4-B0A5-E278012BF7D0}" presName="sibTrans" presStyleLbl="sibTrans2D1" presStyleIdx="0" presStyleCnt="3" custScaleX="291556" custLinFactX="-100000" custLinFactNeighborX="-134986" custLinFactNeighborY="24923"/>
      <dgm:spPr/>
    </dgm:pt>
    <dgm:pt modelId="{BD161F05-CB9B-4657-9728-BBF2D349140C}" type="pres">
      <dgm:prSet presAssocID="{DF319431-2C1C-4BD4-B0A5-E278012BF7D0}" presName="connectorText" presStyleLbl="sibTrans2D1" presStyleIdx="0" presStyleCnt="3"/>
      <dgm:spPr/>
    </dgm:pt>
    <dgm:pt modelId="{D887C3AC-FD2A-4C8D-8E4D-2AF0B8C4CBB8}" type="pres">
      <dgm:prSet presAssocID="{813F1FAD-EF83-49AB-BE96-B314124436DE}" presName="node" presStyleLbl="node1" presStyleIdx="1" presStyleCnt="4" custScaleY="122693" custLinFactX="-10035" custLinFactNeighborX="-100000" custLinFactNeighborY="82865">
        <dgm:presLayoutVars>
          <dgm:bulletEnabled val="1"/>
        </dgm:presLayoutVars>
      </dgm:prSet>
      <dgm:spPr/>
    </dgm:pt>
    <dgm:pt modelId="{ABDA349A-104A-4147-8FFA-F43F7202878A}" type="pres">
      <dgm:prSet presAssocID="{4294C3D5-8CFB-4797-964F-AF49A3D1F39D}" presName="sibTrans" presStyleLbl="sibTrans2D1" presStyleIdx="1" presStyleCnt="3"/>
      <dgm:spPr/>
    </dgm:pt>
    <dgm:pt modelId="{B5730B9A-A431-4D5C-BB2A-616225D524E5}" type="pres">
      <dgm:prSet presAssocID="{4294C3D5-8CFB-4797-964F-AF49A3D1F39D}" presName="connectorText" presStyleLbl="sibTrans2D1" presStyleIdx="1" presStyleCnt="3"/>
      <dgm:spPr/>
    </dgm:pt>
    <dgm:pt modelId="{78BF4193-3A00-427D-9B0E-A3545C66EB70}" type="pres">
      <dgm:prSet presAssocID="{AF04A74F-557A-4F7B-B552-F3B0DCA358B4}" presName="node" presStyleLbl="node1" presStyleIdx="2" presStyleCnt="4" custScaleY="140629" custLinFactX="-8676" custLinFactNeighborX="-100000" custLinFactNeighborY="-21147">
        <dgm:presLayoutVars>
          <dgm:bulletEnabled val="1"/>
        </dgm:presLayoutVars>
      </dgm:prSet>
      <dgm:spPr/>
    </dgm:pt>
    <dgm:pt modelId="{DD2EFD73-90B8-4CFE-A407-284398386DDF}" type="pres">
      <dgm:prSet presAssocID="{87B27C17-2079-4513-BE8E-C63CD977A399}" presName="sibTrans" presStyleLbl="sibTrans2D1" presStyleIdx="2" presStyleCnt="3"/>
      <dgm:spPr/>
    </dgm:pt>
    <dgm:pt modelId="{E3CBB14E-1282-4CA2-8FD7-977DB5E2763F}" type="pres">
      <dgm:prSet presAssocID="{87B27C17-2079-4513-BE8E-C63CD977A399}" presName="connectorText" presStyleLbl="sibTrans2D1" presStyleIdx="2" presStyleCnt="3"/>
      <dgm:spPr/>
    </dgm:pt>
    <dgm:pt modelId="{B283D431-220F-48FA-AC17-E17052FAD97A}" type="pres">
      <dgm:prSet presAssocID="{E8400DA2-FA44-4801-A86A-FD517126DFB2}" presName="node" presStyleLbl="node1" presStyleIdx="3" presStyleCnt="4" custScaleY="217433">
        <dgm:presLayoutVars>
          <dgm:bulletEnabled val="1"/>
        </dgm:presLayoutVars>
      </dgm:prSet>
      <dgm:spPr/>
    </dgm:pt>
  </dgm:ptLst>
  <dgm:cxnLst>
    <dgm:cxn modelId="{96B74E38-E3E3-4106-9ECF-3D1EB7D6C1AF}" type="presOf" srcId="{DF319431-2C1C-4BD4-B0A5-E278012BF7D0}" destId="{DB7669E3-4F7C-49D1-B81A-FFBE01065BDB}" srcOrd="0" destOrd="0" presId="urn:microsoft.com/office/officeart/2005/8/layout/process1"/>
    <dgm:cxn modelId="{5BDDBE5F-106F-417A-9019-5993D761D801}" type="presOf" srcId="{4294C3D5-8CFB-4797-964F-AF49A3D1F39D}" destId="{B5730B9A-A431-4D5C-BB2A-616225D524E5}" srcOrd="1" destOrd="0" presId="urn:microsoft.com/office/officeart/2005/8/layout/process1"/>
    <dgm:cxn modelId="{C0DB064A-92E8-433D-A56F-77ED44776406}" type="presOf" srcId="{DF319431-2C1C-4BD4-B0A5-E278012BF7D0}" destId="{BD161F05-CB9B-4657-9728-BBF2D349140C}" srcOrd="1" destOrd="0" presId="urn:microsoft.com/office/officeart/2005/8/layout/process1"/>
    <dgm:cxn modelId="{B0C8F44D-6CA0-4E41-BA10-D550B8D28CBE}" type="presOf" srcId="{87B27C17-2079-4513-BE8E-C63CD977A399}" destId="{DD2EFD73-90B8-4CFE-A407-284398386DDF}" srcOrd="0" destOrd="0" presId="urn:microsoft.com/office/officeart/2005/8/layout/process1"/>
    <dgm:cxn modelId="{F5618058-76A7-4254-A823-8D530B049998}" srcId="{91632ADE-05D8-4562-AC7E-45D6A47A6C58}" destId="{813F1FAD-EF83-49AB-BE96-B314124436DE}" srcOrd="1" destOrd="0" parTransId="{C38B5FD1-803E-4E54-977B-D261F5D34762}" sibTransId="{4294C3D5-8CFB-4797-964F-AF49A3D1F39D}"/>
    <dgm:cxn modelId="{076BC38E-863C-4C2A-8F81-5724881BB624}" type="presOf" srcId="{91632ADE-05D8-4562-AC7E-45D6A47A6C58}" destId="{3E42E946-5357-4859-B025-79F392FD31C5}" srcOrd="0" destOrd="0" presId="urn:microsoft.com/office/officeart/2005/8/layout/process1"/>
    <dgm:cxn modelId="{CE8DA8AC-C96A-4A5E-AECC-CFF9EE2B051B}" srcId="{91632ADE-05D8-4562-AC7E-45D6A47A6C58}" destId="{E8400DA2-FA44-4801-A86A-FD517126DFB2}" srcOrd="3" destOrd="0" parTransId="{FFAA3268-0AE3-4A13-8608-E711BD6E8280}" sibTransId="{8CA37480-3A36-4CE2-ADD5-A639BB4F085B}"/>
    <dgm:cxn modelId="{F6678EAE-0595-4C87-9E29-93F1ABC3D3AE}" srcId="{91632ADE-05D8-4562-AC7E-45D6A47A6C58}" destId="{AF04A74F-557A-4F7B-B552-F3B0DCA358B4}" srcOrd="2" destOrd="0" parTransId="{7522F69A-7CD5-4492-A042-9713040300B9}" sibTransId="{87B27C17-2079-4513-BE8E-C63CD977A399}"/>
    <dgm:cxn modelId="{358C7EB8-2EC9-4399-AF34-74512887A476}" type="presOf" srcId="{E8400DA2-FA44-4801-A86A-FD517126DFB2}" destId="{B283D431-220F-48FA-AC17-E17052FAD97A}" srcOrd="0" destOrd="0" presId="urn:microsoft.com/office/officeart/2005/8/layout/process1"/>
    <dgm:cxn modelId="{646565C3-8F32-47BD-8BC7-6E1FC2C6123B}" type="presOf" srcId="{E8928077-23D1-473F-A549-F6E0DB560FBE}" destId="{1DCE3228-CBFB-49D8-8648-B6C8EDF0C6C3}" srcOrd="0" destOrd="0" presId="urn:microsoft.com/office/officeart/2005/8/layout/process1"/>
    <dgm:cxn modelId="{B09846C8-FD20-450C-BC5D-3B17434994B5}" type="presOf" srcId="{4294C3D5-8CFB-4797-964F-AF49A3D1F39D}" destId="{ABDA349A-104A-4147-8FFA-F43F7202878A}" srcOrd="0" destOrd="0" presId="urn:microsoft.com/office/officeart/2005/8/layout/process1"/>
    <dgm:cxn modelId="{9B0262DD-F698-469E-82FB-1AF36ABFD60C}" type="presOf" srcId="{87B27C17-2079-4513-BE8E-C63CD977A399}" destId="{E3CBB14E-1282-4CA2-8FD7-977DB5E2763F}" srcOrd="1" destOrd="0" presId="urn:microsoft.com/office/officeart/2005/8/layout/process1"/>
    <dgm:cxn modelId="{FD6C39E0-3AFD-4C2C-91A7-125EB7715693}" type="presOf" srcId="{813F1FAD-EF83-49AB-BE96-B314124436DE}" destId="{D887C3AC-FD2A-4C8D-8E4D-2AF0B8C4CBB8}" srcOrd="0" destOrd="0" presId="urn:microsoft.com/office/officeart/2005/8/layout/process1"/>
    <dgm:cxn modelId="{0FEBA5EE-0E27-420C-BFFA-AD63870EEFCE}" type="presOf" srcId="{AF04A74F-557A-4F7B-B552-F3B0DCA358B4}" destId="{78BF4193-3A00-427D-9B0E-A3545C66EB70}" srcOrd="0" destOrd="0" presId="urn:microsoft.com/office/officeart/2005/8/layout/process1"/>
    <dgm:cxn modelId="{9A5925F0-D5E2-460D-BBE7-98E6B9C1F3FD}" srcId="{91632ADE-05D8-4562-AC7E-45D6A47A6C58}" destId="{E8928077-23D1-473F-A549-F6E0DB560FBE}" srcOrd="0" destOrd="0" parTransId="{741FE1DC-F87D-496C-90D5-2BA3EF7B00B7}" sibTransId="{DF319431-2C1C-4BD4-B0A5-E278012BF7D0}"/>
    <dgm:cxn modelId="{56FF827E-4A63-401E-BC52-B6069E6072EB}" type="presParOf" srcId="{3E42E946-5357-4859-B025-79F392FD31C5}" destId="{1DCE3228-CBFB-49D8-8648-B6C8EDF0C6C3}" srcOrd="0" destOrd="0" presId="urn:microsoft.com/office/officeart/2005/8/layout/process1"/>
    <dgm:cxn modelId="{9E8EBADE-BA85-48FE-88B5-61481A9CBBEF}" type="presParOf" srcId="{3E42E946-5357-4859-B025-79F392FD31C5}" destId="{DB7669E3-4F7C-49D1-B81A-FFBE01065BDB}" srcOrd="1" destOrd="0" presId="urn:microsoft.com/office/officeart/2005/8/layout/process1"/>
    <dgm:cxn modelId="{180A31DC-F578-42FB-8055-FFCFF49E4980}" type="presParOf" srcId="{DB7669E3-4F7C-49D1-B81A-FFBE01065BDB}" destId="{BD161F05-CB9B-4657-9728-BBF2D349140C}" srcOrd="0" destOrd="0" presId="urn:microsoft.com/office/officeart/2005/8/layout/process1"/>
    <dgm:cxn modelId="{3E2DDC0F-51AB-4978-A05D-62B1BA734A57}" type="presParOf" srcId="{3E42E946-5357-4859-B025-79F392FD31C5}" destId="{D887C3AC-FD2A-4C8D-8E4D-2AF0B8C4CBB8}" srcOrd="2" destOrd="0" presId="urn:microsoft.com/office/officeart/2005/8/layout/process1"/>
    <dgm:cxn modelId="{AFDDF446-9716-4844-B275-2B62772BD884}" type="presParOf" srcId="{3E42E946-5357-4859-B025-79F392FD31C5}" destId="{ABDA349A-104A-4147-8FFA-F43F7202878A}" srcOrd="3" destOrd="0" presId="urn:microsoft.com/office/officeart/2005/8/layout/process1"/>
    <dgm:cxn modelId="{82D2AAC5-6AA1-4CB0-8748-747F02209D06}" type="presParOf" srcId="{ABDA349A-104A-4147-8FFA-F43F7202878A}" destId="{B5730B9A-A431-4D5C-BB2A-616225D524E5}" srcOrd="0" destOrd="0" presId="urn:microsoft.com/office/officeart/2005/8/layout/process1"/>
    <dgm:cxn modelId="{3C68FF0D-4253-4991-93C2-3E38F63DCDF6}" type="presParOf" srcId="{3E42E946-5357-4859-B025-79F392FD31C5}" destId="{78BF4193-3A00-427D-9B0E-A3545C66EB70}" srcOrd="4" destOrd="0" presId="urn:microsoft.com/office/officeart/2005/8/layout/process1"/>
    <dgm:cxn modelId="{84FC147F-C538-4A82-A234-9773F1820BBA}" type="presParOf" srcId="{3E42E946-5357-4859-B025-79F392FD31C5}" destId="{DD2EFD73-90B8-4CFE-A407-284398386DDF}" srcOrd="5" destOrd="0" presId="urn:microsoft.com/office/officeart/2005/8/layout/process1"/>
    <dgm:cxn modelId="{57CB167D-C05D-449F-B7B5-013384E49026}" type="presParOf" srcId="{DD2EFD73-90B8-4CFE-A407-284398386DDF}" destId="{E3CBB14E-1282-4CA2-8FD7-977DB5E2763F}" srcOrd="0" destOrd="0" presId="urn:microsoft.com/office/officeart/2005/8/layout/process1"/>
    <dgm:cxn modelId="{1BF9AFA3-4FF9-4DD5-9C09-745D992A3B0A}" type="presParOf" srcId="{3E42E946-5357-4859-B025-79F392FD31C5}" destId="{B283D431-220F-48FA-AC17-E17052FAD97A}" srcOrd="6"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DE40B9D-AF41-4148-9F25-EE2D9A35E7A4}" type="doc">
      <dgm:prSet loTypeId="urn:microsoft.com/office/officeart/2005/8/layout/arrow2" loCatId="process" qsTypeId="urn:microsoft.com/office/officeart/2005/8/quickstyle/simple1" qsCatId="simple" csTypeId="urn:microsoft.com/office/officeart/2005/8/colors/accent1_2" csCatId="accent1" phldr="1"/>
      <dgm:spPr/>
      <dgm:t>
        <a:bodyPr/>
        <a:lstStyle/>
        <a:p>
          <a:endParaRPr kumimoji="1" lang="ja-JP" altLang="en-US"/>
        </a:p>
      </dgm:t>
    </dgm:pt>
    <dgm:pt modelId="{548937D7-9A3C-466D-A078-D8D3E92DF8F3}">
      <dgm:prSet custT="1"/>
      <dgm:spPr/>
      <dgm:t>
        <a:bodyPr/>
        <a:lstStyle/>
        <a:p>
          <a:r>
            <a:rPr lang="ja-JP" altLang="en-US" sz="2000" b="1" dirty="0">
              <a:latin typeface="メイリオ" panose="020B0604030504040204" pitchFamily="50" charset="-128"/>
              <a:ea typeface="メイリオ" panose="020B0604030504040204" pitchFamily="50" charset="-128"/>
            </a:rPr>
            <a:t>観察の質が向上 </a:t>
          </a:r>
          <a:endParaRPr kumimoji="1" lang="ja-JP" altLang="en-US" sz="2000" b="1" dirty="0">
            <a:latin typeface="メイリオ" panose="020B0604030504040204" pitchFamily="50" charset="-128"/>
            <a:ea typeface="メイリオ" panose="020B0604030504040204" pitchFamily="50" charset="-128"/>
          </a:endParaRPr>
        </a:p>
      </dgm:t>
    </dgm:pt>
    <dgm:pt modelId="{E9354506-F5C3-4562-82E8-6DC780903E64}" type="parTrans" cxnId="{C90B5556-BBBA-427F-ADCB-B3102BBD4ECF}">
      <dgm:prSet/>
      <dgm:spPr/>
      <dgm:t>
        <a:bodyPr/>
        <a:lstStyle/>
        <a:p>
          <a:endParaRPr kumimoji="1" lang="ja-JP" altLang="en-US"/>
        </a:p>
      </dgm:t>
    </dgm:pt>
    <dgm:pt modelId="{5F6981B8-F1FB-430D-BC30-1FC878DFF56B}" type="sibTrans" cxnId="{C90B5556-BBBA-427F-ADCB-B3102BBD4ECF}">
      <dgm:prSet/>
      <dgm:spPr/>
      <dgm:t>
        <a:bodyPr/>
        <a:lstStyle/>
        <a:p>
          <a:endParaRPr kumimoji="1" lang="ja-JP" altLang="en-US"/>
        </a:p>
      </dgm:t>
    </dgm:pt>
    <dgm:pt modelId="{574FACB4-E87C-4FDD-A263-72A343CFFEDF}">
      <dgm:prSet custT="1"/>
      <dgm:spPr/>
      <dgm:t>
        <a:bodyPr/>
        <a:lstStyle/>
        <a:p>
          <a:r>
            <a:rPr lang="en-US" altLang="ja-JP" sz="2000" dirty="0">
              <a:latin typeface="メイリオ" panose="020B0604030504040204" pitchFamily="50" charset="-128"/>
              <a:ea typeface="メイリオ" panose="020B0604030504040204" pitchFamily="50" charset="-128"/>
            </a:rPr>
            <a:t>“</a:t>
          </a:r>
          <a:r>
            <a:rPr lang="ja-JP" altLang="ja-JP" sz="2000" b="1" dirty="0">
              <a:latin typeface="メイリオ" panose="020B0604030504040204" pitchFamily="50" charset="-128"/>
              <a:ea typeface="メイリオ" panose="020B0604030504040204" pitchFamily="50" charset="-128"/>
            </a:rPr>
            <a:t>迷ったら報告</a:t>
          </a:r>
          <a:r>
            <a:rPr lang="en-US" altLang="ja-JP" sz="2000" b="1" dirty="0">
              <a:latin typeface="メイリオ" panose="020B0604030504040204" pitchFamily="50" charset="-128"/>
              <a:ea typeface="メイリオ" panose="020B0604030504040204" pitchFamily="50" charset="-128"/>
            </a:rPr>
            <a:t>”</a:t>
          </a:r>
        </a:p>
      </dgm:t>
    </dgm:pt>
    <dgm:pt modelId="{9AF73466-5F36-4B1F-9F6F-7C02B617B0DF}" type="parTrans" cxnId="{EBAEC989-CFE1-4725-8F4A-207E74700231}">
      <dgm:prSet/>
      <dgm:spPr/>
      <dgm:t>
        <a:bodyPr/>
        <a:lstStyle/>
        <a:p>
          <a:endParaRPr kumimoji="1" lang="ja-JP" altLang="en-US"/>
        </a:p>
      </dgm:t>
    </dgm:pt>
    <dgm:pt modelId="{343BC54E-CC3E-4F71-9941-4D47CC7EEEA0}" type="sibTrans" cxnId="{EBAEC989-CFE1-4725-8F4A-207E74700231}">
      <dgm:prSet/>
      <dgm:spPr/>
      <dgm:t>
        <a:bodyPr/>
        <a:lstStyle/>
        <a:p>
          <a:endParaRPr kumimoji="1" lang="ja-JP" altLang="en-US"/>
        </a:p>
      </dgm:t>
    </dgm:pt>
    <dgm:pt modelId="{197A2A51-0607-48BF-98F8-EA9ACE6786E4}">
      <dgm:prSet custT="1"/>
      <dgm:spPr/>
      <dgm:t>
        <a:bodyPr/>
        <a:lstStyle/>
        <a:p>
          <a:r>
            <a:rPr lang="ja-JP" altLang="en-US" sz="2000" b="1" dirty="0">
              <a:latin typeface="メイリオ" panose="020B0604030504040204" pitchFamily="50" charset="-128"/>
              <a:ea typeface="メイリオ" panose="020B0604030504040204" pitchFamily="50" charset="-128"/>
            </a:rPr>
            <a:t>適切な報告内容に変化 </a:t>
          </a:r>
        </a:p>
      </dgm:t>
    </dgm:pt>
    <dgm:pt modelId="{C2D213B0-021F-4FA3-A7F2-1CAD4109C926}" type="parTrans" cxnId="{23C93106-1E40-4FCC-A1C0-CDD76AEEF718}">
      <dgm:prSet/>
      <dgm:spPr/>
      <dgm:t>
        <a:bodyPr/>
        <a:lstStyle/>
        <a:p>
          <a:endParaRPr kumimoji="1" lang="ja-JP" altLang="en-US"/>
        </a:p>
      </dgm:t>
    </dgm:pt>
    <dgm:pt modelId="{21F522C9-9E3E-42D9-B055-F89C868CE710}" type="sibTrans" cxnId="{23C93106-1E40-4FCC-A1C0-CDD76AEEF718}">
      <dgm:prSet/>
      <dgm:spPr/>
      <dgm:t>
        <a:bodyPr/>
        <a:lstStyle/>
        <a:p>
          <a:endParaRPr kumimoji="1" lang="ja-JP" altLang="en-US"/>
        </a:p>
      </dgm:t>
    </dgm:pt>
    <dgm:pt modelId="{C7807471-DAF3-4069-8C6D-DB0437594566}">
      <dgm:prSet custT="1"/>
      <dgm:spPr/>
      <dgm:t>
        <a:bodyPr/>
        <a:lstStyle/>
        <a:p>
          <a:r>
            <a:rPr lang="ja-JP" altLang="ja-JP" sz="2000" b="1" dirty="0">
              <a:latin typeface="メイリオ" panose="020B0604030504040204" pitchFamily="50" charset="-128"/>
              <a:ea typeface="メイリオ" panose="020B0604030504040204" pitchFamily="50" charset="-128"/>
            </a:rPr>
            <a:t>訪問看護との判断連携が円滑に </a:t>
          </a:r>
        </a:p>
      </dgm:t>
    </dgm:pt>
    <dgm:pt modelId="{AEA2580F-AC04-4BE6-8800-81CE13554683}" type="parTrans" cxnId="{001EB9FC-0880-4966-84E1-DFDDFE53BDF0}">
      <dgm:prSet/>
      <dgm:spPr/>
      <dgm:t>
        <a:bodyPr/>
        <a:lstStyle/>
        <a:p>
          <a:endParaRPr kumimoji="1" lang="ja-JP" altLang="en-US"/>
        </a:p>
      </dgm:t>
    </dgm:pt>
    <dgm:pt modelId="{5B41E440-EB78-4981-859F-56EE905C6C38}" type="sibTrans" cxnId="{001EB9FC-0880-4966-84E1-DFDDFE53BDF0}">
      <dgm:prSet/>
      <dgm:spPr/>
      <dgm:t>
        <a:bodyPr/>
        <a:lstStyle/>
        <a:p>
          <a:endParaRPr kumimoji="1" lang="ja-JP" altLang="en-US"/>
        </a:p>
      </dgm:t>
    </dgm:pt>
    <dgm:pt modelId="{A0877546-AFD9-4FB4-B5DE-9A06996B2425}">
      <dgm:prSet custT="1"/>
      <dgm:spPr/>
      <dgm:t>
        <a:bodyPr/>
        <a:lstStyle/>
        <a:p>
          <a:r>
            <a:rPr lang="ja-JP" altLang="en-US" sz="2000" b="1" dirty="0">
              <a:latin typeface="メイリオ" panose="020B0604030504040204" pitchFamily="50" charset="-128"/>
              <a:ea typeface="メイリオ" panose="020B0604030504040204" pitchFamily="50" charset="-128"/>
            </a:rPr>
            <a:t>死にゆく方への心理的支えを担う余裕が生まれた </a:t>
          </a:r>
        </a:p>
      </dgm:t>
    </dgm:pt>
    <dgm:pt modelId="{FBFA91D4-6862-4BEE-A726-212D46ED7A7B}" type="parTrans" cxnId="{97C5BC01-88F7-4B3C-B8CF-914CE8547225}">
      <dgm:prSet/>
      <dgm:spPr/>
      <dgm:t>
        <a:bodyPr/>
        <a:lstStyle/>
        <a:p>
          <a:endParaRPr kumimoji="1" lang="ja-JP" altLang="en-US"/>
        </a:p>
      </dgm:t>
    </dgm:pt>
    <dgm:pt modelId="{A95C54D7-CABB-45D0-ACA1-549C5DA4C302}" type="sibTrans" cxnId="{97C5BC01-88F7-4B3C-B8CF-914CE8547225}">
      <dgm:prSet/>
      <dgm:spPr/>
      <dgm:t>
        <a:bodyPr/>
        <a:lstStyle/>
        <a:p>
          <a:endParaRPr kumimoji="1" lang="ja-JP" altLang="en-US"/>
        </a:p>
      </dgm:t>
    </dgm:pt>
    <dgm:pt modelId="{476D7469-6A63-47AA-A753-1D88957D4C7F}" type="pres">
      <dgm:prSet presAssocID="{DDE40B9D-AF41-4148-9F25-EE2D9A35E7A4}" presName="arrowDiagram" presStyleCnt="0">
        <dgm:presLayoutVars>
          <dgm:chMax val="5"/>
          <dgm:dir/>
          <dgm:resizeHandles val="exact"/>
        </dgm:presLayoutVars>
      </dgm:prSet>
      <dgm:spPr/>
    </dgm:pt>
    <dgm:pt modelId="{5D43A908-BFA0-49C8-9831-2164DE753C65}" type="pres">
      <dgm:prSet presAssocID="{DDE40B9D-AF41-4148-9F25-EE2D9A35E7A4}" presName="arrow" presStyleLbl="bgShp" presStyleIdx="0" presStyleCnt="1" custLinFactNeighborX="-19044"/>
      <dgm:spPr/>
    </dgm:pt>
    <dgm:pt modelId="{E43BB35A-D50F-46D5-B6FF-FB8B58A21871}" type="pres">
      <dgm:prSet presAssocID="{DDE40B9D-AF41-4148-9F25-EE2D9A35E7A4}" presName="arrowDiagram5" presStyleCnt="0"/>
      <dgm:spPr/>
    </dgm:pt>
    <dgm:pt modelId="{60CE6EAB-33FC-4172-B652-5617CD0E352B}" type="pres">
      <dgm:prSet presAssocID="{548937D7-9A3C-466D-A078-D8D3E92DF8F3}" presName="bullet5a" presStyleLbl="node1" presStyleIdx="0" presStyleCnt="5"/>
      <dgm:spPr/>
    </dgm:pt>
    <dgm:pt modelId="{B0948207-592B-4ACC-B755-0B3BEAA7418B}" type="pres">
      <dgm:prSet presAssocID="{548937D7-9A3C-466D-A078-D8D3E92DF8F3}" presName="textBox5a" presStyleLbl="revTx" presStyleIdx="0" presStyleCnt="5">
        <dgm:presLayoutVars>
          <dgm:bulletEnabled val="1"/>
        </dgm:presLayoutVars>
      </dgm:prSet>
      <dgm:spPr/>
    </dgm:pt>
    <dgm:pt modelId="{5E64FB05-4A82-4455-ABAA-B579002EE2AC}" type="pres">
      <dgm:prSet presAssocID="{574FACB4-E87C-4FDD-A263-72A343CFFEDF}" presName="bullet5b" presStyleLbl="node1" presStyleIdx="1" presStyleCnt="5"/>
      <dgm:spPr/>
    </dgm:pt>
    <dgm:pt modelId="{123B89A4-064A-4A9D-AA0C-F7290E7FC458}" type="pres">
      <dgm:prSet presAssocID="{574FACB4-E87C-4FDD-A263-72A343CFFEDF}" presName="textBox5b" presStyleLbl="revTx" presStyleIdx="1" presStyleCnt="5">
        <dgm:presLayoutVars>
          <dgm:bulletEnabled val="1"/>
        </dgm:presLayoutVars>
      </dgm:prSet>
      <dgm:spPr/>
    </dgm:pt>
    <dgm:pt modelId="{A4D30F8B-F95D-4D9C-8934-EA7334B2235C}" type="pres">
      <dgm:prSet presAssocID="{197A2A51-0607-48BF-98F8-EA9ACE6786E4}" presName="bullet5c" presStyleLbl="node1" presStyleIdx="2" presStyleCnt="5"/>
      <dgm:spPr/>
    </dgm:pt>
    <dgm:pt modelId="{0776F049-D5CD-4D6B-B1A4-7904EB166F22}" type="pres">
      <dgm:prSet presAssocID="{197A2A51-0607-48BF-98F8-EA9ACE6786E4}" presName="textBox5c" presStyleLbl="revTx" presStyleIdx="2" presStyleCnt="5">
        <dgm:presLayoutVars>
          <dgm:bulletEnabled val="1"/>
        </dgm:presLayoutVars>
      </dgm:prSet>
      <dgm:spPr/>
    </dgm:pt>
    <dgm:pt modelId="{BFE1E5B6-6A59-4F2B-AC7A-749FE5B4CBD0}" type="pres">
      <dgm:prSet presAssocID="{C7807471-DAF3-4069-8C6D-DB0437594566}" presName="bullet5d" presStyleLbl="node1" presStyleIdx="3" presStyleCnt="5"/>
      <dgm:spPr/>
    </dgm:pt>
    <dgm:pt modelId="{9E83A6D1-4EAB-49FF-B0E6-F81C77FA328C}" type="pres">
      <dgm:prSet presAssocID="{C7807471-DAF3-4069-8C6D-DB0437594566}" presName="textBox5d" presStyleLbl="revTx" presStyleIdx="3" presStyleCnt="5">
        <dgm:presLayoutVars>
          <dgm:bulletEnabled val="1"/>
        </dgm:presLayoutVars>
      </dgm:prSet>
      <dgm:spPr/>
    </dgm:pt>
    <dgm:pt modelId="{DDA7BE49-3A89-4249-8D84-6B5F41DDDAB8}" type="pres">
      <dgm:prSet presAssocID="{A0877546-AFD9-4FB4-B5DE-9A06996B2425}" presName="bullet5e" presStyleLbl="node1" presStyleIdx="4" presStyleCnt="5"/>
      <dgm:spPr/>
    </dgm:pt>
    <dgm:pt modelId="{1006F6BF-598C-4515-97C6-55C1943C6733}" type="pres">
      <dgm:prSet presAssocID="{A0877546-AFD9-4FB4-B5DE-9A06996B2425}" presName="textBox5e" presStyleLbl="revTx" presStyleIdx="4" presStyleCnt="5">
        <dgm:presLayoutVars>
          <dgm:bulletEnabled val="1"/>
        </dgm:presLayoutVars>
      </dgm:prSet>
      <dgm:spPr/>
    </dgm:pt>
  </dgm:ptLst>
  <dgm:cxnLst>
    <dgm:cxn modelId="{97C5BC01-88F7-4B3C-B8CF-914CE8547225}" srcId="{DDE40B9D-AF41-4148-9F25-EE2D9A35E7A4}" destId="{A0877546-AFD9-4FB4-B5DE-9A06996B2425}" srcOrd="4" destOrd="0" parTransId="{FBFA91D4-6862-4BEE-A726-212D46ED7A7B}" sibTransId="{A95C54D7-CABB-45D0-ACA1-549C5DA4C302}"/>
    <dgm:cxn modelId="{23C93106-1E40-4FCC-A1C0-CDD76AEEF718}" srcId="{DDE40B9D-AF41-4148-9F25-EE2D9A35E7A4}" destId="{197A2A51-0607-48BF-98F8-EA9ACE6786E4}" srcOrd="2" destOrd="0" parTransId="{C2D213B0-021F-4FA3-A7F2-1CAD4109C926}" sibTransId="{21F522C9-9E3E-42D9-B055-F89C868CE710}"/>
    <dgm:cxn modelId="{43225135-0500-46BA-B320-C9B45451B1AC}" type="presOf" srcId="{574FACB4-E87C-4FDD-A263-72A343CFFEDF}" destId="{123B89A4-064A-4A9D-AA0C-F7290E7FC458}" srcOrd="0" destOrd="0" presId="urn:microsoft.com/office/officeart/2005/8/layout/arrow2"/>
    <dgm:cxn modelId="{556E346A-2E34-4256-B368-A7157CBFE3B2}" type="presOf" srcId="{A0877546-AFD9-4FB4-B5DE-9A06996B2425}" destId="{1006F6BF-598C-4515-97C6-55C1943C6733}" srcOrd="0" destOrd="0" presId="urn:microsoft.com/office/officeart/2005/8/layout/arrow2"/>
    <dgm:cxn modelId="{AB2E1754-2881-4710-926C-C6D32F7863F5}" type="presOf" srcId="{C7807471-DAF3-4069-8C6D-DB0437594566}" destId="{9E83A6D1-4EAB-49FF-B0E6-F81C77FA328C}" srcOrd="0" destOrd="0" presId="urn:microsoft.com/office/officeart/2005/8/layout/arrow2"/>
    <dgm:cxn modelId="{C90B5556-BBBA-427F-ADCB-B3102BBD4ECF}" srcId="{DDE40B9D-AF41-4148-9F25-EE2D9A35E7A4}" destId="{548937D7-9A3C-466D-A078-D8D3E92DF8F3}" srcOrd="0" destOrd="0" parTransId="{E9354506-F5C3-4562-82E8-6DC780903E64}" sibTransId="{5F6981B8-F1FB-430D-BC30-1FC878DFF56B}"/>
    <dgm:cxn modelId="{EBAEC989-CFE1-4725-8F4A-207E74700231}" srcId="{DDE40B9D-AF41-4148-9F25-EE2D9A35E7A4}" destId="{574FACB4-E87C-4FDD-A263-72A343CFFEDF}" srcOrd="1" destOrd="0" parTransId="{9AF73466-5F36-4B1F-9F6F-7C02B617B0DF}" sibTransId="{343BC54E-CC3E-4F71-9941-4D47CC7EEEA0}"/>
    <dgm:cxn modelId="{2E9453AA-597A-401A-8360-5132DFEFF527}" type="presOf" srcId="{DDE40B9D-AF41-4148-9F25-EE2D9A35E7A4}" destId="{476D7469-6A63-47AA-A753-1D88957D4C7F}" srcOrd="0" destOrd="0" presId="urn:microsoft.com/office/officeart/2005/8/layout/arrow2"/>
    <dgm:cxn modelId="{BBFAFDB4-3B47-42BE-8CCD-252FBCF476F3}" type="presOf" srcId="{197A2A51-0607-48BF-98F8-EA9ACE6786E4}" destId="{0776F049-D5CD-4D6B-B1A4-7904EB166F22}" srcOrd="0" destOrd="0" presId="urn:microsoft.com/office/officeart/2005/8/layout/arrow2"/>
    <dgm:cxn modelId="{4F6880C0-9B5F-4C2F-9C6B-BCD8B8CF3879}" type="presOf" srcId="{548937D7-9A3C-466D-A078-D8D3E92DF8F3}" destId="{B0948207-592B-4ACC-B755-0B3BEAA7418B}" srcOrd="0" destOrd="0" presId="urn:microsoft.com/office/officeart/2005/8/layout/arrow2"/>
    <dgm:cxn modelId="{001EB9FC-0880-4966-84E1-DFDDFE53BDF0}" srcId="{DDE40B9D-AF41-4148-9F25-EE2D9A35E7A4}" destId="{C7807471-DAF3-4069-8C6D-DB0437594566}" srcOrd="3" destOrd="0" parTransId="{AEA2580F-AC04-4BE6-8800-81CE13554683}" sibTransId="{5B41E440-EB78-4981-859F-56EE905C6C38}"/>
    <dgm:cxn modelId="{00113F1A-1C98-4013-9F1B-98E31FE9FEC2}" type="presParOf" srcId="{476D7469-6A63-47AA-A753-1D88957D4C7F}" destId="{5D43A908-BFA0-49C8-9831-2164DE753C65}" srcOrd="0" destOrd="0" presId="urn:microsoft.com/office/officeart/2005/8/layout/arrow2"/>
    <dgm:cxn modelId="{695BD6C5-FC9D-4A7F-AFDE-EE7A5E02B533}" type="presParOf" srcId="{476D7469-6A63-47AA-A753-1D88957D4C7F}" destId="{E43BB35A-D50F-46D5-B6FF-FB8B58A21871}" srcOrd="1" destOrd="0" presId="urn:microsoft.com/office/officeart/2005/8/layout/arrow2"/>
    <dgm:cxn modelId="{7A8F17EC-B7A7-46ED-AEB5-4A437EA55CAE}" type="presParOf" srcId="{E43BB35A-D50F-46D5-B6FF-FB8B58A21871}" destId="{60CE6EAB-33FC-4172-B652-5617CD0E352B}" srcOrd="0" destOrd="0" presId="urn:microsoft.com/office/officeart/2005/8/layout/arrow2"/>
    <dgm:cxn modelId="{7E9FD43F-C3B0-4D05-BA83-19E767504F81}" type="presParOf" srcId="{E43BB35A-D50F-46D5-B6FF-FB8B58A21871}" destId="{B0948207-592B-4ACC-B755-0B3BEAA7418B}" srcOrd="1" destOrd="0" presId="urn:microsoft.com/office/officeart/2005/8/layout/arrow2"/>
    <dgm:cxn modelId="{2E87C169-1A30-4E90-BCAF-E6204597B3C0}" type="presParOf" srcId="{E43BB35A-D50F-46D5-B6FF-FB8B58A21871}" destId="{5E64FB05-4A82-4455-ABAA-B579002EE2AC}" srcOrd="2" destOrd="0" presId="urn:microsoft.com/office/officeart/2005/8/layout/arrow2"/>
    <dgm:cxn modelId="{C3FB81EA-905D-403E-81B6-89433B15BAC7}" type="presParOf" srcId="{E43BB35A-D50F-46D5-B6FF-FB8B58A21871}" destId="{123B89A4-064A-4A9D-AA0C-F7290E7FC458}" srcOrd="3" destOrd="0" presId="urn:microsoft.com/office/officeart/2005/8/layout/arrow2"/>
    <dgm:cxn modelId="{F955B6F2-5F15-4FB8-BE6C-B29FF1ACF80F}" type="presParOf" srcId="{E43BB35A-D50F-46D5-B6FF-FB8B58A21871}" destId="{A4D30F8B-F95D-4D9C-8934-EA7334B2235C}" srcOrd="4" destOrd="0" presId="urn:microsoft.com/office/officeart/2005/8/layout/arrow2"/>
    <dgm:cxn modelId="{79A18C4F-8279-4F0A-AC3C-CA4759CEB633}" type="presParOf" srcId="{E43BB35A-D50F-46D5-B6FF-FB8B58A21871}" destId="{0776F049-D5CD-4D6B-B1A4-7904EB166F22}" srcOrd="5" destOrd="0" presId="urn:microsoft.com/office/officeart/2005/8/layout/arrow2"/>
    <dgm:cxn modelId="{23D92A4B-A8B2-40FB-BCA1-B5935CB5573C}" type="presParOf" srcId="{E43BB35A-D50F-46D5-B6FF-FB8B58A21871}" destId="{BFE1E5B6-6A59-4F2B-AC7A-749FE5B4CBD0}" srcOrd="6" destOrd="0" presId="urn:microsoft.com/office/officeart/2005/8/layout/arrow2"/>
    <dgm:cxn modelId="{98AA1866-9FAB-4AA9-8E62-83763EDD0ACC}" type="presParOf" srcId="{E43BB35A-D50F-46D5-B6FF-FB8B58A21871}" destId="{9E83A6D1-4EAB-49FF-B0E6-F81C77FA328C}" srcOrd="7" destOrd="0" presId="urn:microsoft.com/office/officeart/2005/8/layout/arrow2"/>
    <dgm:cxn modelId="{23BB2942-32D3-4A49-90B9-F5F19710EFD8}" type="presParOf" srcId="{E43BB35A-D50F-46D5-B6FF-FB8B58A21871}" destId="{DDA7BE49-3A89-4249-8D84-6B5F41DDDAB8}" srcOrd="8" destOrd="0" presId="urn:microsoft.com/office/officeart/2005/8/layout/arrow2"/>
    <dgm:cxn modelId="{637BBD38-D397-4659-8F92-6D35101EB38E}" type="presParOf" srcId="{E43BB35A-D50F-46D5-B6FF-FB8B58A21871}" destId="{1006F6BF-598C-4515-97C6-55C1943C6733}" srcOrd="9" destOrd="0" presId="urn:microsoft.com/office/officeart/2005/8/layout/arrow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CE3228-CBFB-49D8-8648-B6C8EDF0C6C3}">
      <dsp:nvSpPr>
        <dsp:cNvPr id="0" name=""/>
        <dsp:cNvSpPr/>
      </dsp:nvSpPr>
      <dsp:spPr>
        <a:xfrm>
          <a:off x="2444" y="907723"/>
          <a:ext cx="1627343" cy="2166669"/>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ja-JP" altLang="ja-JP" sz="1800" b="1" kern="1200" dirty="0">
              <a:latin typeface="メイリオ" panose="020B0604030504040204" pitchFamily="50" charset="-128"/>
              <a:ea typeface="メイリオ" panose="020B0604030504040204" pitchFamily="50" charset="-128"/>
            </a:rPr>
            <a:t>ベッド上中心の生活へ</a:t>
          </a:r>
          <a:r>
            <a:rPr lang="ja-JP" altLang="ja-JP" sz="1800" kern="1200" dirty="0"/>
            <a:t> </a:t>
          </a:r>
        </a:p>
      </dsp:txBody>
      <dsp:txXfrm>
        <a:off x="50107" y="955386"/>
        <a:ext cx="1532017" cy="2071343"/>
      </dsp:txXfrm>
    </dsp:sp>
    <dsp:sp modelId="{DB7669E3-4F7C-49D1-B81A-FFBE01065BDB}">
      <dsp:nvSpPr>
        <dsp:cNvPr id="0" name=""/>
        <dsp:cNvSpPr/>
      </dsp:nvSpPr>
      <dsp:spPr>
        <a:xfrm rot="3695695">
          <a:off x="803399" y="3126121"/>
          <a:ext cx="521685" cy="40358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kumimoji="1" lang="ja-JP" altLang="en-US" sz="1200" kern="1200"/>
        </a:p>
      </dsp:txBody>
      <dsp:txXfrm>
        <a:off x="835138" y="3153588"/>
        <a:ext cx="400611" cy="242149"/>
      </dsp:txXfrm>
    </dsp:sp>
    <dsp:sp modelId="{D887C3AC-FD2A-4C8D-8E4D-2AF0B8C4CBB8}">
      <dsp:nvSpPr>
        <dsp:cNvPr id="0" name=""/>
        <dsp:cNvSpPr/>
      </dsp:nvSpPr>
      <dsp:spPr>
        <a:xfrm>
          <a:off x="1467761" y="3371353"/>
          <a:ext cx="1627343" cy="2658351"/>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ja-JP" altLang="ja-JP" sz="1800" b="1" kern="1200" dirty="0">
              <a:latin typeface="メイリオ" panose="020B0604030504040204" pitchFamily="50" charset="-128"/>
              <a:ea typeface="メイリオ" panose="020B0604030504040204" pitchFamily="50" charset="-128"/>
            </a:rPr>
            <a:t>学習会後のヘルパーの行動変化 </a:t>
          </a:r>
        </a:p>
      </dsp:txBody>
      <dsp:txXfrm>
        <a:off x="1515424" y="3419016"/>
        <a:ext cx="1532017" cy="2563025"/>
      </dsp:txXfrm>
    </dsp:sp>
    <dsp:sp modelId="{ABDA349A-104A-4147-8FFA-F43F7202878A}">
      <dsp:nvSpPr>
        <dsp:cNvPr id="0" name=""/>
        <dsp:cNvSpPr/>
      </dsp:nvSpPr>
      <dsp:spPr>
        <a:xfrm rot="19021033">
          <a:off x="3197920" y="3417398"/>
          <a:ext cx="487613" cy="40358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kumimoji="1" lang="ja-JP" altLang="en-US" sz="1200" kern="1200"/>
        </a:p>
      </dsp:txBody>
      <dsp:txXfrm>
        <a:off x="3214171" y="3539387"/>
        <a:ext cx="366539" cy="242149"/>
      </dsp:txXfrm>
    </dsp:sp>
    <dsp:sp modelId="{78BF4193-3A00-427D-9B0E-A3545C66EB70}">
      <dsp:nvSpPr>
        <dsp:cNvPr id="0" name=""/>
        <dsp:cNvSpPr/>
      </dsp:nvSpPr>
      <dsp:spPr>
        <a:xfrm>
          <a:off x="3768157" y="1033184"/>
          <a:ext cx="1627343" cy="304696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ja-JP" altLang="ja-JP" sz="1800" b="1" kern="1200" dirty="0"/>
            <a:t>適切な報告 </a:t>
          </a:r>
          <a:endParaRPr lang="ja-JP" altLang="en-US" sz="1800" b="1" kern="1200" dirty="0"/>
        </a:p>
      </dsp:txBody>
      <dsp:txXfrm>
        <a:off x="3815820" y="1080847"/>
        <a:ext cx="1532017" cy="2951639"/>
      </dsp:txXfrm>
    </dsp:sp>
    <dsp:sp modelId="{DD2EFD73-90B8-4CFE-A407-284398386DDF}">
      <dsp:nvSpPr>
        <dsp:cNvPr id="0" name=""/>
        <dsp:cNvSpPr/>
      </dsp:nvSpPr>
      <dsp:spPr>
        <a:xfrm rot="509245">
          <a:off x="5752032" y="2587199"/>
          <a:ext cx="773292" cy="40358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kumimoji="1" lang="ja-JP" altLang="en-US" sz="1200" kern="1200"/>
        </a:p>
      </dsp:txBody>
      <dsp:txXfrm>
        <a:off x="5752695" y="2658980"/>
        <a:ext cx="652218" cy="242149"/>
      </dsp:txXfrm>
    </dsp:sp>
    <dsp:sp modelId="{B283D431-220F-48FA-AC17-E17052FAD97A}">
      <dsp:nvSpPr>
        <dsp:cNvPr id="0" name=""/>
        <dsp:cNvSpPr/>
      </dsp:nvSpPr>
      <dsp:spPr>
        <a:xfrm>
          <a:off x="6838564" y="659325"/>
          <a:ext cx="1627343" cy="4711053"/>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ja-JP" altLang="ja-JP" sz="1800" b="1" kern="1200" dirty="0">
              <a:latin typeface="メイリオ" panose="020B0604030504040204" pitchFamily="50" charset="-128"/>
              <a:ea typeface="メイリオ" panose="020B0604030504040204" pitchFamily="50" charset="-128"/>
            </a:rPr>
            <a:t>訪問看護師：緩和ケア</a:t>
          </a:r>
          <a:endParaRPr lang="en-US" altLang="ja-JP" sz="1800" b="1" kern="1200" dirty="0">
            <a:latin typeface="メイリオ" panose="020B0604030504040204" pitchFamily="50" charset="-128"/>
            <a:ea typeface="メイリオ" panose="020B0604030504040204" pitchFamily="50" charset="-128"/>
          </a:endParaRPr>
        </a:p>
        <a:p>
          <a:pPr marL="0" lvl="0" indent="0" algn="ctr" defTabSz="800100">
            <a:lnSpc>
              <a:spcPct val="90000"/>
            </a:lnSpc>
            <a:spcBef>
              <a:spcPct val="0"/>
            </a:spcBef>
            <a:spcAft>
              <a:spcPct val="35000"/>
            </a:spcAft>
            <a:buNone/>
          </a:pPr>
          <a:r>
            <a:rPr lang="ja-JP" altLang="ja-JP" sz="1800" b="1" kern="1200" dirty="0">
              <a:latin typeface="メイリオ" panose="020B0604030504040204" pitchFamily="50" charset="-128"/>
              <a:ea typeface="メイリオ" panose="020B0604030504040204" pitchFamily="50" charset="-128"/>
            </a:rPr>
            <a:t>兆候判断を</a:t>
          </a:r>
          <a:endParaRPr lang="en-US" altLang="ja-JP" sz="1800" b="1" kern="1200" dirty="0">
            <a:latin typeface="メイリオ" panose="020B0604030504040204" pitchFamily="50" charset="-128"/>
            <a:ea typeface="メイリオ" panose="020B0604030504040204" pitchFamily="50" charset="-128"/>
          </a:endParaRPr>
        </a:p>
        <a:p>
          <a:pPr marL="0" lvl="0" indent="0" algn="ctr" defTabSz="800100">
            <a:lnSpc>
              <a:spcPct val="90000"/>
            </a:lnSpc>
            <a:spcBef>
              <a:spcPct val="0"/>
            </a:spcBef>
            <a:spcAft>
              <a:spcPct val="35000"/>
            </a:spcAft>
            <a:buNone/>
          </a:pPr>
          <a:r>
            <a:rPr lang="ja-JP" altLang="ja-JP" sz="1800" b="1" kern="1200" dirty="0">
              <a:latin typeface="メイリオ" panose="020B0604030504040204" pitchFamily="50" charset="-128"/>
              <a:ea typeface="メイリオ" panose="020B0604030504040204" pitchFamily="50" charset="-128"/>
            </a:rPr>
            <a:t>共有</a:t>
          </a:r>
        </a:p>
      </dsp:txBody>
      <dsp:txXfrm>
        <a:off x="6886227" y="706988"/>
        <a:ext cx="1532017" cy="461572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43A908-BFA0-49C8-9831-2164DE753C65}">
      <dsp:nvSpPr>
        <dsp:cNvPr id="0" name=""/>
        <dsp:cNvSpPr/>
      </dsp:nvSpPr>
      <dsp:spPr>
        <a:xfrm>
          <a:off x="0" y="377063"/>
          <a:ext cx="6611111" cy="4131944"/>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0CE6EAB-33FC-4172-B652-5617CD0E352B}">
      <dsp:nvSpPr>
        <dsp:cNvPr id="0" name=""/>
        <dsp:cNvSpPr/>
      </dsp:nvSpPr>
      <dsp:spPr>
        <a:xfrm>
          <a:off x="651194" y="3449577"/>
          <a:ext cx="152055" cy="152055"/>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0948207-592B-4ACC-B755-0B3BEAA7418B}">
      <dsp:nvSpPr>
        <dsp:cNvPr id="0" name=""/>
        <dsp:cNvSpPr/>
      </dsp:nvSpPr>
      <dsp:spPr>
        <a:xfrm>
          <a:off x="727222" y="3525605"/>
          <a:ext cx="866055" cy="9834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571" tIns="0" rIns="0" bIns="0" numCol="1" spcCol="1270" anchor="t" anchorCtr="0">
          <a:noAutofit/>
        </a:bodyPr>
        <a:lstStyle/>
        <a:p>
          <a:pPr marL="0" lvl="0" indent="0" algn="l" defTabSz="889000">
            <a:lnSpc>
              <a:spcPct val="90000"/>
            </a:lnSpc>
            <a:spcBef>
              <a:spcPct val="0"/>
            </a:spcBef>
            <a:spcAft>
              <a:spcPct val="35000"/>
            </a:spcAft>
            <a:buNone/>
          </a:pPr>
          <a:r>
            <a:rPr lang="ja-JP" altLang="en-US" sz="2000" b="1" kern="1200" dirty="0">
              <a:latin typeface="メイリオ" panose="020B0604030504040204" pitchFamily="50" charset="-128"/>
              <a:ea typeface="メイリオ" panose="020B0604030504040204" pitchFamily="50" charset="-128"/>
            </a:rPr>
            <a:t>観察の質が向上 </a:t>
          </a:r>
          <a:endParaRPr kumimoji="1" lang="ja-JP" altLang="en-US" sz="2000" b="1" kern="1200" dirty="0">
            <a:latin typeface="メイリオ" panose="020B0604030504040204" pitchFamily="50" charset="-128"/>
            <a:ea typeface="メイリオ" panose="020B0604030504040204" pitchFamily="50" charset="-128"/>
          </a:endParaRPr>
        </a:p>
      </dsp:txBody>
      <dsp:txXfrm>
        <a:off x="727222" y="3525605"/>
        <a:ext cx="866055" cy="983402"/>
      </dsp:txXfrm>
    </dsp:sp>
    <dsp:sp modelId="{5E64FB05-4A82-4455-ABAA-B579002EE2AC}">
      <dsp:nvSpPr>
        <dsp:cNvPr id="0" name=""/>
        <dsp:cNvSpPr/>
      </dsp:nvSpPr>
      <dsp:spPr>
        <a:xfrm>
          <a:off x="1474277" y="2658723"/>
          <a:ext cx="238000" cy="238000"/>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23B89A4-064A-4A9D-AA0C-F7290E7FC458}">
      <dsp:nvSpPr>
        <dsp:cNvPr id="0" name=""/>
        <dsp:cNvSpPr/>
      </dsp:nvSpPr>
      <dsp:spPr>
        <a:xfrm>
          <a:off x="1593277" y="2777723"/>
          <a:ext cx="1097444" cy="17312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6111" tIns="0" rIns="0" bIns="0" numCol="1" spcCol="1270" anchor="t" anchorCtr="0">
          <a:noAutofit/>
        </a:bodyPr>
        <a:lstStyle/>
        <a:p>
          <a:pPr marL="0" lvl="0" indent="0" algn="l" defTabSz="889000">
            <a:lnSpc>
              <a:spcPct val="90000"/>
            </a:lnSpc>
            <a:spcBef>
              <a:spcPct val="0"/>
            </a:spcBef>
            <a:spcAft>
              <a:spcPct val="35000"/>
            </a:spcAft>
            <a:buNone/>
          </a:pPr>
          <a:r>
            <a:rPr lang="en-US" altLang="ja-JP" sz="2000" kern="1200" dirty="0">
              <a:latin typeface="メイリオ" panose="020B0604030504040204" pitchFamily="50" charset="-128"/>
              <a:ea typeface="メイリオ" panose="020B0604030504040204" pitchFamily="50" charset="-128"/>
            </a:rPr>
            <a:t>“</a:t>
          </a:r>
          <a:r>
            <a:rPr lang="ja-JP" altLang="ja-JP" sz="2000" b="1" kern="1200" dirty="0">
              <a:latin typeface="メイリオ" panose="020B0604030504040204" pitchFamily="50" charset="-128"/>
              <a:ea typeface="メイリオ" panose="020B0604030504040204" pitchFamily="50" charset="-128"/>
            </a:rPr>
            <a:t>迷ったら報告</a:t>
          </a:r>
          <a:r>
            <a:rPr lang="en-US" altLang="ja-JP" sz="2000" b="1" kern="1200" dirty="0">
              <a:latin typeface="メイリオ" panose="020B0604030504040204" pitchFamily="50" charset="-128"/>
              <a:ea typeface="メイリオ" panose="020B0604030504040204" pitchFamily="50" charset="-128"/>
            </a:rPr>
            <a:t>”</a:t>
          </a:r>
        </a:p>
      </dsp:txBody>
      <dsp:txXfrm>
        <a:off x="1593277" y="2777723"/>
        <a:ext cx="1097444" cy="1731284"/>
      </dsp:txXfrm>
    </dsp:sp>
    <dsp:sp modelId="{A4D30F8B-F95D-4D9C-8934-EA7334B2235C}">
      <dsp:nvSpPr>
        <dsp:cNvPr id="0" name=""/>
        <dsp:cNvSpPr/>
      </dsp:nvSpPr>
      <dsp:spPr>
        <a:xfrm>
          <a:off x="2532055" y="2028188"/>
          <a:ext cx="317333" cy="317333"/>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776F049-D5CD-4D6B-B1A4-7904EB166F22}">
      <dsp:nvSpPr>
        <dsp:cNvPr id="0" name=""/>
        <dsp:cNvSpPr/>
      </dsp:nvSpPr>
      <dsp:spPr>
        <a:xfrm>
          <a:off x="2690722" y="2186855"/>
          <a:ext cx="1275944" cy="23221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8148" tIns="0" rIns="0" bIns="0" numCol="1" spcCol="1270" anchor="t" anchorCtr="0">
          <a:noAutofit/>
        </a:bodyPr>
        <a:lstStyle/>
        <a:p>
          <a:pPr marL="0" lvl="0" indent="0" algn="l" defTabSz="889000">
            <a:lnSpc>
              <a:spcPct val="90000"/>
            </a:lnSpc>
            <a:spcBef>
              <a:spcPct val="0"/>
            </a:spcBef>
            <a:spcAft>
              <a:spcPct val="35000"/>
            </a:spcAft>
            <a:buNone/>
          </a:pPr>
          <a:r>
            <a:rPr lang="ja-JP" altLang="en-US" sz="2000" b="1" kern="1200" dirty="0">
              <a:latin typeface="メイリオ" panose="020B0604030504040204" pitchFamily="50" charset="-128"/>
              <a:ea typeface="メイリオ" panose="020B0604030504040204" pitchFamily="50" charset="-128"/>
            </a:rPr>
            <a:t>適切な報告内容に変化 </a:t>
          </a:r>
        </a:p>
      </dsp:txBody>
      <dsp:txXfrm>
        <a:off x="2690722" y="2186855"/>
        <a:ext cx="1275944" cy="2322153"/>
      </dsp:txXfrm>
    </dsp:sp>
    <dsp:sp modelId="{BFE1E5B6-6A59-4F2B-AC7A-749FE5B4CBD0}">
      <dsp:nvSpPr>
        <dsp:cNvPr id="0" name=""/>
        <dsp:cNvSpPr/>
      </dsp:nvSpPr>
      <dsp:spPr>
        <a:xfrm>
          <a:off x="3761722" y="1535660"/>
          <a:ext cx="409888" cy="409888"/>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E83A6D1-4EAB-49FF-B0E6-F81C77FA328C}">
      <dsp:nvSpPr>
        <dsp:cNvPr id="0" name=""/>
        <dsp:cNvSpPr/>
      </dsp:nvSpPr>
      <dsp:spPr>
        <a:xfrm>
          <a:off x="3966667" y="1740605"/>
          <a:ext cx="1322222" cy="276840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7192" tIns="0" rIns="0" bIns="0" numCol="1" spcCol="1270" anchor="t" anchorCtr="0">
          <a:noAutofit/>
        </a:bodyPr>
        <a:lstStyle/>
        <a:p>
          <a:pPr marL="0" lvl="0" indent="0" algn="l" defTabSz="889000">
            <a:lnSpc>
              <a:spcPct val="90000"/>
            </a:lnSpc>
            <a:spcBef>
              <a:spcPct val="0"/>
            </a:spcBef>
            <a:spcAft>
              <a:spcPct val="35000"/>
            </a:spcAft>
            <a:buNone/>
          </a:pPr>
          <a:r>
            <a:rPr lang="ja-JP" altLang="ja-JP" sz="2000" b="1" kern="1200" dirty="0">
              <a:latin typeface="メイリオ" panose="020B0604030504040204" pitchFamily="50" charset="-128"/>
              <a:ea typeface="メイリオ" panose="020B0604030504040204" pitchFamily="50" charset="-128"/>
            </a:rPr>
            <a:t>訪問看護との判断連携が円滑に </a:t>
          </a:r>
        </a:p>
      </dsp:txBody>
      <dsp:txXfrm>
        <a:off x="3966667" y="1740605"/>
        <a:ext cx="1322222" cy="2768403"/>
      </dsp:txXfrm>
    </dsp:sp>
    <dsp:sp modelId="{DDA7BE49-3A89-4249-8D84-6B5F41DDDAB8}">
      <dsp:nvSpPr>
        <dsp:cNvPr id="0" name=""/>
        <dsp:cNvSpPr/>
      </dsp:nvSpPr>
      <dsp:spPr>
        <a:xfrm>
          <a:off x="5027750" y="1206758"/>
          <a:ext cx="522277" cy="522277"/>
        </a:xfrm>
        <a:prstGeom prst="ellipse">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006F6BF-598C-4515-97C6-55C1943C6733}">
      <dsp:nvSpPr>
        <dsp:cNvPr id="0" name=""/>
        <dsp:cNvSpPr/>
      </dsp:nvSpPr>
      <dsp:spPr>
        <a:xfrm>
          <a:off x="5288889" y="1467896"/>
          <a:ext cx="1322222" cy="30411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6744" tIns="0" rIns="0" bIns="0" numCol="1" spcCol="1270" anchor="t" anchorCtr="0">
          <a:noAutofit/>
        </a:bodyPr>
        <a:lstStyle/>
        <a:p>
          <a:pPr marL="0" lvl="0" indent="0" algn="l" defTabSz="889000">
            <a:lnSpc>
              <a:spcPct val="90000"/>
            </a:lnSpc>
            <a:spcBef>
              <a:spcPct val="0"/>
            </a:spcBef>
            <a:spcAft>
              <a:spcPct val="35000"/>
            </a:spcAft>
            <a:buNone/>
          </a:pPr>
          <a:r>
            <a:rPr lang="ja-JP" altLang="en-US" sz="2000" b="1" kern="1200" dirty="0">
              <a:latin typeface="メイリオ" panose="020B0604030504040204" pitchFamily="50" charset="-128"/>
              <a:ea typeface="メイリオ" panose="020B0604030504040204" pitchFamily="50" charset="-128"/>
            </a:rPr>
            <a:t>死にゆく方への心理的支えを担う余裕が生まれた </a:t>
          </a:r>
        </a:p>
      </dsp:txBody>
      <dsp:txXfrm>
        <a:off x="5288889" y="1467896"/>
        <a:ext cx="1322222" cy="3041111"/>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72888E-4349-44AF-92DF-FDEBACAB9972}" type="datetimeFigureOut">
              <a:rPr kumimoji="1" lang="ja-JP" altLang="en-US" smtClean="0"/>
              <a:t>2026/6/4</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4B47BE8-FC43-482B-88F6-BF47463FB679}" type="slidenum">
              <a:rPr kumimoji="1" lang="ja-JP" altLang="en-US" smtClean="0"/>
              <a:t>‹#›</a:t>
            </a:fld>
            <a:endParaRPr kumimoji="1" lang="ja-JP" altLang="en-US"/>
          </a:p>
        </p:txBody>
      </p:sp>
    </p:spTree>
    <p:extLst>
      <p:ext uri="{BB962C8B-B14F-4D97-AF65-F5344CB8AC3E}">
        <p14:creationId xmlns:p14="http://schemas.microsoft.com/office/powerpoint/2010/main" val="110565418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sz="1300" dirty="0"/>
              <a:t>【COI</a:t>
            </a:r>
            <a:r>
              <a:rPr lang="ja-JP" altLang="en-US" sz="1300" dirty="0"/>
              <a:t>の開示</a:t>
            </a:r>
            <a:r>
              <a:rPr lang="en-US" altLang="ja-JP" sz="1300" dirty="0"/>
              <a:t>】【</a:t>
            </a:r>
            <a:r>
              <a:rPr lang="ja-JP" altLang="en-US" sz="1300" dirty="0"/>
              <a:t>倫理的配慮</a:t>
            </a:r>
            <a:r>
              <a:rPr lang="en-US" altLang="ja-JP" sz="1300" dirty="0"/>
              <a:t>】</a:t>
            </a:r>
            <a:r>
              <a:rPr lang="ja-JP" altLang="en-US" sz="1300" dirty="0"/>
              <a:t>はご参照してください</a:t>
            </a:r>
            <a:endParaRPr lang="en-US" altLang="ja-JP" sz="1300" dirty="0"/>
          </a:p>
          <a:p>
            <a:endParaRPr kumimoji="1" lang="ja-JP" altLang="en-US" dirty="0"/>
          </a:p>
        </p:txBody>
      </p:sp>
      <p:sp>
        <p:nvSpPr>
          <p:cNvPr id="4" name="スライド番号プレースホルダー 3"/>
          <p:cNvSpPr>
            <a:spLocks noGrp="1"/>
          </p:cNvSpPr>
          <p:nvPr>
            <p:ph type="sldNum" sz="quarter" idx="5"/>
          </p:nvPr>
        </p:nvSpPr>
        <p:spPr/>
        <p:txBody>
          <a:bodyPr/>
          <a:lstStyle/>
          <a:p>
            <a:fld id="{ACADA038-014F-47C3-BE01-28876149884C}" type="slidenum">
              <a:rPr kumimoji="1" lang="ja-JP" altLang="en-US" smtClean="0"/>
              <a:t>2</a:t>
            </a:fld>
            <a:endParaRPr kumimoji="1" lang="ja-JP" altLang="en-US"/>
          </a:p>
        </p:txBody>
      </p:sp>
    </p:spTree>
    <p:extLst>
      <p:ext uri="{BB962C8B-B14F-4D97-AF65-F5344CB8AC3E}">
        <p14:creationId xmlns:p14="http://schemas.microsoft.com/office/powerpoint/2010/main" val="1424725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b="1" dirty="0">
                <a:latin typeface="メイリオ" panose="020B0604030504040204" pitchFamily="50" charset="-128"/>
                <a:ea typeface="メイリオ" panose="020B0604030504040204" pitchFamily="50" charset="-128"/>
              </a:rPr>
              <a:t>住宅型有料老人ホームは、日常生活を担う</a:t>
            </a:r>
            <a:r>
              <a:rPr lang="ja-JP" altLang="en-US" sz="1200" b="1" dirty="0">
                <a:solidFill>
                  <a:srgbClr val="C00000"/>
                </a:solidFill>
                <a:latin typeface="メイリオ" panose="020B0604030504040204" pitchFamily="50" charset="-128"/>
                <a:ea typeface="メイリオ" panose="020B0604030504040204" pitchFamily="50" charset="-128"/>
              </a:rPr>
              <a:t>ヘルパーと医療判断を担う訪問看護師の連携</a:t>
            </a:r>
            <a:r>
              <a:rPr lang="ja-JP" altLang="en-US" sz="1200" b="1" dirty="0">
                <a:latin typeface="メイリオ" panose="020B0604030504040204" pitchFamily="50" charset="-128"/>
                <a:ea typeface="メイリオ" panose="020B0604030504040204" pitchFamily="50" charset="-128"/>
              </a:rPr>
              <a:t>が極めて重要</a:t>
            </a:r>
          </a:p>
          <a:p>
            <a:r>
              <a:rPr lang="ja-JP" altLang="en-US" sz="1200" b="1" dirty="0">
                <a:solidFill>
                  <a:srgbClr val="C00000"/>
                </a:solidFill>
                <a:latin typeface="メイリオ" panose="020B0604030504040204" pitchFamily="50" charset="-128"/>
                <a:ea typeface="メイリオ" panose="020B0604030504040204" pitchFamily="50" charset="-128"/>
              </a:rPr>
              <a:t>看取り期の変化</a:t>
            </a:r>
            <a:r>
              <a:rPr lang="ja-JP" altLang="en-US" sz="1200" b="1" dirty="0">
                <a:latin typeface="メイリオ" panose="020B0604030504040204" pitchFamily="50" charset="-128"/>
                <a:ea typeface="メイリオ" panose="020B0604030504040204" pitchFamily="50" charset="-128"/>
              </a:rPr>
              <a:t>を最初に察知するのは</a:t>
            </a:r>
            <a:r>
              <a:rPr lang="ja-JP" altLang="en-US" sz="1200" b="1" dirty="0">
                <a:solidFill>
                  <a:srgbClr val="C00000"/>
                </a:solidFill>
                <a:latin typeface="メイリオ" panose="020B0604030504040204" pitchFamily="50" charset="-128"/>
                <a:ea typeface="メイリオ" panose="020B0604030504040204" pitchFamily="50" charset="-128"/>
              </a:rPr>
              <a:t>ヘルパーであることが多い</a:t>
            </a:r>
          </a:p>
          <a:p>
            <a:r>
              <a:rPr lang="ja-JP" altLang="en-US" sz="1200" b="1" dirty="0">
                <a:latin typeface="メイリオ" panose="020B0604030504040204" pitchFamily="50" charset="-128"/>
                <a:ea typeface="メイリオ" panose="020B0604030504040204" pitchFamily="50" charset="-128"/>
              </a:rPr>
              <a:t>しかし、</a:t>
            </a:r>
            <a:r>
              <a:rPr lang="ja-JP" altLang="en-US" sz="1200" b="1" dirty="0">
                <a:solidFill>
                  <a:srgbClr val="C00000"/>
                </a:solidFill>
                <a:latin typeface="メイリオ" panose="020B0604030504040204" pitchFamily="50" charset="-128"/>
                <a:ea typeface="メイリオ" panose="020B0604030504040204" pitchFamily="50" charset="-128"/>
              </a:rPr>
              <a:t>ヘルパーの不安や判断の迷いが連携</a:t>
            </a:r>
            <a:r>
              <a:rPr lang="ja-JP" altLang="en-US" sz="1200" b="1" dirty="0">
                <a:latin typeface="メイリオ" panose="020B0604030504040204" pitchFamily="50" charset="-128"/>
                <a:ea typeface="メイリオ" panose="020B0604030504040204" pitchFamily="50" charset="-128"/>
              </a:rPr>
              <a:t>をさまたげることがある</a:t>
            </a:r>
          </a:p>
          <a:p>
            <a:r>
              <a:rPr lang="ja-JP" altLang="en-US" sz="1200" b="1" dirty="0">
                <a:latin typeface="メイリオ" panose="020B0604030504040204" pitchFamily="50" charset="-128"/>
                <a:ea typeface="メイリオ" panose="020B0604030504040204" pitchFamily="50" charset="-128"/>
              </a:rPr>
              <a:t>ヘルパー向けに「</a:t>
            </a:r>
            <a:r>
              <a:rPr lang="ja-JP" altLang="en-US" sz="1200" b="1" dirty="0">
                <a:solidFill>
                  <a:srgbClr val="C00000"/>
                </a:solidFill>
                <a:latin typeface="メイリオ" panose="020B0604030504040204" pitchFamily="50" charset="-128"/>
                <a:ea typeface="メイリオ" panose="020B0604030504040204" pitchFamily="50" charset="-128"/>
              </a:rPr>
              <a:t>死にゆく人を看取る学習会」の教育的支援</a:t>
            </a:r>
            <a:r>
              <a:rPr lang="ja-JP" altLang="en-US" sz="1200" b="1" dirty="0">
                <a:latin typeface="メイリオ" panose="020B0604030504040204" pitchFamily="50" charset="-128"/>
                <a:ea typeface="メイリオ" panose="020B0604030504040204" pitchFamily="50" charset="-128"/>
              </a:rPr>
              <a:t>を行う前の１事例と行った後の１事例を通し、連携と看取りの質にどのような変化をもたらしたか検討</a:t>
            </a:r>
          </a:p>
          <a:p>
            <a:endParaRPr kumimoji="1" lang="ja-JP" altLang="en-US" dirty="0"/>
          </a:p>
        </p:txBody>
      </p:sp>
      <p:sp>
        <p:nvSpPr>
          <p:cNvPr id="4" name="スライド番号プレースホルダー 3"/>
          <p:cNvSpPr>
            <a:spLocks noGrp="1"/>
          </p:cNvSpPr>
          <p:nvPr>
            <p:ph type="sldNum" sz="quarter" idx="5"/>
          </p:nvPr>
        </p:nvSpPr>
        <p:spPr/>
        <p:txBody>
          <a:bodyPr/>
          <a:lstStyle/>
          <a:p>
            <a:fld id="{C4B47BE8-FC43-482B-88F6-BF47463FB679}" type="slidenum">
              <a:rPr kumimoji="1" lang="ja-JP" altLang="en-US" smtClean="0"/>
              <a:t>3</a:t>
            </a:fld>
            <a:endParaRPr kumimoji="1" lang="ja-JP" altLang="en-US"/>
          </a:p>
        </p:txBody>
      </p:sp>
    </p:spTree>
    <p:extLst>
      <p:ext uri="{BB962C8B-B14F-4D97-AF65-F5344CB8AC3E}">
        <p14:creationId xmlns:p14="http://schemas.microsoft.com/office/powerpoint/2010/main" val="30938073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82D94FA-F8EB-0A02-6DE5-980C58D72F78}"/>
              </a:ext>
            </a:extLst>
          </p:cNvPr>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526DA94E-6DC0-7634-D2AB-19FF30627370}"/>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F08232E8-D125-F94B-C519-5F69B2401792}"/>
              </a:ext>
            </a:extLst>
          </p:cNvPr>
          <p:cNvSpPr>
            <a:spLocks noGrp="1"/>
          </p:cNvSpPr>
          <p:nvPr>
            <p:ph type="dt" sz="half" idx="10"/>
          </p:nvPr>
        </p:nvSpPr>
        <p:spPr/>
        <p:txBody>
          <a:bodyPr/>
          <a:lstStyle/>
          <a:p>
            <a:fld id="{235BC76F-DCD0-4F41-BF83-23245590C9DD}" type="datetime1">
              <a:rPr lang="en-US" altLang="ja-JP" smtClean="0"/>
              <a:t>6/4/2026</a:t>
            </a:fld>
            <a:endParaRPr lang="en-US"/>
          </a:p>
        </p:txBody>
      </p:sp>
      <p:sp>
        <p:nvSpPr>
          <p:cNvPr id="5" name="フッター プレースホルダー 4">
            <a:extLst>
              <a:ext uri="{FF2B5EF4-FFF2-40B4-BE49-F238E27FC236}">
                <a16:creationId xmlns:a16="http://schemas.microsoft.com/office/drawing/2014/main" id="{CE8213E9-1BAB-ABE5-2571-7175FF0B4D95}"/>
              </a:ext>
            </a:extLst>
          </p:cNvPr>
          <p:cNvSpPr>
            <a:spLocks noGrp="1"/>
          </p:cNvSpPr>
          <p:nvPr>
            <p:ph type="ftr" sz="quarter" idx="11"/>
          </p:nvPr>
        </p:nvSpPr>
        <p:spPr/>
        <p:txBody>
          <a:bodyPr/>
          <a:lstStyle/>
          <a:p>
            <a:endParaRPr lang="en-US"/>
          </a:p>
        </p:txBody>
      </p:sp>
      <p:sp>
        <p:nvSpPr>
          <p:cNvPr id="6" name="スライド番号プレースホルダー 5">
            <a:extLst>
              <a:ext uri="{FF2B5EF4-FFF2-40B4-BE49-F238E27FC236}">
                <a16:creationId xmlns:a16="http://schemas.microsoft.com/office/drawing/2014/main" id="{DB654554-3D5B-428F-4356-782913938D35}"/>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0802118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6649205-C7E1-5992-898B-958B2EFA65BF}"/>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E7E9AF1-5A56-434E-82CF-B2B04AD2E631}"/>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D63A734-270F-4BE5-1FDD-235A14D18E3F}"/>
              </a:ext>
            </a:extLst>
          </p:cNvPr>
          <p:cNvSpPr>
            <a:spLocks noGrp="1"/>
          </p:cNvSpPr>
          <p:nvPr>
            <p:ph type="dt" sz="half" idx="10"/>
          </p:nvPr>
        </p:nvSpPr>
        <p:spPr/>
        <p:txBody>
          <a:bodyPr/>
          <a:lstStyle/>
          <a:p>
            <a:fld id="{A3748F93-B350-40B5-872D-CD4A720FBEA0}" type="datetime1">
              <a:rPr lang="en-US" altLang="ja-JP" smtClean="0"/>
              <a:t>6/4/2026</a:t>
            </a:fld>
            <a:endParaRPr lang="en-US"/>
          </a:p>
        </p:txBody>
      </p:sp>
      <p:sp>
        <p:nvSpPr>
          <p:cNvPr id="5" name="フッター プレースホルダー 4">
            <a:extLst>
              <a:ext uri="{FF2B5EF4-FFF2-40B4-BE49-F238E27FC236}">
                <a16:creationId xmlns:a16="http://schemas.microsoft.com/office/drawing/2014/main" id="{9D3E51B5-79CE-05E7-6E22-2A96BE786E4C}"/>
              </a:ext>
            </a:extLst>
          </p:cNvPr>
          <p:cNvSpPr>
            <a:spLocks noGrp="1"/>
          </p:cNvSpPr>
          <p:nvPr>
            <p:ph type="ftr" sz="quarter" idx="11"/>
          </p:nvPr>
        </p:nvSpPr>
        <p:spPr/>
        <p:txBody>
          <a:bodyPr/>
          <a:lstStyle/>
          <a:p>
            <a:endParaRPr lang="en-US"/>
          </a:p>
        </p:txBody>
      </p:sp>
      <p:sp>
        <p:nvSpPr>
          <p:cNvPr id="6" name="スライド番号プレースホルダー 5">
            <a:extLst>
              <a:ext uri="{FF2B5EF4-FFF2-40B4-BE49-F238E27FC236}">
                <a16:creationId xmlns:a16="http://schemas.microsoft.com/office/drawing/2014/main" id="{461BE10B-2AC6-1EAF-3603-D650120EE960}"/>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377697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3B67B87D-AEEE-38A0-0095-6A851EFEE132}"/>
              </a:ext>
            </a:extLst>
          </p:cNvPr>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D23D08A-6AC7-488D-2420-E3F4ED3FF26C}"/>
              </a:ext>
            </a:extLst>
          </p:cNvPr>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9D45DE7-C1BE-6A08-AD7B-B969EB26E01F}"/>
              </a:ext>
            </a:extLst>
          </p:cNvPr>
          <p:cNvSpPr>
            <a:spLocks noGrp="1"/>
          </p:cNvSpPr>
          <p:nvPr>
            <p:ph type="dt" sz="half" idx="10"/>
          </p:nvPr>
        </p:nvSpPr>
        <p:spPr/>
        <p:txBody>
          <a:bodyPr/>
          <a:lstStyle/>
          <a:p>
            <a:fld id="{B7267125-5B0F-4BCB-B77A-5C64EA2F39CB}" type="datetime1">
              <a:rPr lang="en-US" altLang="ja-JP" smtClean="0"/>
              <a:t>6/4/2026</a:t>
            </a:fld>
            <a:endParaRPr lang="en-US"/>
          </a:p>
        </p:txBody>
      </p:sp>
      <p:sp>
        <p:nvSpPr>
          <p:cNvPr id="5" name="フッター プレースホルダー 4">
            <a:extLst>
              <a:ext uri="{FF2B5EF4-FFF2-40B4-BE49-F238E27FC236}">
                <a16:creationId xmlns:a16="http://schemas.microsoft.com/office/drawing/2014/main" id="{96427CD6-AE89-E3FC-664C-0930A580CFF1}"/>
              </a:ext>
            </a:extLst>
          </p:cNvPr>
          <p:cNvSpPr>
            <a:spLocks noGrp="1"/>
          </p:cNvSpPr>
          <p:nvPr>
            <p:ph type="ftr" sz="quarter" idx="11"/>
          </p:nvPr>
        </p:nvSpPr>
        <p:spPr/>
        <p:txBody>
          <a:bodyPr/>
          <a:lstStyle/>
          <a:p>
            <a:endParaRPr lang="en-US"/>
          </a:p>
        </p:txBody>
      </p:sp>
      <p:sp>
        <p:nvSpPr>
          <p:cNvPr id="6" name="スライド番号プレースホルダー 5">
            <a:extLst>
              <a:ext uri="{FF2B5EF4-FFF2-40B4-BE49-F238E27FC236}">
                <a16:creationId xmlns:a16="http://schemas.microsoft.com/office/drawing/2014/main" id="{45286812-44BA-9C4F-C3A5-F6FBA932142E}"/>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6057728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2BC4143-FFC9-C9DA-5D89-58B7C082EDC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4EB7301-F6D9-126C-6F07-6A5A1A8769A0}"/>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566810B-5479-7580-E8CF-D9583C252BAE}"/>
              </a:ext>
            </a:extLst>
          </p:cNvPr>
          <p:cNvSpPr>
            <a:spLocks noGrp="1"/>
          </p:cNvSpPr>
          <p:nvPr>
            <p:ph type="dt" sz="half" idx="10"/>
          </p:nvPr>
        </p:nvSpPr>
        <p:spPr/>
        <p:txBody>
          <a:bodyPr/>
          <a:lstStyle/>
          <a:p>
            <a:fld id="{E0B00352-F8A0-40FB-8CC0-292C51E2FBDF}" type="datetime1">
              <a:rPr lang="en-US" altLang="ja-JP" smtClean="0"/>
              <a:t>6/4/2026</a:t>
            </a:fld>
            <a:endParaRPr lang="en-US"/>
          </a:p>
        </p:txBody>
      </p:sp>
      <p:sp>
        <p:nvSpPr>
          <p:cNvPr id="5" name="フッター プレースホルダー 4">
            <a:extLst>
              <a:ext uri="{FF2B5EF4-FFF2-40B4-BE49-F238E27FC236}">
                <a16:creationId xmlns:a16="http://schemas.microsoft.com/office/drawing/2014/main" id="{8E056602-E099-FE14-8B3B-6235E9660A5B}"/>
              </a:ext>
            </a:extLst>
          </p:cNvPr>
          <p:cNvSpPr>
            <a:spLocks noGrp="1"/>
          </p:cNvSpPr>
          <p:nvPr>
            <p:ph type="ftr" sz="quarter" idx="11"/>
          </p:nvPr>
        </p:nvSpPr>
        <p:spPr/>
        <p:txBody>
          <a:bodyPr/>
          <a:lstStyle/>
          <a:p>
            <a:endParaRPr lang="en-US"/>
          </a:p>
        </p:txBody>
      </p:sp>
      <p:sp>
        <p:nvSpPr>
          <p:cNvPr id="6" name="スライド番号プレースホルダー 5">
            <a:extLst>
              <a:ext uri="{FF2B5EF4-FFF2-40B4-BE49-F238E27FC236}">
                <a16:creationId xmlns:a16="http://schemas.microsoft.com/office/drawing/2014/main" id="{3A7A60C5-45C0-441C-7A0E-6BBE36F5178F}"/>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410300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2C9B8F8-B2A8-4F66-6E8D-23321EF1C2F3}"/>
              </a:ext>
            </a:extLst>
          </p:cNvPr>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2C041F5-BD92-905D-B78F-3107829D6D33}"/>
              </a:ext>
            </a:extLst>
          </p:cNvPr>
          <p:cNvSpPr>
            <a:spLocks noGrp="1"/>
          </p:cNvSpPr>
          <p:nvPr>
            <p:ph type="body" idx="1"/>
          </p:nvPr>
        </p:nvSpPr>
        <p:spPr>
          <a:xfrm>
            <a:off x="623888" y="4589464"/>
            <a:ext cx="7886700" cy="150018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88E54CAA-D070-70CD-E2B1-B8F9A5B1D08C}"/>
              </a:ext>
            </a:extLst>
          </p:cNvPr>
          <p:cNvSpPr>
            <a:spLocks noGrp="1"/>
          </p:cNvSpPr>
          <p:nvPr>
            <p:ph type="dt" sz="half" idx="10"/>
          </p:nvPr>
        </p:nvSpPr>
        <p:spPr/>
        <p:txBody>
          <a:bodyPr/>
          <a:lstStyle/>
          <a:p>
            <a:fld id="{3C3B8C5A-D332-4EC3-BD4D-CA537E2FD6CB}" type="datetime1">
              <a:rPr lang="en-US" altLang="ja-JP" smtClean="0"/>
              <a:t>6/4/2026</a:t>
            </a:fld>
            <a:endParaRPr lang="en-US"/>
          </a:p>
        </p:txBody>
      </p:sp>
      <p:sp>
        <p:nvSpPr>
          <p:cNvPr id="5" name="フッター プレースホルダー 4">
            <a:extLst>
              <a:ext uri="{FF2B5EF4-FFF2-40B4-BE49-F238E27FC236}">
                <a16:creationId xmlns:a16="http://schemas.microsoft.com/office/drawing/2014/main" id="{658B9D07-2AD9-1679-AA2F-544C43C41085}"/>
              </a:ext>
            </a:extLst>
          </p:cNvPr>
          <p:cNvSpPr>
            <a:spLocks noGrp="1"/>
          </p:cNvSpPr>
          <p:nvPr>
            <p:ph type="ftr" sz="quarter" idx="11"/>
          </p:nvPr>
        </p:nvSpPr>
        <p:spPr/>
        <p:txBody>
          <a:bodyPr/>
          <a:lstStyle/>
          <a:p>
            <a:endParaRPr lang="en-US"/>
          </a:p>
        </p:txBody>
      </p:sp>
      <p:sp>
        <p:nvSpPr>
          <p:cNvPr id="6" name="スライド番号プレースホルダー 5">
            <a:extLst>
              <a:ext uri="{FF2B5EF4-FFF2-40B4-BE49-F238E27FC236}">
                <a16:creationId xmlns:a16="http://schemas.microsoft.com/office/drawing/2014/main" id="{DEB1F202-6A9C-9298-B0F1-E0314C1E6BCC}"/>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339315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2530ED-AA47-F4D4-D579-C5AF6152DA4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03FA32F-B125-AA7C-DE09-AA79D8158D52}"/>
              </a:ext>
            </a:extLst>
          </p:cNvPr>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BCF95D3A-F71C-CF95-E8DC-BBFC906F7849}"/>
              </a:ext>
            </a:extLst>
          </p:cNvPr>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56C4A8C-F40F-88FA-68B3-0CE83DA21322}"/>
              </a:ext>
            </a:extLst>
          </p:cNvPr>
          <p:cNvSpPr>
            <a:spLocks noGrp="1"/>
          </p:cNvSpPr>
          <p:nvPr>
            <p:ph type="dt" sz="half" idx="10"/>
          </p:nvPr>
        </p:nvSpPr>
        <p:spPr/>
        <p:txBody>
          <a:bodyPr/>
          <a:lstStyle/>
          <a:p>
            <a:fld id="{D8030BE5-8DD3-4C52-A96C-18D65984A342}" type="datetime1">
              <a:rPr lang="en-US" altLang="ja-JP" smtClean="0"/>
              <a:t>6/4/2026</a:t>
            </a:fld>
            <a:endParaRPr lang="en-US"/>
          </a:p>
        </p:txBody>
      </p:sp>
      <p:sp>
        <p:nvSpPr>
          <p:cNvPr id="6" name="フッター プレースホルダー 5">
            <a:extLst>
              <a:ext uri="{FF2B5EF4-FFF2-40B4-BE49-F238E27FC236}">
                <a16:creationId xmlns:a16="http://schemas.microsoft.com/office/drawing/2014/main" id="{F2F4C54F-16D5-4C38-7C3B-E50AA9DAB015}"/>
              </a:ext>
            </a:extLst>
          </p:cNvPr>
          <p:cNvSpPr>
            <a:spLocks noGrp="1"/>
          </p:cNvSpPr>
          <p:nvPr>
            <p:ph type="ftr" sz="quarter" idx="11"/>
          </p:nvPr>
        </p:nvSpPr>
        <p:spPr/>
        <p:txBody>
          <a:bodyPr/>
          <a:lstStyle/>
          <a:p>
            <a:endParaRPr lang="en-US"/>
          </a:p>
        </p:txBody>
      </p:sp>
      <p:sp>
        <p:nvSpPr>
          <p:cNvPr id="7" name="スライド番号プレースホルダー 6">
            <a:extLst>
              <a:ext uri="{FF2B5EF4-FFF2-40B4-BE49-F238E27FC236}">
                <a16:creationId xmlns:a16="http://schemas.microsoft.com/office/drawing/2014/main" id="{505E826E-AD5F-9D8D-5B1A-76FD23C4A731}"/>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250799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7A67A7A-E345-CA39-9EDC-1BEF9797E7BC}"/>
              </a:ext>
            </a:extLst>
          </p:cNvPr>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14B178F-98E4-675E-5BB9-15F12109699A}"/>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2BFA964D-A81E-C71D-C4A7-00EE64A0F824}"/>
              </a:ext>
            </a:extLst>
          </p:cNvPr>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825B52A1-03D1-9B4C-5CAA-C207CC5B9954}"/>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2958488F-2A1C-18AD-1247-3BE54BE612C2}"/>
              </a:ext>
            </a:extLst>
          </p:cNvPr>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BD1B2110-81AD-B195-50C5-2578579D3871}"/>
              </a:ext>
            </a:extLst>
          </p:cNvPr>
          <p:cNvSpPr>
            <a:spLocks noGrp="1"/>
          </p:cNvSpPr>
          <p:nvPr>
            <p:ph type="dt" sz="half" idx="10"/>
          </p:nvPr>
        </p:nvSpPr>
        <p:spPr/>
        <p:txBody>
          <a:bodyPr/>
          <a:lstStyle/>
          <a:p>
            <a:fld id="{BFE4F8BA-E2A3-4AB6-9D52-6E383586D192}" type="datetime1">
              <a:rPr lang="en-US" altLang="ja-JP" smtClean="0"/>
              <a:t>6/4/2026</a:t>
            </a:fld>
            <a:endParaRPr lang="en-US"/>
          </a:p>
        </p:txBody>
      </p:sp>
      <p:sp>
        <p:nvSpPr>
          <p:cNvPr id="8" name="フッター プレースホルダー 7">
            <a:extLst>
              <a:ext uri="{FF2B5EF4-FFF2-40B4-BE49-F238E27FC236}">
                <a16:creationId xmlns:a16="http://schemas.microsoft.com/office/drawing/2014/main" id="{DACE1E39-DD8A-D4DB-6732-73211BE613B9}"/>
              </a:ext>
            </a:extLst>
          </p:cNvPr>
          <p:cNvSpPr>
            <a:spLocks noGrp="1"/>
          </p:cNvSpPr>
          <p:nvPr>
            <p:ph type="ftr" sz="quarter" idx="11"/>
          </p:nvPr>
        </p:nvSpPr>
        <p:spPr/>
        <p:txBody>
          <a:bodyPr/>
          <a:lstStyle/>
          <a:p>
            <a:endParaRPr lang="en-US"/>
          </a:p>
        </p:txBody>
      </p:sp>
      <p:sp>
        <p:nvSpPr>
          <p:cNvPr id="9" name="スライド番号プレースホルダー 8">
            <a:extLst>
              <a:ext uri="{FF2B5EF4-FFF2-40B4-BE49-F238E27FC236}">
                <a16:creationId xmlns:a16="http://schemas.microsoft.com/office/drawing/2014/main" id="{20489D3E-6C62-271E-BEC1-62B5C69DDB8E}"/>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443392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7382E56-E9BE-F75A-A38F-A8CAC7D80834}"/>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246CED28-1936-8F54-CFFA-B77368B3315A}"/>
              </a:ext>
            </a:extLst>
          </p:cNvPr>
          <p:cNvSpPr>
            <a:spLocks noGrp="1"/>
          </p:cNvSpPr>
          <p:nvPr>
            <p:ph type="dt" sz="half" idx="10"/>
          </p:nvPr>
        </p:nvSpPr>
        <p:spPr/>
        <p:txBody>
          <a:bodyPr/>
          <a:lstStyle/>
          <a:p>
            <a:fld id="{5100CA54-4746-4E39-81DE-2B012C181376}" type="datetime1">
              <a:rPr lang="en-US" altLang="ja-JP" smtClean="0"/>
              <a:t>6/4/2026</a:t>
            </a:fld>
            <a:endParaRPr lang="en-US"/>
          </a:p>
        </p:txBody>
      </p:sp>
      <p:sp>
        <p:nvSpPr>
          <p:cNvPr id="4" name="フッター プレースホルダー 3">
            <a:extLst>
              <a:ext uri="{FF2B5EF4-FFF2-40B4-BE49-F238E27FC236}">
                <a16:creationId xmlns:a16="http://schemas.microsoft.com/office/drawing/2014/main" id="{895572E9-8B30-B81B-3754-DD9D28FCE51D}"/>
              </a:ext>
            </a:extLst>
          </p:cNvPr>
          <p:cNvSpPr>
            <a:spLocks noGrp="1"/>
          </p:cNvSpPr>
          <p:nvPr>
            <p:ph type="ftr" sz="quarter" idx="11"/>
          </p:nvPr>
        </p:nvSpPr>
        <p:spPr/>
        <p:txBody>
          <a:bodyPr/>
          <a:lstStyle/>
          <a:p>
            <a:endParaRPr lang="en-US"/>
          </a:p>
        </p:txBody>
      </p:sp>
      <p:sp>
        <p:nvSpPr>
          <p:cNvPr id="5" name="スライド番号プレースホルダー 4">
            <a:extLst>
              <a:ext uri="{FF2B5EF4-FFF2-40B4-BE49-F238E27FC236}">
                <a16:creationId xmlns:a16="http://schemas.microsoft.com/office/drawing/2014/main" id="{CB741408-B354-E727-EA14-12BC8E7110F9}"/>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0277189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CABCEE43-5D8C-12D2-3C7D-C8A526E2B97F}"/>
              </a:ext>
            </a:extLst>
          </p:cNvPr>
          <p:cNvSpPr>
            <a:spLocks noGrp="1"/>
          </p:cNvSpPr>
          <p:nvPr>
            <p:ph type="dt" sz="half" idx="10"/>
          </p:nvPr>
        </p:nvSpPr>
        <p:spPr/>
        <p:txBody>
          <a:bodyPr/>
          <a:lstStyle/>
          <a:p>
            <a:fld id="{A4329A66-1449-4DE5-858C-00679BB16EF6}" type="datetime1">
              <a:rPr lang="en-US" altLang="ja-JP" smtClean="0"/>
              <a:t>6/4/2026</a:t>
            </a:fld>
            <a:endParaRPr lang="en-US"/>
          </a:p>
        </p:txBody>
      </p:sp>
      <p:sp>
        <p:nvSpPr>
          <p:cNvPr id="3" name="フッター プレースホルダー 2">
            <a:extLst>
              <a:ext uri="{FF2B5EF4-FFF2-40B4-BE49-F238E27FC236}">
                <a16:creationId xmlns:a16="http://schemas.microsoft.com/office/drawing/2014/main" id="{B658BB73-848E-ADEE-300C-64629B53F7DA}"/>
              </a:ext>
            </a:extLst>
          </p:cNvPr>
          <p:cNvSpPr>
            <a:spLocks noGrp="1"/>
          </p:cNvSpPr>
          <p:nvPr>
            <p:ph type="ftr" sz="quarter" idx="11"/>
          </p:nvPr>
        </p:nvSpPr>
        <p:spPr/>
        <p:txBody>
          <a:bodyPr/>
          <a:lstStyle/>
          <a:p>
            <a:endParaRPr lang="en-US"/>
          </a:p>
        </p:txBody>
      </p:sp>
      <p:sp>
        <p:nvSpPr>
          <p:cNvPr id="4" name="スライド番号プレースホルダー 3">
            <a:extLst>
              <a:ext uri="{FF2B5EF4-FFF2-40B4-BE49-F238E27FC236}">
                <a16:creationId xmlns:a16="http://schemas.microsoft.com/office/drawing/2014/main" id="{CCC4CA06-F705-0E2C-DB81-894238E8AC86}"/>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9825846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F47D265-76B9-512C-A025-7DAE8284B8B4}"/>
              </a:ext>
            </a:extLst>
          </p:cNvPr>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22C0CCD-75B3-8310-774B-DDD2C0332D0F}"/>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0AB2681-805F-47FA-F7B2-C8DA0CEA78CF}"/>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35E97D4-D00B-D944-E663-C9A69730EE0F}"/>
              </a:ext>
            </a:extLst>
          </p:cNvPr>
          <p:cNvSpPr>
            <a:spLocks noGrp="1"/>
          </p:cNvSpPr>
          <p:nvPr>
            <p:ph type="dt" sz="half" idx="10"/>
          </p:nvPr>
        </p:nvSpPr>
        <p:spPr/>
        <p:txBody>
          <a:bodyPr/>
          <a:lstStyle/>
          <a:p>
            <a:fld id="{91590714-53F9-4358-B881-D39AC9652B11}" type="datetime1">
              <a:rPr lang="en-US" altLang="ja-JP" smtClean="0"/>
              <a:t>6/4/2026</a:t>
            </a:fld>
            <a:endParaRPr lang="en-US"/>
          </a:p>
        </p:txBody>
      </p:sp>
      <p:sp>
        <p:nvSpPr>
          <p:cNvPr id="6" name="フッター プレースホルダー 5">
            <a:extLst>
              <a:ext uri="{FF2B5EF4-FFF2-40B4-BE49-F238E27FC236}">
                <a16:creationId xmlns:a16="http://schemas.microsoft.com/office/drawing/2014/main" id="{524AF36F-5AEE-F40D-7836-030FD1566167}"/>
              </a:ext>
            </a:extLst>
          </p:cNvPr>
          <p:cNvSpPr>
            <a:spLocks noGrp="1"/>
          </p:cNvSpPr>
          <p:nvPr>
            <p:ph type="ftr" sz="quarter" idx="11"/>
          </p:nvPr>
        </p:nvSpPr>
        <p:spPr/>
        <p:txBody>
          <a:bodyPr/>
          <a:lstStyle/>
          <a:p>
            <a:endParaRPr lang="en-US"/>
          </a:p>
        </p:txBody>
      </p:sp>
      <p:sp>
        <p:nvSpPr>
          <p:cNvPr id="7" name="スライド番号プレースホルダー 6">
            <a:extLst>
              <a:ext uri="{FF2B5EF4-FFF2-40B4-BE49-F238E27FC236}">
                <a16:creationId xmlns:a16="http://schemas.microsoft.com/office/drawing/2014/main" id="{1238DD10-6EB3-4D10-83CD-508ADD9A9DD3}"/>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197096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53F1CB9-29FB-07AD-497F-3B2E38164131}"/>
              </a:ext>
            </a:extLst>
          </p:cNvPr>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0DF25E86-67D2-A52C-2051-4CBFB6787189}"/>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a:extLst>
              <a:ext uri="{FF2B5EF4-FFF2-40B4-BE49-F238E27FC236}">
                <a16:creationId xmlns:a16="http://schemas.microsoft.com/office/drawing/2014/main" id="{48E27ADC-BB21-3E4B-5E08-DDE733D60FD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10FD33A-0840-077D-6D42-8B2984851E5F}"/>
              </a:ext>
            </a:extLst>
          </p:cNvPr>
          <p:cNvSpPr>
            <a:spLocks noGrp="1"/>
          </p:cNvSpPr>
          <p:nvPr>
            <p:ph type="dt" sz="half" idx="10"/>
          </p:nvPr>
        </p:nvSpPr>
        <p:spPr/>
        <p:txBody>
          <a:bodyPr/>
          <a:lstStyle/>
          <a:p>
            <a:fld id="{B80B3ED1-67BA-4648-B25C-4072EF847EE6}" type="datetime1">
              <a:rPr lang="en-US" altLang="ja-JP" smtClean="0"/>
              <a:t>6/4/2026</a:t>
            </a:fld>
            <a:endParaRPr lang="en-US"/>
          </a:p>
        </p:txBody>
      </p:sp>
      <p:sp>
        <p:nvSpPr>
          <p:cNvPr id="6" name="フッター プレースホルダー 5">
            <a:extLst>
              <a:ext uri="{FF2B5EF4-FFF2-40B4-BE49-F238E27FC236}">
                <a16:creationId xmlns:a16="http://schemas.microsoft.com/office/drawing/2014/main" id="{2C6A86CD-856A-FA7D-8951-0617185F74C8}"/>
              </a:ext>
            </a:extLst>
          </p:cNvPr>
          <p:cNvSpPr>
            <a:spLocks noGrp="1"/>
          </p:cNvSpPr>
          <p:nvPr>
            <p:ph type="ftr" sz="quarter" idx="11"/>
          </p:nvPr>
        </p:nvSpPr>
        <p:spPr/>
        <p:txBody>
          <a:bodyPr/>
          <a:lstStyle/>
          <a:p>
            <a:endParaRPr lang="en-US"/>
          </a:p>
        </p:txBody>
      </p:sp>
      <p:sp>
        <p:nvSpPr>
          <p:cNvPr id="7" name="スライド番号プレースホルダー 6">
            <a:extLst>
              <a:ext uri="{FF2B5EF4-FFF2-40B4-BE49-F238E27FC236}">
                <a16:creationId xmlns:a16="http://schemas.microsoft.com/office/drawing/2014/main" id="{E2C1AC57-6E0C-1EF8-F75F-2E568D073D13}"/>
              </a:ext>
            </a:extLst>
          </p:cNvPr>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85457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1372B703-57E0-D973-FCAC-9BABD22B7308}"/>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1962C50-6EEE-D186-A07B-77AA4A7357F9}"/>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31E1C9D-6819-1031-FDDA-94C204608CDA}"/>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82000"/>
                  </a:schemeClr>
                </a:solidFill>
              </a:defRPr>
            </a:lvl1pPr>
          </a:lstStyle>
          <a:p>
            <a:fld id="{B184CAF3-9B3D-4478-8793-205BDBABE87B}" type="datetime1">
              <a:rPr lang="en-US" altLang="ja-JP" smtClean="0"/>
              <a:t>6/4/2026</a:t>
            </a:fld>
            <a:endParaRPr lang="en-US"/>
          </a:p>
        </p:txBody>
      </p:sp>
      <p:sp>
        <p:nvSpPr>
          <p:cNvPr id="5" name="フッター プレースホルダー 4">
            <a:extLst>
              <a:ext uri="{FF2B5EF4-FFF2-40B4-BE49-F238E27FC236}">
                <a16:creationId xmlns:a16="http://schemas.microsoft.com/office/drawing/2014/main" id="{63D9BC03-35E2-8392-2055-F22305580AAA}"/>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US"/>
          </a:p>
        </p:txBody>
      </p:sp>
      <p:sp>
        <p:nvSpPr>
          <p:cNvPr id="6" name="スライド番号プレースホルダー 5">
            <a:extLst>
              <a:ext uri="{FF2B5EF4-FFF2-40B4-BE49-F238E27FC236}">
                <a16:creationId xmlns:a16="http://schemas.microsoft.com/office/drawing/2014/main" id="{42862664-DC45-349E-A146-3021B01D46C7}"/>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82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1096679577"/>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4048" y="438912"/>
            <a:ext cx="8375904" cy="4315967"/>
          </a:xfrm>
        </p:spPr>
        <p:style>
          <a:lnRef idx="2">
            <a:schemeClr val="accent1"/>
          </a:lnRef>
          <a:fillRef idx="1">
            <a:schemeClr val="lt1"/>
          </a:fillRef>
          <a:effectRef idx="0">
            <a:schemeClr val="accent1"/>
          </a:effectRef>
          <a:fontRef idx="minor">
            <a:schemeClr val="dk1"/>
          </a:fontRef>
        </p:style>
        <p:txBody>
          <a:bodyPr>
            <a:normAutofit/>
          </a:bodyPr>
          <a:lstStyle/>
          <a:p>
            <a:r>
              <a:rPr sz="4000" b="1" dirty="0" err="1">
                <a:solidFill>
                  <a:schemeClr val="accent1">
                    <a:lumMod val="75000"/>
                  </a:schemeClr>
                </a:solidFill>
                <a:latin typeface="メイリオ" panose="020B0604030504040204" pitchFamily="50" charset="-128"/>
                <a:ea typeface="メイリオ" panose="020B0604030504040204" pitchFamily="50" charset="-128"/>
              </a:rPr>
              <a:t>死にゆく人を看取る学習会を</a:t>
            </a:r>
            <a:br>
              <a:rPr lang="en-US" sz="4000" b="1" dirty="0">
                <a:solidFill>
                  <a:schemeClr val="accent1">
                    <a:lumMod val="75000"/>
                  </a:schemeClr>
                </a:solidFill>
                <a:latin typeface="メイリオ" panose="020B0604030504040204" pitchFamily="50" charset="-128"/>
                <a:ea typeface="メイリオ" panose="020B0604030504040204" pitchFamily="50" charset="-128"/>
              </a:rPr>
            </a:br>
            <a:r>
              <a:rPr sz="4000" b="1" dirty="0" err="1">
                <a:solidFill>
                  <a:schemeClr val="accent1">
                    <a:lumMod val="75000"/>
                  </a:schemeClr>
                </a:solidFill>
                <a:latin typeface="メイリオ" panose="020B0604030504040204" pitchFamily="50" charset="-128"/>
                <a:ea typeface="メイリオ" panose="020B0604030504040204" pitchFamily="50" charset="-128"/>
              </a:rPr>
              <a:t>通じた</a:t>
            </a:r>
            <a:endParaRPr sz="4000" b="1" dirty="0">
              <a:solidFill>
                <a:schemeClr val="accent1">
                  <a:lumMod val="75000"/>
                </a:schemeClr>
              </a:solidFill>
              <a:latin typeface="メイリオ" panose="020B0604030504040204" pitchFamily="50" charset="-128"/>
              <a:ea typeface="メイリオ" panose="020B0604030504040204" pitchFamily="50" charset="-128"/>
            </a:endParaRPr>
          </a:p>
          <a:p>
            <a:r>
              <a:rPr sz="4000" b="1" dirty="0" err="1">
                <a:solidFill>
                  <a:schemeClr val="accent1">
                    <a:lumMod val="75000"/>
                  </a:schemeClr>
                </a:solidFill>
                <a:latin typeface="メイリオ" panose="020B0604030504040204" pitchFamily="50" charset="-128"/>
                <a:ea typeface="メイリオ" panose="020B0604030504040204" pitchFamily="50" charset="-128"/>
              </a:rPr>
              <a:t>ヘルパー支援と看取りの</a:t>
            </a:r>
            <a:br>
              <a:rPr lang="en-US" sz="4000" b="1" dirty="0">
                <a:solidFill>
                  <a:schemeClr val="accent1">
                    <a:lumMod val="75000"/>
                  </a:schemeClr>
                </a:solidFill>
                <a:latin typeface="メイリオ" panose="020B0604030504040204" pitchFamily="50" charset="-128"/>
                <a:ea typeface="メイリオ" panose="020B0604030504040204" pitchFamily="50" charset="-128"/>
              </a:rPr>
            </a:br>
            <a:r>
              <a:rPr sz="4000" b="1" dirty="0" err="1">
                <a:solidFill>
                  <a:schemeClr val="accent1">
                    <a:lumMod val="75000"/>
                  </a:schemeClr>
                </a:solidFill>
                <a:latin typeface="メイリオ" panose="020B0604030504040204" pitchFamily="50" charset="-128"/>
                <a:ea typeface="メイリオ" panose="020B0604030504040204" pitchFamily="50" charset="-128"/>
              </a:rPr>
              <a:t>質の向上</a:t>
            </a:r>
            <a:br>
              <a:rPr lang="en-US" sz="3600" b="1" dirty="0">
                <a:solidFill>
                  <a:schemeClr val="accent1">
                    <a:lumMod val="75000"/>
                  </a:schemeClr>
                </a:solidFill>
                <a:latin typeface="メイリオ" panose="020B0604030504040204" pitchFamily="50" charset="-128"/>
                <a:ea typeface="メイリオ" panose="020B0604030504040204" pitchFamily="50" charset="-128"/>
              </a:rPr>
            </a:br>
            <a:r>
              <a:rPr lang="ja-JP" altLang="en-US" sz="2800" b="1" dirty="0">
                <a:solidFill>
                  <a:schemeClr val="accent1">
                    <a:lumMod val="75000"/>
                  </a:schemeClr>
                </a:solidFill>
                <a:latin typeface="メイリオ" panose="020B0604030504040204" pitchFamily="50" charset="-128"/>
                <a:ea typeface="メイリオ" panose="020B0604030504040204" pitchFamily="50" charset="-128"/>
              </a:rPr>
              <a:t>住宅型有料老人ホームでの</a:t>
            </a:r>
            <a:br>
              <a:rPr lang="ja-JP" altLang="en-US" sz="2800" b="1" dirty="0">
                <a:solidFill>
                  <a:schemeClr val="accent1">
                    <a:lumMod val="75000"/>
                  </a:schemeClr>
                </a:solidFill>
                <a:latin typeface="メイリオ" panose="020B0604030504040204" pitchFamily="50" charset="-128"/>
                <a:ea typeface="メイリオ" panose="020B0604030504040204" pitchFamily="50" charset="-128"/>
              </a:rPr>
            </a:br>
            <a:r>
              <a:rPr lang="ja-JP" altLang="en-US" sz="2800" b="1" dirty="0">
                <a:solidFill>
                  <a:schemeClr val="accent1">
                    <a:lumMod val="75000"/>
                  </a:schemeClr>
                </a:solidFill>
                <a:latin typeface="メイリオ" panose="020B0604030504040204" pitchFamily="50" charset="-128"/>
                <a:ea typeface="メイリオ" panose="020B0604030504040204" pitchFamily="50" charset="-128"/>
              </a:rPr>
              <a:t>取り組み</a:t>
            </a:r>
            <a:br>
              <a:rPr lang="ja-JP" altLang="en-US" sz="3600" b="1" dirty="0">
                <a:solidFill>
                  <a:schemeClr val="accent1">
                    <a:lumMod val="75000"/>
                  </a:schemeClr>
                </a:solidFill>
                <a:latin typeface="メイリオ" panose="020B0604030504040204" pitchFamily="50" charset="-128"/>
                <a:ea typeface="メイリオ" panose="020B0604030504040204" pitchFamily="50" charset="-128"/>
              </a:rPr>
            </a:br>
            <a:endParaRPr sz="3600" b="1" dirty="0">
              <a:solidFill>
                <a:schemeClr val="accent1">
                  <a:lumMod val="75000"/>
                </a:schemeClr>
              </a:solidFill>
              <a:latin typeface="メイリオ" panose="020B0604030504040204" pitchFamily="50" charset="-128"/>
              <a:ea typeface="メイリオ" panose="020B0604030504040204" pitchFamily="50" charset="-128"/>
            </a:endParaRPr>
          </a:p>
        </p:txBody>
      </p:sp>
      <p:sp>
        <p:nvSpPr>
          <p:cNvPr id="3" name="Subtitle 2"/>
          <p:cNvSpPr>
            <a:spLocks noGrp="1"/>
          </p:cNvSpPr>
          <p:nvPr>
            <p:ph type="subTitle" idx="1"/>
          </p:nvPr>
        </p:nvSpPr>
        <p:spPr>
          <a:xfrm>
            <a:off x="1371600" y="5010912"/>
            <a:ext cx="6327648" cy="1152144"/>
          </a:xfrm>
        </p:spPr>
        <p:txBody>
          <a:bodyPr>
            <a:normAutofit fontScale="92500" lnSpcReduction="20000"/>
          </a:bodyPr>
          <a:lstStyle/>
          <a:p>
            <a:endParaRPr lang="en-US" b="1" dirty="0">
              <a:latin typeface="メイリオ" panose="020B0604030504040204" pitchFamily="50" charset="-128"/>
              <a:ea typeface="メイリオ" panose="020B0604030504040204" pitchFamily="50" charset="-128"/>
            </a:endParaRPr>
          </a:p>
          <a:p>
            <a:r>
              <a:rPr lang="en-US" altLang="ja-JP" sz="2800" b="1" dirty="0">
                <a:solidFill>
                  <a:schemeClr val="tx2"/>
                </a:solidFill>
                <a:latin typeface="メイリオ" panose="020B0604030504040204" pitchFamily="50" charset="-128"/>
                <a:ea typeface="メイリオ" panose="020B0604030504040204" pitchFamily="50" charset="-128"/>
              </a:rPr>
              <a:t>SOU</a:t>
            </a:r>
            <a:r>
              <a:rPr lang="ja-JP" altLang="en-US" sz="2800" b="1" dirty="0">
                <a:solidFill>
                  <a:schemeClr val="tx2"/>
                </a:solidFill>
                <a:latin typeface="メイリオ" panose="020B0604030504040204" pitchFamily="50" charset="-128"/>
                <a:ea typeface="メイリオ" panose="020B0604030504040204" pitchFamily="50" charset="-128"/>
              </a:rPr>
              <a:t>訪問看護ステーション箕面</a:t>
            </a:r>
            <a:endParaRPr lang="en-US" altLang="ja-JP" sz="2800" b="1" dirty="0">
              <a:solidFill>
                <a:schemeClr val="tx2"/>
              </a:solidFill>
              <a:latin typeface="メイリオ" panose="020B0604030504040204" pitchFamily="50" charset="-128"/>
              <a:ea typeface="メイリオ" panose="020B0604030504040204" pitchFamily="50" charset="-128"/>
            </a:endParaRPr>
          </a:p>
          <a:p>
            <a:r>
              <a:rPr lang="ja-JP" altLang="en-US" sz="2800" b="1" dirty="0">
                <a:solidFill>
                  <a:schemeClr val="tx2"/>
                </a:solidFill>
                <a:latin typeface="メイリオ" panose="020B0604030504040204" pitchFamily="50" charset="-128"/>
                <a:ea typeface="メイリオ" panose="020B0604030504040204" pitchFamily="50" charset="-128"/>
              </a:rPr>
              <a:t>平田　桂子</a:t>
            </a:r>
            <a:endParaRPr sz="2800" b="1" dirty="0">
              <a:solidFill>
                <a:schemeClr val="tx2"/>
              </a:solidFill>
              <a:latin typeface="メイリオ" panose="020B0604030504040204" pitchFamily="50" charset="-128"/>
              <a:ea typeface="メイリオ" panose="020B0604030504040204" pitchFamily="50"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8322E8B-F2EE-CB53-07B2-6CD0E9D3E3DD}"/>
              </a:ext>
            </a:extLst>
          </p:cNvPr>
          <p:cNvSpPr>
            <a:spLocks noGrp="1"/>
          </p:cNvSpPr>
          <p:nvPr>
            <p:ph type="title"/>
          </p:nvPr>
        </p:nvSpPr>
        <p:spPr/>
        <p:txBody>
          <a:bodyPr/>
          <a:lstStyle/>
          <a:p>
            <a:r>
              <a:rPr kumimoji="1" lang="ja-JP" altLang="en-US" b="1" u="sng" dirty="0">
                <a:solidFill>
                  <a:schemeClr val="tx2"/>
                </a:solidFill>
                <a:latin typeface="メイリオ" panose="020B0604030504040204" pitchFamily="50" charset="-128"/>
                <a:ea typeface="メイリオ" panose="020B0604030504040204" pitchFamily="50" charset="-128"/>
              </a:rPr>
              <a:t>考察</a:t>
            </a:r>
          </a:p>
        </p:txBody>
      </p:sp>
      <p:sp>
        <p:nvSpPr>
          <p:cNvPr id="3" name="コンテンツ プレースホルダー 2">
            <a:extLst>
              <a:ext uri="{FF2B5EF4-FFF2-40B4-BE49-F238E27FC236}">
                <a16:creationId xmlns:a16="http://schemas.microsoft.com/office/drawing/2014/main" id="{9729C9C7-9C2F-636E-5802-5904EC0D4921}"/>
              </a:ext>
            </a:extLst>
          </p:cNvPr>
          <p:cNvSpPr>
            <a:spLocks noGrp="1"/>
          </p:cNvSpPr>
          <p:nvPr>
            <p:ph idx="1"/>
          </p:nvPr>
        </p:nvSpPr>
        <p:spPr>
          <a:xfrm>
            <a:off x="628650" y="1825624"/>
            <a:ext cx="7886700" cy="4667249"/>
          </a:xfrm>
          <a:ln w="57150"/>
        </p:spPr>
        <p:style>
          <a:lnRef idx="2">
            <a:schemeClr val="accent1"/>
          </a:lnRef>
          <a:fillRef idx="1">
            <a:schemeClr val="lt1"/>
          </a:fillRef>
          <a:effectRef idx="0">
            <a:schemeClr val="accent1"/>
          </a:effectRef>
          <a:fontRef idx="minor">
            <a:schemeClr val="dk1"/>
          </a:fontRef>
        </p:style>
        <p:txBody>
          <a:bodyPr>
            <a:normAutofit/>
          </a:bodyPr>
          <a:lstStyle/>
          <a:p>
            <a:endParaRPr lang="en-US" altLang="ja-JP" sz="2800" b="1" dirty="0">
              <a:latin typeface="メイリオ" panose="020B0604030504040204" pitchFamily="50" charset="-128"/>
              <a:ea typeface="メイリオ" panose="020B0604030504040204" pitchFamily="50" charset="-128"/>
            </a:endParaRPr>
          </a:p>
          <a:p>
            <a:r>
              <a:rPr lang="ja-JP" altLang="ja-JP" sz="2800" b="1" dirty="0">
                <a:latin typeface="メイリオ" panose="020B0604030504040204" pitchFamily="50" charset="-128"/>
                <a:ea typeface="メイリオ" panose="020B0604030504040204" pitchFamily="50" charset="-128"/>
              </a:rPr>
              <a:t>住宅型施設では「</a:t>
            </a:r>
            <a:r>
              <a:rPr lang="ja-JP" altLang="ja-JP" sz="2800" b="1" dirty="0">
                <a:solidFill>
                  <a:srgbClr val="C00000"/>
                </a:solidFill>
                <a:latin typeface="メイリオ" panose="020B0604030504040204" pitchFamily="50" charset="-128"/>
                <a:ea typeface="メイリオ" panose="020B0604030504040204" pitchFamily="50" charset="-128"/>
              </a:rPr>
              <a:t>利用者のそばにいる」ヘルパーの役割が重要 </a:t>
            </a:r>
            <a:endParaRPr lang="en-US" altLang="ja-JP" sz="2800" b="1" dirty="0">
              <a:solidFill>
                <a:srgbClr val="C00000"/>
              </a:solidFill>
              <a:latin typeface="メイリオ" panose="020B0604030504040204" pitchFamily="50" charset="-128"/>
              <a:ea typeface="メイリオ" panose="020B0604030504040204" pitchFamily="50" charset="-128"/>
            </a:endParaRPr>
          </a:p>
          <a:p>
            <a:endParaRPr lang="ja-JP" altLang="ja-JP" sz="2800" b="1" dirty="0">
              <a:latin typeface="メイリオ" panose="020B0604030504040204" pitchFamily="50" charset="-128"/>
              <a:ea typeface="メイリオ" panose="020B0604030504040204" pitchFamily="50" charset="-128"/>
            </a:endParaRPr>
          </a:p>
          <a:p>
            <a:r>
              <a:rPr lang="ja-JP" altLang="ja-JP" sz="2800" b="1" dirty="0">
                <a:solidFill>
                  <a:srgbClr val="C00000"/>
                </a:solidFill>
                <a:latin typeface="メイリオ" panose="020B0604030504040204" pitchFamily="50" charset="-128"/>
                <a:ea typeface="メイリオ" panose="020B0604030504040204" pitchFamily="50" charset="-128"/>
              </a:rPr>
              <a:t>観察</a:t>
            </a:r>
            <a:r>
              <a:rPr lang="en-US" altLang="ja-JP" sz="2800" b="1" dirty="0">
                <a:solidFill>
                  <a:srgbClr val="C00000"/>
                </a:solidFill>
                <a:latin typeface="メイリオ" panose="020B0604030504040204" pitchFamily="50" charset="-128"/>
                <a:ea typeface="メイリオ" panose="020B0604030504040204" pitchFamily="50" charset="-128"/>
              </a:rPr>
              <a:t>→</a:t>
            </a:r>
            <a:r>
              <a:rPr lang="ja-JP" altLang="ja-JP" sz="2800" b="1" dirty="0">
                <a:solidFill>
                  <a:srgbClr val="C00000"/>
                </a:solidFill>
                <a:latin typeface="メイリオ" panose="020B0604030504040204" pitchFamily="50" charset="-128"/>
                <a:ea typeface="メイリオ" panose="020B0604030504040204" pitchFamily="50" charset="-128"/>
              </a:rPr>
              <a:t>報告</a:t>
            </a:r>
            <a:r>
              <a:rPr lang="en-US" altLang="ja-JP" sz="2800" b="1" dirty="0">
                <a:solidFill>
                  <a:srgbClr val="C00000"/>
                </a:solidFill>
                <a:latin typeface="メイリオ" panose="020B0604030504040204" pitchFamily="50" charset="-128"/>
                <a:ea typeface="メイリオ" panose="020B0604030504040204" pitchFamily="50" charset="-128"/>
              </a:rPr>
              <a:t>→</a:t>
            </a:r>
            <a:r>
              <a:rPr lang="ja-JP" altLang="ja-JP" sz="2800" b="1" dirty="0">
                <a:solidFill>
                  <a:srgbClr val="C00000"/>
                </a:solidFill>
                <a:latin typeface="メイリオ" panose="020B0604030504040204" pitchFamily="50" charset="-128"/>
                <a:ea typeface="メイリオ" panose="020B0604030504040204" pitchFamily="50" charset="-128"/>
              </a:rPr>
              <a:t>判断</a:t>
            </a:r>
            <a:r>
              <a:rPr lang="en-US" altLang="ja-JP" sz="2800" b="1" dirty="0">
                <a:solidFill>
                  <a:srgbClr val="C00000"/>
                </a:solidFill>
                <a:latin typeface="メイリオ" panose="020B0604030504040204" pitchFamily="50" charset="-128"/>
                <a:ea typeface="メイリオ" panose="020B0604030504040204" pitchFamily="50" charset="-128"/>
              </a:rPr>
              <a:t>→</a:t>
            </a:r>
            <a:r>
              <a:rPr lang="ja-JP" altLang="ja-JP" sz="2800" b="1" dirty="0">
                <a:solidFill>
                  <a:srgbClr val="C00000"/>
                </a:solidFill>
                <a:latin typeface="メイリオ" panose="020B0604030504040204" pitchFamily="50" charset="-128"/>
                <a:ea typeface="メイリオ" panose="020B0604030504040204" pitchFamily="50" charset="-128"/>
              </a:rPr>
              <a:t>ケア調整</a:t>
            </a:r>
            <a:r>
              <a:rPr lang="ja-JP" altLang="ja-JP" sz="2800" b="1" dirty="0">
                <a:latin typeface="メイリオ" panose="020B0604030504040204" pitchFamily="50" charset="-128"/>
                <a:ea typeface="メイリオ" panose="020B0604030504040204" pitchFamily="50" charset="-128"/>
              </a:rPr>
              <a:t>の</a:t>
            </a:r>
            <a:endParaRPr lang="en-US" altLang="ja-JP" sz="2800" b="1" dirty="0">
              <a:latin typeface="メイリオ" panose="020B0604030504040204" pitchFamily="50" charset="-128"/>
              <a:ea typeface="メイリオ" panose="020B0604030504040204" pitchFamily="50" charset="-128"/>
            </a:endParaRPr>
          </a:p>
          <a:p>
            <a:pPr marL="0" indent="0">
              <a:buNone/>
            </a:pPr>
            <a:r>
              <a:rPr lang="ja-JP" altLang="ja-JP" sz="2800" b="1" dirty="0">
                <a:latin typeface="メイリオ" panose="020B0604030504040204" pitchFamily="50" charset="-128"/>
                <a:ea typeface="メイリオ" panose="020B0604030504040204" pitchFamily="50" charset="-128"/>
              </a:rPr>
              <a:t>プロセスを多職種で共有することが</a:t>
            </a:r>
            <a:endParaRPr lang="en-US" altLang="ja-JP" sz="2800" b="1" dirty="0">
              <a:latin typeface="メイリオ" panose="020B0604030504040204" pitchFamily="50" charset="-128"/>
              <a:ea typeface="メイリオ" panose="020B0604030504040204" pitchFamily="50" charset="-128"/>
            </a:endParaRPr>
          </a:p>
          <a:p>
            <a:pPr marL="0" indent="0">
              <a:buNone/>
            </a:pPr>
            <a:r>
              <a:rPr lang="ja-JP" altLang="ja-JP" sz="2800" b="1" dirty="0">
                <a:solidFill>
                  <a:srgbClr val="C00000"/>
                </a:solidFill>
                <a:latin typeface="メイリオ" panose="020B0604030504040204" pitchFamily="50" charset="-128"/>
                <a:ea typeface="メイリオ" panose="020B0604030504040204" pitchFamily="50" charset="-128"/>
              </a:rPr>
              <a:t>質の高い看取りの鍵 </a:t>
            </a:r>
            <a:endParaRPr lang="en-US" altLang="ja-JP" sz="2800" b="1" dirty="0">
              <a:solidFill>
                <a:srgbClr val="C00000"/>
              </a:solidFill>
              <a:latin typeface="メイリオ" panose="020B0604030504040204" pitchFamily="50" charset="-128"/>
              <a:ea typeface="メイリオ" panose="020B0604030504040204" pitchFamily="50" charset="-128"/>
            </a:endParaRPr>
          </a:p>
          <a:p>
            <a:pPr marL="0" indent="0">
              <a:buNone/>
            </a:pPr>
            <a:endParaRPr lang="en-US" altLang="ja-JP" sz="2800" b="1" dirty="0">
              <a:latin typeface="メイリオ" panose="020B0604030504040204" pitchFamily="50" charset="-128"/>
              <a:ea typeface="メイリオ" panose="020B0604030504040204" pitchFamily="50" charset="-128"/>
            </a:endParaRPr>
          </a:p>
          <a:p>
            <a:pPr marL="0" indent="0">
              <a:buNone/>
            </a:pPr>
            <a:r>
              <a:rPr lang="ja-JP" altLang="ja-JP" sz="2800" b="1" dirty="0">
                <a:latin typeface="メイリオ" panose="020B0604030504040204" pitchFamily="50" charset="-128"/>
                <a:ea typeface="メイリオ" panose="020B0604030504040204" pitchFamily="50" charset="-128"/>
              </a:rPr>
              <a:t>学習会は、</a:t>
            </a:r>
            <a:r>
              <a:rPr lang="ja-JP" altLang="ja-JP" sz="2800" b="1" dirty="0">
                <a:solidFill>
                  <a:srgbClr val="C00000"/>
                </a:solidFill>
                <a:latin typeface="メイリオ" panose="020B0604030504040204" pitchFamily="50" charset="-128"/>
                <a:ea typeface="メイリオ" panose="020B0604030504040204" pitchFamily="50" charset="-128"/>
              </a:rPr>
              <a:t>ヘルパーの自信と役割認識を高め</a:t>
            </a:r>
            <a:r>
              <a:rPr lang="ja-JP" altLang="ja-JP" sz="2800" b="1" dirty="0">
                <a:latin typeface="メイリオ" panose="020B0604030504040204" pitchFamily="50" charset="-128"/>
                <a:ea typeface="メイリオ" panose="020B0604030504040204" pitchFamily="50" charset="-128"/>
              </a:rPr>
              <a:t>、提供するケアの質を支える機能を持つ </a:t>
            </a:r>
          </a:p>
          <a:p>
            <a:pPr marL="0" indent="0">
              <a:buNone/>
            </a:pPr>
            <a:endParaRPr kumimoji="1" lang="ja-JP" altLang="en-US" dirty="0"/>
          </a:p>
        </p:txBody>
      </p:sp>
      <p:sp>
        <p:nvSpPr>
          <p:cNvPr id="4" name="スライド番号プレースホルダー 3">
            <a:extLst>
              <a:ext uri="{FF2B5EF4-FFF2-40B4-BE49-F238E27FC236}">
                <a16:creationId xmlns:a16="http://schemas.microsoft.com/office/drawing/2014/main" id="{195349DB-1A31-7701-69FE-71C36AD897DC}"/>
              </a:ext>
            </a:extLst>
          </p:cNvPr>
          <p:cNvSpPr>
            <a:spLocks noGrp="1"/>
          </p:cNvSpPr>
          <p:nvPr>
            <p:ph type="sldNum" sz="quarter" idx="12"/>
          </p:nvPr>
        </p:nvSpPr>
        <p:spPr/>
        <p:txBody>
          <a:bodyPr/>
          <a:lstStyle/>
          <a:p>
            <a:fld id="{C1FF6DA9-008F-8B48-92A6-B652298478BF}" type="slidenum">
              <a:rPr lang="en-US" smtClean="0"/>
              <a:t>10</a:t>
            </a:fld>
            <a:endParaRPr lang="en-US"/>
          </a:p>
        </p:txBody>
      </p:sp>
    </p:spTree>
    <p:extLst>
      <p:ext uri="{BB962C8B-B14F-4D97-AF65-F5344CB8AC3E}">
        <p14:creationId xmlns:p14="http://schemas.microsoft.com/office/powerpoint/2010/main" val="4917426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ja-JP" b="1" u="sng" dirty="0">
                <a:solidFill>
                  <a:schemeClr val="tx2"/>
                </a:solidFill>
                <a:latin typeface="メイリオ" panose="020B0604030504040204" pitchFamily="50" charset="-128"/>
                <a:ea typeface="メイリオ" panose="020B0604030504040204" pitchFamily="50" charset="-128"/>
              </a:rPr>
              <a:t>まとめ／今後の課題</a:t>
            </a:r>
            <a:endParaRPr b="1" u="sng" dirty="0">
              <a:solidFill>
                <a:schemeClr val="tx2"/>
              </a:solidFill>
              <a:latin typeface="メイリオ" panose="020B0604030504040204" pitchFamily="50" charset="-128"/>
              <a:ea typeface="メイリオ" panose="020B0604030504040204" pitchFamily="50" charset="-128"/>
            </a:endParaRPr>
          </a:p>
        </p:txBody>
      </p:sp>
      <p:sp>
        <p:nvSpPr>
          <p:cNvPr id="3" name="Content Placeholder 2"/>
          <p:cNvSpPr>
            <a:spLocks noGrp="1"/>
          </p:cNvSpPr>
          <p:nvPr>
            <p:ph idx="1"/>
          </p:nvPr>
        </p:nvSpPr>
        <p:spPr>
          <a:ln w="57150">
            <a:solidFill>
              <a:schemeClr val="tx2"/>
            </a:solidFill>
          </a:ln>
        </p:spPr>
        <p:style>
          <a:lnRef idx="2">
            <a:schemeClr val="accent1"/>
          </a:lnRef>
          <a:fillRef idx="1">
            <a:schemeClr val="lt1"/>
          </a:fillRef>
          <a:effectRef idx="0">
            <a:schemeClr val="accent1"/>
          </a:effectRef>
          <a:fontRef idx="minor">
            <a:schemeClr val="dk1"/>
          </a:fontRef>
        </p:style>
        <p:txBody>
          <a:bodyPr/>
          <a:lstStyle/>
          <a:p>
            <a:endParaRPr lang="en-US" altLang="ja-JP" sz="2800" b="1" dirty="0">
              <a:latin typeface="メイリオ" panose="020B0604030504040204" pitchFamily="50" charset="-128"/>
              <a:ea typeface="メイリオ" panose="020B0604030504040204" pitchFamily="50" charset="-128"/>
            </a:endParaRPr>
          </a:p>
          <a:p>
            <a:r>
              <a:rPr lang="ja-JP" altLang="ja-JP" sz="2800" b="1" dirty="0">
                <a:latin typeface="メイリオ" panose="020B0604030504040204" pitchFamily="50" charset="-128"/>
                <a:ea typeface="メイリオ" panose="020B0604030504040204" pitchFamily="50" charset="-128"/>
              </a:rPr>
              <a:t>学習会は</a:t>
            </a:r>
            <a:r>
              <a:rPr lang="ja-JP" altLang="ja-JP" sz="2800" b="1" dirty="0">
                <a:solidFill>
                  <a:srgbClr val="C00000"/>
                </a:solidFill>
                <a:latin typeface="メイリオ" panose="020B0604030504040204" pitchFamily="50" charset="-128"/>
                <a:ea typeface="メイリオ" panose="020B0604030504040204" pitchFamily="50" charset="-128"/>
              </a:rPr>
              <a:t>ヘルパーの主体性と連携力</a:t>
            </a:r>
            <a:r>
              <a:rPr lang="ja-JP" altLang="ja-JP" sz="2800" b="1" dirty="0">
                <a:latin typeface="メイリオ" panose="020B0604030504040204" pitchFamily="50" charset="-128"/>
                <a:ea typeface="メイリオ" panose="020B0604030504040204" pitchFamily="50" charset="-128"/>
              </a:rPr>
              <a:t>を高めた </a:t>
            </a:r>
          </a:p>
          <a:p>
            <a:r>
              <a:rPr lang="ja-JP" altLang="ja-JP" sz="2800" b="1" dirty="0">
                <a:latin typeface="メイリオ" panose="020B0604030504040204" pitchFamily="50" charset="-128"/>
                <a:ea typeface="メイリオ" panose="020B0604030504040204" pitchFamily="50" charset="-128"/>
              </a:rPr>
              <a:t>２事例から</a:t>
            </a:r>
            <a:r>
              <a:rPr lang="ja-JP" altLang="ja-JP" sz="2800" b="1" dirty="0">
                <a:solidFill>
                  <a:srgbClr val="C00000"/>
                </a:solidFill>
                <a:latin typeface="メイリオ" panose="020B0604030504040204" pitchFamily="50" charset="-128"/>
                <a:ea typeface="メイリオ" panose="020B0604030504040204" pitchFamily="50" charset="-128"/>
              </a:rPr>
              <a:t>教育介入の有用性が示唆</a:t>
            </a:r>
            <a:r>
              <a:rPr lang="ja-JP" altLang="ja-JP" sz="2800" b="1" dirty="0">
                <a:latin typeface="メイリオ" panose="020B0604030504040204" pitchFamily="50" charset="-128"/>
                <a:ea typeface="メイリオ" panose="020B0604030504040204" pitchFamily="50" charset="-128"/>
              </a:rPr>
              <a:t>された </a:t>
            </a:r>
          </a:p>
          <a:p>
            <a:pPr marL="0" indent="0">
              <a:buNone/>
            </a:pPr>
            <a:endParaRPr lang="en-US" altLang="ja-JP" sz="2800" b="1" dirty="0">
              <a:latin typeface="メイリオ" panose="020B0604030504040204" pitchFamily="50" charset="-128"/>
              <a:ea typeface="メイリオ" panose="020B0604030504040204" pitchFamily="50" charset="-128"/>
            </a:endParaRPr>
          </a:p>
          <a:p>
            <a:pPr marL="0" indent="0">
              <a:buNone/>
            </a:pPr>
            <a:r>
              <a:rPr lang="ja-JP" altLang="ja-JP" sz="2800" b="1" u="sng" dirty="0">
                <a:latin typeface="メイリオ" panose="020B0604030504040204" pitchFamily="50" charset="-128"/>
                <a:ea typeface="メイリオ" panose="020B0604030504040204" pitchFamily="50" charset="-128"/>
              </a:rPr>
              <a:t>今後の展望 </a:t>
            </a:r>
          </a:p>
          <a:p>
            <a:r>
              <a:rPr lang="ja-JP" altLang="ja-JP" sz="2800" b="1" dirty="0">
                <a:solidFill>
                  <a:srgbClr val="C00000"/>
                </a:solidFill>
                <a:latin typeface="メイリオ" panose="020B0604030504040204" pitchFamily="50" charset="-128"/>
                <a:ea typeface="メイリオ" panose="020B0604030504040204" pitchFamily="50" charset="-128"/>
              </a:rPr>
              <a:t>定期的な学習会</a:t>
            </a:r>
            <a:r>
              <a:rPr lang="ja-JP" altLang="ja-JP" sz="2800" b="1" dirty="0">
                <a:latin typeface="メイリオ" panose="020B0604030504040204" pitchFamily="50" charset="-128"/>
                <a:ea typeface="メイリオ" panose="020B0604030504040204" pitchFamily="50" charset="-128"/>
              </a:rPr>
              <a:t>の仕組み化 </a:t>
            </a:r>
          </a:p>
          <a:p>
            <a:r>
              <a:rPr lang="ja-JP" altLang="ja-JP" sz="2800" b="1" dirty="0">
                <a:latin typeface="メイリオ" panose="020B0604030504040204" pitchFamily="50" charset="-128"/>
                <a:ea typeface="メイリオ" panose="020B0604030504040204" pitchFamily="50" charset="-128"/>
              </a:rPr>
              <a:t>看護師・ヘルパー（他職種）との</a:t>
            </a:r>
            <a:r>
              <a:rPr lang="ja-JP" altLang="ja-JP" sz="2800" b="1" dirty="0">
                <a:solidFill>
                  <a:srgbClr val="C00000"/>
                </a:solidFill>
                <a:latin typeface="メイリオ" panose="020B0604030504040204" pitchFamily="50" charset="-128"/>
                <a:ea typeface="メイリオ" panose="020B0604030504040204" pitchFamily="50" charset="-128"/>
              </a:rPr>
              <a:t>協働モデルの構築 </a:t>
            </a:r>
          </a:p>
          <a:p>
            <a:r>
              <a:rPr lang="ja-JP" altLang="ja-JP" sz="2800" b="1" dirty="0">
                <a:latin typeface="メイリオ" panose="020B0604030504040204" pitchFamily="50" charset="-128"/>
                <a:ea typeface="メイリオ" panose="020B0604030504040204" pitchFamily="50" charset="-128"/>
              </a:rPr>
              <a:t>ヘルパー</a:t>
            </a:r>
            <a:r>
              <a:rPr lang="ja-JP" altLang="ja-JP" sz="2800" b="1" dirty="0">
                <a:solidFill>
                  <a:srgbClr val="C00000"/>
                </a:solidFill>
                <a:latin typeface="メイリオ" panose="020B0604030504040204" pitchFamily="50" charset="-128"/>
                <a:ea typeface="メイリオ" panose="020B0604030504040204" pitchFamily="50" charset="-128"/>
              </a:rPr>
              <a:t>教育の標準化</a:t>
            </a:r>
            <a:r>
              <a:rPr lang="ja-JP" altLang="ja-JP" sz="2800" b="1" dirty="0">
                <a:latin typeface="メイリオ" panose="020B0604030504040204" pitchFamily="50" charset="-128"/>
                <a:ea typeface="メイリオ" panose="020B0604030504040204" pitchFamily="50" charset="-128"/>
              </a:rPr>
              <a:t>へ</a:t>
            </a:r>
          </a:p>
          <a:p>
            <a:pPr marL="0" indent="0">
              <a:buNone/>
            </a:pPr>
            <a:endParaRPr dirty="0"/>
          </a:p>
        </p:txBody>
      </p:sp>
      <p:sp>
        <p:nvSpPr>
          <p:cNvPr id="4" name="スライド番号プレースホルダー 3">
            <a:extLst>
              <a:ext uri="{FF2B5EF4-FFF2-40B4-BE49-F238E27FC236}">
                <a16:creationId xmlns:a16="http://schemas.microsoft.com/office/drawing/2014/main" id="{F0123A62-12B4-01D8-C4FD-A6E25B494E0C}"/>
              </a:ext>
            </a:extLst>
          </p:cNvPr>
          <p:cNvSpPr>
            <a:spLocks noGrp="1"/>
          </p:cNvSpPr>
          <p:nvPr>
            <p:ph type="sldNum" sz="quarter" idx="12"/>
          </p:nvPr>
        </p:nvSpPr>
        <p:spPr/>
        <p:txBody>
          <a:bodyPr/>
          <a:lstStyle/>
          <a:p>
            <a:fld id="{C1FF6DA9-008F-8B48-92A6-B652298478BF}" type="slidenum">
              <a:rPr lang="en-US" smtClean="0"/>
              <a:t>11</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B666537-7089-FC61-BADB-47819D7AE841}"/>
              </a:ext>
            </a:extLst>
          </p:cNvPr>
          <p:cNvSpPr>
            <a:spLocks noGrp="1"/>
          </p:cNvSpPr>
          <p:nvPr>
            <p:ph type="title"/>
          </p:nvPr>
        </p:nvSpPr>
        <p:spPr>
          <a:xfrm>
            <a:off x="1028700" y="1371600"/>
            <a:ext cx="7200900" cy="610362"/>
          </a:xfrm>
        </p:spPr>
        <p:txBody>
          <a:bodyPr>
            <a:normAutofit/>
          </a:bodyPr>
          <a:lstStyle/>
          <a:p>
            <a:r>
              <a:rPr lang="en-US" altLang="ja-JP" sz="2700" b="1" dirty="0"/>
              <a:t>【</a:t>
            </a:r>
            <a:r>
              <a:rPr lang="ja-JP" altLang="en-US" sz="2700" b="1" dirty="0"/>
              <a:t>利益相反</a:t>
            </a:r>
            <a:r>
              <a:rPr lang="en-US" altLang="ja-JP" sz="2700" b="1" dirty="0"/>
              <a:t>(COI</a:t>
            </a:r>
            <a:r>
              <a:rPr lang="ja-JP" altLang="en-US" sz="2700" b="1" dirty="0"/>
              <a:t>）の開示</a:t>
            </a:r>
            <a:r>
              <a:rPr lang="en-US" altLang="ja-JP" sz="2700" b="1" dirty="0"/>
              <a:t>】【</a:t>
            </a:r>
            <a:r>
              <a:rPr lang="ja-JP" altLang="en-US" sz="2700" b="1" dirty="0"/>
              <a:t>倫理的配慮</a:t>
            </a:r>
            <a:r>
              <a:rPr lang="en-US" altLang="ja-JP" sz="2700" b="1" dirty="0"/>
              <a:t>】</a:t>
            </a:r>
            <a:endParaRPr lang="ja-JP" altLang="en-US" sz="2700" b="1" dirty="0"/>
          </a:p>
        </p:txBody>
      </p:sp>
      <p:sp>
        <p:nvSpPr>
          <p:cNvPr id="3" name="コンテンツ プレースホルダー 2">
            <a:extLst>
              <a:ext uri="{FF2B5EF4-FFF2-40B4-BE49-F238E27FC236}">
                <a16:creationId xmlns:a16="http://schemas.microsoft.com/office/drawing/2014/main" id="{7877A127-299E-1DDB-868A-15128B9BD174}"/>
              </a:ext>
            </a:extLst>
          </p:cNvPr>
          <p:cNvSpPr>
            <a:spLocks noGrp="1"/>
          </p:cNvSpPr>
          <p:nvPr>
            <p:ph idx="1"/>
          </p:nvPr>
        </p:nvSpPr>
        <p:spPr>
          <a:xfrm>
            <a:off x="1028700" y="2571750"/>
            <a:ext cx="7466371" cy="2828003"/>
          </a:xfrm>
        </p:spPr>
        <p:style>
          <a:lnRef idx="2">
            <a:schemeClr val="accent1"/>
          </a:lnRef>
          <a:fillRef idx="1">
            <a:schemeClr val="lt1"/>
          </a:fillRef>
          <a:effectRef idx="0">
            <a:schemeClr val="accent1"/>
          </a:effectRef>
          <a:fontRef idx="minor">
            <a:schemeClr val="dk1"/>
          </a:fontRef>
        </p:style>
        <p:txBody>
          <a:bodyPr>
            <a:normAutofit/>
          </a:bodyPr>
          <a:lstStyle/>
          <a:p>
            <a:pPr marL="0" indent="0" algn="ctr">
              <a:buNone/>
            </a:pPr>
            <a:r>
              <a:rPr lang="en-US" altLang="ja-JP" b="1" dirty="0">
                <a:latin typeface="+mn-ea"/>
              </a:rPr>
              <a:t>【</a:t>
            </a:r>
            <a:r>
              <a:rPr lang="ja-JP" altLang="en-US" b="1" dirty="0">
                <a:latin typeface="+mn-ea"/>
              </a:rPr>
              <a:t>利益相反</a:t>
            </a:r>
            <a:r>
              <a:rPr lang="en-US" altLang="ja-JP" b="1" dirty="0">
                <a:latin typeface="+mn-ea"/>
              </a:rPr>
              <a:t>(COI</a:t>
            </a:r>
            <a:r>
              <a:rPr lang="ja-JP" altLang="en-US" b="1" dirty="0">
                <a:latin typeface="+mn-ea"/>
              </a:rPr>
              <a:t>）の開示</a:t>
            </a:r>
            <a:r>
              <a:rPr lang="en-US" altLang="ja-JP" b="1" dirty="0">
                <a:latin typeface="+mn-ea"/>
              </a:rPr>
              <a:t>】</a:t>
            </a:r>
          </a:p>
          <a:p>
            <a:pPr marL="0" indent="0" algn="ctr">
              <a:buNone/>
            </a:pPr>
            <a:r>
              <a:rPr lang="ja-JP" altLang="en-US" b="1" dirty="0">
                <a:latin typeface="+mn-ea"/>
              </a:rPr>
              <a:t>■演題発表に関連し　開示すべき</a:t>
            </a:r>
            <a:r>
              <a:rPr lang="en-US" altLang="ja-JP" b="1" dirty="0">
                <a:latin typeface="+mn-ea"/>
              </a:rPr>
              <a:t>COI</a:t>
            </a:r>
            <a:r>
              <a:rPr lang="ja-JP" altLang="en-US" b="1" dirty="0">
                <a:latin typeface="+mn-ea"/>
              </a:rPr>
              <a:t>関係にある</a:t>
            </a:r>
            <a:endParaRPr lang="en-US" altLang="ja-JP" b="1" dirty="0">
              <a:latin typeface="+mn-ea"/>
            </a:endParaRPr>
          </a:p>
          <a:p>
            <a:pPr marL="0" indent="0" algn="ctr">
              <a:buNone/>
            </a:pPr>
            <a:r>
              <a:rPr lang="ja-JP" altLang="en-US" b="1" dirty="0">
                <a:latin typeface="+mn-ea"/>
              </a:rPr>
              <a:t>企業・組織及び団体などはありません</a:t>
            </a:r>
            <a:endParaRPr lang="en-US" altLang="ja-JP" b="1" dirty="0">
              <a:latin typeface="+mn-ea"/>
            </a:endParaRPr>
          </a:p>
          <a:p>
            <a:pPr marL="0" indent="0" algn="ctr">
              <a:buNone/>
            </a:pPr>
            <a:endParaRPr lang="en-US" altLang="ja-JP" b="1" dirty="0">
              <a:latin typeface="+mn-ea"/>
            </a:endParaRPr>
          </a:p>
          <a:p>
            <a:pPr marL="0" indent="0" algn="ctr">
              <a:buNone/>
            </a:pPr>
            <a:r>
              <a:rPr lang="en-US" altLang="ja-JP" b="1" dirty="0">
                <a:latin typeface="+mn-ea"/>
              </a:rPr>
              <a:t>【</a:t>
            </a:r>
            <a:r>
              <a:rPr lang="ja-JP" altLang="en-US" b="1" dirty="0">
                <a:latin typeface="+mn-ea"/>
              </a:rPr>
              <a:t>倫理的配慮</a:t>
            </a:r>
            <a:r>
              <a:rPr lang="en-US" altLang="ja-JP" b="1" dirty="0">
                <a:latin typeface="+mn-ea"/>
              </a:rPr>
              <a:t>】</a:t>
            </a:r>
          </a:p>
          <a:p>
            <a:pPr marL="0" indent="0" algn="ctr">
              <a:buNone/>
            </a:pPr>
            <a:r>
              <a:rPr lang="ja-JP" altLang="en-US" b="1" dirty="0">
                <a:latin typeface="+mn-ea"/>
              </a:rPr>
              <a:t>■</a:t>
            </a:r>
            <a:r>
              <a:rPr lang="en-US" altLang="ja-JP" b="1" dirty="0">
                <a:latin typeface="+mn-ea"/>
              </a:rPr>
              <a:t>A</a:t>
            </a:r>
            <a:r>
              <a:rPr lang="ja-JP" altLang="en-US" b="1" dirty="0">
                <a:latin typeface="+mn-ea"/>
              </a:rPr>
              <a:t>氏</a:t>
            </a:r>
            <a:r>
              <a:rPr lang="en-US" altLang="ja-JP" b="1" dirty="0">
                <a:latin typeface="+mn-ea"/>
              </a:rPr>
              <a:t>B</a:t>
            </a:r>
            <a:r>
              <a:rPr lang="ja-JP" altLang="en-US" b="1" dirty="0">
                <a:latin typeface="+mn-ea"/>
              </a:rPr>
              <a:t>氏のご家族に匿名性確保の前提に口頭と書面で</a:t>
            </a:r>
            <a:endParaRPr lang="en-US" altLang="ja-JP" b="1" dirty="0">
              <a:latin typeface="+mn-ea"/>
            </a:endParaRPr>
          </a:p>
          <a:p>
            <a:pPr marL="0" indent="0" algn="ctr">
              <a:buNone/>
            </a:pPr>
            <a:r>
              <a:rPr lang="ja-JP" altLang="en-US" b="1" dirty="0">
                <a:latin typeface="+mn-ea"/>
              </a:rPr>
              <a:t>同意を得た</a:t>
            </a:r>
            <a:endParaRPr lang="en-US" altLang="ja-JP" b="1" dirty="0">
              <a:latin typeface="+mn-ea"/>
            </a:endParaRPr>
          </a:p>
          <a:p>
            <a:pPr marL="0" indent="0">
              <a:buNone/>
            </a:pPr>
            <a:endParaRPr lang="ja-JP" altLang="en-US" dirty="0"/>
          </a:p>
        </p:txBody>
      </p:sp>
      <p:sp>
        <p:nvSpPr>
          <p:cNvPr id="4" name="正方形/長方形 3">
            <a:extLst>
              <a:ext uri="{FF2B5EF4-FFF2-40B4-BE49-F238E27FC236}">
                <a16:creationId xmlns:a16="http://schemas.microsoft.com/office/drawing/2014/main" id="{3CEB375A-4606-F7AD-B973-9212FEC7B153}"/>
              </a:ext>
            </a:extLst>
          </p:cNvPr>
          <p:cNvSpPr/>
          <p:nvPr/>
        </p:nvSpPr>
        <p:spPr>
          <a:xfrm>
            <a:off x="7461539" y="585216"/>
            <a:ext cx="1536122" cy="691134"/>
          </a:xfrm>
          <a:prstGeom prst="rect">
            <a:avLst/>
          </a:prstGeom>
          <a:ln>
            <a:solidFill>
              <a:schemeClr val="tx2"/>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dirty="0"/>
              <a:t>演題番号</a:t>
            </a:r>
            <a:endParaRPr lang="en-US" altLang="ja-JP" dirty="0"/>
          </a:p>
          <a:p>
            <a:pPr algn="ctr"/>
            <a:r>
              <a:rPr lang="ja-JP" altLang="ja-JP" dirty="0"/>
              <a:t>P1-78</a:t>
            </a:r>
            <a:endParaRPr lang="ja-JP" altLang="en-US" sz="1350" b="1" dirty="0">
              <a:latin typeface="+mn-ea"/>
            </a:endParaRPr>
          </a:p>
        </p:txBody>
      </p:sp>
    </p:spTree>
    <p:extLst>
      <p:ext uri="{BB962C8B-B14F-4D97-AF65-F5344CB8AC3E}">
        <p14:creationId xmlns:p14="http://schemas.microsoft.com/office/powerpoint/2010/main" val="10343229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E73B67F-CBD8-2867-3E40-089C61674B0B}"/>
              </a:ext>
            </a:extLst>
          </p:cNvPr>
          <p:cNvSpPr>
            <a:spLocks noGrp="1"/>
          </p:cNvSpPr>
          <p:nvPr>
            <p:ph type="title"/>
          </p:nvPr>
        </p:nvSpPr>
        <p:spPr/>
        <p:txBody>
          <a:bodyPr/>
          <a:lstStyle/>
          <a:p>
            <a:r>
              <a:rPr lang="ja-JP" altLang="en-US" b="1" u="sng" dirty="0">
                <a:solidFill>
                  <a:schemeClr val="tx2"/>
                </a:solidFill>
                <a:latin typeface="メイリオ" panose="020B0604030504040204" pitchFamily="50" charset="-128"/>
                <a:ea typeface="メイリオ" panose="020B0604030504040204" pitchFamily="50" charset="-128"/>
              </a:rPr>
              <a:t>はじめに</a:t>
            </a:r>
            <a:endParaRPr kumimoji="1" lang="ja-JP" altLang="en-US" dirty="0"/>
          </a:p>
        </p:txBody>
      </p:sp>
      <p:sp>
        <p:nvSpPr>
          <p:cNvPr id="4" name="Rectangle 1">
            <a:extLst>
              <a:ext uri="{FF2B5EF4-FFF2-40B4-BE49-F238E27FC236}">
                <a16:creationId xmlns:a16="http://schemas.microsoft.com/office/drawing/2014/main" id="{8862DF80-06AD-7B63-D8A7-67117BA41968}"/>
              </a:ext>
            </a:extLst>
          </p:cNvPr>
          <p:cNvSpPr>
            <a:spLocks noGrp="1" noChangeArrowheads="1"/>
          </p:cNvSpPr>
          <p:nvPr>
            <p:ph idx="1"/>
          </p:nvPr>
        </p:nvSpPr>
        <p:spPr bwMode="auto">
          <a:xfrm>
            <a:off x="254952" y="1893251"/>
            <a:ext cx="8634095" cy="3539430"/>
          </a:xfrm>
          <a:prstGeom prst="rect">
            <a:avLst/>
          </a:prstGeom>
          <a:ln w="57150"/>
        </p:spPr>
        <p:style>
          <a:lnRef idx="2">
            <a:schemeClr val="accent1"/>
          </a:lnRef>
          <a:fillRef idx="1">
            <a:schemeClr val="lt1"/>
          </a:fillRef>
          <a:effectRef idx="0">
            <a:schemeClr val="accent1"/>
          </a:effectRef>
          <a:fontRef idx="minor">
            <a:schemeClr val="dk1"/>
          </a:fontRef>
        </p:style>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28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rPr>
              <a:t>住宅型有料老人ホームでは</a:t>
            </a:r>
            <a:br>
              <a:rPr kumimoji="0" lang="ja-JP" altLang="ja-JP" sz="28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rPr>
            </a:br>
            <a:r>
              <a:rPr kumimoji="0" lang="ja-JP" altLang="ja-JP" sz="2800" b="1" i="0" u="none" strike="noStrike" cap="none" normalizeH="0" baseline="0" dirty="0">
                <a:ln>
                  <a:noFill/>
                </a:ln>
                <a:solidFill>
                  <a:srgbClr val="C00000"/>
                </a:solidFill>
                <a:effectLst/>
                <a:latin typeface="メイリオ" panose="020B0604030504040204" pitchFamily="50" charset="-128"/>
                <a:ea typeface="メイリオ" panose="020B0604030504040204" pitchFamily="50" charset="-128"/>
              </a:rPr>
              <a:t>ヘルパーと訪問看護の連携が重要</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2800" b="1" i="0" u="none" strike="noStrike" cap="none" normalizeH="0" baseline="0" dirty="0">
                <a:ln>
                  <a:noFill/>
                </a:ln>
                <a:solidFill>
                  <a:srgbClr val="C00000"/>
                </a:solidFill>
                <a:effectLst/>
                <a:latin typeface="メイリオ" panose="020B0604030504040204" pitchFamily="50" charset="-128"/>
                <a:ea typeface="メイリオ" panose="020B0604030504040204" pitchFamily="50" charset="-128"/>
              </a:rPr>
              <a:t>看取り期の変化に最初に気づくのはヘルパー</a:t>
            </a:r>
            <a:r>
              <a:rPr kumimoji="0" lang="ja-JP" altLang="ja-JP" sz="28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rPr>
              <a:t>が多い</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28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rPr>
              <a:t>しかし</a:t>
            </a:r>
            <a:br>
              <a:rPr kumimoji="0" lang="ja-JP" altLang="ja-JP" sz="28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rPr>
            </a:br>
            <a:r>
              <a:rPr kumimoji="0" lang="ja-JP" altLang="ja-JP" sz="2800" b="1" i="0" u="none" strike="noStrike" cap="none" normalizeH="0" baseline="0" dirty="0">
                <a:ln>
                  <a:noFill/>
                </a:ln>
                <a:solidFill>
                  <a:srgbClr val="C00000"/>
                </a:solidFill>
                <a:effectLst/>
                <a:latin typeface="メイリオ" panose="020B0604030504040204" pitchFamily="50" charset="-128"/>
                <a:ea typeface="メイリオ" panose="020B0604030504040204" pitchFamily="50" charset="-128"/>
              </a:rPr>
              <a:t>不安や判断の迷いが連携の妨げになることも</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ja-JP" altLang="ja-JP" sz="28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rPr>
              <a:t>本</a:t>
            </a:r>
            <a:r>
              <a:rPr kumimoji="0" lang="ja-JP" altLang="en-US" sz="28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rPr>
              <a:t>報告</a:t>
            </a:r>
            <a:r>
              <a:rPr kumimoji="0" lang="ja-JP" altLang="ja-JP" sz="28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rPr>
              <a:t>では</a:t>
            </a:r>
            <a:br>
              <a:rPr kumimoji="0" lang="ja-JP" altLang="ja-JP" sz="2800" b="1"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rPr>
            </a:br>
            <a:r>
              <a:rPr kumimoji="0" lang="ja-JP" altLang="ja-JP" sz="2800" b="1" i="0" u="none" strike="noStrike" cap="none" normalizeH="0" baseline="0" dirty="0">
                <a:ln>
                  <a:noFill/>
                </a:ln>
                <a:solidFill>
                  <a:srgbClr val="C00000"/>
                </a:solidFill>
                <a:effectLst/>
                <a:latin typeface="メイリオ" panose="020B0604030504040204" pitchFamily="50" charset="-128"/>
                <a:ea typeface="メイリオ" panose="020B0604030504040204" pitchFamily="50" charset="-128"/>
              </a:rPr>
              <a:t>学習会（看取り研修）前後の事例を比較し</a:t>
            </a:r>
            <a:br>
              <a:rPr kumimoji="0" lang="ja-JP" altLang="ja-JP" sz="2800" b="1" i="0" u="none" strike="noStrike" cap="none" normalizeH="0" baseline="0" dirty="0">
                <a:ln>
                  <a:noFill/>
                </a:ln>
                <a:solidFill>
                  <a:srgbClr val="C00000"/>
                </a:solidFill>
                <a:effectLst/>
                <a:latin typeface="メイリオ" panose="020B0604030504040204" pitchFamily="50" charset="-128"/>
                <a:ea typeface="メイリオ" panose="020B0604030504040204" pitchFamily="50" charset="-128"/>
              </a:rPr>
            </a:br>
            <a:r>
              <a:rPr kumimoji="0" lang="ja-JP" altLang="ja-JP" sz="2800" b="1" i="0" u="none" strike="noStrike" cap="none" normalizeH="0" baseline="0" dirty="0">
                <a:ln>
                  <a:noFill/>
                </a:ln>
                <a:solidFill>
                  <a:srgbClr val="C00000"/>
                </a:solidFill>
                <a:effectLst/>
                <a:latin typeface="メイリオ" panose="020B0604030504040204" pitchFamily="50" charset="-128"/>
                <a:ea typeface="メイリオ" panose="020B0604030504040204" pitchFamily="50" charset="-128"/>
              </a:rPr>
              <a:t>連携と看取りの質の変化を検討</a:t>
            </a:r>
          </a:p>
        </p:txBody>
      </p:sp>
      <p:sp>
        <p:nvSpPr>
          <p:cNvPr id="5" name="スライド番号プレースホルダー 4">
            <a:extLst>
              <a:ext uri="{FF2B5EF4-FFF2-40B4-BE49-F238E27FC236}">
                <a16:creationId xmlns:a16="http://schemas.microsoft.com/office/drawing/2014/main" id="{F4D9AE96-EA4E-E727-8D7B-500D9BEE0250}"/>
              </a:ext>
            </a:extLst>
          </p:cNvPr>
          <p:cNvSpPr>
            <a:spLocks noGrp="1"/>
          </p:cNvSpPr>
          <p:nvPr>
            <p:ph type="sldNum" sz="quarter" idx="12"/>
          </p:nvPr>
        </p:nvSpPr>
        <p:spPr/>
        <p:txBody>
          <a:bodyPr/>
          <a:lstStyle/>
          <a:p>
            <a:fld id="{C1FF6DA9-008F-8B48-92A6-B652298478BF}" type="slidenum">
              <a:rPr lang="en-US" smtClean="0"/>
              <a:t>3</a:t>
            </a:fld>
            <a:endParaRPr lang="en-US"/>
          </a:p>
        </p:txBody>
      </p:sp>
    </p:spTree>
    <p:extLst>
      <p:ext uri="{BB962C8B-B14F-4D97-AF65-F5344CB8AC3E}">
        <p14:creationId xmlns:p14="http://schemas.microsoft.com/office/powerpoint/2010/main" val="11449262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87C0C12-CF8A-8D43-65B3-5279CA155B03}"/>
              </a:ext>
            </a:extLst>
          </p:cNvPr>
          <p:cNvSpPr>
            <a:spLocks noGrp="1"/>
          </p:cNvSpPr>
          <p:nvPr>
            <p:ph type="title"/>
          </p:nvPr>
        </p:nvSpPr>
        <p:spPr/>
        <p:txBody>
          <a:bodyPr/>
          <a:lstStyle/>
          <a:p>
            <a:r>
              <a:rPr lang="ja-JP" altLang="en-US" b="1" u="sng" dirty="0">
                <a:solidFill>
                  <a:schemeClr val="tx2"/>
                </a:solidFill>
                <a:latin typeface="メイリオ" panose="020B0604030504040204" pitchFamily="50" charset="-128"/>
                <a:ea typeface="メイリオ" panose="020B0604030504040204" pitchFamily="50" charset="-128"/>
              </a:rPr>
              <a:t>教育的支援の目的として</a:t>
            </a:r>
            <a:endParaRPr kumimoji="1" lang="ja-JP" altLang="en-US" b="1" u="sng" dirty="0">
              <a:solidFill>
                <a:schemeClr val="tx2"/>
              </a:solidFill>
              <a:latin typeface="メイリオ" panose="020B0604030504040204" pitchFamily="50" charset="-128"/>
              <a:ea typeface="メイリオ" panose="020B0604030504040204" pitchFamily="50" charset="-128"/>
            </a:endParaRPr>
          </a:p>
        </p:txBody>
      </p:sp>
      <p:sp>
        <p:nvSpPr>
          <p:cNvPr id="3" name="コンテンツ プレースホルダー 2">
            <a:extLst>
              <a:ext uri="{FF2B5EF4-FFF2-40B4-BE49-F238E27FC236}">
                <a16:creationId xmlns:a16="http://schemas.microsoft.com/office/drawing/2014/main" id="{C48A25B8-DF2F-3B8E-49AD-D35C7042C4C3}"/>
              </a:ext>
            </a:extLst>
          </p:cNvPr>
          <p:cNvSpPr>
            <a:spLocks noGrp="1"/>
          </p:cNvSpPr>
          <p:nvPr>
            <p:ph idx="1"/>
          </p:nvPr>
        </p:nvSpPr>
        <p:spPr>
          <a:ln w="57150"/>
        </p:spPr>
        <p:style>
          <a:lnRef idx="2">
            <a:schemeClr val="accent1"/>
          </a:lnRef>
          <a:fillRef idx="1">
            <a:schemeClr val="lt1"/>
          </a:fillRef>
          <a:effectRef idx="0">
            <a:schemeClr val="accent1"/>
          </a:effectRef>
          <a:fontRef idx="minor">
            <a:schemeClr val="dk1"/>
          </a:fontRef>
        </p:style>
        <p:txBody>
          <a:bodyPr>
            <a:normAutofit/>
          </a:bodyPr>
          <a:lstStyle/>
          <a:p>
            <a:endParaRPr kumimoji="1" lang="en-US" altLang="ja-JP" sz="2800" b="1" dirty="0">
              <a:latin typeface="メイリオ" panose="020B0604030504040204" pitchFamily="50" charset="-128"/>
              <a:ea typeface="メイリオ" panose="020B0604030504040204" pitchFamily="50" charset="-128"/>
            </a:endParaRPr>
          </a:p>
          <a:p>
            <a:r>
              <a:rPr kumimoji="1" lang="ja-JP" altLang="en-US" sz="2800" b="1" dirty="0">
                <a:latin typeface="メイリオ" panose="020B0604030504040204" pitchFamily="50" charset="-128"/>
                <a:ea typeface="メイリオ" panose="020B0604030504040204" pitchFamily="50" charset="-128"/>
              </a:rPr>
              <a:t>ヘルパー向け学習会が</a:t>
            </a:r>
            <a:endParaRPr kumimoji="1" lang="en-US" altLang="ja-JP" sz="2800" b="1" dirty="0">
              <a:latin typeface="メイリオ" panose="020B0604030504040204" pitchFamily="50" charset="-128"/>
              <a:ea typeface="メイリオ" panose="020B0604030504040204" pitchFamily="50" charset="-128"/>
            </a:endParaRPr>
          </a:p>
          <a:p>
            <a:pPr marL="0" indent="0">
              <a:buNone/>
            </a:pPr>
            <a:r>
              <a:rPr lang="ja-JP" altLang="en-US" sz="2800" b="1" dirty="0">
                <a:latin typeface="メイリオ" panose="020B0604030504040204" pitchFamily="50" charset="-128"/>
                <a:ea typeface="メイリオ" panose="020B0604030504040204" pitchFamily="50" charset="-128"/>
              </a:rPr>
              <a:t>　</a:t>
            </a:r>
            <a:r>
              <a:rPr lang="en-US" altLang="ja-JP" sz="2800" b="1" dirty="0">
                <a:latin typeface="メイリオ" panose="020B0604030504040204" pitchFamily="50" charset="-128"/>
                <a:ea typeface="メイリオ" panose="020B0604030504040204" pitchFamily="50" charset="-128"/>
              </a:rPr>
              <a:t>①</a:t>
            </a:r>
            <a:r>
              <a:rPr lang="ja-JP" altLang="ja-JP" sz="2800" b="1" dirty="0">
                <a:latin typeface="メイリオ" panose="020B0604030504040204" pitchFamily="50" charset="-128"/>
                <a:ea typeface="メイリオ" panose="020B0604030504040204" pitchFamily="50" charset="-128"/>
              </a:rPr>
              <a:t>観察 </a:t>
            </a:r>
            <a:r>
              <a:rPr lang="ja-JP" altLang="en-US" sz="2800" b="1" dirty="0">
                <a:latin typeface="メイリオ" panose="020B0604030504040204" pitchFamily="50" charset="-128"/>
                <a:ea typeface="メイリオ" panose="020B0604030504040204" pitchFamily="50" charset="-128"/>
              </a:rPr>
              <a:t>　　</a:t>
            </a:r>
            <a:r>
              <a:rPr lang="ja-JP" altLang="en-US" sz="2800" b="1" dirty="0">
                <a:solidFill>
                  <a:srgbClr val="C00000"/>
                </a:solidFill>
                <a:latin typeface="メイリオ" panose="020B0604030504040204" pitchFamily="50" charset="-128"/>
                <a:ea typeface="メイリオ" panose="020B0604030504040204" pitchFamily="50" charset="-128"/>
              </a:rPr>
              <a:t>状態変化の早期察知</a:t>
            </a:r>
            <a:endParaRPr lang="ja-JP" altLang="ja-JP" sz="2800" b="1" dirty="0">
              <a:solidFill>
                <a:srgbClr val="C00000"/>
              </a:solidFill>
              <a:latin typeface="メイリオ" panose="020B0604030504040204" pitchFamily="50" charset="-128"/>
              <a:ea typeface="メイリオ" panose="020B0604030504040204" pitchFamily="50" charset="-128"/>
            </a:endParaRPr>
          </a:p>
          <a:p>
            <a:pPr marL="0" indent="0">
              <a:buNone/>
            </a:pPr>
            <a:r>
              <a:rPr lang="ja-JP" altLang="en-US" sz="2800" b="1" dirty="0">
                <a:latin typeface="メイリオ" panose="020B0604030504040204" pitchFamily="50" charset="-128"/>
                <a:ea typeface="メイリオ" panose="020B0604030504040204" pitchFamily="50" charset="-128"/>
              </a:rPr>
              <a:t>　</a:t>
            </a:r>
            <a:r>
              <a:rPr lang="en-US" altLang="ja-JP" sz="2800" b="1" dirty="0">
                <a:latin typeface="メイリオ" panose="020B0604030504040204" pitchFamily="50" charset="-128"/>
                <a:ea typeface="メイリオ" panose="020B0604030504040204" pitchFamily="50" charset="-128"/>
              </a:rPr>
              <a:t>②</a:t>
            </a:r>
            <a:r>
              <a:rPr lang="ja-JP" altLang="ja-JP" sz="2800" b="1" dirty="0">
                <a:latin typeface="メイリオ" panose="020B0604030504040204" pitchFamily="50" charset="-128"/>
                <a:ea typeface="メイリオ" panose="020B0604030504040204" pitchFamily="50" charset="-128"/>
              </a:rPr>
              <a:t>報告 </a:t>
            </a:r>
            <a:r>
              <a:rPr lang="ja-JP" altLang="en-US" sz="2800" b="1" dirty="0">
                <a:latin typeface="メイリオ" panose="020B0604030504040204" pitchFamily="50" charset="-128"/>
                <a:ea typeface="メイリオ" panose="020B0604030504040204" pitchFamily="50" charset="-128"/>
              </a:rPr>
              <a:t>　　</a:t>
            </a:r>
            <a:r>
              <a:rPr lang="ja-JP" altLang="en-US" sz="2800" b="1" dirty="0">
                <a:solidFill>
                  <a:srgbClr val="C00000"/>
                </a:solidFill>
                <a:latin typeface="メイリオ" panose="020B0604030504040204" pitchFamily="50" charset="-128"/>
                <a:ea typeface="メイリオ" panose="020B0604030504040204" pitchFamily="50" charset="-128"/>
              </a:rPr>
              <a:t>迷ったら報告</a:t>
            </a:r>
            <a:r>
              <a:rPr lang="ja-JP" altLang="en-US" sz="2800" b="1" dirty="0">
                <a:latin typeface="メイリオ" panose="020B0604030504040204" pitchFamily="50" charset="-128"/>
                <a:ea typeface="メイリオ" panose="020B0604030504040204" pitchFamily="50" charset="-128"/>
              </a:rPr>
              <a:t>できる環境づくり</a:t>
            </a:r>
            <a:endParaRPr lang="ja-JP" altLang="ja-JP" sz="2800" b="1" dirty="0">
              <a:latin typeface="メイリオ" panose="020B0604030504040204" pitchFamily="50" charset="-128"/>
              <a:ea typeface="メイリオ" panose="020B0604030504040204" pitchFamily="50" charset="-128"/>
            </a:endParaRPr>
          </a:p>
          <a:p>
            <a:pPr marL="0" indent="0">
              <a:buNone/>
            </a:pPr>
            <a:r>
              <a:rPr lang="ja-JP" altLang="en-US" sz="2800" b="1" dirty="0">
                <a:latin typeface="メイリオ" panose="020B0604030504040204" pitchFamily="50" charset="-128"/>
                <a:ea typeface="メイリオ" panose="020B0604030504040204" pitchFamily="50" charset="-128"/>
              </a:rPr>
              <a:t>　</a:t>
            </a:r>
            <a:r>
              <a:rPr lang="en-US" altLang="ja-JP" sz="2800" b="1" dirty="0">
                <a:latin typeface="メイリオ" panose="020B0604030504040204" pitchFamily="50" charset="-128"/>
                <a:ea typeface="メイリオ" panose="020B0604030504040204" pitchFamily="50" charset="-128"/>
              </a:rPr>
              <a:t>③</a:t>
            </a:r>
            <a:r>
              <a:rPr lang="ja-JP" altLang="ja-JP" sz="2800" b="1" dirty="0">
                <a:latin typeface="メイリオ" panose="020B0604030504040204" pitchFamily="50" charset="-128"/>
                <a:ea typeface="メイリオ" panose="020B0604030504040204" pitchFamily="50" charset="-128"/>
              </a:rPr>
              <a:t>連携 </a:t>
            </a:r>
            <a:r>
              <a:rPr lang="ja-JP" altLang="en-US" sz="2800" b="1" dirty="0">
                <a:latin typeface="メイリオ" panose="020B0604030504040204" pitchFamily="50" charset="-128"/>
                <a:ea typeface="メイリオ" panose="020B0604030504040204" pitchFamily="50" charset="-128"/>
              </a:rPr>
              <a:t>　　訪問看護師との</a:t>
            </a:r>
            <a:r>
              <a:rPr lang="ja-JP" altLang="en-US" sz="2800" b="1" dirty="0">
                <a:solidFill>
                  <a:srgbClr val="C00000"/>
                </a:solidFill>
                <a:latin typeface="メイリオ" panose="020B0604030504040204" pitchFamily="50" charset="-128"/>
                <a:ea typeface="メイリオ" panose="020B0604030504040204" pitchFamily="50" charset="-128"/>
              </a:rPr>
              <a:t>判断共有</a:t>
            </a:r>
            <a:r>
              <a:rPr lang="ja-JP" altLang="en-US" sz="2800" b="1" dirty="0">
                <a:latin typeface="メイリオ" panose="020B0604030504040204" pitchFamily="50" charset="-128"/>
                <a:ea typeface="メイリオ" panose="020B0604030504040204" pitchFamily="50" charset="-128"/>
              </a:rPr>
              <a:t>の促進</a:t>
            </a:r>
            <a:endParaRPr lang="ja-JP" altLang="ja-JP" sz="2800" b="1" dirty="0">
              <a:latin typeface="メイリオ" panose="020B0604030504040204" pitchFamily="50" charset="-128"/>
              <a:ea typeface="メイリオ" panose="020B0604030504040204" pitchFamily="50" charset="-128"/>
            </a:endParaRPr>
          </a:p>
          <a:p>
            <a:pPr marL="0" indent="0">
              <a:buNone/>
            </a:pPr>
            <a:r>
              <a:rPr lang="ja-JP" altLang="en-US" sz="2800" b="1" dirty="0">
                <a:latin typeface="メイリオ" panose="020B0604030504040204" pitchFamily="50" charset="-128"/>
                <a:ea typeface="メイリオ" panose="020B0604030504040204" pitchFamily="50" charset="-128"/>
              </a:rPr>
              <a:t>　</a:t>
            </a:r>
            <a:r>
              <a:rPr lang="en-US" altLang="ja-JP" sz="2800" b="1" dirty="0">
                <a:latin typeface="メイリオ" panose="020B0604030504040204" pitchFamily="50" charset="-128"/>
                <a:ea typeface="メイリオ" panose="020B0604030504040204" pitchFamily="50" charset="-128"/>
              </a:rPr>
              <a:t>④</a:t>
            </a:r>
            <a:r>
              <a:rPr lang="ja-JP" altLang="ja-JP" sz="2800" b="1" dirty="0">
                <a:latin typeface="メイリオ" panose="020B0604030504040204" pitchFamily="50" charset="-128"/>
                <a:ea typeface="メイリオ" panose="020B0604030504040204" pitchFamily="50" charset="-128"/>
              </a:rPr>
              <a:t>看取りケア </a:t>
            </a:r>
            <a:r>
              <a:rPr lang="ja-JP" altLang="en-US" sz="2800" b="1" dirty="0">
                <a:latin typeface="メイリオ" panose="020B0604030504040204" pitchFamily="50" charset="-128"/>
                <a:ea typeface="メイリオ" panose="020B0604030504040204" pitchFamily="50" charset="-128"/>
              </a:rPr>
              <a:t>　　</a:t>
            </a:r>
            <a:endParaRPr lang="en-US" altLang="ja-JP" sz="2800" b="1" dirty="0">
              <a:latin typeface="メイリオ" panose="020B0604030504040204" pitchFamily="50" charset="-128"/>
              <a:ea typeface="メイリオ" panose="020B0604030504040204" pitchFamily="50" charset="-128"/>
            </a:endParaRPr>
          </a:p>
          <a:p>
            <a:pPr marL="0" indent="0">
              <a:buNone/>
            </a:pPr>
            <a:r>
              <a:rPr lang="ja-JP" altLang="en-US" sz="2800" b="1" dirty="0">
                <a:latin typeface="メイリオ" panose="020B0604030504040204" pitchFamily="50" charset="-128"/>
                <a:ea typeface="メイリオ" panose="020B0604030504040204" pitchFamily="50" charset="-128"/>
              </a:rPr>
              <a:t>　　　　　　心理的支援を担う</a:t>
            </a:r>
            <a:r>
              <a:rPr lang="ja-JP" altLang="en-US" sz="2800" b="1" dirty="0">
                <a:solidFill>
                  <a:srgbClr val="C00000"/>
                </a:solidFill>
                <a:latin typeface="メイリオ" panose="020B0604030504040204" pitchFamily="50" charset="-128"/>
                <a:ea typeface="メイリオ" panose="020B0604030504040204" pitchFamily="50" charset="-128"/>
              </a:rPr>
              <a:t>自信への向上</a:t>
            </a:r>
            <a:endParaRPr lang="ja-JP" altLang="ja-JP" sz="2800" b="1" dirty="0">
              <a:solidFill>
                <a:srgbClr val="C00000"/>
              </a:solidFill>
              <a:latin typeface="メイリオ" panose="020B0604030504040204" pitchFamily="50" charset="-128"/>
              <a:ea typeface="メイリオ" panose="020B0604030504040204" pitchFamily="50" charset="-128"/>
            </a:endParaRPr>
          </a:p>
          <a:p>
            <a:r>
              <a:rPr lang="ja-JP" altLang="ja-JP" sz="2800" b="1" dirty="0">
                <a:latin typeface="メイリオ" panose="020B0604030504040204" pitchFamily="50" charset="-128"/>
                <a:ea typeface="メイリオ" panose="020B0604030504040204" pitchFamily="50" charset="-128"/>
              </a:rPr>
              <a:t>どのように影響したかを２事例を通じて検討する </a:t>
            </a:r>
            <a:endParaRPr kumimoji="1" lang="ja-JP" altLang="en-US" sz="2800" b="1" dirty="0">
              <a:latin typeface="メイリオ" panose="020B0604030504040204" pitchFamily="50" charset="-128"/>
              <a:ea typeface="メイリオ" panose="020B0604030504040204" pitchFamily="50" charset="-128"/>
            </a:endParaRPr>
          </a:p>
        </p:txBody>
      </p:sp>
      <p:sp>
        <p:nvSpPr>
          <p:cNvPr id="4" name="矢印: 右 3">
            <a:extLst>
              <a:ext uri="{FF2B5EF4-FFF2-40B4-BE49-F238E27FC236}">
                <a16:creationId xmlns:a16="http://schemas.microsoft.com/office/drawing/2014/main" id="{0C11C55D-0A12-2480-4F83-71E13EB77E89}"/>
              </a:ext>
            </a:extLst>
          </p:cNvPr>
          <p:cNvSpPr/>
          <p:nvPr/>
        </p:nvSpPr>
        <p:spPr>
          <a:xfrm>
            <a:off x="2176272" y="2848356"/>
            <a:ext cx="521208" cy="24688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矢印: 右 4">
            <a:extLst>
              <a:ext uri="{FF2B5EF4-FFF2-40B4-BE49-F238E27FC236}">
                <a16:creationId xmlns:a16="http://schemas.microsoft.com/office/drawing/2014/main" id="{9FCDA6D6-411C-4A45-509A-3E9C707B57E8}"/>
              </a:ext>
            </a:extLst>
          </p:cNvPr>
          <p:cNvSpPr/>
          <p:nvPr/>
        </p:nvSpPr>
        <p:spPr>
          <a:xfrm>
            <a:off x="2157984" y="3305556"/>
            <a:ext cx="521208" cy="24688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矢印: 右 5">
            <a:extLst>
              <a:ext uri="{FF2B5EF4-FFF2-40B4-BE49-F238E27FC236}">
                <a16:creationId xmlns:a16="http://schemas.microsoft.com/office/drawing/2014/main" id="{6F87FB20-CC11-511C-B29B-B1F334B3A7FF}"/>
              </a:ext>
            </a:extLst>
          </p:cNvPr>
          <p:cNvSpPr/>
          <p:nvPr/>
        </p:nvSpPr>
        <p:spPr>
          <a:xfrm>
            <a:off x="2148840" y="3839083"/>
            <a:ext cx="521208" cy="24688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矢印: 右 6">
            <a:extLst>
              <a:ext uri="{FF2B5EF4-FFF2-40B4-BE49-F238E27FC236}">
                <a16:creationId xmlns:a16="http://schemas.microsoft.com/office/drawing/2014/main" id="{8CF90FBC-5ED0-6B62-6F8A-D477B2ABD978}"/>
              </a:ext>
            </a:extLst>
          </p:cNvPr>
          <p:cNvSpPr/>
          <p:nvPr/>
        </p:nvSpPr>
        <p:spPr>
          <a:xfrm>
            <a:off x="2112264" y="4785487"/>
            <a:ext cx="521208" cy="24688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スライド番号プレースホルダー 7">
            <a:extLst>
              <a:ext uri="{FF2B5EF4-FFF2-40B4-BE49-F238E27FC236}">
                <a16:creationId xmlns:a16="http://schemas.microsoft.com/office/drawing/2014/main" id="{17FF20AF-7CE7-C76A-6E69-0CEF698AD454}"/>
              </a:ext>
            </a:extLst>
          </p:cNvPr>
          <p:cNvSpPr>
            <a:spLocks noGrp="1"/>
          </p:cNvSpPr>
          <p:nvPr>
            <p:ph type="sldNum" sz="quarter" idx="12"/>
          </p:nvPr>
        </p:nvSpPr>
        <p:spPr/>
        <p:txBody>
          <a:bodyPr/>
          <a:lstStyle/>
          <a:p>
            <a:fld id="{C1FF6DA9-008F-8B48-92A6-B652298478BF}" type="slidenum">
              <a:rPr lang="en-US" smtClean="0"/>
              <a:t>4</a:t>
            </a:fld>
            <a:endParaRPr lang="en-US" dirty="0"/>
          </a:p>
        </p:txBody>
      </p:sp>
    </p:spTree>
    <p:extLst>
      <p:ext uri="{BB962C8B-B14F-4D97-AF65-F5344CB8AC3E}">
        <p14:creationId xmlns:p14="http://schemas.microsoft.com/office/powerpoint/2010/main" val="4331589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b="1" u="sng" dirty="0">
                <a:solidFill>
                  <a:schemeClr val="tx2"/>
                </a:solidFill>
                <a:latin typeface="メイリオ" panose="020B0604030504040204" pitchFamily="50" charset="-128"/>
                <a:ea typeface="メイリオ" panose="020B0604030504040204" pitchFamily="50" charset="-128"/>
              </a:rPr>
              <a:t>事例1慢性心不全 A</a:t>
            </a:r>
            <a:r>
              <a:rPr lang="ja-JP" altLang="en-US" b="1" u="sng" dirty="0">
                <a:solidFill>
                  <a:schemeClr val="tx2"/>
                </a:solidFill>
                <a:latin typeface="メイリオ" panose="020B0604030504040204" pitchFamily="50" charset="-128"/>
                <a:ea typeface="メイリオ" panose="020B0604030504040204" pitchFamily="50" charset="-128"/>
              </a:rPr>
              <a:t>氏（</a:t>
            </a:r>
            <a:r>
              <a:rPr lang="en-US" altLang="ja-JP" b="1" u="sng" dirty="0">
                <a:solidFill>
                  <a:schemeClr val="tx2"/>
                </a:solidFill>
                <a:latin typeface="メイリオ" panose="020B0604030504040204" pitchFamily="50" charset="-128"/>
                <a:ea typeface="メイリオ" panose="020B0604030504040204" pitchFamily="50" charset="-128"/>
              </a:rPr>
              <a:t>9</a:t>
            </a:r>
            <a:r>
              <a:rPr b="1" u="sng" dirty="0">
                <a:solidFill>
                  <a:schemeClr val="tx2"/>
                </a:solidFill>
                <a:latin typeface="メイリオ" panose="020B0604030504040204" pitchFamily="50" charset="-128"/>
                <a:ea typeface="メイリオ" panose="020B0604030504040204" pitchFamily="50" charset="-128"/>
              </a:rPr>
              <a:t>0代女性）</a:t>
            </a:r>
          </a:p>
        </p:txBody>
      </p:sp>
      <p:sp>
        <p:nvSpPr>
          <p:cNvPr id="3" name="Content Placeholder 2"/>
          <p:cNvSpPr>
            <a:spLocks noGrp="1"/>
          </p:cNvSpPr>
          <p:nvPr>
            <p:ph idx="1"/>
          </p:nvPr>
        </p:nvSpPr>
        <p:spPr>
          <a:xfrm>
            <a:off x="628650" y="2505456"/>
            <a:ext cx="7886700" cy="2834640"/>
          </a:xfrm>
          <a:ln w="57150"/>
        </p:spPr>
        <p:style>
          <a:lnRef idx="2">
            <a:schemeClr val="accent1"/>
          </a:lnRef>
          <a:fillRef idx="1">
            <a:schemeClr val="lt1"/>
          </a:fillRef>
          <a:effectRef idx="0">
            <a:schemeClr val="accent1"/>
          </a:effectRef>
          <a:fontRef idx="minor">
            <a:schemeClr val="dk1"/>
          </a:fontRef>
        </p:style>
        <p:txBody>
          <a:bodyPr>
            <a:normAutofit/>
          </a:bodyPr>
          <a:lstStyle/>
          <a:p>
            <a:endParaRPr lang="en-US" altLang="ja-JP" sz="2800" b="1" dirty="0">
              <a:latin typeface="メイリオ" panose="020B0604030504040204" pitchFamily="50" charset="-128"/>
              <a:ea typeface="メイリオ" panose="020B0604030504040204" pitchFamily="50" charset="-128"/>
            </a:endParaRPr>
          </a:p>
          <a:p>
            <a:r>
              <a:rPr lang="ja-JP" altLang="en-US" sz="2800" b="1" dirty="0">
                <a:solidFill>
                  <a:srgbClr val="C00000"/>
                </a:solidFill>
                <a:latin typeface="メイリオ" panose="020B0604030504040204" pitchFamily="50" charset="-128"/>
                <a:ea typeface="メイリオ" panose="020B0604030504040204" pitchFamily="50" charset="-128"/>
              </a:rPr>
              <a:t>食事量低下・</a:t>
            </a:r>
            <a:r>
              <a:rPr lang="en-US" altLang="ja-JP" sz="2800" b="1" dirty="0">
                <a:solidFill>
                  <a:srgbClr val="C00000"/>
                </a:solidFill>
                <a:latin typeface="メイリオ" panose="020B0604030504040204" pitchFamily="50" charset="-128"/>
                <a:ea typeface="メイリオ" panose="020B0604030504040204" pitchFamily="50" charset="-128"/>
              </a:rPr>
              <a:t>ADL</a:t>
            </a:r>
            <a:r>
              <a:rPr lang="ja-JP" altLang="en-US" sz="2800" b="1" dirty="0">
                <a:solidFill>
                  <a:srgbClr val="C00000"/>
                </a:solidFill>
                <a:latin typeface="メイリオ" panose="020B0604030504040204" pitchFamily="50" charset="-128"/>
                <a:ea typeface="メイリオ" panose="020B0604030504040204" pitchFamily="50" charset="-128"/>
              </a:rPr>
              <a:t>低下をヘルパーが早期に察知</a:t>
            </a:r>
            <a:endParaRPr sz="2800" b="1" dirty="0">
              <a:solidFill>
                <a:srgbClr val="C00000"/>
              </a:solidFill>
              <a:latin typeface="メイリオ" panose="020B0604030504040204" pitchFamily="50" charset="-128"/>
              <a:ea typeface="メイリオ" panose="020B0604030504040204" pitchFamily="50" charset="-128"/>
            </a:endParaRPr>
          </a:p>
          <a:p>
            <a:r>
              <a:rPr sz="2800" b="1" dirty="0" err="1">
                <a:latin typeface="メイリオ" panose="020B0604030504040204" pitchFamily="50" charset="-128"/>
                <a:ea typeface="メイリオ" panose="020B0604030504040204" pitchFamily="50" charset="-128"/>
              </a:rPr>
              <a:t>終末期に入り</a:t>
            </a:r>
            <a:r>
              <a:rPr lang="ja-JP" altLang="en-US" sz="2800" b="1" dirty="0">
                <a:latin typeface="メイリオ" panose="020B0604030504040204" pitchFamily="50" charset="-128"/>
                <a:ea typeface="メイリオ" panose="020B0604030504040204" pitchFamily="50" charset="-128"/>
              </a:rPr>
              <a:t>　ヘルパーに不安増大</a:t>
            </a:r>
            <a:endParaRPr lang="en-US" altLang="ja-JP" sz="2800" b="1" dirty="0">
              <a:latin typeface="メイリオ" panose="020B0604030504040204" pitchFamily="50" charset="-128"/>
              <a:ea typeface="メイリオ" panose="020B0604030504040204" pitchFamily="50" charset="-128"/>
            </a:endParaRPr>
          </a:p>
          <a:p>
            <a:pPr marL="0" indent="0">
              <a:buNone/>
            </a:pPr>
            <a:r>
              <a:rPr lang="ja-JP" altLang="en-US" sz="2800" b="1" dirty="0">
                <a:latin typeface="メイリオ" panose="020B0604030504040204" pitchFamily="50" charset="-128"/>
                <a:ea typeface="メイリオ" panose="020B0604030504040204" pitchFamily="50" charset="-128"/>
              </a:rPr>
              <a:t>　　　　→</a:t>
            </a:r>
            <a:r>
              <a:rPr sz="2800" b="1" dirty="0">
                <a:latin typeface="メイリオ" panose="020B0604030504040204" pitchFamily="50" charset="-128"/>
                <a:ea typeface="メイリオ" panose="020B0604030504040204" pitchFamily="50" charset="-128"/>
              </a:rPr>
              <a:t>「</a:t>
            </a:r>
            <a:r>
              <a:rPr sz="2800" b="1" dirty="0" err="1">
                <a:solidFill>
                  <a:srgbClr val="C00000"/>
                </a:solidFill>
                <a:latin typeface="メイリオ" panose="020B0604030504040204" pitchFamily="50" charset="-128"/>
                <a:ea typeface="メイリオ" panose="020B0604030504040204" pitchFamily="50" charset="-128"/>
              </a:rPr>
              <a:t>病院でみるべき</a:t>
            </a:r>
            <a:r>
              <a:rPr sz="2800" b="1" dirty="0" err="1">
                <a:latin typeface="メイリオ" panose="020B0604030504040204" pitchFamily="50" charset="-128"/>
                <a:ea typeface="メイリオ" panose="020B0604030504040204" pitchFamily="50" charset="-128"/>
              </a:rPr>
              <a:t>」と</a:t>
            </a:r>
            <a:r>
              <a:rPr lang="ja-JP" altLang="en-US" sz="2800" b="1" dirty="0">
                <a:latin typeface="メイリオ" panose="020B0604030504040204" pitchFamily="50" charset="-128"/>
                <a:ea typeface="メイリオ" panose="020B0604030504040204" pitchFamily="50" charset="-128"/>
              </a:rPr>
              <a:t>現場の</a:t>
            </a:r>
            <a:r>
              <a:rPr lang="ja-JP" altLang="en-US" sz="2800" b="1" dirty="0">
                <a:solidFill>
                  <a:srgbClr val="C00000"/>
                </a:solidFill>
                <a:latin typeface="メイリオ" panose="020B0604030504040204" pitchFamily="50" charset="-128"/>
                <a:ea typeface="メイリオ" panose="020B0604030504040204" pitchFamily="50" charset="-128"/>
              </a:rPr>
              <a:t>声</a:t>
            </a:r>
            <a:endParaRPr sz="2800" b="1" dirty="0">
              <a:solidFill>
                <a:srgbClr val="C00000"/>
              </a:solidFill>
              <a:latin typeface="メイリオ" panose="020B0604030504040204" pitchFamily="50" charset="-128"/>
              <a:ea typeface="メイリオ" panose="020B0604030504040204" pitchFamily="50" charset="-128"/>
            </a:endParaRPr>
          </a:p>
          <a:p>
            <a:r>
              <a:rPr lang="ja-JP" altLang="en-US" sz="2800" b="1" dirty="0">
                <a:latin typeface="メイリオ" panose="020B0604030504040204" pitchFamily="50" charset="-128"/>
                <a:ea typeface="メイリオ" panose="020B0604030504040204" pitchFamily="50" charset="-128"/>
              </a:rPr>
              <a:t>家族は「施設で最期を迎えたい」と希望</a:t>
            </a:r>
            <a:endParaRPr sz="2800" b="1" dirty="0">
              <a:latin typeface="メイリオ" panose="020B0604030504040204" pitchFamily="50" charset="-128"/>
              <a:ea typeface="メイリオ" panose="020B0604030504040204" pitchFamily="50" charset="-128"/>
            </a:endParaRPr>
          </a:p>
        </p:txBody>
      </p:sp>
      <p:sp>
        <p:nvSpPr>
          <p:cNvPr id="4" name="スライド番号プレースホルダー 3">
            <a:extLst>
              <a:ext uri="{FF2B5EF4-FFF2-40B4-BE49-F238E27FC236}">
                <a16:creationId xmlns:a16="http://schemas.microsoft.com/office/drawing/2014/main" id="{3E58FBB7-3300-CECF-32A2-7F1051CB2D1B}"/>
              </a:ext>
            </a:extLst>
          </p:cNvPr>
          <p:cNvSpPr>
            <a:spLocks noGrp="1"/>
          </p:cNvSpPr>
          <p:nvPr>
            <p:ph type="sldNum" sz="quarter" idx="12"/>
          </p:nvPr>
        </p:nvSpPr>
        <p:spPr/>
        <p:txBody>
          <a:bodyPr/>
          <a:lstStyle/>
          <a:p>
            <a:fld id="{C1FF6DA9-008F-8B48-92A6-B652298478BF}" type="slidenum">
              <a:rPr lang="en-US" smtClean="0"/>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0AAE5C-08B1-CD5D-6759-7EDB9A054B2C}"/>
              </a:ext>
            </a:extLst>
          </p:cNvPr>
          <p:cNvSpPr>
            <a:spLocks noGrp="1"/>
          </p:cNvSpPr>
          <p:nvPr>
            <p:ph type="title"/>
          </p:nvPr>
        </p:nvSpPr>
        <p:spPr/>
        <p:txBody>
          <a:bodyPr/>
          <a:lstStyle/>
          <a:p>
            <a:r>
              <a:rPr lang="ja-JP" altLang="en-US" b="1" u="sng" dirty="0">
                <a:solidFill>
                  <a:schemeClr val="tx2"/>
                </a:solidFill>
                <a:latin typeface="メイリオ" panose="020B0604030504040204" pitchFamily="50" charset="-128"/>
                <a:ea typeface="メイリオ" panose="020B0604030504040204" pitchFamily="50" charset="-128"/>
              </a:rPr>
              <a:t>事例</a:t>
            </a:r>
            <a:r>
              <a:rPr lang="en-US" altLang="ja-JP" b="1" u="sng" dirty="0">
                <a:solidFill>
                  <a:schemeClr val="tx2"/>
                </a:solidFill>
                <a:latin typeface="メイリオ" panose="020B0604030504040204" pitchFamily="50" charset="-128"/>
                <a:ea typeface="メイリオ" panose="020B0604030504040204" pitchFamily="50" charset="-128"/>
              </a:rPr>
              <a:t>1</a:t>
            </a:r>
            <a:r>
              <a:rPr lang="ja-JP" altLang="en-US" b="1" u="sng" dirty="0">
                <a:solidFill>
                  <a:schemeClr val="tx2"/>
                </a:solidFill>
                <a:latin typeface="メイリオ" panose="020B0604030504040204" pitchFamily="50" charset="-128"/>
                <a:ea typeface="メイリオ" panose="020B0604030504040204" pitchFamily="50" charset="-128"/>
              </a:rPr>
              <a:t>慢性心不全 </a:t>
            </a:r>
            <a:r>
              <a:rPr lang="en-US" altLang="ja-JP" b="1" u="sng" dirty="0">
                <a:solidFill>
                  <a:schemeClr val="tx2"/>
                </a:solidFill>
                <a:latin typeface="メイリオ" panose="020B0604030504040204" pitchFamily="50" charset="-128"/>
                <a:ea typeface="メイリオ" panose="020B0604030504040204" pitchFamily="50" charset="-128"/>
              </a:rPr>
              <a:t>A</a:t>
            </a:r>
            <a:r>
              <a:rPr lang="ja-JP" altLang="en-US" b="1" u="sng" dirty="0">
                <a:solidFill>
                  <a:schemeClr val="tx2"/>
                </a:solidFill>
                <a:latin typeface="メイリオ" panose="020B0604030504040204" pitchFamily="50" charset="-128"/>
                <a:ea typeface="メイリオ" panose="020B0604030504040204" pitchFamily="50" charset="-128"/>
              </a:rPr>
              <a:t>氏（</a:t>
            </a:r>
            <a:r>
              <a:rPr lang="en-US" altLang="ja-JP" b="1" u="sng" dirty="0">
                <a:solidFill>
                  <a:schemeClr val="tx2"/>
                </a:solidFill>
                <a:latin typeface="メイリオ" panose="020B0604030504040204" pitchFamily="50" charset="-128"/>
                <a:ea typeface="メイリオ" panose="020B0604030504040204" pitchFamily="50" charset="-128"/>
              </a:rPr>
              <a:t>90</a:t>
            </a:r>
            <a:r>
              <a:rPr lang="ja-JP" altLang="en-US" b="1" u="sng" dirty="0">
                <a:solidFill>
                  <a:schemeClr val="tx2"/>
                </a:solidFill>
                <a:latin typeface="メイリオ" panose="020B0604030504040204" pitchFamily="50" charset="-128"/>
                <a:ea typeface="メイリオ" panose="020B0604030504040204" pitchFamily="50" charset="-128"/>
              </a:rPr>
              <a:t>代女性）示唆</a:t>
            </a:r>
            <a:endParaRPr kumimoji="1" lang="ja-JP" altLang="en-US" dirty="0"/>
          </a:p>
        </p:txBody>
      </p:sp>
      <p:sp>
        <p:nvSpPr>
          <p:cNvPr id="4" name="四角形: 角を丸くする 3">
            <a:extLst>
              <a:ext uri="{FF2B5EF4-FFF2-40B4-BE49-F238E27FC236}">
                <a16:creationId xmlns:a16="http://schemas.microsoft.com/office/drawing/2014/main" id="{F7C8E05C-9D8D-23E5-0BAB-CC7CFB58D915}"/>
              </a:ext>
            </a:extLst>
          </p:cNvPr>
          <p:cNvSpPr/>
          <p:nvPr/>
        </p:nvSpPr>
        <p:spPr>
          <a:xfrm>
            <a:off x="628650" y="1825625"/>
            <a:ext cx="7802118" cy="2023363"/>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r>
              <a:rPr lang="ja-JP" altLang="en-US" sz="2800" b="1" u="sng" dirty="0">
                <a:latin typeface="メイリオ" panose="020B0604030504040204" pitchFamily="50" charset="-128"/>
                <a:ea typeface="メイリオ" panose="020B0604030504040204" pitchFamily="50" charset="-128"/>
              </a:rPr>
              <a:t>ヘルパーの不安の背景</a:t>
            </a:r>
            <a:endParaRPr lang="en-US" altLang="ja-JP" sz="2800" b="1" u="sng" dirty="0">
              <a:latin typeface="メイリオ" panose="020B0604030504040204" pitchFamily="50" charset="-128"/>
              <a:ea typeface="メイリオ" panose="020B0604030504040204" pitchFamily="50" charset="-128"/>
            </a:endParaRPr>
          </a:p>
          <a:p>
            <a:pPr lvl="0">
              <a:buNone/>
            </a:pPr>
            <a:r>
              <a:rPr lang="ja-JP" altLang="en-US" sz="2400" b="1" dirty="0">
                <a:latin typeface="メイリオ" panose="020B0604030504040204" pitchFamily="50" charset="-128"/>
                <a:ea typeface="メイリオ" panose="020B0604030504040204" pitchFamily="50" charset="-128"/>
              </a:rPr>
              <a:t>①終末期状態でこのまま施設でいいのかの</a:t>
            </a:r>
            <a:r>
              <a:rPr lang="ja-JP" altLang="en-US" sz="2400" b="1" u="sng" dirty="0">
                <a:latin typeface="メイリオ" panose="020B0604030504040204" pitchFamily="50" charset="-128"/>
                <a:ea typeface="メイリオ" panose="020B0604030504040204" pitchFamily="50" charset="-128"/>
              </a:rPr>
              <a:t>理解不足</a:t>
            </a:r>
          </a:p>
          <a:p>
            <a:pPr lvl="0">
              <a:buNone/>
            </a:pPr>
            <a:r>
              <a:rPr lang="ja-JP" altLang="en-US" sz="2400" b="1" dirty="0">
                <a:latin typeface="メイリオ" panose="020B0604030504040204" pitchFamily="50" charset="-128"/>
                <a:ea typeface="メイリオ" panose="020B0604030504040204" pitchFamily="50" charset="-128"/>
              </a:rPr>
              <a:t>②亡くなることへの</a:t>
            </a:r>
            <a:r>
              <a:rPr lang="ja-JP" altLang="en-US" sz="2400" b="1" u="sng" dirty="0">
                <a:latin typeface="メイリオ" panose="020B0604030504040204" pitchFamily="50" charset="-128"/>
                <a:ea typeface="メイリオ" panose="020B0604030504040204" pitchFamily="50" charset="-128"/>
              </a:rPr>
              <a:t>捉え方、心構えがない</a:t>
            </a:r>
          </a:p>
          <a:p>
            <a:pPr lvl="0">
              <a:buNone/>
            </a:pPr>
            <a:r>
              <a:rPr lang="ja-JP" altLang="en-US" sz="2400" b="1" dirty="0">
                <a:latin typeface="メイリオ" panose="020B0604030504040204" pitchFamily="50" charset="-128"/>
                <a:ea typeface="メイリオ" panose="020B0604030504040204" pitchFamily="50" charset="-128"/>
              </a:rPr>
              <a:t>③ヘルパーが人を</a:t>
            </a:r>
            <a:r>
              <a:rPr lang="ja-JP" altLang="en-US" sz="2400" b="1" u="sng" dirty="0">
                <a:latin typeface="メイリオ" panose="020B0604030504040204" pitchFamily="50" charset="-128"/>
                <a:ea typeface="メイリオ" panose="020B0604030504040204" pitchFamily="50" charset="-128"/>
              </a:rPr>
              <a:t>見送るという文化がない</a:t>
            </a:r>
          </a:p>
          <a:p>
            <a:pPr lvl="0"/>
            <a:endParaRPr lang="ja-JP" altLang="en-US" sz="2400" b="1" dirty="0"/>
          </a:p>
        </p:txBody>
      </p:sp>
      <p:sp>
        <p:nvSpPr>
          <p:cNvPr id="5" name="コンテンツ プレースホルダー 4">
            <a:extLst>
              <a:ext uri="{FF2B5EF4-FFF2-40B4-BE49-F238E27FC236}">
                <a16:creationId xmlns:a16="http://schemas.microsoft.com/office/drawing/2014/main" id="{B2C1050F-CA10-675A-4DD1-C5BE8566C41A}"/>
              </a:ext>
            </a:extLst>
          </p:cNvPr>
          <p:cNvSpPr>
            <a:spLocks noGrp="1"/>
          </p:cNvSpPr>
          <p:nvPr>
            <p:ph idx="1"/>
          </p:nvPr>
        </p:nvSpPr>
        <p:spPr>
          <a:xfrm>
            <a:off x="628650" y="3941064"/>
            <a:ext cx="7886700" cy="2023363"/>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indent="0">
              <a:buNone/>
            </a:pPr>
            <a:r>
              <a:rPr lang="ja-JP" altLang="en-US" sz="2800" b="1" u="sng" dirty="0"/>
              <a:t>訪問看護師の支援</a:t>
            </a:r>
          </a:p>
          <a:p>
            <a:pPr lvl="0">
              <a:buNone/>
            </a:pPr>
            <a:r>
              <a:rPr lang="ja-JP" altLang="en-US" sz="2400" b="1" dirty="0"/>
              <a:t>①</a:t>
            </a:r>
            <a:r>
              <a:rPr lang="ja-JP" altLang="ja-JP" sz="2400" b="1" dirty="0"/>
              <a:t>状態変化の見通しを共有</a:t>
            </a:r>
            <a:endParaRPr lang="ja-JP" altLang="en-US" sz="2400" b="1" dirty="0"/>
          </a:p>
          <a:p>
            <a:pPr lvl="0">
              <a:buNone/>
            </a:pPr>
            <a:r>
              <a:rPr lang="ja-JP" altLang="en-US" sz="2400" b="1" dirty="0"/>
              <a:t>②</a:t>
            </a:r>
            <a:r>
              <a:rPr lang="ja-JP" altLang="ja-JP" sz="2400" b="1" dirty="0"/>
              <a:t>医師・家族との調整 </a:t>
            </a:r>
            <a:endParaRPr lang="ja-JP" altLang="en-US" sz="2400" b="1" dirty="0"/>
          </a:p>
          <a:p>
            <a:endParaRPr kumimoji="1" lang="ja-JP" altLang="en-US" dirty="0"/>
          </a:p>
        </p:txBody>
      </p:sp>
      <p:sp>
        <p:nvSpPr>
          <p:cNvPr id="6" name="思考の吹き出し: 雲形 5">
            <a:extLst>
              <a:ext uri="{FF2B5EF4-FFF2-40B4-BE49-F238E27FC236}">
                <a16:creationId xmlns:a16="http://schemas.microsoft.com/office/drawing/2014/main" id="{F4E5692F-0E31-5F36-5EB8-42E5F8FBEE09}"/>
              </a:ext>
            </a:extLst>
          </p:cNvPr>
          <p:cNvSpPr/>
          <p:nvPr/>
        </p:nvSpPr>
        <p:spPr>
          <a:xfrm>
            <a:off x="5541264" y="3630168"/>
            <a:ext cx="3374136" cy="3127248"/>
          </a:xfrm>
          <a:prstGeom prst="cloudCallout">
            <a:avLst>
              <a:gd name="adj1" fmla="val -87506"/>
              <a:gd name="adj2" fmla="val -30673"/>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altLang="ja-JP" b="1" dirty="0">
                <a:solidFill>
                  <a:schemeClr val="tx1"/>
                </a:solidFill>
                <a:latin typeface="メイリオ" panose="020B0604030504040204" pitchFamily="50" charset="-128"/>
                <a:ea typeface="メイリオ" panose="020B0604030504040204" pitchFamily="50" charset="-128"/>
              </a:rPr>
              <a:t>→</a:t>
            </a:r>
            <a:r>
              <a:rPr lang="ja-JP" altLang="ja-JP" sz="2800" b="1" u="sng" dirty="0">
                <a:solidFill>
                  <a:schemeClr val="tx1"/>
                </a:solidFill>
                <a:latin typeface="メイリオ" panose="020B0604030504040204" pitchFamily="50" charset="-128"/>
                <a:ea typeface="メイリオ" panose="020B0604030504040204" pitchFamily="50" charset="-128"/>
              </a:rPr>
              <a:t>教育的支援</a:t>
            </a:r>
            <a:endParaRPr lang="en-US" altLang="ja-JP" sz="2800" b="1" u="sng" dirty="0">
              <a:solidFill>
                <a:schemeClr val="tx1"/>
              </a:solidFill>
              <a:latin typeface="メイリオ" panose="020B0604030504040204" pitchFamily="50" charset="-128"/>
              <a:ea typeface="メイリオ" panose="020B0604030504040204" pitchFamily="50" charset="-128"/>
            </a:endParaRPr>
          </a:p>
          <a:p>
            <a:r>
              <a:rPr lang="ja-JP" altLang="ja-JP" sz="2800" b="1" u="sng" dirty="0">
                <a:solidFill>
                  <a:schemeClr val="tx1"/>
                </a:solidFill>
                <a:latin typeface="メイリオ" panose="020B0604030504040204" pitchFamily="50" charset="-128"/>
                <a:ea typeface="メイリオ" panose="020B0604030504040204" pitchFamily="50" charset="-128"/>
              </a:rPr>
              <a:t>（学習会）必要性の</a:t>
            </a:r>
            <a:endParaRPr lang="en-US" altLang="ja-JP" sz="2800" b="1" u="sng" dirty="0">
              <a:solidFill>
                <a:schemeClr val="tx1"/>
              </a:solidFill>
              <a:latin typeface="メイリオ" panose="020B0604030504040204" pitchFamily="50" charset="-128"/>
              <a:ea typeface="メイリオ" panose="020B0604030504040204" pitchFamily="50" charset="-128"/>
            </a:endParaRPr>
          </a:p>
          <a:p>
            <a:r>
              <a:rPr lang="ja-JP" altLang="ja-JP" sz="2800" b="1" u="sng" dirty="0">
                <a:solidFill>
                  <a:schemeClr val="tx1"/>
                </a:solidFill>
                <a:latin typeface="メイリオ" panose="020B0604030504040204" pitchFamily="50" charset="-128"/>
                <a:ea typeface="メイリオ" panose="020B0604030504040204" pitchFamily="50" charset="-128"/>
              </a:rPr>
              <a:t>明確化 </a:t>
            </a:r>
          </a:p>
          <a:p>
            <a:endParaRPr lang="en-US" altLang="ja-JP" dirty="0"/>
          </a:p>
        </p:txBody>
      </p:sp>
      <p:sp>
        <p:nvSpPr>
          <p:cNvPr id="7" name="スライド番号プレースホルダー 6">
            <a:extLst>
              <a:ext uri="{FF2B5EF4-FFF2-40B4-BE49-F238E27FC236}">
                <a16:creationId xmlns:a16="http://schemas.microsoft.com/office/drawing/2014/main" id="{F75CF5CB-6705-FB59-E4D5-AA757D09FB90}"/>
              </a:ext>
            </a:extLst>
          </p:cNvPr>
          <p:cNvSpPr>
            <a:spLocks noGrp="1"/>
          </p:cNvSpPr>
          <p:nvPr>
            <p:ph type="sldNum" sz="quarter" idx="12"/>
          </p:nvPr>
        </p:nvSpPr>
        <p:spPr/>
        <p:txBody>
          <a:bodyPr/>
          <a:lstStyle/>
          <a:p>
            <a:fld id="{C1FF6DA9-008F-8B48-92A6-B652298478BF}" type="slidenum">
              <a:rPr lang="en-US" smtClean="0"/>
              <a:t>6</a:t>
            </a:fld>
            <a:endParaRPr lang="en-US" dirty="0"/>
          </a:p>
        </p:txBody>
      </p:sp>
    </p:spTree>
    <p:extLst>
      <p:ext uri="{BB962C8B-B14F-4D97-AF65-F5344CB8AC3E}">
        <p14:creationId xmlns:p14="http://schemas.microsoft.com/office/powerpoint/2010/main" val="15130225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EFDB6F8-0A16-1699-5BDA-B83E90E5E031}"/>
              </a:ext>
            </a:extLst>
          </p:cNvPr>
          <p:cNvSpPr>
            <a:spLocks noGrp="1"/>
          </p:cNvSpPr>
          <p:nvPr>
            <p:ph type="title"/>
          </p:nvPr>
        </p:nvSpPr>
        <p:spPr/>
        <p:txBody>
          <a:bodyPr/>
          <a:lstStyle/>
          <a:p>
            <a:r>
              <a:rPr lang="ja-JP" altLang="en-US" b="1" u="sng" dirty="0">
                <a:solidFill>
                  <a:schemeClr val="tx2"/>
                </a:solidFill>
                <a:latin typeface="メイリオ" panose="020B0604030504040204" pitchFamily="50" charset="-128"/>
                <a:ea typeface="メイリオ" panose="020B0604030504040204" pitchFamily="50" charset="-128"/>
              </a:rPr>
              <a:t>学習会の概要</a:t>
            </a:r>
            <a:endParaRPr kumimoji="1" lang="ja-JP" altLang="en-US" dirty="0"/>
          </a:p>
        </p:txBody>
      </p:sp>
      <p:sp>
        <p:nvSpPr>
          <p:cNvPr id="3" name="コンテンツ プレースホルダー 2">
            <a:extLst>
              <a:ext uri="{FF2B5EF4-FFF2-40B4-BE49-F238E27FC236}">
                <a16:creationId xmlns:a16="http://schemas.microsoft.com/office/drawing/2014/main" id="{2920884B-65B4-D2B7-5DB2-E7691903A31D}"/>
              </a:ext>
            </a:extLst>
          </p:cNvPr>
          <p:cNvSpPr>
            <a:spLocks noGrp="1"/>
          </p:cNvSpPr>
          <p:nvPr>
            <p:ph idx="1"/>
          </p:nvPr>
        </p:nvSpPr>
        <p:spPr>
          <a:xfrm>
            <a:off x="628650" y="1499616"/>
            <a:ext cx="7886700" cy="4993257"/>
          </a:xfrm>
          <a:ln w="57150"/>
        </p:spPr>
        <p:style>
          <a:lnRef idx="2">
            <a:schemeClr val="accent1"/>
          </a:lnRef>
          <a:fillRef idx="1">
            <a:schemeClr val="lt1"/>
          </a:fillRef>
          <a:effectRef idx="0">
            <a:schemeClr val="accent1"/>
          </a:effectRef>
          <a:fontRef idx="minor">
            <a:schemeClr val="dk1"/>
          </a:fontRef>
        </p:style>
        <p:txBody>
          <a:bodyPr>
            <a:normAutofit fontScale="25000" lnSpcReduction="20000"/>
          </a:bodyPr>
          <a:lstStyle/>
          <a:p>
            <a:pPr marL="0" indent="0">
              <a:buNone/>
            </a:pPr>
            <a:endParaRPr kumimoji="1" lang="en-US" altLang="ja-JP" sz="2800" b="1" dirty="0">
              <a:latin typeface="メイリオ" panose="020B0604030504040204" pitchFamily="50" charset="-128"/>
              <a:ea typeface="メイリオ" panose="020B0604030504040204" pitchFamily="50" charset="-128"/>
            </a:endParaRPr>
          </a:p>
          <a:p>
            <a:pPr marL="0" indent="0">
              <a:buNone/>
            </a:pPr>
            <a:r>
              <a:rPr kumimoji="1" lang="ja-JP" altLang="en-US" sz="11200" b="1" dirty="0">
                <a:latin typeface="メイリオ" panose="020B0604030504040204" pitchFamily="50" charset="-128"/>
                <a:ea typeface="メイリオ" panose="020B0604030504040204" pitchFamily="50" charset="-128"/>
              </a:rPr>
              <a:t>テーマ：</a:t>
            </a:r>
            <a:r>
              <a:rPr lang="ja-JP" altLang="en-US" sz="11200" b="1" dirty="0">
                <a:solidFill>
                  <a:srgbClr val="C00000"/>
                </a:solidFill>
                <a:latin typeface="メイリオ" panose="020B0604030504040204" pitchFamily="50" charset="-128"/>
                <a:ea typeface="メイリオ" panose="020B0604030504040204" pitchFamily="50" charset="-128"/>
              </a:rPr>
              <a:t>ヘルパーさんのための死にゆく利用者さんへの関わりと亡くなった後の支え方</a:t>
            </a:r>
            <a:endParaRPr lang="en-US" altLang="ja-JP" sz="11200" b="1" u="sng" dirty="0">
              <a:solidFill>
                <a:srgbClr val="C00000"/>
              </a:solidFill>
              <a:latin typeface="メイリオ" panose="020B0604030504040204" pitchFamily="50" charset="-128"/>
              <a:ea typeface="メイリオ" panose="020B0604030504040204" pitchFamily="50" charset="-128"/>
            </a:endParaRPr>
          </a:p>
          <a:p>
            <a:pPr marL="0" indent="0">
              <a:buNone/>
            </a:pPr>
            <a:endParaRPr lang="en-US" altLang="ja-JP" sz="11200" b="1" u="sng" dirty="0">
              <a:latin typeface="メイリオ" panose="020B0604030504040204" pitchFamily="50" charset="-128"/>
              <a:ea typeface="メイリオ" panose="020B0604030504040204" pitchFamily="50" charset="-128"/>
            </a:endParaRPr>
          </a:p>
          <a:p>
            <a:pPr marL="0" indent="0">
              <a:buNone/>
            </a:pPr>
            <a:r>
              <a:rPr lang="ja-JP" altLang="en-US" sz="11200" b="1" dirty="0">
                <a:latin typeface="メイリオ" panose="020B0604030504040204" pitchFamily="50" charset="-128"/>
                <a:ea typeface="メイリオ" panose="020B0604030504040204" pitchFamily="50" charset="-128"/>
              </a:rPr>
              <a:t>内容：</a:t>
            </a:r>
            <a:endParaRPr lang="en-US" altLang="ja-JP" sz="11200" b="1" dirty="0">
              <a:latin typeface="メイリオ" panose="020B0604030504040204" pitchFamily="50" charset="-128"/>
              <a:ea typeface="メイリオ" panose="020B0604030504040204" pitchFamily="50" charset="-128"/>
            </a:endParaRPr>
          </a:p>
          <a:p>
            <a:pPr marL="0" indent="0">
              <a:buNone/>
            </a:pPr>
            <a:r>
              <a:rPr lang="ja-JP" altLang="en-US" sz="11200" b="1" dirty="0">
                <a:latin typeface="メイリオ" panose="020B0604030504040204" pitchFamily="50" charset="-128"/>
                <a:ea typeface="メイリオ" panose="020B0604030504040204" pitchFamily="50" charset="-128"/>
              </a:rPr>
              <a:t>①利用者が住み慣れた</a:t>
            </a:r>
            <a:r>
              <a:rPr lang="ja-JP" altLang="en-US" sz="11200" b="1" dirty="0">
                <a:solidFill>
                  <a:srgbClr val="C00000"/>
                </a:solidFill>
                <a:latin typeface="メイリオ" panose="020B0604030504040204" pitchFamily="50" charset="-128"/>
                <a:ea typeface="メイリオ" panose="020B0604030504040204" pitchFamily="50" charset="-128"/>
              </a:rPr>
              <a:t>施設で亡くなることの　　　　　メリット・デメリット</a:t>
            </a:r>
            <a:r>
              <a:rPr lang="ja-JP" altLang="en-US" sz="11200" b="1" dirty="0">
                <a:latin typeface="メイリオ" panose="020B0604030504040204" pitchFamily="50" charset="-128"/>
                <a:ea typeface="メイリオ" panose="020B0604030504040204" pitchFamily="50" charset="-128"/>
              </a:rPr>
              <a:t>（病院死・自宅死も）</a:t>
            </a:r>
            <a:endParaRPr lang="en-US" altLang="ja-JP" sz="11200" b="1" dirty="0">
              <a:latin typeface="メイリオ" panose="020B0604030504040204" pitchFamily="50" charset="-128"/>
              <a:ea typeface="メイリオ" panose="020B0604030504040204" pitchFamily="50" charset="-128"/>
            </a:endParaRPr>
          </a:p>
          <a:p>
            <a:pPr marL="0" indent="0">
              <a:buNone/>
            </a:pPr>
            <a:r>
              <a:rPr lang="ja-JP" altLang="en-US" sz="11200" b="1" dirty="0">
                <a:latin typeface="メイリオ" panose="020B0604030504040204" pitchFamily="50" charset="-128"/>
                <a:ea typeface="メイリオ" panose="020B0604030504040204" pitchFamily="50" charset="-128"/>
              </a:rPr>
              <a:t>②</a:t>
            </a:r>
            <a:r>
              <a:rPr lang="ja-JP" altLang="en-US" sz="11200" b="1" dirty="0">
                <a:solidFill>
                  <a:srgbClr val="C00000"/>
                </a:solidFill>
                <a:latin typeface="メイリオ" panose="020B0604030504040204" pitchFamily="50" charset="-128"/>
                <a:ea typeface="メイリオ" panose="020B0604030504040204" pitchFamily="50" charset="-128"/>
              </a:rPr>
              <a:t>亡くなるサイン</a:t>
            </a:r>
            <a:endParaRPr lang="en-US" altLang="ja-JP" sz="11200" b="1" dirty="0">
              <a:solidFill>
                <a:srgbClr val="C00000"/>
              </a:solidFill>
              <a:latin typeface="メイリオ" panose="020B0604030504040204" pitchFamily="50" charset="-128"/>
              <a:ea typeface="メイリオ" panose="020B0604030504040204" pitchFamily="50" charset="-128"/>
            </a:endParaRPr>
          </a:p>
          <a:p>
            <a:pPr marL="0" indent="0">
              <a:buNone/>
            </a:pPr>
            <a:r>
              <a:rPr lang="ja-JP" altLang="en-US" sz="11200" b="1" dirty="0">
                <a:latin typeface="メイリオ" panose="020B0604030504040204" pitchFamily="50" charset="-128"/>
                <a:ea typeface="メイリオ" panose="020B0604030504040204" pitchFamily="50" charset="-128"/>
              </a:rPr>
              <a:t>③</a:t>
            </a:r>
            <a:r>
              <a:rPr lang="ja-JP" altLang="ja-JP" sz="11200" b="1" dirty="0">
                <a:solidFill>
                  <a:srgbClr val="C00000"/>
                </a:solidFill>
                <a:latin typeface="メイリオ" panose="020B0604030504040204" pitchFamily="50" charset="-128"/>
                <a:ea typeface="メイリオ" panose="020B0604030504040204" pitchFamily="50" charset="-128"/>
              </a:rPr>
              <a:t>苦痛</a:t>
            </a:r>
            <a:r>
              <a:rPr lang="ja-JP" altLang="ja-JP" sz="11200" b="1" dirty="0">
                <a:latin typeface="メイリオ" panose="020B0604030504040204" pitchFamily="50" charset="-128"/>
                <a:ea typeface="メイリオ" panose="020B0604030504040204" pitchFamily="50" charset="-128"/>
              </a:rPr>
              <a:t>サイン</a:t>
            </a:r>
            <a:r>
              <a:rPr lang="ja-JP" altLang="en-US" sz="11200" b="1" dirty="0">
                <a:latin typeface="メイリオ" panose="020B0604030504040204" pitchFamily="50" charset="-128"/>
                <a:ea typeface="メイリオ" panose="020B0604030504040204" pitchFamily="50" charset="-128"/>
              </a:rPr>
              <a:t>　</a:t>
            </a:r>
            <a:endParaRPr lang="en-US" altLang="ja-JP" sz="11200" b="1" dirty="0">
              <a:latin typeface="メイリオ" panose="020B0604030504040204" pitchFamily="50" charset="-128"/>
              <a:ea typeface="メイリオ" panose="020B0604030504040204" pitchFamily="50" charset="-128"/>
            </a:endParaRPr>
          </a:p>
          <a:p>
            <a:pPr marL="0" indent="0">
              <a:buNone/>
            </a:pPr>
            <a:r>
              <a:rPr lang="ja-JP" altLang="en-US" sz="11200" b="1" dirty="0">
                <a:latin typeface="メイリオ" panose="020B0604030504040204" pitchFamily="50" charset="-128"/>
                <a:ea typeface="メイリオ" panose="020B0604030504040204" pitchFamily="50" charset="-128"/>
              </a:rPr>
              <a:t>④</a:t>
            </a:r>
            <a:r>
              <a:rPr lang="ja-JP" altLang="ja-JP" sz="11200" b="1" dirty="0">
                <a:latin typeface="メイリオ" panose="020B0604030504040204" pitchFamily="50" charset="-128"/>
                <a:ea typeface="メイリオ" panose="020B0604030504040204" pitchFamily="50" charset="-128"/>
              </a:rPr>
              <a:t>看取りの</a:t>
            </a:r>
            <a:r>
              <a:rPr lang="ja-JP" altLang="ja-JP" sz="11200" b="1" dirty="0">
                <a:solidFill>
                  <a:srgbClr val="C00000"/>
                </a:solidFill>
                <a:latin typeface="メイリオ" panose="020B0604030504040204" pitchFamily="50" charset="-128"/>
                <a:ea typeface="メイリオ" panose="020B0604030504040204" pitchFamily="50" charset="-128"/>
              </a:rPr>
              <a:t>捉え方 </a:t>
            </a:r>
            <a:endParaRPr lang="en-US" altLang="ja-JP" sz="11200" b="1" dirty="0">
              <a:solidFill>
                <a:srgbClr val="C00000"/>
              </a:solidFill>
              <a:latin typeface="メイリオ" panose="020B0604030504040204" pitchFamily="50" charset="-128"/>
              <a:ea typeface="メイリオ" panose="020B0604030504040204" pitchFamily="50" charset="-128"/>
            </a:endParaRPr>
          </a:p>
          <a:p>
            <a:pPr marL="0" indent="0">
              <a:buNone/>
            </a:pPr>
            <a:r>
              <a:rPr lang="ja-JP" altLang="en-US" sz="11200" b="1" dirty="0">
                <a:latin typeface="メイリオ" panose="020B0604030504040204" pitchFamily="50" charset="-128"/>
                <a:ea typeface="メイリオ" panose="020B0604030504040204" pitchFamily="50" charset="-128"/>
              </a:rPr>
              <a:t>⑤</a:t>
            </a:r>
            <a:r>
              <a:rPr lang="ja-JP" altLang="ja-JP" sz="11200" b="1" dirty="0">
                <a:latin typeface="メイリオ" panose="020B0604030504040204" pitchFamily="50" charset="-128"/>
                <a:ea typeface="メイリオ" panose="020B0604030504040204" pitchFamily="50" charset="-128"/>
              </a:rPr>
              <a:t>最期に</a:t>
            </a:r>
            <a:r>
              <a:rPr lang="ja-JP" altLang="ja-JP" sz="11200" b="1" dirty="0">
                <a:solidFill>
                  <a:srgbClr val="C00000"/>
                </a:solidFill>
                <a:latin typeface="メイリオ" panose="020B0604030504040204" pitchFamily="50" charset="-128"/>
                <a:ea typeface="メイリオ" panose="020B0604030504040204" pitchFamily="50" charset="-128"/>
              </a:rPr>
              <a:t>寄り添う</a:t>
            </a:r>
            <a:r>
              <a:rPr lang="ja-JP" altLang="ja-JP" sz="11200" b="1" dirty="0">
                <a:latin typeface="メイリオ" panose="020B0604030504040204" pitchFamily="50" charset="-128"/>
                <a:ea typeface="メイリオ" panose="020B0604030504040204" pitchFamily="50" charset="-128"/>
              </a:rPr>
              <a:t>姿勢 </a:t>
            </a:r>
            <a:endParaRPr lang="en-US" altLang="ja-JP" sz="11200" b="1" dirty="0">
              <a:latin typeface="メイリオ" panose="020B0604030504040204" pitchFamily="50" charset="-128"/>
              <a:ea typeface="メイリオ" panose="020B0604030504040204" pitchFamily="50" charset="-128"/>
            </a:endParaRPr>
          </a:p>
          <a:p>
            <a:pPr marL="0" indent="0">
              <a:buNone/>
            </a:pPr>
            <a:endParaRPr lang="en-US" altLang="ja-JP" sz="11200" b="1" u="sng" dirty="0">
              <a:latin typeface="メイリオ" panose="020B0604030504040204" pitchFamily="50" charset="-128"/>
              <a:ea typeface="メイリオ" panose="020B0604030504040204" pitchFamily="50" charset="-128"/>
            </a:endParaRPr>
          </a:p>
          <a:p>
            <a:pPr marL="0" indent="0">
              <a:buNone/>
            </a:pPr>
            <a:r>
              <a:rPr lang="ja-JP" altLang="en-US" sz="11200" b="1" dirty="0">
                <a:solidFill>
                  <a:schemeClr val="tx1"/>
                </a:solidFill>
                <a:latin typeface="メイリオ" panose="020B0604030504040204" pitchFamily="50" charset="-128"/>
                <a:ea typeface="メイリオ" panose="020B0604030504040204" pitchFamily="50" charset="-128"/>
              </a:rPr>
              <a:t>目的：</a:t>
            </a:r>
            <a:r>
              <a:rPr lang="ja-JP" altLang="ja-JP" sz="11200" b="1" dirty="0">
                <a:solidFill>
                  <a:srgbClr val="C00000"/>
                </a:solidFill>
                <a:latin typeface="メイリオ" panose="020B0604030504040204" pitchFamily="50" charset="-128"/>
                <a:ea typeface="メイリオ" panose="020B0604030504040204" pitchFamily="50" charset="-128"/>
              </a:rPr>
              <a:t>ヘルパーが不安なく</a:t>
            </a:r>
            <a:r>
              <a:rPr lang="ja-JP" altLang="ja-JP" sz="11200" b="1" dirty="0">
                <a:latin typeface="メイリオ" panose="020B0604030504040204" pitchFamily="50" charset="-128"/>
                <a:ea typeface="メイリオ" panose="020B0604030504040204" pitchFamily="50" charset="-128"/>
              </a:rPr>
              <a:t>最期に関われること </a:t>
            </a:r>
          </a:p>
          <a:p>
            <a:pPr marL="0" indent="0">
              <a:buNone/>
            </a:pPr>
            <a:endParaRPr lang="ja-JP" altLang="en-US" sz="11200" b="1" dirty="0">
              <a:solidFill>
                <a:schemeClr val="tx1"/>
              </a:solidFill>
              <a:latin typeface="メイリオ" panose="020B0604030504040204" pitchFamily="50" charset="-128"/>
              <a:ea typeface="メイリオ" panose="020B0604030504040204" pitchFamily="50" charset="-128"/>
            </a:endParaRPr>
          </a:p>
          <a:p>
            <a:pPr marL="0" indent="0">
              <a:buNone/>
            </a:pPr>
            <a:endParaRPr lang="ja-JP" altLang="en-US" sz="2400" b="1" u="sng" dirty="0">
              <a:latin typeface="メイリオ" panose="020B0604030504040204" pitchFamily="50" charset="-128"/>
              <a:ea typeface="メイリオ" panose="020B0604030504040204" pitchFamily="50" charset="-128"/>
            </a:endParaRPr>
          </a:p>
          <a:p>
            <a:pPr marL="0" indent="0">
              <a:buNone/>
            </a:pPr>
            <a:endParaRPr lang="ja-JP" altLang="en-US" b="1" u="sng" dirty="0">
              <a:latin typeface="メイリオ" panose="020B0604030504040204" pitchFamily="50" charset="-128"/>
              <a:ea typeface="メイリオ" panose="020B0604030504040204" pitchFamily="50" charset="-128"/>
            </a:endParaRPr>
          </a:p>
          <a:p>
            <a:pPr marL="0" indent="0">
              <a:buNone/>
            </a:pPr>
            <a:r>
              <a:rPr kumimoji="1" lang="ja-JP" altLang="en-US" dirty="0"/>
              <a:t>　</a:t>
            </a:r>
          </a:p>
        </p:txBody>
      </p:sp>
      <p:sp>
        <p:nvSpPr>
          <p:cNvPr id="4" name="スライド番号プレースホルダー 3">
            <a:extLst>
              <a:ext uri="{FF2B5EF4-FFF2-40B4-BE49-F238E27FC236}">
                <a16:creationId xmlns:a16="http://schemas.microsoft.com/office/drawing/2014/main" id="{FA89DCD2-C9B5-1916-51A6-9624D7F77663}"/>
              </a:ext>
            </a:extLst>
          </p:cNvPr>
          <p:cNvSpPr>
            <a:spLocks noGrp="1"/>
          </p:cNvSpPr>
          <p:nvPr>
            <p:ph type="sldNum" sz="quarter" idx="12"/>
          </p:nvPr>
        </p:nvSpPr>
        <p:spPr/>
        <p:txBody>
          <a:bodyPr/>
          <a:lstStyle/>
          <a:p>
            <a:fld id="{C1FF6DA9-008F-8B48-92A6-B652298478BF}" type="slidenum">
              <a:rPr lang="en-US" smtClean="0"/>
              <a:t>7</a:t>
            </a:fld>
            <a:endParaRPr lang="en-US"/>
          </a:p>
        </p:txBody>
      </p:sp>
    </p:spTree>
    <p:extLst>
      <p:ext uri="{BB962C8B-B14F-4D97-AF65-F5344CB8AC3E}">
        <p14:creationId xmlns:p14="http://schemas.microsoft.com/office/powerpoint/2010/main" val="33054105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8B77113-937D-06A6-2CAA-EAABEAC5F5FB}"/>
              </a:ext>
            </a:extLst>
          </p:cNvPr>
          <p:cNvSpPr>
            <a:spLocks noGrp="1"/>
          </p:cNvSpPr>
          <p:nvPr>
            <p:ph type="title"/>
          </p:nvPr>
        </p:nvSpPr>
        <p:spPr/>
        <p:txBody>
          <a:bodyPr/>
          <a:lstStyle/>
          <a:p>
            <a:r>
              <a:rPr lang="ja-JP" altLang="en-US" b="1" u="sng" dirty="0">
                <a:solidFill>
                  <a:schemeClr val="tx2"/>
                </a:solidFill>
                <a:latin typeface="メイリオ" panose="020B0604030504040204" pitchFamily="50" charset="-128"/>
                <a:ea typeface="メイリオ" panose="020B0604030504040204" pitchFamily="50" charset="-128"/>
              </a:rPr>
              <a:t>事例</a:t>
            </a:r>
            <a:r>
              <a:rPr lang="en-US" altLang="ja-JP" b="1" u="sng" dirty="0">
                <a:solidFill>
                  <a:schemeClr val="tx2"/>
                </a:solidFill>
                <a:latin typeface="メイリオ" panose="020B0604030504040204" pitchFamily="50" charset="-128"/>
                <a:ea typeface="メイリオ" panose="020B0604030504040204" pitchFamily="50" charset="-128"/>
              </a:rPr>
              <a:t>2</a:t>
            </a:r>
            <a:r>
              <a:rPr lang="ja-JP" altLang="en-US" b="1" u="sng" dirty="0">
                <a:solidFill>
                  <a:schemeClr val="tx2"/>
                </a:solidFill>
                <a:latin typeface="メイリオ" panose="020B0604030504040204" pitchFamily="50" charset="-128"/>
                <a:ea typeface="メイリオ" panose="020B0604030504040204" pitchFamily="50" charset="-128"/>
              </a:rPr>
              <a:t>：進行がん </a:t>
            </a:r>
            <a:r>
              <a:rPr lang="en-US" altLang="ja-JP" b="1" u="sng" dirty="0">
                <a:solidFill>
                  <a:schemeClr val="tx2"/>
                </a:solidFill>
                <a:latin typeface="メイリオ" panose="020B0604030504040204" pitchFamily="50" charset="-128"/>
                <a:ea typeface="メイリオ" panose="020B0604030504040204" pitchFamily="50" charset="-128"/>
              </a:rPr>
              <a:t>B</a:t>
            </a:r>
            <a:r>
              <a:rPr lang="ja-JP" altLang="en-US" b="1" u="sng" dirty="0">
                <a:solidFill>
                  <a:schemeClr val="tx2"/>
                </a:solidFill>
                <a:latin typeface="メイリオ" panose="020B0604030504040204" pitchFamily="50" charset="-128"/>
                <a:ea typeface="メイリオ" panose="020B0604030504040204" pitchFamily="50" charset="-128"/>
              </a:rPr>
              <a:t>氏（</a:t>
            </a:r>
            <a:r>
              <a:rPr lang="en-US" altLang="ja-JP" b="1" u="sng" dirty="0">
                <a:solidFill>
                  <a:schemeClr val="tx2"/>
                </a:solidFill>
                <a:latin typeface="メイリオ" panose="020B0604030504040204" pitchFamily="50" charset="-128"/>
                <a:ea typeface="メイリオ" panose="020B0604030504040204" pitchFamily="50" charset="-128"/>
              </a:rPr>
              <a:t>80</a:t>
            </a:r>
            <a:r>
              <a:rPr lang="ja-JP" altLang="en-US" b="1" u="sng" dirty="0">
                <a:solidFill>
                  <a:schemeClr val="tx2"/>
                </a:solidFill>
                <a:latin typeface="メイリオ" panose="020B0604030504040204" pitchFamily="50" charset="-128"/>
                <a:ea typeface="メイリオ" panose="020B0604030504040204" pitchFamily="50" charset="-128"/>
              </a:rPr>
              <a:t>代男性</a:t>
            </a:r>
            <a:r>
              <a:rPr lang="ja-JP" altLang="en-US" b="1" dirty="0">
                <a:solidFill>
                  <a:schemeClr val="tx2"/>
                </a:solidFill>
                <a:latin typeface="メイリオ" panose="020B0604030504040204" pitchFamily="50" charset="-128"/>
                <a:ea typeface="メイリオ" panose="020B0604030504040204" pitchFamily="50" charset="-128"/>
              </a:rPr>
              <a:t>）</a:t>
            </a:r>
            <a:endParaRPr kumimoji="1" lang="ja-JP" altLang="en-US" b="1" dirty="0">
              <a:solidFill>
                <a:schemeClr val="tx2"/>
              </a:solidFill>
              <a:latin typeface="メイリオ" panose="020B0604030504040204" pitchFamily="50" charset="-128"/>
              <a:ea typeface="メイリオ" panose="020B0604030504040204" pitchFamily="50" charset="-128"/>
            </a:endParaRPr>
          </a:p>
        </p:txBody>
      </p:sp>
      <p:graphicFrame>
        <p:nvGraphicFramePr>
          <p:cNvPr id="4" name="コンテンツ プレースホルダー 3">
            <a:extLst>
              <a:ext uri="{FF2B5EF4-FFF2-40B4-BE49-F238E27FC236}">
                <a16:creationId xmlns:a16="http://schemas.microsoft.com/office/drawing/2014/main" id="{9CF032D1-1D72-1BE1-47D5-B15C783695F1}"/>
              </a:ext>
            </a:extLst>
          </p:cNvPr>
          <p:cNvGraphicFramePr>
            <a:graphicFrameLocks noGrp="1"/>
          </p:cNvGraphicFramePr>
          <p:nvPr>
            <p:ph idx="1"/>
            <p:extLst>
              <p:ext uri="{D42A27DB-BD31-4B8C-83A1-F6EECF244321}">
                <p14:modId xmlns:p14="http://schemas.microsoft.com/office/powerpoint/2010/main" val="116281268"/>
              </p:ext>
            </p:extLst>
          </p:nvPr>
        </p:nvGraphicFramePr>
        <p:xfrm>
          <a:off x="500634" y="463168"/>
          <a:ext cx="8469630" cy="60297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スライド番号プレースホルダー 2">
            <a:extLst>
              <a:ext uri="{FF2B5EF4-FFF2-40B4-BE49-F238E27FC236}">
                <a16:creationId xmlns:a16="http://schemas.microsoft.com/office/drawing/2014/main" id="{DDC86EBF-D6E9-E048-2421-1A03FEFCB3CC}"/>
              </a:ext>
            </a:extLst>
          </p:cNvPr>
          <p:cNvSpPr>
            <a:spLocks noGrp="1"/>
          </p:cNvSpPr>
          <p:nvPr>
            <p:ph type="sldNum" sz="quarter" idx="12"/>
          </p:nvPr>
        </p:nvSpPr>
        <p:spPr/>
        <p:txBody>
          <a:bodyPr/>
          <a:lstStyle/>
          <a:p>
            <a:fld id="{C1FF6DA9-008F-8B48-92A6-B652298478BF}" type="slidenum">
              <a:rPr lang="en-US" smtClean="0"/>
              <a:t>8</a:t>
            </a:fld>
            <a:endParaRPr lang="en-US"/>
          </a:p>
        </p:txBody>
      </p:sp>
    </p:spTree>
    <p:extLst>
      <p:ext uri="{BB962C8B-B14F-4D97-AF65-F5344CB8AC3E}">
        <p14:creationId xmlns:p14="http://schemas.microsoft.com/office/powerpoint/2010/main" val="17939938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8B316E9-A13F-5002-5ABB-BFABCCA03B0A}"/>
              </a:ext>
            </a:extLst>
          </p:cNvPr>
          <p:cNvSpPr>
            <a:spLocks noGrp="1"/>
          </p:cNvSpPr>
          <p:nvPr>
            <p:ph type="title"/>
          </p:nvPr>
        </p:nvSpPr>
        <p:spPr/>
        <p:txBody>
          <a:bodyPr/>
          <a:lstStyle/>
          <a:p>
            <a:r>
              <a:rPr lang="ja-JP" altLang="en-US" b="1" u="sng" dirty="0">
                <a:latin typeface="メイリオ" panose="020B0604030504040204" pitchFamily="50" charset="-128"/>
                <a:ea typeface="メイリオ" panose="020B0604030504040204" pitchFamily="50" charset="-128"/>
              </a:rPr>
              <a:t>学習会後の効果</a:t>
            </a:r>
            <a:endParaRPr kumimoji="1" lang="ja-JP" altLang="en-US" b="1" u="sng" dirty="0">
              <a:latin typeface="メイリオ" panose="020B0604030504040204" pitchFamily="50" charset="-128"/>
              <a:ea typeface="メイリオ" panose="020B0604030504040204" pitchFamily="50" charset="-128"/>
            </a:endParaRPr>
          </a:p>
        </p:txBody>
      </p:sp>
      <p:graphicFrame>
        <p:nvGraphicFramePr>
          <p:cNvPr id="4" name="コンテンツ プレースホルダー 3">
            <a:extLst>
              <a:ext uri="{FF2B5EF4-FFF2-40B4-BE49-F238E27FC236}">
                <a16:creationId xmlns:a16="http://schemas.microsoft.com/office/drawing/2014/main" id="{DEC46739-FABF-CA52-1097-78F802F84002}"/>
              </a:ext>
            </a:extLst>
          </p:cNvPr>
          <p:cNvGraphicFramePr>
            <a:graphicFrameLocks noGrp="1"/>
          </p:cNvGraphicFramePr>
          <p:nvPr>
            <p:ph idx="1"/>
            <p:extLst>
              <p:ext uri="{D42A27DB-BD31-4B8C-83A1-F6EECF244321}">
                <p14:modId xmlns:p14="http://schemas.microsoft.com/office/powerpoint/2010/main" val="781173453"/>
              </p:ext>
            </p:extLst>
          </p:nvPr>
        </p:nvGraphicFramePr>
        <p:xfrm>
          <a:off x="64008" y="1825624"/>
          <a:ext cx="6611112" cy="48860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四角形: 角を丸くする 4">
            <a:extLst>
              <a:ext uri="{FF2B5EF4-FFF2-40B4-BE49-F238E27FC236}">
                <a16:creationId xmlns:a16="http://schemas.microsoft.com/office/drawing/2014/main" id="{13A30335-A6A5-CC9D-EEE9-C7E2B97C3DCB}"/>
              </a:ext>
            </a:extLst>
          </p:cNvPr>
          <p:cNvSpPr/>
          <p:nvPr/>
        </p:nvSpPr>
        <p:spPr>
          <a:xfrm>
            <a:off x="6976872" y="1390525"/>
            <a:ext cx="2103120" cy="496582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ja-JP" sz="2800" b="1" dirty="0">
                <a:latin typeface="メイリオ" panose="020B0604030504040204" pitchFamily="50" charset="-128"/>
                <a:ea typeface="メイリオ" panose="020B0604030504040204" pitchFamily="50" charset="-128"/>
              </a:rPr>
              <a:t>結果：</a:t>
            </a:r>
            <a:endParaRPr lang="en-US" altLang="ja-JP" sz="2800" b="1" dirty="0">
              <a:latin typeface="メイリオ" panose="020B0604030504040204" pitchFamily="50" charset="-128"/>
              <a:ea typeface="メイリオ" panose="020B0604030504040204" pitchFamily="50" charset="-128"/>
            </a:endParaRPr>
          </a:p>
          <a:p>
            <a:r>
              <a:rPr lang="ja-JP" altLang="ja-JP" sz="2800" b="1" dirty="0">
                <a:latin typeface="メイリオ" panose="020B0604030504040204" pitchFamily="50" charset="-128"/>
                <a:ea typeface="メイリオ" panose="020B0604030504040204" pitchFamily="50" charset="-128"/>
              </a:rPr>
              <a:t>穏やかな最期を</a:t>
            </a:r>
            <a:endParaRPr lang="en-US" altLang="ja-JP" sz="2800" b="1" dirty="0">
              <a:latin typeface="メイリオ" panose="020B0604030504040204" pitchFamily="50" charset="-128"/>
              <a:ea typeface="メイリオ" panose="020B0604030504040204" pitchFamily="50" charset="-128"/>
            </a:endParaRPr>
          </a:p>
          <a:p>
            <a:r>
              <a:rPr lang="ja-JP" altLang="ja-JP" sz="2800" b="1" dirty="0">
                <a:latin typeface="メイリオ" panose="020B0604030504040204" pitchFamily="50" charset="-128"/>
                <a:ea typeface="メイリオ" panose="020B0604030504040204" pitchFamily="50" charset="-128"/>
              </a:rPr>
              <a:t>支える</a:t>
            </a:r>
            <a:endParaRPr lang="en-US" altLang="ja-JP" sz="2800" b="1" dirty="0">
              <a:latin typeface="メイリオ" panose="020B0604030504040204" pitchFamily="50" charset="-128"/>
              <a:ea typeface="メイリオ" panose="020B0604030504040204" pitchFamily="50" charset="-128"/>
            </a:endParaRPr>
          </a:p>
          <a:p>
            <a:r>
              <a:rPr lang="ja-JP" altLang="ja-JP" sz="2800" b="1" dirty="0">
                <a:latin typeface="メイリオ" panose="020B0604030504040204" pitchFamily="50" charset="-128"/>
                <a:ea typeface="メイリオ" panose="020B0604030504040204" pitchFamily="50" charset="-128"/>
              </a:rPr>
              <a:t>体制が</a:t>
            </a:r>
            <a:endParaRPr lang="en-US" altLang="ja-JP" sz="2800" b="1" dirty="0">
              <a:latin typeface="メイリオ" panose="020B0604030504040204" pitchFamily="50" charset="-128"/>
              <a:ea typeface="メイリオ" panose="020B0604030504040204" pitchFamily="50" charset="-128"/>
            </a:endParaRPr>
          </a:p>
          <a:p>
            <a:r>
              <a:rPr lang="ja-JP" altLang="ja-JP" sz="2800" b="1" dirty="0">
                <a:latin typeface="メイリオ" panose="020B0604030504040204" pitchFamily="50" charset="-128"/>
                <a:ea typeface="メイリオ" panose="020B0604030504040204" pitchFamily="50" charset="-128"/>
              </a:rPr>
              <a:t>形成 </a:t>
            </a:r>
          </a:p>
        </p:txBody>
      </p:sp>
      <p:sp>
        <p:nvSpPr>
          <p:cNvPr id="3" name="スライド番号プレースホルダー 2">
            <a:extLst>
              <a:ext uri="{FF2B5EF4-FFF2-40B4-BE49-F238E27FC236}">
                <a16:creationId xmlns:a16="http://schemas.microsoft.com/office/drawing/2014/main" id="{3658DCB0-2E37-C203-39D3-E97DD7827D09}"/>
              </a:ext>
            </a:extLst>
          </p:cNvPr>
          <p:cNvSpPr>
            <a:spLocks noGrp="1"/>
          </p:cNvSpPr>
          <p:nvPr>
            <p:ph type="sldNum" sz="quarter" idx="12"/>
          </p:nvPr>
        </p:nvSpPr>
        <p:spPr/>
        <p:txBody>
          <a:bodyPr/>
          <a:lstStyle/>
          <a:p>
            <a:fld id="{C1FF6DA9-008F-8B48-92A6-B652298478BF}" type="slidenum">
              <a:rPr lang="en-US" smtClean="0"/>
              <a:t>9</a:t>
            </a:fld>
            <a:endParaRPr lang="en-US"/>
          </a:p>
        </p:txBody>
      </p:sp>
    </p:spTree>
    <p:extLst>
      <p:ext uri="{BB962C8B-B14F-4D97-AF65-F5344CB8AC3E}">
        <p14:creationId xmlns:p14="http://schemas.microsoft.com/office/powerpoint/2010/main" val="107436900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223</TotalTime>
  <Words>736</Words>
  <Application>Microsoft Office PowerPoint</Application>
  <PresentationFormat>画面に合わせる (4:3)</PresentationFormat>
  <Paragraphs>114</Paragraphs>
  <Slides>11</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11</vt:i4>
      </vt:variant>
    </vt:vector>
  </HeadingPairs>
  <TitlesOfParts>
    <vt:vector size="16" baseType="lpstr">
      <vt:lpstr>メイリオ</vt:lpstr>
      <vt:lpstr>游ゴシック</vt:lpstr>
      <vt:lpstr>游ゴシック Light</vt:lpstr>
      <vt:lpstr>Arial</vt:lpstr>
      <vt:lpstr>Office テーマ</vt:lpstr>
      <vt:lpstr>死にゆく人を看取る学習会を 通じた ヘルパー支援と看取りの 質の向上 住宅型有料老人ホームでの 取り組み </vt:lpstr>
      <vt:lpstr>【利益相反(COI）の開示】【倫理的配慮】</vt:lpstr>
      <vt:lpstr>はじめに</vt:lpstr>
      <vt:lpstr>教育的支援の目的として</vt:lpstr>
      <vt:lpstr>事例1慢性心不全 A氏（90代女性）</vt:lpstr>
      <vt:lpstr>事例1慢性心不全 A氏（90代女性）示唆</vt:lpstr>
      <vt:lpstr>学習会の概要</vt:lpstr>
      <vt:lpstr>事例2：進行がん B氏（80代男性）</vt:lpstr>
      <vt:lpstr>学習会後の効果</vt:lpstr>
      <vt:lpstr>考察</vt:lpstr>
      <vt:lpstr>まとめ／今後の課題</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KEIKO HIRATA</dc:creator>
  <cp:keywords/>
  <dc:description>generated using python-pptx</dc:description>
  <cp:lastModifiedBy>さき 平田</cp:lastModifiedBy>
  <cp:revision>12</cp:revision>
  <dcterms:created xsi:type="dcterms:W3CDTF">2013-01-27T09:14:16Z</dcterms:created>
  <dcterms:modified xsi:type="dcterms:W3CDTF">2026-06-04T12:38:27Z</dcterms:modified>
  <cp:category/>
</cp:coreProperties>
</file>