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9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0" r:id="rId9"/>
    <p:sldId id="263" r:id="rId10"/>
    <p:sldId id="281" r:id="rId11"/>
    <p:sldId id="264" r:id="rId12"/>
    <p:sldId id="265" r:id="rId13"/>
    <p:sldId id="283" r:id="rId14"/>
    <p:sldId id="266" r:id="rId15"/>
    <p:sldId id="290" r:id="rId16"/>
    <p:sldId id="284" r:id="rId17"/>
    <p:sldId id="267" r:id="rId18"/>
    <p:sldId id="268" r:id="rId19"/>
    <p:sldId id="291" r:id="rId20"/>
    <p:sldId id="316" r:id="rId21"/>
    <p:sldId id="292" r:id="rId22"/>
    <p:sldId id="269" r:id="rId23"/>
    <p:sldId id="293" r:id="rId24"/>
    <p:sldId id="270" r:id="rId25"/>
    <p:sldId id="271" r:id="rId26"/>
    <p:sldId id="295" r:id="rId27"/>
    <p:sldId id="294" r:id="rId28"/>
    <p:sldId id="273" r:id="rId29"/>
    <p:sldId id="287" r:id="rId30"/>
    <p:sldId id="288" r:id="rId31"/>
    <p:sldId id="289" r:id="rId32"/>
    <p:sldId id="275" r:id="rId33"/>
    <p:sldId id="276" r:id="rId34"/>
    <p:sldId id="317" r:id="rId35"/>
    <p:sldId id="319" r:id="rId36"/>
    <p:sldId id="318" r:id="rId37"/>
    <p:sldId id="285" r:id="rId38"/>
    <p:sldId id="277" r:id="rId39"/>
    <p:sldId id="324" r:id="rId40"/>
    <p:sldId id="296" r:id="rId41"/>
    <p:sldId id="278" r:id="rId42"/>
    <p:sldId id="279" r:id="rId43"/>
    <p:sldId id="297" r:id="rId44"/>
    <p:sldId id="327" r:id="rId45"/>
    <p:sldId id="307" r:id="rId46"/>
    <p:sldId id="321" r:id="rId47"/>
    <p:sldId id="299" r:id="rId48"/>
    <p:sldId id="313" r:id="rId49"/>
    <p:sldId id="311" r:id="rId50"/>
    <p:sldId id="312" r:id="rId51"/>
    <p:sldId id="305" r:id="rId52"/>
    <p:sldId id="304" r:id="rId53"/>
    <p:sldId id="314" r:id="rId54"/>
    <p:sldId id="308" r:id="rId55"/>
    <p:sldId id="315" r:id="rId56"/>
    <p:sldId id="300" r:id="rId57"/>
    <p:sldId id="322" r:id="rId58"/>
    <p:sldId id="326" r:id="rId59"/>
    <p:sldId id="328" r:id="rId60"/>
    <p:sldId id="331" r:id="rId61"/>
    <p:sldId id="330" r:id="rId62"/>
    <p:sldId id="332" r:id="rId63"/>
    <p:sldId id="329" r:id="rId64"/>
    <p:sldId id="325" r:id="rId65"/>
    <p:sldId id="333" r:id="rId66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90" autoAdjust="0"/>
    <p:restoredTop sz="94660"/>
  </p:normalViewPr>
  <p:slideViewPr>
    <p:cSldViewPr snapToGrid="0">
      <p:cViewPr varScale="1">
        <p:scale>
          <a:sx n="46" d="100"/>
          <a:sy n="46" d="100"/>
        </p:scale>
        <p:origin x="62" y="7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6E51-5DA5-4566-BFBA-508281A1DEFE}" type="datetimeFigureOut">
              <a:rPr kumimoji="1" lang="ja-JP" altLang="en-US" smtClean="0"/>
              <a:t>2021/2/15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E3D6-1815-4E38-86BF-CF66200303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451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6E51-5DA5-4566-BFBA-508281A1DEFE}" type="datetimeFigureOut">
              <a:rPr kumimoji="1" lang="ja-JP" altLang="en-US" smtClean="0"/>
              <a:t>2021/2/15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E3D6-1815-4E38-86BF-CF66200303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7046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49156E51-5DA5-4566-BFBA-508281A1DEFE}" type="datetimeFigureOut">
              <a:rPr kumimoji="1" lang="ja-JP" altLang="en-US" smtClean="0"/>
              <a:t>2021/2/15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AE8FE3D6-1815-4E38-86BF-CF66200303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4382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6E51-5DA5-4566-BFBA-508281A1DEFE}" type="datetimeFigureOut">
              <a:rPr kumimoji="1" lang="ja-JP" altLang="en-US" smtClean="0"/>
              <a:t>2021/2/15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E3D6-1815-4E38-86BF-CF66200303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782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156E51-5DA5-4566-BFBA-508281A1DEFE}" type="datetimeFigureOut">
              <a:rPr kumimoji="1" lang="ja-JP" altLang="en-US" smtClean="0"/>
              <a:t>2021/2/15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8FE3D6-1815-4E38-86BF-CF66200303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8599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6E51-5DA5-4566-BFBA-508281A1DEFE}" type="datetimeFigureOut">
              <a:rPr kumimoji="1" lang="ja-JP" altLang="en-US" smtClean="0"/>
              <a:t>2021/2/15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E3D6-1815-4E38-86BF-CF66200303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078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6E51-5DA5-4566-BFBA-508281A1DEFE}" type="datetimeFigureOut">
              <a:rPr kumimoji="1" lang="ja-JP" altLang="en-US" smtClean="0"/>
              <a:t>2021/2/15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E3D6-1815-4E38-86BF-CF66200303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1438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6E51-5DA5-4566-BFBA-508281A1DEFE}" type="datetimeFigureOut">
              <a:rPr kumimoji="1" lang="ja-JP" altLang="en-US" smtClean="0"/>
              <a:t>2021/2/15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E3D6-1815-4E38-86BF-CF66200303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6313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6E51-5DA5-4566-BFBA-508281A1DEFE}" type="datetimeFigureOut">
              <a:rPr kumimoji="1" lang="ja-JP" altLang="en-US" smtClean="0"/>
              <a:t>2021/2/15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E3D6-1815-4E38-86BF-CF66200303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8823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6E51-5DA5-4566-BFBA-508281A1DEFE}" type="datetimeFigureOut">
              <a:rPr kumimoji="1" lang="ja-JP" altLang="en-US" smtClean="0"/>
              <a:t>2021/2/15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E3D6-1815-4E38-86BF-CF66200303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8394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6E51-5DA5-4566-BFBA-508281A1DEFE}" type="datetimeFigureOut">
              <a:rPr kumimoji="1" lang="ja-JP" altLang="en-US" smtClean="0"/>
              <a:t>2021/2/15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E3D6-1815-4E38-86BF-CF66200303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9269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49156E51-5DA5-4566-BFBA-508281A1DEFE}" type="datetimeFigureOut">
              <a:rPr kumimoji="1" lang="ja-JP" altLang="en-US" smtClean="0"/>
              <a:t>2021/2/15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AE8FE3D6-1815-4E38-86BF-CF66200303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96095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3" Type="http://schemas.openxmlformats.org/officeDocument/2006/relationships/image" Target="../media/image57.jpeg"/><Relationship Id="rId7" Type="http://schemas.openxmlformats.org/officeDocument/2006/relationships/image" Target="../media/image61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g"/><Relationship Id="rId5" Type="http://schemas.openxmlformats.org/officeDocument/2006/relationships/image" Target="../media/image59.jpg"/><Relationship Id="rId10" Type="http://schemas.openxmlformats.org/officeDocument/2006/relationships/image" Target="../media/image64.jpeg"/><Relationship Id="rId4" Type="http://schemas.openxmlformats.org/officeDocument/2006/relationships/image" Target="../media/image58.jpg"/><Relationship Id="rId9" Type="http://schemas.openxmlformats.org/officeDocument/2006/relationships/image" Target="../media/image63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70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7" Type="http://schemas.openxmlformats.org/officeDocument/2006/relationships/image" Target="../media/image76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g"/><Relationship Id="rId5" Type="http://schemas.openxmlformats.org/officeDocument/2006/relationships/image" Target="../media/image74.jpeg"/><Relationship Id="rId4" Type="http://schemas.openxmlformats.org/officeDocument/2006/relationships/image" Target="../media/image7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g"/><Relationship Id="rId4" Type="http://schemas.openxmlformats.org/officeDocument/2006/relationships/image" Target="../media/image78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96270" y="324846"/>
            <a:ext cx="11064240" cy="3515634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ja-JP" altLang="en-US" sz="2800" b="1" dirty="0">
                <a:solidFill>
                  <a:schemeClr val="bg1"/>
                </a:solidFill>
              </a:rPr>
              <a:t>株式会社白興　勉強会資料</a:t>
            </a:r>
            <a:r>
              <a:rPr lang="en-US" altLang="ja-JP" sz="4000" b="1" dirty="0">
                <a:solidFill>
                  <a:schemeClr val="bg1"/>
                </a:solidFill>
              </a:rPr>
              <a:t/>
            </a:r>
            <a:br>
              <a:rPr lang="en-US" altLang="ja-JP" sz="4000" b="1" dirty="0">
                <a:solidFill>
                  <a:schemeClr val="bg1"/>
                </a:solidFill>
              </a:rPr>
            </a:br>
            <a:r>
              <a:rPr lang="en-US" altLang="ja-JP" sz="4000" b="1" dirty="0">
                <a:solidFill>
                  <a:schemeClr val="bg1"/>
                </a:solidFill>
              </a:rPr>
              <a:t/>
            </a:r>
            <a:br>
              <a:rPr lang="en-US" altLang="ja-JP" sz="4000" b="1" dirty="0">
                <a:solidFill>
                  <a:schemeClr val="bg1"/>
                </a:solidFill>
              </a:rPr>
            </a:br>
            <a:r>
              <a:rPr lang="ja-JP" altLang="en-US" sz="4000" b="1" dirty="0">
                <a:solidFill>
                  <a:schemeClr val="bg1"/>
                </a:solidFill>
              </a:rPr>
              <a:t>営業は覚えておきたい！</a:t>
            </a:r>
            <a:r>
              <a:rPr lang="en-US" altLang="ja-JP" sz="4000" b="1" dirty="0">
                <a:solidFill>
                  <a:schemeClr val="bg1"/>
                </a:solidFill>
              </a:rPr>
              <a:t/>
            </a:r>
            <a:br>
              <a:rPr lang="en-US" altLang="ja-JP" sz="4000" b="1" dirty="0">
                <a:solidFill>
                  <a:schemeClr val="bg1"/>
                </a:solidFill>
              </a:rPr>
            </a:br>
            <a:r>
              <a:rPr lang="ja-JP" altLang="en-US" sz="4000" b="1" dirty="0">
                <a:solidFill>
                  <a:schemeClr val="bg1"/>
                </a:solidFill>
              </a:rPr>
              <a:t>販売戦略とマーケティング思考＆経営損益</a:t>
            </a:r>
            <a:endParaRPr kumimoji="1" lang="ja-JP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1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950905" y="237143"/>
            <a:ext cx="10568946" cy="14943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弓型の浜辺を持つ弓ヶ浜。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手前が白木屋の前、</a:t>
            </a:r>
            <a:r>
              <a:rPr lang="ja-JP" altLang="en-US" sz="2800" b="1" dirty="0">
                <a:solidFill>
                  <a:srgbClr val="FF0000"/>
                </a:solidFill>
                <a:latin typeface="+mn-ea"/>
                <a:ea typeface="+mn-ea"/>
              </a:rPr>
              <a:t>この日</a:t>
            </a:r>
            <a:r>
              <a:rPr lang="ja-JP" altLang="en-US" sz="2800" b="1">
                <a:solidFill>
                  <a:srgbClr val="FF0000"/>
                </a:solidFill>
                <a:latin typeface="+mn-ea"/>
                <a:ea typeface="+mn-ea"/>
              </a:rPr>
              <a:t>は</a:t>
            </a:r>
            <a:r>
              <a:rPr lang="ja-JP" altLang="en-US" sz="2800" b="1" smtClean="0">
                <a:solidFill>
                  <a:srgbClr val="FF0000"/>
                </a:solidFill>
                <a:latin typeface="+mn-ea"/>
                <a:ea typeface="+mn-ea"/>
              </a:rPr>
              <a:t>土曜日</a:t>
            </a:r>
            <a:r>
              <a:rPr lang="ja-JP" altLang="en-US" sz="2800" b="1" smtClean="0">
                <a:solidFill>
                  <a:srgbClr val="0070C0"/>
                </a:solidFill>
                <a:latin typeface="+mn-ea"/>
                <a:ea typeface="+mn-ea"/>
              </a:rPr>
              <a:t>だが、</a:t>
            </a:r>
            <a:r>
              <a:rPr lang="ja-JP" altLang="en-US" sz="2800" b="1" smtClean="0">
                <a:solidFill>
                  <a:srgbClr val="0070C0"/>
                </a:solidFill>
                <a:latin typeface="+mn-ea"/>
                <a:ea typeface="+mn-ea"/>
              </a:rPr>
              <a:t>ほ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どんど人がいない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逆側に</a:t>
            </a:r>
            <a:r>
              <a:rPr lang="en-US" altLang="ja-JP" sz="2800" b="1" dirty="0">
                <a:solidFill>
                  <a:srgbClr val="0070C0"/>
                </a:solidFill>
                <a:latin typeface="+mn-ea"/>
                <a:ea typeface="+mn-ea"/>
              </a:rPr>
              <a:t>15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年前から今風の海の家　お客様いる模様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05" y="2008559"/>
            <a:ext cx="10290191" cy="4713253"/>
          </a:xfrm>
          <a:prstGeom prst="rect">
            <a:avLst/>
          </a:prstGeom>
        </p:spPr>
      </p:pic>
      <p:sp>
        <p:nvSpPr>
          <p:cNvPr id="6" name="右矢印 5"/>
          <p:cNvSpPr/>
          <p:nvPr/>
        </p:nvSpPr>
        <p:spPr>
          <a:xfrm rot="10800000">
            <a:off x="513160" y="5679960"/>
            <a:ext cx="875489" cy="4483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975F1F3-0F7A-4202-969A-7956A60D8428}"/>
              </a:ext>
            </a:extLst>
          </p:cNvPr>
          <p:cNvSpPr txBox="1"/>
          <p:nvPr/>
        </p:nvSpPr>
        <p:spPr>
          <a:xfrm>
            <a:off x="1545653" y="5666690"/>
            <a:ext cx="249599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この先に白木屋</a:t>
            </a:r>
            <a:endParaRPr kumimoji="1"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9" name="右矢印 5">
            <a:extLst>
              <a:ext uri="{FF2B5EF4-FFF2-40B4-BE49-F238E27FC236}">
                <a16:creationId xmlns:a16="http://schemas.microsoft.com/office/drawing/2014/main" id="{534F2205-4B6B-46AD-9448-7A11EF53D212}"/>
              </a:ext>
            </a:extLst>
          </p:cNvPr>
          <p:cNvSpPr/>
          <p:nvPr/>
        </p:nvSpPr>
        <p:spPr>
          <a:xfrm rot="11899853">
            <a:off x="7075504" y="3555296"/>
            <a:ext cx="875489" cy="4483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DDB53B8-D4B8-4ED7-ADAD-1228C496959F}"/>
              </a:ext>
            </a:extLst>
          </p:cNvPr>
          <p:cNvSpPr txBox="1"/>
          <p:nvPr/>
        </p:nvSpPr>
        <p:spPr>
          <a:xfrm>
            <a:off x="8126285" y="3903520"/>
            <a:ext cx="249599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新しい海の家</a:t>
            </a:r>
            <a:endParaRPr kumimoji="1" lang="en-US" altLang="ja-JP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78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415047" y="590578"/>
            <a:ext cx="11361907" cy="5676844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「あぁ疲れたぁ！でもおもしろかったね」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「来週から夏休みだから、本当は毎日やりたいな～」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タカシ「なにが疲れだよ。お前は、お客さんとしゃべってただけじゃん」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　　　「俺なんか今日はパラソル５本しか立ててねえよ。飲み物を買いに来た</a:t>
            </a: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　　　　お客さんも４、５人だし、焼きそば食べたの２人じゃん」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「でも地元のおすすめとか話したら、お客さん楽しそうだったじゃん。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　私の接客で、白木屋評判になるかもね」</a:t>
            </a:r>
          </a:p>
          <a:p>
            <a:pPr>
              <a:lnSpc>
                <a:spcPct val="120000"/>
              </a:lnSpc>
            </a:pP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タカシ　</a:t>
            </a:r>
            <a:r>
              <a:rPr lang="en-US" altLang="ja-JP" sz="2400" b="1" dirty="0">
                <a:solidFill>
                  <a:srgbClr val="002060"/>
                </a:solidFill>
                <a:latin typeface="+mn-ea"/>
                <a:ea typeface="+mn-ea"/>
              </a:rPr>
              <a:t>※</a:t>
            </a: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反対側の海の家をずっと気にしていた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　　　「うち（白木屋）は林の中で看板も見えなくて、お客さん素通りだよ」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　　　　向こうのハングリーズなんか</a:t>
            </a:r>
            <a:r>
              <a:rPr lang="en-US" altLang="ja-JP" sz="2400" b="1" dirty="0">
                <a:solidFill>
                  <a:srgbClr val="002060"/>
                </a:solidFill>
                <a:latin typeface="+mn-ea"/>
                <a:ea typeface="+mn-ea"/>
              </a:rPr>
              <a:t>100</a:t>
            </a: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人くらい来てるんじゃない？」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「そうなんだー、それじゃインスタで偵察しちゃおー」</a:t>
            </a:r>
          </a:p>
        </p:txBody>
      </p:sp>
    </p:spTree>
    <p:extLst>
      <p:ext uri="{BB962C8B-B14F-4D97-AF65-F5344CB8AC3E}">
        <p14:creationId xmlns:p14="http://schemas.microsoft.com/office/powerpoint/2010/main" val="689069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1600200" y="276055"/>
            <a:ext cx="9565694" cy="20877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白木青空（ソラ）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中学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  <a:ea typeface="+mn-ea"/>
              </a:rPr>
              <a:t>3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年生（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  <a:ea typeface="+mn-ea"/>
              </a:rPr>
              <a:t>15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歳）、陸上部副部長　成績はトップクラス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頭が良く　明るく活発　</a:t>
            </a:r>
            <a:r>
              <a:rPr lang="ja-JP" altLang="en-US" sz="2400" b="1">
                <a:solidFill>
                  <a:srgbClr val="0070C0"/>
                </a:solidFill>
                <a:latin typeface="+mn-ea"/>
                <a:ea typeface="+mn-ea"/>
              </a:rPr>
              <a:t>ドラッカー</a:t>
            </a:r>
            <a:r>
              <a:rPr lang="ja-JP" altLang="en-US" sz="2400" b="1" smtClean="0">
                <a:solidFill>
                  <a:srgbClr val="0070C0"/>
                </a:solidFill>
                <a:latin typeface="+mn-ea"/>
                <a:ea typeface="+mn-ea"/>
              </a:rPr>
              <a:t>などの本を読み漁っている</a:t>
            </a:r>
            <a:endParaRPr lang="ja-JP" altLang="en-US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将来は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経済アナリスト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になるため東京の大学を目指している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197" y="2363821"/>
            <a:ext cx="3057977" cy="432000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286" y="2363821"/>
            <a:ext cx="3057977" cy="4320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2581FAB-5D53-4283-B29F-2A049EDD656B}"/>
              </a:ext>
            </a:extLst>
          </p:cNvPr>
          <p:cNvSpPr txBox="1"/>
          <p:nvPr/>
        </p:nvSpPr>
        <p:spPr>
          <a:xfrm rot="20687709">
            <a:off x="592852" y="3385716"/>
            <a:ext cx="3760795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もしドラに影響される！</a:t>
            </a:r>
            <a:endParaRPr kumimoji="1"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9115CBD-970A-486A-8E3F-6E07F21BC917}"/>
              </a:ext>
            </a:extLst>
          </p:cNvPr>
          <p:cNvSpPr txBox="1"/>
          <p:nvPr/>
        </p:nvSpPr>
        <p:spPr>
          <a:xfrm>
            <a:off x="8501807" y="2967335"/>
            <a:ext cx="2800177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夢は、東京で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r>
              <a:rPr kumimoji="1" lang="ja-JP" altLang="en-US" sz="2400" dirty="0">
                <a:solidFill>
                  <a:schemeClr val="bg1"/>
                </a:solidFill>
              </a:rPr>
              <a:t>キャリアウーマン</a:t>
            </a:r>
            <a:endParaRPr kumimoji="1"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9598BE-2A21-4571-AE79-13F353844C36}"/>
              </a:ext>
            </a:extLst>
          </p:cNvPr>
          <p:cNvSpPr txBox="1"/>
          <p:nvPr/>
        </p:nvSpPr>
        <p:spPr>
          <a:xfrm rot="246444">
            <a:off x="756665" y="5729435"/>
            <a:ext cx="337381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マネジメント本大好き</a:t>
            </a:r>
            <a:endParaRPr kumimoji="1"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9794783-CE80-4AE3-AA45-7CB66E341389}"/>
              </a:ext>
            </a:extLst>
          </p:cNvPr>
          <p:cNvSpPr txBox="1"/>
          <p:nvPr/>
        </p:nvSpPr>
        <p:spPr>
          <a:xfrm rot="1024396">
            <a:off x="7129668" y="5371616"/>
            <a:ext cx="2836313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マーケティングも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r>
              <a:rPr kumimoji="1" lang="ja-JP" altLang="en-US" sz="2400" dirty="0">
                <a:solidFill>
                  <a:schemeClr val="bg1"/>
                </a:solidFill>
              </a:rPr>
              <a:t>勉強を始めた</a:t>
            </a:r>
            <a:endParaRPr kumimoji="1" lang="en-US" altLang="ja-JP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682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1691640" y="276055"/>
            <a:ext cx="9474254" cy="20877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</a:rPr>
              <a:t>白木貴志（タカシ）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</a:rPr>
              <a:t>高校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</a:rPr>
              <a:t>2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</a:rPr>
              <a:t>年生（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</a:rPr>
              <a:t>17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</a:rPr>
              <a:t>歳）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</a:rPr>
              <a:t>帰宅部　成績は普通　しっかりしているが将来のことは考えてない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</a:rPr>
              <a:t>高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</a:rPr>
              <a:t>2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</a:rPr>
              <a:t>の夏だが、進学するのか？就職するかも決めていない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000" y="2256817"/>
            <a:ext cx="4320000" cy="432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C05B74-6C70-45B6-A972-D4AC395CB564}"/>
              </a:ext>
            </a:extLst>
          </p:cNvPr>
          <p:cNvSpPr txBox="1"/>
          <p:nvPr/>
        </p:nvSpPr>
        <p:spPr>
          <a:xfrm>
            <a:off x="462869" y="3198167"/>
            <a:ext cx="2134027" cy="83099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高校は一応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r>
              <a:rPr kumimoji="1" lang="ja-JP" altLang="en-US" sz="2400" dirty="0">
                <a:solidFill>
                  <a:schemeClr val="bg1"/>
                </a:solidFill>
              </a:rPr>
              <a:t>下田の進学校</a:t>
            </a:r>
            <a:endParaRPr kumimoji="1"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D9CB5D0-7868-46B6-B25B-852555BDEC70}"/>
              </a:ext>
            </a:extLst>
          </p:cNvPr>
          <p:cNvSpPr txBox="1"/>
          <p:nvPr/>
        </p:nvSpPr>
        <p:spPr>
          <a:xfrm rot="1019914">
            <a:off x="7703459" y="4205970"/>
            <a:ext cx="4041627" cy="83099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もの静かで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r>
              <a:rPr kumimoji="1" lang="ja-JP" altLang="en-US" sz="2400" dirty="0">
                <a:solidFill>
                  <a:schemeClr val="bg1"/>
                </a:solidFill>
              </a:rPr>
              <a:t>ＥＸＩＬＥは好きじゃない</a:t>
            </a:r>
            <a:endParaRPr kumimoji="1"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6548A33-9013-4425-AC67-35B71E553379}"/>
              </a:ext>
            </a:extLst>
          </p:cNvPr>
          <p:cNvSpPr txBox="1"/>
          <p:nvPr/>
        </p:nvSpPr>
        <p:spPr>
          <a:xfrm rot="20687709">
            <a:off x="739993" y="5108229"/>
            <a:ext cx="4061127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洋画好きだが、英語は苦手</a:t>
            </a:r>
            <a:endParaRPr kumimoji="1" lang="en-US" altLang="ja-JP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965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411480" y="126243"/>
            <a:ext cx="11384280" cy="24523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ソラがあっちの店（</a:t>
            </a:r>
            <a:r>
              <a:rPr lang="en-US" altLang="ja-JP" sz="28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Hungry‘S</a:t>
            </a:r>
            <a:r>
              <a:rPr lang="ja-JP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）と、こっち（白木屋）比較分析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</a:rPr>
              <a:t>　　　　　・あっちは、完全な</a:t>
            </a:r>
            <a:r>
              <a:rPr lang="ja-JP" altLang="en-US" sz="2400" b="1" dirty="0">
                <a:solidFill>
                  <a:srgbClr val="FF0000"/>
                </a:solidFill>
              </a:rPr>
              <a:t>ライバル店</a:t>
            </a:r>
            <a:r>
              <a:rPr lang="ja-JP" altLang="en-US" sz="2400" b="1" dirty="0">
                <a:solidFill>
                  <a:srgbClr val="0070C0"/>
                </a:solidFill>
              </a:rPr>
              <a:t>（</a:t>
            </a:r>
            <a:r>
              <a:rPr lang="en-US" altLang="ja-JP" sz="2400" b="1" dirty="0">
                <a:solidFill>
                  <a:srgbClr val="0070C0"/>
                </a:solidFill>
              </a:rPr>
              <a:t> </a:t>
            </a:r>
            <a:r>
              <a:rPr lang="en-US" altLang="ja-JP" sz="2400" b="1" dirty="0" err="1">
                <a:solidFill>
                  <a:srgbClr val="0070C0"/>
                </a:solidFill>
              </a:rPr>
              <a:t>Hungry'S</a:t>
            </a:r>
            <a:r>
              <a:rPr lang="en-US" altLang="ja-JP" sz="2400" b="1" dirty="0">
                <a:solidFill>
                  <a:srgbClr val="0070C0"/>
                </a:solidFill>
              </a:rPr>
              <a:t> </a:t>
            </a:r>
            <a:r>
              <a:rPr lang="ja-JP" altLang="en-US" sz="2400" b="1" dirty="0">
                <a:solidFill>
                  <a:srgbClr val="0070C0"/>
                </a:solidFill>
              </a:rPr>
              <a:t>）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</a:rPr>
              <a:t>　　　　　・どう見てもおしゃれ！　普通はこっち行くし！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</a:rPr>
              <a:t>　　　　　・むしろ浜辺に面してて目立ちすぎ！</a:t>
            </a:r>
            <a:endParaRPr lang="en-US" altLang="ja-JP" sz="2400" b="1" dirty="0">
              <a:solidFill>
                <a:srgbClr val="0070C0"/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6" y="2276272"/>
            <a:ext cx="10360152" cy="444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48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512064" y="421576"/>
            <a:ext cx="11146536" cy="3210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ソラがあっちの店（</a:t>
            </a:r>
            <a:r>
              <a:rPr lang="en-US" altLang="ja-JP" sz="28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Hungry‘S</a:t>
            </a:r>
            <a:r>
              <a:rPr lang="ja-JP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）と、こっち（白木屋）比較分析</a:t>
            </a:r>
          </a:p>
          <a:p>
            <a:pPr>
              <a:lnSpc>
                <a:spcPct val="120000"/>
              </a:lnSpc>
            </a:pPr>
            <a:endParaRPr lang="ja-JP" altLang="en-US" sz="2400" b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</a:rPr>
              <a:t>　　　・その奥には宿泊施設も整っているし、看板もおしゃれ</a:t>
            </a:r>
            <a:endParaRPr lang="en-US" altLang="ja-JP" sz="2400" b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</a:rPr>
              <a:t>　　　・あっちにはホテルが２つあり、民宿や貸別荘</a:t>
            </a:r>
            <a:r>
              <a:rPr lang="ja-JP" altLang="en-US" sz="2400" b="1">
                <a:solidFill>
                  <a:srgbClr val="0070C0"/>
                </a:solidFill>
              </a:rPr>
              <a:t>も</a:t>
            </a:r>
            <a:r>
              <a:rPr lang="ja-JP" altLang="en-US" sz="2400" b="1" smtClean="0">
                <a:solidFill>
                  <a:srgbClr val="0070C0"/>
                </a:solidFill>
              </a:rPr>
              <a:t>たくさんある</a:t>
            </a:r>
            <a:endParaRPr lang="ja-JP" altLang="en-US" sz="2400" b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</a:rPr>
              <a:t>　　　・シチュエーションの設定もリゾート風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</a:rPr>
              <a:t>　　　・食事は</a:t>
            </a:r>
            <a:r>
              <a:rPr lang="ja-JP" altLang="en-US" sz="2400" b="1" dirty="0">
                <a:solidFill>
                  <a:srgbClr val="FF0000"/>
                </a:solidFill>
              </a:rPr>
              <a:t>有名レストラン</a:t>
            </a:r>
            <a:r>
              <a:rPr lang="ja-JP" altLang="en-US" sz="2400" b="1" dirty="0">
                <a:solidFill>
                  <a:srgbClr val="0070C0"/>
                </a:solidFill>
              </a:rPr>
              <a:t>が入っているし、入口もすごく目立つ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</a:rPr>
              <a:t>　　　・メニューも東京のおしゃれなカフェ顔負け</a:t>
            </a:r>
            <a:endParaRPr lang="en-US" altLang="ja-JP" sz="2400" b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</a:rPr>
              <a:t>　　　・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</a:rPr>
              <a:t>浮島を作って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</a:rPr>
              <a:t>子供に人気！今日の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</a:rPr>
              <a:t>11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</a:rPr>
              <a:t>時でもこの違い</a:t>
            </a:r>
            <a:endParaRPr lang="en-US" altLang="ja-JP" sz="2400" b="1" dirty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94" y="3962055"/>
            <a:ext cx="3810000" cy="253365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834" y="3962055"/>
            <a:ext cx="2779917" cy="2779917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7549" y="3962055"/>
            <a:ext cx="3880730" cy="25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76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749807" y="612641"/>
            <a:ext cx="10971137" cy="28076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ソラがあっちの店（</a:t>
            </a:r>
            <a:r>
              <a:rPr lang="en-US" altLang="ja-JP" sz="28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Hungry‘S</a:t>
            </a:r>
            <a:r>
              <a:rPr lang="ja-JP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）と、こっち（白木屋）比較分析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こっち（白木屋）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・看板ダサイし、林の中で浜辺からも見えないし、人もいない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・そもそも！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こっちホテルの部屋数少ない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（３６室）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・メニューもこんな感じで～絶対に無理！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・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焼きそば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以外は冷凍食品、でもしゃんない！タマちゃん土日だけだから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460" y="3602736"/>
            <a:ext cx="3412325" cy="289016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97" y="3602736"/>
            <a:ext cx="3468924" cy="2890169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538" y="3602736"/>
            <a:ext cx="3381905" cy="289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51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329184" y="283464"/>
            <a:ext cx="11539728" cy="6327648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</a:rPr>
              <a:t>ソラ　「ほらっ！ゲームしてないで真面目に聞いてよ、真剣に調べたんだから」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</a:rPr>
              <a:t>　　　「あー、私の分析力に感動しているのかな～」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en-US" altLang="ja-JP" sz="24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</a:rPr>
              <a:t>タカシ「向こうの通りは売店やお土産屋もあるし、道路沿いに浮き輪売ってる</a:t>
            </a:r>
            <a:endParaRPr lang="en-US" altLang="ja-JP" sz="2400" b="1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</a:rPr>
              <a:t>　　　　店とか、干物屋だって２，３店舗並んでいる」</a:t>
            </a:r>
            <a:endParaRPr lang="en-US" altLang="ja-JP" sz="2400" b="1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</a:rPr>
              <a:t>　　　「こっちのホテルは大人が多くて泳ぎになんて来ないし、</a:t>
            </a:r>
            <a:endParaRPr lang="en-US" altLang="ja-JP" sz="2400" b="1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</a:rPr>
              <a:t>　　　　来た人も歩いてお風呂に戻れるし、海の家なんか必要ないよ」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</a:rPr>
              <a:t>　　　「そもそもプールもあるし、熱いし、浜辺なんか来ねえよ！」</a:t>
            </a:r>
          </a:p>
          <a:p>
            <a:pPr>
              <a:lnSpc>
                <a:spcPct val="120000"/>
              </a:lnSpc>
            </a:pPr>
            <a:endParaRPr lang="ja-JP" altLang="en-US" sz="2400" b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</a:rPr>
              <a:t>ソラ　「うっ・・・」「何言っちゃってんの！」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</a:rPr>
              <a:t>　　　「まだ途中なんだけど！！それくらいのことはわかってるよ！」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</a:rPr>
              <a:t>　　　「だけど、こっちのホテルって何か！上から目線って感じするよね」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</a:rPr>
              <a:t>ソラ　　</a:t>
            </a:r>
            <a:r>
              <a:rPr lang="ja-JP" altLang="en-US" sz="2400" b="1" dirty="0">
                <a:solidFill>
                  <a:schemeClr val="tx1"/>
                </a:solidFill>
                <a:highlight>
                  <a:srgbClr val="808080"/>
                </a:highlight>
              </a:rPr>
              <a:t>一人になり呟く</a:t>
            </a:r>
            <a:r>
              <a:rPr lang="ja-JP" altLang="en-US" sz="2400" b="1" dirty="0">
                <a:solidFill>
                  <a:schemeClr val="bg1"/>
                </a:solidFill>
              </a:rPr>
              <a:t>：（</a:t>
            </a: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</a:rPr>
              <a:t>白木屋の存在価値って．．．あるのかなぁ～）</a:t>
            </a:r>
          </a:p>
        </p:txBody>
      </p:sp>
    </p:spTree>
    <p:extLst>
      <p:ext uri="{BB962C8B-B14F-4D97-AF65-F5344CB8AC3E}">
        <p14:creationId xmlns:p14="http://schemas.microsoft.com/office/powerpoint/2010/main" val="3731752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563880" y="661481"/>
            <a:ext cx="11064240" cy="6060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b="1" dirty="0">
                <a:solidFill>
                  <a:srgbClr val="0070C0"/>
                </a:solidFill>
                <a:latin typeface="+mn-ea"/>
                <a:ea typeface="+mn-ea"/>
              </a:rPr>
              <a:t>2</a:t>
            </a: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人は、明後日の夏休みから交代で手伝いを始めることになっていたので、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東京で経済アナリストになることが夢のソラは</a:t>
            </a:r>
            <a:r>
              <a:rPr lang="ja-JP" altLang="en-US" b="1" dirty="0">
                <a:solidFill>
                  <a:srgbClr val="FF0000"/>
                </a:solidFill>
                <a:latin typeface="+mn-ea"/>
                <a:ea typeface="+mn-ea"/>
              </a:rPr>
              <a:t>本気で分析</a:t>
            </a: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を始める</a:t>
            </a:r>
          </a:p>
          <a:p>
            <a:pPr>
              <a:lnSpc>
                <a:spcPct val="120000"/>
              </a:lnSpc>
            </a:pPr>
            <a:endParaRPr lang="ja-JP" altLang="en-US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まずは！駐車場の分析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こっちは大きくて</a:t>
            </a:r>
            <a:r>
              <a:rPr lang="en-US" altLang="ja-JP" b="1" dirty="0">
                <a:solidFill>
                  <a:srgbClr val="0070C0"/>
                </a:solidFill>
                <a:latin typeface="+mn-ea"/>
                <a:ea typeface="+mn-ea"/>
              </a:rPr>
              <a:t>100</a:t>
            </a: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台分くらい（</a:t>
            </a:r>
            <a:r>
              <a:rPr lang="ja-JP" altLang="en-US" b="1" dirty="0">
                <a:solidFill>
                  <a:srgbClr val="FF0000"/>
                </a:solidFill>
                <a:latin typeface="+mn-ea"/>
                <a:ea typeface="+mn-ea"/>
              </a:rPr>
              <a:t>日帰りのお客さん</a:t>
            </a: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には強い）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あっちは小さく</a:t>
            </a:r>
            <a:r>
              <a:rPr lang="en-US" altLang="ja-JP" b="1" dirty="0">
                <a:solidFill>
                  <a:srgbClr val="0070C0"/>
                </a:solidFill>
                <a:latin typeface="+mn-ea"/>
                <a:ea typeface="+mn-ea"/>
              </a:rPr>
              <a:t>30</a:t>
            </a: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台（止めれず路駐している車も）</a:t>
            </a:r>
            <a:endParaRPr lang="en-US" altLang="ja-JP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しかし、近隣ホテルや</a:t>
            </a:r>
            <a:r>
              <a:rPr lang="ja-JP" altLang="en-US" b="1" dirty="0">
                <a:solidFill>
                  <a:srgbClr val="FF0000"/>
                </a:solidFill>
                <a:latin typeface="+mn-ea"/>
                <a:ea typeface="+mn-ea"/>
              </a:rPr>
              <a:t>民宿からの徒歩客</a:t>
            </a: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が多い（ホテル</a:t>
            </a:r>
            <a:r>
              <a:rPr lang="ja-JP" altLang="en-US" b="1">
                <a:solidFill>
                  <a:srgbClr val="0070C0"/>
                </a:solidFill>
                <a:latin typeface="+mn-ea"/>
                <a:ea typeface="+mn-ea"/>
              </a:rPr>
              <a:t>２つ</a:t>
            </a:r>
            <a:r>
              <a:rPr lang="ja-JP" altLang="en-US" b="1" smtClean="0">
                <a:solidFill>
                  <a:srgbClr val="0070C0"/>
                </a:solidFill>
                <a:latin typeface="+mn-ea"/>
                <a:ea typeface="+mn-ea"/>
              </a:rPr>
              <a:t>で</a:t>
            </a:r>
            <a:r>
              <a:rPr lang="en-US" altLang="ja-JP" b="1" smtClean="0">
                <a:solidFill>
                  <a:srgbClr val="0070C0"/>
                </a:solidFill>
                <a:latin typeface="+mn-ea"/>
                <a:ea typeface="+mn-ea"/>
              </a:rPr>
              <a:t>110</a:t>
            </a: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室）</a:t>
            </a:r>
          </a:p>
          <a:p>
            <a:pPr>
              <a:lnSpc>
                <a:spcPct val="120000"/>
              </a:lnSpc>
            </a:pPr>
            <a:endParaRPr lang="ja-JP" altLang="en-US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ja-JP" b="1" dirty="0">
                <a:solidFill>
                  <a:srgbClr val="0070C0"/>
                </a:solidFill>
                <a:latin typeface="+mn-ea"/>
                <a:ea typeface="+mn-ea"/>
              </a:rPr>
              <a:t>60</a:t>
            </a: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年前、町が海水浴場として開拓したのがこっち側！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だからうちも海の家を始めたし、川の流入があって漁港があり</a:t>
            </a:r>
            <a:endParaRPr lang="en-US" altLang="ja-JP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町も活性化していたのがこっち側らしい！</a:t>
            </a:r>
          </a:p>
          <a:p>
            <a:pPr>
              <a:lnSpc>
                <a:spcPct val="120000"/>
              </a:lnSpc>
            </a:pPr>
            <a:endParaRPr lang="ja-JP" altLang="en-US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あっちは、住宅街であるが県道がそのまま海岸につながっている</a:t>
            </a:r>
            <a:endParaRPr lang="en-US" altLang="ja-JP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民家が多かったことから、</a:t>
            </a:r>
            <a:r>
              <a:rPr lang="en-US" altLang="ja-JP" b="1" dirty="0">
                <a:solidFill>
                  <a:srgbClr val="0070C0"/>
                </a:solidFill>
                <a:latin typeface="+mn-ea"/>
                <a:ea typeface="+mn-ea"/>
              </a:rPr>
              <a:t>10</a:t>
            </a: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軒ほどの民宿も営業している</a:t>
            </a:r>
            <a:endParaRPr lang="en-US" altLang="ja-JP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27793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396" y="2068045"/>
            <a:ext cx="4887993" cy="2723621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11" y="500304"/>
            <a:ext cx="5721818" cy="4291362"/>
          </a:xfrm>
          <a:prstGeom prst="rect">
            <a:avLst/>
          </a:prstGeom>
        </p:spPr>
      </p:pic>
      <p:sp>
        <p:nvSpPr>
          <p:cNvPr id="8" name="タイトル 1"/>
          <p:cNvSpPr txBox="1">
            <a:spLocks/>
          </p:cNvSpPr>
          <p:nvPr/>
        </p:nvSpPr>
        <p:spPr>
          <a:xfrm>
            <a:off x="558424" y="4952194"/>
            <a:ext cx="5768827" cy="14583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500" b="1">
                <a:solidFill>
                  <a:srgbClr val="FF0000"/>
                </a:solidFill>
                <a:latin typeface="+mn-ea"/>
                <a:ea typeface="+mn-ea"/>
              </a:rPr>
              <a:t>あっち側道路</a:t>
            </a:r>
          </a:p>
          <a:p>
            <a:pPr>
              <a:lnSpc>
                <a:spcPct val="120000"/>
              </a:lnSpc>
            </a:pPr>
            <a:r>
              <a:rPr lang="ja-JP" altLang="en-US" sz="2500" b="1">
                <a:solidFill>
                  <a:srgbClr val="0070C0"/>
                </a:solidFill>
                <a:latin typeface="+mn-ea"/>
                <a:ea typeface="+mn-ea"/>
              </a:rPr>
              <a:t>県道がそのまま海岸につながっている</a:t>
            </a:r>
            <a:endParaRPr lang="en-US" altLang="ja-JP" sz="2500" b="1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>
                <a:solidFill>
                  <a:srgbClr val="0070C0"/>
                </a:solidFill>
                <a:latin typeface="+mn-ea"/>
                <a:ea typeface="+mn-ea"/>
              </a:rPr>
              <a:t>ショップやお土産店が並んでいる</a:t>
            </a:r>
            <a:endParaRPr lang="en-US" altLang="ja-JP" sz="2500" b="1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6805441" y="4952194"/>
            <a:ext cx="4887992" cy="14583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500" b="1">
                <a:solidFill>
                  <a:srgbClr val="FF0000"/>
                </a:solidFill>
                <a:latin typeface="+mn-ea"/>
                <a:ea typeface="+mn-ea"/>
              </a:rPr>
              <a:t>こっち側の川</a:t>
            </a:r>
            <a:endParaRPr lang="en-US" altLang="ja-JP" sz="2500" b="1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>
                <a:solidFill>
                  <a:srgbClr val="0070C0"/>
                </a:solidFill>
                <a:latin typeface="+mn-ea"/>
                <a:ea typeface="+mn-ea"/>
              </a:rPr>
              <a:t>川からの流入があり魚が集まる</a:t>
            </a:r>
            <a:endParaRPr lang="en-US" altLang="ja-JP" sz="2500" b="1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>
                <a:solidFill>
                  <a:srgbClr val="0070C0"/>
                </a:solidFill>
                <a:latin typeface="+mn-ea"/>
                <a:ea typeface="+mn-ea"/>
              </a:rPr>
              <a:t>川に沿って漁港がある</a:t>
            </a:r>
            <a:endParaRPr lang="en-US" altLang="ja-JP" sz="2500" b="1">
              <a:solidFill>
                <a:srgbClr val="0070C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682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452562" y="294147"/>
            <a:ext cx="11064240" cy="1518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b="1" dirty="0">
                <a:solidFill>
                  <a:schemeClr val="bg1"/>
                </a:solidFill>
              </a:rPr>
              <a:t>事例物語</a:t>
            </a:r>
            <a:endParaRPr lang="en-US" altLang="ja-JP" sz="3200" b="1" dirty="0">
              <a:solidFill>
                <a:schemeClr val="bg1"/>
              </a:solidFill>
            </a:endParaRPr>
          </a:p>
          <a:p>
            <a:endParaRPr lang="en-US" altLang="ja-JP" sz="3200" b="1" dirty="0">
              <a:solidFill>
                <a:schemeClr val="bg1"/>
              </a:solidFill>
            </a:endParaRPr>
          </a:p>
          <a:p>
            <a:r>
              <a:rPr lang="ja-JP" altLang="en-US" sz="3200" b="1" dirty="0">
                <a:solidFill>
                  <a:schemeClr val="bg1"/>
                </a:solidFill>
              </a:rPr>
              <a:t>「浜辺のビールとコーラ」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429" y="2688336"/>
            <a:ext cx="5824407" cy="387323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64" y="2687800"/>
            <a:ext cx="5365540" cy="387605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257" y="4819694"/>
            <a:ext cx="1620000" cy="1620000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57" y="4700822"/>
            <a:ext cx="243095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441" y="714375"/>
            <a:ext cx="4887993" cy="2723621"/>
          </a:xfrm>
          <a:prstGeom prst="rect">
            <a:avLst/>
          </a:prstGeom>
        </p:spPr>
      </p:pic>
      <p:sp>
        <p:nvSpPr>
          <p:cNvPr id="9" name="タイトル 1"/>
          <p:cNvSpPr txBox="1">
            <a:spLocks/>
          </p:cNvSpPr>
          <p:nvPr/>
        </p:nvSpPr>
        <p:spPr>
          <a:xfrm>
            <a:off x="6805442" y="3557016"/>
            <a:ext cx="4887992" cy="2871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rgbClr val="FF0000"/>
                </a:solidFill>
                <a:latin typeface="+mn-ea"/>
                <a:ea typeface="+mn-ea"/>
              </a:rPr>
              <a:t>こっち側の海</a:t>
            </a:r>
            <a:endParaRPr lang="en-US" altLang="ja-JP" sz="25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rgbClr val="FF0000"/>
                </a:solidFill>
                <a:latin typeface="+mn-ea"/>
                <a:ea typeface="+mn-ea"/>
              </a:rPr>
              <a:t>川と合流するところは</a:t>
            </a:r>
            <a:endParaRPr lang="en-US" altLang="ja-JP" sz="25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rgbClr val="FF0000"/>
                </a:solidFill>
                <a:latin typeface="+mn-ea"/>
                <a:ea typeface="+mn-ea"/>
              </a:rPr>
              <a:t>栄養豊富で集まるらしい</a:t>
            </a:r>
            <a:endParaRPr lang="en-US" altLang="ja-JP" sz="25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5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rgbClr val="0070C0"/>
                </a:solidFill>
                <a:latin typeface="+mn-ea"/>
                <a:ea typeface="+mn-ea"/>
              </a:rPr>
              <a:t>豊富な魚が昔から沢山採れる</a:t>
            </a:r>
            <a:endParaRPr lang="en-US" altLang="ja-JP" sz="25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rgbClr val="0070C0"/>
                </a:solidFill>
                <a:latin typeface="+mn-ea"/>
                <a:ea typeface="+mn-ea"/>
              </a:rPr>
              <a:t>もちろん沖に出れば、同じだが</a:t>
            </a:r>
            <a:endParaRPr lang="en-US" altLang="ja-JP" sz="25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rgbClr val="0070C0"/>
                </a:solidFill>
                <a:latin typeface="+mn-ea"/>
                <a:ea typeface="+mn-ea"/>
              </a:rPr>
              <a:t>こっちは、竿でも釣れるみたい</a:t>
            </a:r>
            <a:endParaRPr lang="en-US" altLang="ja-JP" sz="25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DC1DE40-9890-49D4-B09A-B8569FCF35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86" y="714374"/>
            <a:ext cx="5951699" cy="571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92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00" y="83700"/>
            <a:ext cx="11894400" cy="6690601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462" y="256422"/>
            <a:ext cx="2557136" cy="1917852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94" y="3677302"/>
            <a:ext cx="3410837" cy="2558127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6336791" y="2133720"/>
            <a:ext cx="5056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あっちのホテル２つで１１０室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241593" y="5843684"/>
            <a:ext cx="2918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/>
              <a:t>こっちのホテル３６室</a:t>
            </a:r>
          </a:p>
        </p:txBody>
      </p:sp>
      <p:sp>
        <p:nvSpPr>
          <p:cNvPr id="9" name="下矢印 8"/>
          <p:cNvSpPr/>
          <p:nvPr/>
        </p:nvSpPr>
        <p:spPr>
          <a:xfrm>
            <a:off x="1332689" y="2315183"/>
            <a:ext cx="418289" cy="5252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15563" y="2393163"/>
            <a:ext cx="1026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白木屋</a:t>
            </a:r>
          </a:p>
        </p:txBody>
      </p:sp>
      <p:sp>
        <p:nvSpPr>
          <p:cNvPr id="11" name="下矢印 10"/>
          <p:cNvSpPr/>
          <p:nvPr/>
        </p:nvSpPr>
        <p:spPr>
          <a:xfrm>
            <a:off x="2701047" y="901429"/>
            <a:ext cx="418289" cy="5252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130355" y="532097"/>
            <a:ext cx="155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ハングリーズ</a:t>
            </a:r>
          </a:p>
        </p:txBody>
      </p:sp>
      <p:sp>
        <p:nvSpPr>
          <p:cNvPr id="13" name="下矢印 12"/>
          <p:cNvSpPr/>
          <p:nvPr/>
        </p:nvSpPr>
        <p:spPr>
          <a:xfrm>
            <a:off x="663906" y="916207"/>
            <a:ext cx="418289" cy="5252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93214" y="235979"/>
            <a:ext cx="1559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たくさんの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あっちの民宿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9C275B6-E979-44F6-8E7F-5AE4D416DC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170" y="273979"/>
            <a:ext cx="2513584" cy="188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66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563879" y="496111"/>
            <a:ext cx="11342775" cy="6270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売上比較（ソラのシュミレーション分析）</a:t>
            </a: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5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3600" b="1" dirty="0">
                <a:solidFill>
                  <a:srgbClr val="FF0000"/>
                </a:solidFill>
                <a:latin typeface="+mn-ea"/>
                <a:ea typeface="+mn-ea"/>
              </a:rPr>
              <a:t>こっち（白木屋）</a:t>
            </a:r>
            <a:r>
              <a:rPr lang="ja-JP" altLang="en-US" sz="3600" b="1" dirty="0">
                <a:solidFill>
                  <a:schemeClr val="bg1"/>
                </a:solidFill>
                <a:latin typeface="+mn-ea"/>
                <a:ea typeface="+mn-ea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客数　平日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4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人　土日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20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人　　１ヶ月のお客様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270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人と想定</a:t>
            </a:r>
          </a:p>
          <a:p>
            <a:pPr>
              <a:lnSpc>
                <a:spcPct val="120000"/>
              </a:lnSpc>
            </a:pPr>
            <a:endParaRPr lang="ja-JP" altLang="en-US" sz="25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土日　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36,000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円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×8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日　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288,000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円         </a:t>
            </a: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平日　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8,000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円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×22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日　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176,000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円       </a:t>
            </a:r>
            <a:r>
              <a:rPr lang="ja-JP" altLang="en-US" sz="2500" b="1" u="sng" dirty="0">
                <a:solidFill>
                  <a:srgbClr val="FF0000"/>
                </a:solidFill>
                <a:latin typeface="+mn-ea"/>
                <a:ea typeface="+mn-ea"/>
              </a:rPr>
              <a:t>月間売上</a:t>
            </a:r>
            <a:r>
              <a:rPr lang="en-US" altLang="ja-JP" sz="2500" b="1" u="sng" dirty="0">
                <a:solidFill>
                  <a:srgbClr val="FF0000"/>
                </a:solidFill>
                <a:latin typeface="+mn-ea"/>
                <a:ea typeface="+mn-ea"/>
              </a:rPr>
              <a:t>46</a:t>
            </a:r>
            <a:r>
              <a:rPr lang="ja-JP" altLang="en-US" sz="2500" b="1" u="sng" dirty="0">
                <a:solidFill>
                  <a:srgbClr val="FF0000"/>
                </a:solidFill>
                <a:latin typeface="+mn-ea"/>
                <a:ea typeface="+mn-ea"/>
              </a:rPr>
              <a:t>万円</a:t>
            </a:r>
            <a:r>
              <a:rPr lang="en-US" altLang="ja-JP" sz="2500" b="1" u="sng" dirty="0">
                <a:solidFill>
                  <a:schemeClr val="bg1"/>
                </a:solidFill>
                <a:latin typeface="+mn-ea"/>
                <a:ea typeface="+mn-ea"/>
              </a:rPr>
              <a:t>×</a:t>
            </a:r>
            <a:r>
              <a:rPr lang="ja-JP" altLang="en-US" sz="2500" b="1" u="sng" dirty="0">
                <a:solidFill>
                  <a:schemeClr val="bg1"/>
                </a:solidFill>
                <a:latin typeface="+mn-ea"/>
                <a:ea typeface="+mn-ea"/>
              </a:rPr>
              <a:t>２か月＝</a:t>
            </a:r>
            <a:r>
              <a:rPr lang="en-US" altLang="ja-JP" sz="2500" b="1" u="sng" dirty="0">
                <a:solidFill>
                  <a:schemeClr val="bg1"/>
                </a:solidFill>
                <a:latin typeface="+mn-ea"/>
                <a:ea typeface="+mn-ea"/>
              </a:rPr>
              <a:t>92</a:t>
            </a:r>
            <a:r>
              <a:rPr lang="ja-JP" altLang="en-US" sz="2500" b="1" u="sng" dirty="0">
                <a:solidFill>
                  <a:schemeClr val="bg1"/>
                </a:solidFill>
                <a:latin typeface="+mn-ea"/>
                <a:ea typeface="+mn-ea"/>
              </a:rPr>
              <a:t>万円</a:t>
            </a: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売上内訳</a:t>
            </a: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パラソル 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2,000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円　土日のみ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10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本（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万円）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1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ヶ月（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16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万円）　</a:t>
            </a:r>
            <a:endParaRPr lang="en-US" altLang="ja-JP" sz="25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シャワー　 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300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円　日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人（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600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円）　　　 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1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ヶ月（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万円）　</a:t>
            </a:r>
            <a:endParaRPr lang="en-US" altLang="ja-JP" sz="25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飲み物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8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万円（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300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本）コーラ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円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×180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本　ビール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350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円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×120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本</a:t>
            </a:r>
            <a:endParaRPr lang="en-US" altLang="ja-JP" sz="25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食べ物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万円（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人）</a:t>
            </a:r>
            <a:endParaRPr lang="en-US" altLang="ja-JP" sz="25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rgbClr val="FF0000"/>
                </a:solidFill>
                <a:latin typeface="+mn-ea"/>
              </a:rPr>
              <a:t>客単価（</a:t>
            </a:r>
            <a:r>
              <a:rPr lang="en-US" altLang="ja-JP" sz="2500" b="1" dirty="0">
                <a:solidFill>
                  <a:srgbClr val="FF0000"/>
                </a:solidFill>
                <a:latin typeface="+mn-ea"/>
              </a:rPr>
              <a:t>1,700</a:t>
            </a:r>
            <a:r>
              <a:rPr lang="ja-JP" altLang="en-US" sz="2500" b="1" dirty="0">
                <a:solidFill>
                  <a:srgbClr val="FF0000"/>
                </a:solidFill>
                <a:latin typeface="+mn-ea"/>
              </a:rPr>
              <a:t>円）</a:t>
            </a:r>
            <a:endParaRPr lang="ja-JP" altLang="en-US" sz="25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5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3917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528537" y="933856"/>
            <a:ext cx="11663463" cy="5713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3600" b="1" dirty="0">
                <a:solidFill>
                  <a:schemeClr val="bg1"/>
                </a:solidFill>
                <a:latin typeface="+mn-ea"/>
                <a:ea typeface="+mn-ea"/>
              </a:rPr>
              <a:t>売上比較（ソラのシュミレーション分析）</a:t>
            </a:r>
            <a:endParaRPr lang="en-US" altLang="ja-JP" sz="36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5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3600" b="1" dirty="0">
                <a:solidFill>
                  <a:srgbClr val="FF0000"/>
                </a:solidFill>
                <a:latin typeface="+mn-ea"/>
                <a:ea typeface="+mn-ea"/>
              </a:rPr>
              <a:t>あっちの海の家（ハングリーズ）</a:t>
            </a: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客数　平日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20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人　土日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200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人　１ヶ月のお客様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2600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人と想定</a:t>
            </a:r>
          </a:p>
          <a:p>
            <a:pPr>
              <a:lnSpc>
                <a:spcPct val="120000"/>
              </a:lnSpc>
            </a:pPr>
            <a:endParaRPr lang="ja-JP" altLang="en-US" sz="25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土日　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600,000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円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×8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日＝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480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万円</a:t>
            </a: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平日　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100,000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円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×22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日＝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  <a:ea typeface="+mn-ea"/>
              </a:rPr>
              <a:t>220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  <a:ea typeface="+mn-ea"/>
              </a:rPr>
              <a:t>万円　　　</a:t>
            </a:r>
            <a:r>
              <a:rPr lang="ja-JP" altLang="en-US" sz="2500" b="1" u="sng" dirty="0">
                <a:solidFill>
                  <a:srgbClr val="FF0000"/>
                </a:solidFill>
                <a:latin typeface="+mn-ea"/>
                <a:ea typeface="+mn-ea"/>
              </a:rPr>
              <a:t>月間売上</a:t>
            </a:r>
            <a:r>
              <a:rPr lang="en-US" altLang="ja-JP" sz="2500" b="1" u="sng" dirty="0">
                <a:solidFill>
                  <a:srgbClr val="FF0000"/>
                </a:solidFill>
                <a:latin typeface="+mn-ea"/>
                <a:ea typeface="+mn-ea"/>
              </a:rPr>
              <a:t>700</a:t>
            </a:r>
            <a:r>
              <a:rPr lang="ja-JP" altLang="en-US" sz="2500" b="1" u="sng" dirty="0">
                <a:solidFill>
                  <a:srgbClr val="FF0000"/>
                </a:solidFill>
                <a:latin typeface="+mn-ea"/>
                <a:ea typeface="+mn-ea"/>
              </a:rPr>
              <a:t>万円</a:t>
            </a:r>
            <a:r>
              <a:rPr lang="en-US" altLang="ja-JP" sz="2500" b="1" u="sng" dirty="0">
                <a:solidFill>
                  <a:schemeClr val="bg1"/>
                </a:solidFill>
                <a:latin typeface="+mn-ea"/>
                <a:ea typeface="+mn-ea"/>
              </a:rPr>
              <a:t>×</a:t>
            </a:r>
            <a:r>
              <a:rPr lang="ja-JP" altLang="en-US" sz="2500" b="1" u="sng" dirty="0">
                <a:solidFill>
                  <a:schemeClr val="bg1"/>
                </a:solidFill>
                <a:latin typeface="+mn-ea"/>
                <a:ea typeface="+mn-ea"/>
              </a:rPr>
              <a:t>２か月＝</a:t>
            </a:r>
            <a:r>
              <a:rPr lang="en-US" altLang="ja-JP" sz="2500" b="1" u="sng" dirty="0">
                <a:solidFill>
                  <a:schemeClr val="bg1"/>
                </a:solidFill>
                <a:latin typeface="+mn-ea"/>
                <a:ea typeface="+mn-ea"/>
              </a:rPr>
              <a:t>1,400</a:t>
            </a:r>
            <a:r>
              <a:rPr lang="ja-JP" altLang="en-US" sz="2500" b="1" u="sng" dirty="0">
                <a:solidFill>
                  <a:schemeClr val="bg1"/>
                </a:solidFill>
                <a:latin typeface="+mn-ea"/>
                <a:ea typeface="+mn-ea"/>
              </a:rPr>
              <a:t>万円</a:t>
            </a:r>
            <a:endParaRPr lang="en-US" altLang="ja-JP" sz="2500" b="1" u="sng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売上内訳</a:t>
            </a: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パラソル 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2,000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円　平日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10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本（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万円） 土日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100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本（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万円）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1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ヶ月（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万円）</a:t>
            </a: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シャワー　 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300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円　平日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15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名（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4,500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円）土日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170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名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(5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万円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)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　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50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万円　</a:t>
            </a: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飲み物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万円（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5,000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杯）</a:t>
            </a: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食べ物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250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万円（</a:t>
            </a:r>
            <a:r>
              <a:rPr lang="en-US" altLang="ja-JP" sz="2500" b="1" dirty="0">
                <a:solidFill>
                  <a:schemeClr val="bg1"/>
                </a:solidFill>
                <a:latin typeface="+mn-ea"/>
              </a:rPr>
              <a:t>2,500</a:t>
            </a:r>
            <a:r>
              <a:rPr lang="ja-JP" altLang="en-US" sz="2500" b="1" dirty="0">
                <a:solidFill>
                  <a:schemeClr val="bg1"/>
                </a:solidFill>
                <a:latin typeface="+mn-ea"/>
              </a:rPr>
              <a:t>人）</a:t>
            </a:r>
            <a:endParaRPr lang="en-US" altLang="ja-JP" sz="25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500" b="1" dirty="0">
                <a:solidFill>
                  <a:srgbClr val="FF0000"/>
                </a:solidFill>
                <a:latin typeface="+mn-ea"/>
              </a:rPr>
              <a:t>客単価（</a:t>
            </a:r>
            <a:r>
              <a:rPr lang="en-US" altLang="ja-JP" sz="2500" b="1" dirty="0">
                <a:solidFill>
                  <a:srgbClr val="FF0000"/>
                </a:solidFill>
                <a:latin typeface="+mn-ea"/>
              </a:rPr>
              <a:t>2,700</a:t>
            </a:r>
            <a:r>
              <a:rPr lang="ja-JP" altLang="en-US" sz="2500" b="1" dirty="0">
                <a:solidFill>
                  <a:srgbClr val="FF0000"/>
                </a:solidFill>
                <a:latin typeface="+mn-ea"/>
              </a:rPr>
              <a:t>円）　　なんと！！１</a:t>
            </a:r>
            <a:r>
              <a:rPr lang="en-US" altLang="ja-JP" sz="2500" b="1" dirty="0">
                <a:solidFill>
                  <a:srgbClr val="FF0000"/>
                </a:solidFill>
                <a:latin typeface="+mn-ea"/>
              </a:rPr>
              <a:t>,</a:t>
            </a:r>
            <a:r>
              <a:rPr lang="ja-JP" altLang="en-US" sz="2500" b="1" dirty="0">
                <a:solidFill>
                  <a:srgbClr val="FF0000"/>
                </a:solidFill>
                <a:latin typeface="+mn-ea"/>
              </a:rPr>
              <a:t>０００円の差</a:t>
            </a:r>
          </a:p>
          <a:p>
            <a:pPr>
              <a:lnSpc>
                <a:spcPct val="120000"/>
              </a:lnSpc>
            </a:pPr>
            <a:endParaRPr lang="ja-JP" altLang="en-US" sz="25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endParaRPr lang="ja-JP" altLang="en-US" sz="25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29135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77821" y="923543"/>
            <a:ext cx="12013659" cy="58313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経費比較（固定経費・人件費）ーーーーーーーーーーーーーーーーーーーーーー</a:t>
            </a:r>
          </a:p>
          <a:p>
            <a:pPr>
              <a:lnSpc>
                <a:spcPct val="120000"/>
              </a:lnSpc>
            </a:pPr>
            <a:endParaRPr lang="en-US" altLang="ja-JP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3600" b="1" dirty="0">
                <a:solidFill>
                  <a:srgbClr val="FF0000"/>
                </a:solidFill>
                <a:latin typeface="+mn-ea"/>
                <a:ea typeface="+mn-ea"/>
              </a:rPr>
              <a:t>白木屋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おばあちゃん（</a:t>
            </a:r>
            <a:r>
              <a:rPr lang="ja-JP" altLang="en-US" sz="2400" b="1">
                <a:solidFill>
                  <a:schemeClr val="bg1"/>
                </a:solidFill>
                <a:latin typeface="+mn-ea"/>
                <a:ea typeface="+mn-ea"/>
              </a:rPr>
              <a:t>千代</a:t>
            </a:r>
            <a:r>
              <a:rPr lang="ja-JP" altLang="en-US" sz="2400" b="1" smtClean="0">
                <a:solidFill>
                  <a:schemeClr val="bg1"/>
                </a:solidFill>
                <a:latin typeface="+mn-ea"/>
                <a:ea typeface="+mn-ea"/>
              </a:rPr>
              <a:t>）</a:t>
            </a:r>
            <a:r>
              <a:rPr lang="en-US" altLang="ja-JP" sz="2400" b="1" smtClean="0">
                <a:solidFill>
                  <a:schemeClr val="bg1"/>
                </a:solidFill>
                <a:latin typeface="+mn-ea"/>
                <a:ea typeface="+mn-ea"/>
              </a:rPr>
              <a:t>50,000</a:t>
            </a:r>
            <a:r>
              <a:rPr lang="ja-JP" altLang="en-US" sz="2400" b="1" smtClean="0">
                <a:solidFill>
                  <a:schemeClr val="bg1"/>
                </a:solidFill>
                <a:latin typeface="+mn-ea"/>
                <a:ea typeface="+mn-ea"/>
              </a:rPr>
              <a:t>円</a:t>
            </a:r>
            <a:endParaRPr lang="ja-JP" altLang="en-US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タマちゃん　　土日で合わせて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万円らしい（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×4.3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週間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=43,000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円）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時給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500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　タカシ・ソラで交代でバイトしたいから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15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日ずつ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30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日　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12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</a:t>
            </a:r>
            <a:endParaRPr lang="en-US" altLang="ja-JP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飲み物　ジュース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100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×180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本（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18,000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円）　ビール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200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×120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本（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24,000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円）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食べ物　焼きそば等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100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　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300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食（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3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万円）</a:t>
            </a:r>
          </a:p>
          <a:p>
            <a:pPr>
              <a:lnSpc>
                <a:spcPct val="120000"/>
              </a:lnSpc>
            </a:pPr>
            <a:endParaRPr lang="en-US" altLang="ja-JP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固定経費　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売上</a:t>
            </a:r>
            <a:r>
              <a:rPr lang="en-US" altLang="ja-JP" sz="2400" b="1" dirty="0">
                <a:solidFill>
                  <a:srgbClr val="FF0000"/>
                </a:solidFill>
                <a:latin typeface="+mn-ea"/>
                <a:ea typeface="+mn-ea"/>
              </a:rPr>
              <a:t>15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倍なのに同じ金額</a:t>
            </a:r>
            <a:endParaRPr lang="en-US" altLang="ja-JP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商工会議所に加盟金と環境整備海を守る基金　併せて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か月（ワンシーズン</a:t>
            </a:r>
            <a:r>
              <a:rPr lang="en-US" altLang="ja-JP" sz="2400" b="1" dirty="0">
                <a:solidFill>
                  <a:srgbClr val="FF0000"/>
                </a:solidFill>
                <a:latin typeface="+mn-ea"/>
                <a:ea typeface="+mn-ea"/>
              </a:rPr>
              <a:t>10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万円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）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水道光熱費＋お店の維持費（修繕費）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月額</a:t>
            </a:r>
            <a:r>
              <a:rPr lang="en-US" altLang="ja-JP" sz="2400" b="1" dirty="0">
                <a:solidFill>
                  <a:srgbClr val="FF0000"/>
                </a:solidFill>
                <a:latin typeface="+mn-ea"/>
                <a:ea typeface="+mn-ea"/>
              </a:rPr>
              <a:t>5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万円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　　　月額経費　</a:t>
            </a:r>
            <a:endParaRPr lang="en-US" altLang="ja-JP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16882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89400" y="515184"/>
            <a:ext cx="12013200" cy="62840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endParaRPr lang="en-US" altLang="ja-JP" sz="25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</a:rPr>
              <a:t>経費比較（固定経費・人件費）ーーーーーーーーーーーーーーーーー</a:t>
            </a:r>
          </a:p>
          <a:p>
            <a:pPr>
              <a:lnSpc>
                <a:spcPct val="120000"/>
              </a:lnSpc>
            </a:pPr>
            <a:endParaRPr lang="en-US" altLang="ja-JP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3600" b="1" dirty="0">
                <a:solidFill>
                  <a:srgbClr val="FF0000"/>
                </a:solidFill>
                <a:latin typeface="+mn-ea"/>
                <a:ea typeface="+mn-ea"/>
              </a:rPr>
              <a:t>ハングリーズ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ちょっとかっこいい店長</a:t>
            </a:r>
            <a:r>
              <a:rPr lang="ja-JP" altLang="en-US" sz="2400" b="1">
                <a:solidFill>
                  <a:schemeClr val="bg1"/>
                </a:solidFill>
                <a:latin typeface="+mn-ea"/>
                <a:ea typeface="+mn-ea"/>
              </a:rPr>
              <a:t>　</a:t>
            </a:r>
            <a:r>
              <a:rPr lang="ja-JP" altLang="en-US" sz="2400" b="1" smtClean="0">
                <a:solidFill>
                  <a:schemeClr val="bg1"/>
                </a:solidFill>
                <a:latin typeface="+mn-ea"/>
                <a:ea typeface="+mn-ea"/>
              </a:rPr>
              <a:t>多分</a:t>
            </a:r>
            <a:r>
              <a:rPr lang="en-US" altLang="ja-JP" sz="2400" b="1" smtClean="0">
                <a:solidFill>
                  <a:schemeClr val="bg1"/>
                </a:solidFill>
                <a:latin typeface="+mn-ea"/>
                <a:ea typeface="+mn-ea"/>
              </a:rPr>
              <a:t>30</a:t>
            </a:r>
            <a:r>
              <a:rPr lang="ja-JP" altLang="en-US" sz="2400" b="1" smtClean="0">
                <a:solidFill>
                  <a:schemeClr val="bg1"/>
                </a:solidFill>
                <a:latin typeface="+mn-ea"/>
                <a:ea typeface="+mn-ea"/>
              </a:rPr>
              <a:t>万円</a:t>
            </a:r>
            <a:endParaRPr lang="ja-JP" altLang="en-US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バイト</a:t>
            </a:r>
            <a:r>
              <a:rPr lang="ja-JP" altLang="en-US" sz="2400" b="1">
                <a:solidFill>
                  <a:schemeClr val="bg1"/>
                </a:solidFill>
                <a:latin typeface="+mn-ea"/>
                <a:ea typeface="+mn-ea"/>
              </a:rPr>
              <a:t>　</a:t>
            </a:r>
            <a:r>
              <a:rPr lang="en-US" altLang="ja-JP" sz="2400" b="1" smtClean="0">
                <a:solidFill>
                  <a:schemeClr val="bg1"/>
                </a:solidFill>
                <a:latin typeface="+mn-ea"/>
                <a:ea typeface="+mn-ea"/>
              </a:rPr>
              <a:t>8</a:t>
            </a:r>
            <a:r>
              <a:rPr lang="ja-JP" altLang="en-US" sz="2400" b="1" smtClean="0">
                <a:solidFill>
                  <a:schemeClr val="bg1"/>
                </a:solidFill>
                <a:latin typeface="+mn-ea"/>
                <a:ea typeface="+mn-ea"/>
              </a:rPr>
              <a:t>名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　時給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1,000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×8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時間　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8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×20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日</a:t>
            </a:r>
            <a:r>
              <a:rPr lang="ja-JP" altLang="en-US" sz="2400" b="1">
                <a:solidFill>
                  <a:schemeClr val="bg1"/>
                </a:solidFill>
                <a:latin typeface="+mn-ea"/>
                <a:ea typeface="+mn-ea"/>
              </a:rPr>
              <a:t>（</a:t>
            </a:r>
            <a:r>
              <a:rPr lang="en-US" altLang="ja-JP" sz="2400" b="1" smtClean="0">
                <a:solidFill>
                  <a:schemeClr val="bg1"/>
                </a:solidFill>
                <a:latin typeface="+mn-ea"/>
                <a:ea typeface="+mn-ea"/>
              </a:rPr>
              <a:t>128</a:t>
            </a:r>
            <a:r>
              <a:rPr lang="ja-JP" altLang="en-US" sz="2400" b="1" smtClean="0">
                <a:solidFill>
                  <a:schemeClr val="bg1"/>
                </a:solidFill>
                <a:latin typeface="+mn-ea"/>
                <a:ea typeface="+mn-ea"/>
              </a:rPr>
              <a:t>万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円）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飲み物　ジュース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100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×2,000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本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(20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)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　ビール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200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×1,000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本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(20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)</a:t>
            </a:r>
            <a:endParaRPr lang="ja-JP" altLang="en-US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　　　　樽ビール・カクテル等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200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×2,000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杯（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40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万円）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食べ物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(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外注レストラン含む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)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　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400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円　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2,000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食　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80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</a:t>
            </a:r>
          </a:p>
          <a:p>
            <a:pPr>
              <a:lnSpc>
                <a:spcPct val="120000"/>
              </a:lnSpc>
            </a:pPr>
            <a:endParaRPr lang="en-US" altLang="ja-JP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レンタル品購入費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　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10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万円（ワンシーズン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20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万円）</a:t>
            </a:r>
            <a:endParaRPr lang="en-US" altLang="ja-JP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シャワーブースレンタル費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　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10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万円（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</a:rPr>
              <a:t>ワンシーズン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</a:rPr>
              <a:t>20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</a:rPr>
              <a:t>万円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）　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固定経費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商工会議所に加盟金と環境整備うみをまもる基金併せて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か月（ワンシーズン</a:t>
            </a:r>
            <a:r>
              <a:rPr lang="en-US" altLang="ja-JP" sz="2400" b="1" dirty="0">
                <a:solidFill>
                  <a:schemeClr val="bg1"/>
                </a:solidFill>
                <a:latin typeface="+mn-ea"/>
                <a:ea typeface="+mn-ea"/>
              </a:rPr>
              <a:t>10</a:t>
            </a: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万円）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水道光熱費　お店の維持費（修繕費</a:t>
            </a:r>
            <a:r>
              <a:rPr lang="ja-JP" altLang="en-US" sz="2400" b="1">
                <a:solidFill>
                  <a:schemeClr val="bg1"/>
                </a:solidFill>
                <a:latin typeface="+mn-ea"/>
                <a:ea typeface="+mn-ea"/>
              </a:rPr>
              <a:t>）</a:t>
            </a:r>
            <a:r>
              <a:rPr lang="ja-JP" altLang="en-US" sz="2400" b="1" smtClean="0">
                <a:solidFill>
                  <a:schemeClr val="bg1"/>
                </a:solidFill>
                <a:latin typeface="+mn-ea"/>
                <a:ea typeface="+mn-ea"/>
              </a:rPr>
              <a:t>月</a:t>
            </a:r>
            <a:r>
              <a:rPr lang="en-US" altLang="ja-JP" sz="2400" b="1" smtClean="0">
                <a:solidFill>
                  <a:schemeClr val="bg1"/>
                </a:solidFill>
                <a:latin typeface="+mn-ea"/>
                <a:ea typeface="+mn-ea"/>
              </a:rPr>
              <a:t>45</a:t>
            </a:r>
            <a:r>
              <a:rPr lang="ja-JP" altLang="en-US" sz="2400" b="1" smtClean="0">
                <a:solidFill>
                  <a:schemeClr val="bg1"/>
                </a:solidFill>
                <a:latin typeface="+mn-ea"/>
                <a:ea typeface="+mn-ea"/>
              </a:rPr>
              <a:t>万円</a:t>
            </a:r>
            <a:endParaRPr lang="ja-JP" altLang="en-US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5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5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33247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979" y="589618"/>
            <a:ext cx="11297110" cy="5678765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23159848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9" y="351629"/>
            <a:ext cx="10782625" cy="6154743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28635718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760" y="167640"/>
            <a:ext cx="9936480" cy="652272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21008284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375600" y="437744"/>
            <a:ext cx="11440800" cy="6293795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　７月３１日　２人が順番で５日ずつ働いていた頃</a:t>
            </a:r>
          </a:p>
          <a:p>
            <a:pPr>
              <a:lnSpc>
                <a:spcPct val="120000"/>
              </a:lnSpc>
            </a:pPr>
            <a:endParaRPr lang="ja-JP" altLang="en-US" sz="22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2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「今日はどうだったの？」</a:t>
            </a:r>
            <a:endParaRPr lang="en-US" altLang="ja-JP" sz="22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2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200" b="1" dirty="0">
                <a:solidFill>
                  <a:srgbClr val="002060"/>
                </a:solidFill>
                <a:latin typeface="+mn-ea"/>
                <a:ea typeface="+mn-ea"/>
              </a:rPr>
              <a:t>タカシ「いつもと変わらないよ暇すぎて疲れたし、ゲームのレベルがめちゃあがった」</a:t>
            </a:r>
          </a:p>
          <a:p>
            <a:pPr>
              <a:lnSpc>
                <a:spcPct val="120000"/>
              </a:lnSpc>
            </a:pPr>
            <a:r>
              <a:rPr lang="ja-JP" altLang="en-US" sz="2200" b="1" dirty="0">
                <a:solidFill>
                  <a:srgbClr val="002060"/>
                </a:solidFill>
                <a:latin typeface="+mn-ea"/>
                <a:ea typeface="+mn-ea"/>
              </a:rPr>
              <a:t>　　　「こないだのソラの損益表はあってると思うよ」</a:t>
            </a:r>
            <a:endParaRPr lang="en-US" altLang="ja-JP" sz="22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2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2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「さすがでしょ～」</a:t>
            </a:r>
            <a:endParaRPr lang="en-US" altLang="ja-JP" sz="22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2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200" b="1" dirty="0">
                <a:solidFill>
                  <a:srgbClr val="002060"/>
                </a:solidFill>
                <a:latin typeface="+mn-ea"/>
                <a:ea typeface="+mn-ea"/>
              </a:rPr>
              <a:t>タカシ「このままだと、おばあちゃん大変じゃないか？</a:t>
            </a:r>
            <a:endParaRPr lang="en-US" altLang="ja-JP" sz="22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200" b="1" dirty="0">
                <a:solidFill>
                  <a:srgbClr val="002060"/>
                </a:solidFill>
                <a:latin typeface="+mn-ea"/>
                <a:ea typeface="+mn-ea"/>
              </a:rPr>
              <a:t>　　　　ソラが時給とか言い出すからバイト代すら出てないよ」</a:t>
            </a:r>
          </a:p>
          <a:p>
            <a:pPr>
              <a:lnSpc>
                <a:spcPct val="120000"/>
              </a:lnSpc>
            </a:pPr>
            <a:endParaRPr lang="en-US" altLang="ja-JP" sz="22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2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「えへへ。もちろん売上アップをマーケと販売戦略を駆使して考えてあるもん」</a:t>
            </a:r>
          </a:p>
          <a:p>
            <a:pPr>
              <a:lnSpc>
                <a:spcPct val="120000"/>
              </a:lnSpc>
            </a:pPr>
            <a:r>
              <a:rPr lang="ja-JP" altLang="en-US" sz="22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「まずは呼び込む！新規顧客の取込み！」</a:t>
            </a:r>
          </a:p>
          <a:p>
            <a:pPr>
              <a:lnSpc>
                <a:spcPct val="120000"/>
              </a:lnSpc>
            </a:pPr>
            <a:r>
              <a:rPr lang="ja-JP" altLang="en-US" sz="22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「だってうちの店、外から見えないし、こっちはホテルも一軒しかないから」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184" y="2741508"/>
            <a:ext cx="1496395" cy="2113956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88" y="2741508"/>
            <a:ext cx="1883939" cy="188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745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839752" y="502920"/>
            <a:ext cx="11762176" cy="2444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b="1" dirty="0">
                <a:solidFill>
                  <a:srgbClr val="0070C0"/>
                </a:solidFill>
                <a:latin typeface="+mj-ea"/>
              </a:rPr>
              <a:t>静岡県下田市の先、伊豆半島最南端にある南伊豆町の</a:t>
            </a:r>
          </a:p>
          <a:p>
            <a:r>
              <a:rPr lang="ja-JP" altLang="en-US" sz="3200" b="1" dirty="0">
                <a:solidFill>
                  <a:srgbClr val="0070C0"/>
                </a:solidFill>
                <a:latin typeface="+mj-ea"/>
              </a:rPr>
              <a:t>弓ヶ浜海岸にて長らく営業する、海の家がありました</a:t>
            </a:r>
          </a:p>
          <a:p>
            <a:endParaRPr lang="ja-JP" altLang="en-US" sz="3200" b="1" dirty="0">
              <a:solidFill>
                <a:srgbClr val="0070C0"/>
              </a:solidFill>
              <a:latin typeface="+mj-ea"/>
            </a:endParaRPr>
          </a:p>
          <a:p>
            <a:r>
              <a:rPr lang="en-US" altLang="ja-JP" sz="3200" b="1" dirty="0">
                <a:solidFill>
                  <a:srgbClr val="0070C0"/>
                </a:solidFill>
                <a:latin typeface="+mj-ea"/>
              </a:rPr>
              <a:t>2018</a:t>
            </a:r>
            <a:r>
              <a:rPr lang="ja-JP" altLang="en-US" sz="3200" b="1" dirty="0">
                <a:solidFill>
                  <a:srgbClr val="0070C0"/>
                </a:solidFill>
                <a:latin typeface="+mj-ea"/>
              </a:rPr>
              <a:t>年それは</a:t>
            </a:r>
            <a:r>
              <a:rPr lang="en-US" altLang="ja-JP" sz="3200" b="1" dirty="0">
                <a:solidFill>
                  <a:srgbClr val="0070C0"/>
                </a:solidFill>
                <a:latin typeface="+mj-ea"/>
              </a:rPr>
              <a:t>62</a:t>
            </a:r>
            <a:r>
              <a:rPr lang="ja-JP" altLang="en-US" sz="3200" b="1" dirty="0">
                <a:solidFill>
                  <a:srgbClr val="0070C0"/>
                </a:solidFill>
                <a:latin typeface="+mj-ea"/>
              </a:rPr>
              <a:t>回目の夏を、その海の家が迎える</a:t>
            </a:r>
            <a:endParaRPr lang="en-US" altLang="ja-JP" sz="3200" b="1" dirty="0">
              <a:solidFill>
                <a:srgbClr val="0070C0"/>
              </a:solidFill>
              <a:latin typeface="+mj-ea"/>
            </a:endParaRPr>
          </a:p>
          <a:p>
            <a:r>
              <a:rPr lang="ja-JP" altLang="en-US" sz="3200" b="1" dirty="0">
                <a:solidFill>
                  <a:srgbClr val="0070C0"/>
                </a:solidFill>
                <a:latin typeface="+mj-ea"/>
              </a:rPr>
              <a:t>時の物語です</a:t>
            </a:r>
            <a:r>
              <a:rPr lang="ja-JP" altLang="en-US" sz="2000" b="1" dirty="0">
                <a:solidFill>
                  <a:srgbClr val="0070C0"/>
                </a:solidFill>
                <a:latin typeface="+mj-ea"/>
              </a:rPr>
              <a:t>（ノンフィクションではありますが、描写などに変更を加えております）</a:t>
            </a:r>
            <a:endParaRPr lang="ja-JP" altLang="en-US" sz="3200" b="1" dirty="0">
              <a:solidFill>
                <a:srgbClr val="0070C0"/>
              </a:solidFill>
              <a:latin typeface="+mj-ea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48424"/>
            <a:ext cx="3525528" cy="352552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520" y="3841715"/>
            <a:ext cx="2827535" cy="251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375600" y="164592"/>
            <a:ext cx="11440800" cy="6620256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2060"/>
                </a:solidFill>
                <a:latin typeface="+mn-ea"/>
                <a:ea typeface="+mn-ea"/>
              </a:rPr>
              <a:t>タカシ「そうだね、あっちはホテルが２軒、民宿も１０軒くらいあるもんね」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「そう、ドリンクの売り子をやって、お店があることをわかってもらわなきゃ」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「今だと、こっちのホテルのお客様も向こうに行っちゃってるみたいだし」</a:t>
            </a:r>
          </a:p>
          <a:p>
            <a:pPr>
              <a:lnSpc>
                <a:spcPct val="120000"/>
              </a:lnSpc>
            </a:pPr>
            <a:endParaRPr lang="ja-JP" altLang="en-US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2060"/>
                </a:solidFill>
                <a:latin typeface="+mn-ea"/>
                <a:ea typeface="+mn-ea"/>
              </a:rPr>
              <a:t>タカシ「売り子？ソラにぴったりじゃん！」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「何言ちゃってんの？お兄ちゃんもやるんだよ」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2060"/>
                </a:solidFill>
                <a:latin typeface="+mn-ea"/>
                <a:ea typeface="+mn-ea"/>
              </a:rPr>
              <a:t>タカシ「え、、、」</a:t>
            </a:r>
          </a:p>
          <a:p>
            <a:pPr>
              <a:lnSpc>
                <a:spcPct val="120000"/>
              </a:lnSpc>
            </a:pPr>
            <a:endParaRPr lang="ja-JP" altLang="en-US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「うちの前にパラソルを立ててさえもらえれば、</a:t>
            </a:r>
            <a:endParaRPr lang="en-US" altLang="ja-JP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ja-JP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        </a:t>
            </a: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いろいろと食べ物とかも売れると思う」</a:t>
            </a:r>
          </a:p>
          <a:p>
            <a:pPr>
              <a:lnSpc>
                <a:spcPct val="120000"/>
              </a:lnSpc>
            </a:pPr>
            <a:endParaRPr lang="en-US" altLang="ja-JP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2060"/>
                </a:solidFill>
                <a:latin typeface="+mn-ea"/>
                <a:ea typeface="+mn-ea"/>
              </a:rPr>
              <a:t>タカシ「タマさんの焼きそば、あれはうまい」</a:t>
            </a:r>
          </a:p>
          <a:p>
            <a:pPr>
              <a:lnSpc>
                <a:spcPct val="120000"/>
              </a:lnSpc>
            </a:pPr>
            <a:endParaRPr lang="ja-JP" altLang="en-US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「それ！ドリンクを売りながら、お店の焼きそばも紹介できると思っている」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「ハングリーズに唯一優っている区別化ポイントは、</a:t>
            </a:r>
            <a:endParaRPr lang="en-US" altLang="ja-JP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　浜辺の（森林浴で焼きそば）とコンセプト</a:t>
            </a:r>
            <a:r>
              <a:rPr lang="ja-JP" altLang="en-US" b="1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を</a:t>
            </a:r>
            <a:r>
              <a:rPr lang="ja-JP" altLang="en-US" b="1" smtClean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考えてる</a:t>
            </a: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」</a:t>
            </a:r>
          </a:p>
          <a:p>
            <a:pPr>
              <a:lnSpc>
                <a:spcPct val="120000"/>
              </a:lnSpc>
            </a:pPr>
            <a:endParaRPr lang="en-US" altLang="ja-JP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2060"/>
                </a:solidFill>
                <a:latin typeface="+mn-ea"/>
                <a:ea typeface="+mn-ea"/>
              </a:rPr>
              <a:t>タカシ「森林浴と．．．焼きそばって．．．」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7344" y="1676486"/>
            <a:ext cx="2059223" cy="3054741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148" y="3455990"/>
            <a:ext cx="1919363" cy="127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563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375600" y="437744"/>
            <a:ext cx="11440800" cy="6420255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endParaRPr lang="ja-JP" altLang="en-US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2060"/>
                </a:solidFill>
                <a:latin typeface="+mn-ea"/>
                <a:ea typeface="+mn-ea"/>
              </a:rPr>
              <a:t>タカシ「まあー来てくれさえすれば、チヨちゃん・タマちゃんって接客落ち着くもんね」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2060"/>
                </a:solidFill>
                <a:latin typeface="+mn-ea"/>
                <a:ea typeface="+mn-ea"/>
              </a:rPr>
              <a:t>　　　「俺、ハングリーズの音楽とかノリのいい接客、苦手なんだよね・・・」</a:t>
            </a:r>
            <a:endParaRPr lang="en-US" altLang="ja-JP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2060"/>
                </a:solidFill>
                <a:latin typeface="+mn-ea"/>
                <a:ea typeface="+mn-ea"/>
              </a:rPr>
              <a:t>　　　「こないだも、海で遊んでいる人を怒鳴ったり．．．してたりとかも」</a:t>
            </a:r>
            <a:endParaRPr lang="en-US" altLang="ja-JP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「最後はさー、売りたい商品の登場！コインシャワーを売りたい」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「うちのシャワー誰も使ってないじゃん。それを生かす。」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「シャワーは変動経費が井戸水で０円、３００円すべてが利益になる。」</a:t>
            </a:r>
          </a:p>
          <a:p>
            <a:pPr>
              <a:lnSpc>
                <a:spcPct val="120000"/>
              </a:lnSpc>
            </a:pPr>
            <a:endParaRPr lang="ja-JP" altLang="en-US" b="1" dirty="0">
              <a:solidFill>
                <a:schemeClr val="accent5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2060"/>
                </a:solidFill>
                <a:latin typeface="+mn-ea"/>
                <a:ea typeface="+mn-ea"/>
              </a:rPr>
              <a:t>タカシ「シャワーは使わないだろう？歩いて１分でホテルのお風呂に入れるよ」</a:t>
            </a:r>
            <a:endParaRPr lang="en-US" altLang="ja-JP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「うん、それはわかってる。でも現存する資産だから大丈夫。」</a:t>
            </a: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「私たちの売り子！、焼きそば、シャワーすべて</a:t>
            </a:r>
            <a:endParaRPr lang="en-US" altLang="ja-JP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　新しい投資がいらない戦略なんだ」</a:t>
            </a:r>
            <a:endParaRPr lang="en-US" altLang="ja-JP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rgbClr val="002060"/>
                </a:solidFill>
                <a:latin typeface="+mn-ea"/>
                <a:ea typeface="+mn-ea"/>
              </a:rPr>
              <a:t>タカシ「えっ、私たちって！俺もほんとにやるの？」</a:t>
            </a:r>
          </a:p>
          <a:p>
            <a:pPr>
              <a:lnSpc>
                <a:spcPct val="120000"/>
              </a:lnSpc>
            </a:pPr>
            <a:endParaRPr lang="en-US" altLang="ja-JP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「もちろん」</a:t>
            </a:r>
            <a:endParaRPr lang="en-US" altLang="ja-JP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912" y="4788408"/>
            <a:ext cx="3126081" cy="186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568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479898" y="1015365"/>
            <a:ext cx="11799651" cy="45877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bg1"/>
                </a:solidFill>
                <a:latin typeface="+mn-ea"/>
                <a:ea typeface="+mn-ea"/>
              </a:rPr>
              <a:t>売上アップのために、固定客へのステップ</a:t>
            </a: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</a:rPr>
              <a:t>　　</a:t>
            </a:r>
            <a:endParaRPr lang="en-US" altLang="ja-JP" sz="20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chemeClr val="bg1"/>
                </a:solidFill>
                <a:latin typeface="+mn-ea"/>
              </a:rPr>
              <a:t>　　　　　　　　　　　　　　　　　　　　　　　　　　　　　　　　　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</a:rPr>
              <a:t>③儲かる戦術</a:t>
            </a: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+mn-ea"/>
              </a:rPr>
              <a:t>　　　　　　　　　　　　　　　　②ファンになってもらう戦術</a:t>
            </a:r>
            <a:r>
              <a:rPr lang="ja-JP" altLang="en-US" sz="2000" b="1" dirty="0">
                <a:solidFill>
                  <a:schemeClr val="bg1"/>
                </a:solidFill>
                <a:latin typeface="+mn-ea"/>
              </a:rPr>
              <a:t>　</a:t>
            </a:r>
            <a:endParaRPr lang="en-US" altLang="ja-JP" sz="20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00B050"/>
                </a:solidFill>
                <a:latin typeface="+mn-ea"/>
                <a:ea typeface="+mn-ea"/>
              </a:rPr>
              <a:t>　　　①知ってもらう戦術</a:t>
            </a: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</a:rPr>
              <a:t>　　</a:t>
            </a:r>
            <a:endParaRPr lang="ja-JP" altLang="en-US" sz="20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0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0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bg1"/>
                </a:solidFill>
                <a:latin typeface="+mn-ea"/>
                <a:ea typeface="+mn-ea"/>
              </a:rPr>
              <a:t>差別化</a:t>
            </a: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</a:rPr>
              <a:t>ポイント（あるなし）　⇒　診療所</a:t>
            </a:r>
            <a:r>
              <a:rPr lang="en-US" altLang="ja-JP" sz="2000" b="1" dirty="0">
                <a:solidFill>
                  <a:schemeClr val="bg1"/>
                </a:solidFill>
                <a:latin typeface="+mn-ea"/>
                <a:ea typeface="+mn-ea"/>
              </a:rPr>
              <a:t>/</a:t>
            </a: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</a:rPr>
              <a:t>総合病院　・　客室露天風呂の有</a:t>
            </a:r>
            <a:r>
              <a:rPr lang="en-US" altLang="ja-JP" sz="2000" b="1" dirty="0">
                <a:solidFill>
                  <a:schemeClr val="bg1"/>
                </a:solidFill>
                <a:latin typeface="+mn-ea"/>
                <a:ea typeface="+mn-ea"/>
              </a:rPr>
              <a:t>/</a:t>
            </a: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</a:rPr>
              <a:t>無　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bg1"/>
                </a:solidFill>
                <a:latin typeface="+mn-ea"/>
                <a:ea typeface="+mn-ea"/>
              </a:rPr>
              <a:t>区別化</a:t>
            </a: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</a:rPr>
              <a:t>ポイント（好み）　　　⇒　電子タバコ</a:t>
            </a:r>
            <a:r>
              <a:rPr lang="en-US" altLang="ja-JP" sz="2000" b="1" dirty="0">
                <a:solidFill>
                  <a:schemeClr val="bg1"/>
                </a:solidFill>
                <a:latin typeface="+mn-ea"/>
                <a:ea typeface="+mn-ea"/>
              </a:rPr>
              <a:t>/</a:t>
            </a: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</a:rPr>
              <a:t>紙たばこ</a:t>
            </a:r>
            <a:r>
              <a:rPr lang="en-US" altLang="ja-JP" sz="2000" b="1" dirty="0">
                <a:solidFill>
                  <a:schemeClr val="bg1"/>
                </a:solidFill>
                <a:latin typeface="+mn-ea"/>
                <a:ea typeface="+mn-ea"/>
              </a:rPr>
              <a:t>/</a:t>
            </a: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</a:rPr>
              <a:t>銘柄　・　インドア派</a:t>
            </a:r>
            <a:r>
              <a:rPr lang="en-US" altLang="ja-JP" sz="2000" b="1" dirty="0">
                <a:solidFill>
                  <a:schemeClr val="bg1"/>
                </a:solidFill>
                <a:latin typeface="+mn-ea"/>
                <a:ea typeface="+mn-ea"/>
              </a:rPr>
              <a:t>/</a:t>
            </a: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</a:rPr>
              <a:t>アウトドア派</a:t>
            </a:r>
          </a:p>
          <a:p>
            <a:pPr>
              <a:lnSpc>
                <a:spcPct val="120000"/>
              </a:lnSpc>
            </a:pPr>
            <a:r>
              <a:rPr lang="en-US" altLang="ja-JP" sz="2000" b="1" dirty="0">
                <a:solidFill>
                  <a:srgbClr val="FF0000"/>
                </a:solidFill>
                <a:latin typeface="+mn-ea"/>
                <a:ea typeface="+mn-ea"/>
              </a:rPr>
              <a:t>※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  <a:ea typeface="+mn-ea"/>
              </a:rPr>
              <a:t>　何でも差別化、差別化だけで見てはいけない！区別化を見出すことがポイント！</a:t>
            </a:r>
            <a:r>
              <a:rPr lang="en-US" altLang="ja-JP" sz="2000" b="1" dirty="0">
                <a:solidFill>
                  <a:schemeClr val="bg1"/>
                </a:solidFill>
                <a:latin typeface="+mn-ea"/>
                <a:ea typeface="+mn-ea"/>
              </a:rPr>
              <a:t/>
            </a:r>
            <a:br>
              <a:rPr lang="en-US" altLang="ja-JP" sz="2000" b="1" dirty="0">
                <a:solidFill>
                  <a:schemeClr val="bg1"/>
                </a:solidFill>
                <a:latin typeface="+mn-ea"/>
                <a:ea typeface="+mn-ea"/>
              </a:rPr>
            </a:br>
            <a:endParaRPr lang="ja-JP" altLang="en-US" sz="20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bg1"/>
                </a:solidFill>
                <a:latin typeface="+mn-ea"/>
                <a:ea typeface="+mn-ea"/>
              </a:rPr>
              <a:t>変動経費</a:t>
            </a: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</a:rPr>
              <a:t>　　売上に応じて一定比率で動く経費・売上比率で表すことが一般的</a:t>
            </a:r>
          </a:p>
          <a:p>
            <a:pPr>
              <a:lnSpc>
                <a:spcPct val="120000"/>
              </a:lnSpc>
            </a:pPr>
            <a:endParaRPr lang="ja-JP" altLang="en-US" sz="20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bg1"/>
                </a:solidFill>
                <a:latin typeface="+mn-ea"/>
                <a:ea typeface="+mn-ea"/>
              </a:rPr>
              <a:t>資産</a:t>
            </a:r>
            <a:endParaRPr lang="ja-JP" altLang="en-US" sz="20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</a:rPr>
              <a:t>　　物的資産・人的資産・知的資産　</a:t>
            </a:r>
            <a:r>
              <a:rPr lang="en-US" altLang="ja-JP" sz="2000" b="1" dirty="0">
                <a:solidFill>
                  <a:schemeClr val="bg1"/>
                </a:solidFill>
                <a:latin typeface="+mn-ea"/>
                <a:ea typeface="+mn-ea"/>
              </a:rPr>
              <a:t>/</a:t>
            </a:r>
            <a:r>
              <a:rPr lang="ja-JP" altLang="en-US" sz="2000" b="1" dirty="0">
                <a:solidFill>
                  <a:schemeClr val="bg1"/>
                </a:solidFill>
                <a:latin typeface="+mn-ea"/>
                <a:ea typeface="+mn-ea"/>
              </a:rPr>
              <a:t>　　現存資産・購入資産・創造資産・綜合資産　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1053118" y="1821594"/>
            <a:ext cx="9854717" cy="614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4344262" y="1439688"/>
            <a:ext cx="6563574" cy="5350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8689929" y="1072943"/>
            <a:ext cx="2217906" cy="437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矢印: 折線 1">
            <a:extLst>
              <a:ext uri="{FF2B5EF4-FFF2-40B4-BE49-F238E27FC236}">
                <a16:creationId xmlns:a16="http://schemas.microsoft.com/office/drawing/2014/main" id="{9B834B30-E31F-4957-8C15-F7A320241C5F}"/>
              </a:ext>
            </a:extLst>
          </p:cNvPr>
          <p:cNvSpPr/>
          <p:nvPr/>
        </p:nvSpPr>
        <p:spPr>
          <a:xfrm>
            <a:off x="3786477" y="1264005"/>
            <a:ext cx="557784" cy="53502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矢印: 折線 6">
            <a:extLst>
              <a:ext uri="{FF2B5EF4-FFF2-40B4-BE49-F238E27FC236}">
                <a16:creationId xmlns:a16="http://schemas.microsoft.com/office/drawing/2014/main" id="{DBA39DF0-9533-4B6A-A96A-4862E634161A}"/>
              </a:ext>
            </a:extLst>
          </p:cNvPr>
          <p:cNvSpPr/>
          <p:nvPr/>
        </p:nvSpPr>
        <p:spPr>
          <a:xfrm>
            <a:off x="8130865" y="884039"/>
            <a:ext cx="557784" cy="53502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2975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983952" y="118872"/>
            <a:ext cx="10811807" cy="6903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3600" b="1" dirty="0">
                <a:solidFill>
                  <a:srgbClr val="0070C0"/>
                </a:solidFill>
                <a:latin typeface="+mn-ea"/>
                <a:ea typeface="+mn-ea"/>
              </a:rPr>
              <a:t>８月５日　繁忙期・真っ最中の早朝</a:t>
            </a: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初日の早朝　おばあちゃん（千代）倒れ</a:t>
            </a:r>
            <a:r>
              <a:rPr lang="ja-JP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入院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することに・・・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急遽！タマちゃんが入院している間、毎日来てくれることになり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タカシとソラも２人で一緒に手伝うことになる！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その頃の白木屋は、既に繁忙期突入と呼び込みの効果が表れ、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FF0000"/>
                </a:solidFill>
                <a:latin typeface="+mn-ea"/>
                <a:ea typeface="+mn-ea"/>
              </a:rPr>
              <a:t>お客さんも３倍ほどに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はなっていた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（白木屋</a:t>
            </a:r>
            <a:r>
              <a:rPr lang="en-US" altLang="ja-JP" sz="2800" b="1" dirty="0">
                <a:solidFill>
                  <a:srgbClr val="0070C0"/>
                </a:solidFill>
                <a:latin typeface="+mn-ea"/>
                <a:ea typeface="+mn-ea"/>
              </a:rPr>
              <a:t>20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人➡６０人　ハングリーズ</a:t>
            </a:r>
            <a:r>
              <a:rPr lang="en-US" altLang="ja-JP" sz="2800" b="1" dirty="0">
                <a:solidFill>
                  <a:srgbClr val="0070C0"/>
                </a:solidFill>
                <a:latin typeface="+mn-ea"/>
                <a:ea typeface="+mn-ea"/>
              </a:rPr>
              <a:t>200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人➡２５０人）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496000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E3CBA5EB-F9D9-4B9F-937E-6C2DCBCC93FE}"/>
              </a:ext>
            </a:extLst>
          </p:cNvPr>
          <p:cNvSpPr txBox="1">
            <a:spLocks/>
          </p:cNvSpPr>
          <p:nvPr/>
        </p:nvSpPr>
        <p:spPr>
          <a:xfrm>
            <a:off x="983953" y="118872"/>
            <a:ext cx="10224094" cy="6903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endParaRPr lang="ja-JP" altLang="en-US" sz="28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9A0F8B01-DBCA-42F4-8F47-7D5850A041B3}"/>
              </a:ext>
            </a:extLst>
          </p:cNvPr>
          <p:cNvSpPr txBox="1">
            <a:spLocks/>
          </p:cNvSpPr>
          <p:nvPr/>
        </p:nvSpPr>
        <p:spPr>
          <a:xfrm>
            <a:off x="375974" y="301558"/>
            <a:ext cx="11440052" cy="6254885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タカシ「ソラ！今お母さん病院から戻って、おばあちゃん心配ないってさ」</a:t>
            </a: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　　　「本ばかり読んでないで、もう風呂に入っちゃいなよ」</a:t>
            </a: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「良かった～、突然だったから．．．うん！本当に良かった」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4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タカシ「でも、入院は１週間だけど、店は月末まで休ませるって」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「そっか！元気</a:t>
            </a:r>
            <a:r>
              <a:rPr lang="ja-JP" altLang="en-US" sz="2400" b="1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に</a:t>
            </a:r>
            <a:r>
              <a:rPr lang="ja-JP" altLang="en-US" sz="2400" b="1" smtClean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なる</a:t>
            </a: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ならいいや！今年は３人でやり切ろう」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タカシ「そう言えば、今日ハングリーの店長が来たよ」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「何それ！！もしやお客さん取られて文句を言ってきたの？」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タカシ「解らない、ソラ仕入で居なかったし、おばあちゃん入院だし」</a:t>
            </a: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「何それ！</a:t>
            </a:r>
            <a:r>
              <a:rPr lang="ja-JP" altLang="en-US" sz="2400" b="1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何</a:t>
            </a:r>
            <a:r>
              <a:rPr lang="ja-JP" altLang="en-US" sz="2400" b="1" smtClean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で？お兄</a:t>
            </a: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ちゃんが対応しなさいよー」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「いや解った！明日、こっちから行って私が話付けてくる」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タカシ「でも、その人意外に！とても丁寧な感じだったんだ」</a:t>
            </a: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8852D9F-20B7-4928-8471-041B15FA1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003" y="4701712"/>
            <a:ext cx="1149940" cy="162451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1C9C107-7715-4A8D-B884-AED12BAB73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634" y="996696"/>
            <a:ext cx="1376923" cy="137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6610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320040" y="128016"/>
            <a:ext cx="11558016" cy="6903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3600" b="1" dirty="0">
                <a:solidFill>
                  <a:srgbClr val="0070C0"/>
                </a:solidFill>
                <a:latin typeface="+mn-ea"/>
                <a:ea typeface="+mn-ea"/>
              </a:rPr>
              <a:t>翌日、</a:t>
            </a:r>
            <a:r>
              <a:rPr lang="ja-JP" altLang="en-US" sz="3600" b="1">
                <a:solidFill>
                  <a:srgbClr val="0070C0"/>
                </a:solidFill>
                <a:latin typeface="+mn-ea"/>
                <a:ea typeface="+mn-ea"/>
              </a:rPr>
              <a:t>ハングリーズ</a:t>
            </a:r>
            <a:r>
              <a:rPr lang="ja-JP" altLang="en-US" sz="3600" b="1" smtClean="0">
                <a:solidFill>
                  <a:srgbClr val="0070C0"/>
                </a:solidFill>
                <a:latin typeface="+mn-ea"/>
                <a:ea typeface="+mn-ea"/>
              </a:rPr>
              <a:t>では</a:t>
            </a:r>
            <a:r>
              <a:rPr lang="ja-JP" altLang="en-US" sz="3600" b="1" dirty="0">
                <a:solidFill>
                  <a:srgbClr val="0070C0"/>
                </a:solidFill>
                <a:latin typeface="+mn-ea"/>
                <a:ea typeface="+mn-ea"/>
              </a:rPr>
              <a:t>！</a:t>
            </a: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なんと！白木屋の焼きそばを売らせてもらえないか？との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ハングリーズ側からの</a:t>
            </a:r>
            <a:r>
              <a:rPr lang="en-US" altLang="ja-JP" sz="2800" b="1" dirty="0">
                <a:solidFill>
                  <a:srgbClr val="FF0000"/>
                </a:solidFill>
                <a:latin typeface="+mn-ea"/>
                <a:ea typeface="+mn-ea"/>
              </a:rPr>
              <a:t>【</a:t>
            </a:r>
            <a:r>
              <a:rPr lang="ja-JP" altLang="en-US" sz="2800" b="1" dirty="0">
                <a:solidFill>
                  <a:srgbClr val="FF0000"/>
                </a:solidFill>
                <a:latin typeface="+mn-ea"/>
                <a:ea typeface="+mn-ea"/>
              </a:rPr>
              <a:t>アライアンス</a:t>
            </a:r>
            <a:r>
              <a:rPr lang="en-US" altLang="ja-JP" sz="2800" b="1" dirty="0">
                <a:solidFill>
                  <a:srgbClr val="FF0000"/>
                </a:solidFill>
                <a:latin typeface="+mn-ea"/>
                <a:ea typeface="+mn-ea"/>
              </a:rPr>
              <a:t>】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提携依頼だった。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>
                <a:solidFill>
                  <a:srgbClr val="0070C0"/>
                </a:solidFill>
                <a:latin typeface="+mn-ea"/>
                <a:ea typeface="+mn-ea"/>
              </a:rPr>
              <a:t>食事</a:t>
            </a:r>
            <a:r>
              <a:rPr lang="ja-JP" altLang="en-US" sz="2800" b="1" smtClean="0">
                <a:solidFill>
                  <a:srgbClr val="0070C0"/>
                </a:solidFill>
                <a:latin typeface="+mn-ea"/>
                <a:ea typeface="+mn-ea"/>
              </a:rPr>
              <a:t>はアウトソーシングしていること！更に、お客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さんからの要望があることが</a:t>
            </a:r>
            <a:r>
              <a:rPr lang="ja-JP" altLang="en-US" sz="2800" b="1">
                <a:solidFill>
                  <a:srgbClr val="0070C0"/>
                </a:solidFill>
                <a:latin typeface="+mn-ea"/>
                <a:ea typeface="+mn-ea"/>
              </a:rPr>
              <a:t>理由</a:t>
            </a:r>
            <a:r>
              <a:rPr lang="ja-JP" altLang="en-US" sz="2800" b="1" smtClean="0">
                <a:solidFill>
                  <a:srgbClr val="0070C0"/>
                </a:solidFill>
                <a:latin typeface="+mn-ea"/>
                <a:ea typeface="+mn-ea"/>
              </a:rPr>
              <a:t>で、</a:t>
            </a:r>
            <a:r>
              <a:rPr lang="ja-JP" altLang="en-US" sz="2800" b="1" smtClean="0">
                <a:solidFill>
                  <a:srgbClr val="FF0000"/>
                </a:solidFill>
                <a:latin typeface="+mn-ea"/>
                <a:ea typeface="+mn-ea"/>
              </a:rPr>
              <a:t>殆ど</a:t>
            </a:r>
            <a:r>
              <a:rPr lang="ja-JP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利益も取らない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設定だった。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先方の店長もソラが中学生だったので、ビックリはしていたが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事情を聴いた事と、しっかりとしていたので簡単に両者は合意した！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またハングリーズのバイトは</a:t>
            </a:r>
            <a:r>
              <a:rPr lang="ja-JP" altLang="en-US" sz="2800" b="1">
                <a:solidFill>
                  <a:srgbClr val="0070C0"/>
                </a:solidFill>
                <a:latin typeface="+mn-ea"/>
                <a:ea typeface="+mn-ea"/>
              </a:rPr>
              <a:t>全て</a:t>
            </a:r>
            <a:r>
              <a:rPr lang="ja-JP" altLang="en-US" sz="2800" b="1" smtClean="0">
                <a:solidFill>
                  <a:srgbClr val="0070C0"/>
                </a:solidFill>
                <a:latin typeface="+mn-ea"/>
                <a:ea typeface="+mn-ea"/>
              </a:rPr>
              <a:t>、支援のため</a:t>
            </a:r>
            <a:r>
              <a:rPr lang="ja-JP" altLang="en-US" sz="2800" b="1" smtClean="0">
                <a:solidFill>
                  <a:srgbClr val="FF0000"/>
                </a:solidFill>
                <a:latin typeface="+mn-ea"/>
                <a:ea typeface="+mn-ea"/>
              </a:rPr>
              <a:t>ライフセーバーを</a:t>
            </a:r>
            <a:r>
              <a:rPr lang="ja-JP" altLang="en-US" sz="2800" b="1" dirty="0">
                <a:solidFill>
                  <a:srgbClr val="FF0000"/>
                </a:solidFill>
                <a:latin typeface="+mn-ea"/>
                <a:ea typeface="+mn-ea"/>
              </a:rPr>
              <a:t>採用</a:t>
            </a:r>
            <a:endParaRPr lang="en-US" altLang="ja-JP" sz="28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していた！加えて、店長からは（アライアンス）を教えてもらい、ソラの頭の中には、既に隣りのホテル（季一遊）が</a:t>
            </a:r>
            <a:r>
              <a:rPr lang="ja-JP" altLang="en-US" sz="2800" b="1" dirty="0">
                <a:solidFill>
                  <a:srgbClr val="FF0000"/>
                </a:solidFill>
                <a:latin typeface="+mn-ea"/>
                <a:ea typeface="+mn-ea"/>
              </a:rPr>
              <a:t>浮かんで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いた！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469793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74CBBAD-5979-4260-85D6-0A8442770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16" y="4114800"/>
            <a:ext cx="6800088" cy="2642616"/>
          </a:xfrm>
          <a:prstGeom prst="rect">
            <a:avLst/>
          </a:prstGeom>
        </p:spPr>
      </p:pic>
      <p:sp>
        <p:nvSpPr>
          <p:cNvPr id="4" name="タイトル 1"/>
          <p:cNvSpPr txBox="1">
            <a:spLocks/>
          </p:cNvSpPr>
          <p:nvPr/>
        </p:nvSpPr>
        <p:spPr>
          <a:xfrm>
            <a:off x="0" y="-64008"/>
            <a:ext cx="11878056" cy="3840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店長　「白木さん！」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　　「私は地域で力を合わせて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昔の弓ヶ浜海岸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を取り戻したいんだよ」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　　「この海岸は日本中での誇れる海岸だと思っている」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　　「それには、もっともっと皆の</a:t>
            </a:r>
            <a:r>
              <a:rPr lang="en-US" altLang="ja-JP" sz="2400" b="1" dirty="0">
                <a:solidFill>
                  <a:srgbClr val="FF0000"/>
                </a:solidFill>
                <a:latin typeface="+mn-ea"/>
                <a:ea typeface="+mn-ea"/>
              </a:rPr>
              <a:t>【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強みを活かし</a:t>
            </a:r>
            <a:r>
              <a:rPr lang="en-US" altLang="ja-JP" sz="2400" b="1" dirty="0">
                <a:solidFill>
                  <a:srgbClr val="FF0000"/>
                </a:solidFill>
                <a:latin typeface="+mn-ea"/>
                <a:ea typeface="+mn-ea"/>
              </a:rPr>
              <a:t>】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共同しなきゃ」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</a:t>
            </a:r>
            <a:r>
              <a:rPr lang="ja-JP" alt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ソラ　「店長さん！私配達した帰りに、ハングリーズのバーガー５・６個仕入れて</a:t>
            </a:r>
            <a:endParaRPr lang="en-US" altLang="ja-JP" sz="2400" b="1" dirty="0">
              <a:solidFill>
                <a:schemeClr val="accent4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　　　　　真ん中のお客さんに、販売しながら戻りますよ～」</a:t>
            </a:r>
            <a:endParaRPr lang="en-US" altLang="ja-JP" sz="2400" b="1" dirty="0">
              <a:solidFill>
                <a:schemeClr val="accent4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店長　「それは面白い、それだとこちらも頼みやすいから、いいね！」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　　　</a:t>
            </a:r>
            <a:r>
              <a:rPr lang="ja-JP" altLang="en-US" sz="1800" b="1" dirty="0">
                <a:solidFill>
                  <a:schemeClr val="bg1"/>
                </a:solidFill>
                <a:highlight>
                  <a:srgbClr val="FFFF00"/>
                </a:highlight>
                <a:latin typeface="+mn-ea"/>
                <a:ea typeface="+mn-ea"/>
              </a:rPr>
              <a:t>店長　：　市塚勝也　３４才　海を愛し２０才からハングリーズに勤務</a:t>
            </a:r>
            <a:endParaRPr lang="en-US" altLang="ja-JP" sz="2400" b="1" dirty="0">
              <a:solidFill>
                <a:schemeClr val="bg1"/>
              </a:solidFill>
              <a:highlight>
                <a:srgbClr val="FFFF00"/>
              </a:highlight>
              <a:latin typeface="+mn-ea"/>
              <a:ea typeface="+mn-ea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2D8382-0A3A-4120-BB67-A306E627CC10}"/>
              </a:ext>
            </a:extLst>
          </p:cNvPr>
          <p:cNvSpPr txBox="1"/>
          <p:nvPr/>
        </p:nvSpPr>
        <p:spPr>
          <a:xfrm>
            <a:off x="7812270" y="4633758"/>
            <a:ext cx="39786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+mn-ea"/>
              </a:rPr>
              <a:t>１９９０年代の</a:t>
            </a:r>
            <a:endParaRPr kumimoji="1" lang="en-US" altLang="ja-JP" sz="32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3200" b="1" dirty="0">
                <a:solidFill>
                  <a:schemeClr val="bg1"/>
                </a:solidFill>
                <a:latin typeface="+mn-ea"/>
              </a:rPr>
              <a:t>弓ヶ浜海岸の様子</a:t>
            </a:r>
            <a:endParaRPr kumimoji="1" lang="en-US" altLang="ja-JP" sz="3200" b="1" dirty="0">
              <a:solidFill>
                <a:schemeClr val="bg1"/>
              </a:solidFill>
              <a:latin typeface="+mn-ea"/>
            </a:endParaRPr>
          </a:p>
          <a:p>
            <a:endParaRPr kumimoji="1" lang="en-US" altLang="ja-JP" sz="32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3200" b="1" dirty="0">
                <a:solidFill>
                  <a:schemeClr val="bg1"/>
                </a:solidFill>
                <a:latin typeface="+mn-ea"/>
              </a:rPr>
              <a:t>全面いっぱいの人</a:t>
            </a:r>
            <a:endParaRPr kumimoji="1" lang="en-US" altLang="ja-JP" sz="36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748896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375974" y="950976"/>
            <a:ext cx="11440052" cy="5770059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タカシ「呼び込みはまあまあ成功したけどさぁ、同じ人に１時間おきに同じ</a:t>
            </a: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　　　　案内をするって厳しくない？」</a:t>
            </a: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「さすがの私も、それは感じた」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タカシ「ビールとコーラで分けて売らない？そうすれば別々に２時間おきに</a:t>
            </a: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　　　</a:t>
            </a:r>
            <a:r>
              <a:rPr lang="ja-JP" altLang="en-US" sz="2400" b="1">
                <a:solidFill>
                  <a:srgbClr val="002060"/>
                </a:solidFill>
                <a:latin typeface="+mn-ea"/>
                <a:ea typeface="+mn-ea"/>
              </a:rPr>
              <a:t>　</a:t>
            </a:r>
            <a:r>
              <a:rPr lang="ja-JP" altLang="en-US" sz="2400" b="1" smtClean="0">
                <a:solidFill>
                  <a:srgbClr val="002060"/>
                </a:solidFill>
                <a:latin typeface="+mn-ea"/>
                <a:ea typeface="+mn-ea"/>
              </a:rPr>
              <a:t>行くから案内</a:t>
            </a:r>
            <a:r>
              <a:rPr lang="ja-JP" altLang="en-US" sz="2400" b="1">
                <a:solidFill>
                  <a:srgbClr val="002060"/>
                </a:solidFill>
                <a:latin typeface="+mn-ea"/>
                <a:ea typeface="+mn-ea"/>
              </a:rPr>
              <a:t>が</a:t>
            </a:r>
            <a:r>
              <a:rPr lang="ja-JP" altLang="en-US" sz="2400" b="1" smtClean="0">
                <a:solidFill>
                  <a:srgbClr val="002060"/>
                </a:solidFill>
                <a:latin typeface="+mn-ea"/>
                <a:ea typeface="+mn-ea"/>
              </a:rPr>
              <a:t>しやすくない</a:t>
            </a: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？」</a:t>
            </a: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</a:t>
            </a:r>
            <a:r>
              <a:rPr lang="ja-JP" altLang="en-US" sz="2400" b="1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</a:t>
            </a:r>
            <a:r>
              <a:rPr lang="ja-JP" altLang="en-US" sz="2400" b="1" smtClean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「何言っちゃってんの！たま</a:t>
            </a: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には良いこというじゃん」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「今日も、リカーショップに２回仕入れに行ったけど、それは交代ね」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タカシ「いいよ。どっちがどっちを売る？」</a:t>
            </a: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「私コーラ！」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タカシ「どっちでも♪それで良いよ♪」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062" y="5188898"/>
            <a:ext cx="1436252" cy="1436252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970" y="5188898"/>
            <a:ext cx="2155220" cy="1436252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437ACFC-E07C-4493-9243-701944830C42}"/>
              </a:ext>
            </a:extLst>
          </p:cNvPr>
          <p:cNvSpPr txBox="1">
            <a:spLocks/>
          </p:cNvSpPr>
          <p:nvPr/>
        </p:nvSpPr>
        <p:spPr>
          <a:xfrm>
            <a:off x="475488" y="118872"/>
            <a:ext cx="8385047" cy="736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3600" b="1" dirty="0">
                <a:solidFill>
                  <a:srgbClr val="0070C0"/>
                </a:solidFill>
                <a:latin typeface="+mn-ea"/>
                <a:ea typeface="+mn-ea"/>
              </a:rPr>
              <a:t>８月１０日夕食後　いよいよ！お盆シーズン</a:t>
            </a: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5399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621354" y="291828"/>
            <a:ext cx="11324212" cy="2811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ソラの！こっちが絶対に勝てる分析</a:t>
            </a:r>
            <a:r>
              <a:rPr lang="en-US" altLang="ja-JP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(^^♪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（売れる本数も多いけど交代で運ぶし、なんたって利益率５０％）私の勝ち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コーラ　仕入　１００円（本数全体の６０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  <a:ea typeface="+mn-ea"/>
              </a:rPr>
              <a:t>%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）もっと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売れる・飲めない人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にも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　　販売　２００円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（利益５０％）沢山売れて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コレがポイント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ビール　仕入　２００円（本数全体の４０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  <a:ea typeface="+mn-ea"/>
              </a:rPr>
              <a:t>%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）</a:t>
            </a:r>
            <a:r>
              <a:rPr lang="ja-JP" altLang="en-US" sz="2400" b="1" u="sng" dirty="0">
                <a:solidFill>
                  <a:schemeClr val="bg1"/>
                </a:solidFill>
                <a:latin typeface="+mn-ea"/>
                <a:ea typeface="+mn-ea"/>
              </a:rPr>
              <a:t>大人しか売れない！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　　販売　３５０円（利益４２％）伸びないと厳しくなる</a:t>
            </a:r>
          </a:p>
        </p:txBody>
      </p:sp>
      <p:sp>
        <p:nvSpPr>
          <p:cNvPr id="9" name="円柱 8"/>
          <p:cNvSpPr/>
          <p:nvPr/>
        </p:nvSpPr>
        <p:spPr>
          <a:xfrm>
            <a:off x="6271098" y="3682193"/>
            <a:ext cx="1313234" cy="1800000"/>
          </a:xfrm>
          <a:prstGeom prst="can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柱 9"/>
          <p:cNvSpPr/>
          <p:nvPr/>
        </p:nvSpPr>
        <p:spPr>
          <a:xfrm>
            <a:off x="6271098" y="4654193"/>
            <a:ext cx="1313234" cy="828000"/>
          </a:xfrm>
          <a:prstGeom prst="can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6" name="グループ化 15"/>
          <p:cNvGrpSpPr/>
          <p:nvPr/>
        </p:nvGrpSpPr>
        <p:grpSpPr>
          <a:xfrm>
            <a:off x="466916" y="3682193"/>
            <a:ext cx="1313234" cy="1800000"/>
            <a:chOff x="894945" y="3088799"/>
            <a:chExt cx="1313234" cy="1800000"/>
          </a:xfrm>
        </p:grpSpPr>
        <p:sp>
          <p:nvSpPr>
            <p:cNvPr id="7" name="円柱 6"/>
            <p:cNvSpPr/>
            <p:nvPr/>
          </p:nvSpPr>
          <p:spPr>
            <a:xfrm>
              <a:off x="894945" y="3088799"/>
              <a:ext cx="1313234" cy="1800000"/>
            </a:xfrm>
            <a:prstGeom prst="can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円柱 7"/>
            <p:cNvSpPr/>
            <p:nvPr/>
          </p:nvSpPr>
          <p:spPr>
            <a:xfrm>
              <a:off x="894945" y="3808799"/>
              <a:ext cx="1313234" cy="1080000"/>
            </a:xfrm>
            <a:prstGeom prst="can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967903" y="4182411"/>
              <a:ext cx="1167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b="1">
                  <a:latin typeface="+mn-ea"/>
                </a:rPr>
                <a:t>50%</a:t>
              </a:r>
              <a:endParaRPr kumimoji="1" lang="ja-JP" altLang="en-US" sz="3200" b="1">
                <a:latin typeface="+mn-ea"/>
              </a:endParaRPr>
            </a:p>
          </p:txBody>
        </p:sp>
      </p:grpSp>
      <p:sp>
        <p:nvSpPr>
          <p:cNvPr id="13" name="テキスト ボックス 12"/>
          <p:cNvSpPr txBox="1"/>
          <p:nvPr/>
        </p:nvSpPr>
        <p:spPr>
          <a:xfrm>
            <a:off x="6392696" y="4845297"/>
            <a:ext cx="1167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>
                <a:solidFill>
                  <a:schemeClr val="bg1"/>
                </a:solidFill>
                <a:latin typeface="+mn-ea"/>
              </a:rPr>
              <a:t>42%</a:t>
            </a:r>
            <a:endParaRPr kumimoji="1" lang="ja-JP" altLang="en-US" sz="32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731510" y="4792223"/>
            <a:ext cx="39786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+mn-ea"/>
              </a:rPr>
              <a:t>利益</a:t>
            </a:r>
            <a:r>
              <a:rPr kumimoji="1" lang="en-US" altLang="ja-JP" sz="3200" b="1" dirty="0">
                <a:solidFill>
                  <a:schemeClr val="bg1"/>
                </a:solidFill>
                <a:latin typeface="+mn-ea"/>
              </a:rPr>
              <a:t>×</a:t>
            </a:r>
            <a:r>
              <a:rPr kumimoji="1" lang="ja-JP" altLang="en-US" sz="3200" b="1" dirty="0">
                <a:solidFill>
                  <a:schemeClr val="bg1"/>
                </a:solidFill>
                <a:latin typeface="+mn-ea"/>
              </a:rPr>
              <a:t>販売比率</a:t>
            </a:r>
            <a:r>
              <a:rPr kumimoji="1" lang="en-US" altLang="ja-JP" sz="3600" b="1" dirty="0">
                <a:solidFill>
                  <a:srgbClr val="FF0000"/>
                </a:solidFill>
                <a:latin typeface="+mn-ea"/>
              </a:rPr>
              <a:t>60%</a:t>
            </a:r>
          </a:p>
          <a:p>
            <a:r>
              <a:rPr kumimoji="1" lang="ja-JP" altLang="en-US" sz="3200" b="1" dirty="0">
                <a:solidFill>
                  <a:schemeClr val="bg1"/>
                </a:solidFill>
                <a:latin typeface="+mn-ea"/>
              </a:rPr>
              <a:t>いっぱい売れる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584332" y="4775804"/>
            <a:ext cx="39526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+mn-ea"/>
              </a:rPr>
              <a:t>利益</a:t>
            </a:r>
            <a:r>
              <a:rPr kumimoji="1" lang="en-US" altLang="ja-JP" sz="3200" b="1" dirty="0">
                <a:solidFill>
                  <a:schemeClr val="bg1"/>
                </a:solidFill>
                <a:latin typeface="+mn-ea"/>
              </a:rPr>
              <a:t>×</a:t>
            </a:r>
            <a:r>
              <a:rPr kumimoji="1" lang="ja-JP" altLang="en-US" sz="3200" b="1" dirty="0">
                <a:solidFill>
                  <a:schemeClr val="bg1"/>
                </a:solidFill>
                <a:latin typeface="+mn-ea"/>
              </a:rPr>
              <a:t>販売比率</a:t>
            </a:r>
            <a:r>
              <a:rPr kumimoji="1" lang="en-US" altLang="ja-JP" sz="3200" b="1" dirty="0">
                <a:solidFill>
                  <a:srgbClr val="FF0000"/>
                </a:solidFill>
                <a:latin typeface="+mn-ea"/>
              </a:rPr>
              <a:t>40%</a:t>
            </a:r>
          </a:p>
          <a:p>
            <a:r>
              <a:rPr kumimoji="1" lang="ja-JP" altLang="en-US" sz="3200" b="1" dirty="0">
                <a:solidFill>
                  <a:schemeClr val="bg1"/>
                </a:solidFill>
                <a:latin typeface="+mn-ea"/>
              </a:rPr>
              <a:t>あまり売れない</a:t>
            </a:r>
          </a:p>
        </p:txBody>
      </p:sp>
      <p:sp>
        <p:nvSpPr>
          <p:cNvPr id="17" name="タイトル 1"/>
          <p:cNvSpPr txBox="1">
            <a:spLocks/>
          </p:cNvSpPr>
          <p:nvPr/>
        </p:nvSpPr>
        <p:spPr>
          <a:xfrm>
            <a:off x="621354" y="5889815"/>
            <a:ext cx="10887683" cy="6681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ja-JP" altLang="en-US" sz="2800" b="1" dirty="0">
                <a:solidFill>
                  <a:schemeClr val="tx1"/>
                </a:solidFill>
                <a:latin typeface="+mn-ea"/>
                <a:ea typeface="+mn-ea"/>
              </a:rPr>
              <a:t>自転車での仕入は交代なので、いっぱい売れた方がラッキー！</a:t>
            </a:r>
            <a:endParaRPr lang="en-US" altLang="ja-JP" sz="2800" b="1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117389" y="3511194"/>
            <a:ext cx="39786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smtClean="0">
                <a:solidFill>
                  <a:srgbClr val="FF0000"/>
                </a:solidFill>
                <a:latin typeface="+mn-ea"/>
              </a:rPr>
              <a:t>絶対こっちの勝ち</a:t>
            </a:r>
            <a:endParaRPr kumimoji="1" lang="en-US" altLang="ja-JP" sz="3200" b="1" smtClean="0">
              <a:solidFill>
                <a:srgbClr val="FF0000"/>
              </a:solidFill>
              <a:latin typeface="+mn-ea"/>
            </a:endParaRPr>
          </a:p>
          <a:p>
            <a:r>
              <a:rPr kumimoji="1" lang="en-US" altLang="ja-JP" sz="3200" b="1" smtClean="0">
                <a:solidFill>
                  <a:srgbClr val="FF0000"/>
                </a:solidFill>
                <a:latin typeface="+mn-ea"/>
              </a:rPr>
              <a:t>(*'▽')</a:t>
            </a:r>
            <a:r>
              <a:rPr kumimoji="1" lang="ja-JP" altLang="en-US" sz="3200" b="1" smtClean="0">
                <a:solidFill>
                  <a:srgbClr val="FF0000"/>
                </a:solidFill>
                <a:latin typeface="+mn-ea"/>
              </a:rPr>
              <a:t>＄</a:t>
            </a:r>
            <a:endParaRPr kumimoji="1" lang="ja-JP" altLang="en-US" sz="3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72062" y="3607152"/>
            <a:ext cx="1460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chemeClr val="bg1"/>
                </a:solidFill>
                <a:latin typeface="+mn-ea"/>
              </a:rPr>
              <a:t>コーラ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197327" y="3609181"/>
            <a:ext cx="1460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chemeClr val="bg1"/>
                </a:solidFill>
                <a:latin typeface="+mn-ea"/>
              </a:rPr>
              <a:t>ビール</a:t>
            </a:r>
          </a:p>
        </p:txBody>
      </p:sp>
    </p:spTree>
    <p:extLst>
      <p:ext uri="{BB962C8B-B14F-4D97-AF65-F5344CB8AC3E}">
        <p14:creationId xmlns:p14="http://schemas.microsoft.com/office/powerpoint/2010/main" val="17212409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493775" y="210313"/>
            <a:ext cx="11567161" cy="6364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このやり取りの前日、ソラは、こっちのホテル</a:t>
            </a:r>
            <a:r>
              <a:rPr lang="en-US" altLang="ja-JP" sz="2800" b="1" dirty="0">
                <a:solidFill>
                  <a:srgbClr val="0070C0"/>
                </a:solidFill>
                <a:latin typeface="+mn-ea"/>
                <a:ea typeface="+mn-ea"/>
              </a:rPr>
              <a:t>【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季一遊</a:t>
            </a:r>
            <a:r>
              <a:rPr lang="en-US" altLang="ja-JP" sz="2800" b="1" dirty="0">
                <a:solidFill>
                  <a:srgbClr val="0070C0"/>
                </a:solidFill>
                <a:latin typeface="+mn-ea"/>
                <a:ea typeface="+mn-ea"/>
              </a:rPr>
              <a:t>】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にいた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32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ｻﾌﾞﾏﾈｰｼﾞｬｰ「うん！それじゃ明後日から、その内容で受け付けるわね」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</a:t>
            </a:r>
            <a:r>
              <a:rPr lang="ja-JP" alt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ソラ「ハイッ！」「すぐに母から、電話を入れてもらいます」</a:t>
            </a:r>
            <a:endParaRPr lang="en-US" altLang="ja-JP" sz="2400" b="1" dirty="0">
              <a:solidFill>
                <a:schemeClr val="accent4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ｻﾌﾞﾏﾈｰｼﾞｬｰ「ごめんなさいね、でも本当にしっかりしているわね！」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　　　「他にも何か困った時は、いつでも来てくださいね」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　　　</a:t>
            </a:r>
            <a:r>
              <a:rPr lang="ja-JP" alt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ソラ「ありがとうございます。河合さん綺麗だし</a:t>
            </a:r>
            <a:r>
              <a:rPr lang="ja-JP" altLang="en-US" sz="2400" b="1">
                <a:solidFill>
                  <a:schemeClr val="accent4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、</a:t>
            </a:r>
            <a:r>
              <a:rPr lang="ja-JP" altLang="en-US" sz="2400" b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優しくて良かった</a:t>
            </a:r>
            <a:r>
              <a:rPr lang="ja-JP" alt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です」</a:t>
            </a:r>
            <a:endParaRPr lang="en-US" altLang="ja-JP" sz="2400" b="1" dirty="0">
              <a:solidFill>
                <a:schemeClr val="accent4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ｻﾌﾞﾏﾈｰｼﾞｬｰ「あら、有難う！お隣同士仲良くしましょうね」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ソラが提案した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  <a:ea typeface="+mn-ea"/>
              </a:rPr>
              <a:t>【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アライアンス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  <a:ea typeface="+mn-ea"/>
              </a:rPr>
              <a:t>】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は、白木屋でシャワーを利用した半券を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持っていくと、ホテルで何かサービス出来ないか？との申し出だった。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ホテル季一遊サブマネージャーは、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なんと即答で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１３時～１６時のケーキセット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en-US" altLang="ja-JP" sz="2400" b="1" dirty="0">
                <a:solidFill>
                  <a:srgbClr val="0070C0"/>
                </a:solidFill>
                <a:latin typeface="+mn-ea"/>
                <a:ea typeface="+mn-ea"/>
              </a:rPr>
              <a:t>2,000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円を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  <a:ea typeface="+mn-ea"/>
              </a:rPr>
              <a:t>500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円引の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  <a:ea typeface="+mn-ea"/>
              </a:rPr>
              <a:t>1,500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円にすると約束してくれた！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日帰り客にとって、</a:t>
            </a:r>
            <a:r>
              <a:rPr lang="en-US" altLang="ja-JP" sz="2400" b="1" dirty="0">
                <a:solidFill>
                  <a:srgbClr val="0070C0"/>
                </a:solidFill>
                <a:latin typeface="+mn-ea"/>
                <a:ea typeface="+mn-ea"/>
              </a:rPr>
              <a:t>300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円のシャワー利用で、ホテルラウンジでの飲食は、小さく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ヒットし、ホテルとしては</a:t>
            </a:r>
            <a:r>
              <a:rPr lang="ja-JP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未来の見込み客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獲得になる、と展望を見ていた！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0070C0"/>
                </a:solidFill>
                <a:highlight>
                  <a:srgbClr val="FFFF00"/>
                </a:highlight>
                <a:latin typeface="+mn-ea"/>
                <a:ea typeface="+mn-ea"/>
              </a:rPr>
              <a:t>河合瑠衣：２９才　１８才で仲居として入社・現営業サブマネージャー</a:t>
            </a:r>
            <a:endParaRPr lang="en-US" altLang="ja-JP" sz="2400" b="1" dirty="0">
              <a:solidFill>
                <a:srgbClr val="0070C0"/>
              </a:solidFill>
              <a:highlight>
                <a:srgbClr val="FFFF00"/>
              </a:highlight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19089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02" y="15341"/>
            <a:ext cx="10281139" cy="6827318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5C1D1F9F-3B83-4498-BF65-D3F5B86272F4}"/>
              </a:ext>
            </a:extLst>
          </p:cNvPr>
          <p:cNvSpPr txBox="1">
            <a:spLocks/>
          </p:cNvSpPr>
          <p:nvPr/>
        </p:nvSpPr>
        <p:spPr>
          <a:xfrm>
            <a:off x="1536192" y="4690872"/>
            <a:ext cx="8988552" cy="2132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sz="3200" b="1" dirty="0">
              <a:solidFill>
                <a:schemeClr val="bg1"/>
              </a:solidFill>
            </a:endParaRPr>
          </a:p>
          <a:p>
            <a:r>
              <a:rPr lang="ja-JP" altLang="en-US" sz="6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A09000000000000" pitchFamily="49" charset="-128"/>
                <a:ea typeface="HG創英角ｺﾞｼｯｸUB" panose="020B0A09000000000000" pitchFamily="49" charset="-128"/>
              </a:rPr>
              <a:t>「浜辺のビールとコーラ」</a:t>
            </a:r>
            <a:endParaRPr lang="en-US" altLang="ja-JP" sz="6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A09000000000000" pitchFamily="49" charset="-128"/>
              <a:ea typeface="HG創英角ｺﾞｼｯｸUB" panose="020B0A09000000000000" pitchFamily="49" charset="-128"/>
            </a:endParaRPr>
          </a:p>
          <a:p>
            <a:endParaRPr lang="en-US" altLang="ja-JP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A09000000000000" pitchFamily="49" charset="-128"/>
              <a:ea typeface="HG創英角ｺﾞｼｯｸUB" panose="020B0A09000000000000" pitchFamily="49" charset="-128"/>
            </a:endParaRPr>
          </a:p>
          <a:p>
            <a:pPr algn="r"/>
            <a:r>
              <a:rPr lang="ja-JP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400000000000000" pitchFamily="50" charset="-128"/>
                <a:ea typeface="HG丸ｺﾞｼｯｸM-PRO" panose="020F0400000000000000" pitchFamily="50" charset="-128"/>
              </a:rPr>
              <a:t>作者：ＩＴ・ＩＣ</a:t>
            </a:r>
          </a:p>
        </p:txBody>
      </p:sp>
    </p:spTree>
    <p:extLst>
      <p:ext uri="{BB962C8B-B14F-4D97-AF65-F5344CB8AC3E}">
        <p14:creationId xmlns:p14="http://schemas.microsoft.com/office/powerpoint/2010/main" val="379562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184826" y="291829"/>
            <a:ext cx="11760740" cy="6196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FF0000"/>
                </a:solidFill>
                <a:latin typeface="+mn-ea"/>
                <a:ea typeface="+mn-ea"/>
              </a:rPr>
              <a:t>分担での販売戦略</a:t>
            </a: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が功を奏し、お店の焼きそばも好評で順調に売り上げが伸びた</a:t>
            </a: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二人は気をよくして呼び込み客と店の前だけではなく、浮島の子供の歓声を避けて、浜の中央に</a:t>
            </a:r>
            <a:endParaRPr lang="en-US" altLang="ja-JP" sz="20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パラソルを立てる、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  <a:ea typeface="+mn-ea"/>
              </a:rPr>
              <a:t>中立顧客</a:t>
            </a: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へも営業を仕掛け、取り込みを実施していった。</a:t>
            </a:r>
          </a:p>
          <a:p>
            <a:pPr>
              <a:lnSpc>
                <a:spcPct val="120000"/>
              </a:lnSpc>
            </a:pPr>
            <a:endParaRPr lang="ja-JP" altLang="en-US" sz="20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ja-JP" sz="2000" b="1" dirty="0">
                <a:solidFill>
                  <a:srgbClr val="0070C0"/>
                </a:solidFill>
                <a:latin typeface="+mn-ea"/>
                <a:ea typeface="+mn-ea"/>
              </a:rPr>
              <a:t>5</a:t>
            </a: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席しかないお店はいっぱいになり、ソラは浜辺のお客さんに焼きそばデリバリーをはじめた</a:t>
            </a: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タマの調理は一気に</a:t>
            </a:r>
            <a:r>
              <a:rPr lang="en-US" altLang="ja-JP" sz="2000" b="1" dirty="0">
                <a:solidFill>
                  <a:srgbClr val="0070C0"/>
                </a:solidFill>
                <a:latin typeface="+mn-ea"/>
                <a:ea typeface="+mn-ea"/>
              </a:rPr>
              <a:t>10</a:t>
            </a: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人前を作る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  <a:ea typeface="+mn-ea"/>
              </a:rPr>
              <a:t>方式に変え</a:t>
            </a: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対応し、浜辺テントでは皆、焼きそばを食べていた</a:t>
            </a:r>
          </a:p>
          <a:p>
            <a:pPr>
              <a:lnSpc>
                <a:spcPct val="120000"/>
              </a:lnSpc>
            </a:pPr>
            <a:endParaRPr lang="ja-JP" altLang="en-US" sz="20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翌日からもその手法の効果は的中し、パラソルの下で焼きそばを食べる人を見たタカシは</a:t>
            </a: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テーブルがないところで</a:t>
            </a:r>
            <a:r>
              <a:rPr lang="ja-JP" altLang="en-US" sz="2000" b="1">
                <a:solidFill>
                  <a:srgbClr val="0070C0"/>
                </a:solidFill>
                <a:latin typeface="+mn-ea"/>
                <a:ea typeface="+mn-ea"/>
              </a:rPr>
              <a:t>食べる</a:t>
            </a:r>
            <a:r>
              <a:rPr lang="ja-JP" altLang="en-US" sz="2000" b="1" smtClean="0">
                <a:solidFill>
                  <a:srgbClr val="0070C0"/>
                </a:solidFill>
                <a:latin typeface="+mn-ea"/>
                <a:ea typeface="+mn-ea"/>
              </a:rPr>
              <a:t>ことの</a:t>
            </a:r>
            <a:r>
              <a:rPr lang="ja-JP" altLang="en-US" sz="2000" b="1" smtClean="0">
                <a:solidFill>
                  <a:srgbClr val="FF0000"/>
                </a:solidFill>
                <a:latin typeface="+mn-ea"/>
                <a:ea typeface="+mn-ea"/>
              </a:rPr>
              <a:t>不便さ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  <a:ea typeface="+mn-ea"/>
              </a:rPr>
              <a:t>を発見した</a:t>
            </a: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（持ちづらさ、置き場所、砂の混入等）</a:t>
            </a: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おもむろに店の裏にある氷保管用の発泡スチロールの箱を持ち出し、テーブルにすることを発案した</a:t>
            </a: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その発泡スチロールの箱は、デリバリー時において焼きそばを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  <a:ea typeface="+mn-ea"/>
              </a:rPr>
              <a:t>入れて運ぶ</a:t>
            </a: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ことも簡単になり</a:t>
            </a: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届けた後は中に砂を詰め、蓋を閉めると風で飛ばない重さとなり、非常に好評を得た。</a:t>
            </a:r>
          </a:p>
          <a:p>
            <a:pPr>
              <a:lnSpc>
                <a:spcPct val="120000"/>
              </a:lnSpc>
            </a:pPr>
            <a:endParaRPr lang="ja-JP" altLang="en-US" sz="20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その頃ソラは、コーラの販売本数を増やすことに夢中になっていたが、</a:t>
            </a:r>
            <a:endParaRPr lang="en-US" altLang="ja-JP" sz="20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それを見て「お兄ちゃん、ちゃんと勉強してないのに</a:t>
            </a:r>
            <a:r>
              <a:rPr lang="en-US" altLang="ja-JP" sz="2000" b="1" dirty="0">
                <a:solidFill>
                  <a:srgbClr val="0070C0"/>
                </a:solidFill>
                <a:latin typeface="+mn-ea"/>
                <a:ea typeface="+mn-ea"/>
              </a:rPr>
              <a:t>【</a:t>
            </a:r>
            <a:r>
              <a:rPr lang="ja-JP" altLang="en-US" sz="2000" b="1" dirty="0">
                <a:solidFill>
                  <a:srgbClr val="0070C0"/>
                </a:solidFill>
                <a:latin typeface="+mn-ea"/>
              </a:rPr>
              <a:t>ベネフィット</a:t>
            </a:r>
            <a:r>
              <a:rPr lang="en-US" altLang="ja-JP" sz="2000" b="1" dirty="0">
                <a:solidFill>
                  <a:srgbClr val="0070C0"/>
                </a:solidFill>
                <a:latin typeface="+mn-ea"/>
                <a:ea typeface="+mn-ea"/>
              </a:rPr>
              <a:t>】</a:t>
            </a:r>
            <a:r>
              <a:rPr lang="ja-JP" altLang="en-US" sz="2000" b="1" dirty="0">
                <a:solidFill>
                  <a:srgbClr val="0070C0"/>
                </a:solidFill>
                <a:latin typeface="+mn-ea"/>
                <a:ea typeface="+mn-ea"/>
              </a:rPr>
              <a:t>わかってるじゃん！」</a:t>
            </a:r>
            <a:endParaRPr lang="en-US" altLang="ja-JP" sz="20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0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423010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447471" y="457201"/>
            <a:ext cx="11361907" cy="6280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3600" b="1" dirty="0">
                <a:solidFill>
                  <a:srgbClr val="0070C0"/>
                </a:solidFill>
                <a:latin typeface="+mn-ea"/>
                <a:ea typeface="+mn-ea"/>
              </a:rPr>
              <a:t>ソラが勉強した理解では</a:t>
            </a: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en-US" altLang="ja-JP" b="1" dirty="0">
                <a:solidFill>
                  <a:srgbClr val="0070C0"/>
                </a:solidFill>
                <a:latin typeface="+mn-ea"/>
                <a:ea typeface="+mn-ea"/>
              </a:rPr>
              <a:t>【</a:t>
            </a: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ベネフィット</a:t>
            </a:r>
            <a:r>
              <a:rPr lang="en-US" altLang="ja-JP" b="1" dirty="0">
                <a:solidFill>
                  <a:srgbClr val="0070C0"/>
                </a:solidFill>
                <a:latin typeface="+mn-ea"/>
                <a:ea typeface="+mn-ea"/>
              </a:rPr>
              <a:t>】</a:t>
            </a:r>
            <a:r>
              <a:rPr lang="ja-JP" altLang="en-US" b="1" dirty="0">
                <a:solidFill>
                  <a:srgbClr val="0070C0"/>
                </a:solidFill>
                <a:latin typeface="+mn-ea"/>
                <a:ea typeface="+mn-ea"/>
              </a:rPr>
              <a:t>　</a:t>
            </a:r>
            <a:r>
              <a:rPr lang="ja-JP" altLang="en-US" b="1" dirty="0">
                <a:solidFill>
                  <a:srgbClr val="FF0000"/>
                </a:solidFill>
                <a:latin typeface="+mn-ea"/>
                <a:ea typeface="+mn-ea"/>
              </a:rPr>
              <a:t>価値は使い方に表れる</a:t>
            </a:r>
            <a:endParaRPr lang="en-US" altLang="ja-JP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マーケティング手法の王道の１つ「用途提案」。使い方を提案する。</a:t>
            </a: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rgbClr val="FF0000"/>
                </a:solidFill>
                <a:latin typeface="+mn-ea"/>
                <a:ea typeface="+mn-ea"/>
              </a:rPr>
              <a:t>お客様の立場に立ち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、「お客様にとっての価値」を提案する、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というのがマーケティングの基本的な考え。</a:t>
            </a:r>
          </a:p>
          <a:p>
            <a:pPr>
              <a:lnSpc>
                <a:spcPct val="100000"/>
              </a:lnSpc>
            </a:pP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価値を高めるには、「使い方を提案する」ことが重要。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「このように使って下さい」という提案をするのが</a:t>
            </a:r>
            <a:r>
              <a:rPr lang="ja-JP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用途提案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3487711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563880" y="306422"/>
            <a:ext cx="11064240" cy="6245157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2000" b="1">
                <a:solidFill>
                  <a:srgbClr val="0070C0"/>
                </a:solidFill>
                <a:latin typeface="+mn-ea"/>
                <a:ea typeface="+mn-ea"/>
              </a:rPr>
              <a:t>8</a:t>
            </a:r>
            <a:r>
              <a:rPr lang="ja-JP" altLang="en-US" sz="2000" b="1">
                <a:solidFill>
                  <a:srgbClr val="0070C0"/>
                </a:solidFill>
                <a:latin typeface="+mn-ea"/>
                <a:ea typeface="+mn-ea"/>
              </a:rPr>
              <a:t>月</a:t>
            </a:r>
            <a:r>
              <a:rPr lang="en-US" altLang="ja-JP" sz="2000" b="1">
                <a:solidFill>
                  <a:srgbClr val="0070C0"/>
                </a:solidFill>
                <a:latin typeface="+mn-ea"/>
                <a:ea typeface="+mn-ea"/>
              </a:rPr>
              <a:t>31</a:t>
            </a:r>
            <a:r>
              <a:rPr lang="ja-JP" altLang="en-US" sz="2000" b="1">
                <a:solidFill>
                  <a:srgbClr val="0070C0"/>
                </a:solidFill>
                <a:latin typeface="+mn-ea"/>
                <a:ea typeface="+mn-ea"/>
              </a:rPr>
              <a:t>日海開き最終日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accent6"/>
                </a:solidFill>
                <a:latin typeface="+mn-ea"/>
                <a:ea typeface="+mn-ea"/>
              </a:rPr>
              <a:t>千代　（退院してお店に出ると、）</a:t>
            </a:r>
            <a:endParaRPr lang="en-US" altLang="ja-JP" sz="2000" b="1">
              <a:solidFill>
                <a:schemeClr val="accent6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accent6"/>
                </a:solidFill>
                <a:latin typeface="+mn-ea"/>
                <a:ea typeface="+mn-ea"/>
              </a:rPr>
              <a:t>　　　「タマちゃんどうしちゃったの？そんなに大量の材料どうすんの！？」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タマ　「すごいでしょ！これくらい簡単に使い切っちゃうからね。</a:t>
            </a:r>
            <a:endParaRPr lang="en-US" altLang="ja-JP" sz="2000" b="1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ja-JP" sz="20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       </a:t>
            </a:r>
            <a:r>
              <a:rPr lang="ja-JP" altLang="en-US" sz="20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ふたりとも頑張ったから大忙しよ」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accent6"/>
                </a:solidFill>
                <a:latin typeface="+mn-ea"/>
                <a:ea typeface="+mn-ea"/>
              </a:rPr>
              <a:t>千代　「ふたりはどこにいるの？」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タマ　「ソラは浜の真ん中で</a:t>
            </a:r>
            <a:r>
              <a:rPr lang="en-US" altLang="ja-JP" sz="20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【</a:t>
            </a:r>
            <a:r>
              <a:rPr lang="ja-JP" altLang="en-US" sz="20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営業</a:t>
            </a:r>
            <a:r>
              <a:rPr lang="en-US" altLang="ja-JP" sz="20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】</a:t>
            </a:r>
            <a:r>
              <a:rPr lang="ja-JP" altLang="en-US" sz="20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だってさ。」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accent6"/>
                </a:solidFill>
                <a:latin typeface="+mn-ea"/>
                <a:ea typeface="+mn-ea"/>
              </a:rPr>
              <a:t>千代　「営業！？」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タマ　「なんかまーけとか、ちゅうりつこきゃくとか言ってた」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accent6"/>
                </a:solidFill>
                <a:latin typeface="+mn-ea"/>
                <a:ea typeface="+mn-ea"/>
              </a:rPr>
              <a:t>千代　「？！。タカシは？」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タマ　「資産の保守だって」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accent6"/>
                </a:solidFill>
                <a:latin typeface="+mn-ea"/>
                <a:ea typeface="+mn-ea"/>
              </a:rPr>
              <a:t>千代　「資産ってなによ！？」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タマ　「たぶん裏のシャワーか発砲スチロールだと思う」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bg1"/>
                </a:solidFill>
                <a:latin typeface="+mn-ea"/>
                <a:ea typeface="+mn-ea"/>
              </a:rPr>
              <a:t>酒屋　「まいど。今日の午後の分です」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bg1"/>
                </a:solidFill>
                <a:latin typeface="+mn-ea"/>
                <a:ea typeface="+mn-ea"/>
              </a:rPr>
              <a:t>　　　　ビールとコーラが氷入りの発泡スチロールの箱に入れられ、</a:t>
            </a:r>
            <a:r>
              <a:rPr lang="en-US" altLang="ja-JP" sz="2000" b="1">
                <a:solidFill>
                  <a:schemeClr val="bg1"/>
                </a:solidFill>
                <a:latin typeface="+mn-ea"/>
                <a:ea typeface="+mn-ea"/>
              </a:rPr>
              <a:t>5</a:t>
            </a:r>
            <a:r>
              <a:rPr lang="ja-JP" altLang="en-US" sz="2000" b="1">
                <a:solidFill>
                  <a:schemeClr val="bg1"/>
                </a:solidFill>
                <a:latin typeface="+mn-ea"/>
                <a:ea typeface="+mn-ea"/>
              </a:rPr>
              <a:t>ケース届いた　</a:t>
            </a:r>
          </a:p>
          <a:p>
            <a:pPr>
              <a:lnSpc>
                <a:spcPct val="120000"/>
              </a:lnSpc>
            </a:pPr>
            <a:r>
              <a:rPr lang="ja-JP" altLang="en-US" sz="2000" b="1">
                <a:solidFill>
                  <a:schemeClr val="accent6"/>
                </a:solidFill>
                <a:latin typeface="+mn-ea"/>
                <a:ea typeface="+mn-ea"/>
              </a:rPr>
              <a:t>千代　「・・・」</a:t>
            </a:r>
          </a:p>
        </p:txBody>
      </p:sp>
    </p:spTree>
    <p:extLst>
      <p:ext uri="{BB962C8B-B14F-4D97-AF65-F5344CB8AC3E}">
        <p14:creationId xmlns:p14="http://schemas.microsoft.com/office/powerpoint/2010/main" val="29000222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563880" y="476655"/>
            <a:ext cx="11064240" cy="3346315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「おばあちゃん！もうだいじょうぶなの？」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6"/>
                </a:solidFill>
                <a:latin typeface="+mn-ea"/>
                <a:ea typeface="+mn-ea"/>
              </a:rPr>
              <a:t>千代　「わたしは大丈夫だけど、お店はどうなっちゃったの？」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「すごいでしょ！」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タカシ「おばあちゃんお帰り。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ja-JP" sz="2400" b="1" dirty="0">
                <a:solidFill>
                  <a:srgbClr val="0070C0"/>
                </a:solidFill>
                <a:latin typeface="+mn-ea"/>
                <a:ea typeface="+mn-ea"/>
              </a:rPr>
              <a:t>        </a:t>
            </a: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今日で夏休みも終わりだから、最終の経営分析しないとね」</a:t>
            </a: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6"/>
                </a:solidFill>
                <a:latin typeface="+mn-ea"/>
                <a:ea typeface="+mn-ea"/>
              </a:rPr>
              <a:t>千代　「何？経営・・・」</a:t>
            </a:r>
          </a:p>
        </p:txBody>
      </p:sp>
      <p:pic>
        <p:nvPicPr>
          <p:cNvPr id="4098" name="Picture 2" descr="「計算機 イラスト」の画像検索結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595" y="2935706"/>
            <a:ext cx="4173415" cy="372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276" y="3593961"/>
            <a:ext cx="3607535" cy="278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526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563880" y="128017"/>
            <a:ext cx="11064240" cy="4672584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「なにこれー、絶対に納得いかないよ～、こんなの変だよ」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タカシ「アハハ！でも、ここまで上手くいくとは！一瞬で解ったけどね」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　「利益同点だけど、ソラのコーラの方が配送費本当は高いけどね！」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　　　「それに、小さい冷蔵庫も占領して、氷も沢山使って経費高いね」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「配送費もそうだけど、販売も私の方が走り回っていたし．．．」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70C0"/>
                </a:solidFill>
                <a:latin typeface="+mn-ea"/>
                <a:ea typeface="+mn-ea"/>
              </a:rPr>
              <a:t>タカシ「ビール２杯目に、おばあちゃんのお新香付けてリピーター獲得」</a:t>
            </a:r>
            <a:endParaRPr lang="en-US" altLang="ja-JP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4">
                    <a:lumMod val="75000"/>
                  </a:schemeClr>
                </a:solidFill>
                <a:latin typeface="+mn-ea"/>
                <a:ea typeface="+mn-ea"/>
              </a:rPr>
              <a:t>ソラ　「うん！確かにビールはリピーター多かったね！知ってたんだね～」</a:t>
            </a:r>
            <a:endParaRPr lang="en-US" altLang="ja-JP" sz="2400" b="1" dirty="0">
              <a:solidFill>
                <a:schemeClr val="accent4">
                  <a:lumMod val="7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accent6"/>
                </a:solidFill>
                <a:latin typeface="+mn-ea"/>
                <a:ea typeface="+mn-ea"/>
              </a:rPr>
              <a:t>千代　「何か、２人とも凄く楽しく出来たみたいで良かったよ～」</a:t>
            </a:r>
          </a:p>
        </p:txBody>
      </p:sp>
      <p:pic>
        <p:nvPicPr>
          <p:cNvPr id="4098" name="Picture 2" descr="「計算機 イラスト」の画像検索結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96" y="3780400"/>
            <a:ext cx="1574141" cy="140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8143B85E-463A-495D-87D3-7F601A571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29" y="5186612"/>
            <a:ext cx="11562342" cy="167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115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14" y="114646"/>
            <a:ext cx="5821680" cy="6545580"/>
          </a:xfrm>
          <a:prstGeom prst="rect">
            <a:avLst/>
          </a:prstGeom>
          <a:solidFill>
            <a:srgbClr val="CCFFFF"/>
          </a:solidFill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591" y="137506"/>
            <a:ext cx="5933209" cy="652272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4581324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184826" y="291828"/>
            <a:ext cx="11760740" cy="6986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既に感の良い人は、気がついていると思われますが！</a:t>
            </a:r>
            <a:endParaRPr lang="en-US" altLang="ja-JP" sz="28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２人は、リカーショップとも</a:t>
            </a:r>
            <a:r>
              <a:rPr lang="en-US" altLang="ja-JP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【</a:t>
            </a:r>
            <a:r>
              <a:rPr lang="ja-JP" altLang="en-US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業務提携</a:t>
            </a:r>
            <a:r>
              <a:rPr lang="en-US" altLang="ja-JP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】</a:t>
            </a:r>
            <a:r>
              <a:rPr lang="ja-JP" altLang="en-US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しており、１日２回の配達</a:t>
            </a:r>
            <a:endParaRPr lang="en-US" altLang="ja-JP" sz="28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契約も</a:t>
            </a:r>
            <a:r>
              <a:rPr lang="ja-JP" altLang="en-US" sz="2800" b="1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結んで</a:t>
            </a:r>
            <a:r>
              <a:rPr lang="ja-JP" altLang="en-US" sz="2800" b="1" smtClean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いる。勿論</a:t>
            </a:r>
            <a:r>
              <a:rPr lang="ja-JP" altLang="en-US" sz="2800" b="1" smtClean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口頭で</a:t>
            </a:r>
            <a:r>
              <a:rPr lang="ja-JP" altLang="en-US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の契約ではあるが、毎日自転車で来る</a:t>
            </a:r>
            <a:endParaRPr lang="en-US" altLang="ja-JP" sz="28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真剣な</a:t>
            </a:r>
            <a:r>
              <a:rPr lang="en-US" altLang="ja-JP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2</a:t>
            </a:r>
            <a:r>
              <a:rPr lang="ja-JP" altLang="en-US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人を応援したくなるのは当然である。</a:t>
            </a:r>
            <a:endParaRPr lang="en-US" altLang="ja-JP" sz="28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最後</a:t>
            </a:r>
            <a:r>
              <a:rPr lang="ja-JP" altLang="en-US" sz="2800" b="1" smtClean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までご視聴頂き、ありがとう</a:t>
            </a:r>
            <a:r>
              <a:rPr lang="ja-JP" altLang="en-US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ございました。</a:t>
            </a:r>
            <a:endParaRPr lang="en-US" altLang="ja-JP" sz="28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この物語がきっかけとなり、みなさまのお仕事・営業・夢に</a:t>
            </a:r>
            <a:endParaRPr lang="en-US" altLang="ja-JP" sz="28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</a:rPr>
              <a:t>元気を届けることが出来たら幸いです。</a:t>
            </a:r>
            <a:endParaRPr lang="en-US" altLang="ja-JP" sz="28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rgbClr val="002060"/>
                </a:solidFill>
                <a:latin typeface="+mn-ea"/>
                <a:ea typeface="+mn-ea"/>
              </a:rPr>
              <a:t>取材：撮影：資料のご協力に深く感謝致します。</a:t>
            </a:r>
            <a:endParaRPr lang="en-US" altLang="ja-JP" sz="24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tx1"/>
                </a:solidFill>
                <a:highlight>
                  <a:srgbClr val="000000"/>
                </a:highlight>
                <a:latin typeface="+mn-ea"/>
                <a:ea typeface="+mn-ea"/>
              </a:rPr>
              <a:t>　　海の家白木屋　　　　　　</a:t>
            </a:r>
            <a:r>
              <a:rPr lang="en-US" altLang="ja-JP" sz="2400" b="1" dirty="0" err="1">
                <a:solidFill>
                  <a:schemeClr val="tx1"/>
                </a:solidFill>
                <a:highlight>
                  <a:srgbClr val="000000"/>
                </a:highlight>
              </a:rPr>
              <a:t>Hungry‘S</a:t>
            </a:r>
            <a:r>
              <a:rPr lang="ja-JP" altLang="en-US" sz="2400" b="1" dirty="0">
                <a:solidFill>
                  <a:schemeClr val="tx1"/>
                </a:solidFill>
                <a:highlight>
                  <a:srgbClr val="000000"/>
                </a:highlight>
              </a:rPr>
              <a:t>　　　　　ホテル　季一遊　　　　　　</a:t>
            </a:r>
            <a:endParaRPr lang="en-US" altLang="ja-JP" sz="2400" b="1" dirty="0">
              <a:solidFill>
                <a:schemeClr val="tx1"/>
              </a:solidFill>
              <a:highlight>
                <a:srgbClr val="000000"/>
              </a:highlight>
            </a:endParaRPr>
          </a:p>
          <a:p>
            <a:pPr>
              <a:lnSpc>
                <a:spcPct val="120000"/>
              </a:lnSpc>
            </a:pPr>
            <a:r>
              <a:rPr lang="ja-JP" altLang="en-US" sz="2400" b="1" dirty="0">
                <a:solidFill>
                  <a:schemeClr val="tx1"/>
                </a:solidFill>
                <a:highlight>
                  <a:srgbClr val="000000"/>
                </a:highlight>
                <a:latin typeface="+mn-ea"/>
                <a:ea typeface="+mn-ea"/>
              </a:rPr>
              <a:t>　　ﾘｶｰｼｮｯﾌﾟ弓ヶ浜　　　南伊豆町旅館組合　　南伊豆地区商工会議所</a:t>
            </a:r>
            <a:endParaRPr lang="en-US" altLang="ja-JP" sz="2400" b="1" dirty="0">
              <a:solidFill>
                <a:schemeClr val="tx1"/>
              </a:solidFill>
              <a:highlight>
                <a:srgbClr val="000000"/>
              </a:highlight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chemeClr val="tx1"/>
                </a:solidFill>
                <a:latin typeface="+mn-ea"/>
                <a:ea typeface="+mn-ea"/>
              </a:rPr>
              <a:t>　</a:t>
            </a:r>
            <a:endParaRPr lang="en-US" altLang="ja-JP" sz="2800" b="1" dirty="0">
              <a:solidFill>
                <a:schemeClr val="tx1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0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763216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75027"/>
            <a:ext cx="5715814" cy="4286862"/>
          </a:xfrm>
          <a:prstGeom prst="rect">
            <a:avLst/>
          </a:prstGeom>
        </p:spPr>
      </p:pic>
      <p:sp>
        <p:nvSpPr>
          <p:cNvPr id="19" name="右矢印 18"/>
          <p:cNvSpPr/>
          <p:nvPr/>
        </p:nvSpPr>
        <p:spPr>
          <a:xfrm rot="2657188" flipH="1">
            <a:off x="4151703" y="1696817"/>
            <a:ext cx="1963697" cy="110479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429579" y="216322"/>
            <a:ext cx="5048655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rgbClr val="FF0000"/>
                </a:solidFill>
              </a:rPr>
              <a:t>あっちのホテル①</a:t>
            </a:r>
            <a:endParaRPr kumimoji="1" lang="en-US" altLang="ja-JP" sz="2800" dirty="0">
              <a:solidFill>
                <a:srgbClr val="FF0000"/>
              </a:solidFill>
            </a:endParaRPr>
          </a:p>
          <a:p>
            <a:r>
              <a:rPr kumimoji="1" lang="ja-JP" altLang="en-US" sz="2800" dirty="0">
                <a:solidFill>
                  <a:schemeClr val="bg1"/>
                </a:solidFill>
              </a:rPr>
              <a:t>オーシャンビューの高台に</a:t>
            </a:r>
            <a:endParaRPr kumimoji="1" lang="en-US" altLang="ja-JP" sz="2800" dirty="0">
              <a:solidFill>
                <a:schemeClr val="bg1"/>
              </a:solidFill>
            </a:endParaRPr>
          </a:p>
          <a:p>
            <a:r>
              <a:rPr kumimoji="1" lang="ja-JP" altLang="en-US" sz="2800" dirty="0">
                <a:solidFill>
                  <a:schemeClr val="bg1"/>
                </a:solidFill>
              </a:rPr>
              <a:t>あるが、浜辺まで距離がある</a:t>
            </a:r>
            <a:endParaRPr kumimoji="1" lang="en-US" altLang="ja-JP" sz="2800" dirty="0">
              <a:solidFill>
                <a:schemeClr val="bg1"/>
              </a:solidFill>
            </a:endParaRPr>
          </a:p>
          <a:p>
            <a:r>
              <a:rPr kumimoji="1" lang="ja-JP" altLang="en-US" sz="2800" dirty="0">
                <a:solidFill>
                  <a:schemeClr val="bg1"/>
                </a:solidFill>
              </a:rPr>
              <a:t>ので、海の家を使う</a:t>
            </a:r>
          </a:p>
        </p:txBody>
      </p:sp>
      <p:sp>
        <p:nvSpPr>
          <p:cNvPr id="21" name="右矢印 20"/>
          <p:cNvSpPr/>
          <p:nvPr/>
        </p:nvSpPr>
        <p:spPr>
          <a:xfrm flipH="1">
            <a:off x="5715813" y="1065871"/>
            <a:ext cx="506312" cy="393278"/>
          </a:xfrm>
          <a:prstGeom prst="rightArrow">
            <a:avLst>
              <a:gd name="adj1" fmla="val 41048"/>
              <a:gd name="adj2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21279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右矢印 18"/>
          <p:cNvSpPr/>
          <p:nvPr/>
        </p:nvSpPr>
        <p:spPr>
          <a:xfrm rot="2657188" flipH="1">
            <a:off x="1246549" y="1524285"/>
            <a:ext cx="1422576" cy="72225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336" y="2257703"/>
            <a:ext cx="4794323" cy="3595743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5526723" y="688108"/>
            <a:ext cx="4551132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rgbClr val="FF0000"/>
                </a:solidFill>
              </a:rPr>
              <a:t>あっちのホテル②</a:t>
            </a:r>
            <a:endParaRPr kumimoji="1" lang="en-US" altLang="ja-JP" sz="2800" dirty="0">
              <a:solidFill>
                <a:srgbClr val="FF0000"/>
              </a:solidFill>
            </a:endParaRPr>
          </a:p>
          <a:p>
            <a:r>
              <a:rPr kumimoji="1" lang="ja-JP" altLang="en-US" sz="2800" dirty="0">
                <a:solidFill>
                  <a:schemeClr val="bg1"/>
                </a:solidFill>
              </a:rPr>
              <a:t>国立公園　休暇村</a:t>
            </a:r>
            <a:endParaRPr kumimoji="1" lang="en-US" altLang="ja-JP" sz="2800" dirty="0">
              <a:solidFill>
                <a:schemeClr val="bg1"/>
              </a:solidFill>
            </a:endParaRPr>
          </a:p>
          <a:p>
            <a:r>
              <a:rPr kumimoji="1" lang="ja-JP" altLang="en-US" sz="2800" dirty="0">
                <a:solidFill>
                  <a:schemeClr val="bg1"/>
                </a:solidFill>
              </a:rPr>
              <a:t>８０室あるファミリー向け</a:t>
            </a:r>
            <a:endParaRPr kumimoji="1" lang="en-US" altLang="ja-JP" sz="2800" dirty="0">
              <a:solidFill>
                <a:schemeClr val="bg1"/>
              </a:solidFill>
            </a:endParaRPr>
          </a:p>
          <a:p>
            <a:r>
              <a:rPr kumimoji="1" lang="ja-JP" altLang="en-US" sz="2800" dirty="0">
                <a:solidFill>
                  <a:schemeClr val="bg1"/>
                </a:solidFill>
              </a:rPr>
              <a:t>海の家を使ってる</a:t>
            </a:r>
          </a:p>
        </p:txBody>
      </p:sp>
    </p:spTree>
    <p:extLst>
      <p:ext uri="{BB962C8B-B14F-4D97-AF65-F5344CB8AC3E}">
        <p14:creationId xmlns:p14="http://schemas.microsoft.com/office/powerpoint/2010/main" val="22070902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549" y="0"/>
            <a:ext cx="12192000" cy="685800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884" y="1597460"/>
            <a:ext cx="6645009" cy="4991139"/>
          </a:xfrm>
          <a:prstGeom prst="rect">
            <a:avLst/>
          </a:prstGeom>
        </p:spPr>
      </p:pic>
      <p:sp>
        <p:nvSpPr>
          <p:cNvPr id="8" name="右矢印 7"/>
          <p:cNvSpPr/>
          <p:nvPr/>
        </p:nvSpPr>
        <p:spPr>
          <a:xfrm rot="1775053" flipH="1">
            <a:off x="616173" y="1846962"/>
            <a:ext cx="3237685" cy="97524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201839" y="154496"/>
            <a:ext cx="7033098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rgbClr val="FF0000"/>
                </a:solidFill>
                <a:latin typeface="+mn-ea"/>
              </a:rPr>
              <a:t>あっちの民宿</a:t>
            </a:r>
            <a:r>
              <a:rPr kumimoji="1" lang="ja-JP" altLang="en-US" sz="2800" dirty="0">
                <a:solidFill>
                  <a:schemeClr val="bg1"/>
                </a:solidFill>
                <a:latin typeface="+mn-ea"/>
              </a:rPr>
              <a:t>（１０数軒）</a:t>
            </a:r>
            <a:endParaRPr kumimoji="1" lang="en-US" altLang="ja-JP" sz="2800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2800" dirty="0">
                <a:solidFill>
                  <a:schemeClr val="bg1"/>
                </a:solidFill>
                <a:latin typeface="+mn-ea"/>
              </a:rPr>
              <a:t>その奥には貸しコテージもある（３０棟）</a:t>
            </a:r>
            <a:endParaRPr kumimoji="1" lang="en-US" altLang="ja-JP" sz="2800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2800" dirty="0">
                <a:solidFill>
                  <a:schemeClr val="bg1"/>
                </a:solidFill>
                <a:latin typeface="+mn-ea"/>
              </a:rPr>
              <a:t>半数以上が海の家を使う</a:t>
            </a:r>
          </a:p>
        </p:txBody>
      </p:sp>
    </p:spTree>
    <p:extLst>
      <p:ext uri="{BB962C8B-B14F-4D97-AF65-F5344CB8AC3E}">
        <p14:creationId xmlns:p14="http://schemas.microsoft.com/office/powerpoint/2010/main" val="4109951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537503" y="-363538"/>
            <a:ext cx="11064240" cy="23418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3200" b="1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r>
              <a:rPr lang="ja-JP" altLang="en-US" sz="3200" b="1" dirty="0">
                <a:solidFill>
                  <a:srgbClr val="0070C0"/>
                </a:solidFill>
              </a:rPr>
              <a:t>その海の家の名は（白木屋）、年老いたおばあさん（白木千代）と、土日など忙しい時だけ隣町の幼馴染である友達（上枝タマ）</a:t>
            </a:r>
            <a:r>
              <a:rPr lang="ja-JP" altLang="en-US" sz="3200" b="1">
                <a:solidFill>
                  <a:srgbClr val="0070C0"/>
                </a:solidFill>
              </a:rPr>
              <a:t>が</a:t>
            </a:r>
            <a:r>
              <a:rPr lang="ja-JP" altLang="en-US" sz="3200" b="1" smtClean="0">
                <a:solidFill>
                  <a:srgbClr val="0070C0"/>
                </a:solidFill>
              </a:rPr>
              <a:t>手伝っており、</a:t>
            </a:r>
            <a:r>
              <a:rPr lang="ja-JP" altLang="en-US" sz="3200" b="1" dirty="0">
                <a:solidFill>
                  <a:srgbClr val="0070C0"/>
                </a:solidFill>
              </a:rPr>
              <a:t>２人で営業しておりました。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915" y="2203703"/>
            <a:ext cx="5703629" cy="42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3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401" y="247493"/>
            <a:ext cx="6230076" cy="4672557"/>
          </a:xfrm>
          <a:prstGeom prst="rect">
            <a:avLst/>
          </a:prstGeom>
        </p:spPr>
      </p:pic>
      <p:sp>
        <p:nvSpPr>
          <p:cNvPr id="8" name="右矢印 7"/>
          <p:cNvSpPr/>
          <p:nvPr/>
        </p:nvSpPr>
        <p:spPr>
          <a:xfrm rot="19202862" flipH="1">
            <a:off x="3512493" y="2264405"/>
            <a:ext cx="2053811" cy="100689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23831" y="4894057"/>
            <a:ext cx="5950509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rgbClr val="FF0000"/>
                </a:solidFill>
                <a:latin typeface="+mn-ea"/>
              </a:rPr>
              <a:t>こっちのホテル</a:t>
            </a:r>
            <a:r>
              <a:rPr kumimoji="1" lang="ja-JP" altLang="en-US" sz="2800" dirty="0">
                <a:solidFill>
                  <a:schemeClr val="bg1"/>
                </a:solidFill>
                <a:latin typeface="+mn-ea"/>
              </a:rPr>
              <a:t>（</a:t>
            </a:r>
            <a:r>
              <a:rPr kumimoji="1" lang="ja-JP" altLang="en-US" sz="2800" b="1" dirty="0">
                <a:solidFill>
                  <a:srgbClr val="FF0000"/>
                </a:solidFill>
                <a:latin typeface="+mn-ea"/>
              </a:rPr>
              <a:t>１軒</a:t>
            </a:r>
            <a:r>
              <a:rPr kumimoji="1" lang="ja-JP" altLang="en-US" sz="2800" dirty="0">
                <a:solidFill>
                  <a:schemeClr val="bg1"/>
                </a:solidFill>
                <a:latin typeface="+mn-ea"/>
              </a:rPr>
              <a:t>だけ）</a:t>
            </a:r>
            <a:endParaRPr kumimoji="1" lang="en-US" altLang="ja-JP" sz="2800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2800" dirty="0">
                <a:solidFill>
                  <a:schemeClr val="bg1"/>
                </a:solidFill>
                <a:latin typeface="+mn-ea"/>
              </a:rPr>
              <a:t>浜辺に１分だが、このような景観</a:t>
            </a:r>
            <a:endParaRPr kumimoji="1" lang="en-US" altLang="ja-JP" sz="2800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2800" dirty="0">
                <a:solidFill>
                  <a:schemeClr val="bg1"/>
                </a:solidFill>
                <a:latin typeface="+mn-ea"/>
              </a:rPr>
              <a:t>少し大人向けな雰囲気（３６室）　殆ど</a:t>
            </a:r>
            <a:r>
              <a:rPr kumimoji="1" lang="ja-JP" altLang="en-US" sz="2800" b="1" dirty="0">
                <a:solidFill>
                  <a:srgbClr val="FF0000"/>
                </a:solidFill>
                <a:latin typeface="+mn-ea"/>
              </a:rPr>
              <a:t>海の家を使わなかった</a:t>
            </a:r>
          </a:p>
        </p:txBody>
      </p:sp>
    </p:spTree>
    <p:extLst>
      <p:ext uri="{BB962C8B-B14F-4D97-AF65-F5344CB8AC3E}">
        <p14:creationId xmlns:p14="http://schemas.microsoft.com/office/powerpoint/2010/main" val="9290579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447471" y="1122361"/>
            <a:ext cx="11361907" cy="48990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800" b="1">
                <a:solidFill>
                  <a:srgbClr val="0070C0"/>
                </a:solidFill>
                <a:latin typeface="+mn-ea"/>
                <a:ea typeface="+mn-ea"/>
              </a:rPr>
              <a:t>その夏が終わり、白木貴志は猛勉強し、東京の大学に合格した。</a:t>
            </a:r>
            <a:endParaRPr lang="en-US" altLang="ja-JP" sz="2800" b="1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>
                <a:solidFill>
                  <a:srgbClr val="0070C0"/>
                </a:solidFill>
                <a:latin typeface="+mn-ea"/>
                <a:ea typeface="+mn-ea"/>
              </a:rPr>
              <a:t>そこで</a:t>
            </a:r>
            <a:r>
              <a:rPr lang="ja-JP" altLang="en-US" sz="2800" b="1">
                <a:solidFill>
                  <a:srgbClr val="0070C0"/>
                </a:solidFill>
                <a:latin typeface="+mn-ea"/>
              </a:rPr>
              <a:t>経済学を学び、そのまま東京で就職した。</a:t>
            </a:r>
            <a:endParaRPr lang="en-US" altLang="ja-JP" sz="2800" b="1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2800" b="1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>
                <a:solidFill>
                  <a:srgbClr val="0070C0"/>
                </a:solidFill>
                <a:latin typeface="+mn-ea"/>
                <a:ea typeface="+mn-ea"/>
              </a:rPr>
              <a:t>何がきっかけになったのか？もともと素質があったのか？</a:t>
            </a:r>
            <a:endParaRPr lang="en-US" altLang="ja-JP" sz="2800" b="1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>
                <a:solidFill>
                  <a:srgbClr val="0070C0"/>
                </a:solidFill>
                <a:latin typeface="+mn-ea"/>
                <a:ea typeface="+mn-ea"/>
              </a:rPr>
              <a:t>証券会社に勤めながらも経済の勉強を続け、</a:t>
            </a:r>
            <a:endParaRPr lang="en-US" altLang="ja-JP" sz="2800" b="1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2800" b="1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>
                <a:solidFill>
                  <a:srgbClr val="0070C0"/>
                </a:solidFill>
                <a:latin typeface="+mn-ea"/>
              </a:rPr>
              <a:t>あの夏から１０年後・・・</a:t>
            </a:r>
            <a:endParaRPr lang="en-US" altLang="ja-JP" sz="2800" b="1">
              <a:solidFill>
                <a:srgbClr val="0070C0"/>
              </a:solidFill>
              <a:latin typeface="+mn-ea"/>
            </a:endParaRPr>
          </a:p>
          <a:p>
            <a:pPr>
              <a:lnSpc>
                <a:spcPct val="100000"/>
              </a:lnSpc>
            </a:pPr>
            <a:endParaRPr lang="en-US" altLang="ja-JP" sz="2800" b="1">
              <a:solidFill>
                <a:srgbClr val="0070C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071090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39" y="-48549"/>
            <a:ext cx="6182312" cy="3477549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17" y="2762656"/>
            <a:ext cx="7260784" cy="4084192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71" y="-48548"/>
            <a:ext cx="5179911" cy="690654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228" y="-48550"/>
            <a:ext cx="2672772" cy="3050279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459" y="4922196"/>
            <a:ext cx="2537451" cy="1689911"/>
          </a:xfrm>
          <a:prstGeom prst="rect">
            <a:avLst/>
          </a:prstGeom>
        </p:spPr>
      </p:pic>
      <p:sp>
        <p:nvSpPr>
          <p:cNvPr id="8" name="タイトル 1"/>
          <p:cNvSpPr txBox="1">
            <a:spLocks/>
          </p:cNvSpPr>
          <p:nvPr/>
        </p:nvSpPr>
        <p:spPr>
          <a:xfrm>
            <a:off x="561929" y="2563688"/>
            <a:ext cx="7066123" cy="141876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3600" b="1" dirty="0">
                <a:solidFill>
                  <a:schemeClr val="bg1"/>
                </a:solidFill>
                <a:latin typeface="+mn-ea"/>
                <a:ea typeface="+mn-ea"/>
              </a:rPr>
              <a:t>白木貴志は２７歳</a:t>
            </a:r>
            <a:endParaRPr lang="en-US" altLang="ja-JP" sz="36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3600" b="1" dirty="0">
                <a:solidFill>
                  <a:schemeClr val="bg1"/>
                </a:solidFill>
                <a:latin typeface="+mn-ea"/>
                <a:ea typeface="+mn-ea"/>
              </a:rPr>
              <a:t>経済アナリストとして起業した！</a:t>
            </a:r>
            <a:endParaRPr lang="en-US" altLang="ja-JP" sz="36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277762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447471" y="1731523"/>
            <a:ext cx="11361907" cy="4536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3600" b="1" dirty="0">
                <a:solidFill>
                  <a:srgbClr val="0070C0"/>
                </a:solidFill>
                <a:latin typeface="+mn-ea"/>
                <a:ea typeface="+mn-ea"/>
              </a:rPr>
              <a:t>一方、白木青空は</a:t>
            </a: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3600" b="1" dirty="0">
                <a:solidFill>
                  <a:srgbClr val="0070C0"/>
                </a:solidFill>
                <a:latin typeface="+mn-ea"/>
                <a:ea typeface="+mn-ea"/>
              </a:rPr>
              <a:t>大学卒業後・・・</a:t>
            </a: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3600" b="1" dirty="0">
                <a:solidFill>
                  <a:srgbClr val="0070C0"/>
                </a:solidFill>
                <a:latin typeface="+mn-ea"/>
                <a:ea typeface="+mn-ea"/>
              </a:rPr>
              <a:t>地元に戻り就職し、企画の仕事に就く</a:t>
            </a: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670119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254" y="4082107"/>
            <a:ext cx="2775894" cy="2775894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71309"/>
            <a:ext cx="2382254" cy="1786691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9153"/>
            <a:ext cx="2090751" cy="1390804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039" y="2604413"/>
            <a:ext cx="6354961" cy="4253587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46" y="0"/>
            <a:ext cx="6354960" cy="476008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529FB86-84B5-4A23-ACC2-FE556448C2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88" y="-27232"/>
            <a:ext cx="3944112" cy="2627795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147" y="4989172"/>
            <a:ext cx="3333436" cy="1875057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973179" cy="139438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829"/>
            <a:ext cx="3212432" cy="2409323"/>
          </a:xfrm>
          <a:prstGeom prst="rect">
            <a:avLst/>
          </a:prstGeom>
        </p:spPr>
      </p:pic>
      <p:sp>
        <p:nvSpPr>
          <p:cNvPr id="22" name="タイトル 1"/>
          <p:cNvSpPr txBox="1">
            <a:spLocks/>
          </p:cNvSpPr>
          <p:nvPr/>
        </p:nvSpPr>
        <p:spPr>
          <a:xfrm>
            <a:off x="1754735" y="1415733"/>
            <a:ext cx="8529376" cy="4209586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海水浴のオフシーズンに企画を連発</a:t>
            </a: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「</a:t>
            </a:r>
            <a:r>
              <a:rPr lang="en-US" altLang="ja-JP" sz="3200" b="1" dirty="0">
                <a:solidFill>
                  <a:srgbClr val="FF0000"/>
                </a:solidFill>
                <a:latin typeface="+mn-ea"/>
                <a:ea typeface="+mn-ea"/>
              </a:rPr>
              <a:t>breaking Dawn</a:t>
            </a:r>
            <a:r>
              <a:rPr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」</a:t>
            </a: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日の出を見る</a:t>
            </a: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「潮の夕暮れ」</a:t>
            </a: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でドリンクサービス</a:t>
            </a: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「釣った魚でランチタイム！」</a:t>
            </a: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浜辺で調理</a:t>
            </a: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840172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447471" y="2907792"/>
            <a:ext cx="11361907" cy="36373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0070C0"/>
                </a:solidFill>
                <a:latin typeface="+mn-ea"/>
                <a:ea typeface="+mn-ea"/>
              </a:rPr>
              <a:t>その企画のすべては</a:t>
            </a:r>
            <a:endParaRPr lang="en-US" altLang="ja-JP" sz="4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4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0070C0"/>
                </a:solidFill>
                <a:latin typeface="+mn-ea"/>
                <a:ea typeface="+mn-ea"/>
              </a:rPr>
              <a:t>青空の就職した企業が運営している</a:t>
            </a:r>
            <a:endParaRPr lang="en-US" altLang="ja-JP" sz="4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4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4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4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4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FF0000"/>
                </a:solidFill>
                <a:latin typeface="+mn-ea"/>
                <a:ea typeface="+mn-ea"/>
              </a:rPr>
              <a:t>　</a:t>
            </a:r>
            <a:r>
              <a:rPr lang="ja-JP" altLang="en-US" sz="5400" b="1" dirty="0">
                <a:solidFill>
                  <a:srgbClr val="FF0000"/>
                </a:solidFill>
                <a:latin typeface="+mn-ea"/>
                <a:ea typeface="+mn-ea"/>
              </a:rPr>
              <a:t>「海の家」</a:t>
            </a:r>
            <a:r>
              <a:rPr lang="ja-JP" altLang="en-US" sz="5400" b="1" dirty="0">
                <a:solidFill>
                  <a:srgbClr val="0070C0"/>
                </a:solidFill>
                <a:latin typeface="+mn-ea"/>
                <a:ea typeface="+mn-ea"/>
              </a:rPr>
              <a:t>を拠点に行われた</a:t>
            </a:r>
            <a:endParaRPr lang="en-US" altLang="ja-JP" sz="4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4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44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44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269044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02" cy="685800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602" y="3543781"/>
            <a:ext cx="4963400" cy="3314219"/>
          </a:xfrm>
          <a:prstGeom prst="rect">
            <a:avLst/>
          </a:prstGeom>
        </p:spPr>
      </p:pic>
      <p:sp>
        <p:nvSpPr>
          <p:cNvPr id="7" name="タイトル 1"/>
          <p:cNvSpPr txBox="1">
            <a:spLocks/>
          </p:cNvSpPr>
          <p:nvPr/>
        </p:nvSpPr>
        <p:spPr>
          <a:xfrm>
            <a:off x="266919" y="3828712"/>
            <a:ext cx="5530671" cy="274435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青空の就職先は</a:t>
            </a: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こっちのホテル（季一遊）</a:t>
            </a: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白木青空　２４歳</a:t>
            </a: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企画サブマネージャーに昇進</a:t>
            </a:r>
            <a:endParaRPr lang="en-US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036454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CC514CF-B1BC-429D-AC63-E268248E0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タイトル 1">
            <a:extLst>
              <a:ext uri="{FF2B5EF4-FFF2-40B4-BE49-F238E27FC236}">
                <a16:creationId xmlns:a16="http://schemas.microsoft.com/office/drawing/2014/main" id="{B8849458-A391-47C8-89C4-7ABC4DA2EC63}"/>
              </a:ext>
            </a:extLst>
          </p:cNvPr>
          <p:cNvSpPr txBox="1">
            <a:spLocks/>
          </p:cNvSpPr>
          <p:nvPr/>
        </p:nvSpPr>
        <p:spPr>
          <a:xfrm>
            <a:off x="914400" y="2743200"/>
            <a:ext cx="10479024" cy="3666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sz="3200" b="1" dirty="0">
              <a:solidFill>
                <a:schemeClr val="bg1"/>
              </a:solidFill>
            </a:endParaRPr>
          </a:p>
          <a:p>
            <a:r>
              <a:rPr lang="ja-JP" altLang="en-US" sz="64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A09000000000000" pitchFamily="49" charset="-128"/>
                <a:ea typeface="HG創英角ｺﾞｼｯｸUB" panose="020B0A09000000000000" pitchFamily="49" charset="-128"/>
              </a:rPr>
              <a:t>　</a:t>
            </a:r>
            <a:r>
              <a:rPr lang="ja-JP" altLang="en-US" sz="6400" b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A09000000000000" pitchFamily="49" charset="-128"/>
                <a:ea typeface="HG創英角ｺﾞｼｯｸUB" panose="020B0A09000000000000" pitchFamily="49" charset="-128"/>
              </a:rPr>
              <a:t>　</a:t>
            </a:r>
            <a:r>
              <a:rPr lang="ja-JP" altLang="en-US" sz="6400" b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A09000000000000" pitchFamily="49" charset="-128"/>
                <a:ea typeface="HG創英角ｺﾞｼｯｸUB" panose="020B0A09000000000000" pitchFamily="49" charset="-128"/>
              </a:rPr>
              <a:t>「</a:t>
            </a:r>
            <a:r>
              <a:rPr lang="ja-JP" altLang="en-US" sz="64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A09000000000000" pitchFamily="49" charset="-128"/>
                <a:ea typeface="HG創英角ｺﾞｼｯｸUB" panose="020B0A09000000000000" pitchFamily="49" charset="-128"/>
              </a:rPr>
              <a:t>浜辺のビールとコーラ」</a:t>
            </a:r>
            <a:endParaRPr lang="en-US" altLang="ja-JP" sz="64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A09000000000000" pitchFamily="49" charset="-128"/>
              <a:ea typeface="HG創英角ｺﾞｼｯｸUB" panose="020B0A09000000000000" pitchFamily="49" charset="-128"/>
            </a:endParaRPr>
          </a:p>
          <a:p>
            <a:endParaRPr lang="en-US" altLang="ja-JP" sz="44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A09000000000000" pitchFamily="49" charset="-128"/>
              <a:ea typeface="HG創英角ｺﾞｼｯｸUB" panose="020B0A09000000000000" pitchFamily="49" charset="-128"/>
            </a:endParaRPr>
          </a:p>
          <a:p>
            <a:pPr algn="r"/>
            <a:r>
              <a:rPr lang="en-US" altLang="ja-JP" sz="44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A09000000000000" pitchFamily="49" charset="-128"/>
                <a:ea typeface="HG創英角ｺﾞｼｯｸUB" panose="020B0A09000000000000" pitchFamily="49" charset="-128"/>
              </a:rPr>
              <a:t>END</a:t>
            </a:r>
          </a:p>
          <a:p>
            <a:endParaRPr lang="en-US" altLang="ja-JP" sz="44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A09000000000000" pitchFamily="49" charset="-128"/>
              <a:ea typeface="HG創英角ｺﾞｼｯｸUB" panose="020B0A09000000000000" pitchFamily="49" charset="-128"/>
            </a:endParaRPr>
          </a:p>
          <a:p>
            <a:endParaRPr lang="en-US" altLang="ja-JP" sz="44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A09000000000000" pitchFamily="49" charset="-128"/>
              <a:ea typeface="HG創英角ｺﾞｼｯｸUB" panose="020B0A09000000000000" pitchFamily="49" charset="-128"/>
            </a:endParaRPr>
          </a:p>
          <a:p>
            <a:endParaRPr lang="en-US" altLang="ja-JP" sz="44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A09000000000000" pitchFamily="49" charset="-128"/>
              <a:ea typeface="HG創英角ｺﾞｼｯｸUB" panose="020B0A09000000000000" pitchFamily="49" charset="-128"/>
            </a:endParaRPr>
          </a:p>
          <a:p>
            <a:pPr algn="r"/>
            <a:r>
              <a:rPr lang="ja-JP" altLang="en-US" sz="2400" b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400000000000000" pitchFamily="50" charset="-128"/>
                <a:ea typeface="HG丸ｺﾞｼｯｸM-PRO" panose="020F0400000000000000" pitchFamily="50" charset="-128"/>
              </a:rPr>
              <a:t>作者</a:t>
            </a:r>
            <a:r>
              <a:rPr lang="ja-JP" altLang="en-US" sz="2400" b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400000000000000" pitchFamily="50" charset="-128"/>
                <a:ea typeface="HG丸ｺﾞｼｯｸM-PRO" panose="020F0400000000000000" pitchFamily="50" charset="-128"/>
              </a:rPr>
              <a:t>：</a:t>
            </a:r>
            <a:r>
              <a:rPr lang="en-US" altLang="ja-JP" sz="2400" b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400000000000000" pitchFamily="50" charset="-128"/>
                <a:ea typeface="HG丸ｺﾞｼｯｸM-PRO" panose="020F0400000000000000" pitchFamily="50" charset="-128"/>
              </a:rPr>
              <a:t>IT</a:t>
            </a:r>
            <a:r>
              <a:rPr lang="ja-JP" altLang="en-US" sz="2400" b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400000000000000" pitchFamily="50" charset="-128"/>
                <a:ea typeface="HG丸ｺﾞｼｯｸM-PRO" panose="020F0400000000000000" pitchFamily="50" charset="-128"/>
              </a:rPr>
              <a:t>＆</a:t>
            </a:r>
            <a:r>
              <a:rPr lang="en-US" altLang="ja-JP" sz="2400" b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400000000000000" pitchFamily="50" charset="-128"/>
                <a:ea typeface="HG丸ｺﾞｼｯｸM-PRO" panose="020F0400000000000000" pitchFamily="50" charset="-128"/>
              </a:rPr>
              <a:t>ic</a:t>
            </a:r>
            <a:endParaRPr lang="ja-JP" altLang="en-US" sz="24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anose="020F0400000000000000" pitchFamily="50" charset="-128"/>
              <a:ea typeface="HG丸ｺﾞｼｯｸM-PRO" panose="020F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04290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図 48">
            <a:extLst>
              <a:ext uri="{FF2B5EF4-FFF2-40B4-BE49-F238E27FC236}">
                <a16:creationId xmlns:a16="http://schemas.microsoft.com/office/drawing/2014/main" id="{EEC3D32B-7BDA-4005-B165-D5F9DF01D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777" y="-182482"/>
            <a:ext cx="12521185" cy="714106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4068904-3D75-4C76-9324-55B1FD657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777" y="4956047"/>
            <a:ext cx="1891284" cy="2002535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510D221A-8108-4120-BA84-3D78790DD4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936" y="-182482"/>
            <a:ext cx="4919472" cy="3268529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AC70F997-3E2F-4344-A232-3B0A9BCEDA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594" y="4934227"/>
            <a:ext cx="2697453" cy="202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173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02A36F4-2033-4F09-9C6E-A621ABD51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72" y="0"/>
            <a:ext cx="6613411" cy="381052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C62C5496-02B9-4C4F-B61C-79DCA1303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0512"/>
            <a:ext cx="6745756" cy="505703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445CAE9-20B0-4055-962F-43EB13CCA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151376" cy="277165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C9947DE-EC07-4B22-B8B4-BA9E0BCBFC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683" y="0"/>
            <a:ext cx="3418306" cy="227998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F4DECD5-45C1-47E9-9BFE-CD80843654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737" y="3417350"/>
            <a:ext cx="5160264" cy="343883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BBB35E9-EA19-4884-BD19-79478B6250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736" y="2279983"/>
            <a:ext cx="5176253" cy="152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892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137160" y="392602"/>
            <a:ext cx="11823192" cy="6307139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chemeClr val="accent6"/>
                </a:solidFill>
                <a:latin typeface="+mj-ea"/>
              </a:rPr>
              <a:t>千代　「タマちゃん、明日の日曜日来れないって本当なの？」</a:t>
            </a:r>
            <a:endParaRPr lang="en-US" altLang="ja-JP" sz="2800" b="1" dirty="0">
              <a:solidFill>
                <a:schemeClr val="accent6"/>
              </a:solidFill>
              <a:latin typeface="+mj-ea"/>
            </a:endParaRPr>
          </a:p>
          <a:p>
            <a:pPr>
              <a:lnSpc>
                <a:spcPct val="100000"/>
              </a:lnSpc>
            </a:pPr>
            <a:endParaRPr lang="ja-JP" altLang="en-US" sz="2800" b="1" dirty="0">
              <a:solidFill>
                <a:schemeClr val="accent6"/>
              </a:solidFill>
              <a:latin typeface="+mj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chemeClr val="accent2">
                    <a:lumMod val="75000"/>
                  </a:schemeClr>
                </a:solidFill>
                <a:latin typeface="+mj-ea"/>
              </a:rPr>
              <a:t>タマ　「うん、息子が子供を東京に連れて行くって、デズニランド</a:t>
            </a:r>
            <a:endParaRPr lang="en-US" altLang="ja-JP" sz="2800" b="1" dirty="0">
              <a:solidFill>
                <a:schemeClr val="accent2">
                  <a:lumMod val="75000"/>
                </a:schemeClr>
              </a:solidFill>
              <a:latin typeface="+mj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chemeClr val="accent2">
                    <a:lumMod val="75000"/>
                  </a:schemeClr>
                </a:solidFill>
                <a:latin typeface="+mj-ea"/>
              </a:rPr>
              <a:t>　　　　だって、朝が早いらしいんよ」</a:t>
            </a:r>
            <a:endParaRPr lang="en-US" altLang="ja-JP" sz="2800" b="1" dirty="0">
              <a:solidFill>
                <a:schemeClr val="accent2">
                  <a:lumMod val="75000"/>
                </a:schemeClr>
              </a:solidFill>
              <a:latin typeface="+mj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chemeClr val="accent2">
                    <a:lumMod val="75000"/>
                  </a:schemeClr>
                </a:solidFill>
                <a:latin typeface="+mj-ea"/>
              </a:rPr>
              <a:t>　　　「ごめんね千代ちゃん、だから車で送れないってさ」</a:t>
            </a:r>
            <a:endParaRPr lang="en-US" altLang="ja-JP" sz="2800" b="1" dirty="0">
              <a:solidFill>
                <a:schemeClr val="accent2">
                  <a:lumMod val="75000"/>
                </a:schemeClr>
              </a:solidFill>
              <a:latin typeface="+mj-ea"/>
            </a:endParaRPr>
          </a:p>
          <a:p>
            <a:pPr>
              <a:lnSpc>
                <a:spcPct val="100000"/>
              </a:lnSpc>
            </a:pPr>
            <a:endParaRPr lang="ja-JP" altLang="en-US" sz="2800" b="1" dirty="0">
              <a:solidFill>
                <a:schemeClr val="accent2">
                  <a:lumMod val="75000"/>
                </a:schemeClr>
              </a:solidFill>
              <a:latin typeface="+mj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chemeClr val="accent6"/>
                </a:solidFill>
                <a:latin typeface="+mj-ea"/>
              </a:rPr>
              <a:t>千代　「そりゃしゃんないねぇ。孫たちに頼むから気にしないでえ</a:t>
            </a:r>
            <a:endParaRPr lang="en-US" altLang="ja-JP" sz="2800" b="1" dirty="0">
              <a:solidFill>
                <a:schemeClr val="accent6"/>
              </a:solidFill>
              <a:latin typeface="+mj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chemeClr val="accent6"/>
                </a:solidFill>
                <a:latin typeface="+mj-ea"/>
              </a:rPr>
              <a:t>　　　　えよ！、でも最近はちゃんと手伝い賃もあげてきよったし、</a:t>
            </a:r>
            <a:endParaRPr lang="en-US" altLang="ja-JP" sz="2800" b="1" dirty="0">
              <a:solidFill>
                <a:schemeClr val="accent6"/>
              </a:solidFill>
              <a:latin typeface="+mj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chemeClr val="accent6"/>
                </a:solidFill>
                <a:latin typeface="+mj-ea"/>
              </a:rPr>
              <a:t>　　　　最近は時給にしてとか言いよるんよ～」</a:t>
            </a:r>
            <a:endParaRPr lang="en-US" altLang="ja-JP" sz="2800" b="1" dirty="0">
              <a:solidFill>
                <a:schemeClr val="accent6"/>
              </a:solidFill>
              <a:latin typeface="+mj-ea"/>
            </a:endParaRPr>
          </a:p>
          <a:p>
            <a:pPr>
              <a:lnSpc>
                <a:spcPct val="100000"/>
              </a:lnSpc>
            </a:pPr>
            <a:endParaRPr lang="ja-JP" altLang="en-US" sz="2800" b="1" dirty="0">
              <a:solidFill>
                <a:schemeClr val="accent6"/>
              </a:solidFill>
              <a:latin typeface="+mj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chemeClr val="accent2">
                    <a:lumMod val="75000"/>
                  </a:schemeClr>
                </a:solidFill>
                <a:latin typeface="+mj-ea"/>
              </a:rPr>
              <a:t>タマ　「あはは～、もう中学と高校やからね思い切って</a:t>
            </a:r>
            <a:endParaRPr lang="en-US" altLang="ja-JP" sz="2800" b="1" dirty="0">
              <a:solidFill>
                <a:schemeClr val="accent2">
                  <a:lumMod val="75000"/>
                </a:schemeClr>
              </a:solidFill>
              <a:latin typeface="+mj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chemeClr val="accent2">
                    <a:lumMod val="75000"/>
                  </a:schemeClr>
                </a:solidFill>
                <a:latin typeface="+mj-ea"/>
              </a:rPr>
              <a:t>　　　　時給にしんさいよ～、</a:t>
            </a:r>
            <a:r>
              <a:rPr lang="en-US" altLang="ja-JP" sz="2800" b="1" dirty="0">
                <a:solidFill>
                  <a:schemeClr val="accent2">
                    <a:lumMod val="75000"/>
                  </a:schemeClr>
                </a:solidFill>
                <a:latin typeface="+mj-ea"/>
              </a:rPr>
              <a:t>500</a:t>
            </a:r>
            <a:r>
              <a:rPr lang="ja-JP" altLang="en-US" sz="2800" b="1" dirty="0">
                <a:solidFill>
                  <a:schemeClr val="accent2">
                    <a:lumMod val="75000"/>
                  </a:schemeClr>
                </a:solidFill>
                <a:latin typeface="+mj-ea"/>
              </a:rPr>
              <a:t>円じゃない？」</a:t>
            </a:r>
          </a:p>
          <a:p>
            <a:pPr>
              <a:lnSpc>
                <a:spcPct val="100000"/>
              </a:lnSpc>
            </a:pPr>
            <a:endParaRPr lang="ja-JP" altLang="en-US" sz="2800" b="1" dirty="0">
              <a:solidFill>
                <a:srgbClr val="0070C0"/>
              </a:solidFill>
              <a:latin typeface="+mj-ea"/>
            </a:endParaRPr>
          </a:p>
          <a:p>
            <a:pPr>
              <a:lnSpc>
                <a:spcPct val="100000"/>
              </a:lnSpc>
            </a:pPr>
            <a:r>
              <a:rPr lang="ja-JP" altLang="en-US" sz="2800" b="1" dirty="0">
                <a:solidFill>
                  <a:schemeClr val="accent6"/>
                </a:solidFill>
                <a:latin typeface="+mj-ea"/>
              </a:rPr>
              <a:t>千代　「そだね、計算面倒だけど、」しゃんないねぇ。</a:t>
            </a:r>
          </a:p>
        </p:txBody>
      </p:sp>
    </p:spTree>
    <p:extLst>
      <p:ext uri="{BB962C8B-B14F-4D97-AF65-F5344CB8AC3E}">
        <p14:creationId xmlns:p14="http://schemas.microsoft.com/office/powerpoint/2010/main" val="127014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B02187E-2777-4886-AC7A-73BD8FBA0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09DEC8E-8E9B-410F-83B7-D6D0186C83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766560" cy="955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856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5327E0D-BCC4-4CC6-9ABE-FB72D3162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3"/>
            <a:ext cx="9125712" cy="684428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4C6D329-579A-4ACD-9371-6233B14BB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1"/>
            <a:ext cx="2110017" cy="211001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4040259-F877-415C-8C9B-900CE14101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649" y="-62943"/>
            <a:ext cx="5226351" cy="3482873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7017E888-8B44-41CC-BE12-72513B0767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691" y="3429001"/>
            <a:ext cx="5224310" cy="348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5955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DE4D9D82-66B2-4548-B40F-3F7B4B267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662" y="-1"/>
            <a:ext cx="3670983" cy="243230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7948938-2A6C-48FB-B8CD-DB82444DA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049" y="1431037"/>
            <a:ext cx="7235952" cy="542696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CA3EE74-CC2F-4AEF-B551-8F48E4C8D9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097" y="65"/>
            <a:ext cx="2976274" cy="198418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366A3F7-0916-4F59-9577-7ECDE71CBA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40964"/>
            <a:ext cx="4956049" cy="371703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A8588330-365C-4DFA-B70A-AC6BFFE36C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350901" cy="400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592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9443D74-FCD7-4158-BA87-8099CB926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EB4BA77-6413-49CB-BA46-68C4DBF2C6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250" y="4187952"/>
            <a:ext cx="4746750" cy="267004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F536ED8-D96E-48EE-9E47-9F2AC6374A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401" y="0"/>
            <a:ext cx="4800600" cy="290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169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241464-3A9A-4829-B222-951AFF3F7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bg1">
              <a:lumMod val="90000"/>
              <a:lumOff val="10000"/>
            </a:schemeClr>
          </a:solidFill>
        </p:spPr>
        <p:txBody>
          <a:bodyPr/>
          <a:lstStyle/>
          <a:p>
            <a:r>
              <a:rPr kumimoji="1" lang="ja-JP" altLang="en-US" dirty="0"/>
              <a:t>　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A43681D-A16F-4125-8D27-24336709E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282" y="2798830"/>
            <a:ext cx="8997696" cy="372157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A07462F-FB50-4A57-B6CB-3B1B8807AE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2" r="60422" b="8277"/>
          <a:stretch/>
        </p:blipFill>
        <p:spPr>
          <a:xfrm>
            <a:off x="6315455" y="337598"/>
            <a:ext cx="2134559" cy="276221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6FCCE0A-0A96-474F-9170-26116BA4C6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7" t="13628" r="15532" b="31967"/>
          <a:stretch/>
        </p:blipFill>
        <p:spPr>
          <a:xfrm>
            <a:off x="2216323" y="337598"/>
            <a:ext cx="3660223" cy="276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318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241464-3A9A-4829-B222-951AFF3F7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/>
          <a:lstStyle/>
          <a:p>
            <a:r>
              <a:rPr kumimoji="1" lang="ja-JP" altLang="en-US" dirty="0">
                <a:highlight>
                  <a:srgbClr val="000000"/>
                </a:highlight>
              </a:rPr>
              <a:t>　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A43681D-A16F-4125-8D27-24336709E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544"/>
            <a:ext cx="12225489" cy="505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1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310896" y="217690"/>
            <a:ext cx="11622024" cy="1552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白木千代　</a:t>
            </a:r>
            <a:r>
              <a:rPr lang="en-US" altLang="ja-JP" sz="2800" b="1" dirty="0">
                <a:solidFill>
                  <a:srgbClr val="0070C0"/>
                </a:solidFill>
                <a:latin typeface="+mn-ea"/>
                <a:ea typeface="+mn-ea"/>
              </a:rPr>
              <a:t>76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歳　担当：接客、掃除、サービス担当、一人の時は全般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endParaRPr lang="ja-JP" altLang="en-US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上枝タマ　</a:t>
            </a:r>
            <a:r>
              <a:rPr lang="en-US" altLang="ja-JP" sz="2800" b="1" dirty="0">
                <a:solidFill>
                  <a:srgbClr val="0070C0"/>
                </a:solidFill>
                <a:latin typeface="+mn-ea"/>
                <a:ea typeface="+mn-ea"/>
              </a:rPr>
              <a:t>76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歳　担当：主に調理（焼きそばが自慢）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824" y="2743341"/>
            <a:ext cx="5184648" cy="388848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53F7C1D-C1D7-45B4-B500-C5D6968D4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6" y="2743341"/>
            <a:ext cx="5842829" cy="388000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3093223-470C-417F-BE81-F8E46F0D5824}"/>
              </a:ext>
            </a:extLst>
          </p:cNvPr>
          <p:cNvSpPr txBox="1"/>
          <p:nvPr/>
        </p:nvSpPr>
        <p:spPr>
          <a:xfrm>
            <a:off x="1702563" y="5863612"/>
            <a:ext cx="222021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chemeClr val="bg1"/>
                </a:solidFill>
              </a:rPr>
              <a:t>タマの家（隣町）</a:t>
            </a:r>
            <a:endParaRPr kumimoji="1"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7" name="右矢印 18">
            <a:extLst>
              <a:ext uri="{FF2B5EF4-FFF2-40B4-BE49-F238E27FC236}">
                <a16:creationId xmlns:a16="http://schemas.microsoft.com/office/drawing/2014/main" id="{2EE9C6F0-1F30-4EFF-939C-78DF55361352}"/>
              </a:ext>
            </a:extLst>
          </p:cNvPr>
          <p:cNvSpPr/>
          <p:nvPr/>
        </p:nvSpPr>
        <p:spPr>
          <a:xfrm rot="4357984" flipH="1">
            <a:off x="715139" y="5176428"/>
            <a:ext cx="1018954" cy="45020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右矢印 18">
            <a:extLst>
              <a:ext uri="{FF2B5EF4-FFF2-40B4-BE49-F238E27FC236}">
                <a16:creationId xmlns:a16="http://schemas.microsoft.com/office/drawing/2014/main" id="{25223781-41F9-4D7F-8529-D555205F2822}"/>
              </a:ext>
            </a:extLst>
          </p:cNvPr>
          <p:cNvSpPr/>
          <p:nvPr/>
        </p:nvSpPr>
        <p:spPr>
          <a:xfrm rot="19546040" flipH="1">
            <a:off x="2540892" y="3560214"/>
            <a:ext cx="1018954" cy="45020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B9ACDDA-5C2A-4E03-9DAC-D9D739F21697}"/>
              </a:ext>
            </a:extLst>
          </p:cNvPr>
          <p:cNvSpPr txBox="1"/>
          <p:nvPr/>
        </p:nvSpPr>
        <p:spPr>
          <a:xfrm>
            <a:off x="3765864" y="3228945"/>
            <a:ext cx="222021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chemeClr val="bg1"/>
                </a:solidFill>
              </a:rPr>
              <a:t>チヨの家（漁港）</a:t>
            </a:r>
            <a:endParaRPr kumimoji="1" lang="en-US" altLang="ja-JP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040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816048" y="302998"/>
            <a:ext cx="11064240" cy="24633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（白木屋の立地）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通りからの視認性も悪く、林の中にあるので浜辺からも見えない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加えて、この２０年は弓ヶ浜に訪れる海水浴客も少なく、後継ぎもいるわけなく、あと数年の店じまい</a:t>
            </a:r>
            <a:r>
              <a:rPr lang="ja-JP" altLang="en-US" sz="2800" b="1">
                <a:solidFill>
                  <a:srgbClr val="0070C0"/>
                </a:solidFill>
                <a:latin typeface="+mn-ea"/>
                <a:ea typeface="+mn-ea"/>
              </a:rPr>
              <a:t>まで</a:t>
            </a:r>
            <a:r>
              <a:rPr lang="ja-JP" altLang="en-US" sz="2800" b="1" smtClean="0">
                <a:solidFill>
                  <a:srgbClr val="0070C0"/>
                </a:solidFill>
                <a:latin typeface="+mn-ea"/>
                <a:ea typeface="+mn-ea"/>
              </a:rPr>
              <a:t>と、楽しく考えて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いた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93" y="2755964"/>
            <a:ext cx="4943475" cy="370522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832" y="2755963"/>
            <a:ext cx="49434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07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21336" y="795528"/>
            <a:ext cx="12170664" cy="57332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3600" b="1" dirty="0">
                <a:solidFill>
                  <a:srgbClr val="0070C0"/>
                </a:solidFill>
                <a:latin typeface="+mn-ea"/>
                <a:ea typeface="+mn-ea"/>
              </a:rPr>
              <a:t>白木屋の売上状況</a:t>
            </a:r>
            <a:endParaRPr lang="en-US" altLang="ja-JP" sz="36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最近の白木屋の売上</a:t>
            </a:r>
            <a:r>
              <a:rPr lang="ja-JP" altLang="en-US" sz="2800" b="1">
                <a:solidFill>
                  <a:srgbClr val="0070C0"/>
                </a:solidFill>
                <a:latin typeface="+mn-ea"/>
                <a:ea typeface="+mn-ea"/>
              </a:rPr>
              <a:t>は</a:t>
            </a:r>
            <a:r>
              <a:rPr lang="ja-JP" altLang="en-US" sz="2800" b="1" smtClean="0">
                <a:solidFill>
                  <a:srgbClr val="0070C0"/>
                </a:solidFill>
                <a:latin typeface="+mn-ea"/>
                <a:ea typeface="+mn-ea"/>
              </a:rPr>
              <a:t>、平日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で数千円、休日でも３万円ってところ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それは、のんびり営業でやっていたので気にしてなんかいなかった！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ja-JP" altLang="en-US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ja-JP" sz="2800" b="1" dirty="0">
                <a:solidFill>
                  <a:srgbClr val="0070C0"/>
                </a:solidFill>
                <a:latin typeface="+mn-ea"/>
                <a:ea typeface="+mn-ea"/>
              </a:rPr>
              <a:t>15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年ほど前、浜の逆側に出来た、今風の海の家にお客さんが流れていた　</a:t>
            </a:r>
          </a:p>
          <a:p>
            <a:pPr>
              <a:lnSpc>
                <a:spcPct val="120000"/>
              </a:lnSpc>
            </a:pPr>
            <a:endParaRPr lang="ja-JP" altLang="en-US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そんな売上の中で孫に時給</a:t>
            </a:r>
            <a:r>
              <a:rPr lang="en-US" altLang="ja-JP" sz="2800" b="1" dirty="0">
                <a:solidFill>
                  <a:srgbClr val="0070C0"/>
                </a:solidFill>
                <a:latin typeface="+mn-ea"/>
                <a:ea typeface="+mn-ea"/>
              </a:rPr>
              <a:t>500</a:t>
            </a: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円とは．．．千代は考えたが！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（去年までは、お兄ちゃんが日に３千円、妹が日に２千円だったので）</a:t>
            </a:r>
            <a:endParaRPr lang="en-US" altLang="ja-JP" sz="2800" b="1" dirty="0">
              <a:solidFill>
                <a:srgbClr val="0070C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　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半分お小遣いと思い、また孫とお店をやるのが楽しみでもあった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392FF4B-CA0D-4DBE-BA90-5E8811A9FC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610" y="204031"/>
            <a:ext cx="2195601" cy="164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290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縞模様">
  <a:themeElements>
    <a:clrScheme name="ユーザー定義 3">
      <a:dk1>
        <a:srgbClr val="2C2C2C"/>
      </a:dk1>
      <a:lt1>
        <a:srgbClr val="FFFFFF"/>
      </a:lt1>
      <a:dk2>
        <a:srgbClr val="BEE8FB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縞模様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縞模様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2108</TotalTime>
  <Words>5289</Words>
  <Application>Microsoft Office PowerPoint</Application>
  <PresentationFormat>ワイド画面</PresentationFormat>
  <Paragraphs>498</Paragraphs>
  <Slides>65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65</vt:i4>
      </vt:variant>
    </vt:vector>
  </HeadingPairs>
  <TitlesOfParts>
    <vt:vector size="71" baseType="lpstr">
      <vt:lpstr>HG丸ｺﾞｼｯｸM-PRO</vt:lpstr>
      <vt:lpstr>HG創英角ｺﾞｼｯｸUB</vt:lpstr>
      <vt:lpstr>ＭＳ ゴシック</vt:lpstr>
      <vt:lpstr>Corbel</vt:lpstr>
      <vt:lpstr>Wingdings</vt:lpstr>
      <vt:lpstr>縞模様</vt:lpstr>
      <vt:lpstr>株式会社白興　勉強会資料  営業は覚えておきたい！ 販売戦略とマーケティング思考＆経営損益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　</vt:lpstr>
      <vt:lpstr>　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営業は覚えておきたい！ 販売戦略とマーケティング思考＆経営損益」</dc:title>
  <dc:creator>wsait10</dc:creator>
  <cp:lastModifiedBy>wsait10</cp:lastModifiedBy>
  <cp:revision>127</cp:revision>
  <cp:lastPrinted>2021-02-11T08:14:18Z</cp:lastPrinted>
  <dcterms:created xsi:type="dcterms:W3CDTF">2021-02-11T04:37:03Z</dcterms:created>
  <dcterms:modified xsi:type="dcterms:W3CDTF">2021-02-15T06:01:43Z</dcterms:modified>
</cp:coreProperties>
</file>