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906000" type="A4"/>
  <p:notesSz cx="6735763" cy="9866313"/>
  <p:defaultTextStyle>
    <a:defPPr>
      <a:defRPr lang="en-US"/>
    </a:defPPr>
    <a:lvl1pPr marL="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3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4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33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2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0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94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16E"/>
    <a:srgbClr val="DAE3F3"/>
    <a:srgbClr val="DFF1CB"/>
    <a:srgbClr val="D0EBB3"/>
    <a:srgbClr val="008941"/>
    <a:srgbClr val="FF99CC"/>
    <a:srgbClr val="7072AB"/>
    <a:srgbClr val="008842"/>
    <a:srgbClr val="150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50" d="100"/>
          <a:sy n="150" d="100"/>
        </p:scale>
        <p:origin x="1476" y="-2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F6E3BC4-8547-4AEB-8BD9-F60FB05F2A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D33512F-49B6-4EFE-8ACC-66AABA3FC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EBB12-011B-40C1-B13E-3D1C401FE836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71F1897-62FA-4E3A-A1D4-17C5B21F82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F1F22BF-C898-4532-A2ED-CA542AB589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CD815-386E-4473-BE1E-ABD62E825E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6931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3A4EC-4D9A-457D-B06F-2F34952AAB56}" type="datetimeFigureOut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E9347-75CB-4EED-A3E2-68C19228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209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60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391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521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651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782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911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042" algn="l" defTabSz="91426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5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75D8A-F51A-4115-8447-F0033F2E007E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80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2D3C-185B-4E2A-8F9E-EE5B90445619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94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7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87DEA-7683-4848-AD2F-24CA234E36F8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41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C533-CA23-44CF-9F13-1CC7AB5ABCF5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83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949D-8D45-4DB8-90A8-F93C8380036B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49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4536-7A93-4A95-81B6-59650114BFB0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38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3722-0C4F-465F-8D9C-595C1C412DAA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07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B2772-0932-48C0-9612-FE18329458AF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97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30F21-0A40-493A-BDA3-8F50609FB184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27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42FE-14E3-4429-B713-C70BA6B0AC59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69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4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4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252DF-534E-4B9E-8979-C3B3D9F5EDDC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3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A9BC0-82DD-49B6-A204-F2E3E1F7BEA2}" type="datetime1">
              <a:rPr kumimoji="1" lang="ja-JP" altLang="en-US" smtClean="0"/>
              <a:t>2023/6/5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3F23E-C3B9-4D92-BB8B-B3A1C7967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66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D4F15B68-5F96-4565-85AE-1DE7B145E2F7}"/>
              </a:ext>
            </a:extLst>
          </p:cNvPr>
          <p:cNvSpPr/>
          <p:nvPr/>
        </p:nvSpPr>
        <p:spPr>
          <a:xfrm>
            <a:off x="218351" y="1440910"/>
            <a:ext cx="6391376" cy="8347656"/>
          </a:xfrm>
          <a:prstGeom prst="roundRect">
            <a:avLst>
              <a:gd name="adj" fmla="val 3058"/>
            </a:avLst>
          </a:prstGeom>
          <a:pattFill prst="dotGrid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1D32E8F6-80A1-48BC-B427-1304C5875829}"/>
              </a:ext>
            </a:extLst>
          </p:cNvPr>
          <p:cNvSpPr/>
          <p:nvPr/>
        </p:nvSpPr>
        <p:spPr>
          <a:xfrm>
            <a:off x="485885" y="8107620"/>
            <a:ext cx="5856308" cy="134139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FD9D6AFB-6ADB-41E0-9AA2-1AABBD8CF5C0}"/>
              </a:ext>
            </a:extLst>
          </p:cNvPr>
          <p:cNvSpPr/>
          <p:nvPr/>
        </p:nvSpPr>
        <p:spPr>
          <a:xfrm>
            <a:off x="2517886" y="4812274"/>
            <a:ext cx="1845322" cy="9378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62B40AFD-BF28-45B7-AFE5-1D8AB83739C7}"/>
              </a:ext>
            </a:extLst>
          </p:cNvPr>
          <p:cNvSpPr/>
          <p:nvPr/>
        </p:nvSpPr>
        <p:spPr>
          <a:xfrm>
            <a:off x="4518272" y="4815339"/>
            <a:ext cx="1845322" cy="9378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1C96287B-10CF-4E17-9474-9535B682D8CF}"/>
              </a:ext>
            </a:extLst>
          </p:cNvPr>
          <p:cNvSpPr/>
          <p:nvPr/>
        </p:nvSpPr>
        <p:spPr>
          <a:xfrm>
            <a:off x="485885" y="4811254"/>
            <a:ext cx="1845322" cy="93787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6DCC9B-F009-4390-A86F-5083D53986B3}"/>
              </a:ext>
            </a:extLst>
          </p:cNvPr>
          <p:cNvSpPr txBox="1"/>
          <p:nvPr/>
        </p:nvSpPr>
        <p:spPr>
          <a:xfrm>
            <a:off x="797521" y="1509908"/>
            <a:ext cx="526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 dirty="0">
                <a:ln w="3175">
                  <a:noFill/>
                </a:ln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ライフスタイルの変化に伴う売却をお考えの方へ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F322CBE-CC21-4547-9342-723D3DE727CD}"/>
              </a:ext>
            </a:extLst>
          </p:cNvPr>
          <p:cNvSpPr txBox="1"/>
          <p:nvPr/>
        </p:nvSpPr>
        <p:spPr>
          <a:xfrm>
            <a:off x="713675" y="1811772"/>
            <a:ext cx="5430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76200" dir="2700000" algn="tl" rotWithShape="0">
                    <a:prstClr val="black">
                      <a:alpha val="39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ご相談ください</a:t>
            </a:r>
            <a:r>
              <a:rPr kumimoji="1" lang="en-US" altLang="ja-JP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76200" dir="2700000" algn="tl" rotWithShape="0">
                    <a:prstClr val="black">
                      <a:alpha val="39000"/>
                    </a:prst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‼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BB80DBE-EA64-4849-A2BC-69BD56090187}"/>
              </a:ext>
            </a:extLst>
          </p:cNvPr>
          <p:cNvSpPr txBox="1"/>
          <p:nvPr/>
        </p:nvSpPr>
        <p:spPr>
          <a:xfrm>
            <a:off x="233314" y="794579"/>
            <a:ext cx="6391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「マンション買取サービス」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E9BBE94-5218-40B8-B5A8-693B7B8200AA}"/>
              </a:ext>
            </a:extLst>
          </p:cNvPr>
          <p:cNvSpPr txBox="1"/>
          <p:nvPr/>
        </p:nvSpPr>
        <p:spPr>
          <a:xfrm>
            <a:off x="713675" y="2532402"/>
            <a:ext cx="5430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パレステージ・デュオステージマンションシリーズの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東証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部上場</a:t>
            </a:r>
            <a:r>
              <a:rPr kumimoji="1" lang="en-US" altLang="ja-JP" sz="1400" dirty="0"/>
              <a:t>『</a:t>
            </a:r>
            <a:r>
              <a:rPr kumimoji="1" lang="ja-JP" altLang="en-US" sz="1400" dirty="0"/>
              <a:t>日神グループホールディングス</a:t>
            </a:r>
            <a:r>
              <a:rPr kumimoji="1" lang="en-US" altLang="ja-JP" sz="1400" dirty="0"/>
              <a:t>』</a:t>
            </a:r>
            <a:r>
              <a:rPr kumimoji="1" lang="ja-JP" altLang="en-US" sz="1400" dirty="0"/>
              <a:t>の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グループ会社の新規事業の</a:t>
            </a:r>
            <a:r>
              <a:rPr kumimoji="1" lang="ja-JP" altLang="en-US" sz="1600" b="1" dirty="0"/>
              <a:t>買取サービス</a:t>
            </a:r>
            <a:r>
              <a:rPr kumimoji="1" lang="ja-JP" altLang="en-US" sz="1400" dirty="0"/>
              <a:t>です。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売却をご検討されている方は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是非、この機会にご相談ください。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0BF4BE1-B5CA-4034-A959-2B18DE5C932C}"/>
              </a:ext>
            </a:extLst>
          </p:cNvPr>
          <p:cNvSpPr txBox="1"/>
          <p:nvPr/>
        </p:nvSpPr>
        <p:spPr>
          <a:xfrm>
            <a:off x="1414556" y="3920988"/>
            <a:ext cx="4031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直接買取りだからこそのメリット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3A8E12F-3953-41A7-83A4-253BC52638C1}"/>
              </a:ext>
            </a:extLst>
          </p:cNvPr>
          <p:cNvSpPr txBox="1"/>
          <p:nvPr/>
        </p:nvSpPr>
        <p:spPr>
          <a:xfrm>
            <a:off x="513807" y="5009552"/>
            <a:ext cx="18325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時間以内</a:t>
            </a:r>
            <a:endParaRPr kumimoji="1"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簡易価格のご提示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DD560B4-FE6F-4116-AC6F-FB4F46995DAB}"/>
              </a:ext>
            </a:extLst>
          </p:cNvPr>
          <p:cNvSpPr txBox="1"/>
          <p:nvPr/>
        </p:nvSpPr>
        <p:spPr>
          <a:xfrm>
            <a:off x="2733119" y="4967864"/>
            <a:ext cx="133882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仲介手数料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無　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3B436A3-98CC-4A49-A538-80202E4EAF5B}"/>
              </a:ext>
            </a:extLst>
          </p:cNvPr>
          <p:cNvSpPr txBox="1"/>
          <p:nvPr/>
        </p:nvSpPr>
        <p:spPr>
          <a:xfrm>
            <a:off x="4549887" y="4982770"/>
            <a:ext cx="1723549" cy="763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最短の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現金化可能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9BC58E7-78C6-405B-A7FA-6A95235262FC}"/>
              </a:ext>
            </a:extLst>
          </p:cNvPr>
          <p:cNvSpPr txBox="1"/>
          <p:nvPr/>
        </p:nvSpPr>
        <p:spPr>
          <a:xfrm>
            <a:off x="2271714" y="5798214"/>
            <a:ext cx="2236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売却のタイミング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021BF99-2B1E-4F31-98E1-B412558F6B0E}"/>
              </a:ext>
            </a:extLst>
          </p:cNvPr>
          <p:cNvSpPr txBox="1"/>
          <p:nvPr/>
        </p:nvSpPr>
        <p:spPr>
          <a:xfrm>
            <a:off x="1279843" y="7418651"/>
            <a:ext cx="4288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b="1" dirty="0"/>
              <a:t>ライフスタイルの変化や様々なご事情により</a:t>
            </a:r>
            <a:endParaRPr kumimoji="1" lang="en-US" altLang="ja-JP" sz="1600" b="1" dirty="0"/>
          </a:p>
          <a:p>
            <a:pPr algn="ctr"/>
            <a:r>
              <a:rPr kumimoji="1" lang="ja-JP" altLang="en-US" sz="1600" b="1" dirty="0"/>
              <a:t>マンションの売却をお考えの方へ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F7B8346-2C78-4988-8479-191080F41B23}"/>
              </a:ext>
            </a:extLst>
          </p:cNvPr>
          <p:cNvSpPr txBox="1"/>
          <p:nvPr/>
        </p:nvSpPr>
        <p:spPr>
          <a:xfrm>
            <a:off x="530497" y="8199160"/>
            <a:ext cx="428835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簡単</a:t>
            </a:r>
            <a:r>
              <a:rPr kumimoji="1" lang="ja-JP" altLang="en-US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３ステップ</a:t>
            </a:r>
            <a:r>
              <a:rPr kumimoji="1"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en-US" altLang="ja-JP" sz="3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無料査定</a:t>
            </a:r>
            <a:r>
              <a:rPr kumimoji="1"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いたします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267C8B1C-5BE7-494E-BB76-7DF73E7F4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75" y="294457"/>
            <a:ext cx="4102637" cy="436507"/>
          </a:xfrm>
          <a:prstGeom prst="rect">
            <a:avLst/>
          </a:prstGeom>
        </p:spPr>
      </p:pic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2F16DE56-BAE9-4515-BE27-290CB01AAA53}"/>
              </a:ext>
            </a:extLst>
          </p:cNvPr>
          <p:cNvCxnSpPr>
            <a:cxnSpLocks/>
          </p:cNvCxnSpPr>
          <p:nvPr/>
        </p:nvCxnSpPr>
        <p:spPr>
          <a:xfrm>
            <a:off x="1414556" y="4294211"/>
            <a:ext cx="4031874" cy="0"/>
          </a:xfrm>
          <a:prstGeom prst="line">
            <a:avLst/>
          </a:prstGeom>
          <a:ln w="635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4000">
                  <a:srgbClr val="FF99CC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898A7C23-05E1-4E1D-8AD3-E7EAE388A6BE}"/>
              </a:ext>
            </a:extLst>
          </p:cNvPr>
          <p:cNvCxnSpPr>
            <a:cxnSpLocks/>
          </p:cNvCxnSpPr>
          <p:nvPr/>
        </p:nvCxnSpPr>
        <p:spPr>
          <a:xfrm>
            <a:off x="2271714" y="6204198"/>
            <a:ext cx="2236510" cy="0"/>
          </a:xfrm>
          <a:prstGeom prst="line">
            <a:avLst/>
          </a:prstGeom>
          <a:ln w="635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84000">
                  <a:schemeClr val="accent5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767DAA19-0154-4712-B983-647056724157}"/>
              </a:ext>
            </a:extLst>
          </p:cNvPr>
          <p:cNvGrpSpPr/>
          <p:nvPr/>
        </p:nvGrpSpPr>
        <p:grpSpPr>
          <a:xfrm rot="20958153">
            <a:off x="337338" y="4596076"/>
            <a:ext cx="1126466" cy="315618"/>
            <a:chOff x="-620963" y="2814972"/>
            <a:chExt cx="1126466" cy="315618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63D4955A-87B4-4D58-960E-61446BA6C708}"/>
                </a:ext>
              </a:extLst>
            </p:cNvPr>
            <p:cNvSpPr/>
            <p:nvPr/>
          </p:nvSpPr>
          <p:spPr>
            <a:xfrm>
              <a:off x="-620963" y="2814972"/>
              <a:ext cx="1126466" cy="304958"/>
            </a:xfrm>
            <a:prstGeom prst="rect">
              <a:avLst/>
            </a:prstGeom>
            <a:solidFill>
              <a:srgbClr val="FF99CC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C791274-716A-431E-99C4-D7F1BE42685F}"/>
                </a:ext>
              </a:extLst>
            </p:cNvPr>
            <p:cNvSpPr txBox="1"/>
            <p:nvPr/>
          </p:nvSpPr>
          <p:spPr>
            <a:xfrm>
              <a:off x="-598094" y="2822813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メリット①</a:t>
              </a: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9079666D-C150-4FE4-84FC-3889D2892246}"/>
              </a:ext>
            </a:extLst>
          </p:cNvPr>
          <p:cNvGrpSpPr/>
          <p:nvPr/>
        </p:nvGrpSpPr>
        <p:grpSpPr>
          <a:xfrm rot="20958153">
            <a:off x="2397900" y="4544757"/>
            <a:ext cx="1139401" cy="322251"/>
            <a:chOff x="-620963" y="2814972"/>
            <a:chExt cx="1139401" cy="322251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AC821414-D0AB-4CAB-920D-BB4D6AF06B3D}"/>
                </a:ext>
              </a:extLst>
            </p:cNvPr>
            <p:cNvSpPr/>
            <p:nvPr/>
          </p:nvSpPr>
          <p:spPr>
            <a:xfrm>
              <a:off x="-620963" y="2814972"/>
              <a:ext cx="1126466" cy="304958"/>
            </a:xfrm>
            <a:prstGeom prst="rect">
              <a:avLst/>
            </a:prstGeom>
            <a:solidFill>
              <a:srgbClr val="FF99CC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6D08286-C636-46DC-889B-43C743F1EE3E}"/>
                </a:ext>
              </a:extLst>
            </p:cNvPr>
            <p:cNvSpPr txBox="1"/>
            <p:nvPr/>
          </p:nvSpPr>
          <p:spPr>
            <a:xfrm>
              <a:off x="-563910" y="2829446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メリット②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4A4D2F3-4F15-4B27-8CD8-E3E606B79AB1}"/>
              </a:ext>
            </a:extLst>
          </p:cNvPr>
          <p:cNvGrpSpPr/>
          <p:nvPr/>
        </p:nvGrpSpPr>
        <p:grpSpPr>
          <a:xfrm rot="20958153">
            <a:off x="4419163" y="4592128"/>
            <a:ext cx="1126466" cy="315618"/>
            <a:chOff x="-620963" y="2814972"/>
            <a:chExt cx="1126466" cy="315618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6A5CA83F-D1A0-4496-B88E-56ADEBE1BE0F}"/>
                </a:ext>
              </a:extLst>
            </p:cNvPr>
            <p:cNvSpPr/>
            <p:nvPr/>
          </p:nvSpPr>
          <p:spPr>
            <a:xfrm>
              <a:off x="-620963" y="2814972"/>
              <a:ext cx="1126466" cy="304958"/>
            </a:xfrm>
            <a:prstGeom prst="rect">
              <a:avLst/>
            </a:prstGeom>
            <a:solidFill>
              <a:srgbClr val="FF99CC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4E62947-6893-4BA2-B050-15AFC343C4E2}"/>
                </a:ext>
              </a:extLst>
            </p:cNvPr>
            <p:cNvSpPr txBox="1"/>
            <p:nvPr/>
          </p:nvSpPr>
          <p:spPr>
            <a:xfrm>
              <a:off x="-598094" y="2822813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</a:rPr>
                <a:t>メリット③</a:t>
              </a:r>
            </a:p>
          </p:txBody>
        </p:sp>
      </p:grp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256AD9C6-B4A1-4227-960B-BD8D986C33C1}"/>
              </a:ext>
            </a:extLst>
          </p:cNvPr>
          <p:cNvSpPr/>
          <p:nvPr/>
        </p:nvSpPr>
        <p:spPr>
          <a:xfrm>
            <a:off x="2479872" y="6453049"/>
            <a:ext cx="1845322" cy="9378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45354A9F-3F73-4D48-82EC-3BA52420C802}"/>
              </a:ext>
            </a:extLst>
          </p:cNvPr>
          <p:cNvSpPr/>
          <p:nvPr/>
        </p:nvSpPr>
        <p:spPr>
          <a:xfrm>
            <a:off x="4496871" y="6460087"/>
            <a:ext cx="1845322" cy="9378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AC526D15-86C3-445A-85CC-8DA3BC110A23}"/>
              </a:ext>
            </a:extLst>
          </p:cNvPr>
          <p:cNvSpPr/>
          <p:nvPr/>
        </p:nvSpPr>
        <p:spPr>
          <a:xfrm>
            <a:off x="485885" y="6453049"/>
            <a:ext cx="1845322" cy="9378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CA94324-5552-4855-8131-DC6569548525}"/>
              </a:ext>
            </a:extLst>
          </p:cNvPr>
          <p:cNvSpPr txBox="1"/>
          <p:nvPr/>
        </p:nvSpPr>
        <p:spPr>
          <a:xfrm>
            <a:off x="478928" y="6560677"/>
            <a:ext cx="1800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子どもが増えたから</a:t>
            </a:r>
            <a:endParaRPr kumimoji="1" lang="en-US" altLang="ja-JP" sz="1400" dirty="0"/>
          </a:p>
          <a:p>
            <a:r>
              <a:rPr kumimoji="1" lang="ja-JP" altLang="en-US" sz="1400" dirty="0"/>
              <a:t>広い家に</a:t>
            </a:r>
            <a:endParaRPr kumimoji="1" lang="en-US" altLang="ja-JP" sz="1400" dirty="0"/>
          </a:p>
          <a:p>
            <a:r>
              <a:rPr kumimoji="1" lang="ja-JP" altLang="en-US" sz="1400" dirty="0"/>
              <a:t>住み替えたい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35F04CD-2990-4525-BE19-146BA44D1D30}"/>
              </a:ext>
            </a:extLst>
          </p:cNvPr>
          <p:cNvSpPr txBox="1"/>
          <p:nvPr/>
        </p:nvSpPr>
        <p:spPr>
          <a:xfrm>
            <a:off x="2540301" y="6559692"/>
            <a:ext cx="1800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転勤が決まったから</a:t>
            </a:r>
            <a:endParaRPr kumimoji="1" lang="en-US" altLang="ja-JP" sz="1400" dirty="0"/>
          </a:p>
          <a:p>
            <a:r>
              <a:rPr kumimoji="1" lang="ja-JP" altLang="en-US" sz="1400" dirty="0"/>
              <a:t>今の住まいを</a:t>
            </a:r>
            <a:endParaRPr kumimoji="1" lang="en-US" altLang="ja-JP" sz="1400" dirty="0"/>
          </a:p>
          <a:p>
            <a:r>
              <a:rPr kumimoji="1" lang="ja-JP" altLang="en-US" sz="1400" dirty="0"/>
              <a:t>売却したい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1F0DDB2-473A-4423-9E71-F26AC6516EF2}"/>
              </a:ext>
            </a:extLst>
          </p:cNvPr>
          <p:cNvSpPr txBox="1"/>
          <p:nvPr/>
        </p:nvSpPr>
        <p:spPr>
          <a:xfrm>
            <a:off x="4571622" y="6575896"/>
            <a:ext cx="1800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一戸建てに</a:t>
            </a:r>
            <a:endParaRPr kumimoji="1" lang="en-US" altLang="ja-JP" sz="1400" dirty="0"/>
          </a:p>
          <a:p>
            <a:r>
              <a:rPr kumimoji="1" lang="ja-JP" altLang="en-US" sz="1400" dirty="0"/>
              <a:t>住み替える</a:t>
            </a:r>
            <a:endParaRPr kumimoji="1" lang="en-US" altLang="ja-JP" sz="1400" dirty="0"/>
          </a:p>
          <a:p>
            <a:r>
              <a:rPr kumimoji="1" lang="ja-JP" altLang="en-US" sz="1400" dirty="0"/>
              <a:t>資金の足しにしたい</a:t>
            </a: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712586CF-4E0F-454A-8E74-E83F21AB6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627" y="6487884"/>
            <a:ext cx="442355" cy="656161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89028988-409E-4268-984A-24D417BD7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964" y="6487884"/>
            <a:ext cx="442355" cy="656161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F1AD1E7E-13AC-4E4B-8BB5-3185BB6AF1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454" y="6493717"/>
            <a:ext cx="602546" cy="634259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CED4A16-7DEC-4339-9366-98311B023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32" y="6429557"/>
            <a:ext cx="869808" cy="599462"/>
          </a:xfrm>
          <a:prstGeom prst="rect">
            <a:avLst/>
          </a:prstGeom>
        </p:spPr>
      </p:pic>
      <p:sp>
        <p:nvSpPr>
          <p:cNvPr id="60" name="矢印: ストライプ 59">
            <a:extLst>
              <a:ext uri="{FF2B5EF4-FFF2-40B4-BE49-F238E27FC236}">
                <a16:creationId xmlns:a16="http://schemas.microsoft.com/office/drawing/2014/main" id="{8DCA5295-79BC-438F-AAEF-0BCFBDC5CEC0}"/>
              </a:ext>
            </a:extLst>
          </p:cNvPr>
          <p:cNvSpPr/>
          <p:nvPr/>
        </p:nvSpPr>
        <p:spPr>
          <a:xfrm>
            <a:off x="4668253" y="8222933"/>
            <a:ext cx="1476066" cy="1110768"/>
          </a:xfrm>
          <a:prstGeom prst="stripedRightArrow">
            <a:avLst>
              <a:gd name="adj1" fmla="val 65164"/>
              <a:gd name="adj2" fmla="val 69497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9E2B03B-5214-4BDC-B797-BC548E9BCDEE}"/>
              </a:ext>
            </a:extLst>
          </p:cNvPr>
          <p:cNvSpPr txBox="1"/>
          <p:nvPr/>
        </p:nvSpPr>
        <p:spPr>
          <a:xfrm>
            <a:off x="4854203" y="8467863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</a:rPr>
              <a:t>詳しくは</a:t>
            </a:r>
            <a:endParaRPr kumimoji="1" lang="en-US" altLang="ja-JP" sz="1600" b="1" dirty="0">
              <a:solidFill>
                <a:schemeClr val="bg1"/>
              </a:solidFill>
            </a:endParaRPr>
          </a:p>
          <a:p>
            <a:r>
              <a:rPr kumimoji="1" lang="ja-JP" altLang="en-US" sz="2000" b="1" dirty="0">
                <a:solidFill>
                  <a:schemeClr val="bg1"/>
                </a:solidFill>
              </a:rPr>
              <a:t>裏面へ</a:t>
            </a:r>
          </a:p>
        </p:txBody>
      </p: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E3080855-2670-4C91-A8F6-A32BF8AAF355}"/>
              </a:ext>
            </a:extLst>
          </p:cNvPr>
          <p:cNvGrpSpPr/>
          <p:nvPr/>
        </p:nvGrpSpPr>
        <p:grpSpPr>
          <a:xfrm rot="21002108">
            <a:off x="264256" y="5991659"/>
            <a:ext cx="773412" cy="425078"/>
            <a:chOff x="319446" y="4875028"/>
            <a:chExt cx="773412" cy="425078"/>
          </a:xfrm>
        </p:grpSpPr>
        <p:sp>
          <p:nvSpPr>
            <p:cNvPr id="63" name="吹き出し: 円形 62">
              <a:extLst>
                <a:ext uri="{FF2B5EF4-FFF2-40B4-BE49-F238E27FC236}">
                  <a16:creationId xmlns:a16="http://schemas.microsoft.com/office/drawing/2014/main" id="{D6F7174B-CA6F-4A1E-92D7-61006EE24506}"/>
                </a:ext>
              </a:extLst>
            </p:cNvPr>
            <p:cNvSpPr/>
            <p:nvPr/>
          </p:nvSpPr>
          <p:spPr>
            <a:xfrm>
              <a:off x="319446" y="4875028"/>
              <a:ext cx="773412" cy="425078"/>
            </a:xfrm>
            <a:prstGeom prst="wedgeEllipseCallout">
              <a:avLst>
                <a:gd name="adj1" fmla="val 30261"/>
                <a:gd name="adj2" fmla="val 63344"/>
              </a:avLst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4CF7E12-8A36-4688-9158-F45872382091}"/>
                </a:ext>
              </a:extLst>
            </p:cNvPr>
            <p:cNvSpPr txBox="1"/>
            <p:nvPr/>
          </p:nvSpPr>
          <p:spPr>
            <a:xfrm>
              <a:off x="369092" y="4973232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例えば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7895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B64CA0C-AFA3-43C1-8535-1A11EF9DBE57}"/>
              </a:ext>
            </a:extLst>
          </p:cNvPr>
          <p:cNvSpPr/>
          <p:nvPr/>
        </p:nvSpPr>
        <p:spPr>
          <a:xfrm>
            <a:off x="0" y="0"/>
            <a:ext cx="6858000" cy="4022696"/>
          </a:xfrm>
          <a:prstGeom prst="rect">
            <a:avLst/>
          </a:prstGeom>
          <a:solidFill>
            <a:srgbClr val="DFF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E96DDEDF-B4BA-41F8-92FF-66B4AF7ED6F5}"/>
              </a:ext>
            </a:extLst>
          </p:cNvPr>
          <p:cNvSpPr/>
          <p:nvPr/>
        </p:nvSpPr>
        <p:spPr>
          <a:xfrm>
            <a:off x="233312" y="965411"/>
            <a:ext cx="6391376" cy="2732305"/>
          </a:xfrm>
          <a:prstGeom prst="roundRect">
            <a:avLst>
              <a:gd name="adj" fmla="val 3058"/>
            </a:avLst>
          </a:prstGeom>
          <a:pattFill prst="dotGrid">
            <a:fgClr>
              <a:srgbClr val="DFF1C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5FF10FC-5334-4CA1-975F-A4236011DF04}"/>
              </a:ext>
            </a:extLst>
          </p:cNvPr>
          <p:cNvSpPr txBox="1"/>
          <p:nvPr/>
        </p:nvSpPr>
        <p:spPr>
          <a:xfrm>
            <a:off x="1379585" y="261315"/>
            <a:ext cx="44422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無料査定</a:t>
            </a:r>
            <a:r>
              <a:rPr kumimoji="1" lang="ja-JP" altLang="en-US" sz="4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３ステップ</a:t>
            </a:r>
            <a:endParaRPr kumimoji="1" lang="ja-JP" altLang="en-US" sz="2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688A71F-B0E7-46FF-A622-5ECF625C3352}"/>
              </a:ext>
            </a:extLst>
          </p:cNvPr>
          <p:cNvGrpSpPr/>
          <p:nvPr/>
        </p:nvGrpSpPr>
        <p:grpSpPr>
          <a:xfrm>
            <a:off x="1588167" y="2824139"/>
            <a:ext cx="4872790" cy="578431"/>
            <a:chOff x="1624263" y="2703817"/>
            <a:chExt cx="4872790" cy="578431"/>
          </a:xfrm>
        </p:grpSpPr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197122FF-0043-4B2B-8C53-97157D8FD9CE}"/>
                </a:ext>
              </a:extLst>
            </p:cNvPr>
            <p:cNvSpPr/>
            <p:nvPr/>
          </p:nvSpPr>
          <p:spPr>
            <a:xfrm>
              <a:off x="1624263" y="2703817"/>
              <a:ext cx="4872790" cy="523221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41B0A62-8380-4A5C-8D49-3849FC4DA7D3}"/>
                </a:ext>
              </a:extLst>
            </p:cNvPr>
            <p:cNvSpPr txBox="1"/>
            <p:nvPr/>
          </p:nvSpPr>
          <p:spPr>
            <a:xfrm>
              <a:off x="1797784" y="2759028"/>
              <a:ext cx="33650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内見後</a:t>
              </a:r>
              <a:r>
                <a:rPr kumimoji="1" lang="ja-JP" altLang="en-US" sz="24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kumimoji="1" lang="ja-JP" altLang="en-US" sz="2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正式見積り</a:t>
              </a:r>
              <a:endPara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50EA397B-A3AC-42FD-88FA-149F37819897}"/>
              </a:ext>
            </a:extLst>
          </p:cNvPr>
          <p:cNvGrpSpPr/>
          <p:nvPr/>
        </p:nvGrpSpPr>
        <p:grpSpPr>
          <a:xfrm>
            <a:off x="1588167" y="1250314"/>
            <a:ext cx="4872790" cy="675659"/>
            <a:chOff x="1624263" y="1250312"/>
            <a:chExt cx="4872790" cy="675659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078342BB-E343-4C62-A31F-686D8FF7E2EB}"/>
                </a:ext>
              </a:extLst>
            </p:cNvPr>
            <p:cNvGrpSpPr/>
            <p:nvPr/>
          </p:nvGrpSpPr>
          <p:grpSpPr>
            <a:xfrm>
              <a:off x="1624263" y="1250312"/>
              <a:ext cx="4872790" cy="569789"/>
              <a:chOff x="1624263" y="1250312"/>
              <a:chExt cx="4872790" cy="569789"/>
            </a:xfrm>
          </p:grpSpPr>
          <p:sp>
            <p:nvSpPr>
              <p:cNvPr id="9" name="四角形: 角を丸くする 8">
                <a:extLst>
                  <a:ext uri="{FF2B5EF4-FFF2-40B4-BE49-F238E27FC236}">
                    <a16:creationId xmlns:a16="http://schemas.microsoft.com/office/drawing/2014/main" id="{FD469B79-11BF-486F-9FB6-40ECD7F8294B}"/>
                  </a:ext>
                </a:extLst>
              </p:cNvPr>
              <p:cNvSpPr/>
              <p:nvPr/>
            </p:nvSpPr>
            <p:spPr>
              <a:xfrm>
                <a:off x="1624263" y="1250312"/>
                <a:ext cx="4872790" cy="523221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92D05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52CF232-119D-40A7-940F-E0B0A2FEFFD5}"/>
                  </a:ext>
                </a:extLst>
              </p:cNvPr>
              <p:cNvSpPr txBox="1"/>
              <p:nvPr/>
            </p:nvSpPr>
            <p:spPr>
              <a:xfrm>
                <a:off x="1797792" y="1296881"/>
                <a:ext cx="28520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2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お問合せ</a:t>
                </a:r>
                <a:r>
                  <a:rPr kumimoji="1"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ください</a:t>
                </a:r>
              </a:p>
            </p:txBody>
          </p:sp>
        </p:grpSp>
        <p:sp>
          <p:nvSpPr>
            <p:cNvPr id="14" name="二等辺三角形 13">
              <a:extLst>
                <a:ext uri="{FF2B5EF4-FFF2-40B4-BE49-F238E27FC236}">
                  <a16:creationId xmlns:a16="http://schemas.microsoft.com/office/drawing/2014/main" id="{B9436FB0-F58D-4C6B-B298-3D4C1B4FADC8}"/>
                </a:ext>
              </a:extLst>
            </p:cNvPr>
            <p:cNvSpPr/>
            <p:nvPr/>
          </p:nvSpPr>
          <p:spPr>
            <a:xfrm rot="10800000">
              <a:off x="3834593" y="1774955"/>
              <a:ext cx="441713" cy="151016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5358F27-8948-401C-97AF-0025E4578337}"/>
              </a:ext>
            </a:extLst>
          </p:cNvPr>
          <p:cNvGrpSpPr/>
          <p:nvPr/>
        </p:nvGrpSpPr>
        <p:grpSpPr>
          <a:xfrm>
            <a:off x="1588167" y="2036325"/>
            <a:ext cx="4872790" cy="674230"/>
            <a:chOff x="1624263" y="2036325"/>
            <a:chExt cx="4872790" cy="674230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8527F25D-268C-440D-9D36-97F80FB62440}"/>
                </a:ext>
              </a:extLst>
            </p:cNvPr>
            <p:cNvGrpSpPr/>
            <p:nvPr/>
          </p:nvGrpSpPr>
          <p:grpSpPr>
            <a:xfrm>
              <a:off x="1624263" y="2036325"/>
              <a:ext cx="4872790" cy="576643"/>
              <a:chOff x="1624263" y="1964134"/>
              <a:chExt cx="4872790" cy="576643"/>
            </a:xfrm>
          </p:grpSpPr>
          <p:sp>
            <p:nvSpPr>
              <p:cNvPr id="10" name="四角形: 角を丸くする 9">
                <a:extLst>
                  <a:ext uri="{FF2B5EF4-FFF2-40B4-BE49-F238E27FC236}">
                    <a16:creationId xmlns:a16="http://schemas.microsoft.com/office/drawing/2014/main" id="{4DF611E5-6500-4E9C-9A30-E2F9FA33E834}"/>
                  </a:ext>
                </a:extLst>
              </p:cNvPr>
              <p:cNvSpPr/>
              <p:nvPr/>
            </p:nvSpPr>
            <p:spPr>
              <a:xfrm>
                <a:off x="1624263" y="1964134"/>
                <a:ext cx="4872790" cy="523221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92D05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355B292-B46C-49CD-B573-03B75DD44D11}"/>
                  </a:ext>
                </a:extLst>
              </p:cNvPr>
              <p:cNvSpPr txBox="1"/>
              <p:nvPr/>
            </p:nvSpPr>
            <p:spPr>
              <a:xfrm>
                <a:off x="1799707" y="2017557"/>
                <a:ext cx="45704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24</a:t>
                </a:r>
                <a:r>
                  <a:rPr kumimoji="1" lang="ja-JP" altLang="en-US" sz="2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時間以内</a:t>
                </a:r>
                <a:r>
                  <a:rPr kumimoji="1" lang="ja-JP" altLang="en-US" sz="24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  <a:r>
                  <a:rPr kumimoji="1" lang="ja-JP" altLang="en-US" sz="2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簡易見積もり</a:t>
                </a:r>
                <a:endPara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5" name="二等辺三角形 14">
              <a:extLst>
                <a:ext uri="{FF2B5EF4-FFF2-40B4-BE49-F238E27FC236}">
                  <a16:creationId xmlns:a16="http://schemas.microsoft.com/office/drawing/2014/main" id="{BF28BAA0-8770-491A-88FB-33DEA60481EE}"/>
                </a:ext>
              </a:extLst>
            </p:cNvPr>
            <p:cNvSpPr/>
            <p:nvPr/>
          </p:nvSpPr>
          <p:spPr>
            <a:xfrm rot="10800000">
              <a:off x="3834593" y="2559539"/>
              <a:ext cx="441713" cy="151016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7992122A-D99C-4CEE-BC13-B321BADC6CFE}"/>
              </a:ext>
            </a:extLst>
          </p:cNvPr>
          <p:cNvGrpSpPr/>
          <p:nvPr/>
        </p:nvGrpSpPr>
        <p:grpSpPr>
          <a:xfrm>
            <a:off x="360957" y="1250314"/>
            <a:ext cx="1110465" cy="523221"/>
            <a:chOff x="360955" y="1454853"/>
            <a:chExt cx="1110465" cy="523221"/>
          </a:xfrm>
        </p:grpSpPr>
        <p:sp>
          <p:nvSpPr>
            <p:cNvPr id="8" name="矢印: ストライプ 7">
              <a:extLst>
                <a:ext uri="{FF2B5EF4-FFF2-40B4-BE49-F238E27FC236}">
                  <a16:creationId xmlns:a16="http://schemas.microsoft.com/office/drawing/2014/main" id="{B0AFEA5A-0DB4-4460-AAED-334B3E33AEEA}"/>
                </a:ext>
              </a:extLst>
            </p:cNvPr>
            <p:cNvSpPr/>
            <p:nvPr/>
          </p:nvSpPr>
          <p:spPr>
            <a:xfrm>
              <a:off x="360955" y="1454853"/>
              <a:ext cx="1110465" cy="523221"/>
            </a:xfrm>
            <a:prstGeom prst="stripedRightArrow">
              <a:avLst>
                <a:gd name="adj1" fmla="val 57370"/>
                <a:gd name="adj2" fmla="val 99703"/>
              </a:avLst>
            </a:prstGeom>
            <a:solidFill>
              <a:srgbClr val="92D050"/>
            </a:solidFill>
            <a:ln w="38100"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F88EF40-B01A-4BEC-94D6-A47A2471CCD4}"/>
                </a:ext>
              </a:extLst>
            </p:cNvPr>
            <p:cNvSpPr txBox="1"/>
            <p:nvPr/>
          </p:nvSpPr>
          <p:spPr>
            <a:xfrm>
              <a:off x="481453" y="1567995"/>
              <a:ext cx="7825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Step</a:t>
              </a:r>
              <a:r>
                <a:rPr kumimoji="1" lang="ja-JP" altLang="en-US" sz="16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１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98B73FC-01AC-4119-B1F2-3301A27A641F}"/>
              </a:ext>
            </a:extLst>
          </p:cNvPr>
          <p:cNvGrpSpPr/>
          <p:nvPr/>
        </p:nvGrpSpPr>
        <p:grpSpPr>
          <a:xfrm>
            <a:off x="360948" y="1999726"/>
            <a:ext cx="1110466" cy="523221"/>
            <a:chOff x="360948" y="2132074"/>
            <a:chExt cx="1110466" cy="523221"/>
          </a:xfrm>
        </p:grpSpPr>
        <p:sp>
          <p:nvSpPr>
            <p:cNvPr id="12" name="矢印: ストライプ 11">
              <a:extLst>
                <a:ext uri="{FF2B5EF4-FFF2-40B4-BE49-F238E27FC236}">
                  <a16:creationId xmlns:a16="http://schemas.microsoft.com/office/drawing/2014/main" id="{026C01C9-9269-4A66-A0ED-29331C7240FD}"/>
                </a:ext>
              </a:extLst>
            </p:cNvPr>
            <p:cNvSpPr/>
            <p:nvPr/>
          </p:nvSpPr>
          <p:spPr>
            <a:xfrm>
              <a:off x="360948" y="2132074"/>
              <a:ext cx="1110466" cy="523221"/>
            </a:xfrm>
            <a:prstGeom prst="stripedRightArrow">
              <a:avLst>
                <a:gd name="adj1" fmla="val 57370"/>
                <a:gd name="adj2" fmla="val 99703"/>
              </a:avLst>
            </a:prstGeom>
            <a:solidFill>
              <a:srgbClr val="92D050"/>
            </a:solidFill>
            <a:ln w="38100"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3D1563E-C87F-4FA3-ABB3-2D3C4DD6D03C}"/>
                </a:ext>
              </a:extLst>
            </p:cNvPr>
            <p:cNvSpPr txBox="1"/>
            <p:nvPr/>
          </p:nvSpPr>
          <p:spPr>
            <a:xfrm>
              <a:off x="508568" y="2238002"/>
              <a:ext cx="7825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Step</a:t>
              </a:r>
              <a:r>
                <a:rPr kumimoji="1" lang="ja-JP" altLang="en-US" sz="16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２</a:t>
              </a:r>
              <a:endParaRPr kumimoji="1" lang="en-US" altLang="ja-JP" sz="16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96C037E7-8AE0-4D46-8BBB-8DD176BDC691}"/>
              </a:ext>
            </a:extLst>
          </p:cNvPr>
          <p:cNvGrpSpPr/>
          <p:nvPr/>
        </p:nvGrpSpPr>
        <p:grpSpPr>
          <a:xfrm>
            <a:off x="360956" y="2797620"/>
            <a:ext cx="1114785" cy="523221"/>
            <a:chOff x="360954" y="2881839"/>
            <a:chExt cx="1114785" cy="523221"/>
          </a:xfrm>
        </p:grpSpPr>
        <p:sp>
          <p:nvSpPr>
            <p:cNvPr id="13" name="矢印: ストライプ 12">
              <a:extLst>
                <a:ext uri="{FF2B5EF4-FFF2-40B4-BE49-F238E27FC236}">
                  <a16:creationId xmlns:a16="http://schemas.microsoft.com/office/drawing/2014/main" id="{BEF93B3D-DCAA-47D3-8845-8C335B0701F3}"/>
                </a:ext>
              </a:extLst>
            </p:cNvPr>
            <p:cNvSpPr/>
            <p:nvPr/>
          </p:nvSpPr>
          <p:spPr>
            <a:xfrm>
              <a:off x="360954" y="2881839"/>
              <a:ext cx="1114785" cy="523221"/>
            </a:xfrm>
            <a:prstGeom prst="stripedRightArrow">
              <a:avLst>
                <a:gd name="adj1" fmla="val 57370"/>
                <a:gd name="adj2" fmla="val 99703"/>
              </a:avLst>
            </a:prstGeom>
            <a:solidFill>
              <a:srgbClr val="92D050"/>
            </a:solidFill>
            <a:ln w="38100"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D18691E-9A37-400C-9A3A-3E5BECAA49F9}"/>
                </a:ext>
              </a:extLst>
            </p:cNvPr>
            <p:cNvSpPr txBox="1"/>
            <p:nvPr/>
          </p:nvSpPr>
          <p:spPr>
            <a:xfrm>
              <a:off x="508568" y="2993375"/>
              <a:ext cx="7825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Step</a:t>
              </a:r>
              <a:r>
                <a:rPr kumimoji="1" lang="ja-JP" altLang="en-US" sz="16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３</a:t>
              </a:r>
              <a:endParaRPr kumimoji="1" lang="en-US" altLang="ja-JP" sz="16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78DD849-8ED5-430A-B947-B23785CCE805}"/>
              </a:ext>
            </a:extLst>
          </p:cNvPr>
          <p:cNvGrpSpPr/>
          <p:nvPr/>
        </p:nvGrpSpPr>
        <p:grpSpPr>
          <a:xfrm rot="20608961">
            <a:off x="774788" y="200113"/>
            <a:ext cx="651655" cy="410953"/>
            <a:chOff x="1527001" y="3924548"/>
            <a:chExt cx="651655" cy="410953"/>
          </a:xfrm>
        </p:grpSpPr>
        <p:sp>
          <p:nvSpPr>
            <p:cNvPr id="19" name="吹き出し: 角を丸めた四角形 18">
              <a:extLst>
                <a:ext uri="{FF2B5EF4-FFF2-40B4-BE49-F238E27FC236}">
                  <a16:creationId xmlns:a16="http://schemas.microsoft.com/office/drawing/2014/main" id="{40F69900-D925-4A95-BFCA-8E351EDC018F}"/>
                </a:ext>
              </a:extLst>
            </p:cNvPr>
            <p:cNvSpPr/>
            <p:nvPr/>
          </p:nvSpPr>
          <p:spPr>
            <a:xfrm>
              <a:off x="1531319" y="3924548"/>
              <a:ext cx="647337" cy="361205"/>
            </a:xfrm>
            <a:prstGeom prst="wedgeRoundRectCallout">
              <a:avLst>
                <a:gd name="adj1" fmla="val 30883"/>
                <a:gd name="adj2" fmla="val 70561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C7EDEC21-9158-4F46-9A0E-F181DA731976}"/>
                </a:ext>
              </a:extLst>
            </p:cNvPr>
            <p:cNvSpPr txBox="1"/>
            <p:nvPr/>
          </p:nvSpPr>
          <p:spPr>
            <a:xfrm>
              <a:off x="1527001" y="396616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簡単</a:t>
              </a: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F08D419-DDB4-448B-977A-2DA7B9F8275D}"/>
              </a:ext>
            </a:extLst>
          </p:cNvPr>
          <p:cNvSpPr txBox="1"/>
          <p:nvPr/>
        </p:nvSpPr>
        <p:spPr>
          <a:xfrm>
            <a:off x="265416" y="4307793"/>
            <a:ext cx="6369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+mn-ea"/>
              </a:rPr>
              <a:t>まずは</a:t>
            </a:r>
            <a:r>
              <a:rPr kumimoji="1" lang="ja-JP" altLang="en-US" sz="3200" b="1" dirty="0">
                <a:latin typeface="+mn-ea"/>
              </a:rPr>
              <a:t>お電話・</a:t>
            </a:r>
            <a:r>
              <a:rPr kumimoji="1" lang="en-US" altLang="ja-JP" sz="3200" b="1" dirty="0">
                <a:latin typeface="+mn-ea"/>
              </a:rPr>
              <a:t>FAX</a:t>
            </a:r>
            <a:r>
              <a:rPr kumimoji="1" lang="ja-JP" altLang="en-US" sz="3200" b="1" dirty="0">
                <a:latin typeface="+mn-ea"/>
              </a:rPr>
              <a:t>・メール</a:t>
            </a:r>
            <a:r>
              <a:rPr kumimoji="1" lang="ja-JP" altLang="en-US" dirty="0">
                <a:latin typeface="+mn-ea"/>
              </a:rPr>
              <a:t>でお問合せ！</a:t>
            </a:r>
            <a:endParaRPr kumimoji="1" lang="ja-JP" altLang="en-US" sz="3200" dirty="0">
              <a:latin typeface="+mn-ea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3C7826F8-63F4-4C5E-9CA2-B131E3DBB67C}"/>
              </a:ext>
            </a:extLst>
          </p:cNvPr>
          <p:cNvSpPr/>
          <p:nvPr/>
        </p:nvSpPr>
        <p:spPr>
          <a:xfrm>
            <a:off x="233321" y="4270567"/>
            <a:ext cx="6362545" cy="593575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A9BB269-8D32-4F3E-8E55-BD2607002DB2}"/>
              </a:ext>
            </a:extLst>
          </p:cNvPr>
          <p:cNvSpPr txBox="1"/>
          <p:nvPr/>
        </p:nvSpPr>
        <p:spPr>
          <a:xfrm>
            <a:off x="233317" y="5371444"/>
            <a:ext cx="35958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TEL:03-5360-2072</a:t>
            </a:r>
          </a:p>
          <a:p>
            <a:pPr algn="ctr"/>
            <a:r>
              <a:rPr kumimoji="1" lang="en-US" altLang="ja-JP" sz="32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FAX:03-5360-2073</a:t>
            </a:r>
            <a:endParaRPr kumimoji="1" lang="ja-JP" altLang="en-US" sz="32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290A530-63F8-4920-BCA2-F87F99E1AD44}"/>
              </a:ext>
            </a:extLst>
          </p:cNvPr>
          <p:cNvSpPr txBox="1"/>
          <p:nvPr/>
        </p:nvSpPr>
        <p:spPr>
          <a:xfrm>
            <a:off x="233312" y="6312973"/>
            <a:ext cx="6303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E-mail: funyu-yoshiteru@nisshin-group.co.jp</a:t>
            </a:r>
            <a:endParaRPr kumimoji="1" lang="ja-JP" altLang="en-US" sz="2000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A3C5593E-C7B2-4553-BBCF-809E4ED62AFB}"/>
              </a:ext>
            </a:extLst>
          </p:cNvPr>
          <p:cNvGrpSpPr/>
          <p:nvPr/>
        </p:nvGrpSpPr>
        <p:grpSpPr>
          <a:xfrm>
            <a:off x="3888199" y="5105127"/>
            <a:ext cx="2707669" cy="1179295"/>
            <a:chOff x="3888197" y="4984806"/>
            <a:chExt cx="2707669" cy="1179295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ACCAA6DE-1258-448B-9E97-EB6F872371F0}"/>
                </a:ext>
              </a:extLst>
            </p:cNvPr>
            <p:cNvSpPr/>
            <p:nvPr/>
          </p:nvSpPr>
          <p:spPr>
            <a:xfrm>
              <a:off x="3888197" y="4984806"/>
              <a:ext cx="2707669" cy="11792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3C8C14A2-D854-4C40-9034-D16F8D63B6F1}"/>
                </a:ext>
              </a:extLst>
            </p:cNvPr>
            <p:cNvSpPr/>
            <p:nvPr/>
          </p:nvSpPr>
          <p:spPr>
            <a:xfrm>
              <a:off x="3935546" y="5032774"/>
              <a:ext cx="2611745" cy="10726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9582ACE-E055-4B74-885B-924749C7B48A}"/>
                </a:ext>
              </a:extLst>
            </p:cNvPr>
            <p:cNvSpPr txBox="1"/>
            <p:nvPr/>
          </p:nvSpPr>
          <p:spPr>
            <a:xfrm>
              <a:off x="3925562" y="5076719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お急ぎの場合は、下記担当者の携帯電話</a:t>
              </a:r>
              <a:endParaRPr kumimoji="1" lang="en-US" altLang="ja-JP" sz="1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までご連絡をください。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F56D073-167B-44F4-B794-CE810295E787}"/>
                </a:ext>
              </a:extLst>
            </p:cNvPr>
            <p:cNvSpPr txBox="1"/>
            <p:nvPr/>
          </p:nvSpPr>
          <p:spPr>
            <a:xfrm>
              <a:off x="3925563" y="5426391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b="1" dirty="0">
                  <a:latin typeface="+mn-ea"/>
                </a:rPr>
                <a:t>日神住宅流通株式会社</a:t>
              </a:r>
              <a:endParaRPr kumimoji="1" lang="en-US" altLang="ja-JP" sz="1200" b="1" dirty="0">
                <a:latin typeface="+mn-ea"/>
              </a:endParaRPr>
            </a:p>
            <a:p>
              <a:r>
                <a:rPr kumimoji="1" lang="ja-JP" altLang="en-US" sz="1200" b="1" dirty="0">
                  <a:latin typeface="+mn-ea"/>
                </a:rPr>
                <a:t>担当：薄（ウスキ）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4D62943-F292-4FE0-945A-2F69CD3489BC}"/>
                </a:ext>
              </a:extLst>
            </p:cNvPr>
            <p:cNvSpPr txBox="1"/>
            <p:nvPr/>
          </p:nvSpPr>
          <p:spPr>
            <a:xfrm>
              <a:off x="3913222" y="5734237"/>
              <a:ext cx="26164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b="1" dirty="0">
                  <a:latin typeface="+mn-ea"/>
                </a:rPr>
                <a:t>携帯電話：</a:t>
              </a:r>
              <a:r>
                <a:rPr kumimoji="1" lang="en-US" altLang="ja-JP" b="1" dirty="0">
                  <a:latin typeface="+mn-ea"/>
                </a:rPr>
                <a:t>090-5887-5005</a:t>
              </a:r>
              <a:endParaRPr kumimoji="1" lang="ja-JP" altLang="en-US" sz="1400" b="1" dirty="0">
                <a:latin typeface="+mn-ea"/>
              </a:endParaRP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F33AFDC7-AFD5-45F9-B9D9-420056370893}"/>
              </a:ext>
            </a:extLst>
          </p:cNvPr>
          <p:cNvGrpSpPr/>
          <p:nvPr/>
        </p:nvGrpSpPr>
        <p:grpSpPr>
          <a:xfrm>
            <a:off x="197476" y="6742180"/>
            <a:ext cx="6469384" cy="2279342"/>
            <a:chOff x="197476" y="5975165"/>
            <a:chExt cx="6425344" cy="2279342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BB92F3FA-0560-42EE-8044-77153349A4EC}"/>
                </a:ext>
              </a:extLst>
            </p:cNvPr>
            <p:cNvSpPr/>
            <p:nvPr/>
          </p:nvSpPr>
          <p:spPr>
            <a:xfrm>
              <a:off x="3185451" y="6947912"/>
              <a:ext cx="798171" cy="25066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DAE3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4A9FFF78-F19E-4BC1-9934-C155CD465636}"/>
                </a:ext>
              </a:extLst>
            </p:cNvPr>
            <p:cNvSpPr/>
            <p:nvPr/>
          </p:nvSpPr>
          <p:spPr>
            <a:xfrm>
              <a:off x="5520196" y="6468490"/>
              <a:ext cx="567037" cy="4663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DAE3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1ED04430-148D-4C67-9FEE-E4288C28E655}"/>
                </a:ext>
              </a:extLst>
            </p:cNvPr>
            <p:cNvSpPr/>
            <p:nvPr/>
          </p:nvSpPr>
          <p:spPr>
            <a:xfrm>
              <a:off x="4193499" y="6468490"/>
              <a:ext cx="618458" cy="4663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DAE3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0FFF9C92-F3D5-465B-92A0-B3DA685FBC04}"/>
                </a:ext>
              </a:extLst>
            </p:cNvPr>
            <p:cNvSpPr/>
            <p:nvPr/>
          </p:nvSpPr>
          <p:spPr>
            <a:xfrm>
              <a:off x="4195763" y="5984563"/>
              <a:ext cx="894525" cy="47576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DAE3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EFB2CA95-E4C8-4692-877C-E395E17DF553}"/>
                </a:ext>
              </a:extLst>
            </p:cNvPr>
            <p:cNvSpPr/>
            <p:nvPr/>
          </p:nvSpPr>
          <p:spPr>
            <a:xfrm>
              <a:off x="233309" y="5975165"/>
              <a:ext cx="959387" cy="227933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DAE3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C8004B6B-6320-4DB6-BA52-A3B7AFEF3DCD}"/>
                </a:ext>
              </a:extLst>
            </p:cNvPr>
            <p:cNvSpPr/>
            <p:nvPr/>
          </p:nvSpPr>
          <p:spPr>
            <a:xfrm>
              <a:off x="233312" y="5975165"/>
              <a:ext cx="6362545" cy="227934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45A0A944-39AC-4C47-B1F4-324982B6FD05}"/>
                </a:ext>
              </a:extLst>
            </p:cNvPr>
            <p:cNvCxnSpPr/>
            <p:nvPr/>
          </p:nvCxnSpPr>
          <p:spPr>
            <a:xfrm>
              <a:off x="233311" y="6464410"/>
              <a:ext cx="636254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398A120C-E94C-4437-A32B-F26AFB8B5297}"/>
                </a:ext>
              </a:extLst>
            </p:cNvPr>
            <p:cNvCxnSpPr/>
            <p:nvPr/>
          </p:nvCxnSpPr>
          <p:spPr>
            <a:xfrm>
              <a:off x="233310" y="6934861"/>
              <a:ext cx="636254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CD744769-F661-4101-BBB5-968141AD0B8F}"/>
                </a:ext>
              </a:extLst>
            </p:cNvPr>
            <p:cNvCxnSpPr/>
            <p:nvPr/>
          </p:nvCxnSpPr>
          <p:spPr>
            <a:xfrm>
              <a:off x="247727" y="7198579"/>
              <a:ext cx="636254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74E4544D-7395-4F80-8AC5-C9664CD93011}"/>
                </a:ext>
              </a:extLst>
            </p:cNvPr>
            <p:cNvCxnSpPr/>
            <p:nvPr/>
          </p:nvCxnSpPr>
          <p:spPr>
            <a:xfrm>
              <a:off x="233309" y="7470248"/>
              <a:ext cx="636254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08B9AA13-DCD2-4704-879A-536736C77C32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93" y="5975165"/>
              <a:ext cx="0" cy="22793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15FD7BAE-15AD-4908-9309-339AAE0DEF12}"/>
                </a:ext>
              </a:extLst>
            </p:cNvPr>
            <p:cNvCxnSpPr/>
            <p:nvPr/>
          </p:nvCxnSpPr>
          <p:spPr>
            <a:xfrm>
              <a:off x="1291146" y="6615485"/>
              <a:ext cx="2692966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9393FCAB-7296-4157-B425-344FA5F99B06}"/>
                </a:ext>
              </a:extLst>
            </p:cNvPr>
            <p:cNvCxnSpPr>
              <a:cxnSpLocks/>
            </p:cNvCxnSpPr>
            <p:nvPr/>
          </p:nvCxnSpPr>
          <p:spPr>
            <a:xfrm>
              <a:off x="4187760" y="5975165"/>
              <a:ext cx="0" cy="9596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8D16C16-A897-45D1-9C87-B16749996EA5}"/>
                </a:ext>
              </a:extLst>
            </p:cNvPr>
            <p:cNvCxnSpPr>
              <a:cxnSpLocks/>
            </p:cNvCxnSpPr>
            <p:nvPr/>
          </p:nvCxnSpPr>
          <p:spPr>
            <a:xfrm>
              <a:off x="5097441" y="5984562"/>
              <a:ext cx="0" cy="4798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DC6E1A1F-2980-4E2A-A0CB-1B4E1DFF62CE}"/>
                </a:ext>
              </a:extLst>
            </p:cNvPr>
            <p:cNvCxnSpPr>
              <a:cxnSpLocks/>
            </p:cNvCxnSpPr>
            <p:nvPr/>
          </p:nvCxnSpPr>
          <p:spPr>
            <a:xfrm>
              <a:off x="4811959" y="6464410"/>
              <a:ext cx="0" cy="4704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0F9815C3-E85C-49A0-B14D-31800116AA95}"/>
                </a:ext>
              </a:extLst>
            </p:cNvPr>
            <p:cNvCxnSpPr>
              <a:cxnSpLocks/>
            </p:cNvCxnSpPr>
            <p:nvPr/>
          </p:nvCxnSpPr>
          <p:spPr>
            <a:xfrm>
              <a:off x="5513042" y="6464410"/>
              <a:ext cx="0" cy="4704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9D18E14C-1DDD-471A-A88E-685FDC49BB8C}"/>
                </a:ext>
              </a:extLst>
            </p:cNvPr>
            <p:cNvCxnSpPr>
              <a:cxnSpLocks/>
            </p:cNvCxnSpPr>
            <p:nvPr/>
          </p:nvCxnSpPr>
          <p:spPr>
            <a:xfrm>
              <a:off x="6087236" y="6464410"/>
              <a:ext cx="0" cy="4704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29BF8B3-DDE8-4F93-96AE-F2DAA75295B2}"/>
                </a:ext>
              </a:extLst>
            </p:cNvPr>
            <p:cNvSpPr txBox="1"/>
            <p:nvPr/>
          </p:nvSpPr>
          <p:spPr>
            <a:xfrm>
              <a:off x="197476" y="6107711"/>
              <a:ext cx="102403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マンション名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5576F02-42E7-4E2B-A4A5-2DFEF4659BEA}"/>
                </a:ext>
              </a:extLst>
            </p:cNvPr>
            <p:cNvSpPr txBox="1"/>
            <p:nvPr/>
          </p:nvSpPr>
          <p:spPr>
            <a:xfrm>
              <a:off x="4198114" y="6109360"/>
              <a:ext cx="8839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お部屋番号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FF9ED8B-C633-42C0-B2FA-6865F9196188}"/>
                </a:ext>
              </a:extLst>
            </p:cNvPr>
            <p:cNvSpPr txBox="1"/>
            <p:nvPr/>
          </p:nvSpPr>
          <p:spPr>
            <a:xfrm>
              <a:off x="403122" y="6572398"/>
              <a:ext cx="6037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お名前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8B5ECB4-7DBE-4FC5-B825-5F69336CAA05}"/>
                </a:ext>
              </a:extLst>
            </p:cNvPr>
            <p:cNvSpPr txBox="1"/>
            <p:nvPr/>
          </p:nvSpPr>
          <p:spPr>
            <a:xfrm>
              <a:off x="1204021" y="6460331"/>
              <a:ext cx="54003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00" dirty="0">
                  <a:latin typeface="+mn-ea"/>
                </a:rPr>
                <a:t>フリガナ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7BFFCEE-C0C1-40E2-AEB8-BCDA628BA353}"/>
                </a:ext>
              </a:extLst>
            </p:cNvPr>
            <p:cNvSpPr txBox="1"/>
            <p:nvPr/>
          </p:nvSpPr>
          <p:spPr>
            <a:xfrm>
              <a:off x="4257409" y="6585128"/>
              <a:ext cx="5034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性 別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3121395D-8797-455E-BA2C-B065C70EF66D}"/>
                </a:ext>
              </a:extLst>
            </p:cNvPr>
            <p:cNvSpPr txBox="1"/>
            <p:nvPr/>
          </p:nvSpPr>
          <p:spPr>
            <a:xfrm>
              <a:off x="5493540" y="6588317"/>
              <a:ext cx="6037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ご年齢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F2EEA84-E5DF-469C-8899-B73999EDE1DC}"/>
                </a:ext>
              </a:extLst>
            </p:cNvPr>
            <p:cNvSpPr txBox="1"/>
            <p:nvPr/>
          </p:nvSpPr>
          <p:spPr>
            <a:xfrm>
              <a:off x="4855167" y="6593243"/>
              <a:ext cx="6037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男・女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BD9DE2A-E68F-4BBA-985E-2BEBF32CD17A}"/>
                </a:ext>
              </a:extLst>
            </p:cNvPr>
            <p:cNvSpPr txBox="1"/>
            <p:nvPr/>
          </p:nvSpPr>
          <p:spPr>
            <a:xfrm>
              <a:off x="6350254" y="6744204"/>
              <a:ext cx="27256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700" b="1" dirty="0">
                  <a:latin typeface="+mn-ea"/>
                </a:rPr>
                <a:t>歳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80FBBA7-FF6F-4B98-A443-3BEA52B77A26}"/>
                </a:ext>
              </a:extLst>
            </p:cNvPr>
            <p:cNvSpPr txBox="1"/>
            <p:nvPr/>
          </p:nvSpPr>
          <p:spPr>
            <a:xfrm>
              <a:off x="261898" y="6953656"/>
              <a:ext cx="8839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お電話番号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9B0E3AE-2380-4366-83E1-FB6B195BF860}"/>
                </a:ext>
              </a:extLst>
            </p:cNvPr>
            <p:cNvSpPr txBox="1"/>
            <p:nvPr/>
          </p:nvSpPr>
          <p:spPr>
            <a:xfrm>
              <a:off x="213618" y="7229357"/>
              <a:ext cx="9858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 b="1" dirty="0">
                  <a:latin typeface="+mn-ea"/>
                </a:rPr>
                <a:t>メールアドレス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0BF0D7C-D22B-4BFC-8450-3F7E2CD7F952}"/>
                </a:ext>
              </a:extLst>
            </p:cNvPr>
            <p:cNvSpPr txBox="1"/>
            <p:nvPr/>
          </p:nvSpPr>
          <p:spPr>
            <a:xfrm>
              <a:off x="211836" y="7718602"/>
              <a:ext cx="102403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査定依頼理由</a:t>
              </a:r>
            </a:p>
          </p:txBody>
        </p: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9B836740-8F50-4471-9345-D3D9C8D8BAC8}"/>
                </a:ext>
              </a:extLst>
            </p:cNvPr>
            <p:cNvCxnSpPr>
              <a:cxnSpLocks/>
            </p:cNvCxnSpPr>
            <p:nvPr/>
          </p:nvCxnSpPr>
          <p:spPr>
            <a:xfrm>
              <a:off x="3173659" y="6934860"/>
              <a:ext cx="0" cy="2637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7ECE99C-DFCB-4F9A-BF64-206DA99F01E9}"/>
                </a:ext>
              </a:extLst>
            </p:cNvPr>
            <p:cNvSpPr txBox="1"/>
            <p:nvPr/>
          </p:nvSpPr>
          <p:spPr>
            <a:xfrm>
              <a:off x="1223098" y="6953656"/>
              <a:ext cx="127558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　　</a:t>
              </a:r>
              <a:r>
                <a:rPr kumimoji="1" lang="en-US" altLang="ja-JP" sz="1100" b="1" dirty="0">
                  <a:latin typeface="+mn-ea"/>
                </a:rPr>
                <a:t>(</a:t>
              </a:r>
              <a:r>
                <a:rPr kumimoji="1" lang="ja-JP" altLang="en-US" sz="1100" b="1" dirty="0">
                  <a:latin typeface="+mn-ea"/>
                </a:rPr>
                <a:t>　　　　　</a:t>
              </a:r>
              <a:r>
                <a:rPr kumimoji="1" lang="en-US" altLang="ja-JP" sz="1100" b="1" dirty="0">
                  <a:latin typeface="+mn-ea"/>
                </a:rPr>
                <a:t>)</a:t>
              </a:r>
              <a:endParaRPr kumimoji="1" lang="ja-JP" altLang="en-US" sz="1100" b="1" dirty="0">
                <a:latin typeface="+mn-ea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B34E808-959D-4152-99C3-B3778CD8B2E9}"/>
                </a:ext>
              </a:extLst>
            </p:cNvPr>
            <p:cNvSpPr txBox="1"/>
            <p:nvPr/>
          </p:nvSpPr>
          <p:spPr>
            <a:xfrm>
              <a:off x="4347298" y="6953656"/>
              <a:ext cx="127558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　　</a:t>
              </a:r>
              <a:r>
                <a:rPr kumimoji="1" lang="en-US" altLang="ja-JP" sz="1100" b="1" dirty="0">
                  <a:latin typeface="+mn-ea"/>
                </a:rPr>
                <a:t>(</a:t>
              </a:r>
              <a:r>
                <a:rPr kumimoji="1" lang="ja-JP" altLang="en-US" sz="1100" b="1" dirty="0">
                  <a:latin typeface="+mn-ea"/>
                </a:rPr>
                <a:t>　　　　　</a:t>
              </a:r>
              <a:r>
                <a:rPr kumimoji="1" lang="en-US" altLang="ja-JP" sz="1100" b="1" dirty="0">
                  <a:latin typeface="+mn-ea"/>
                </a:rPr>
                <a:t>)</a:t>
              </a:r>
              <a:endParaRPr kumimoji="1" lang="ja-JP" altLang="en-US" sz="1100" b="1" dirty="0">
                <a:latin typeface="+mn-ea"/>
              </a:endParaRPr>
            </a:p>
          </p:txBody>
        </p:sp>
        <p:cxnSp>
          <p:nvCxnSpPr>
            <p:cNvPr id="71" name="直線コネクタ 70">
              <a:extLst>
                <a:ext uri="{FF2B5EF4-FFF2-40B4-BE49-F238E27FC236}">
                  <a16:creationId xmlns:a16="http://schemas.microsoft.com/office/drawing/2014/main" id="{60C19148-5709-47AC-8DB4-E66954294D4D}"/>
                </a:ext>
              </a:extLst>
            </p:cNvPr>
            <p:cNvCxnSpPr>
              <a:cxnSpLocks/>
            </p:cNvCxnSpPr>
            <p:nvPr/>
          </p:nvCxnSpPr>
          <p:spPr>
            <a:xfrm>
              <a:off x="3987525" y="6934859"/>
              <a:ext cx="0" cy="2637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509B38BD-9769-497C-9032-9F44CC65DD7E}"/>
                </a:ext>
              </a:extLst>
            </p:cNvPr>
            <p:cNvSpPr txBox="1"/>
            <p:nvPr/>
          </p:nvSpPr>
          <p:spPr>
            <a:xfrm>
              <a:off x="3210074" y="6951187"/>
              <a:ext cx="74382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b="1" dirty="0">
                  <a:latin typeface="+mn-ea"/>
                </a:rPr>
                <a:t>携帯番号</a:t>
              </a:r>
            </a:p>
          </p:txBody>
        </p:sp>
      </p:grpSp>
      <p:pic>
        <p:nvPicPr>
          <p:cNvPr id="75" name="図 74">
            <a:extLst>
              <a:ext uri="{FF2B5EF4-FFF2-40B4-BE49-F238E27FC236}">
                <a16:creationId xmlns:a16="http://schemas.microsoft.com/office/drawing/2014/main" id="{472AC91F-F48A-4D53-A507-822E8042F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39" y="9155784"/>
            <a:ext cx="3964400" cy="421799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2F5EF7BB-3BDB-4492-8762-CE15700779A8}"/>
              </a:ext>
            </a:extLst>
          </p:cNvPr>
          <p:cNvSpPr txBox="1"/>
          <p:nvPr/>
        </p:nvSpPr>
        <p:spPr>
          <a:xfrm>
            <a:off x="1402261" y="9577581"/>
            <a:ext cx="4157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latin typeface="+mn-ea"/>
              </a:rPr>
              <a:t>国土交通大臣</a:t>
            </a:r>
            <a:r>
              <a:rPr kumimoji="1" lang="en-US" altLang="ja-JP" sz="1100" b="1" dirty="0">
                <a:latin typeface="+mn-ea"/>
              </a:rPr>
              <a:t>(1)</a:t>
            </a:r>
            <a:r>
              <a:rPr kumimoji="1" lang="ja-JP" altLang="en-US" sz="1100" b="1" dirty="0">
                <a:latin typeface="+mn-ea"/>
              </a:rPr>
              <a:t>第</a:t>
            </a:r>
            <a:r>
              <a:rPr kumimoji="1" lang="en-US" altLang="ja-JP" sz="1100" b="1" dirty="0">
                <a:latin typeface="+mn-ea"/>
              </a:rPr>
              <a:t>9773</a:t>
            </a:r>
            <a:r>
              <a:rPr kumimoji="1" lang="ja-JP" altLang="en-US" sz="1100" b="1" dirty="0">
                <a:latin typeface="+mn-ea"/>
              </a:rPr>
              <a:t>号 〒</a:t>
            </a:r>
            <a:r>
              <a:rPr kumimoji="1" lang="en-US" altLang="ja-JP" sz="1100" b="1" dirty="0">
                <a:latin typeface="+mn-ea"/>
              </a:rPr>
              <a:t>160-8411</a:t>
            </a:r>
            <a:r>
              <a:rPr kumimoji="1" lang="ja-JP" altLang="en-US" sz="1100" b="1" dirty="0">
                <a:latin typeface="+mn-ea"/>
              </a:rPr>
              <a:t>東京都新宿区新宿</a:t>
            </a:r>
            <a:r>
              <a:rPr kumimoji="1" lang="en-US" altLang="ja-JP" sz="1100" b="1" dirty="0">
                <a:latin typeface="+mn-ea"/>
              </a:rPr>
              <a:t>5-8-1</a:t>
            </a:r>
            <a:endParaRPr kumimoji="1" lang="ja-JP" altLang="en-US" sz="1100" b="1" dirty="0">
              <a:latin typeface="+mn-ea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655A03B2-36EE-4543-9DC0-174BBE0F5AAB}"/>
              </a:ext>
            </a:extLst>
          </p:cNvPr>
          <p:cNvSpPr txBox="1"/>
          <p:nvPr/>
        </p:nvSpPr>
        <p:spPr>
          <a:xfrm>
            <a:off x="274804" y="5063944"/>
            <a:ext cx="3554178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FAX</a:t>
            </a:r>
            <a:r>
              <a:rPr kumimoji="1" lang="ja-JP" altLang="en-US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kumimoji="1" lang="en-US" altLang="ja-JP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E-mail</a:t>
            </a:r>
            <a:r>
              <a:rPr kumimoji="1" lang="ja-JP" altLang="en-US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でのお問い合わせの場合は、恐れ入りますが下記の必要事項をご記入の上</a:t>
            </a:r>
            <a:endParaRPr kumimoji="1" lang="en-US" altLang="ja-JP" sz="68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FAX</a:t>
            </a:r>
            <a:r>
              <a:rPr kumimoji="1" lang="ja-JP" altLang="en-US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番号または</a:t>
            </a:r>
            <a:r>
              <a:rPr kumimoji="1" lang="en-US" altLang="ja-JP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E-mail</a:t>
            </a:r>
            <a:r>
              <a:rPr kumimoji="1" lang="ja-JP" altLang="en-US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アドレスへ送信ください。なお、</a:t>
            </a:r>
            <a:r>
              <a:rPr kumimoji="1" lang="en-US" altLang="ja-JP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FAX</a:t>
            </a:r>
            <a:r>
              <a:rPr kumimoji="1" lang="ja-JP" altLang="en-US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番号や</a:t>
            </a:r>
            <a:r>
              <a:rPr kumimoji="1" lang="en-US" altLang="ja-JP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E-mail</a:t>
            </a:r>
            <a:r>
              <a:rPr kumimoji="1" lang="ja-JP" altLang="en-US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アドレスはお</a:t>
            </a:r>
            <a:endParaRPr kumimoji="1" lang="en-US" altLang="ja-JP" sz="68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ja-JP" altLang="en-US" sz="68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間違えの無いよう、何卒よろしくお願い申し上げます。</a:t>
            </a:r>
          </a:p>
        </p:txBody>
      </p:sp>
    </p:spTree>
    <p:extLst>
      <p:ext uri="{BB962C8B-B14F-4D97-AF65-F5344CB8AC3E}">
        <p14:creationId xmlns:p14="http://schemas.microsoft.com/office/powerpoint/2010/main" val="187876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</TotalTime>
  <Words>312</Words>
  <Application>Microsoft Office PowerPoint</Application>
  <PresentationFormat>A4 210 x 297 mm</PresentationFormat>
  <Paragraphs>70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メイリオ</vt:lpstr>
      <vt:lpstr>游ゴシック</vt:lpstr>
      <vt:lpstr>游明朝</vt:lpstr>
      <vt:lpstr>游明朝 Demibold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jyutakuryutsu1</dc:creator>
  <cp:lastModifiedBy>岸 卓馬</cp:lastModifiedBy>
  <cp:revision>38</cp:revision>
  <cp:lastPrinted>2021-07-16T23:34:07Z</cp:lastPrinted>
  <dcterms:created xsi:type="dcterms:W3CDTF">2021-04-12T03:47:55Z</dcterms:created>
  <dcterms:modified xsi:type="dcterms:W3CDTF">2023-06-05T08:38:53Z</dcterms:modified>
</cp:coreProperties>
</file>