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92" r:id="rId3"/>
    <p:sldId id="293" r:id="rId4"/>
    <p:sldId id="261" r:id="rId5"/>
    <p:sldId id="260" r:id="rId6"/>
    <p:sldId id="288" r:id="rId7"/>
    <p:sldId id="289" r:id="rId8"/>
    <p:sldId id="294" r:id="rId9"/>
    <p:sldId id="263" r:id="rId10"/>
    <p:sldId id="303" r:id="rId11"/>
    <p:sldId id="304" r:id="rId12"/>
    <p:sldId id="301" r:id="rId13"/>
    <p:sldId id="302" r:id="rId14"/>
    <p:sldId id="264" r:id="rId15"/>
    <p:sldId id="274" r:id="rId16"/>
    <p:sldId id="275" r:id="rId17"/>
    <p:sldId id="321" r:id="rId18"/>
    <p:sldId id="322" r:id="rId19"/>
    <p:sldId id="323" r:id="rId20"/>
    <p:sldId id="324" r:id="rId21"/>
    <p:sldId id="325" r:id="rId22"/>
    <p:sldId id="316" r:id="rId23"/>
    <p:sldId id="318" r:id="rId24"/>
    <p:sldId id="290" r:id="rId25"/>
    <p:sldId id="291" r:id="rId26"/>
    <p:sldId id="311" r:id="rId27"/>
    <p:sldId id="312" r:id="rId28"/>
    <p:sldId id="313" r:id="rId29"/>
    <p:sldId id="314" r:id="rId30"/>
    <p:sldId id="305" r:id="rId31"/>
    <p:sldId id="306" r:id="rId32"/>
    <p:sldId id="307" r:id="rId33"/>
    <p:sldId id="308" r:id="rId34"/>
    <p:sldId id="319" r:id="rId35"/>
    <p:sldId id="266" r:id="rId36"/>
    <p:sldId id="309" r:id="rId37"/>
    <p:sldId id="267" r:id="rId38"/>
    <p:sldId id="315" r:id="rId39"/>
    <p:sldId id="320" r:id="rId40"/>
    <p:sldId id="272" r:id="rId41"/>
    <p:sldId id="286" r:id="rId42"/>
    <p:sldId id="273" r:id="rId43"/>
    <p:sldId id="285" r:id="rId44"/>
    <p:sldId id="299" r:id="rId45"/>
    <p:sldId id="300" r:id="rId4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94660"/>
  </p:normalViewPr>
  <p:slideViewPr>
    <p:cSldViewPr snapToGrid="0">
      <p:cViewPr varScale="1">
        <p:scale>
          <a:sx n="78" d="100"/>
          <a:sy n="78" d="100"/>
        </p:scale>
        <p:origin x="75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ga Miwa" userId="8999be3827a4e6a5" providerId="LiveId" clId="{044BFCBC-FA0C-4E46-B2A2-F890D8CA0B27}"/>
    <pc:docChg chg="addSld">
      <pc:chgData name="Fuga Miwa" userId="8999be3827a4e6a5" providerId="LiveId" clId="{044BFCBC-FA0C-4E46-B2A2-F890D8CA0B27}" dt="2024-11-05T06:39:07.003" v="0" actId="680"/>
      <pc:docMkLst>
        <pc:docMk/>
      </pc:docMkLst>
      <pc:sldChg chg="new">
        <pc:chgData name="Fuga Miwa" userId="8999be3827a4e6a5" providerId="LiveId" clId="{044BFCBC-FA0C-4E46-B2A2-F890D8CA0B27}" dt="2024-11-05T06:39:07.003" v="0" actId="680"/>
        <pc:sldMkLst>
          <pc:docMk/>
          <pc:sldMk cId="3772769802"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E89072-8593-417D-8FE1-84E0599807B3}" type="datetimeFigureOut">
              <a:rPr kumimoji="1" lang="ja-JP" altLang="en-US" smtClean="0"/>
              <a:t>2025/6/26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4B70F5-1841-4DCE-847C-C7499FB1926A}" type="slidenum">
              <a:rPr kumimoji="1" lang="ja-JP" altLang="en-US" smtClean="0"/>
              <a:t>‹#›</a:t>
            </a:fld>
            <a:endParaRPr kumimoji="1" lang="ja-JP" altLang="en-US"/>
          </a:p>
        </p:txBody>
      </p:sp>
    </p:spTree>
    <p:extLst>
      <p:ext uri="{BB962C8B-B14F-4D97-AF65-F5344CB8AC3E}">
        <p14:creationId xmlns:p14="http://schemas.microsoft.com/office/powerpoint/2010/main" val="127881552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52DB7-E789-407E-D648-B78EF386F44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6D04CFF-0847-229F-98A6-5D76338267C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03ED01F-4212-2749-9B0E-411B20D172B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C06D3C5D-7E19-5261-8D43-91B16DE8E551}"/>
              </a:ext>
            </a:extLst>
          </p:cNvPr>
          <p:cNvSpPr>
            <a:spLocks noGrp="1"/>
          </p:cNvSpPr>
          <p:nvPr>
            <p:ph type="sldNum" sz="quarter" idx="5"/>
          </p:nvPr>
        </p:nvSpPr>
        <p:spPr/>
        <p:txBody>
          <a:bodyPr/>
          <a:lstStyle/>
          <a:p>
            <a:fld id="{644B70F5-1841-4DCE-847C-C7499FB1926A}" type="slidenum">
              <a:rPr kumimoji="1" lang="ja-JP" altLang="en-US" smtClean="0"/>
              <a:t>17</a:t>
            </a:fld>
            <a:endParaRPr kumimoji="1" lang="ja-JP" altLang="en-US"/>
          </a:p>
        </p:txBody>
      </p:sp>
    </p:spTree>
    <p:extLst>
      <p:ext uri="{BB962C8B-B14F-4D97-AF65-F5344CB8AC3E}">
        <p14:creationId xmlns:p14="http://schemas.microsoft.com/office/powerpoint/2010/main" val="3911069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44B70F5-1841-4DCE-847C-C7499FB1926A}" type="slidenum">
              <a:rPr kumimoji="1" lang="ja-JP" altLang="en-US" smtClean="0"/>
              <a:t>25</a:t>
            </a:fld>
            <a:endParaRPr kumimoji="1" lang="ja-JP" altLang="en-US"/>
          </a:p>
        </p:txBody>
      </p:sp>
    </p:spTree>
    <p:extLst>
      <p:ext uri="{BB962C8B-B14F-4D97-AF65-F5344CB8AC3E}">
        <p14:creationId xmlns:p14="http://schemas.microsoft.com/office/powerpoint/2010/main" val="1609379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44B70F5-1841-4DCE-847C-C7499FB1926A}" type="slidenum">
              <a:rPr kumimoji="1" lang="ja-JP" altLang="en-US" smtClean="0"/>
              <a:t>35</a:t>
            </a:fld>
            <a:endParaRPr kumimoji="1" lang="ja-JP" altLang="en-US"/>
          </a:p>
        </p:txBody>
      </p:sp>
    </p:spTree>
    <p:extLst>
      <p:ext uri="{BB962C8B-B14F-4D97-AF65-F5344CB8AC3E}">
        <p14:creationId xmlns:p14="http://schemas.microsoft.com/office/powerpoint/2010/main" val="151838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DCCC9F-BEBA-0D93-C573-C3DBD31246E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CF710FD-BB45-09A5-CE15-FF86F3D37D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F520BC2-AECC-6D6B-6333-AFD9421915DF}"/>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5" name="フッター プレースホルダー 4">
            <a:extLst>
              <a:ext uri="{FF2B5EF4-FFF2-40B4-BE49-F238E27FC236}">
                <a16:creationId xmlns:a16="http://schemas.microsoft.com/office/drawing/2014/main" id="{B219DB36-22A7-3192-D104-E901DA6B15B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191F133-83FA-48B3-AED3-AA863B6C3AFB}"/>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3123906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0C61E4-0BA9-1560-2514-0D36E02D2B6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6BD880B-F352-0A1D-7BE2-FA0BC510E27E}"/>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935EC47-731F-7ED8-7C6A-BBD76583AA9E}"/>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5" name="フッター プレースホルダー 4">
            <a:extLst>
              <a:ext uri="{FF2B5EF4-FFF2-40B4-BE49-F238E27FC236}">
                <a16:creationId xmlns:a16="http://schemas.microsoft.com/office/drawing/2014/main" id="{15E60A74-E6AC-03EE-F967-86C225B892C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C5EFB78-9756-9E47-4D0D-0C40E06ED35E}"/>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1316511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8B1D35-300E-961C-5C9E-C5714467670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920831A-B490-9885-6C6A-895730C5B3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80EF0D-C043-2ABF-33B2-5633346A4101}"/>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5" name="フッター プレースホルダー 4">
            <a:extLst>
              <a:ext uri="{FF2B5EF4-FFF2-40B4-BE49-F238E27FC236}">
                <a16:creationId xmlns:a16="http://schemas.microsoft.com/office/drawing/2014/main" id="{D2BB254B-FA9E-A08A-C1AF-8EA86EFD4A4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6AEE228-3C87-8D42-9E11-DCF2601DE706}"/>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714825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F49F50-78C5-3004-5899-EEB3F769294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1D6FCA5-760D-1AF4-0952-EF02FA19747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7BBBD9F-504B-3BBD-7083-BE615AFB15D2}"/>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6073F5E-73DA-1668-50C0-7627B5607954}"/>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6" name="フッター プレースホルダー 5">
            <a:extLst>
              <a:ext uri="{FF2B5EF4-FFF2-40B4-BE49-F238E27FC236}">
                <a16:creationId xmlns:a16="http://schemas.microsoft.com/office/drawing/2014/main" id="{29A79F6F-80FB-F8FA-5CEF-BCEF1C588CE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CC829B2-8557-B51F-71F5-CAF80394C0C0}"/>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1501831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F03086-E373-5010-6D88-025592C2FFA9}"/>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A64E608-2372-02EC-2C95-0421F4FF57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D0540CB-1DCE-32FC-338D-40F4E28456B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7FE5531-D4A3-0372-EBEB-A678735019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9ADD6CD-50A5-C878-8A0C-0A78A05D7CC9}"/>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A685478-00D0-6602-E556-5787BBA4A2D6}"/>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8" name="フッター プレースホルダー 7">
            <a:extLst>
              <a:ext uri="{FF2B5EF4-FFF2-40B4-BE49-F238E27FC236}">
                <a16:creationId xmlns:a16="http://schemas.microsoft.com/office/drawing/2014/main" id="{0B0F73A2-79E5-9509-ECDD-3EBF98C78ED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FAC7746-91A1-A93B-D3B5-E140CB3B2968}"/>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3077561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A4BCCB-3586-1C95-B326-4B1D7C4A171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5D7A7B2-036B-8296-32A0-D9612502726A}"/>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4" name="フッター プレースホルダー 3">
            <a:extLst>
              <a:ext uri="{FF2B5EF4-FFF2-40B4-BE49-F238E27FC236}">
                <a16:creationId xmlns:a16="http://schemas.microsoft.com/office/drawing/2014/main" id="{5C5F13CD-B681-BB1E-9163-E7601264501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B4531C7-5310-D134-36DC-8657F36CF856}"/>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2707252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2E42865-6B26-4314-3719-6E9C291AF666}"/>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3" name="フッター プレースホルダー 2">
            <a:extLst>
              <a:ext uri="{FF2B5EF4-FFF2-40B4-BE49-F238E27FC236}">
                <a16:creationId xmlns:a16="http://schemas.microsoft.com/office/drawing/2014/main" id="{D043B95D-953B-9381-CF67-30B5F60F27A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445418E-2242-A335-00C8-4A9CB597C0D1}"/>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4273723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5C4B99-DE0D-B48E-1769-F0D8385122A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AC3AF03-52AF-7334-6120-3803E02927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A17C2D9-E275-720F-6BC1-439CE55C73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CA34922-8116-33D7-6CCC-FBB89C0BB0C1}"/>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6" name="フッター プレースホルダー 5">
            <a:extLst>
              <a:ext uri="{FF2B5EF4-FFF2-40B4-BE49-F238E27FC236}">
                <a16:creationId xmlns:a16="http://schemas.microsoft.com/office/drawing/2014/main" id="{0BB59EAD-CE5D-E966-0535-4DDBFA2090C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95F1990-82FB-D23A-3731-0B479C6ADDF7}"/>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800720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A556B3-0321-A12A-CDE4-143424C01AB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8940301-A820-EE84-F676-94C9CD339A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93D6A5F-73D7-BAEF-84A7-C6883FE45C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DC9911A-2A44-D307-FCB4-58ADBE70850E}"/>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6" name="フッター プレースホルダー 5">
            <a:extLst>
              <a:ext uri="{FF2B5EF4-FFF2-40B4-BE49-F238E27FC236}">
                <a16:creationId xmlns:a16="http://schemas.microsoft.com/office/drawing/2014/main" id="{94C4EBA4-03CF-C3B8-80C0-91265ADC2D9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D971934-827A-FA29-B478-A6C32F9CB44B}"/>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3220431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017257-2FDE-26B3-1E45-6817CA455A9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4A45DE9-8AF4-3FA2-670E-AB0A50B10BB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0E46002-32BA-13FB-35DA-3CCEFC8BE749}"/>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5" name="フッター プレースホルダー 4">
            <a:extLst>
              <a:ext uri="{FF2B5EF4-FFF2-40B4-BE49-F238E27FC236}">
                <a16:creationId xmlns:a16="http://schemas.microsoft.com/office/drawing/2014/main" id="{CFFF8125-E869-2A1E-DD27-2B8A21204A2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5F0EBDD-C57A-6FC1-52F2-66C1B120E507}"/>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1067733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F1068BF-0784-EDF8-613D-48D7251814F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772964E-D59B-3590-769F-09A453503FE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B23DF04-45E1-FE57-5A8A-6C1C84337506}"/>
              </a:ext>
            </a:extLst>
          </p:cNvPr>
          <p:cNvSpPr>
            <a:spLocks noGrp="1"/>
          </p:cNvSpPr>
          <p:nvPr>
            <p:ph type="dt" sz="half" idx="10"/>
          </p:nvPr>
        </p:nvSpPr>
        <p:spPr/>
        <p:txBody>
          <a:bodyPr/>
          <a:lstStyle/>
          <a:p>
            <a:fld id="{5D834955-3C56-4315-A093-F5E91F64C7A3}" type="datetimeFigureOut">
              <a:rPr kumimoji="1" lang="ja-JP" altLang="en-US" smtClean="0"/>
              <a:t>2025/6/26</a:t>
            </a:fld>
            <a:endParaRPr kumimoji="1" lang="ja-JP" altLang="en-US"/>
          </a:p>
        </p:txBody>
      </p:sp>
      <p:sp>
        <p:nvSpPr>
          <p:cNvPr id="5" name="フッター プレースホルダー 4">
            <a:extLst>
              <a:ext uri="{FF2B5EF4-FFF2-40B4-BE49-F238E27FC236}">
                <a16:creationId xmlns:a16="http://schemas.microsoft.com/office/drawing/2014/main" id="{5DD2C8B0-E844-43AD-730D-E88E929ECD5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3315BAF-D519-2526-CDDF-B2AEFAB2D395}"/>
              </a:ext>
            </a:extLst>
          </p:cNvPr>
          <p:cNvSpPr>
            <a:spLocks noGrp="1"/>
          </p:cNvSpPr>
          <p:nvPr>
            <p:ph type="sldNum" sz="quarter" idx="12"/>
          </p:nvPr>
        </p:nvSpPr>
        <p:spPr/>
        <p:txBody>
          <a:body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1016525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タイトル">
    <p:spTree>
      <p:nvGrpSpPr>
        <p:cNvPr id="1" name=""/>
        <p:cNvGrpSpPr/>
        <p:nvPr/>
      </p:nvGrpSpPr>
      <p:grpSpPr>
        <a:xfrm>
          <a:off x="0" y="0"/>
          <a:ext cx="0" cy="0"/>
          <a:chOff x="0" y="0"/>
          <a:chExt cx="0" cy="0"/>
        </a:xfrm>
      </p:grpSpPr>
      <p:sp>
        <p:nvSpPr>
          <p:cNvPr id="11" name="作者と日付"/>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a:latin typeface="+mn-lt"/>
                <a:ea typeface="+mn-ea"/>
                <a:cs typeface="+mn-cs"/>
                <a:sym typeface="ヒラギノ角ゴ ProN W6"/>
              </a:defRPr>
            </a:lvl1pPr>
          </a:lstStyle>
          <a:p>
            <a:r>
              <a:t>作者と日付</a:t>
            </a:r>
          </a:p>
        </p:txBody>
      </p:sp>
      <p:sp>
        <p:nvSpPr>
          <p:cNvPr id="12" name="プレゼンテーションのタイトル"/>
          <p:cNvSpPr txBox="1">
            <a:spLocks noGrp="1"/>
          </p:cNvSpPr>
          <p:nvPr>
            <p:ph type="title" hasCustomPrompt="1"/>
          </p:nvPr>
        </p:nvSpPr>
        <p:spPr>
          <a:xfrm>
            <a:off x="603248" y="1287496"/>
            <a:ext cx="10985502" cy="2324101"/>
          </a:xfrm>
          <a:prstGeom prst="rect">
            <a:avLst/>
          </a:prstGeom>
        </p:spPr>
        <p:txBody>
          <a:bodyPr anchor="b"/>
          <a:lstStyle>
            <a:lvl1pPr>
              <a:defRPr sz="5800" spc="-116"/>
            </a:lvl1pPr>
          </a:lstStyle>
          <a:p>
            <a:r>
              <a:t>プレゼンテーションのタイトル</a:t>
            </a:r>
          </a:p>
        </p:txBody>
      </p:sp>
      <p:sp>
        <p:nvSpPr>
          <p:cNvPr id="13" name="本文レベル1…"/>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a:latin typeface="+mn-lt"/>
                <a:ea typeface="+mn-ea"/>
                <a:cs typeface="+mn-cs"/>
                <a:sym typeface="ヒラギノ角ゴ ProN W6"/>
              </a:defRPr>
            </a:lvl1pPr>
            <a:lvl2pPr marL="0" indent="228600" defTabSz="412750">
              <a:lnSpc>
                <a:spcPct val="100000"/>
              </a:lnSpc>
              <a:spcBef>
                <a:spcPts val="0"/>
              </a:spcBef>
              <a:buSzTx/>
              <a:buNone/>
              <a:defRPr sz="2750">
                <a:latin typeface="+mn-lt"/>
                <a:ea typeface="+mn-ea"/>
                <a:cs typeface="+mn-cs"/>
                <a:sym typeface="ヒラギノ角ゴ ProN W6"/>
              </a:defRPr>
            </a:lvl2pPr>
            <a:lvl3pPr marL="0" indent="457200" defTabSz="412750">
              <a:lnSpc>
                <a:spcPct val="100000"/>
              </a:lnSpc>
              <a:spcBef>
                <a:spcPts val="0"/>
              </a:spcBef>
              <a:buSzTx/>
              <a:buNone/>
              <a:defRPr sz="2750">
                <a:latin typeface="+mn-lt"/>
                <a:ea typeface="+mn-ea"/>
                <a:cs typeface="+mn-cs"/>
                <a:sym typeface="ヒラギノ角ゴ ProN W6"/>
              </a:defRPr>
            </a:lvl3pPr>
            <a:lvl4pPr marL="0" indent="685800" defTabSz="412750">
              <a:lnSpc>
                <a:spcPct val="100000"/>
              </a:lnSpc>
              <a:spcBef>
                <a:spcPts val="0"/>
              </a:spcBef>
              <a:buSzTx/>
              <a:buNone/>
              <a:defRPr sz="2750">
                <a:latin typeface="+mn-lt"/>
                <a:ea typeface="+mn-ea"/>
                <a:cs typeface="+mn-cs"/>
                <a:sym typeface="ヒラギノ角ゴ ProN W6"/>
              </a:defRPr>
            </a:lvl4pPr>
            <a:lvl5pPr marL="0" indent="914400" defTabSz="412750">
              <a:lnSpc>
                <a:spcPct val="100000"/>
              </a:lnSpc>
              <a:spcBef>
                <a:spcPts val="0"/>
              </a:spcBef>
              <a:buSzTx/>
              <a:buNone/>
              <a:defRPr sz="2750">
                <a:latin typeface="+mn-lt"/>
                <a:ea typeface="+mn-ea"/>
                <a:cs typeface="+mn-cs"/>
                <a:sym typeface="ヒラギノ角ゴ ProN W6"/>
              </a:defRPr>
            </a:lvl5pPr>
          </a:lstStyle>
          <a:p>
            <a:r>
              <a:t>プレゼンテーションのサブタイトル</a:t>
            </a:r>
          </a:p>
          <a:p>
            <a:pPr lvl="1"/>
            <a:endParaRPr/>
          </a:p>
          <a:p>
            <a:pPr lvl="2"/>
            <a:endParaRPr/>
          </a:p>
          <a:p>
            <a:pPr lvl="3"/>
            <a:endParaRPr/>
          </a:p>
          <a:p>
            <a:pPr lvl="4"/>
            <a:endParaRPr/>
          </a:p>
        </p:txBody>
      </p:sp>
      <p:sp>
        <p:nvSpPr>
          <p:cNvPr id="14"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6562400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D42BC83-F7FC-D9FB-140E-39CC00A459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618D9BC-3797-9CC2-BEED-0B32B35647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4257421-269B-60DE-D344-009AC548EC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D834955-3C56-4315-A093-F5E91F64C7A3}" type="datetimeFigureOut">
              <a:rPr kumimoji="1" lang="ja-JP" altLang="en-US" smtClean="0"/>
              <a:t>2025/6/26</a:t>
            </a:fld>
            <a:endParaRPr kumimoji="1" lang="ja-JP" altLang="en-US"/>
          </a:p>
        </p:txBody>
      </p:sp>
      <p:sp>
        <p:nvSpPr>
          <p:cNvPr id="5" name="フッター プレースホルダー 4">
            <a:extLst>
              <a:ext uri="{FF2B5EF4-FFF2-40B4-BE49-F238E27FC236}">
                <a16:creationId xmlns:a16="http://schemas.microsoft.com/office/drawing/2014/main" id="{5FA41400-9A1D-8B4C-DD0E-D4F1D8CB43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F4A090F-E526-8A68-6CF9-09BEBF6779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7B0EEA-BD8D-4B9C-BFA5-E7D3AF9641EA}" type="slidenum">
              <a:rPr kumimoji="1" lang="ja-JP" altLang="en-US" smtClean="0"/>
              <a:t>‹#›</a:t>
            </a:fld>
            <a:endParaRPr kumimoji="1" lang="ja-JP" altLang="en-US"/>
          </a:p>
        </p:txBody>
      </p:sp>
    </p:spTree>
    <p:extLst>
      <p:ext uri="{BB962C8B-B14F-4D97-AF65-F5344CB8AC3E}">
        <p14:creationId xmlns:p14="http://schemas.microsoft.com/office/powerpoint/2010/main" val="1020417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かんじのちしき機能設計書"/>
          <p:cNvSpPr txBox="1">
            <a:spLocks noGrp="1"/>
          </p:cNvSpPr>
          <p:nvPr>
            <p:ph type="ctrTitle"/>
          </p:nvPr>
        </p:nvSpPr>
        <p:spPr>
          <a:xfrm>
            <a:off x="910940" y="1301783"/>
            <a:ext cx="10985502" cy="2324101"/>
          </a:xfrm>
          <a:prstGeom prst="rect">
            <a:avLst/>
          </a:prstGeom>
        </p:spPr>
        <p:txBody>
          <a:bodyPr/>
          <a:lstStyle/>
          <a:p>
            <a:r>
              <a:rPr lang="ja-JP" altLang="en-US" dirty="0">
                <a:latin typeface="游ゴシック Light" panose="020B0300000000000000" pitchFamily="50" charset="-128"/>
                <a:ea typeface="游ゴシック Light" panose="020B0300000000000000" pitchFamily="50" charset="-128"/>
              </a:rPr>
              <a:t>フラッシュカード①画面仕様書</a:t>
            </a:r>
            <a:endParaRPr dirty="0">
              <a:latin typeface="游ゴシック Light" panose="020B0300000000000000" pitchFamily="50" charset="-128"/>
              <a:ea typeface="游ゴシック Light" panose="020B0300000000000000" pitchFamily="50" charset="-128"/>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7123A-9A71-8265-66BB-533A79151F8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5DB2941-2FAD-9EFD-EC79-FF4109CAE5FB}"/>
              </a:ext>
            </a:extLst>
          </p:cNvPr>
          <p:cNvSpPr>
            <a:spLocks noGrp="1"/>
          </p:cNvSpPr>
          <p:nvPr>
            <p:ph type="title"/>
          </p:nvPr>
        </p:nvSpPr>
        <p:spPr>
          <a:xfrm>
            <a:off x="838200" y="365126"/>
            <a:ext cx="10515600" cy="806450"/>
          </a:xfrm>
        </p:spPr>
        <p:txBody>
          <a:bodyPr>
            <a:normAutofit/>
          </a:bodyPr>
          <a:lstStyle/>
          <a:p>
            <a:r>
              <a:rPr kumimoji="1" lang="ja-JP" altLang="en-US" sz="2600" dirty="0"/>
              <a:t>音声設定画面</a:t>
            </a:r>
          </a:p>
        </p:txBody>
      </p:sp>
      <p:pic>
        <p:nvPicPr>
          <p:cNvPr id="5" name="図 4">
            <a:extLst>
              <a:ext uri="{FF2B5EF4-FFF2-40B4-BE49-F238E27FC236}">
                <a16:creationId xmlns:a16="http://schemas.microsoft.com/office/drawing/2014/main" id="{4C61F19A-B240-2C17-B9E2-636E091137D9}"/>
              </a:ext>
            </a:extLst>
          </p:cNvPr>
          <p:cNvPicPr>
            <a:picLocks noChangeAspect="1"/>
          </p:cNvPicPr>
          <p:nvPr/>
        </p:nvPicPr>
        <p:blipFill>
          <a:blip r:embed="rId2"/>
          <a:stretch>
            <a:fillRect/>
          </a:stretch>
        </p:blipFill>
        <p:spPr>
          <a:xfrm>
            <a:off x="2092906" y="2244826"/>
            <a:ext cx="8551312" cy="2694536"/>
          </a:xfrm>
          <a:prstGeom prst="rect">
            <a:avLst/>
          </a:prstGeom>
        </p:spPr>
      </p:pic>
      <p:sp>
        <p:nvSpPr>
          <p:cNvPr id="11" name="テキスト ボックス 10">
            <a:extLst>
              <a:ext uri="{FF2B5EF4-FFF2-40B4-BE49-F238E27FC236}">
                <a16:creationId xmlns:a16="http://schemas.microsoft.com/office/drawing/2014/main" id="{DC7D7A5E-26EB-816B-E8FC-D9BB09C9996C}"/>
              </a:ext>
            </a:extLst>
          </p:cNvPr>
          <p:cNvSpPr txBox="1"/>
          <p:nvPr/>
        </p:nvSpPr>
        <p:spPr>
          <a:xfrm>
            <a:off x="1914282" y="2887641"/>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3" name="テキスト ボックス 12">
            <a:extLst>
              <a:ext uri="{FF2B5EF4-FFF2-40B4-BE49-F238E27FC236}">
                <a16:creationId xmlns:a16="http://schemas.microsoft.com/office/drawing/2014/main" id="{4E09DEDC-DCEB-3317-BDCD-B6EA4891FA40}"/>
              </a:ext>
            </a:extLst>
          </p:cNvPr>
          <p:cNvSpPr txBox="1"/>
          <p:nvPr/>
        </p:nvSpPr>
        <p:spPr>
          <a:xfrm>
            <a:off x="6602484" y="2663059"/>
            <a:ext cx="557212" cy="461665"/>
          </a:xfrm>
          <a:prstGeom prst="rect">
            <a:avLst/>
          </a:prstGeom>
          <a:noFill/>
        </p:spPr>
        <p:txBody>
          <a:bodyPr wrap="square" rtlCol="0">
            <a:spAutoFit/>
          </a:bodyPr>
          <a:lstStyle/>
          <a:p>
            <a:r>
              <a:rPr kumimoji="1" lang="ja-JP" altLang="en-US" sz="2400" dirty="0"/>
              <a:t>②</a:t>
            </a:r>
          </a:p>
        </p:txBody>
      </p:sp>
      <p:sp>
        <p:nvSpPr>
          <p:cNvPr id="14" name="テキスト ボックス 13">
            <a:extLst>
              <a:ext uri="{FF2B5EF4-FFF2-40B4-BE49-F238E27FC236}">
                <a16:creationId xmlns:a16="http://schemas.microsoft.com/office/drawing/2014/main" id="{B3326E21-932A-B9F0-6661-84B0235FFB06}"/>
              </a:ext>
            </a:extLst>
          </p:cNvPr>
          <p:cNvSpPr txBox="1"/>
          <p:nvPr/>
        </p:nvSpPr>
        <p:spPr>
          <a:xfrm>
            <a:off x="6614870" y="3198167"/>
            <a:ext cx="557212" cy="461665"/>
          </a:xfrm>
          <a:prstGeom prst="rect">
            <a:avLst/>
          </a:prstGeom>
          <a:noFill/>
        </p:spPr>
        <p:txBody>
          <a:bodyPr wrap="square" rtlCol="0">
            <a:spAutoFit/>
          </a:bodyPr>
          <a:lstStyle/>
          <a:p>
            <a:r>
              <a:rPr kumimoji="1" lang="ja-JP" altLang="en-US" sz="2400" dirty="0"/>
              <a:t>③</a:t>
            </a:r>
          </a:p>
        </p:txBody>
      </p:sp>
      <p:sp>
        <p:nvSpPr>
          <p:cNvPr id="15" name="テキスト ボックス 14">
            <a:extLst>
              <a:ext uri="{FF2B5EF4-FFF2-40B4-BE49-F238E27FC236}">
                <a16:creationId xmlns:a16="http://schemas.microsoft.com/office/drawing/2014/main" id="{5BDA2FDD-1DC8-7443-E8C8-F78D3C7D371C}"/>
              </a:ext>
            </a:extLst>
          </p:cNvPr>
          <p:cNvSpPr txBox="1"/>
          <p:nvPr/>
        </p:nvSpPr>
        <p:spPr>
          <a:xfrm>
            <a:off x="5616268" y="3774281"/>
            <a:ext cx="557212" cy="461665"/>
          </a:xfrm>
          <a:prstGeom prst="rect">
            <a:avLst/>
          </a:prstGeom>
          <a:noFill/>
        </p:spPr>
        <p:txBody>
          <a:bodyPr wrap="square" rtlCol="0">
            <a:spAutoFit/>
          </a:bodyPr>
          <a:lstStyle/>
          <a:p>
            <a:r>
              <a:rPr kumimoji="1" lang="ja-JP" altLang="en-US" sz="2400" dirty="0"/>
              <a:t>④</a:t>
            </a:r>
          </a:p>
        </p:txBody>
      </p:sp>
    </p:spTree>
    <p:extLst>
      <p:ext uri="{BB962C8B-B14F-4D97-AF65-F5344CB8AC3E}">
        <p14:creationId xmlns:p14="http://schemas.microsoft.com/office/powerpoint/2010/main" val="1994598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C6195-C329-03C2-A87E-E0FFD390CFB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6806C32-6D66-0E88-6824-04866BDEE647}"/>
              </a:ext>
            </a:extLst>
          </p:cNvPr>
          <p:cNvSpPr>
            <a:spLocks noGrp="1"/>
          </p:cNvSpPr>
          <p:nvPr>
            <p:ph type="title"/>
          </p:nvPr>
        </p:nvSpPr>
        <p:spPr>
          <a:xfrm>
            <a:off x="838200" y="365126"/>
            <a:ext cx="10515600" cy="806450"/>
          </a:xfrm>
        </p:spPr>
        <p:txBody>
          <a:bodyPr>
            <a:normAutofit/>
          </a:bodyPr>
          <a:lstStyle/>
          <a:p>
            <a:r>
              <a:rPr kumimoji="1" lang="ja-JP" altLang="en-US" sz="2600" dirty="0"/>
              <a:t>音声設定画面</a:t>
            </a:r>
          </a:p>
        </p:txBody>
      </p:sp>
      <p:sp>
        <p:nvSpPr>
          <p:cNvPr id="3" name="縦書きテキスト プレースホルダー 2">
            <a:extLst>
              <a:ext uri="{FF2B5EF4-FFF2-40B4-BE49-F238E27FC236}">
                <a16:creationId xmlns:a16="http://schemas.microsoft.com/office/drawing/2014/main" id="{6D868F48-E4DE-61B1-D8D8-364E0537E1CC}"/>
              </a:ext>
            </a:extLst>
          </p:cNvPr>
          <p:cNvSpPr>
            <a:spLocks noGrp="1"/>
          </p:cNvSpPr>
          <p:nvPr>
            <p:ph type="body" orient="vert" idx="1"/>
          </p:nvPr>
        </p:nvSpPr>
        <p:spPr>
          <a:xfrm>
            <a:off x="1213313" y="1336182"/>
            <a:ext cx="10515600" cy="4662487"/>
          </a:xfrm>
        </p:spPr>
        <p:txBody>
          <a:bodyPr vert="horz">
            <a:normAutofit/>
          </a:bodyPr>
          <a:lstStyle/>
          <a:p>
            <a:pPr marL="0" indent="0">
              <a:buNone/>
            </a:pPr>
            <a:endParaRPr lang="en-US" altLang="ja-JP" dirty="0"/>
          </a:p>
        </p:txBody>
      </p:sp>
      <p:graphicFrame>
        <p:nvGraphicFramePr>
          <p:cNvPr id="4" name="表 3">
            <a:extLst>
              <a:ext uri="{FF2B5EF4-FFF2-40B4-BE49-F238E27FC236}">
                <a16:creationId xmlns:a16="http://schemas.microsoft.com/office/drawing/2014/main" id="{A580E770-BAFA-43AC-2CE0-EB9EC16182BA}"/>
              </a:ext>
            </a:extLst>
          </p:cNvPr>
          <p:cNvGraphicFramePr>
            <a:graphicFrameLocks noGrp="1"/>
          </p:cNvGraphicFramePr>
          <p:nvPr>
            <p:extLst>
              <p:ext uri="{D42A27DB-BD31-4B8C-83A1-F6EECF244321}">
                <p14:modId xmlns:p14="http://schemas.microsoft.com/office/powerpoint/2010/main" val="1024861632"/>
              </p:ext>
            </p:extLst>
          </p:nvPr>
        </p:nvGraphicFramePr>
        <p:xfrm>
          <a:off x="1213312" y="1336181"/>
          <a:ext cx="10702464" cy="4223902"/>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8">
                  <a:extLst>
                    <a:ext uri="{9D8B030D-6E8A-4147-A177-3AD203B41FA5}">
                      <a16:colId xmlns:a16="http://schemas.microsoft.com/office/drawing/2014/main" val="324383659"/>
                    </a:ext>
                  </a:extLst>
                </a:gridCol>
              </a:tblGrid>
              <a:tr h="59024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1018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再生する言語の選択</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再生する言語をプルダウンリストより選択する。</a:t>
                      </a:r>
                    </a:p>
                  </a:txBody>
                  <a:tcPr/>
                </a:tc>
                <a:extLst>
                  <a:ext uri="{0D108BD9-81ED-4DB2-BD59-A6C34878D82A}">
                    <a16:rowId xmlns:a16="http://schemas.microsoft.com/office/drawing/2014/main" val="3682293689"/>
                  </a:ext>
                </a:extLst>
              </a:tr>
              <a:tr h="5902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音量</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音量をスライドバーにて数値を設定する。</a:t>
                      </a:r>
                    </a:p>
                  </a:txBody>
                  <a:tcPr/>
                </a:tc>
                <a:extLst>
                  <a:ext uri="{0D108BD9-81ED-4DB2-BD59-A6C34878D82A}">
                    <a16:rowId xmlns:a16="http://schemas.microsoft.com/office/drawing/2014/main" val="1416683351"/>
                  </a:ext>
                </a:extLst>
              </a:tr>
              <a:tr h="1018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音高</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音高をスライドバーにて数値を設定する。</a:t>
                      </a:r>
                    </a:p>
                  </a:txBody>
                  <a:tcPr/>
                </a:tc>
                <a:extLst>
                  <a:ext uri="{0D108BD9-81ED-4DB2-BD59-A6C34878D82A}">
                    <a16:rowId xmlns:a16="http://schemas.microsoft.com/office/drawing/2014/main" val="3577817611"/>
                  </a:ext>
                </a:extLst>
              </a:tr>
              <a:tr h="295124">
                <a:tc rowSpan="2">
                  <a:txBody>
                    <a:bodyPr/>
                    <a:lstStyle/>
                    <a:p>
                      <a:r>
                        <a:rPr lang="ja-JP" altLang="en-US" dirty="0"/>
                        <a:t>④</a:t>
                      </a:r>
                    </a:p>
                  </a:txBody>
                  <a:tcPr/>
                </a:tc>
                <a:tc rowSpan="2">
                  <a:txBody>
                    <a:bodyPr/>
                    <a:lstStyle/>
                    <a:p>
                      <a:r>
                        <a:rPr lang="ja-JP" altLang="en-US" dirty="0"/>
                        <a:t>→</a:t>
                      </a:r>
                    </a:p>
                  </a:txBody>
                  <a:tcPr/>
                </a:tc>
                <a:tc rowSpan="2">
                  <a:txBody>
                    <a:bodyPr/>
                    <a:lstStyle/>
                    <a:p>
                      <a:r>
                        <a:rPr lang="ja-JP" altLang="en-US" dirty="0"/>
                        <a:t>ボタン</a:t>
                      </a:r>
                    </a:p>
                  </a:txBody>
                  <a:tcPr/>
                </a:tc>
                <a:tc>
                  <a:txBody>
                    <a:bodyPr/>
                    <a:lstStyle/>
                    <a:p>
                      <a:r>
                        <a:rPr lang="ja-JP" altLang="en-US" dirty="0"/>
                        <a:t>押下不可</a:t>
                      </a:r>
                      <a:endParaRPr lang="en-US" altLang="ja-JP" dirty="0"/>
                    </a:p>
                  </a:txBody>
                  <a:tcPr/>
                </a:tc>
                <a:tc>
                  <a:txBody>
                    <a:bodyPr/>
                    <a:lstStyle/>
                    <a:p>
                      <a:r>
                        <a:rPr kumimoji="1" lang="ja-JP" altLang="en-US" dirty="0"/>
                        <a:t>①または②または③が入力されていない場合。</a:t>
                      </a:r>
                    </a:p>
                  </a:txBody>
                  <a:tcPr/>
                </a:tc>
                <a:extLst>
                  <a:ext uri="{0D108BD9-81ED-4DB2-BD59-A6C34878D82A}">
                    <a16:rowId xmlns:a16="http://schemas.microsoft.com/office/drawing/2014/main" val="911068630"/>
                  </a:ext>
                </a:extLst>
              </a:tr>
              <a:tr h="29512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r>
                        <a:rPr lang="ja-JP" altLang="en-US" dirty="0"/>
                        <a:t>押下可</a:t>
                      </a:r>
                    </a:p>
                  </a:txBody>
                  <a:tcPr/>
                </a:tc>
                <a:tc>
                  <a:txBody>
                    <a:bodyPr/>
                    <a:lstStyle/>
                    <a:p>
                      <a:r>
                        <a:rPr kumimoji="1" lang="ja-JP" altLang="en-US" dirty="0"/>
                        <a:t>①と②と③を入力することで、押下可となる。</a:t>
                      </a:r>
                      <a:endParaRPr kumimoji="1" lang="en-US" altLang="ja-JP" dirty="0"/>
                    </a:p>
                    <a:p>
                      <a:r>
                        <a:rPr kumimoji="1" lang="ja-JP" altLang="en-US" dirty="0"/>
                        <a:t>押下した際に、条件設定画面に遷移する。</a:t>
                      </a:r>
                    </a:p>
                  </a:txBody>
                  <a:tcPr/>
                </a:tc>
                <a:extLst>
                  <a:ext uri="{0D108BD9-81ED-4DB2-BD59-A6C34878D82A}">
                    <a16:rowId xmlns:a16="http://schemas.microsoft.com/office/drawing/2014/main" val="140847794"/>
                  </a:ext>
                </a:extLst>
              </a:tr>
            </a:tbl>
          </a:graphicData>
        </a:graphic>
      </p:graphicFrame>
    </p:spTree>
    <p:extLst>
      <p:ext uri="{BB962C8B-B14F-4D97-AF65-F5344CB8AC3E}">
        <p14:creationId xmlns:p14="http://schemas.microsoft.com/office/powerpoint/2010/main" val="842252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4C634-6F4B-7260-DE94-52177086941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33E0A13-3F4C-0ECE-608E-5880D2D9A48C}"/>
              </a:ext>
            </a:extLst>
          </p:cNvPr>
          <p:cNvSpPr>
            <a:spLocks noGrp="1"/>
          </p:cNvSpPr>
          <p:nvPr>
            <p:ph type="title"/>
          </p:nvPr>
        </p:nvSpPr>
        <p:spPr>
          <a:xfrm>
            <a:off x="838200" y="365126"/>
            <a:ext cx="10515600" cy="806450"/>
          </a:xfrm>
        </p:spPr>
        <p:txBody>
          <a:bodyPr>
            <a:normAutofit/>
          </a:bodyPr>
          <a:lstStyle/>
          <a:p>
            <a:r>
              <a:rPr kumimoji="1" lang="ja-JP" altLang="en-US" sz="2600" dirty="0"/>
              <a:t>条件設定画面</a:t>
            </a:r>
          </a:p>
        </p:txBody>
      </p:sp>
      <p:pic>
        <p:nvPicPr>
          <p:cNvPr id="5" name="図 4">
            <a:extLst>
              <a:ext uri="{FF2B5EF4-FFF2-40B4-BE49-F238E27FC236}">
                <a16:creationId xmlns:a16="http://schemas.microsoft.com/office/drawing/2014/main" id="{DBAB631F-F4AD-B131-5A84-6394CC1157E3}"/>
              </a:ext>
            </a:extLst>
          </p:cNvPr>
          <p:cNvPicPr>
            <a:picLocks noChangeAspect="1"/>
          </p:cNvPicPr>
          <p:nvPr/>
        </p:nvPicPr>
        <p:blipFill>
          <a:blip r:embed="rId2"/>
          <a:stretch>
            <a:fillRect/>
          </a:stretch>
        </p:blipFill>
        <p:spPr>
          <a:xfrm>
            <a:off x="1664943" y="2437149"/>
            <a:ext cx="8685219" cy="2674263"/>
          </a:xfrm>
          <a:prstGeom prst="rect">
            <a:avLst/>
          </a:prstGeom>
        </p:spPr>
      </p:pic>
      <p:sp>
        <p:nvSpPr>
          <p:cNvPr id="11" name="テキスト ボックス 10">
            <a:extLst>
              <a:ext uri="{FF2B5EF4-FFF2-40B4-BE49-F238E27FC236}">
                <a16:creationId xmlns:a16="http://schemas.microsoft.com/office/drawing/2014/main" id="{10945DBA-6540-0C8A-27B1-14F4829C12F1}"/>
              </a:ext>
            </a:extLst>
          </p:cNvPr>
          <p:cNvSpPr txBox="1"/>
          <p:nvPr/>
        </p:nvSpPr>
        <p:spPr>
          <a:xfrm>
            <a:off x="1823916" y="3196916"/>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3" name="テキスト ボックス 12">
            <a:extLst>
              <a:ext uri="{FF2B5EF4-FFF2-40B4-BE49-F238E27FC236}">
                <a16:creationId xmlns:a16="http://schemas.microsoft.com/office/drawing/2014/main" id="{290DECA7-213C-159C-8140-41353D8EA9A9}"/>
              </a:ext>
            </a:extLst>
          </p:cNvPr>
          <p:cNvSpPr txBox="1"/>
          <p:nvPr/>
        </p:nvSpPr>
        <p:spPr>
          <a:xfrm>
            <a:off x="4176194" y="3196916"/>
            <a:ext cx="557212" cy="461665"/>
          </a:xfrm>
          <a:prstGeom prst="rect">
            <a:avLst/>
          </a:prstGeom>
          <a:noFill/>
        </p:spPr>
        <p:txBody>
          <a:bodyPr wrap="square" rtlCol="0">
            <a:spAutoFit/>
          </a:bodyPr>
          <a:lstStyle/>
          <a:p>
            <a:r>
              <a:rPr kumimoji="1" lang="ja-JP" altLang="en-US" sz="2400" dirty="0"/>
              <a:t>②</a:t>
            </a:r>
          </a:p>
        </p:txBody>
      </p:sp>
      <p:sp>
        <p:nvSpPr>
          <p:cNvPr id="14" name="テキスト ボックス 13">
            <a:extLst>
              <a:ext uri="{FF2B5EF4-FFF2-40B4-BE49-F238E27FC236}">
                <a16:creationId xmlns:a16="http://schemas.microsoft.com/office/drawing/2014/main" id="{F063FBCF-3C59-AC4B-CCFE-88F1E58454AB}"/>
              </a:ext>
            </a:extLst>
          </p:cNvPr>
          <p:cNvSpPr txBox="1"/>
          <p:nvPr/>
        </p:nvSpPr>
        <p:spPr>
          <a:xfrm>
            <a:off x="6508322" y="3198167"/>
            <a:ext cx="557212" cy="461665"/>
          </a:xfrm>
          <a:prstGeom prst="rect">
            <a:avLst/>
          </a:prstGeom>
          <a:noFill/>
        </p:spPr>
        <p:txBody>
          <a:bodyPr wrap="square" rtlCol="0">
            <a:spAutoFit/>
          </a:bodyPr>
          <a:lstStyle/>
          <a:p>
            <a:r>
              <a:rPr kumimoji="1" lang="ja-JP" altLang="en-US" sz="2400" dirty="0"/>
              <a:t>③</a:t>
            </a:r>
          </a:p>
        </p:txBody>
      </p:sp>
      <p:sp>
        <p:nvSpPr>
          <p:cNvPr id="15" name="テキスト ボックス 14">
            <a:extLst>
              <a:ext uri="{FF2B5EF4-FFF2-40B4-BE49-F238E27FC236}">
                <a16:creationId xmlns:a16="http://schemas.microsoft.com/office/drawing/2014/main" id="{B68EABEF-F6A8-50EC-9D13-EDB83B3D5D97}"/>
              </a:ext>
            </a:extLst>
          </p:cNvPr>
          <p:cNvSpPr txBox="1"/>
          <p:nvPr/>
        </p:nvSpPr>
        <p:spPr>
          <a:xfrm>
            <a:off x="8429242" y="3196916"/>
            <a:ext cx="557212" cy="461665"/>
          </a:xfrm>
          <a:prstGeom prst="rect">
            <a:avLst/>
          </a:prstGeom>
          <a:noFill/>
        </p:spPr>
        <p:txBody>
          <a:bodyPr wrap="square" rtlCol="0">
            <a:spAutoFit/>
          </a:bodyPr>
          <a:lstStyle/>
          <a:p>
            <a:r>
              <a:rPr kumimoji="1" lang="ja-JP" altLang="en-US" sz="2400" dirty="0"/>
              <a:t>④</a:t>
            </a:r>
          </a:p>
        </p:txBody>
      </p:sp>
      <p:sp>
        <p:nvSpPr>
          <p:cNvPr id="16" name="テキスト ボックス 15">
            <a:extLst>
              <a:ext uri="{FF2B5EF4-FFF2-40B4-BE49-F238E27FC236}">
                <a16:creationId xmlns:a16="http://schemas.microsoft.com/office/drawing/2014/main" id="{6B015D2B-50F1-B129-4C6D-76DBF2555DAB}"/>
              </a:ext>
            </a:extLst>
          </p:cNvPr>
          <p:cNvSpPr txBox="1"/>
          <p:nvPr/>
        </p:nvSpPr>
        <p:spPr>
          <a:xfrm>
            <a:off x="5213334" y="4247360"/>
            <a:ext cx="557212" cy="461665"/>
          </a:xfrm>
          <a:prstGeom prst="rect">
            <a:avLst/>
          </a:prstGeom>
          <a:noFill/>
        </p:spPr>
        <p:txBody>
          <a:bodyPr wrap="square" rtlCol="0">
            <a:spAutoFit/>
          </a:bodyPr>
          <a:lstStyle/>
          <a:p>
            <a:r>
              <a:rPr lang="ja-JP" altLang="en-US" sz="2400" dirty="0"/>
              <a:t>⑤</a:t>
            </a:r>
            <a:endParaRPr kumimoji="1" lang="ja-JP" altLang="en-US" sz="2400" dirty="0"/>
          </a:p>
        </p:txBody>
      </p:sp>
    </p:spTree>
    <p:extLst>
      <p:ext uri="{BB962C8B-B14F-4D97-AF65-F5344CB8AC3E}">
        <p14:creationId xmlns:p14="http://schemas.microsoft.com/office/powerpoint/2010/main" val="3960800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7C959-A1F6-3F8B-8480-2CDD0B82D1C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D90AA51-5E4D-81AE-2548-4785FF8DE62D}"/>
              </a:ext>
            </a:extLst>
          </p:cNvPr>
          <p:cNvSpPr>
            <a:spLocks noGrp="1"/>
          </p:cNvSpPr>
          <p:nvPr>
            <p:ph type="title"/>
          </p:nvPr>
        </p:nvSpPr>
        <p:spPr>
          <a:xfrm>
            <a:off x="838200" y="365126"/>
            <a:ext cx="10515600" cy="806450"/>
          </a:xfrm>
        </p:spPr>
        <p:txBody>
          <a:bodyPr>
            <a:normAutofit/>
          </a:bodyPr>
          <a:lstStyle/>
          <a:p>
            <a:r>
              <a:rPr kumimoji="1" lang="ja-JP" altLang="en-US" sz="2600" dirty="0"/>
              <a:t>条件設定画面</a:t>
            </a:r>
          </a:p>
        </p:txBody>
      </p:sp>
      <p:sp>
        <p:nvSpPr>
          <p:cNvPr id="3" name="縦書きテキスト プレースホルダー 2">
            <a:extLst>
              <a:ext uri="{FF2B5EF4-FFF2-40B4-BE49-F238E27FC236}">
                <a16:creationId xmlns:a16="http://schemas.microsoft.com/office/drawing/2014/main" id="{434C5E50-8EC3-5C4E-CF67-40985E53021B}"/>
              </a:ext>
            </a:extLst>
          </p:cNvPr>
          <p:cNvSpPr>
            <a:spLocks noGrp="1"/>
          </p:cNvSpPr>
          <p:nvPr>
            <p:ph type="body" orient="vert" idx="1"/>
          </p:nvPr>
        </p:nvSpPr>
        <p:spPr>
          <a:xfrm>
            <a:off x="1213313" y="1336182"/>
            <a:ext cx="10515600" cy="4662487"/>
          </a:xfrm>
        </p:spPr>
        <p:txBody>
          <a:bodyPr vert="horz">
            <a:normAutofit/>
          </a:bodyPr>
          <a:lstStyle/>
          <a:p>
            <a:pPr marL="0" indent="0">
              <a:buNone/>
            </a:pPr>
            <a:endParaRPr lang="en-US" altLang="ja-JP" dirty="0"/>
          </a:p>
        </p:txBody>
      </p:sp>
      <p:graphicFrame>
        <p:nvGraphicFramePr>
          <p:cNvPr id="4" name="表 3">
            <a:extLst>
              <a:ext uri="{FF2B5EF4-FFF2-40B4-BE49-F238E27FC236}">
                <a16:creationId xmlns:a16="http://schemas.microsoft.com/office/drawing/2014/main" id="{6D8BEB72-C74B-B9E5-DF00-19486546D027}"/>
              </a:ext>
            </a:extLst>
          </p:cNvPr>
          <p:cNvGraphicFramePr>
            <a:graphicFrameLocks noGrp="1"/>
          </p:cNvGraphicFramePr>
          <p:nvPr>
            <p:extLst>
              <p:ext uri="{D42A27DB-BD31-4B8C-83A1-F6EECF244321}">
                <p14:modId xmlns:p14="http://schemas.microsoft.com/office/powerpoint/2010/main" val="160815833"/>
              </p:ext>
            </p:extLst>
          </p:nvPr>
        </p:nvGraphicFramePr>
        <p:xfrm>
          <a:off x="1213312" y="1336181"/>
          <a:ext cx="10702464" cy="4698557"/>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8">
                  <a:extLst>
                    <a:ext uri="{9D8B030D-6E8A-4147-A177-3AD203B41FA5}">
                      <a16:colId xmlns:a16="http://schemas.microsoft.com/office/drawing/2014/main" val="324383659"/>
                    </a:ext>
                  </a:extLst>
                </a:gridCol>
              </a:tblGrid>
              <a:tr h="59024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683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問題を解答するまでの時間を設定する。</a:t>
                      </a:r>
                    </a:p>
                  </a:txBody>
                  <a:tcPr/>
                </a:tc>
                <a:extLst>
                  <a:ext uri="{0D108BD9-81ED-4DB2-BD59-A6C34878D82A}">
                    <a16:rowId xmlns:a16="http://schemas.microsoft.com/office/drawing/2014/main" val="3682293689"/>
                  </a:ext>
                </a:extLst>
              </a:tr>
              <a:tr h="5902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出題項目数</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出題する問題数を設定する。</a:t>
                      </a:r>
                    </a:p>
                  </a:txBody>
                  <a:tcPr/>
                </a:tc>
                <a:extLst>
                  <a:ext uri="{0D108BD9-81ED-4DB2-BD59-A6C34878D82A}">
                    <a16:rowId xmlns:a16="http://schemas.microsoft.com/office/drawing/2014/main" val="1416683351"/>
                  </a:ext>
                </a:extLst>
              </a:tr>
              <a:tr h="6174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記録項目数</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試験を実施した問題数を表示する。</a:t>
                      </a:r>
                    </a:p>
                  </a:txBody>
                  <a:tcPr/>
                </a:tc>
                <a:extLst>
                  <a:ext uri="{0D108BD9-81ED-4DB2-BD59-A6C34878D82A}">
                    <a16:rowId xmlns:a16="http://schemas.microsoft.com/office/drawing/2014/main" val="3577817611"/>
                  </a:ext>
                </a:extLst>
              </a:tr>
              <a:tr h="1018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総項目数</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「フラッシュカード用①」で、実施できる問題数を表示する。</a:t>
                      </a:r>
                      <a:endParaRPr kumimoji="1" lang="en-US" altLang="ja-JP" dirty="0"/>
                    </a:p>
                    <a:p>
                      <a:r>
                        <a:rPr kumimoji="1" lang="ja-JP" altLang="en-US" dirty="0"/>
                        <a:t>なお、復習の場合は試験で不正解だった項目の数を表示する。</a:t>
                      </a:r>
                    </a:p>
                  </a:txBody>
                  <a:tcPr/>
                </a:tc>
                <a:extLst>
                  <a:ext uri="{0D108BD9-81ED-4DB2-BD59-A6C34878D82A}">
                    <a16:rowId xmlns:a16="http://schemas.microsoft.com/office/drawing/2014/main" val="1562426029"/>
                  </a:ext>
                </a:extLst>
              </a:tr>
              <a:tr h="295124">
                <a:tc rowSpan="2">
                  <a:txBody>
                    <a:bodyPr/>
                    <a:lstStyle/>
                    <a:p>
                      <a:r>
                        <a:rPr lang="ja-JP" altLang="en-US" dirty="0"/>
                        <a:t>⑤</a:t>
                      </a:r>
                    </a:p>
                  </a:txBody>
                  <a:tcPr/>
                </a:tc>
                <a:tc rowSpan="2">
                  <a:txBody>
                    <a:bodyPr/>
                    <a:lstStyle/>
                    <a:p>
                      <a:r>
                        <a:rPr lang="ja-JP" altLang="en-US" dirty="0"/>
                        <a:t>→</a:t>
                      </a:r>
                    </a:p>
                  </a:txBody>
                  <a:tcPr/>
                </a:tc>
                <a:tc rowSpan="2">
                  <a:txBody>
                    <a:bodyPr/>
                    <a:lstStyle/>
                    <a:p>
                      <a:r>
                        <a:rPr lang="ja-JP" altLang="en-US" dirty="0"/>
                        <a:t>ボタン</a:t>
                      </a:r>
                    </a:p>
                  </a:txBody>
                  <a:tcPr/>
                </a:tc>
                <a:tc>
                  <a:txBody>
                    <a:bodyPr/>
                    <a:lstStyle/>
                    <a:p>
                      <a:r>
                        <a:rPr lang="ja-JP" altLang="en-US" dirty="0"/>
                        <a:t>押下不可</a:t>
                      </a:r>
                      <a:endParaRPr lang="en-US" altLang="ja-JP" dirty="0"/>
                    </a:p>
                  </a:txBody>
                  <a:tcPr/>
                </a:tc>
                <a:tc>
                  <a:txBody>
                    <a:bodyPr/>
                    <a:lstStyle/>
                    <a:p>
                      <a:r>
                        <a:rPr kumimoji="1" lang="ja-JP" altLang="en-US" dirty="0"/>
                        <a:t>①または②が入力されていない場合。</a:t>
                      </a:r>
                    </a:p>
                  </a:txBody>
                  <a:tcPr/>
                </a:tc>
                <a:extLst>
                  <a:ext uri="{0D108BD9-81ED-4DB2-BD59-A6C34878D82A}">
                    <a16:rowId xmlns:a16="http://schemas.microsoft.com/office/drawing/2014/main" val="911068630"/>
                  </a:ext>
                </a:extLst>
              </a:tr>
              <a:tr h="29512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r>
                        <a:rPr lang="ja-JP" altLang="en-US" dirty="0"/>
                        <a:t>押下可</a:t>
                      </a:r>
                    </a:p>
                  </a:txBody>
                  <a:tcPr/>
                </a:tc>
                <a:tc>
                  <a:txBody>
                    <a:bodyPr/>
                    <a:lstStyle/>
                    <a:p>
                      <a:r>
                        <a:rPr kumimoji="1" lang="ja-JP" altLang="en-US" dirty="0"/>
                        <a:t>①と②を入力することで、押下可となる。</a:t>
                      </a:r>
                      <a:endParaRPr kumimoji="1" lang="en-US" altLang="ja-JP" dirty="0"/>
                    </a:p>
                    <a:p>
                      <a:r>
                        <a:rPr kumimoji="1" lang="ja-JP" altLang="en-US" dirty="0"/>
                        <a:t>押下した際に、試験画面または復習画面に遷移する。</a:t>
                      </a:r>
                    </a:p>
                  </a:txBody>
                  <a:tcPr/>
                </a:tc>
                <a:extLst>
                  <a:ext uri="{0D108BD9-81ED-4DB2-BD59-A6C34878D82A}">
                    <a16:rowId xmlns:a16="http://schemas.microsoft.com/office/drawing/2014/main" val="140847794"/>
                  </a:ext>
                </a:extLst>
              </a:tr>
            </a:tbl>
          </a:graphicData>
        </a:graphic>
      </p:graphicFrame>
    </p:spTree>
    <p:extLst>
      <p:ext uri="{BB962C8B-B14F-4D97-AF65-F5344CB8AC3E}">
        <p14:creationId xmlns:p14="http://schemas.microsoft.com/office/powerpoint/2010/main" val="2576935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74A95-209D-ACE4-D071-10DF621FA15B}"/>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7E3A6CF-716C-FAC3-D7ED-6C40101C6F30}"/>
              </a:ext>
            </a:extLst>
          </p:cNvPr>
          <p:cNvPicPr>
            <a:picLocks noChangeAspect="1"/>
          </p:cNvPicPr>
          <p:nvPr/>
        </p:nvPicPr>
        <p:blipFill>
          <a:blip r:embed="rId2"/>
          <a:stretch>
            <a:fillRect/>
          </a:stretch>
        </p:blipFill>
        <p:spPr>
          <a:xfrm>
            <a:off x="838200" y="1171576"/>
            <a:ext cx="10145696" cy="4749632"/>
          </a:xfrm>
          <a:prstGeom prst="rect">
            <a:avLst/>
          </a:prstGeom>
        </p:spPr>
      </p:pic>
      <p:sp>
        <p:nvSpPr>
          <p:cNvPr id="2" name="タイトル 1">
            <a:extLst>
              <a:ext uri="{FF2B5EF4-FFF2-40B4-BE49-F238E27FC236}">
                <a16:creationId xmlns:a16="http://schemas.microsoft.com/office/drawing/2014/main" id="{BE64CFE6-9F6A-BB39-2305-69020D1F68F7}"/>
              </a:ext>
            </a:extLst>
          </p:cNvPr>
          <p:cNvSpPr>
            <a:spLocks noGrp="1"/>
          </p:cNvSpPr>
          <p:nvPr>
            <p:ph type="title"/>
          </p:nvPr>
        </p:nvSpPr>
        <p:spPr>
          <a:xfrm>
            <a:off x="838200" y="365126"/>
            <a:ext cx="10515600" cy="806450"/>
          </a:xfrm>
        </p:spPr>
        <p:txBody>
          <a:bodyPr>
            <a:normAutofit/>
          </a:bodyPr>
          <a:lstStyle/>
          <a:p>
            <a:r>
              <a:rPr lang="ja-JP" altLang="en-US" sz="2600" dirty="0"/>
              <a:t>試験標題画面</a:t>
            </a:r>
            <a:endParaRPr kumimoji="1" lang="ja-JP" altLang="en-US" sz="2600" dirty="0"/>
          </a:p>
        </p:txBody>
      </p:sp>
      <p:sp>
        <p:nvSpPr>
          <p:cNvPr id="11" name="テキスト ボックス 10">
            <a:extLst>
              <a:ext uri="{FF2B5EF4-FFF2-40B4-BE49-F238E27FC236}">
                <a16:creationId xmlns:a16="http://schemas.microsoft.com/office/drawing/2014/main" id="{9F0E3D39-D571-9BA0-945F-789A5B69DFC2}"/>
              </a:ext>
            </a:extLst>
          </p:cNvPr>
          <p:cNvSpPr txBox="1"/>
          <p:nvPr/>
        </p:nvSpPr>
        <p:spPr>
          <a:xfrm>
            <a:off x="4029919" y="2746153"/>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3" name="テキスト ボックス 2">
            <a:extLst>
              <a:ext uri="{FF2B5EF4-FFF2-40B4-BE49-F238E27FC236}">
                <a16:creationId xmlns:a16="http://schemas.microsoft.com/office/drawing/2014/main" id="{44AF18FB-1AF9-F31B-CF6F-6B949824494D}"/>
              </a:ext>
            </a:extLst>
          </p:cNvPr>
          <p:cNvSpPr txBox="1"/>
          <p:nvPr/>
        </p:nvSpPr>
        <p:spPr>
          <a:xfrm>
            <a:off x="4399823" y="2792320"/>
            <a:ext cx="4984322" cy="369332"/>
          </a:xfrm>
          <a:prstGeom prst="rect">
            <a:avLst/>
          </a:prstGeom>
          <a:noFill/>
        </p:spPr>
        <p:txBody>
          <a:bodyPr wrap="square" rtlCol="0">
            <a:spAutoFit/>
          </a:bodyPr>
          <a:lstStyle/>
          <a:p>
            <a:r>
              <a:rPr kumimoji="1" lang="ja-JP" altLang="en-US" dirty="0"/>
              <a:t>（シート「一覧」奇数行目のセル値を表示）</a:t>
            </a:r>
          </a:p>
        </p:txBody>
      </p:sp>
      <p:sp>
        <p:nvSpPr>
          <p:cNvPr id="5" name="テキスト ボックス 4">
            <a:extLst>
              <a:ext uri="{FF2B5EF4-FFF2-40B4-BE49-F238E27FC236}">
                <a16:creationId xmlns:a16="http://schemas.microsoft.com/office/drawing/2014/main" id="{4F1DAF1A-8DCC-DDDD-6423-5028F05D34EF}"/>
              </a:ext>
            </a:extLst>
          </p:cNvPr>
          <p:cNvSpPr txBox="1"/>
          <p:nvPr/>
        </p:nvSpPr>
        <p:spPr>
          <a:xfrm>
            <a:off x="4678432" y="3394502"/>
            <a:ext cx="771023" cy="369332"/>
          </a:xfrm>
          <a:prstGeom prst="rect">
            <a:avLst/>
          </a:prstGeom>
          <a:noFill/>
        </p:spPr>
        <p:txBody>
          <a:bodyPr wrap="square" rtlCol="0">
            <a:spAutoFit/>
          </a:bodyPr>
          <a:lstStyle/>
          <a:p>
            <a:r>
              <a:rPr kumimoji="1" lang="ja-JP" altLang="en-US" dirty="0"/>
              <a:t>例）</a:t>
            </a:r>
          </a:p>
        </p:txBody>
      </p:sp>
    </p:spTree>
    <p:extLst>
      <p:ext uri="{BB962C8B-B14F-4D97-AF65-F5344CB8AC3E}">
        <p14:creationId xmlns:p14="http://schemas.microsoft.com/office/powerpoint/2010/main" val="171026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89E78-C5FD-B7BA-F3F3-F5928BC95083}"/>
            </a:ext>
          </a:extLst>
        </p:cNvPr>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735548DA-9B25-D6C3-9EFE-B09AB5D27FB1}"/>
              </a:ext>
            </a:extLst>
          </p:cNvPr>
          <p:cNvGraphicFramePr>
            <a:graphicFrameLocks noGrp="1"/>
          </p:cNvGraphicFramePr>
          <p:nvPr>
            <p:extLst>
              <p:ext uri="{D42A27DB-BD31-4B8C-83A1-F6EECF244321}">
                <p14:modId xmlns:p14="http://schemas.microsoft.com/office/powerpoint/2010/main" val="922128037"/>
              </p:ext>
            </p:extLst>
          </p:nvPr>
        </p:nvGraphicFramePr>
        <p:xfrm>
          <a:off x="1213312" y="1336181"/>
          <a:ext cx="10515601" cy="3424888"/>
        </p:xfrm>
        <a:graphic>
          <a:graphicData uri="http://schemas.openxmlformats.org/drawingml/2006/table">
            <a:tbl>
              <a:tblPr firstRow="1" bandRow="1">
                <a:tableStyleId>{5C22544A-7EE6-4342-B048-85BDC9FD1C3A}</a:tableStyleId>
              </a:tblPr>
              <a:tblGrid>
                <a:gridCol w="731163">
                  <a:extLst>
                    <a:ext uri="{9D8B030D-6E8A-4147-A177-3AD203B41FA5}">
                      <a16:colId xmlns:a16="http://schemas.microsoft.com/office/drawing/2014/main" val="964457069"/>
                    </a:ext>
                  </a:extLst>
                </a:gridCol>
                <a:gridCol w="2013163">
                  <a:extLst>
                    <a:ext uri="{9D8B030D-6E8A-4147-A177-3AD203B41FA5}">
                      <a16:colId xmlns:a16="http://schemas.microsoft.com/office/drawing/2014/main" val="1286212628"/>
                    </a:ext>
                  </a:extLst>
                </a:gridCol>
                <a:gridCol w="1228725">
                  <a:extLst>
                    <a:ext uri="{9D8B030D-6E8A-4147-A177-3AD203B41FA5}">
                      <a16:colId xmlns:a16="http://schemas.microsoft.com/office/drawing/2014/main" val="4163781771"/>
                    </a:ext>
                  </a:extLst>
                </a:gridCol>
                <a:gridCol w="1137902">
                  <a:extLst>
                    <a:ext uri="{9D8B030D-6E8A-4147-A177-3AD203B41FA5}">
                      <a16:colId xmlns:a16="http://schemas.microsoft.com/office/drawing/2014/main" val="294312044"/>
                    </a:ext>
                  </a:extLst>
                </a:gridCol>
                <a:gridCol w="5404648">
                  <a:extLst>
                    <a:ext uri="{9D8B030D-6E8A-4147-A177-3AD203B41FA5}">
                      <a16:colId xmlns:a16="http://schemas.microsoft.com/office/drawing/2014/main" val="324383659"/>
                    </a:ext>
                  </a:extLst>
                </a:gridCol>
              </a:tblGrid>
              <a:tr h="59024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1018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試験標題</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シート「一覧」の連続した奇数行目、偶数行目について、</a:t>
                      </a:r>
                      <a:endParaRPr kumimoji="1" lang="en-US" altLang="ja-JP" dirty="0"/>
                    </a:p>
                    <a:p>
                      <a:r>
                        <a:rPr kumimoji="1" lang="ja-JP" altLang="en-US" dirty="0"/>
                        <a:t>最初に</a:t>
                      </a:r>
                      <a:r>
                        <a:rPr kumimoji="1" lang="en-US" altLang="ja-JP" dirty="0"/>
                        <a:t>A</a:t>
                      </a:r>
                      <a:r>
                        <a:rPr kumimoji="1" lang="ja-JP" altLang="en-US" dirty="0"/>
                        <a:t>列の奇数行目のセル値を表示する</a:t>
                      </a:r>
                      <a:endParaRPr kumimoji="1" lang="en-US" altLang="ja-JP" dirty="0"/>
                    </a:p>
                    <a:p>
                      <a:r>
                        <a:rPr kumimoji="1" lang="ja-JP" altLang="en-US" dirty="0"/>
                        <a:t>続いて</a:t>
                      </a:r>
                      <a:r>
                        <a:rPr kumimoji="1" lang="en-US" altLang="ja-JP" dirty="0"/>
                        <a:t>B</a:t>
                      </a:r>
                      <a:r>
                        <a:rPr kumimoji="1" lang="ja-JP" altLang="en-US" dirty="0"/>
                        <a:t>列以降の列の奇数行目のセル値のある列までのセル値をランダムに表示する</a:t>
                      </a:r>
                      <a:endParaRPr kumimoji="1" lang="en-US" altLang="ja-JP" dirty="0"/>
                    </a:p>
                    <a:p>
                      <a:r>
                        <a:rPr kumimoji="1" lang="ja-JP" altLang="en-US" dirty="0"/>
                        <a:t>ここでセル値が画像リンクや</a:t>
                      </a:r>
                      <a:r>
                        <a:rPr kumimoji="1" lang="en-US" altLang="ja-JP" dirty="0"/>
                        <a:t>URL</a:t>
                      </a:r>
                      <a:r>
                        <a:rPr kumimoji="1" lang="ja-JP" altLang="en-US" dirty="0"/>
                        <a:t>のみの場合は画像のみ表示する（テキストは表示する）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最後に偶数行目の</a:t>
                      </a:r>
                      <a:r>
                        <a:rPr kumimoji="1" lang="en-US" altLang="ja-JP" dirty="0"/>
                        <a:t>A</a:t>
                      </a:r>
                      <a:r>
                        <a:rPr kumimoji="1" lang="ja-JP" altLang="en-US" dirty="0"/>
                        <a:t>列のセル値を表示する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表示中の読み上げは読み上げ機能を参照</a:t>
                      </a:r>
                      <a:endParaRPr kumimoji="1" lang="en-US" altLang="ja-JP" dirty="0"/>
                    </a:p>
                  </a:txBody>
                  <a:tcPr/>
                </a:tc>
                <a:extLst>
                  <a:ext uri="{0D108BD9-81ED-4DB2-BD59-A6C34878D82A}">
                    <a16:rowId xmlns:a16="http://schemas.microsoft.com/office/drawing/2014/main" val="3682293689"/>
                  </a:ext>
                </a:extLst>
              </a:tr>
            </a:tbl>
          </a:graphicData>
        </a:graphic>
      </p:graphicFrame>
      <p:sp>
        <p:nvSpPr>
          <p:cNvPr id="6" name="タイトル 1">
            <a:extLst>
              <a:ext uri="{FF2B5EF4-FFF2-40B4-BE49-F238E27FC236}">
                <a16:creationId xmlns:a16="http://schemas.microsoft.com/office/drawing/2014/main" id="{960FEC51-11B5-1CC4-567B-501C94F67C10}"/>
              </a:ext>
            </a:extLst>
          </p:cNvPr>
          <p:cNvSpPr>
            <a:spLocks noGrp="1"/>
          </p:cNvSpPr>
          <p:nvPr>
            <p:ph type="title"/>
          </p:nvPr>
        </p:nvSpPr>
        <p:spPr>
          <a:xfrm>
            <a:off x="838200" y="365126"/>
            <a:ext cx="10515600" cy="806450"/>
          </a:xfrm>
        </p:spPr>
        <p:txBody>
          <a:bodyPr>
            <a:normAutofit/>
          </a:bodyPr>
          <a:lstStyle/>
          <a:p>
            <a:r>
              <a:rPr lang="ja-JP" altLang="en-US" sz="2600" dirty="0"/>
              <a:t>試験標題画面</a:t>
            </a:r>
            <a:endParaRPr kumimoji="1" lang="ja-JP" altLang="en-US" sz="2600" dirty="0"/>
          </a:p>
        </p:txBody>
      </p:sp>
    </p:spTree>
    <p:extLst>
      <p:ext uri="{BB962C8B-B14F-4D97-AF65-F5344CB8AC3E}">
        <p14:creationId xmlns:p14="http://schemas.microsoft.com/office/powerpoint/2010/main" val="2283474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A6454-35B0-9012-B3DE-832E5B6CA16D}"/>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51556551-8262-8D1A-7249-D22F8DEDAB6F}"/>
              </a:ext>
            </a:extLst>
          </p:cNvPr>
          <p:cNvPicPr>
            <a:picLocks noChangeAspect="1"/>
          </p:cNvPicPr>
          <p:nvPr/>
        </p:nvPicPr>
        <p:blipFill>
          <a:blip r:embed="rId2"/>
          <a:stretch>
            <a:fillRect/>
          </a:stretch>
        </p:blipFill>
        <p:spPr>
          <a:xfrm>
            <a:off x="4149968" y="1960351"/>
            <a:ext cx="3667637" cy="3467584"/>
          </a:xfrm>
          <a:prstGeom prst="rect">
            <a:avLst/>
          </a:prstGeom>
        </p:spPr>
      </p:pic>
      <p:sp>
        <p:nvSpPr>
          <p:cNvPr id="2" name="タイトル 1">
            <a:extLst>
              <a:ext uri="{FF2B5EF4-FFF2-40B4-BE49-F238E27FC236}">
                <a16:creationId xmlns:a16="http://schemas.microsoft.com/office/drawing/2014/main" id="{AD98F0D2-5C5E-FA84-3CF4-4DE5ABD1D265}"/>
              </a:ext>
            </a:extLst>
          </p:cNvPr>
          <p:cNvSpPr>
            <a:spLocks noGrp="1"/>
          </p:cNvSpPr>
          <p:nvPr>
            <p:ph type="title"/>
          </p:nvPr>
        </p:nvSpPr>
        <p:spPr>
          <a:xfrm>
            <a:off x="838200" y="365126"/>
            <a:ext cx="10515600" cy="806450"/>
          </a:xfrm>
        </p:spPr>
        <p:txBody>
          <a:bodyPr>
            <a:normAutofit/>
          </a:bodyPr>
          <a:lstStyle/>
          <a:p>
            <a:r>
              <a:rPr kumimoji="1" lang="ja-JP" altLang="en-US" sz="2600" dirty="0"/>
              <a:t>試験問題画面</a:t>
            </a:r>
            <a:r>
              <a:rPr kumimoji="1" lang="en-US" altLang="ja-JP" sz="2600" dirty="0"/>
              <a:t>(</a:t>
            </a:r>
            <a:r>
              <a:rPr lang="ja-JP" altLang="en-US" sz="2800" dirty="0"/>
              <a:t>丸括弧で囲まれている部分なし</a:t>
            </a:r>
            <a:r>
              <a:rPr kumimoji="1" lang="en-US" altLang="ja-JP" sz="2600" dirty="0"/>
              <a:t>)</a:t>
            </a:r>
            <a:endParaRPr kumimoji="1" lang="ja-JP" altLang="en-US" sz="2600" dirty="0"/>
          </a:p>
        </p:txBody>
      </p:sp>
      <p:sp>
        <p:nvSpPr>
          <p:cNvPr id="3" name="縦書きテキスト プレースホルダー 2">
            <a:extLst>
              <a:ext uri="{FF2B5EF4-FFF2-40B4-BE49-F238E27FC236}">
                <a16:creationId xmlns:a16="http://schemas.microsoft.com/office/drawing/2014/main" id="{6FE81F83-ED12-B74E-3B2E-B58CC3909CED}"/>
              </a:ext>
            </a:extLst>
          </p:cNvPr>
          <p:cNvSpPr>
            <a:spLocks noGrp="1"/>
          </p:cNvSpPr>
          <p:nvPr>
            <p:ph type="body" orient="vert" idx="1"/>
          </p:nvPr>
        </p:nvSpPr>
        <p:spPr>
          <a:xfrm>
            <a:off x="1129192" y="1485900"/>
            <a:ext cx="10515600" cy="4662487"/>
          </a:xfrm>
        </p:spPr>
        <p:txBody>
          <a:bodyPr vert="horz"/>
          <a:lstStyle/>
          <a:p>
            <a:pPr marL="0" indent="0">
              <a:buNone/>
            </a:pPr>
            <a:r>
              <a:rPr kumimoji="1" lang="en-US" altLang="ja-JP" dirty="0"/>
              <a:t>							</a:t>
            </a:r>
            <a:r>
              <a:rPr kumimoji="1" lang="ja-JP" altLang="en-US" dirty="0"/>
              <a:t>　</a:t>
            </a:r>
            <a:endParaRPr lang="en-US" altLang="ja-JP" dirty="0"/>
          </a:p>
        </p:txBody>
      </p:sp>
      <p:sp>
        <p:nvSpPr>
          <p:cNvPr id="11" name="テキスト ボックス 10">
            <a:extLst>
              <a:ext uri="{FF2B5EF4-FFF2-40B4-BE49-F238E27FC236}">
                <a16:creationId xmlns:a16="http://schemas.microsoft.com/office/drawing/2014/main" id="{7BC768D1-1EA9-E457-BDC0-6D9D943422B0}"/>
              </a:ext>
            </a:extLst>
          </p:cNvPr>
          <p:cNvSpPr txBox="1"/>
          <p:nvPr/>
        </p:nvSpPr>
        <p:spPr>
          <a:xfrm>
            <a:off x="4743507" y="2301452"/>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3" name="テキスト ボックス 12">
            <a:extLst>
              <a:ext uri="{FF2B5EF4-FFF2-40B4-BE49-F238E27FC236}">
                <a16:creationId xmlns:a16="http://schemas.microsoft.com/office/drawing/2014/main" id="{14E9B951-F2AD-4815-4B53-C110B93097B4}"/>
              </a:ext>
            </a:extLst>
          </p:cNvPr>
          <p:cNvSpPr txBox="1"/>
          <p:nvPr/>
        </p:nvSpPr>
        <p:spPr>
          <a:xfrm>
            <a:off x="4546260" y="3307096"/>
            <a:ext cx="557212" cy="461665"/>
          </a:xfrm>
          <a:prstGeom prst="rect">
            <a:avLst/>
          </a:prstGeom>
          <a:noFill/>
        </p:spPr>
        <p:txBody>
          <a:bodyPr wrap="square" rtlCol="0">
            <a:spAutoFit/>
          </a:bodyPr>
          <a:lstStyle/>
          <a:p>
            <a:r>
              <a:rPr kumimoji="1" lang="ja-JP" altLang="en-US" sz="2400" dirty="0"/>
              <a:t>②</a:t>
            </a:r>
          </a:p>
        </p:txBody>
      </p:sp>
      <p:sp>
        <p:nvSpPr>
          <p:cNvPr id="14" name="テキスト ボックス 13">
            <a:extLst>
              <a:ext uri="{FF2B5EF4-FFF2-40B4-BE49-F238E27FC236}">
                <a16:creationId xmlns:a16="http://schemas.microsoft.com/office/drawing/2014/main" id="{72434894-5F14-51B1-7A8F-25E27BF92B32}"/>
              </a:ext>
            </a:extLst>
          </p:cNvPr>
          <p:cNvSpPr txBox="1"/>
          <p:nvPr/>
        </p:nvSpPr>
        <p:spPr>
          <a:xfrm>
            <a:off x="5103472" y="4136682"/>
            <a:ext cx="557212" cy="461665"/>
          </a:xfrm>
          <a:prstGeom prst="rect">
            <a:avLst/>
          </a:prstGeom>
          <a:noFill/>
        </p:spPr>
        <p:txBody>
          <a:bodyPr wrap="square" rtlCol="0">
            <a:spAutoFit/>
          </a:bodyPr>
          <a:lstStyle/>
          <a:p>
            <a:r>
              <a:rPr kumimoji="1" lang="ja-JP" altLang="en-US" sz="2400" dirty="0"/>
              <a:t>③</a:t>
            </a:r>
          </a:p>
        </p:txBody>
      </p:sp>
    </p:spTree>
    <p:extLst>
      <p:ext uri="{BB962C8B-B14F-4D97-AF65-F5344CB8AC3E}">
        <p14:creationId xmlns:p14="http://schemas.microsoft.com/office/powerpoint/2010/main" val="282686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2292E-6A1E-1EC5-63C5-4084C3D23EC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F0AA03B-83A9-2C7C-F4C5-01BBB42A60AE}"/>
              </a:ext>
            </a:extLst>
          </p:cNvPr>
          <p:cNvSpPr>
            <a:spLocks noGrp="1"/>
          </p:cNvSpPr>
          <p:nvPr>
            <p:ph type="title"/>
          </p:nvPr>
        </p:nvSpPr>
        <p:spPr>
          <a:xfrm>
            <a:off x="838200" y="365126"/>
            <a:ext cx="10515600" cy="806450"/>
          </a:xfrm>
        </p:spPr>
        <p:txBody>
          <a:bodyPr>
            <a:normAutofit/>
          </a:bodyPr>
          <a:lstStyle/>
          <a:p>
            <a:r>
              <a:rPr kumimoji="1" lang="ja-JP" sz="2600" noProof="0" dirty="0"/>
              <a:t>試験問題画面(</a:t>
            </a:r>
            <a:r>
              <a:rPr lang="ja-JP" sz="2400" noProof="0" dirty="0"/>
              <a:t>丸括弧で囲まれている部分なし</a:t>
            </a:r>
            <a:r>
              <a:rPr kumimoji="1" lang="ja-JP" sz="2600" noProof="0" dirty="0"/>
              <a:t>)</a:t>
            </a:r>
          </a:p>
        </p:txBody>
      </p:sp>
      <p:graphicFrame>
        <p:nvGraphicFramePr>
          <p:cNvPr id="4" name="表 3">
            <a:extLst>
              <a:ext uri="{FF2B5EF4-FFF2-40B4-BE49-F238E27FC236}">
                <a16:creationId xmlns:a16="http://schemas.microsoft.com/office/drawing/2014/main" id="{1192837A-A6C7-B686-C5BC-C8D74796C414}"/>
              </a:ext>
            </a:extLst>
          </p:cNvPr>
          <p:cNvGraphicFramePr>
            <a:graphicFrameLocks noGrp="1"/>
          </p:cNvGraphicFramePr>
          <p:nvPr>
            <p:extLst>
              <p:ext uri="{D42A27DB-BD31-4B8C-83A1-F6EECF244321}">
                <p14:modId xmlns:p14="http://schemas.microsoft.com/office/powerpoint/2010/main" val="348018007"/>
              </p:ext>
            </p:extLst>
          </p:nvPr>
        </p:nvGraphicFramePr>
        <p:xfrm>
          <a:off x="917763" y="1351565"/>
          <a:ext cx="10702465" cy="4277461"/>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619861">
                <a:tc>
                  <a:txBody>
                    <a:bodyPr/>
                    <a:lstStyle/>
                    <a:p>
                      <a:r>
                        <a:rPr lang="ja-JP" noProof="0" dirty="0"/>
                        <a:t>#</a:t>
                      </a:r>
                    </a:p>
                  </a:txBody>
                  <a:tcPr/>
                </a:tc>
                <a:tc>
                  <a:txBody>
                    <a:bodyPr/>
                    <a:lstStyle/>
                    <a:p>
                      <a:r>
                        <a:rPr lang="ja-JP" noProof="0" dirty="0"/>
                        <a:t>名称</a:t>
                      </a:r>
                    </a:p>
                  </a:txBody>
                  <a:tcPr/>
                </a:tc>
                <a:tc>
                  <a:txBody>
                    <a:bodyPr/>
                    <a:lstStyle/>
                    <a:p>
                      <a:r>
                        <a:rPr lang="ja-JP" noProof="0" dirty="0"/>
                        <a:t>種類</a:t>
                      </a:r>
                    </a:p>
                  </a:txBody>
                  <a:tcPr/>
                </a:tc>
                <a:tc>
                  <a:txBody>
                    <a:bodyPr/>
                    <a:lstStyle/>
                    <a:p>
                      <a:r>
                        <a:rPr lang="ja-JP" noProof="0" dirty="0"/>
                        <a:t>状態</a:t>
                      </a:r>
                    </a:p>
                  </a:txBody>
                  <a:tcPr/>
                </a:tc>
                <a:tc>
                  <a:txBody>
                    <a:bodyPr/>
                    <a:lstStyle/>
                    <a:p>
                      <a:r>
                        <a:rPr lang="ja-JP" noProof="0" dirty="0"/>
                        <a:t>説明</a:t>
                      </a:r>
                    </a:p>
                  </a:txBody>
                  <a:tcPr/>
                </a:tc>
                <a:extLst>
                  <a:ext uri="{0D108BD9-81ED-4DB2-BD59-A6C34878D82A}">
                    <a16:rowId xmlns:a16="http://schemas.microsoft.com/office/drawing/2014/main" val="1101506886"/>
                  </a:ext>
                </a:extLst>
              </a:tr>
              <a:tr h="808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noProof="0" dirty="0"/>
                        <a:t>①</a:t>
                      </a:r>
                    </a:p>
                    <a:p>
                      <a:endParaRPr lang="ja-JP"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noProof="0" dirty="0"/>
                        <a:t>制限時間</a:t>
                      </a:r>
                    </a:p>
                  </a:txBody>
                  <a:tcPr/>
                </a:tc>
                <a:tc>
                  <a:txBody>
                    <a:bodyPr/>
                    <a:lstStyle/>
                    <a:p>
                      <a:r>
                        <a:rPr lang="ja-JP" noProof="0" dirty="0"/>
                        <a:t>テキスト</a:t>
                      </a:r>
                    </a:p>
                  </a:txBody>
                  <a:tcPr/>
                </a:tc>
                <a:tc>
                  <a:txBody>
                    <a:bodyPr/>
                    <a:lstStyle/>
                    <a:p>
                      <a:r>
                        <a:rPr lang="ja-JP" noProof="0" dirty="0"/>
                        <a:t>ー</a:t>
                      </a:r>
                    </a:p>
                  </a:txBody>
                  <a:tcPr/>
                </a:tc>
                <a:tc>
                  <a:txBody>
                    <a:bodyPr/>
                    <a:lstStyle/>
                    <a:p>
                      <a:r>
                        <a:rPr kumimoji="1" lang="ja-JP" noProof="0" dirty="0"/>
                        <a:t>1問を</a:t>
                      </a:r>
                      <a:r>
                        <a:rPr kumimoji="1" lang="ja-JP" altLang="en-US" noProof="0" dirty="0"/>
                        <a:t>解答</a:t>
                      </a:r>
                      <a:r>
                        <a:rPr kumimoji="1" lang="ja-JP" noProof="0" dirty="0"/>
                        <a:t>するまでの時間を表示する</a:t>
                      </a:r>
                    </a:p>
                    <a:p>
                      <a:r>
                        <a:rPr kumimoji="1" lang="ja-JP" noProof="0" dirty="0"/>
                        <a:t>1問の制限時間＝設定の制限時間×</a:t>
                      </a:r>
                      <a:r>
                        <a:rPr kumimoji="1" lang="ja-JP" altLang="en-US" noProof="0" dirty="0"/>
                        <a:t>解答</a:t>
                      </a:r>
                      <a:r>
                        <a:rPr kumimoji="1" lang="ja-JP" noProof="0" dirty="0"/>
                        <a:t>欄の数</a:t>
                      </a:r>
                    </a:p>
                    <a:p>
                      <a:r>
                        <a:rPr kumimoji="1" lang="ja-JP" noProof="0" dirty="0"/>
                        <a:t>０になった場合に、正答画面を表示</a:t>
                      </a:r>
                      <a:r>
                        <a:rPr kumimoji="1" lang="ja-JP" altLang="en-US" noProof="0" dirty="0"/>
                        <a:t>する。</a:t>
                      </a:r>
                      <a:endParaRPr kumimoji="1" lang="ja-JP" noProof="0" dirty="0"/>
                    </a:p>
                  </a:txBody>
                  <a:tcPr/>
                </a:tc>
                <a:extLst>
                  <a:ext uri="{0D108BD9-81ED-4DB2-BD59-A6C34878D82A}">
                    <a16:rowId xmlns:a16="http://schemas.microsoft.com/office/drawing/2014/main" val="3682293689"/>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noProof="0"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noProof="0" dirty="0"/>
                        <a:t>解答</a:t>
                      </a:r>
                      <a:r>
                        <a:rPr lang="ja-JP" noProof="0" dirty="0"/>
                        <a:t>欄</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noProof="0" dirty="0"/>
                        <a:t>テキスト</a:t>
                      </a:r>
                    </a:p>
                    <a:p>
                      <a:endParaRPr lang="ja-JP" noProof="0" dirty="0"/>
                    </a:p>
                  </a:txBody>
                  <a:tcPr/>
                </a:tc>
                <a:tc>
                  <a:txBody>
                    <a:bodyPr/>
                    <a:lstStyle/>
                    <a:p>
                      <a:r>
                        <a:rPr lang="ja-JP" noProof="0" dirty="0"/>
                        <a:t>活性</a:t>
                      </a:r>
                    </a:p>
                  </a:txBody>
                  <a:tcPr/>
                </a:tc>
                <a:tc>
                  <a:txBody>
                    <a:bodyPr/>
                    <a:lstStyle/>
                    <a:p>
                      <a:r>
                        <a:rPr kumimoji="1" lang="ja-JP" noProof="0" dirty="0"/>
                        <a:t>試験標題画面で表示されたシート「一覧」</a:t>
                      </a:r>
                      <a:r>
                        <a:rPr kumimoji="1" lang="ja-JP" altLang="en-US" noProof="0" dirty="0"/>
                        <a:t>の</a:t>
                      </a:r>
                      <a:r>
                        <a:rPr kumimoji="1" lang="en-US" altLang="ja-JP" noProof="0" dirty="0"/>
                        <a:t>B</a:t>
                      </a:r>
                      <a:r>
                        <a:rPr kumimoji="1" lang="ja-JP" noProof="0" dirty="0"/>
                        <a:t>列以降</a:t>
                      </a:r>
                      <a:r>
                        <a:rPr kumimoji="1" lang="ja-JP" altLang="en-US" noProof="0" dirty="0"/>
                        <a:t>の列の偶数行目のセルの</a:t>
                      </a:r>
                      <a:r>
                        <a:rPr kumimoji="1" lang="ja-JP" noProof="0" dirty="0"/>
                        <a:t>値（丸括弧で囲まれていない部分）を</a:t>
                      </a:r>
                      <a:r>
                        <a:rPr kumimoji="1" lang="ja-JP" altLang="en-US" noProof="0" dirty="0"/>
                        <a:t>解答</a:t>
                      </a:r>
                      <a:r>
                        <a:rPr kumimoji="1" lang="ja-JP" noProof="0" dirty="0"/>
                        <a:t>、入力</a:t>
                      </a:r>
                      <a:r>
                        <a:rPr kumimoji="1" lang="ja-JP" altLang="en-US" noProof="0" dirty="0"/>
                        <a:t>する。</a:t>
                      </a:r>
                      <a:endParaRPr kumimoji="1" lang="ja-JP" noProof="0" dirty="0"/>
                    </a:p>
                  </a:txBody>
                  <a:tcPr/>
                </a:tc>
                <a:extLst>
                  <a:ext uri="{0D108BD9-81ED-4DB2-BD59-A6C34878D82A}">
                    <a16:rowId xmlns:a16="http://schemas.microsoft.com/office/drawing/2014/main" val="1416683351"/>
                  </a:ext>
                </a:extLst>
              </a:tr>
              <a:tr h="63322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noProof="0" dirty="0"/>
                        <a:t>③</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noProof="0" dirty="0"/>
                        <a:t>解答</a:t>
                      </a:r>
                      <a:endParaRPr lang="ja-JP" noProof="0" dirty="0"/>
                    </a:p>
                  </a:txBody>
                  <a:tcPr/>
                </a:tc>
                <a:tc rowSpan="2">
                  <a:txBody>
                    <a:bodyPr/>
                    <a:lstStyle/>
                    <a:p>
                      <a:r>
                        <a:rPr lang="ja-JP" noProof="0" dirty="0"/>
                        <a:t>ボタン</a:t>
                      </a:r>
                    </a:p>
                  </a:txBody>
                  <a:tcPr/>
                </a:tc>
                <a:tc>
                  <a:txBody>
                    <a:bodyPr/>
                    <a:lstStyle/>
                    <a:p>
                      <a:r>
                        <a:rPr lang="ja-JP" noProof="0" dirty="0"/>
                        <a:t>押下不可</a:t>
                      </a:r>
                    </a:p>
                  </a:txBody>
                  <a:tcPr/>
                </a:tc>
                <a:tc>
                  <a:txBody>
                    <a:bodyPr/>
                    <a:lstStyle/>
                    <a:p>
                      <a:r>
                        <a:rPr lang="ja-JP" noProof="0" dirty="0"/>
                        <a:t>制限時間が1以上かつすべての</a:t>
                      </a:r>
                      <a:r>
                        <a:rPr lang="ja-JP" altLang="en-US" noProof="0" dirty="0"/>
                        <a:t>解答</a:t>
                      </a:r>
                      <a:r>
                        <a:rPr lang="ja-JP" noProof="0" dirty="0"/>
                        <a:t>欄に入力が完了するまでは、非</a:t>
                      </a:r>
                      <a:r>
                        <a:rPr lang="ja-JP" altLang="en-US" noProof="0" dirty="0"/>
                        <a:t>活性。</a:t>
                      </a:r>
                      <a:endParaRPr lang="ja-JP" noProof="0" dirty="0"/>
                    </a:p>
                  </a:txBody>
                  <a:tcPr/>
                </a:tc>
                <a:extLst>
                  <a:ext uri="{0D108BD9-81ED-4DB2-BD59-A6C34878D82A}">
                    <a16:rowId xmlns:a16="http://schemas.microsoft.com/office/drawing/2014/main" val="3054671712"/>
                  </a:ext>
                </a:extLst>
              </a:tr>
              <a:tr h="849745">
                <a:tc vMerge="1">
                  <a:txBody>
                    <a:bodyPr/>
                    <a:lstStyle/>
                    <a:p>
                      <a:endParaRPr lang="ja-JP" altLang="en-US"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txBody>
                  <a:tcPr/>
                </a:tc>
                <a:tc vMerge="1">
                  <a:txBody>
                    <a:bodyPr/>
                    <a:lstStyle/>
                    <a:p>
                      <a:endParaRPr lang="ja-JP" altLang="en-US" dirty="0"/>
                    </a:p>
                  </a:txBody>
                  <a:tcPr/>
                </a:tc>
                <a:tc>
                  <a:txBody>
                    <a:bodyPr/>
                    <a:lstStyle/>
                    <a:p>
                      <a:r>
                        <a:rPr lang="ja-JP" noProof="0" dirty="0"/>
                        <a:t>押下可</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noProof="0" dirty="0"/>
                        <a:t>すべての</a:t>
                      </a:r>
                      <a:r>
                        <a:rPr lang="ja-JP" altLang="en-US" noProof="0" dirty="0"/>
                        <a:t>解答</a:t>
                      </a:r>
                      <a:r>
                        <a:rPr lang="ja-JP" noProof="0" dirty="0"/>
                        <a:t>欄に入力が完了したときに、活性状態と</a:t>
                      </a:r>
                      <a:r>
                        <a:rPr lang="ja-JP" altLang="en-US" noProof="0" dirty="0"/>
                        <a:t>なる。</a:t>
                      </a:r>
                      <a:endParaRPr lang="ja-JP" noProof="0" dirty="0"/>
                    </a:p>
                    <a:p>
                      <a:r>
                        <a:rPr kumimoji="1" lang="ja-JP" noProof="0" dirty="0"/>
                        <a:t>問題の解答を</a:t>
                      </a:r>
                      <a:r>
                        <a:rPr kumimoji="1" lang="ja-JP" altLang="en-US" noProof="0" dirty="0"/>
                        <a:t>行う。</a:t>
                      </a:r>
                      <a:endParaRPr kumimoji="1" lang="ja-JP" noProof="0" dirty="0"/>
                    </a:p>
                    <a:p>
                      <a:r>
                        <a:rPr kumimoji="1" lang="ja-JP" noProof="0" dirty="0"/>
                        <a:t>ボタンを押下した際に、答え合わせを</a:t>
                      </a:r>
                      <a:r>
                        <a:rPr kumimoji="1" lang="ja-JP" altLang="en-US" noProof="0" dirty="0"/>
                        <a:t>行う。</a:t>
                      </a:r>
                      <a:endParaRPr kumimoji="1" lang="ja-JP" noProof="0" dirty="0"/>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730253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76B2D-60C6-DD3C-BF0E-3C8582ACE7D5}"/>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FA46A84E-C7CE-A476-8D85-BD2A013BCC18}"/>
              </a:ext>
            </a:extLst>
          </p:cNvPr>
          <p:cNvPicPr>
            <a:picLocks noChangeAspect="1"/>
          </p:cNvPicPr>
          <p:nvPr/>
        </p:nvPicPr>
        <p:blipFill>
          <a:blip r:embed="rId2"/>
          <a:stretch>
            <a:fillRect/>
          </a:stretch>
        </p:blipFill>
        <p:spPr>
          <a:xfrm>
            <a:off x="2510939" y="1996813"/>
            <a:ext cx="2657846" cy="3248478"/>
          </a:xfrm>
          <a:prstGeom prst="rect">
            <a:avLst/>
          </a:prstGeom>
        </p:spPr>
      </p:pic>
      <p:sp>
        <p:nvSpPr>
          <p:cNvPr id="2" name="タイトル 1">
            <a:extLst>
              <a:ext uri="{FF2B5EF4-FFF2-40B4-BE49-F238E27FC236}">
                <a16:creationId xmlns:a16="http://schemas.microsoft.com/office/drawing/2014/main" id="{4BB10A94-24B7-F840-2D68-A1FEF40677A2}"/>
              </a:ext>
            </a:extLst>
          </p:cNvPr>
          <p:cNvSpPr>
            <a:spLocks noGrp="1"/>
          </p:cNvSpPr>
          <p:nvPr>
            <p:ph type="title"/>
          </p:nvPr>
        </p:nvSpPr>
        <p:spPr>
          <a:xfrm>
            <a:off x="838200" y="365126"/>
            <a:ext cx="10515600" cy="806450"/>
          </a:xfrm>
        </p:spPr>
        <p:txBody>
          <a:bodyPr>
            <a:normAutofit/>
          </a:bodyPr>
          <a:lstStyle/>
          <a:p>
            <a:r>
              <a:rPr kumimoji="1" lang="ja-JP" altLang="en-US" sz="2600" dirty="0"/>
              <a:t>試験問題画面</a:t>
            </a:r>
            <a:r>
              <a:rPr kumimoji="1" lang="en-US" altLang="ja-JP" sz="2600" dirty="0"/>
              <a:t>(</a:t>
            </a:r>
            <a:r>
              <a:rPr lang="ja-JP" altLang="en-US" sz="2800" dirty="0"/>
              <a:t>丸括弧で囲まれている部分なし</a:t>
            </a:r>
            <a:r>
              <a:rPr kumimoji="1" lang="en-US" altLang="ja-JP" sz="2600" dirty="0"/>
              <a:t>)</a:t>
            </a:r>
            <a:r>
              <a:rPr kumimoji="1" lang="ja-JP" altLang="en-US" sz="2600" dirty="0"/>
              <a:t>　正解表示</a:t>
            </a:r>
          </a:p>
        </p:txBody>
      </p:sp>
      <p:sp>
        <p:nvSpPr>
          <p:cNvPr id="3" name="縦書きテキスト プレースホルダー 2">
            <a:extLst>
              <a:ext uri="{FF2B5EF4-FFF2-40B4-BE49-F238E27FC236}">
                <a16:creationId xmlns:a16="http://schemas.microsoft.com/office/drawing/2014/main" id="{DE62B18B-0B91-B4A4-41D7-51293C10173B}"/>
              </a:ext>
            </a:extLst>
          </p:cNvPr>
          <p:cNvSpPr>
            <a:spLocks noGrp="1"/>
          </p:cNvSpPr>
          <p:nvPr>
            <p:ph type="body" orient="vert" idx="1"/>
          </p:nvPr>
        </p:nvSpPr>
        <p:spPr>
          <a:xfrm>
            <a:off x="1129192" y="1485900"/>
            <a:ext cx="10515600" cy="4662487"/>
          </a:xfrm>
        </p:spPr>
        <p:txBody>
          <a:bodyPr vert="horz"/>
          <a:lstStyle/>
          <a:p>
            <a:pPr marL="0" indent="0">
              <a:buNone/>
            </a:pPr>
            <a:r>
              <a:rPr kumimoji="1" lang="en-US" altLang="ja-JP" dirty="0"/>
              <a:t>							</a:t>
            </a:r>
            <a:r>
              <a:rPr kumimoji="1" lang="ja-JP" altLang="en-US" dirty="0"/>
              <a:t>　</a:t>
            </a:r>
            <a:endParaRPr lang="en-US" altLang="ja-JP" dirty="0"/>
          </a:p>
        </p:txBody>
      </p:sp>
      <p:sp>
        <p:nvSpPr>
          <p:cNvPr id="11" name="テキスト ボックス 10">
            <a:extLst>
              <a:ext uri="{FF2B5EF4-FFF2-40B4-BE49-F238E27FC236}">
                <a16:creationId xmlns:a16="http://schemas.microsoft.com/office/drawing/2014/main" id="{9B589184-30C9-64E5-130C-86B71FF8D0DE}"/>
              </a:ext>
            </a:extLst>
          </p:cNvPr>
          <p:cNvSpPr txBox="1"/>
          <p:nvPr/>
        </p:nvSpPr>
        <p:spPr>
          <a:xfrm>
            <a:off x="2591478" y="2204232"/>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3" name="テキスト ボックス 12">
            <a:extLst>
              <a:ext uri="{FF2B5EF4-FFF2-40B4-BE49-F238E27FC236}">
                <a16:creationId xmlns:a16="http://schemas.microsoft.com/office/drawing/2014/main" id="{DD8863FA-B96F-F0C9-C308-9299548F30E9}"/>
              </a:ext>
            </a:extLst>
          </p:cNvPr>
          <p:cNvSpPr txBox="1"/>
          <p:nvPr/>
        </p:nvSpPr>
        <p:spPr>
          <a:xfrm>
            <a:off x="2492467" y="2862853"/>
            <a:ext cx="557212" cy="461665"/>
          </a:xfrm>
          <a:prstGeom prst="rect">
            <a:avLst/>
          </a:prstGeom>
          <a:noFill/>
        </p:spPr>
        <p:txBody>
          <a:bodyPr wrap="square" rtlCol="0">
            <a:spAutoFit/>
          </a:bodyPr>
          <a:lstStyle/>
          <a:p>
            <a:r>
              <a:rPr kumimoji="1" lang="ja-JP" altLang="en-US" sz="2400" dirty="0"/>
              <a:t>②</a:t>
            </a:r>
          </a:p>
        </p:txBody>
      </p:sp>
      <p:sp>
        <p:nvSpPr>
          <p:cNvPr id="14" name="テキスト ボックス 13">
            <a:extLst>
              <a:ext uri="{FF2B5EF4-FFF2-40B4-BE49-F238E27FC236}">
                <a16:creationId xmlns:a16="http://schemas.microsoft.com/office/drawing/2014/main" id="{4C4283BB-1C60-DD3A-E0D4-9FA9029EBEB8}"/>
              </a:ext>
            </a:extLst>
          </p:cNvPr>
          <p:cNvSpPr txBox="1"/>
          <p:nvPr/>
        </p:nvSpPr>
        <p:spPr>
          <a:xfrm>
            <a:off x="2483231" y="3238066"/>
            <a:ext cx="557212" cy="461665"/>
          </a:xfrm>
          <a:prstGeom prst="rect">
            <a:avLst/>
          </a:prstGeom>
          <a:noFill/>
        </p:spPr>
        <p:txBody>
          <a:bodyPr wrap="square" rtlCol="0">
            <a:spAutoFit/>
          </a:bodyPr>
          <a:lstStyle/>
          <a:p>
            <a:r>
              <a:rPr kumimoji="1" lang="ja-JP" altLang="en-US" sz="2400" dirty="0"/>
              <a:t>③</a:t>
            </a:r>
          </a:p>
        </p:txBody>
      </p:sp>
      <p:pic>
        <p:nvPicPr>
          <p:cNvPr id="5" name="図 4">
            <a:extLst>
              <a:ext uri="{FF2B5EF4-FFF2-40B4-BE49-F238E27FC236}">
                <a16:creationId xmlns:a16="http://schemas.microsoft.com/office/drawing/2014/main" id="{8FD3FA04-2E02-45C0-3EAC-99A8299DAC08}"/>
              </a:ext>
            </a:extLst>
          </p:cNvPr>
          <p:cNvPicPr>
            <a:picLocks noChangeAspect="1"/>
          </p:cNvPicPr>
          <p:nvPr/>
        </p:nvPicPr>
        <p:blipFill>
          <a:blip r:embed="rId3"/>
          <a:stretch>
            <a:fillRect/>
          </a:stretch>
        </p:blipFill>
        <p:spPr>
          <a:xfrm>
            <a:off x="7271827" y="1850316"/>
            <a:ext cx="3248478" cy="3467584"/>
          </a:xfrm>
          <a:prstGeom prst="rect">
            <a:avLst/>
          </a:prstGeom>
        </p:spPr>
      </p:pic>
      <p:sp>
        <p:nvSpPr>
          <p:cNvPr id="9" name="テキスト ボックス 8">
            <a:extLst>
              <a:ext uri="{FF2B5EF4-FFF2-40B4-BE49-F238E27FC236}">
                <a16:creationId xmlns:a16="http://schemas.microsoft.com/office/drawing/2014/main" id="{1298776D-1143-357F-2C21-BDEB9C139D32}"/>
              </a:ext>
            </a:extLst>
          </p:cNvPr>
          <p:cNvSpPr txBox="1"/>
          <p:nvPr/>
        </p:nvSpPr>
        <p:spPr>
          <a:xfrm>
            <a:off x="3111746" y="3566118"/>
            <a:ext cx="557212" cy="461665"/>
          </a:xfrm>
          <a:prstGeom prst="rect">
            <a:avLst/>
          </a:prstGeom>
          <a:noFill/>
        </p:spPr>
        <p:txBody>
          <a:bodyPr wrap="square" rtlCol="0">
            <a:spAutoFit/>
          </a:bodyPr>
          <a:lstStyle/>
          <a:p>
            <a:r>
              <a:rPr lang="ja-JP" altLang="en-US" sz="2400" dirty="0"/>
              <a:t>④</a:t>
            </a:r>
            <a:endParaRPr kumimoji="1" lang="ja-JP" altLang="en-US" sz="2400" dirty="0"/>
          </a:p>
        </p:txBody>
      </p:sp>
      <p:sp>
        <p:nvSpPr>
          <p:cNvPr id="10" name="テキスト ボックス 9">
            <a:extLst>
              <a:ext uri="{FF2B5EF4-FFF2-40B4-BE49-F238E27FC236}">
                <a16:creationId xmlns:a16="http://schemas.microsoft.com/office/drawing/2014/main" id="{A9D0484C-16AD-274F-0682-C403B4AF5738}"/>
              </a:ext>
            </a:extLst>
          </p:cNvPr>
          <p:cNvSpPr txBox="1"/>
          <p:nvPr/>
        </p:nvSpPr>
        <p:spPr>
          <a:xfrm>
            <a:off x="3068151" y="4241678"/>
            <a:ext cx="557212" cy="461665"/>
          </a:xfrm>
          <a:prstGeom prst="rect">
            <a:avLst/>
          </a:prstGeom>
          <a:noFill/>
        </p:spPr>
        <p:txBody>
          <a:bodyPr wrap="square" rtlCol="0">
            <a:spAutoFit/>
          </a:bodyPr>
          <a:lstStyle/>
          <a:p>
            <a:r>
              <a:rPr lang="ja-JP" altLang="en-US" sz="2400" dirty="0"/>
              <a:t>⑤</a:t>
            </a:r>
            <a:endParaRPr kumimoji="1" lang="ja-JP" altLang="en-US" sz="2400" dirty="0"/>
          </a:p>
        </p:txBody>
      </p:sp>
      <p:sp>
        <p:nvSpPr>
          <p:cNvPr id="12" name="テキスト ボックス 11">
            <a:extLst>
              <a:ext uri="{FF2B5EF4-FFF2-40B4-BE49-F238E27FC236}">
                <a16:creationId xmlns:a16="http://schemas.microsoft.com/office/drawing/2014/main" id="{72BB2133-41AB-BD62-F7A2-EDC35708613B}"/>
              </a:ext>
            </a:extLst>
          </p:cNvPr>
          <p:cNvSpPr txBox="1"/>
          <p:nvPr/>
        </p:nvSpPr>
        <p:spPr>
          <a:xfrm>
            <a:off x="7744854" y="2234281"/>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5" name="テキスト ボックス 14">
            <a:extLst>
              <a:ext uri="{FF2B5EF4-FFF2-40B4-BE49-F238E27FC236}">
                <a16:creationId xmlns:a16="http://schemas.microsoft.com/office/drawing/2014/main" id="{212772BD-3022-C7C4-A7D7-CD3189431E29}"/>
              </a:ext>
            </a:extLst>
          </p:cNvPr>
          <p:cNvSpPr txBox="1"/>
          <p:nvPr/>
        </p:nvSpPr>
        <p:spPr>
          <a:xfrm>
            <a:off x="7466248" y="3079911"/>
            <a:ext cx="557212" cy="461665"/>
          </a:xfrm>
          <a:prstGeom prst="rect">
            <a:avLst/>
          </a:prstGeom>
          <a:noFill/>
        </p:spPr>
        <p:txBody>
          <a:bodyPr wrap="square" rtlCol="0">
            <a:spAutoFit/>
          </a:bodyPr>
          <a:lstStyle/>
          <a:p>
            <a:r>
              <a:rPr kumimoji="1" lang="ja-JP" altLang="en-US" sz="2400" dirty="0"/>
              <a:t>②</a:t>
            </a:r>
          </a:p>
        </p:txBody>
      </p:sp>
      <p:sp>
        <p:nvSpPr>
          <p:cNvPr id="16" name="テキスト ボックス 15">
            <a:extLst>
              <a:ext uri="{FF2B5EF4-FFF2-40B4-BE49-F238E27FC236}">
                <a16:creationId xmlns:a16="http://schemas.microsoft.com/office/drawing/2014/main" id="{86138079-F20A-E074-A0EC-AA923975F73F}"/>
              </a:ext>
            </a:extLst>
          </p:cNvPr>
          <p:cNvSpPr txBox="1"/>
          <p:nvPr/>
        </p:nvSpPr>
        <p:spPr>
          <a:xfrm>
            <a:off x="7466248" y="3447712"/>
            <a:ext cx="557212" cy="461665"/>
          </a:xfrm>
          <a:prstGeom prst="rect">
            <a:avLst/>
          </a:prstGeom>
          <a:noFill/>
        </p:spPr>
        <p:txBody>
          <a:bodyPr wrap="square" rtlCol="0">
            <a:spAutoFit/>
          </a:bodyPr>
          <a:lstStyle/>
          <a:p>
            <a:r>
              <a:rPr kumimoji="1" lang="ja-JP" altLang="en-US" sz="2400" dirty="0"/>
              <a:t>③</a:t>
            </a:r>
          </a:p>
        </p:txBody>
      </p:sp>
      <p:sp>
        <p:nvSpPr>
          <p:cNvPr id="17" name="テキスト ボックス 16">
            <a:extLst>
              <a:ext uri="{FF2B5EF4-FFF2-40B4-BE49-F238E27FC236}">
                <a16:creationId xmlns:a16="http://schemas.microsoft.com/office/drawing/2014/main" id="{9DAC4F40-B848-1371-269E-E3B2B7ADD038}"/>
              </a:ext>
            </a:extLst>
          </p:cNvPr>
          <p:cNvSpPr txBox="1"/>
          <p:nvPr/>
        </p:nvSpPr>
        <p:spPr>
          <a:xfrm>
            <a:off x="8103999" y="3783176"/>
            <a:ext cx="557212" cy="461665"/>
          </a:xfrm>
          <a:prstGeom prst="rect">
            <a:avLst/>
          </a:prstGeom>
          <a:noFill/>
        </p:spPr>
        <p:txBody>
          <a:bodyPr wrap="square" rtlCol="0">
            <a:spAutoFit/>
          </a:bodyPr>
          <a:lstStyle/>
          <a:p>
            <a:r>
              <a:rPr lang="ja-JP" altLang="en-US" sz="2400" dirty="0"/>
              <a:t>④</a:t>
            </a:r>
            <a:endParaRPr kumimoji="1" lang="ja-JP" altLang="en-US" sz="2400" dirty="0"/>
          </a:p>
        </p:txBody>
      </p:sp>
      <p:sp>
        <p:nvSpPr>
          <p:cNvPr id="18" name="テキスト ボックス 17">
            <a:extLst>
              <a:ext uri="{FF2B5EF4-FFF2-40B4-BE49-F238E27FC236}">
                <a16:creationId xmlns:a16="http://schemas.microsoft.com/office/drawing/2014/main" id="{DC763144-50E4-6C4D-4DCD-6C91E7D0C91C}"/>
              </a:ext>
            </a:extLst>
          </p:cNvPr>
          <p:cNvSpPr txBox="1"/>
          <p:nvPr/>
        </p:nvSpPr>
        <p:spPr>
          <a:xfrm>
            <a:off x="8103999" y="4244841"/>
            <a:ext cx="557212" cy="461665"/>
          </a:xfrm>
          <a:prstGeom prst="rect">
            <a:avLst/>
          </a:prstGeom>
          <a:noFill/>
        </p:spPr>
        <p:txBody>
          <a:bodyPr wrap="square" rtlCol="0">
            <a:spAutoFit/>
          </a:bodyPr>
          <a:lstStyle/>
          <a:p>
            <a:r>
              <a:rPr lang="ja-JP" altLang="en-US" sz="2400" dirty="0"/>
              <a:t>⑤</a:t>
            </a:r>
            <a:endParaRPr kumimoji="1" lang="ja-JP" altLang="en-US" sz="2400" dirty="0"/>
          </a:p>
        </p:txBody>
      </p:sp>
      <p:sp>
        <p:nvSpPr>
          <p:cNvPr id="19" name="テキスト ボックス 18">
            <a:extLst>
              <a:ext uri="{FF2B5EF4-FFF2-40B4-BE49-F238E27FC236}">
                <a16:creationId xmlns:a16="http://schemas.microsoft.com/office/drawing/2014/main" id="{38DB2168-4DC3-C06B-C681-8C8C637CEAE6}"/>
              </a:ext>
            </a:extLst>
          </p:cNvPr>
          <p:cNvSpPr txBox="1"/>
          <p:nvPr/>
        </p:nvSpPr>
        <p:spPr>
          <a:xfrm>
            <a:off x="2558472" y="1625359"/>
            <a:ext cx="2314685" cy="369332"/>
          </a:xfrm>
          <a:prstGeom prst="rect">
            <a:avLst/>
          </a:prstGeom>
          <a:noFill/>
        </p:spPr>
        <p:txBody>
          <a:bodyPr wrap="square" rtlCol="0">
            <a:spAutoFit/>
          </a:bodyPr>
          <a:lstStyle/>
          <a:p>
            <a:r>
              <a:rPr kumimoji="1" lang="en-US" altLang="ja-JP" dirty="0"/>
              <a:t>【</a:t>
            </a:r>
            <a:r>
              <a:rPr lang="ja-JP" altLang="en-US" dirty="0"/>
              <a:t>正解の場合</a:t>
            </a:r>
            <a:r>
              <a:rPr kumimoji="1" lang="en-US" altLang="ja-JP" dirty="0"/>
              <a:t>】</a:t>
            </a:r>
            <a:endParaRPr kumimoji="1" lang="ja-JP" altLang="en-US" dirty="0"/>
          </a:p>
        </p:txBody>
      </p:sp>
      <p:sp>
        <p:nvSpPr>
          <p:cNvPr id="20" name="テキスト ボックス 19">
            <a:extLst>
              <a:ext uri="{FF2B5EF4-FFF2-40B4-BE49-F238E27FC236}">
                <a16:creationId xmlns:a16="http://schemas.microsoft.com/office/drawing/2014/main" id="{16473746-92F5-1C38-C69C-007C866C09AB}"/>
              </a:ext>
            </a:extLst>
          </p:cNvPr>
          <p:cNvSpPr txBox="1"/>
          <p:nvPr/>
        </p:nvSpPr>
        <p:spPr>
          <a:xfrm>
            <a:off x="7430771" y="1622941"/>
            <a:ext cx="2314685" cy="369332"/>
          </a:xfrm>
          <a:prstGeom prst="rect">
            <a:avLst/>
          </a:prstGeom>
          <a:noFill/>
        </p:spPr>
        <p:txBody>
          <a:bodyPr wrap="square" rtlCol="0">
            <a:spAutoFit/>
          </a:bodyPr>
          <a:lstStyle/>
          <a:p>
            <a:r>
              <a:rPr lang="en-US" altLang="ja-JP" dirty="0"/>
              <a:t>【</a:t>
            </a:r>
            <a:r>
              <a:rPr lang="ja-JP" altLang="en-US" dirty="0"/>
              <a:t>不正解の場合</a:t>
            </a:r>
            <a:r>
              <a:rPr kumimoji="1" lang="en-US" altLang="ja-JP" dirty="0"/>
              <a:t>】</a:t>
            </a:r>
            <a:endParaRPr kumimoji="1" lang="ja-JP" altLang="en-US" dirty="0"/>
          </a:p>
        </p:txBody>
      </p:sp>
    </p:spTree>
    <p:extLst>
      <p:ext uri="{BB962C8B-B14F-4D97-AF65-F5344CB8AC3E}">
        <p14:creationId xmlns:p14="http://schemas.microsoft.com/office/powerpoint/2010/main" val="3014523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A2F0F-6B5A-74C2-98BC-50489BCE06A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D8B3D53-229D-C00F-08FC-C366F1380D26}"/>
              </a:ext>
            </a:extLst>
          </p:cNvPr>
          <p:cNvSpPr>
            <a:spLocks noGrp="1"/>
          </p:cNvSpPr>
          <p:nvPr>
            <p:ph type="title"/>
          </p:nvPr>
        </p:nvSpPr>
        <p:spPr>
          <a:xfrm>
            <a:off x="838200" y="365126"/>
            <a:ext cx="10515600" cy="806450"/>
          </a:xfrm>
        </p:spPr>
        <p:txBody>
          <a:bodyPr>
            <a:normAutofit/>
          </a:bodyPr>
          <a:lstStyle/>
          <a:p>
            <a:r>
              <a:rPr kumimoji="1" lang="ja-JP" altLang="en-US" sz="2600" dirty="0"/>
              <a:t>試験問題画面</a:t>
            </a:r>
            <a:r>
              <a:rPr kumimoji="1" lang="en-US" altLang="ja-JP" sz="2600" dirty="0"/>
              <a:t>(</a:t>
            </a:r>
            <a:r>
              <a:rPr lang="ja-JP" altLang="en-US" sz="2400" dirty="0"/>
              <a:t>丸括弧で囲まれている部分なし</a:t>
            </a:r>
            <a:r>
              <a:rPr kumimoji="1" lang="en-US" altLang="ja-JP" sz="2600" dirty="0"/>
              <a:t>)</a:t>
            </a:r>
            <a:r>
              <a:rPr kumimoji="1" lang="ja-JP" altLang="en-US" sz="2600" dirty="0"/>
              <a:t>　正解表示</a:t>
            </a:r>
          </a:p>
        </p:txBody>
      </p:sp>
      <p:graphicFrame>
        <p:nvGraphicFramePr>
          <p:cNvPr id="4" name="表 3">
            <a:extLst>
              <a:ext uri="{FF2B5EF4-FFF2-40B4-BE49-F238E27FC236}">
                <a16:creationId xmlns:a16="http://schemas.microsoft.com/office/drawing/2014/main" id="{BD25D387-D3E6-65AA-BDDB-D928323B7185}"/>
              </a:ext>
            </a:extLst>
          </p:cNvPr>
          <p:cNvGraphicFramePr>
            <a:graphicFrameLocks noGrp="1"/>
          </p:cNvGraphicFramePr>
          <p:nvPr>
            <p:extLst>
              <p:ext uri="{D42A27DB-BD31-4B8C-83A1-F6EECF244321}">
                <p14:modId xmlns:p14="http://schemas.microsoft.com/office/powerpoint/2010/main" val="1970311753"/>
              </p:ext>
            </p:extLst>
          </p:nvPr>
        </p:nvGraphicFramePr>
        <p:xfrm>
          <a:off x="917763" y="1249965"/>
          <a:ext cx="10702465" cy="5466181"/>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619861">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解答した時点の残り制限時間を表示する。</a:t>
                      </a:r>
                    </a:p>
                  </a:txBody>
                  <a:tcPr/>
                </a:tc>
                <a:extLst>
                  <a:ext uri="{0D108BD9-81ED-4DB2-BD59-A6C34878D82A}">
                    <a16:rowId xmlns:a16="http://schemas.microsoft.com/office/drawing/2014/main" val="3682293689"/>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正答</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試験標題画面で表示されたシート「一覧」の</a:t>
                      </a:r>
                      <a:r>
                        <a:rPr kumimoji="1" lang="en-US" altLang="ja-JP" dirty="0"/>
                        <a:t>B</a:t>
                      </a:r>
                      <a:r>
                        <a:rPr kumimoji="1" lang="ja-JP" altLang="en-US" dirty="0"/>
                        <a:t>列以降の列の偶数行目のセルの値（丸括弧で囲まれていない部分）を朱書きで表示する。</a:t>
                      </a:r>
                    </a:p>
                  </a:txBody>
                  <a:tcPr/>
                </a:tc>
                <a:extLst>
                  <a:ext uri="{0D108BD9-81ED-4DB2-BD59-A6C34878D82A}">
                    <a16:rowId xmlns:a16="http://schemas.microsoft.com/office/drawing/2014/main" val="409306072"/>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非活性</a:t>
                      </a:r>
                    </a:p>
                  </a:txBody>
                  <a:tcPr/>
                </a:tc>
                <a:tc>
                  <a:txBody>
                    <a:bodyPr/>
                    <a:lstStyle/>
                    <a:p>
                      <a:r>
                        <a:rPr kumimoji="1" lang="ja-JP" altLang="en-US" dirty="0"/>
                        <a:t>試験標題画面で表示されたシート「一覧」の</a:t>
                      </a:r>
                      <a:r>
                        <a:rPr kumimoji="1" lang="en-US" altLang="ja-JP" dirty="0"/>
                        <a:t>B</a:t>
                      </a:r>
                      <a:r>
                        <a:rPr kumimoji="1" lang="ja-JP" altLang="en-US" dirty="0"/>
                        <a:t>列以降の列の偶数行目のセルの値（丸括弧で囲まれていない部分）を解答、入力したものを表示する。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正解表示時には、非活性。</a:t>
                      </a:r>
                    </a:p>
                  </a:txBody>
                  <a:tcPr/>
                </a:tc>
                <a:extLst>
                  <a:ext uri="{0D108BD9-81ED-4DB2-BD59-A6C34878D82A}">
                    <a16:rowId xmlns:a16="http://schemas.microsoft.com/office/drawing/2014/main" val="141668335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正解マーク</a:t>
                      </a:r>
                      <a:endParaRPr lang="en-US" altLang="ja-JP" dirty="0"/>
                    </a:p>
                  </a:txBody>
                  <a:tcPr/>
                </a:tc>
                <a:tc>
                  <a:txBody>
                    <a:bodyPr/>
                    <a:lstStyle/>
                    <a:p>
                      <a:r>
                        <a:rPr lang="ja-JP" altLang="en-US" dirty="0"/>
                        <a:t>テキスト</a:t>
                      </a:r>
                    </a:p>
                  </a:txBody>
                  <a:tcPr/>
                </a:tc>
                <a:tc>
                  <a:txBody>
                    <a:bodyPr/>
                    <a:lstStyle/>
                    <a:p>
                      <a:endParaRPr lang="ja-JP" altLang="en-US" dirty="0"/>
                    </a:p>
                  </a:txBody>
                  <a:tcPr/>
                </a:tc>
                <a:tc>
                  <a:txBody>
                    <a:bodyPr/>
                    <a:lstStyle/>
                    <a:p>
                      <a:r>
                        <a:rPr lang="ja-JP" altLang="en-US" dirty="0"/>
                        <a:t>解答が正しい場合は〇を表示する。</a:t>
                      </a:r>
                      <a:endParaRPr lang="en-US" altLang="ja-JP" dirty="0"/>
                    </a:p>
                  </a:txBody>
                  <a:tcPr/>
                </a:tc>
                <a:extLst>
                  <a:ext uri="{0D108BD9-81ED-4DB2-BD59-A6C34878D82A}">
                    <a16:rowId xmlns:a16="http://schemas.microsoft.com/office/drawing/2014/main" val="826683857"/>
                  </a:ext>
                </a:extLst>
              </a:tr>
              <a:tr h="6332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⑤</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次へ</a:t>
                      </a:r>
                      <a:endParaRPr lang="en-US" altLang="ja-JP" dirty="0"/>
                    </a:p>
                  </a:txBody>
                  <a:tcPr/>
                </a:tc>
                <a:tc>
                  <a:txBody>
                    <a:bodyPr/>
                    <a:lstStyle/>
                    <a:p>
                      <a:r>
                        <a:rPr lang="ja-JP" altLang="en-US" dirty="0"/>
                        <a:t>ボタン</a:t>
                      </a:r>
                    </a:p>
                  </a:txBody>
                  <a:tcPr/>
                </a:tc>
                <a:tc>
                  <a:txBody>
                    <a:bodyPr/>
                    <a:lstStyle/>
                    <a:p>
                      <a:r>
                        <a:rPr lang="ja-JP" altLang="en-US" dirty="0"/>
                        <a:t>押下可</a:t>
                      </a:r>
                    </a:p>
                  </a:txBody>
                  <a:tcPr/>
                </a:tc>
                <a:tc>
                  <a:txBody>
                    <a:bodyPr/>
                    <a:lstStyle/>
                    <a:p>
                      <a:r>
                        <a:rPr lang="ja-JP" altLang="en-US" dirty="0"/>
                        <a:t>ボタン押下により以下の動作となる。</a:t>
                      </a:r>
                      <a:endParaRPr lang="en-US" altLang="ja-JP" dirty="0"/>
                    </a:p>
                    <a:p>
                      <a:r>
                        <a:rPr lang="ja-JP" altLang="en-US" dirty="0"/>
                        <a:t>・次の問題が存在する場合</a:t>
                      </a:r>
                      <a:endParaRPr lang="en-US" altLang="ja-JP" dirty="0"/>
                    </a:p>
                    <a:p>
                      <a:r>
                        <a:rPr lang="ja-JP" altLang="en-US" dirty="0"/>
                        <a:t>　次の問題を表示する。</a:t>
                      </a:r>
                      <a:endParaRPr lang="en-US" altLang="ja-JP" dirty="0"/>
                    </a:p>
                    <a:p>
                      <a:r>
                        <a:rPr lang="ja-JP" altLang="en-US" dirty="0"/>
                        <a:t>・次の問題が存在しない場合</a:t>
                      </a:r>
                      <a:endParaRPr lang="en-US" altLang="ja-JP" dirty="0"/>
                    </a:p>
                    <a:p>
                      <a:r>
                        <a:rPr lang="ja-JP" altLang="en-US" dirty="0"/>
                        <a:t>　終了画面</a:t>
                      </a:r>
                      <a:r>
                        <a:rPr lang="en-US" altLang="ja-JP" dirty="0"/>
                        <a:t>(</a:t>
                      </a:r>
                      <a:r>
                        <a:rPr lang="ja-JP" altLang="en-US" dirty="0"/>
                        <a:t>試験・復習</a:t>
                      </a:r>
                      <a:r>
                        <a:rPr lang="en-US" altLang="ja-JP" dirty="0"/>
                        <a:t>)</a:t>
                      </a:r>
                      <a:r>
                        <a:rPr lang="ja-JP" altLang="en-US" dirty="0"/>
                        <a:t>を表示する。</a:t>
                      </a:r>
                      <a:endParaRPr lang="en-US" altLang="ja-JP" dirty="0"/>
                    </a:p>
                  </a:txBody>
                  <a:tcPr/>
                </a:tc>
                <a:extLst>
                  <a:ext uri="{0D108BD9-81ED-4DB2-BD59-A6C34878D82A}">
                    <a16:rowId xmlns:a16="http://schemas.microsoft.com/office/drawing/2014/main" val="3054671712"/>
                  </a:ext>
                </a:extLst>
              </a:tr>
            </a:tbl>
          </a:graphicData>
        </a:graphic>
      </p:graphicFrame>
    </p:spTree>
    <p:extLst>
      <p:ext uri="{BB962C8B-B14F-4D97-AF65-F5344CB8AC3E}">
        <p14:creationId xmlns:p14="http://schemas.microsoft.com/office/powerpoint/2010/main" val="958229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F3017-9853-748E-49F7-2EE62142E923}"/>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0D98E784-DB61-E3C6-1083-0C3F30082711}"/>
              </a:ext>
            </a:extLst>
          </p:cNvPr>
          <p:cNvPicPr>
            <a:picLocks noChangeAspect="1"/>
          </p:cNvPicPr>
          <p:nvPr/>
        </p:nvPicPr>
        <p:blipFill>
          <a:blip r:embed="rId2"/>
          <a:stretch>
            <a:fillRect/>
          </a:stretch>
        </p:blipFill>
        <p:spPr>
          <a:xfrm>
            <a:off x="547208" y="1447316"/>
            <a:ext cx="10963096" cy="5199133"/>
          </a:xfrm>
          <a:prstGeom prst="rect">
            <a:avLst/>
          </a:prstGeom>
        </p:spPr>
      </p:pic>
      <p:sp>
        <p:nvSpPr>
          <p:cNvPr id="2" name="タイトル 1">
            <a:extLst>
              <a:ext uri="{FF2B5EF4-FFF2-40B4-BE49-F238E27FC236}">
                <a16:creationId xmlns:a16="http://schemas.microsoft.com/office/drawing/2014/main" id="{83B78F59-7E6A-C710-EBA7-3A530F633C15}"/>
              </a:ext>
            </a:extLst>
          </p:cNvPr>
          <p:cNvSpPr>
            <a:spLocks noGrp="1"/>
          </p:cNvSpPr>
          <p:nvPr>
            <p:ph type="title"/>
          </p:nvPr>
        </p:nvSpPr>
        <p:spPr>
          <a:xfrm>
            <a:off x="838200" y="365126"/>
            <a:ext cx="10515600" cy="806450"/>
          </a:xfrm>
        </p:spPr>
        <p:txBody>
          <a:bodyPr>
            <a:normAutofit/>
          </a:bodyPr>
          <a:lstStyle/>
          <a:p>
            <a:r>
              <a:rPr kumimoji="1" lang="ja-JP" altLang="en-US" sz="2600" dirty="0"/>
              <a:t>試験問題画面</a:t>
            </a:r>
            <a:r>
              <a:rPr kumimoji="1" lang="en-US" altLang="ja-JP" sz="2600" dirty="0"/>
              <a:t>(</a:t>
            </a:r>
            <a:r>
              <a:rPr lang="ja-JP" altLang="en-US" sz="2800" dirty="0"/>
              <a:t>丸括弧で囲まれている部分</a:t>
            </a:r>
            <a:r>
              <a:rPr lang="en-US" altLang="ja-JP" sz="2800" dirty="0"/>
              <a:t>:1</a:t>
            </a:r>
            <a:r>
              <a:rPr lang="ja-JP" altLang="en-US" sz="2800" dirty="0"/>
              <a:t>あり</a:t>
            </a:r>
            <a:r>
              <a:rPr kumimoji="1" lang="en-US" altLang="ja-JP" sz="2600" dirty="0"/>
              <a:t>)</a:t>
            </a:r>
            <a:endParaRPr kumimoji="1" lang="ja-JP" altLang="en-US" sz="2600" dirty="0"/>
          </a:p>
        </p:txBody>
      </p:sp>
      <p:sp>
        <p:nvSpPr>
          <p:cNvPr id="3" name="縦書きテキスト プレースホルダー 2">
            <a:extLst>
              <a:ext uri="{FF2B5EF4-FFF2-40B4-BE49-F238E27FC236}">
                <a16:creationId xmlns:a16="http://schemas.microsoft.com/office/drawing/2014/main" id="{CFF7F721-731A-AA2C-25EF-4779E9AE02D0}"/>
              </a:ext>
            </a:extLst>
          </p:cNvPr>
          <p:cNvSpPr>
            <a:spLocks noGrp="1"/>
          </p:cNvSpPr>
          <p:nvPr>
            <p:ph type="body" orient="vert" idx="1"/>
          </p:nvPr>
        </p:nvSpPr>
        <p:spPr>
          <a:xfrm>
            <a:off x="1129192" y="1485900"/>
            <a:ext cx="10515600" cy="4662487"/>
          </a:xfrm>
        </p:spPr>
        <p:txBody>
          <a:bodyPr vert="horz"/>
          <a:lstStyle/>
          <a:p>
            <a:pPr marL="0" indent="0">
              <a:buNone/>
            </a:pPr>
            <a:r>
              <a:rPr kumimoji="1" lang="en-US" altLang="ja-JP" dirty="0"/>
              <a:t>							</a:t>
            </a:r>
            <a:r>
              <a:rPr kumimoji="1" lang="ja-JP" altLang="en-US" dirty="0"/>
              <a:t>　</a:t>
            </a:r>
            <a:endParaRPr lang="en-US" altLang="ja-JP" dirty="0"/>
          </a:p>
        </p:txBody>
      </p:sp>
      <p:pic>
        <p:nvPicPr>
          <p:cNvPr id="4" name="図 3">
            <a:extLst>
              <a:ext uri="{FF2B5EF4-FFF2-40B4-BE49-F238E27FC236}">
                <a16:creationId xmlns:a16="http://schemas.microsoft.com/office/drawing/2014/main" id="{2C675F4F-C234-873C-87FF-3E7A2C16ABC9}"/>
              </a:ext>
            </a:extLst>
          </p:cNvPr>
          <p:cNvPicPr>
            <a:picLocks noChangeAspect="1"/>
          </p:cNvPicPr>
          <p:nvPr/>
        </p:nvPicPr>
        <p:blipFill>
          <a:blip r:embed="rId3"/>
          <a:stretch>
            <a:fillRect/>
          </a:stretch>
        </p:blipFill>
        <p:spPr>
          <a:xfrm>
            <a:off x="4257857" y="2242592"/>
            <a:ext cx="4258269" cy="3905795"/>
          </a:xfrm>
          <a:prstGeom prst="rect">
            <a:avLst/>
          </a:prstGeom>
        </p:spPr>
      </p:pic>
      <p:sp>
        <p:nvSpPr>
          <p:cNvPr id="11" name="テキスト ボックス 10">
            <a:extLst>
              <a:ext uri="{FF2B5EF4-FFF2-40B4-BE49-F238E27FC236}">
                <a16:creationId xmlns:a16="http://schemas.microsoft.com/office/drawing/2014/main" id="{3798B5D3-3111-71A0-30E5-1DED0F56DEB9}"/>
              </a:ext>
            </a:extLst>
          </p:cNvPr>
          <p:cNvSpPr txBox="1"/>
          <p:nvPr/>
        </p:nvSpPr>
        <p:spPr>
          <a:xfrm>
            <a:off x="5029834" y="2590624"/>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3" name="テキスト ボックス 12">
            <a:extLst>
              <a:ext uri="{FF2B5EF4-FFF2-40B4-BE49-F238E27FC236}">
                <a16:creationId xmlns:a16="http://schemas.microsoft.com/office/drawing/2014/main" id="{7064070B-B8E7-EA76-57F9-439511C25639}"/>
              </a:ext>
            </a:extLst>
          </p:cNvPr>
          <p:cNvSpPr txBox="1"/>
          <p:nvPr/>
        </p:nvSpPr>
        <p:spPr>
          <a:xfrm>
            <a:off x="4833960" y="3583635"/>
            <a:ext cx="557212" cy="461665"/>
          </a:xfrm>
          <a:prstGeom prst="rect">
            <a:avLst/>
          </a:prstGeom>
          <a:noFill/>
        </p:spPr>
        <p:txBody>
          <a:bodyPr wrap="square" rtlCol="0">
            <a:spAutoFit/>
          </a:bodyPr>
          <a:lstStyle/>
          <a:p>
            <a:r>
              <a:rPr kumimoji="1" lang="ja-JP" altLang="en-US" sz="2400" dirty="0"/>
              <a:t>②</a:t>
            </a:r>
          </a:p>
        </p:txBody>
      </p:sp>
      <p:sp>
        <p:nvSpPr>
          <p:cNvPr id="14" name="テキスト ボックス 13">
            <a:extLst>
              <a:ext uri="{FF2B5EF4-FFF2-40B4-BE49-F238E27FC236}">
                <a16:creationId xmlns:a16="http://schemas.microsoft.com/office/drawing/2014/main" id="{BC5D8F0E-B390-5FAD-E1DD-4CC0981375BC}"/>
              </a:ext>
            </a:extLst>
          </p:cNvPr>
          <p:cNvSpPr txBox="1"/>
          <p:nvPr/>
        </p:nvSpPr>
        <p:spPr>
          <a:xfrm>
            <a:off x="4824866" y="4027548"/>
            <a:ext cx="557212" cy="461665"/>
          </a:xfrm>
          <a:prstGeom prst="rect">
            <a:avLst/>
          </a:prstGeom>
          <a:noFill/>
        </p:spPr>
        <p:txBody>
          <a:bodyPr wrap="square" rtlCol="0">
            <a:spAutoFit/>
          </a:bodyPr>
          <a:lstStyle/>
          <a:p>
            <a:r>
              <a:rPr kumimoji="1" lang="ja-JP" altLang="en-US" sz="2400" dirty="0"/>
              <a:t>③</a:t>
            </a:r>
          </a:p>
        </p:txBody>
      </p:sp>
      <p:sp>
        <p:nvSpPr>
          <p:cNvPr id="15" name="テキスト ボックス 14">
            <a:extLst>
              <a:ext uri="{FF2B5EF4-FFF2-40B4-BE49-F238E27FC236}">
                <a16:creationId xmlns:a16="http://schemas.microsoft.com/office/drawing/2014/main" id="{E8596D83-ADEF-84B5-DE2C-B352E1D8B0DE}"/>
              </a:ext>
            </a:extLst>
          </p:cNvPr>
          <p:cNvSpPr txBox="1"/>
          <p:nvPr/>
        </p:nvSpPr>
        <p:spPr>
          <a:xfrm>
            <a:off x="5426575" y="4798894"/>
            <a:ext cx="557212" cy="461665"/>
          </a:xfrm>
          <a:prstGeom prst="rect">
            <a:avLst/>
          </a:prstGeom>
          <a:noFill/>
        </p:spPr>
        <p:txBody>
          <a:bodyPr wrap="square" rtlCol="0">
            <a:spAutoFit/>
          </a:bodyPr>
          <a:lstStyle/>
          <a:p>
            <a:r>
              <a:rPr kumimoji="1" lang="ja-JP" altLang="en-US" sz="2400" dirty="0"/>
              <a:t>④</a:t>
            </a:r>
          </a:p>
        </p:txBody>
      </p:sp>
    </p:spTree>
    <p:extLst>
      <p:ext uri="{BB962C8B-B14F-4D97-AF65-F5344CB8AC3E}">
        <p14:creationId xmlns:p14="http://schemas.microsoft.com/office/powerpoint/2010/main" val="3567316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D2046-2E38-F949-AFB1-D62CB998EA93}"/>
            </a:ext>
          </a:extLst>
        </p:cNvPr>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7B0EBE09-3A3A-95AA-FA57-8D35B5AF4C30}"/>
              </a:ext>
            </a:extLst>
          </p:cNvPr>
          <p:cNvGraphicFramePr>
            <a:graphicFrameLocks noGrp="1"/>
          </p:cNvGraphicFramePr>
          <p:nvPr>
            <p:extLst>
              <p:ext uri="{D42A27DB-BD31-4B8C-83A1-F6EECF244321}">
                <p14:modId xmlns:p14="http://schemas.microsoft.com/office/powerpoint/2010/main" val="1845608903"/>
              </p:ext>
            </p:extLst>
          </p:nvPr>
        </p:nvGraphicFramePr>
        <p:xfrm>
          <a:off x="917763" y="1351565"/>
          <a:ext cx="10702465" cy="5191861"/>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619861">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808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en-US" altLang="ja-JP" dirty="0"/>
                        <a:t>1</a:t>
                      </a:r>
                      <a:r>
                        <a:rPr kumimoji="1" lang="ja-JP" altLang="en-US" dirty="0"/>
                        <a:t>問を解答するまでの時間を表示する</a:t>
                      </a:r>
                      <a:endParaRPr kumimoji="1" lang="en-US" altLang="ja-JP" dirty="0"/>
                    </a:p>
                    <a:p>
                      <a:r>
                        <a:rPr kumimoji="1" lang="en-US" altLang="ja-JP" dirty="0"/>
                        <a:t>1</a:t>
                      </a:r>
                      <a:r>
                        <a:rPr kumimoji="1" lang="ja-JP" altLang="en-US" dirty="0"/>
                        <a:t>問の制限時間＝設定の制限時間</a:t>
                      </a:r>
                      <a:r>
                        <a:rPr kumimoji="1" lang="en-US" altLang="ja-JP" dirty="0"/>
                        <a:t>×</a:t>
                      </a:r>
                      <a:r>
                        <a:rPr kumimoji="1" lang="ja-JP" altLang="en-US" dirty="0"/>
                        <a:t>解答欄の数</a:t>
                      </a:r>
                      <a:endParaRPr kumimoji="1" lang="en-US" altLang="ja-JP" dirty="0"/>
                    </a:p>
                    <a:p>
                      <a:r>
                        <a:rPr kumimoji="1" lang="ja-JP" altLang="en-US" dirty="0"/>
                        <a:t>０になった場合に、正答画面を表示する。</a:t>
                      </a:r>
                    </a:p>
                  </a:txBody>
                  <a:tcPr/>
                </a:tc>
                <a:extLst>
                  <a:ext uri="{0D108BD9-81ED-4DB2-BD59-A6C34878D82A}">
                    <a16:rowId xmlns:a16="http://schemas.microsoft.com/office/drawing/2014/main" val="3682293689"/>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試験標題画面で表示されたシート「一覧」の</a:t>
                      </a:r>
                      <a:r>
                        <a:rPr kumimoji="1" lang="en-US" altLang="ja-JP" dirty="0"/>
                        <a:t>B</a:t>
                      </a:r>
                      <a:r>
                        <a:rPr kumimoji="1" lang="ja-JP" altLang="en-US" dirty="0"/>
                        <a:t>列以降の列の偶数行目のセルの値（丸括弧で囲まれている部分）を解答、入力する。</a:t>
                      </a:r>
                    </a:p>
                  </a:txBody>
                  <a:tcPr/>
                </a:tc>
                <a:extLst>
                  <a:ext uri="{0D108BD9-81ED-4DB2-BD59-A6C34878D82A}">
                    <a16:rowId xmlns:a16="http://schemas.microsoft.com/office/drawing/2014/main" val="1416683351"/>
                  </a:ext>
                </a:extLst>
              </a:tr>
              <a:tr h="756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試験標題画面で表示されたシート「一覧」の</a:t>
                      </a:r>
                      <a:r>
                        <a:rPr kumimoji="1" lang="en-US" altLang="ja-JP" dirty="0"/>
                        <a:t>B</a:t>
                      </a:r>
                      <a:r>
                        <a:rPr kumimoji="1" lang="ja-JP" altLang="en-US" dirty="0"/>
                        <a:t>列以降の列の偶数行目のセルの値（丸括弧で囲まれていない部分）を解答、入力する。</a:t>
                      </a:r>
                    </a:p>
                  </a:txBody>
                  <a:tcPr/>
                </a:tc>
                <a:extLst>
                  <a:ext uri="{0D108BD9-81ED-4DB2-BD59-A6C34878D82A}">
                    <a16:rowId xmlns:a16="http://schemas.microsoft.com/office/drawing/2014/main" val="3577817611"/>
                  </a:ext>
                </a:extLst>
              </a:tr>
              <a:tr h="63322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endParaRPr lang="en-US" altLang="ja-JP"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解答</a:t>
                      </a:r>
                      <a:endParaRPr lang="en-US" altLang="ja-JP" dirty="0"/>
                    </a:p>
                  </a:txBody>
                  <a:tcPr/>
                </a:tc>
                <a:tc rowSpan="2">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制限時間が</a:t>
                      </a:r>
                      <a:r>
                        <a:rPr lang="en-US" altLang="ja-JP" dirty="0"/>
                        <a:t>1</a:t>
                      </a:r>
                      <a:r>
                        <a:rPr lang="ja-JP" altLang="en-US" dirty="0"/>
                        <a:t>以上かつすべての解答欄に入力が完了するまでは、非活性。</a:t>
                      </a:r>
                      <a:endParaRPr lang="en-US" altLang="ja-JP" dirty="0"/>
                    </a:p>
                  </a:txBody>
                  <a:tcPr/>
                </a:tc>
                <a:extLst>
                  <a:ext uri="{0D108BD9-81ED-4DB2-BD59-A6C34878D82A}">
                    <a16:rowId xmlns:a16="http://schemas.microsoft.com/office/drawing/2014/main" val="3054671712"/>
                  </a:ext>
                </a:extLst>
              </a:tr>
              <a:tr h="849745">
                <a:tc vMerge="1">
                  <a:txBody>
                    <a:bodyPr/>
                    <a:lstStyle/>
                    <a:p>
                      <a:endParaRPr lang="ja-JP" altLang="en-US"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txBody>
                  <a:tcPr/>
                </a:tc>
                <a:tc vMerge="1">
                  <a:txBody>
                    <a:bodyPr/>
                    <a:lstStyle/>
                    <a:p>
                      <a:endParaRPr lang="ja-JP" altLang="en-US" dirty="0"/>
                    </a:p>
                  </a:txBody>
                  <a:tcPr/>
                </a:tc>
                <a:tc>
                  <a:txBody>
                    <a:bodyPr/>
                    <a:lstStyle/>
                    <a:p>
                      <a:r>
                        <a:rPr lang="ja-JP" altLang="en-US" dirty="0"/>
                        <a:t>押下可</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すべての解答欄に入力が完了したときに、活性状態となる。</a:t>
                      </a:r>
                      <a:endParaRPr lang="en-US" altLang="ja-JP" dirty="0"/>
                    </a:p>
                    <a:p>
                      <a:r>
                        <a:rPr kumimoji="1" lang="ja-JP" altLang="en-US" dirty="0"/>
                        <a:t>問題の解答を行う。</a:t>
                      </a:r>
                      <a:endParaRPr kumimoji="1" lang="en-US" altLang="ja-JP" dirty="0"/>
                    </a:p>
                    <a:p>
                      <a:r>
                        <a:rPr kumimoji="1" lang="ja-JP" altLang="en-US" dirty="0"/>
                        <a:t>ボタンを押下した際に、答え合わせを行う。</a:t>
                      </a:r>
                    </a:p>
                  </a:txBody>
                  <a:tcPr/>
                </a:tc>
                <a:extLst>
                  <a:ext uri="{0D108BD9-81ED-4DB2-BD59-A6C34878D82A}">
                    <a16:rowId xmlns:a16="http://schemas.microsoft.com/office/drawing/2014/main" val="1562426029"/>
                  </a:ext>
                </a:extLst>
              </a:tr>
            </a:tbl>
          </a:graphicData>
        </a:graphic>
      </p:graphicFrame>
      <p:sp>
        <p:nvSpPr>
          <p:cNvPr id="6" name="タイトル 1">
            <a:extLst>
              <a:ext uri="{FF2B5EF4-FFF2-40B4-BE49-F238E27FC236}">
                <a16:creationId xmlns:a16="http://schemas.microsoft.com/office/drawing/2014/main" id="{2C7E0FDA-7A1D-B534-FA26-1708D92CC4D7}"/>
              </a:ext>
            </a:extLst>
          </p:cNvPr>
          <p:cNvSpPr>
            <a:spLocks noGrp="1"/>
          </p:cNvSpPr>
          <p:nvPr>
            <p:ph type="title"/>
          </p:nvPr>
        </p:nvSpPr>
        <p:spPr>
          <a:xfrm>
            <a:off x="838200" y="365126"/>
            <a:ext cx="10515600" cy="806450"/>
          </a:xfrm>
        </p:spPr>
        <p:txBody>
          <a:bodyPr>
            <a:normAutofit/>
          </a:bodyPr>
          <a:lstStyle/>
          <a:p>
            <a:r>
              <a:rPr kumimoji="1" lang="ja-JP" altLang="en-US" sz="2600" dirty="0"/>
              <a:t>試験問題画面</a:t>
            </a:r>
            <a:r>
              <a:rPr kumimoji="1" lang="en-US" altLang="ja-JP" sz="2600" dirty="0"/>
              <a:t>(</a:t>
            </a:r>
            <a:r>
              <a:rPr lang="ja-JP" altLang="en-US" sz="2800" dirty="0"/>
              <a:t>丸括弧で囲まれている部分</a:t>
            </a:r>
            <a:r>
              <a:rPr lang="en-US" altLang="ja-JP" sz="2800" dirty="0"/>
              <a:t>:1</a:t>
            </a:r>
            <a:r>
              <a:rPr lang="ja-JP" altLang="en-US" sz="2800" dirty="0"/>
              <a:t>あり</a:t>
            </a:r>
            <a:r>
              <a:rPr kumimoji="1" lang="en-US" altLang="ja-JP" sz="2600" dirty="0"/>
              <a:t>)</a:t>
            </a:r>
            <a:endParaRPr kumimoji="1" lang="ja-JP" altLang="en-US" sz="2600" dirty="0"/>
          </a:p>
        </p:txBody>
      </p:sp>
    </p:spTree>
    <p:extLst>
      <p:ext uri="{BB962C8B-B14F-4D97-AF65-F5344CB8AC3E}">
        <p14:creationId xmlns:p14="http://schemas.microsoft.com/office/powerpoint/2010/main" val="3803840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0AC04-9DC2-713E-F836-5C2B80308DC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C10407D-3213-F6AE-BDBC-20717250BB43}"/>
              </a:ext>
            </a:extLst>
          </p:cNvPr>
          <p:cNvSpPr>
            <a:spLocks noGrp="1"/>
          </p:cNvSpPr>
          <p:nvPr>
            <p:ph type="title"/>
          </p:nvPr>
        </p:nvSpPr>
        <p:spPr>
          <a:xfrm>
            <a:off x="838200" y="365126"/>
            <a:ext cx="10515600" cy="806450"/>
          </a:xfrm>
        </p:spPr>
        <p:txBody>
          <a:bodyPr>
            <a:normAutofit/>
          </a:bodyPr>
          <a:lstStyle/>
          <a:p>
            <a:r>
              <a:rPr kumimoji="1" lang="ja-JP" altLang="en-US" sz="2600" dirty="0"/>
              <a:t>試験問題画面</a:t>
            </a:r>
            <a:r>
              <a:rPr kumimoji="1" lang="en-US" altLang="ja-JP" sz="2600" dirty="0"/>
              <a:t>(</a:t>
            </a:r>
            <a:r>
              <a:rPr lang="ja-JP" altLang="en-US" sz="2800" dirty="0"/>
              <a:t>丸括弧囲まれている部分</a:t>
            </a:r>
            <a:r>
              <a:rPr lang="en-US" altLang="ja-JP" sz="2800" dirty="0"/>
              <a:t>:1</a:t>
            </a:r>
            <a:r>
              <a:rPr lang="ja-JP" altLang="en-US" sz="2800" dirty="0"/>
              <a:t>あり</a:t>
            </a:r>
            <a:r>
              <a:rPr kumimoji="1" lang="en-US" altLang="ja-JP" sz="2600" dirty="0"/>
              <a:t>)</a:t>
            </a:r>
            <a:r>
              <a:rPr kumimoji="1" lang="ja-JP" altLang="en-US" sz="2600" dirty="0"/>
              <a:t>　正解表示</a:t>
            </a:r>
          </a:p>
        </p:txBody>
      </p:sp>
      <p:sp>
        <p:nvSpPr>
          <p:cNvPr id="3" name="縦書きテキスト プレースホルダー 2">
            <a:extLst>
              <a:ext uri="{FF2B5EF4-FFF2-40B4-BE49-F238E27FC236}">
                <a16:creationId xmlns:a16="http://schemas.microsoft.com/office/drawing/2014/main" id="{3F3EEC54-A27A-2C5E-30CF-1BDA2A47061E}"/>
              </a:ext>
            </a:extLst>
          </p:cNvPr>
          <p:cNvSpPr>
            <a:spLocks noGrp="1"/>
          </p:cNvSpPr>
          <p:nvPr>
            <p:ph type="body" orient="vert" idx="1"/>
          </p:nvPr>
        </p:nvSpPr>
        <p:spPr>
          <a:xfrm>
            <a:off x="1129192" y="1485900"/>
            <a:ext cx="10515600" cy="4662487"/>
          </a:xfrm>
        </p:spPr>
        <p:txBody>
          <a:bodyPr vert="horz"/>
          <a:lstStyle/>
          <a:p>
            <a:pPr marL="0" indent="0">
              <a:buNone/>
            </a:pPr>
            <a:r>
              <a:rPr kumimoji="1" lang="en-US" altLang="ja-JP" dirty="0"/>
              <a:t>							</a:t>
            </a:r>
            <a:r>
              <a:rPr kumimoji="1" lang="ja-JP" altLang="en-US" dirty="0"/>
              <a:t>　</a:t>
            </a:r>
            <a:endParaRPr lang="en-US" altLang="ja-JP" dirty="0"/>
          </a:p>
        </p:txBody>
      </p:sp>
      <p:pic>
        <p:nvPicPr>
          <p:cNvPr id="5" name="図 4">
            <a:extLst>
              <a:ext uri="{FF2B5EF4-FFF2-40B4-BE49-F238E27FC236}">
                <a16:creationId xmlns:a16="http://schemas.microsoft.com/office/drawing/2014/main" id="{8E64F2B7-5099-07A9-D032-D2A2980D2B71}"/>
              </a:ext>
            </a:extLst>
          </p:cNvPr>
          <p:cNvPicPr>
            <a:picLocks noChangeAspect="1"/>
          </p:cNvPicPr>
          <p:nvPr/>
        </p:nvPicPr>
        <p:blipFill>
          <a:blip r:embed="rId2"/>
          <a:stretch>
            <a:fillRect/>
          </a:stretch>
        </p:blipFill>
        <p:spPr>
          <a:xfrm>
            <a:off x="885098" y="1994691"/>
            <a:ext cx="5210902" cy="3581900"/>
          </a:xfrm>
          <a:prstGeom prst="rect">
            <a:avLst/>
          </a:prstGeom>
        </p:spPr>
      </p:pic>
      <p:sp>
        <p:nvSpPr>
          <p:cNvPr id="7" name="テキスト ボックス 6">
            <a:extLst>
              <a:ext uri="{FF2B5EF4-FFF2-40B4-BE49-F238E27FC236}">
                <a16:creationId xmlns:a16="http://schemas.microsoft.com/office/drawing/2014/main" id="{1CE06DD7-AB19-A53A-6541-5B6933EACD44}"/>
              </a:ext>
            </a:extLst>
          </p:cNvPr>
          <p:cNvSpPr txBox="1"/>
          <p:nvPr/>
        </p:nvSpPr>
        <p:spPr>
          <a:xfrm>
            <a:off x="2121221" y="2116315"/>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9" name="テキスト ボックス 8">
            <a:extLst>
              <a:ext uri="{FF2B5EF4-FFF2-40B4-BE49-F238E27FC236}">
                <a16:creationId xmlns:a16="http://schemas.microsoft.com/office/drawing/2014/main" id="{BE0CB6B7-BD67-FDFF-7DC5-5E4A9D2F883F}"/>
              </a:ext>
            </a:extLst>
          </p:cNvPr>
          <p:cNvSpPr txBox="1"/>
          <p:nvPr/>
        </p:nvSpPr>
        <p:spPr>
          <a:xfrm>
            <a:off x="2121221" y="3152116"/>
            <a:ext cx="557212" cy="461665"/>
          </a:xfrm>
          <a:prstGeom prst="rect">
            <a:avLst/>
          </a:prstGeom>
          <a:noFill/>
        </p:spPr>
        <p:txBody>
          <a:bodyPr wrap="square" rtlCol="0">
            <a:spAutoFit/>
          </a:bodyPr>
          <a:lstStyle/>
          <a:p>
            <a:r>
              <a:rPr kumimoji="1" lang="ja-JP" altLang="en-US" sz="2400" dirty="0"/>
              <a:t>③</a:t>
            </a:r>
          </a:p>
        </p:txBody>
      </p:sp>
      <p:sp>
        <p:nvSpPr>
          <p:cNvPr id="10" name="テキスト ボックス 9">
            <a:extLst>
              <a:ext uri="{FF2B5EF4-FFF2-40B4-BE49-F238E27FC236}">
                <a16:creationId xmlns:a16="http://schemas.microsoft.com/office/drawing/2014/main" id="{E21DBAD7-B099-054C-E0B5-DAF4D5F4821D}"/>
              </a:ext>
            </a:extLst>
          </p:cNvPr>
          <p:cNvSpPr txBox="1"/>
          <p:nvPr/>
        </p:nvSpPr>
        <p:spPr>
          <a:xfrm>
            <a:off x="2121221" y="3555916"/>
            <a:ext cx="368953" cy="461665"/>
          </a:xfrm>
          <a:prstGeom prst="rect">
            <a:avLst/>
          </a:prstGeom>
          <a:noFill/>
        </p:spPr>
        <p:txBody>
          <a:bodyPr wrap="square" rtlCol="0">
            <a:spAutoFit/>
          </a:bodyPr>
          <a:lstStyle/>
          <a:p>
            <a:r>
              <a:rPr kumimoji="1" lang="ja-JP" altLang="en-US" sz="2400" dirty="0"/>
              <a:t>④</a:t>
            </a:r>
          </a:p>
        </p:txBody>
      </p:sp>
      <p:sp>
        <p:nvSpPr>
          <p:cNvPr id="11" name="テキスト ボックス 10">
            <a:extLst>
              <a:ext uri="{FF2B5EF4-FFF2-40B4-BE49-F238E27FC236}">
                <a16:creationId xmlns:a16="http://schemas.microsoft.com/office/drawing/2014/main" id="{A10935AC-40F5-E7CB-3892-2F48F924287B}"/>
              </a:ext>
            </a:extLst>
          </p:cNvPr>
          <p:cNvSpPr txBox="1"/>
          <p:nvPr/>
        </p:nvSpPr>
        <p:spPr>
          <a:xfrm>
            <a:off x="2716973" y="3939222"/>
            <a:ext cx="368953" cy="461665"/>
          </a:xfrm>
          <a:prstGeom prst="rect">
            <a:avLst/>
          </a:prstGeom>
          <a:noFill/>
        </p:spPr>
        <p:txBody>
          <a:bodyPr wrap="square" rtlCol="0">
            <a:spAutoFit/>
          </a:bodyPr>
          <a:lstStyle/>
          <a:p>
            <a:r>
              <a:rPr lang="ja-JP" altLang="en-US" sz="2400" dirty="0"/>
              <a:t>⑤</a:t>
            </a:r>
            <a:endParaRPr kumimoji="1" lang="ja-JP" altLang="en-US" sz="2400" dirty="0"/>
          </a:p>
        </p:txBody>
      </p:sp>
      <p:sp>
        <p:nvSpPr>
          <p:cNvPr id="13" name="テキスト ボックス 12">
            <a:extLst>
              <a:ext uri="{FF2B5EF4-FFF2-40B4-BE49-F238E27FC236}">
                <a16:creationId xmlns:a16="http://schemas.microsoft.com/office/drawing/2014/main" id="{F07C6572-3867-F7DD-2CF6-B7EB5747461E}"/>
              </a:ext>
            </a:extLst>
          </p:cNvPr>
          <p:cNvSpPr txBox="1"/>
          <p:nvPr/>
        </p:nvSpPr>
        <p:spPr>
          <a:xfrm>
            <a:off x="2716973" y="4673483"/>
            <a:ext cx="368953" cy="461665"/>
          </a:xfrm>
          <a:prstGeom prst="rect">
            <a:avLst/>
          </a:prstGeom>
          <a:noFill/>
        </p:spPr>
        <p:txBody>
          <a:bodyPr wrap="square" rtlCol="0">
            <a:spAutoFit/>
          </a:bodyPr>
          <a:lstStyle/>
          <a:p>
            <a:r>
              <a:rPr kumimoji="1" lang="ja-JP" altLang="en-US" sz="2400" dirty="0"/>
              <a:t>⑥</a:t>
            </a:r>
          </a:p>
        </p:txBody>
      </p:sp>
      <p:pic>
        <p:nvPicPr>
          <p:cNvPr id="15" name="図 14">
            <a:extLst>
              <a:ext uri="{FF2B5EF4-FFF2-40B4-BE49-F238E27FC236}">
                <a16:creationId xmlns:a16="http://schemas.microsoft.com/office/drawing/2014/main" id="{9E2AC0B9-E1C6-85AB-0E6C-2DF1B2C815F4}"/>
              </a:ext>
            </a:extLst>
          </p:cNvPr>
          <p:cNvPicPr>
            <a:picLocks noChangeAspect="1"/>
          </p:cNvPicPr>
          <p:nvPr/>
        </p:nvPicPr>
        <p:blipFill>
          <a:blip r:embed="rId3"/>
          <a:stretch>
            <a:fillRect/>
          </a:stretch>
        </p:blipFill>
        <p:spPr>
          <a:xfrm>
            <a:off x="6605433" y="2083540"/>
            <a:ext cx="3458798" cy="2894663"/>
          </a:xfrm>
          <a:prstGeom prst="rect">
            <a:avLst/>
          </a:prstGeom>
        </p:spPr>
      </p:pic>
      <p:sp>
        <p:nvSpPr>
          <p:cNvPr id="16" name="テキスト ボックス 15">
            <a:extLst>
              <a:ext uri="{FF2B5EF4-FFF2-40B4-BE49-F238E27FC236}">
                <a16:creationId xmlns:a16="http://schemas.microsoft.com/office/drawing/2014/main" id="{A6F62019-6ACD-AEDB-0721-96A3311D7567}"/>
              </a:ext>
            </a:extLst>
          </p:cNvPr>
          <p:cNvSpPr txBox="1"/>
          <p:nvPr/>
        </p:nvSpPr>
        <p:spPr>
          <a:xfrm>
            <a:off x="7060194" y="2116315"/>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7" name="テキスト ボックス 16">
            <a:extLst>
              <a:ext uri="{FF2B5EF4-FFF2-40B4-BE49-F238E27FC236}">
                <a16:creationId xmlns:a16="http://schemas.microsoft.com/office/drawing/2014/main" id="{C973C103-0A44-AE7A-3037-116434F03178}"/>
              </a:ext>
            </a:extLst>
          </p:cNvPr>
          <p:cNvSpPr txBox="1"/>
          <p:nvPr/>
        </p:nvSpPr>
        <p:spPr>
          <a:xfrm>
            <a:off x="7060194" y="2757552"/>
            <a:ext cx="557212" cy="461665"/>
          </a:xfrm>
          <a:prstGeom prst="rect">
            <a:avLst/>
          </a:prstGeom>
          <a:noFill/>
        </p:spPr>
        <p:txBody>
          <a:bodyPr wrap="square" rtlCol="0">
            <a:spAutoFit/>
          </a:bodyPr>
          <a:lstStyle/>
          <a:p>
            <a:r>
              <a:rPr kumimoji="1" lang="ja-JP" altLang="en-US" sz="2400" dirty="0"/>
              <a:t>②</a:t>
            </a:r>
          </a:p>
        </p:txBody>
      </p:sp>
      <p:sp>
        <p:nvSpPr>
          <p:cNvPr id="18" name="テキスト ボックス 17">
            <a:extLst>
              <a:ext uri="{FF2B5EF4-FFF2-40B4-BE49-F238E27FC236}">
                <a16:creationId xmlns:a16="http://schemas.microsoft.com/office/drawing/2014/main" id="{6E6768CE-4B8F-9151-479C-58B6D49087E9}"/>
              </a:ext>
            </a:extLst>
          </p:cNvPr>
          <p:cNvSpPr txBox="1"/>
          <p:nvPr/>
        </p:nvSpPr>
        <p:spPr>
          <a:xfrm>
            <a:off x="7060194" y="3161352"/>
            <a:ext cx="557212" cy="461665"/>
          </a:xfrm>
          <a:prstGeom prst="rect">
            <a:avLst/>
          </a:prstGeom>
          <a:noFill/>
        </p:spPr>
        <p:txBody>
          <a:bodyPr wrap="square" rtlCol="0">
            <a:spAutoFit/>
          </a:bodyPr>
          <a:lstStyle/>
          <a:p>
            <a:r>
              <a:rPr kumimoji="1" lang="ja-JP" altLang="en-US" sz="2400" dirty="0"/>
              <a:t>③</a:t>
            </a:r>
          </a:p>
        </p:txBody>
      </p:sp>
      <p:sp>
        <p:nvSpPr>
          <p:cNvPr id="19" name="テキスト ボックス 18">
            <a:extLst>
              <a:ext uri="{FF2B5EF4-FFF2-40B4-BE49-F238E27FC236}">
                <a16:creationId xmlns:a16="http://schemas.microsoft.com/office/drawing/2014/main" id="{458FBB98-AE16-4F61-5FB7-B690BB8BF1AB}"/>
              </a:ext>
            </a:extLst>
          </p:cNvPr>
          <p:cNvSpPr txBox="1"/>
          <p:nvPr/>
        </p:nvSpPr>
        <p:spPr>
          <a:xfrm>
            <a:off x="7060194" y="3565152"/>
            <a:ext cx="368953" cy="461665"/>
          </a:xfrm>
          <a:prstGeom prst="rect">
            <a:avLst/>
          </a:prstGeom>
          <a:noFill/>
        </p:spPr>
        <p:txBody>
          <a:bodyPr wrap="square" rtlCol="0">
            <a:spAutoFit/>
          </a:bodyPr>
          <a:lstStyle/>
          <a:p>
            <a:r>
              <a:rPr kumimoji="1" lang="ja-JP" altLang="en-US" sz="2400" dirty="0"/>
              <a:t>④</a:t>
            </a:r>
          </a:p>
        </p:txBody>
      </p:sp>
      <p:sp>
        <p:nvSpPr>
          <p:cNvPr id="20" name="テキスト ボックス 19">
            <a:extLst>
              <a:ext uri="{FF2B5EF4-FFF2-40B4-BE49-F238E27FC236}">
                <a16:creationId xmlns:a16="http://schemas.microsoft.com/office/drawing/2014/main" id="{25AB447A-7DBF-01AC-F2CF-05D226C3504D}"/>
              </a:ext>
            </a:extLst>
          </p:cNvPr>
          <p:cNvSpPr txBox="1"/>
          <p:nvPr/>
        </p:nvSpPr>
        <p:spPr>
          <a:xfrm>
            <a:off x="7637467" y="4350208"/>
            <a:ext cx="368953" cy="461665"/>
          </a:xfrm>
          <a:prstGeom prst="rect">
            <a:avLst/>
          </a:prstGeom>
          <a:noFill/>
        </p:spPr>
        <p:txBody>
          <a:bodyPr wrap="square" rtlCol="0">
            <a:spAutoFit/>
          </a:bodyPr>
          <a:lstStyle/>
          <a:p>
            <a:r>
              <a:rPr kumimoji="1" lang="ja-JP" altLang="en-US" sz="2400" dirty="0"/>
              <a:t>⑥</a:t>
            </a:r>
          </a:p>
        </p:txBody>
      </p:sp>
      <p:sp>
        <p:nvSpPr>
          <p:cNvPr id="21" name="テキスト ボックス 20">
            <a:extLst>
              <a:ext uri="{FF2B5EF4-FFF2-40B4-BE49-F238E27FC236}">
                <a16:creationId xmlns:a16="http://schemas.microsoft.com/office/drawing/2014/main" id="{819254F3-25F8-9C4B-2CF4-C256324FEC47}"/>
              </a:ext>
            </a:extLst>
          </p:cNvPr>
          <p:cNvSpPr txBox="1"/>
          <p:nvPr/>
        </p:nvSpPr>
        <p:spPr>
          <a:xfrm>
            <a:off x="2558472" y="1625359"/>
            <a:ext cx="2314685" cy="369332"/>
          </a:xfrm>
          <a:prstGeom prst="rect">
            <a:avLst/>
          </a:prstGeom>
          <a:noFill/>
        </p:spPr>
        <p:txBody>
          <a:bodyPr wrap="square" rtlCol="0">
            <a:spAutoFit/>
          </a:bodyPr>
          <a:lstStyle/>
          <a:p>
            <a:r>
              <a:rPr kumimoji="1" lang="en-US" altLang="ja-JP" dirty="0"/>
              <a:t>【</a:t>
            </a:r>
            <a:r>
              <a:rPr lang="ja-JP" altLang="en-US" dirty="0"/>
              <a:t>正解の場合</a:t>
            </a:r>
            <a:r>
              <a:rPr kumimoji="1" lang="en-US" altLang="ja-JP" dirty="0"/>
              <a:t>】</a:t>
            </a:r>
            <a:endParaRPr kumimoji="1" lang="ja-JP" altLang="en-US" dirty="0"/>
          </a:p>
        </p:txBody>
      </p:sp>
      <p:sp>
        <p:nvSpPr>
          <p:cNvPr id="22" name="テキスト ボックス 21">
            <a:extLst>
              <a:ext uri="{FF2B5EF4-FFF2-40B4-BE49-F238E27FC236}">
                <a16:creationId xmlns:a16="http://schemas.microsoft.com/office/drawing/2014/main" id="{C24C3F0A-28EA-2AA7-E309-92BC22A975B3}"/>
              </a:ext>
            </a:extLst>
          </p:cNvPr>
          <p:cNvSpPr txBox="1"/>
          <p:nvPr/>
        </p:nvSpPr>
        <p:spPr>
          <a:xfrm>
            <a:off x="7430771" y="1622941"/>
            <a:ext cx="2314685" cy="369332"/>
          </a:xfrm>
          <a:prstGeom prst="rect">
            <a:avLst/>
          </a:prstGeom>
          <a:noFill/>
        </p:spPr>
        <p:txBody>
          <a:bodyPr wrap="square" rtlCol="0">
            <a:spAutoFit/>
          </a:bodyPr>
          <a:lstStyle/>
          <a:p>
            <a:r>
              <a:rPr lang="en-US" altLang="ja-JP" dirty="0"/>
              <a:t>【</a:t>
            </a:r>
            <a:r>
              <a:rPr lang="ja-JP" altLang="en-US" dirty="0"/>
              <a:t>不正解の場合</a:t>
            </a:r>
            <a:r>
              <a:rPr kumimoji="1" lang="en-US" altLang="ja-JP" dirty="0"/>
              <a:t>】</a:t>
            </a:r>
            <a:endParaRPr kumimoji="1" lang="ja-JP" altLang="en-US" dirty="0"/>
          </a:p>
        </p:txBody>
      </p:sp>
    </p:spTree>
    <p:extLst>
      <p:ext uri="{BB962C8B-B14F-4D97-AF65-F5344CB8AC3E}">
        <p14:creationId xmlns:p14="http://schemas.microsoft.com/office/powerpoint/2010/main" val="4038544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61D27-C248-B888-CA15-81A1B702B77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951F69A-91DC-BBF9-1E41-F0FEE7115C3B}"/>
              </a:ext>
            </a:extLst>
          </p:cNvPr>
          <p:cNvSpPr>
            <a:spLocks noGrp="1"/>
          </p:cNvSpPr>
          <p:nvPr>
            <p:ph type="title"/>
          </p:nvPr>
        </p:nvSpPr>
        <p:spPr>
          <a:xfrm>
            <a:off x="838200" y="365126"/>
            <a:ext cx="10515600" cy="806450"/>
          </a:xfrm>
        </p:spPr>
        <p:txBody>
          <a:bodyPr>
            <a:normAutofit/>
          </a:bodyPr>
          <a:lstStyle/>
          <a:p>
            <a:r>
              <a:rPr kumimoji="1" lang="ja-JP" altLang="en-US" sz="2600" dirty="0"/>
              <a:t>試験問題画面</a:t>
            </a:r>
            <a:r>
              <a:rPr kumimoji="1" lang="en-US" altLang="ja-JP" sz="2600" dirty="0"/>
              <a:t>(</a:t>
            </a:r>
            <a:r>
              <a:rPr lang="ja-JP" altLang="en-US" sz="2800" dirty="0"/>
              <a:t>丸括弧で囲まれている部分</a:t>
            </a:r>
            <a:r>
              <a:rPr lang="en-US" altLang="ja-JP" sz="2800" dirty="0"/>
              <a:t>:1</a:t>
            </a:r>
            <a:r>
              <a:rPr lang="ja-JP" altLang="en-US" sz="2800" dirty="0"/>
              <a:t>あり</a:t>
            </a:r>
            <a:r>
              <a:rPr kumimoji="1" lang="en-US" altLang="ja-JP" sz="2600" dirty="0"/>
              <a:t>)</a:t>
            </a:r>
            <a:r>
              <a:rPr kumimoji="1" lang="ja-JP" altLang="en-US" sz="2600" dirty="0"/>
              <a:t>　正解表示</a:t>
            </a:r>
          </a:p>
        </p:txBody>
      </p:sp>
      <p:graphicFrame>
        <p:nvGraphicFramePr>
          <p:cNvPr id="4" name="表 3">
            <a:extLst>
              <a:ext uri="{FF2B5EF4-FFF2-40B4-BE49-F238E27FC236}">
                <a16:creationId xmlns:a16="http://schemas.microsoft.com/office/drawing/2014/main" id="{887824EB-8111-2067-05B1-86579EC44383}"/>
              </a:ext>
            </a:extLst>
          </p:cNvPr>
          <p:cNvGraphicFramePr>
            <a:graphicFrameLocks noGrp="1"/>
          </p:cNvGraphicFramePr>
          <p:nvPr>
            <p:extLst>
              <p:ext uri="{D42A27DB-BD31-4B8C-83A1-F6EECF244321}">
                <p14:modId xmlns:p14="http://schemas.microsoft.com/office/powerpoint/2010/main" val="1706110351"/>
              </p:ext>
            </p:extLst>
          </p:nvPr>
        </p:nvGraphicFramePr>
        <p:xfrm>
          <a:off x="849745" y="1327657"/>
          <a:ext cx="10383029" cy="5489462"/>
        </p:xfrm>
        <a:graphic>
          <a:graphicData uri="http://schemas.openxmlformats.org/drawingml/2006/table">
            <a:tbl>
              <a:tblPr firstRow="1" bandRow="1">
                <a:tableStyleId>{5C22544A-7EE6-4342-B048-85BDC9FD1C3A}</a:tableStyleId>
              </a:tblPr>
              <a:tblGrid>
                <a:gridCol w="711203">
                  <a:extLst>
                    <a:ext uri="{9D8B030D-6E8A-4147-A177-3AD203B41FA5}">
                      <a16:colId xmlns:a16="http://schemas.microsoft.com/office/drawing/2014/main" val="964457069"/>
                    </a:ext>
                  </a:extLst>
                </a:gridCol>
                <a:gridCol w="1989992">
                  <a:extLst>
                    <a:ext uri="{9D8B030D-6E8A-4147-A177-3AD203B41FA5}">
                      <a16:colId xmlns:a16="http://schemas.microsoft.com/office/drawing/2014/main" val="1286212628"/>
                    </a:ext>
                  </a:extLst>
                </a:gridCol>
                <a:gridCol w="1214584">
                  <a:extLst>
                    <a:ext uri="{9D8B030D-6E8A-4147-A177-3AD203B41FA5}">
                      <a16:colId xmlns:a16="http://schemas.microsoft.com/office/drawing/2014/main" val="4163781771"/>
                    </a:ext>
                  </a:extLst>
                </a:gridCol>
                <a:gridCol w="1124805">
                  <a:extLst>
                    <a:ext uri="{9D8B030D-6E8A-4147-A177-3AD203B41FA5}">
                      <a16:colId xmlns:a16="http://schemas.microsoft.com/office/drawing/2014/main" val="294312044"/>
                    </a:ext>
                  </a:extLst>
                </a:gridCol>
                <a:gridCol w="5342445">
                  <a:extLst>
                    <a:ext uri="{9D8B030D-6E8A-4147-A177-3AD203B41FA5}">
                      <a16:colId xmlns:a16="http://schemas.microsoft.com/office/drawing/2014/main" val="324383659"/>
                    </a:ext>
                  </a:extLst>
                </a:gridCol>
              </a:tblGrid>
              <a:tr h="561666">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5994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ー</a:t>
                      </a:r>
                    </a:p>
                    <a:p>
                      <a:endParaRPr lang="ja-JP" altLang="en-US" dirty="0"/>
                    </a:p>
                  </a:txBody>
                  <a:tcPr/>
                </a:tc>
                <a:tc>
                  <a:txBody>
                    <a:bodyPr/>
                    <a:lstStyle/>
                    <a:p>
                      <a:r>
                        <a:rPr kumimoji="1" lang="ja-JP" altLang="en-US" dirty="0"/>
                        <a:t>解答した時点の残り制限時間を表示する。</a:t>
                      </a:r>
                    </a:p>
                  </a:txBody>
                  <a:tcPr/>
                </a:tc>
                <a:extLst>
                  <a:ext uri="{0D108BD9-81ED-4DB2-BD59-A6C34878D82A}">
                    <a16:rowId xmlns:a16="http://schemas.microsoft.com/office/drawing/2014/main" val="1414871137"/>
                  </a:ext>
                </a:extLst>
              </a:tr>
              <a:tr h="6109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正解</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試験標題画面で表示されたシート「一覧」の</a:t>
                      </a:r>
                      <a:r>
                        <a:rPr kumimoji="1" lang="en-US" altLang="ja-JP" dirty="0"/>
                        <a:t>B</a:t>
                      </a:r>
                      <a:r>
                        <a:rPr kumimoji="1" lang="ja-JP" altLang="en-US" dirty="0"/>
                        <a:t>列以降の列の偶数行目のセルの値（丸括弧、角括弧で囲まれている部分）を朱書きで表示する。</a:t>
                      </a:r>
                      <a:endParaRPr kumimoji="1" lang="en-US" altLang="ja-JP" dirty="0"/>
                    </a:p>
                    <a:p>
                      <a:r>
                        <a:rPr kumimoji="1" lang="ja-JP" altLang="en-US" dirty="0"/>
                        <a:t>同セル値（丸括弧で囲まれていない部分）を朱書きで表示する。</a:t>
                      </a:r>
                    </a:p>
                  </a:txBody>
                  <a:tcPr/>
                </a:tc>
                <a:extLst>
                  <a:ext uri="{0D108BD9-81ED-4DB2-BD59-A6C34878D82A}">
                    <a16:rowId xmlns:a16="http://schemas.microsoft.com/office/drawing/2014/main" val="3682293689"/>
                  </a:ext>
                </a:extLst>
              </a:tr>
              <a:tr h="8035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r>
                        <a:rPr lang="ja-JP" altLang="en-US" dirty="0"/>
                        <a:t>テキスト</a:t>
                      </a:r>
                    </a:p>
                  </a:txBody>
                  <a:tcPr/>
                </a:tc>
                <a:tc>
                  <a:txBody>
                    <a:bodyPr/>
                    <a:lstStyle/>
                    <a:p>
                      <a:r>
                        <a:rPr lang="ja-JP" altLang="en-US" dirty="0"/>
                        <a:t>非活性</a:t>
                      </a:r>
                    </a:p>
                  </a:txBody>
                  <a:tcPr/>
                </a:tc>
                <a:tc>
                  <a:txBody>
                    <a:bodyPr/>
                    <a:lstStyle/>
                    <a:p>
                      <a:r>
                        <a:rPr kumimoji="1" lang="ja-JP" altLang="en-US" dirty="0"/>
                        <a:t>試験標題画面で表示されたシート「一覧」の</a:t>
                      </a:r>
                      <a:r>
                        <a:rPr kumimoji="1" lang="en-US" altLang="ja-JP" dirty="0"/>
                        <a:t>B</a:t>
                      </a:r>
                      <a:r>
                        <a:rPr kumimoji="1" lang="ja-JP" altLang="en-US" dirty="0"/>
                        <a:t>列以降の列の偶数行目のセルの値（丸括弧で囲まれている部分）を解答、入力したものを表示する。</a:t>
                      </a:r>
                    </a:p>
                  </a:txBody>
                  <a:tcPr/>
                </a:tc>
                <a:extLst>
                  <a:ext uri="{0D108BD9-81ED-4DB2-BD59-A6C34878D82A}">
                    <a16:rowId xmlns:a16="http://schemas.microsoft.com/office/drawing/2014/main" val="1416683351"/>
                  </a:ext>
                </a:extLst>
              </a:tr>
              <a:tr h="9397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r>
                        <a:rPr lang="ja-JP" altLang="en-US" dirty="0"/>
                        <a:t>テキスト</a:t>
                      </a:r>
                    </a:p>
                  </a:txBody>
                  <a:tcPr/>
                </a:tc>
                <a:tc>
                  <a:txBody>
                    <a:bodyPr/>
                    <a:lstStyle/>
                    <a:p>
                      <a:r>
                        <a:rPr lang="ja-JP" altLang="en-US" dirty="0"/>
                        <a:t>非活性</a:t>
                      </a:r>
                    </a:p>
                  </a:txBody>
                  <a:tcPr/>
                </a:tc>
                <a:tc>
                  <a:txBody>
                    <a:bodyPr/>
                    <a:lstStyle/>
                    <a:p>
                      <a:r>
                        <a:rPr kumimoji="1" lang="ja-JP" altLang="en-US" dirty="0"/>
                        <a:t>試験標題画面で表示されたシート「一覧」の</a:t>
                      </a:r>
                      <a:r>
                        <a:rPr kumimoji="1" lang="en-US" altLang="ja-JP" dirty="0"/>
                        <a:t>B</a:t>
                      </a:r>
                      <a:r>
                        <a:rPr kumimoji="1" lang="ja-JP" altLang="en-US" dirty="0"/>
                        <a:t>列以降の列の偶数行目のセルの値（丸括弧、角括弧で囲まれていない部分）を解答、入力したものを表示する。</a:t>
                      </a:r>
                    </a:p>
                  </a:txBody>
                  <a:tcPr/>
                </a:tc>
                <a:extLst>
                  <a:ext uri="{0D108BD9-81ED-4DB2-BD59-A6C34878D82A}">
                    <a16:rowId xmlns:a16="http://schemas.microsoft.com/office/drawing/2014/main" val="1985345637"/>
                  </a:ext>
                </a:extLst>
              </a:tr>
              <a:tr h="721556">
                <a:tc>
                  <a:txBody>
                    <a:bodyPr/>
                    <a:lstStyle/>
                    <a:p>
                      <a:r>
                        <a:rPr lang="ja-JP" altLang="en-US" dirty="0"/>
                        <a:t>⑤</a:t>
                      </a:r>
                    </a:p>
                  </a:txBody>
                  <a:tcPr/>
                </a:tc>
                <a:tc>
                  <a:txBody>
                    <a:bodyPr/>
                    <a:lstStyle/>
                    <a:p>
                      <a:r>
                        <a:rPr lang="ja-JP" altLang="en-US" dirty="0"/>
                        <a:t>正解マーク</a:t>
                      </a:r>
                    </a:p>
                  </a:txBody>
                  <a:tcPr/>
                </a:tc>
                <a:tc>
                  <a:txBody>
                    <a:bodyPr/>
                    <a:lstStyle/>
                    <a:p>
                      <a:r>
                        <a:rPr lang="ja-JP" altLang="en-US" dirty="0"/>
                        <a:t>テキスト</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ー</a:t>
                      </a:r>
                    </a:p>
                  </a:txBody>
                  <a:tcPr/>
                </a:tc>
                <a:tc>
                  <a:txBody>
                    <a:bodyPr/>
                    <a:lstStyle/>
                    <a:p>
                      <a:r>
                        <a:rPr lang="ja-JP" altLang="en-US" dirty="0"/>
                        <a:t>解答が正しい場合は〇を表示する。</a:t>
                      </a:r>
                      <a:endParaRPr lang="en-US" altLang="ja-JP" dirty="0"/>
                    </a:p>
                  </a:txBody>
                  <a:tcPr/>
                </a:tc>
                <a:extLst>
                  <a:ext uri="{0D108BD9-81ED-4DB2-BD59-A6C34878D82A}">
                    <a16:rowId xmlns:a16="http://schemas.microsoft.com/office/drawing/2014/main" val="445148339"/>
                  </a:ext>
                </a:extLst>
              </a:tr>
            </a:tbl>
          </a:graphicData>
        </a:graphic>
      </p:graphicFrame>
    </p:spTree>
    <p:extLst>
      <p:ext uri="{BB962C8B-B14F-4D97-AF65-F5344CB8AC3E}">
        <p14:creationId xmlns:p14="http://schemas.microsoft.com/office/powerpoint/2010/main" val="3009574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99611-AD3E-6DDF-B5CB-2545C27A6DB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D8F01D5-81F6-D771-2F5B-72CC08B8E9A6}"/>
              </a:ext>
            </a:extLst>
          </p:cNvPr>
          <p:cNvSpPr>
            <a:spLocks noGrp="1"/>
          </p:cNvSpPr>
          <p:nvPr>
            <p:ph type="title"/>
          </p:nvPr>
        </p:nvSpPr>
        <p:spPr>
          <a:xfrm>
            <a:off x="838200" y="365126"/>
            <a:ext cx="10515600" cy="806450"/>
          </a:xfrm>
        </p:spPr>
        <p:txBody>
          <a:bodyPr>
            <a:normAutofit/>
          </a:bodyPr>
          <a:lstStyle/>
          <a:p>
            <a:r>
              <a:rPr kumimoji="1" lang="ja-JP" altLang="en-US" sz="2600" dirty="0"/>
              <a:t>試験問題画面</a:t>
            </a:r>
            <a:r>
              <a:rPr kumimoji="1" lang="en-US" altLang="ja-JP" sz="2600" dirty="0"/>
              <a:t>(</a:t>
            </a:r>
            <a:r>
              <a:rPr lang="ja-JP" altLang="en-US" sz="2800" dirty="0"/>
              <a:t>丸括弧で囲まれている部分</a:t>
            </a:r>
            <a:r>
              <a:rPr lang="en-US" altLang="ja-JP" sz="2800" dirty="0"/>
              <a:t>:1</a:t>
            </a:r>
            <a:r>
              <a:rPr lang="ja-JP" altLang="en-US" sz="2800" dirty="0"/>
              <a:t>あり</a:t>
            </a:r>
            <a:r>
              <a:rPr kumimoji="1" lang="en-US" altLang="ja-JP" sz="2600" dirty="0"/>
              <a:t>)</a:t>
            </a:r>
            <a:r>
              <a:rPr kumimoji="1" lang="ja-JP" altLang="en-US" sz="2600" dirty="0"/>
              <a:t>　正解表示</a:t>
            </a:r>
          </a:p>
        </p:txBody>
      </p:sp>
      <p:graphicFrame>
        <p:nvGraphicFramePr>
          <p:cNvPr id="4" name="表 3">
            <a:extLst>
              <a:ext uri="{FF2B5EF4-FFF2-40B4-BE49-F238E27FC236}">
                <a16:creationId xmlns:a16="http://schemas.microsoft.com/office/drawing/2014/main" id="{AEFDBAE8-8951-2ABD-FD6C-EF735E4E56AD}"/>
              </a:ext>
            </a:extLst>
          </p:cNvPr>
          <p:cNvGraphicFramePr>
            <a:graphicFrameLocks noGrp="1"/>
          </p:cNvGraphicFramePr>
          <p:nvPr>
            <p:extLst>
              <p:ext uri="{D42A27DB-BD31-4B8C-83A1-F6EECF244321}">
                <p14:modId xmlns:p14="http://schemas.microsoft.com/office/powerpoint/2010/main" val="1834681427"/>
              </p:ext>
            </p:extLst>
          </p:nvPr>
        </p:nvGraphicFramePr>
        <p:xfrm>
          <a:off x="838200" y="1336181"/>
          <a:ext cx="10639702" cy="1896748"/>
        </p:xfrm>
        <a:graphic>
          <a:graphicData uri="http://schemas.openxmlformats.org/drawingml/2006/table">
            <a:tbl>
              <a:tblPr firstRow="1" bandRow="1">
                <a:tableStyleId>{5C22544A-7EE6-4342-B048-85BDC9FD1C3A}</a:tableStyleId>
              </a:tblPr>
              <a:tblGrid>
                <a:gridCol w="739792">
                  <a:extLst>
                    <a:ext uri="{9D8B030D-6E8A-4147-A177-3AD203B41FA5}">
                      <a16:colId xmlns:a16="http://schemas.microsoft.com/office/drawing/2014/main" val="964457069"/>
                    </a:ext>
                  </a:extLst>
                </a:gridCol>
                <a:gridCol w="2036921">
                  <a:extLst>
                    <a:ext uri="{9D8B030D-6E8A-4147-A177-3AD203B41FA5}">
                      <a16:colId xmlns:a16="http://schemas.microsoft.com/office/drawing/2014/main" val="1286212628"/>
                    </a:ext>
                  </a:extLst>
                </a:gridCol>
                <a:gridCol w="1243227">
                  <a:extLst>
                    <a:ext uri="{9D8B030D-6E8A-4147-A177-3AD203B41FA5}">
                      <a16:colId xmlns:a16="http://schemas.microsoft.com/office/drawing/2014/main" val="4163781771"/>
                    </a:ext>
                  </a:extLst>
                </a:gridCol>
                <a:gridCol w="1151331">
                  <a:extLst>
                    <a:ext uri="{9D8B030D-6E8A-4147-A177-3AD203B41FA5}">
                      <a16:colId xmlns:a16="http://schemas.microsoft.com/office/drawing/2014/main" val="294312044"/>
                    </a:ext>
                  </a:extLst>
                </a:gridCol>
                <a:gridCol w="5468431">
                  <a:extLst>
                    <a:ext uri="{9D8B030D-6E8A-4147-A177-3AD203B41FA5}">
                      <a16:colId xmlns:a16="http://schemas.microsoft.com/office/drawing/2014/main" val="324383659"/>
                    </a:ext>
                  </a:extLst>
                </a:gridCol>
              </a:tblGrid>
              <a:tr h="43370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374295">
                <a:tc>
                  <a:txBody>
                    <a:bodyPr/>
                    <a:lstStyle/>
                    <a:p>
                      <a:r>
                        <a:rPr lang="ja-JP" altLang="en-US" dirty="0"/>
                        <a:t>⑥</a:t>
                      </a:r>
                    </a:p>
                  </a:txBody>
                  <a:tcPr/>
                </a:tc>
                <a:tc>
                  <a:txBody>
                    <a:bodyPr/>
                    <a:lstStyle/>
                    <a:p>
                      <a:r>
                        <a:rPr lang="ja-JP" altLang="en-US" dirty="0"/>
                        <a:t>次へ</a:t>
                      </a:r>
                    </a:p>
                  </a:txBody>
                  <a:tcPr/>
                </a:tc>
                <a:tc>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ボタン押下により以下の動作となる。</a:t>
                      </a:r>
                      <a:endParaRPr lang="en-US" altLang="ja-JP" dirty="0"/>
                    </a:p>
                    <a:p>
                      <a:r>
                        <a:rPr lang="ja-JP" altLang="en-US" dirty="0"/>
                        <a:t>・次の問題が存在する場合</a:t>
                      </a:r>
                      <a:endParaRPr lang="en-US" altLang="ja-JP" dirty="0"/>
                    </a:p>
                    <a:p>
                      <a:r>
                        <a:rPr lang="ja-JP" altLang="en-US" dirty="0"/>
                        <a:t>　次の問題を表示する。</a:t>
                      </a:r>
                      <a:endParaRPr lang="en-US" altLang="ja-JP" dirty="0"/>
                    </a:p>
                    <a:p>
                      <a:r>
                        <a:rPr lang="ja-JP" altLang="en-US" dirty="0"/>
                        <a:t>・次の問題が存在しない場合。</a:t>
                      </a:r>
                      <a:endParaRPr lang="en-US" altLang="ja-JP" dirty="0"/>
                    </a:p>
                    <a:p>
                      <a:r>
                        <a:rPr lang="ja-JP" altLang="en-US" dirty="0"/>
                        <a:t>　終了画面</a:t>
                      </a:r>
                      <a:r>
                        <a:rPr lang="en-US" altLang="ja-JP" dirty="0"/>
                        <a:t>(</a:t>
                      </a:r>
                      <a:r>
                        <a:rPr lang="ja-JP" altLang="en-US" dirty="0"/>
                        <a:t>試験・復習</a:t>
                      </a:r>
                      <a:r>
                        <a:rPr lang="en-US" altLang="ja-JP" dirty="0"/>
                        <a:t>)</a:t>
                      </a:r>
                      <a:r>
                        <a:rPr lang="ja-JP" altLang="en-US" dirty="0"/>
                        <a:t>を表示する。</a:t>
                      </a:r>
                      <a:endParaRPr lang="en-US" altLang="ja-JP" dirty="0"/>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1681068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C528A-7576-ABB6-D126-F67F0D822D1D}"/>
            </a:ext>
          </a:extLst>
        </p:cNvPr>
        <p:cNvGrpSpPr/>
        <p:nvPr/>
      </p:nvGrpSpPr>
      <p:grpSpPr>
        <a:xfrm>
          <a:off x="0" y="0"/>
          <a:ext cx="0" cy="0"/>
          <a:chOff x="0" y="0"/>
          <a:chExt cx="0" cy="0"/>
        </a:xfrm>
      </p:grpSpPr>
      <p:pic>
        <p:nvPicPr>
          <p:cNvPr id="11" name="図 10">
            <a:extLst>
              <a:ext uri="{FF2B5EF4-FFF2-40B4-BE49-F238E27FC236}">
                <a16:creationId xmlns:a16="http://schemas.microsoft.com/office/drawing/2014/main" id="{980D0D1F-8CB4-D73C-BC7C-C5DFA340AE6B}"/>
              </a:ext>
            </a:extLst>
          </p:cNvPr>
          <p:cNvPicPr>
            <a:picLocks noChangeAspect="1"/>
          </p:cNvPicPr>
          <p:nvPr/>
        </p:nvPicPr>
        <p:blipFill>
          <a:blip r:embed="rId3"/>
          <a:stretch>
            <a:fillRect/>
          </a:stretch>
        </p:blipFill>
        <p:spPr>
          <a:xfrm>
            <a:off x="2630168" y="2105343"/>
            <a:ext cx="7316221" cy="3762900"/>
          </a:xfrm>
          <a:prstGeom prst="rect">
            <a:avLst/>
          </a:prstGeom>
        </p:spPr>
      </p:pic>
      <p:sp>
        <p:nvSpPr>
          <p:cNvPr id="2" name="タイトル 1">
            <a:extLst>
              <a:ext uri="{FF2B5EF4-FFF2-40B4-BE49-F238E27FC236}">
                <a16:creationId xmlns:a16="http://schemas.microsoft.com/office/drawing/2014/main" id="{0C1A7B61-F9FE-96F4-A2F7-8FCD962C626E}"/>
              </a:ext>
            </a:extLst>
          </p:cNvPr>
          <p:cNvSpPr>
            <a:spLocks noGrp="1"/>
          </p:cNvSpPr>
          <p:nvPr>
            <p:ph type="title"/>
          </p:nvPr>
        </p:nvSpPr>
        <p:spPr/>
        <p:txBody>
          <a:bodyPr>
            <a:normAutofit/>
          </a:bodyPr>
          <a:lstStyle/>
          <a:p>
            <a:r>
              <a:rPr kumimoji="1" lang="ja-JP" altLang="en-US" sz="2600" dirty="0"/>
              <a:t>試験問題画面</a:t>
            </a:r>
            <a:r>
              <a:rPr kumimoji="1" lang="en-US" altLang="ja-JP" sz="2600" dirty="0"/>
              <a:t>(</a:t>
            </a:r>
            <a:r>
              <a:rPr lang="ja-JP" altLang="en-US" sz="2400" dirty="0"/>
              <a:t>丸括弧で囲まれている部分が複数</a:t>
            </a:r>
            <a:r>
              <a:rPr lang="en-US" altLang="ja-JP" sz="2400" dirty="0"/>
              <a:t>:N</a:t>
            </a:r>
            <a:r>
              <a:rPr lang="ja-JP" altLang="en-US" sz="2400" dirty="0"/>
              <a:t>あり</a:t>
            </a:r>
            <a:r>
              <a:rPr kumimoji="1" lang="en-US" altLang="ja-JP" sz="2600" dirty="0"/>
              <a:t>)</a:t>
            </a:r>
            <a:endParaRPr kumimoji="1" lang="ja-JP" altLang="en-US" sz="2600" dirty="0"/>
          </a:p>
        </p:txBody>
      </p:sp>
      <p:sp>
        <p:nvSpPr>
          <p:cNvPr id="6" name="テキスト ボックス 5">
            <a:extLst>
              <a:ext uri="{FF2B5EF4-FFF2-40B4-BE49-F238E27FC236}">
                <a16:creationId xmlns:a16="http://schemas.microsoft.com/office/drawing/2014/main" id="{2AD2865F-C291-6857-D642-97EB0FFF5D1C}"/>
              </a:ext>
            </a:extLst>
          </p:cNvPr>
          <p:cNvSpPr txBox="1"/>
          <p:nvPr/>
        </p:nvSpPr>
        <p:spPr>
          <a:xfrm>
            <a:off x="5000322" y="2287193"/>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7" name="テキスト ボックス 6">
            <a:extLst>
              <a:ext uri="{FF2B5EF4-FFF2-40B4-BE49-F238E27FC236}">
                <a16:creationId xmlns:a16="http://schemas.microsoft.com/office/drawing/2014/main" id="{1E3F01E1-90F2-EA1C-BB0A-FD115B97BDFB}"/>
              </a:ext>
            </a:extLst>
          </p:cNvPr>
          <p:cNvSpPr txBox="1"/>
          <p:nvPr/>
        </p:nvSpPr>
        <p:spPr>
          <a:xfrm>
            <a:off x="2977168" y="3332124"/>
            <a:ext cx="1225377" cy="461665"/>
          </a:xfrm>
          <a:prstGeom prst="rect">
            <a:avLst/>
          </a:prstGeom>
          <a:noFill/>
        </p:spPr>
        <p:txBody>
          <a:bodyPr wrap="square" rtlCol="0">
            <a:spAutoFit/>
          </a:bodyPr>
          <a:lstStyle/>
          <a:p>
            <a:r>
              <a:rPr kumimoji="1" lang="ja-JP" altLang="en-US" sz="2400" dirty="0"/>
              <a:t>②</a:t>
            </a:r>
            <a:r>
              <a:rPr kumimoji="1" lang="en-US" altLang="ja-JP" sz="2400" dirty="0"/>
              <a:t>-1</a:t>
            </a:r>
            <a:endParaRPr kumimoji="1" lang="ja-JP" altLang="en-US" sz="1600" dirty="0"/>
          </a:p>
        </p:txBody>
      </p:sp>
      <p:sp>
        <p:nvSpPr>
          <p:cNvPr id="9" name="テキスト ボックス 8">
            <a:extLst>
              <a:ext uri="{FF2B5EF4-FFF2-40B4-BE49-F238E27FC236}">
                <a16:creationId xmlns:a16="http://schemas.microsoft.com/office/drawing/2014/main" id="{9FD050D3-116A-C405-022F-D8C3189BD204}"/>
              </a:ext>
            </a:extLst>
          </p:cNvPr>
          <p:cNvSpPr txBox="1"/>
          <p:nvPr/>
        </p:nvSpPr>
        <p:spPr>
          <a:xfrm>
            <a:off x="5451390" y="4515464"/>
            <a:ext cx="557212" cy="461665"/>
          </a:xfrm>
          <a:prstGeom prst="rect">
            <a:avLst/>
          </a:prstGeom>
          <a:noFill/>
        </p:spPr>
        <p:txBody>
          <a:bodyPr wrap="square" rtlCol="0">
            <a:spAutoFit/>
          </a:bodyPr>
          <a:lstStyle/>
          <a:p>
            <a:r>
              <a:rPr kumimoji="1" lang="ja-JP" altLang="en-US" sz="2400" dirty="0"/>
              <a:t>④</a:t>
            </a:r>
          </a:p>
        </p:txBody>
      </p:sp>
      <p:sp>
        <p:nvSpPr>
          <p:cNvPr id="5" name="テキスト ボックス 4">
            <a:extLst>
              <a:ext uri="{FF2B5EF4-FFF2-40B4-BE49-F238E27FC236}">
                <a16:creationId xmlns:a16="http://schemas.microsoft.com/office/drawing/2014/main" id="{E66DAA7A-D15D-F40C-34D4-D31EC285DC36}"/>
              </a:ext>
            </a:extLst>
          </p:cNvPr>
          <p:cNvSpPr txBox="1"/>
          <p:nvPr/>
        </p:nvSpPr>
        <p:spPr>
          <a:xfrm>
            <a:off x="2977168" y="3745300"/>
            <a:ext cx="1225377" cy="461665"/>
          </a:xfrm>
          <a:prstGeom prst="rect">
            <a:avLst/>
          </a:prstGeom>
          <a:noFill/>
        </p:spPr>
        <p:txBody>
          <a:bodyPr wrap="square" rtlCol="0">
            <a:spAutoFit/>
          </a:bodyPr>
          <a:lstStyle/>
          <a:p>
            <a:r>
              <a:rPr lang="ja-JP" altLang="en-US" sz="2400" dirty="0"/>
              <a:t>③</a:t>
            </a:r>
            <a:r>
              <a:rPr kumimoji="1" lang="en-US" altLang="ja-JP" sz="2400" dirty="0"/>
              <a:t>-1</a:t>
            </a:r>
            <a:endParaRPr kumimoji="1" lang="ja-JP" altLang="en-US" sz="1600" dirty="0"/>
          </a:p>
        </p:txBody>
      </p:sp>
      <p:pic>
        <p:nvPicPr>
          <p:cNvPr id="14" name="図 13">
            <a:extLst>
              <a:ext uri="{FF2B5EF4-FFF2-40B4-BE49-F238E27FC236}">
                <a16:creationId xmlns:a16="http://schemas.microsoft.com/office/drawing/2014/main" id="{E599A676-AFB9-47A5-35B9-F0660CB96878}"/>
              </a:ext>
            </a:extLst>
          </p:cNvPr>
          <p:cNvPicPr>
            <a:picLocks noChangeAspect="1"/>
          </p:cNvPicPr>
          <p:nvPr/>
        </p:nvPicPr>
        <p:blipFill>
          <a:blip r:embed="rId4"/>
          <a:stretch>
            <a:fillRect/>
          </a:stretch>
        </p:blipFill>
        <p:spPr>
          <a:xfrm>
            <a:off x="5419159" y="3258515"/>
            <a:ext cx="4105848" cy="971686"/>
          </a:xfrm>
          <a:prstGeom prst="rect">
            <a:avLst/>
          </a:prstGeom>
        </p:spPr>
      </p:pic>
      <p:sp>
        <p:nvSpPr>
          <p:cNvPr id="3" name="テキスト ボックス 2">
            <a:extLst>
              <a:ext uri="{FF2B5EF4-FFF2-40B4-BE49-F238E27FC236}">
                <a16:creationId xmlns:a16="http://schemas.microsoft.com/office/drawing/2014/main" id="{65F9957B-4CC7-3D85-01A2-C76AF03022D1}"/>
              </a:ext>
            </a:extLst>
          </p:cNvPr>
          <p:cNvSpPr txBox="1"/>
          <p:nvPr/>
        </p:nvSpPr>
        <p:spPr>
          <a:xfrm>
            <a:off x="6978425" y="3322894"/>
            <a:ext cx="1225377" cy="461665"/>
          </a:xfrm>
          <a:prstGeom prst="rect">
            <a:avLst/>
          </a:prstGeom>
          <a:noFill/>
        </p:spPr>
        <p:txBody>
          <a:bodyPr wrap="square" rtlCol="0">
            <a:spAutoFit/>
          </a:bodyPr>
          <a:lstStyle/>
          <a:p>
            <a:r>
              <a:rPr kumimoji="1" lang="ja-JP" altLang="en-US" sz="2400" dirty="0"/>
              <a:t>②</a:t>
            </a:r>
            <a:r>
              <a:rPr kumimoji="1" lang="en-US" altLang="ja-JP" sz="2400" dirty="0"/>
              <a:t>-N</a:t>
            </a:r>
            <a:endParaRPr kumimoji="1" lang="ja-JP" altLang="en-US" sz="1600" dirty="0"/>
          </a:p>
        </p:txBody>
      </p:sp>
      <p:sp>
        <p:nvSpPr>
          <p:cNvPr id="10" name="テキスト ボックス 9">
            <a:extLst>
              <a:ext uri="{FF2B5EF4-FFF2-40B4-BE49-F238E27FC236}">
                <a16:creationId xmlns:a16="http://schemas.microsoft.com/office/drawing/2014/main" id="{7A3960CD-4612-EE40-9704-D94A8A9307BB}"/>
              </a:ext>
            </a:extLst>
          </p:cNvPr>
          <p:cNvSpPr txBox="1"/>
          <p:nvPr/>
        </p:nvSpPr>
        <p:spPr>
          <a:xfrm>
            <a:off x="6978425" y="3736070"/>
            <a:ext cx="1225377" cy="461665"/>
          </a:xfrm>
          <a:prstGeom prst="rect">
            <a:avLst/>
          </a:prstGeom>
          <a:noFill/>
        </p:spPr>
        <p:txBody>
          <a:bodyPr wrap="square" rtlCol="0">
            <a:spAutoFit/>
          </a:bodyPr>
          <a:lstStyle/>
          <a:p>
            <a:r>
              <a:rPr lang="ja-JP" altLang="en-US" sz="2400" dirty="0"/>
              <a:t>③</a:t>
            </a:r>
            <a:r>
              <a:rPr kumimoji="1" lang="en-US" altLang="ja-JP" sz="2400" dirty="0"/>
              <a:t>-N</a:t>
            </a:r>
            <a:endParaRPr kumimoji="1" lang="ja-JP" altLang="en-US" sz="1600" dirty="0"/>
          </a:p>
        </p:txBody>
      </p:sp>
      <p:cxnSp>
        <p:nvCxnSpPr>
          <p:cNvPr id="16" name="直線コネクタ 15">
            <a:extLst>
              <a:ext uri="{FF2B5EF4-FFF2-40B4-BE49-F238E27FC236}">
                <a16:creationId xmlns:a16="http://schemas.microsoft.com/office/drawing/2014/main" id="{D9C5CEE6-B96D-ED55-4BFB-FDEFFC034358}"/>
              </a:ext>
            </a:extLst>
          </p:cNvPr>
          <p:cNvCxnSpPr/>
          <p:nvPr/>
        </p:nvCxnSpPr>
        <p:spPr>
          <a:xfrm>
            <a:off x="5731518" y="3553726"/>
            <a:ext cx="1200727" cy="0"/>
          </a:xfrm>
          <a:prstGeom prst="line">
            <a:avLst/>
          </a:prstGeom>
          <a:ln>
            <a:prstDash val="sysDot"/>
          </a:ln>
        </p:spPr>
        <p:style>
          <a:lnRef idx="2">
            <a:schemeClr val="dk1"/>
          </a:lnRef>
          <a:fillRef idx="0">
            <a:schemeClr val="dk1"/>
          </a:fillRef>
          <a:effectRef idx="1">
            <a:schemeClr val="dk1"/>
          </a:effectRef>
          <a:fontRef idx="minor">
            <a:schemeClr val="tx1"/>
          </a:fontRef>
        </p:style>
      </p:cxnSp>
      <p:cxnSp>
        <p:nvCxnSpPr>
          <p:cNvPr id="17" name="直線コネクタ 16">
            <a:extLst>
              <a:ext uri="{FF2B5EF4-FFF2-40B4-BE49-F238E27FC236}">
                <a16:creationId xmlns:a16="http://schemas.microsoft.com/office/drawing/2014/main" id="{22CD9226-8451-DFBD-DA9F-1F116D307756}"/>
              </a:ext>
            </a:extLst>
          </p:cNvPr>
          <p:cNvCxnSpPr/>
          <p:nvPr/>
        </p:nvCxnSpPr>
        <p:spPr>
          <a:xfrm>
            <a:off x="5731518" y="3890853"/>
            <a:ext cx="1200727" cy="0"/>
          </a:xfrm>
          <a:prstGeom prst="line">
            <a:avLst/>
          </a:prstGeom>
          <a:ln>
            <a:prstDash val="sysDot"/>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57523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688BF-33DA-0E8B-B66E-FD81F4DF741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2C78251-B818-3219-9463-CD4A11375BD2}"/>
              </a:ext>
            </a:extLst>
          </p:cNvPr>
          <p:cNvSpPr>
            <a:spLocks noGrp="1"/>
          </p:cNvSpPr>
          <p:nvPr>
            <p:ph type="title"/>
          </p:nvPr>
        </p:nvSpPr>
        <p:spPr>
          <a:xfrm>
            <a:off x="838200" y="365126"/>
            <a:ext cx="10515600" cy="806450"/>
          </a:xfrm>
        </p:spPr>
        <p:txBody>
          <a:bodyPr>
            <a:normAutofit/>
          </a:bodyPr>
          <a:lstStyle/>
          <a:p>
            <a:r>
              <a:rPr kumimoji="1" lang="ja-JP" altLang="en-US" sz="2600" dirty="0"/>
              <a:t>試験問題画面</a:t>
            </a:r>
            <a:r>
              <a:rPr kumimoji="1" lang="en-US" altLang="ja-JP" sz="2600" dirty="0"/>
              <a:t>(</a:t>
            </a:r>
            <a:r>
              <a:rPr lang="ja-JP" altLang="en-US" sz="2400" dirty="0"/>
              <a:t>丸括弧で囲まれている部分複数</a:t>
            </a:r>
            <a:r>
              <a:rPr lang="en-US" altLang="ja-JP" sz="2400" dirty="0"/>
              <a:t>:N</a:t>
            </a:r>
            <a:r>
              <a:rPr lang="ja-JP" altLang="en-US" sz="2400" dirty="0"/>
              <a:t>あり</a:t>
            </a:r>
            <a:r>
              <a:rPr kumimoji="1" lang="en-US" altLang="ja-JP" sz="2600" dirty="0"/>
              <a:t>)</a:t>
            </a:r>
            <a:endParaRPr kumimoji="1" lang="ja-JP" altLang="en-US" sz="2600" dirty="0"/>
          </a:p>
        </p:txBody>
      </p:sp>
      <p:graphicFrame>
        <p:nvGraphicFramePr>
          <p:cNvPr id="4" name="表 3">
            <a:extLst>
              <a:ext uri="{FF2B5EF4-FFF2-40B4-BE49-F238E27FC236}">
                <a16:creationId xmlns:a16="http://schemas.microsoft.com/office/drawing/2014/main" id="{95CAE2C9-6BAD-EEC1-CCD5-3AFA7BBA05A8}"/>
              </a:ext>
            </a:extLst>
          </p:cNvPr>
          <p:cNvGraphicFramePr>
            <a:graphicFrameLocks noGrp="1"/>
          </p:cNvGraphicFramePr>
          <p:nvPr>
            <p:extLst>
              <p:ext uri="{D42A27DB-BD31-4B8C-83A1-F6EECF244321}">
                <p14:modId xmlns:p14="http://schemas.microsoft.com/office/powerpoint/2010/main" val="59489923"/>
              </p:ext>
            </p:extLst>
          </p:nvPr>
        </p:nvGraphicFramePr>
        <p:xfrm>
          <a:off x="917763" y="982106"/>
          <a:ext cx="10702465" cy="5740501"/>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619861">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808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en-US" altLang="ja-JP" dirty="0"/>
                        <a:t>1</a:t>
                      </a:r>
                      <a:r>
                        <a:rPr kumimoji="1" lang="ja-JP" altLang="en-US" dirty="0"/>
                        <a:t>問を解答するまでの時間を表示する。</a:t>
                      </a:r>
                      <a:endParaRPr kumimoji="1" lang="en-US" altLang="ja-JP" dirty="0"/>
                    </a:p>
                    <a:p>
                      <a:r>
                        <a:rPr kumimoji="1" lang="en-US" altLang="ja-JP" dirty="0"/>
                        <a:t>1</a:t>
                      </a:r>
                      <a:r>
                        <a:rPr kumimoji="1" lang="ja-JP" altLang="en-US" dirty="0"/>
                        <a:t>問の制限時間＝設定の制限時間</a:t>
                      </a:r>
                      <a:r>
                        <a:rPr kumimoji="1" lang="en-US" altLang="ja-JP" dirty="0"/>
                        <a:t>×</a:t>
                      </a:r>
                      <a:r>
                        <a:rPr kumimoji="1" lang="ja-JP" altLang="en-US" dirty="0"/>
                        <a:t>解答欄の数</a:t>
                      </a:r>
                      <a:endParaRPr kumimoji="1" lang="en-US" altLang="ja-JP" dirty="0"/>
                    </a:p>
                    <a:p>
                      <a:r>
                        <a:rPr kumimoji="1" lang="ja-JP" altLang="en-US" dirty="0"/>
                        <a:t>０になった場合に、正答画面を表示する。</a:t>
                      </a:r>
                    </a:p>
                  </a:txBody>
                  <a:tcPr/>
                </a:tc>
                <a:extLst>
                  <a:ext uri="{0D108BD9-81ED-4DB2-BD59-A6C34878D82A}">
                    <a16:rowId xmlns:a16="http://schemas.microsoft.com/office/drawing/2014/main" val="3682293689"/>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r>
                        <a:rPr lang="en-US" altLang="ja-JP" dirty="0"/>
                        <a:t>-N</a:t>
                      </a:r>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試験標題画面で表示されたシート「一覧」の</a:t>
                      </a:r>
                      <a:r>
                        <a:rPr kumimoji="1" lang="en-US" altLang="ja-JP" dirty="0"/>
                        <a:t>B</a:t>
                      </a:r>
                      <a:r>
                        <a:rPr kumimoji="1" lang="ja-JP" altLang="en-US" dirty="0"/>
                        <a:t>列以降の列の偶数行目のセルの値（丸括弧で囲まれている部分）を解答、入力する。</a:t>
                      </a:r>
                      <a:endParaRPr kumimoji="1" lang="en-US" altLang="ja-JP" dirty="0"/>
                    </a:p>
                    <a:p>
                      <a:r>
                        <a:rPr kumimoji="1" lang="en-US" altLang="ja-JP" dirty="0"/>
                        <a:t>N</a:t>
                      </a:r>
                      <a:r>
                        <a:rPr kumimoji="1" lang="ja-JP" altLang="en-US" dirty="0"/>
                        <a:t>は１～丸括弧ので囲まれる部分数</a:t>
                      </a:r>
                    </a:p>
                  </a:txBody>
                  <a:tcPr/>
                </a:tc>
                <a:extLst>
                  <a:ext uri="{0D108BD9-81ED-4DB2-BD59-A6C34878D82A}">
                    <a16:rowId xmlns:a16="http://schemas.microsoft.com/office/drawing/2014/main" val="1416683351"/>
                  </a:ext>
                </a:extLst>
              </a:tr>
              <a:tr h="756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r>
                        <a:rPr lang="en-US" altLang="ja-JP" dirty="0"/>
                        <a:t>-N</a:t>
                      </a:r>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試験標題画面で表示されたシート「一覧」の</a:t>
                      </a:r>
                      <a:r>
                        <a:rPr kumimoji="1" lang="en-US" altLang="ja-JP" dirty="0"/>
                        <a:t>B</a:t>
                      </a:r>
                      <a:r>
                        <a:rPr kumimoji="1" lang="ja-JP" altLang="en-US" dirty="0"/>
                        <a:t>列以降の列の偶数行目のセルの値（丸括弧で囲まれていない部分）を解答、入力する。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N</a:t>
                      </a:r>
                      <a:r>
                        <a:rPr kumimoji="1" lang="ja-JP" altLang="en-US" dirty="0"/>
                        <a:t>は１～丸括弧ので囲まれる部分数</a:t>
                      </a:r>
                    </a:p>
                  </a:txBody>
                  <a:tcPr/>
                </a:tc>
                <a:extLst>
                  <a:ext uri="{0D108BD9-81ED-4DB2-BD59-A6C34878D82A}">
                    <a16:rowId xmlns:a16="http://schemas.microsoft.com/office/drawing/2014/main" val="3577817611"/>
                  </a:ext>
                </a:extLst>
              </a:tr>
              <a:tr h="63322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endParaRPr lang="en-US" altLang="ja-JP"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解答</a:t>
                      </a:r>
                      <a:endParaRPr lang="en-US" altLang="ja-JP" dirty="0"/>
                    </a:p>
                  </a:txBody>
                  <a:tcPr/>
                </a:tc>
                <a:tc rowSpan="2">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制限時間が</a:t>
                      </a:r>
                      <a:r>
                        <a:rPr lang="en-US" altLang="ja-JP" dirty="0"/>
                        <a:t>1</a:t>
                      </a:r>
                      <a:r>
                        <a:rPr lang="ja-JP" altLang="en-US" dirty="0"/>
                        <a:t>以上かつすべての解答欄に入力が完了するまでは、非活性。</a:t>
                      </a:r>
                      <a:endParaRPr lang="en-US" altLang="ja-JP" dirty="0"/>
                    </a:p>
                  </a:txBody>
                  <a:tcPr/>
                </a:tc>
                <a:extLst>
                  <a:ext uri="{0D108BD9-81ED-4DB2-BD59-A6C34878D82A}">
                    <a16:rowId xmlns:a16="http://schemas.microsoft.com/office/drawing/2014/main" val="3054671712"/>
                  </a:ext>
                </a:extLst>
              </a:tr>
              <a:tr h="849745">
                <a:tc vMerge="1">
                  <a:txBody>
                    <a:bodyPr/>
                    <a:lstStyle/>
                    <a:p>
                      <a:endParaRPr lang="ja-JP" altLang="en-US"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txBody>
                  <a:tcPr/>
                </a:tc>
                <a:tc vMerge="1">
                  <a:txBody>
                    <a:bodyPr/>
                    <a:lstStyle/>
                    <a:p>
                      <a:endParaRPr lang="ja-JP" altLang="en-US" dirty="0"/>
                    </a:p>
                  </a:txBody>
                  <a:tcPr/>
                </a:tc>
                <a:tc>
                  <a:txBody>
                    <a:bodyPr/>
                    <a:lstStyle/>
                    <a:p>
                      <a:r>
                        <a:rPr lang="ja-JP" altLang="en-US" dirty="0"/>
                        <a:t>押下可</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すべての解答欄に入力が完了したときに、活性状態となる。</a:t>
                      </a:r>
                      <a:endParaRPr lang="en-US" altLang="ja-JP" dirty="0"/>
                    </a:p>
                    <a:p>
                      <a:r>
                        <a:rPr kumimoji="1" lang="ja-JP" altLang="en-US" dirty="0"/>
                        <a:t>問題の解答を行う。</a:t>
                      </a:r>
                      <a:endParaRPr kumimoji="1" lang="en-US" altLang="ja-JP" dirty="0"/>
                    </a:p>
                    <a:p>
                      <a:r>
                        <a:rPr kumimoji="1" lang="ja-JP" altLang="en-US" dirty="0"/>
                        <a:t>ボタンを押下した際に、答え合わせを行う。</a:t>
                      </a:r>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3239833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4CB79-90FC-CE8F-5957-B521225BF216}"/>
            </a:ext>
          </a:extLst>
        </p:cNvPr>
        <p:cNvGrpSpPr/>
        <p:nvPr/>
      </p:nvGrpSpPr>
      <p:grpSpPr>
        <a:xfrm>
          <a:off x="0" y="0"/>
          <a:ext cx="0" cy="0"/>
          <a:chOff x="0" y="0"/>
          <a:chExt cx="0" cy="0"/>
        </a:xfrm>
      </p:grpSpPr>
      <p:pic>
        <p:nvPicPr>
          <p:cNvPr id="15" name="図 14">
            <a:extLst>
              <a:ext uri="{FF2B5EF4-FFF2-40B4-BE49-F238E27FC236}">
                <a16:creationId xmlns:a16="http://schemas.microsoft.com/office/drawing/2014/main" id="{D14C5A35-8934-32C7-52C2-8705696D200D}"/>
              </a:ext>
            </a:extLst>
          </p:cNvPr>
          <p:cNvPicPr>
            <a:picLocks noChangeAspect="1"/>
          </p:cNvPicPr>
          <p:nvPr/>
        </p:nvPicPr>
        <p:blipFill>
          <a:blip r:embed="rId2"/>
          <a:stretch>
            <a:fillRect/>
          </a:stretch>
        </p:blipFill>
        <p:spPr>
          <a:xfrm>
            <a:off x="518744" y="2118259"/>
            <a:ext cx="5601482" cy="2753109"/>
          </a:xfrm>
          <a:prstGeom prst="rect">
            <a:avLst/>
          </a:prstGeom>
        </p:spPr>
      </p:pic>
      <p:pic>
        <p:nvPicPr>
          <p:cNvPr id="17" name="図 16">
            <a:extLst>
              <a:ext uri="{FF2B5EF4-FFF2-40B4-BE49-F238E27FC236}">
                <a16:creationId xmlns:a16="http://schemas.microsoft.com/office/drawing/2014/main" id="{55F1D9AF-AB0B-0AFE-F050-82D2750FDC65}"/>
              </a:ext>
            </a:extLst>
          </p:cNvPr>
          <p:cNvPicPr>
            <a:picLocks noChangeAspect="1"/>
          </p:cNvPicPr>
          <p:nvPr/>
        </p:nvPicPr>
        <p:blipFill>
          <a:blip r:embed="rId3"/>
          <a:stretch>
            <a:fillRect/>
          </a:stretch>
        </p:blipFill>
        <p:spPr>
          <a:xfrm>
            <a:off x="6289993" y="1975668"/>
            <a:ext cx="5536717" cy="2728494"/>
          </a:xfrm>
          <a:prstGeom prst="rect">
            <a:avLst/>
          </a:prstGeom>
        </p:spPr>
      </p:pic>
      <p:sp>
        <p:nvSpPr>
          <p:cNvPr id="2" name="タイトル 1">
            <a:extLst>
              <a:ext uri="{FF2B5EF4-FFF2-40B4-BE49-F238E27FC236}">
                <a16:creationId xmlns:a16="http://schemas.microsoft.com/office/drawing/2014/main" id="{29801B5F-6009-F896-BBDE-56A63811B36E}"/>
              </a:ext>
            </a:extLst>
          </p:cNvPr>
          <p:cNvSpPr>
            <a:spLocks noGrp="1"/>
          </p:cNvSpPr>
          <p:nvPr>
            <p:ph type="title"/>
          </p:nvPr>
        </p:nvSpPr>
        <p:spPr>
          <a:xfrm>
            <a:off x="838200" y="365125"/>
            <a:ext cx="10515600" cy="987425"/>
          </a:xfrm>
        </p:spPr>
        <p:txBody>
          <a:bodyPr>
            <a:normAutofit/>
          </a:bodyPr>
          <a:lstStyle/>
          <a:p>
            <a:r>
              <a:rPr lang="ja-JP" altLang="en-US" sz="2600" dirty="0"/>
              <a:t>試験問題</a:t>
            </a:r>
            <a:r>
              <a:rPr kumimoji="1" lang="ja-JP" altLang="en-US" sz="2600" dirty="0"/>
              <a:t>画面</a:t>
            </a:r>
            <a:r>
              <a:rPr kumimoji="1" lang="en-US" altLang="ja-JP" sz="2600" dirty="0"/>
              <a:t>(</a:t>
            </a:r>
            <a:r>
              <a:rPr lang="ja-JP" altLang="en-US" sz="2800" dirty="0"/>
              <a:t>丸括弧で囲まれている部分複数</a:t>
            </a:r>
            <a:r>
              <a:rPr lang="en-US" altLang="ja-JP" sz="2800" dirty="0"/>
              <a:t>:N</a:t>
            </a:r>
            <a:r>
              <a:rPr lang="ja-JP" altLang="en-US" sz="2800" dirty="0"/>
              <a:t>あり</a:t>
            </a:r>
            <a:r>
              <a:rPr kumimoji="1" lang="en-US" altLang="ja-JP" sz="2600" dirty="0"/>
              <a:t>)</a:t>
            </a:r>
            <a:r>
              <a:rPr kumimoji="1" lang="ja-JP" altLang="en-US" sz="2600" dirty="0"/>
              <a:t>　正解表示</a:t>
            </a:r>
          </a:p>
        </p:txBody>
      </p:sp>
      <p:sp>
        <p:nvSpPr>
          <p:cNvPr id="7" name="テキスト ボックス 6">
            <a:extLst>
              <a:ext uri="{FF2B5EF4-FFF2-40B4-BE49-F238E27FC236}">
                <a16:creationId xmlns:a16="http://schemas.microsoft.com/office/drawing/2014/main" id="{BA5B7715-4D57-0281-090F-D12A71F1CDE6}"/>
              </a:ext>
            </a:extLst>
          </p:cNvPr>
          <p:cNvSpPr txBox="1"/>
          <p:nvPr/>
        </p:nvSpPr>
        <p:spPr>
          <a:xfrm>
            <a:off x="2335069" y="2052118"/>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8" name="テキスト ボックス 7">
            <a:extLst>
              <a:ext uri="{FF2B5EF4-FFF2-40B4-BE49-F238E27FC236}">
                <a16:creationId xmlns:a16="http://schemas.microsoft.com/office/drawing/2014/main" id="{2411AF3E-2D01-8F60-2362-51D7BA695D5C}"/>
              </a:ext>
            </a:extLst>
          </p:cNvPr>
          <p:cNvSpPr txBox="1"/>
          <p:nvPr/>
        </p:nvSpPr>
        <p:spPr>
          <a:xfrm>
            <a:off x="6361921" y="2608374"/>
            <a:ext cx="557212" cy="461665"/>
          </a:xfrm>
          <a:prstGeom prst="rect">
            <a:avLst/>
          </a:prstGeom>
          <a:noFill/>
        </p:spPr>
        <p:txBody>
          <a:bodyPr wrap="square" rtlCol="0">
            <a:spAutoFit/>
          </a:bodyPr>
          <a:lstStyle/>
          <a:p>
            <a:r>
              <a:rPr kumimoji="1" lang="ja-JP" altLang="en-US" sz="2400" dirty="0"/>
              <a:t>②</a:t>
            </a:r>
          </a:p>
        </p:txBody>
      </p:sp>
      <p:sp>
        <p:nvSpPr>
          <p:cNvPr id="9" name="テキスト ボックス 8">
            <a:extLst>
              <a:ext uri="{FF2B5EF4-FFF2-40B4-BE49-F238E27FC236}">
                <a16:creationId xmlns:a16="http://schemas.microsoft.com/office/drawing/2014/main" id="{5EFEC077-D690-9780-EF31-E4D828974A68}"/>
              </a:ext>
            </a:extLst>
          </p:cNvPr>
          <p:cNvSpPr txBox="1"/>
          <p:nvPr/>
        </p:nvSpPr>
        <p:spPr>
          <a:xfrm>
            <a:off x="6054571" y="2967335"/>
            <a:ext cx="557212" cy="461665"/>
          </a:xfrm>
          <a:prstGeom prst="rect">
            <a:avLst/>
          </a:prstGeom>
          <a:noFill/>
        </p:spPr>
        <p:txBody>
          <a:bodyPr wrap="square" rtlCol="0">
            <a:spAutoFit/>
          </a:bodyPr>
          <a:lstStyle/>
          <a:p>
            <a:r>
              <a:rPr kumimoji="1" lang="ja-JP" altLang="en-US" sz="2400" dirty="0"/>
              <a:t>③</a:t>
            </a:r>
          </a:p>
        </p:txBody>
      </p:sp>
      <p:sp>
        <p:nvSpPr>
          <p:cNvPr id="10" name="テキスト ボックス 9">
            <a:extLst>
              <a:ext uri="{FF2B5EF4-FFF2-40B4-BE49-F238E27FC236}">
                <a16:creationId xmlns:a16="http://schemas.microsoft.com/office/drawing/2014/main" id="{8C481E8A-B717-A136-5C05-295F399272AC}"/>
              </a:ext>
            </a:extLst>
          </p:cNvPr>
          <p:cNvSpPr txBox="1"/>
          <p:nvPr/>
        </p:nvSpPr>
        <p:spPr>
          <a:xfrm>
            <a:off x="6054571" y="3351962"/>
            <a:ext cx="368953" cy="461665"/>
          </a:xfrm>
          <a:prstGeom prst="rect">
            <a:avLst/>
          </a:prstGeom>
          <a:noFill/>
        </p:spPr>
        <p:txBody>
          <a:bodyPr wrap="square" rtlCol="0">
            <a:spAutoFit/>
          </a:bodyPr>
          <a:lstStyle/>
          <a:p>
            <a:r>
              <a:rPr kumimoji="1" lang="ja-JP" altLang="en-US" sz="2400" dirty="0"/>
              <a:t>④</a:t>
            </a:r>
          </a:p>
        </p:txBody>
      </p:sp>
      <p:sp>
        <p:nvSpPr>
          <p:cNvPr id="11" name="テキスト ボックス 10">
            <a:extLst>
              <a:ext uri="{FF2B5EF4-FFF2-40B4-BE49-F238E27FC236}">
                <a16:creationId xmlns:a16="http://schemas.microsoft.com/office/drawing/2014/main" id="{91E79098-A3EA-D16B-D940-4D197E8E4CA3}"/>
              </a:ext>
            </a:extLst>
          </p:cNvPr>
          <p:cNvSpPr txBox="1"/>
          <p:nvPr/>
        </p:nvSpPr>
        <p:spPr>
          <a:xfrm>
            <a:off x="1140019" y="3705423"/>
            <a:ext cx="557212" cy="461665"/>
          </a:xfrm>
          <a:prstGeom prst="rect">
            <a:avLst/>
          </a:prstGeom>
          <a:noFill/>
        </p:spPr>
        <p:txBody>
          <a:bodyPr wrap="square" rtlCol="0">
            <a:spAutoFit/>
          </a:bodyPr>
          <a:lstStyle/>
          <a:p>
            <a:r>
              <a:rPr lang="ja-JP" altLang="en-US" sz="2400" dirty="0"/>
              <a:t>⑤</a:t>
            </a:r>
            <a:endParaRPr kumimoji="1" lang="ja-JP" altLang="en-US" sz="2400" dirty="0"/>
          </a:p>
        </p:txBody>
      </p:sp>
      <p:sp>
        <p:nvSpPr>
          <p:cNvPr id="18" name="テキスト ボックス 17">
            <a:extLst>
              <a:ext uri="{FF2B5EF4-FFF2-40B4-BE49-F238E27FC236}">
                <a16:creationId xmlns:a16="http://schemas.microsoft.com/office/drawing/2014/main" id="{73742463-E8E8-839B-7552-8AFA01E2BAE2}"/>
              </a:ext>
            </a:extLst>
          </p:cNvPr>
          <p:cNvSpPr txBox="1"/>
          <p:nvPr/>
        </p:nvSpPr>
        <p:spPr>
          <a:xfrm>
            <a:off x="8299284" y="4242497"/>
            <a:ext cx="557212" cy="461665"/>
          </a:xfrm>
          <a:prstGeom prst="rect">
            <a:avLst/>
          </a:prstGeom>
          <a:noFill/>
        </p:spPr>
        <p:txBody>
          <a:bodyPr wrap="square" rtlCol="0">
            <a:spAutoFit/>
          </a:bodyPr>
          <a:lstStyle/>
          <a:p>
            <a:r>
              <a:rPr kumimoji="1" lang="ja-JP" altLang="en-US" sz="2400" dirty="0"/>
              <a:t>⑥</a:t>
            </a:r>
          </a:p>
        </p:txBody>
      </p:sp>
      <p:sp>
        <p:nvSpPr>
          <p:cNvPr id="19" name="テキスト ボックス 18">
            <a:extLst>
              <a:ext uri="{FF2B5EF4-FFF2-40B4-BE49-F238E27FC236}">
                <a16:creationId xmlns:a16="http://schemas.microsoft.com/office/drawing/2014/main" id="{09468873-3639-6395-8C20-01ED348C23FF}"/>
              </a:ext>
            </a:extLst>
          </p:cNvPr>
          <p:cNvSpPr txBox="1"/>
          <p:nvPr/>
        </p:nvSpPr>
        <p:spPr>
          <a:xfrm>
            <a:off x="8005989" y="2048986"/>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20" name="テキスト ボックス 19">
            <a:extLst>
              <a:ext uri="{FF2B5EF4-FFF2-40B4-BE49-F238E27FC236}">
                <a16:creationId xmlns:a16="http://schemas.microsoft.com/office/drawing/2014/main" id="{205771C5-5B39-1A6B-674A-89A54BA782DE}"/>
              </a:ext>
            </a:extLst>
          </p:cNvPr>
          <p:cNvSpPr txBox="1"/>
          <p:nvPr/>
        </p:nvSpPr>
        <p:spPr>
          <a:xfrm>
            <a:off x="838200" y="1503404"/>
            <a:ext cx="2314685" cy="369332"/>
          </a:xfrm>
          <a:prstGeom prst="rect">
            <a:avLst/>
          </a:prstGeom>
          <a:noFill/>
        </p:spPr>
        <p:txBody>
          <a:bodyPr wrap="square" rtlCol="0">
            <a:spAutoFit/>
          </a:bodyPr>
          <a:lstStyle/>
          <a:p>
            <a:r>
              <a:rPr kumimoji="1" lang="en-US" altLang="ja-JP" dirty="0"/>
              <a:t>【</a:t>
            </a:r>
            <a:r>
              <a:rPr lang="ja-JP" altLang="en-US" dirty="0"/>
              <a:t>正解の場合</a:t>
            </a:r>
            <a:r>
              <a:rPr kumimoji="1" lang="en-US" altLang="ja-JP" dirty="0"/>
              <a:t>】</a:t>
            </a:r>
            <a:endParaRPr kumimoji="1" lang="ja-JP" altLang="en-US" dirty="0"/>
          </a:p>
        </p:txBody>
      </p:sp>
      <p:sp>
        <p:nvSpPr>
          <p:cNvPr id="21" name="テキスト ボックス 20">
            <a:extLst>
              <a:ext uri="{FF2B5EF4-FFF2-40B4-BE49-F238E27FC236}">
                <a16:creationId xmlns:a16="http://schemas.microsoft.com/office/drawing/2014/main" id="{6B85D90E-9302-FA02-403B-E699D44ACEB7}"/>
              </a:ext>
            </a:extLst>
          </p:cNvPr>
          <p:cNvSpPr txBox="1"/>
          <p:nvPr/>
        </p:nvSpPr>
        <p:spPr>
          <a:xfrm>
            <a:off x="6239047" y="1503404"/>
            <a:ext cx="2314685" cy="369332"/>
          </a:xfrm>
          <a:prstGeom prst="rect">
            <a:avLst/>
          </a:prstGeom>
          <a:noFill/>
        </p:spPr>
        <p:txBody>
          <a:bodyPr wrap="square" rtlCol="0">
            <a:spAutoFit/>
          </a:bodyPr>
          <a:lstStyle/>
          <a:p>
            <a:r>
              <a:rPr lang="en-US" altLang="ja-JP" dirty="0"/>
              <a:t>【</a:t>
            </a:r>
            <a:r>
              <a:rPr lang="ja-JP" altLang="en-US" dirty="0"/>
              <a:t>不正解の場合</a:t>
            </a:r>
            <a:r>
              <a:rPr kumimoji="1" lang="en-US" altLang="ja-JP" dirty="0"/>
              <a:t>】</a:t>
            </a:r>
            <a:endParaRPr kumimoji="1" lang="ja-JP" altLang="en-US" dirty="0"/>
          </a:p>
        </p:txBody>
      </p:sp>
      <p:sp>
        <p:nvSpPr>
          <p:cNvPr id="22" name="テキスト ボックス 21">
            <a:extLst>
              <a:ext uri="{FF2B5EF4-FFF2-40B4-BE49-F238E27FC236}">
                <a16:creationId xmlns:a16="http://schemas.microsoft.com/office/drawing/2014/main" id="{3BF8FA54-D374-8220-F382-91AB7F34A43E}"/>
              </a:ext>
            </a:extLst>
          </p:cNvPr>
          <p:cNvSpPr txBox="1"/>
          <p:nvPr/>
        </p:nvSpPr>
        <p:spPr>
          <a:xfrm>
            <a:off x="2595673" y="4344218"/>
            <a:ext cx="557212" cy="461665"/>
          </a:xfrm>
          <a:prstGeom prst="rect">
            <a:avLst/>
          </a:prstGeom>
          <a:noFill/>
        </p:spPr>
        <p:txBody>
          <a:bodyPr wrap="square" rtlCol="0">
            <a:spAutoFit/>
          </a:bodyPr>
          <a:lstStyle/>
          <a:p>
            <a:r>
              <a:rPr kumimoji="1" lang="ja-JP" altLang="en-US" sz="2400" dirty="0"/>
              <a:t>⑥</a:t>
            </a:r>
          </a:p>
        </p:txBody>
      </p:sp>
      <p:sp>
        <p:nvSpPr>
          <p:cNvPr id="23" name="テキスト ボックス 22">
            <a:extLst>
              <a:ext uri="{FF2B5EF4-FFF2-40B4-BE49-F238E27FC236}">
                <a16:creationId xmlns:a16="http://schemas.microsoft.com/office/drawing/2014/main" id="{B40BD18D-4390-272B-AAB6-C341E26F429C}"/>
              </a:ext>
            </a:extLst>
          </p:cNvPr>
          <p:cNvSpPr txBox="1"/>
          <p:nvPr/>
        </p:nvSpPr>
        <p:spPr>
          <a:xfrm>
            <a:off x="517355" y="2962723"/>
            <a:ext cx="557212" cy="461665"/>
          </a:xfrm>
          <a:prstGeom prst="rect">
            <a:avLst/>
          </a:prstGeom>
          <a:noFill/>
        </p:spPr>
        <p:txBody>
          <a:bodyPr wrap="square" rtlCol="0">
            <a:spAutoFit/>
          </a:bodyPr>
          <a:lstStyle/>
          <a:p>
            <a:r>
              <a:rPr kumimoji="1" lang="ja-JP" altLang="en-US" sz="2400" dirty="0"/>
              <a:t>③</a:t>
            </a:r>
          </a:p>
        </p:txBody>
      </p:sp>
      <p:sp>
        <p:nvSpPr>
          <p:cNvPr id="24" name="テキスト ボックス 23">
            <a:extLst>
              <a:ext uri="{FF2B5EF4-FFF2-40B4-BE49-F238E27FC236}">
                <a16:creationId xmlns:a16="http://schemas.microsoft.com/office/drawing/2014/main" id="{1FDC2C57-C19D-FABB-9BF2-EFBE5633670C}"/>
              </a:ext>
            </a:extLst>
          </p:cNvPr>
          <p:cNvSpPr txBox="1"/>
          <p:nvPr/>
        </p:nvSpPr>
        <p:spPr>
          <a:xfrm>
            <a:off x="517355" y="3347350"/>
            <a:ext cx="368953" cy="461665"/>
          </a:xfrm>
          <a:prstGeom prst="rect">
            <a:avLst/>
          </a:prstGeom>
          <a:noFill/>
        </p:spPr>
        <p:txBody>
          <a:bodyPr wrap="square" rtlCol="0">
            <a:spAutoFit/>
          </a:bodyPr>
          <a:lstStyle/>
          <a:p>
            <a:r>
              <a:rPr kumimoji="1" lang="ja-JP" altLang="en-US" sz="2400" dirty="0"/>
              <a:t>④</a:t>
            </a:r>
          </a:p>
        </p:txBody>
      </p:sp>
    </p:spTree>
    <p:extLst>
      <p:ext uri="{BB962C8B-B14F-4D97-AF65-F5344CB8AC3E}">
        <p14:creationId xmlns:p14="http://schemas.microsoft.com/office/powerpoint/2010/main" val="1920839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06CFC-5718-4589-34AD-531AF91F7B7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E2019D1-F32A-8DF9-546C-38634A9F7A21}"/>
              </a:ext>
            </a:extLst>
          </p:cNvPr>
          <p:cNvSpPr>
            <a:spLocks noGrp="1"/>
          </p:cNvSpPr>
          <p:nvPr>
            <p:ph type="title"/>
          </p:nvPr>
        </p:nvSpPr>
        <p:spPr>
          <a:xfrm>
            <a:off x="838200" y="365126"/>
            <a:ext cx="10515600" cy="806450"/>
          </a:xfrm>
        </p:spPr>
        <p:txBody>
          <a:bodyPr>
            <a:normAutofit/>
          </a:bodyPr>
          <a:lstStyle/>
          <a:p>
            <a:r>
              <a:rPr kumimoji="1" lang="ja-JP" altLang="en-US" sz="2600" dirty="0"/>
              <a:t>試験問題画面</a:t>
            </a:r>
            <a:r>
              <a:rPr kumimoji="1" lang="en-US" altLang="ja-JP" sz="2600" dirty="0"/>
              <a:t>(</a:t>
            </a:r>
            <a:r>
              <a:rPr lang="ja-JP" altLang="en-US" sz="2400" dirty="0"/>
              <a:t>丸括弧で囲まれている部分複数</a:t>
            </a:r>
            <a:r>
              <a:rPr lang="en-US" altLang="ja-JP" sz="2400" dirty="0"/>
              <a:t>:N</a:t>
            </a:r>
            <a:r>
              <a:rPr lang="ja-JP" altLang="en-US" sz="2400" dirty="0"/>
              <a:t>あり</a:t>
            </a:r>
            <a:r>
              <a:rPr kumimoji="1" lang="en-US" altLang="ja-JP" sz="2600" dirty="0"/>
              <a:t>)</a:t>
            </a:r>
            <a:r>
              <a:rPr lang="ja-JP" altLang="en-US" sz="2600" dirty="0"/>
              <a:t> 　正解表示</a:t>
            </a:r>
            <a:endParaRPr kumimoji="1" lang="ja-JP" altLang="en-US" sz="2600" dirty="0"/>
          </a:p>
        </p:txBody>
      </p:sp>
      <p:graphicFrame>
        <p:nvGraphicFramePr>
          <p:cNvPr id="4" name="表 3">
            <a:extLst>
              <a:ext uri="{FF2B5EF4-FFF2-40B4-BE49-F238E27FC236}">
                <a16:creationId xmlns:a16="http://schemas.microsoft.com/office/drawing/2014/main" id="{DE7AB31F-7AC9-764D-8EA4-A1870CDD5EB4}"/>
              </a:ext>
            </a:extLst>
          </p:cNvPr>
          <p:cNvGraphicFramePr>
            <a:graphicFrameLocks noGrp="1"/>
          </p:cNvGraphicFramePr>
          <p:nvPr>
            <p:extLst>
              <p:ext uri="{D42A27DB-BD31-4B8C-83A1-F6EECF244321}">
                <p14:modId xmlns:p14="http://schemas.microsoft.com/office/powerpoint/2010/main" val="1174578152"/>
              </p:ext>
            </p:extLst>
          </p:nvPr>
        </p:nvGraphicFramePr>
        <p:xfrm>
          <a:off x="917763" y="982106"/>
          <a:ext cx="10702465" cy="5740501"/>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619861">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808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en-US" altLang="ja-JP" dirty="0"/>
                        <a:t>1</a:t>
                      </a:r>
                      <a:r>
                        <a:rPr kumimoji="1" lang="ja-JP" altLang="en-US" dirty="0"/>
                        <a:t>問を解答するまでの時間を表示する。</a:t>
                      </a:r>
                      <a:endParaRPr kumimoji="1" lang="en-US" altLang="ja-JP" dirty="0"/>
                    </a:p>
                    <a:p>
                      <a:r>
                        <a:rPr kumimoji="1" lang="en-US" altLang="ja-JP" dirty="0"/>
                        <a:t>1</a:t>
                      </a:r>
                      <a:r>
                        <a:rPr kumimoji="1" lang="ja-JP" altLang="en-US" dirty="0"/>
                        <a:t>問の制限時間＝設定の制限時間</a:t>
                      </a:r>
                      <a:r>
                        <a:rPr kumimoji="1" lang="en-US" altLang="ja-JP" dirty="0"/>
                        <a:t>×</a:t>
                      </a:r>
                      <a:r>
                        <a:rPr kumimoji="1" lang="ja-JP" altLang="en-US" dirty="0"/>
                        <a:t>解答欄の数</a:t>
                      </a:r>
                      <a:endParaRPr kumimoji="1" lang="en-US" altLang="ja-JP" dirty="0"/>
                    </a:p>
                    <a:p>
                      <a:r>
                        <a:rPr kumimoji="1" lang="ja-JP" altLang="en-US" dirty="0"/>
                        <a:t>０になった場合に、正答画面を表示する。</a:t>
                      </a:r>
                    </a:p>
                  </a:txBody>
                  <a:tcPr/>
                </a:tc>
                <a:extLst>
                  <a:ext uri="{0D108BD9-81ED-4DB2-BD59-A6C34878D82A}">
                    <a16:rowId xmlns:a16="http://schemas.microsoft.com/office/drawing/2014/main" val="3682293689"/>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r>
                        <a:rPr lang="en-US" altLang="ja-JP" dirty="0"/>
                        <a:t>-N</a:t>
                      </a:r>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試験標題画面で表示されたシート「一覧」の</a:t>
                      </a:r>
                      <a:r>
                        <a:rPr kumimoji="1" lang="en-US" altLang="ja-JP" dirty="0"/>
                        <a:t>B</a:t>
                      </a:r>
                      <a:r>
                        <a:rPr kumimoji="1" lang="ja-JP" altLang="en-US" dirty="0"/>
                        <a:t>列以降の列の偶数行目のセルの値（丸括弧で囲まれている部分）を解答、入力する。</a:t>
                      </a:r>
                      <a:endParaRPr kumimoji="1" lang="en-US" altLang="ja-JP" dirty="0"/>
                    </a:p>
                    <a:p>
                      <a:r>
                        <a:rPr kumimoji="1" lang="en-US" altLang="ja-JP" dirty="0"/>
                        <a:t>N</a:t>
                      </a:r>
                      <a:r>
                        <a:rPr kumimoji="1" lang="ja-JP" altLang="en-US" dirty="0"/>
                        <a:t>は１～丸括弧で囲まれる部分数（画面は３の例）</a:t>
                      </a:r>
                    </a:p>
                  </a:txBody>
                  <a:tcPr/>
                </a:tc>
                <a:extLst>
                  <a:ext uri="{0D108BD9-81ED-4DB2-BD59-A6C34878D82A}">
                    <a16:rowId xmlns:a16="http://schemas.microsoft.com/office/drawing/2014/main" val="1416683351"/>
                  </a:ext>
                </a:extLst>
              </a:tr>
              <a:tr h="756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r>
                        <a:rPr lang="en-US" altLang="ja-JP" dirty="0"/>
                        <a:t>-N</a:t>
                      </a:r>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試験標題画面で表示されたシート「一覧」の</a:t>
                      </a:r>
                      <a:r>
                        <a:rPr kumimoji="1" lang="en-US" altLang="ja-JP" dirty="0"/>
                        <a:t>B</a:t>
                      </a:r>
                      <a:r>
                        <a:rPr kumimoji="1" lang="ja-JP" altLang="en-US" dirty="0"/>
                        <a:t>列以降の列の偶数行目のセルの値（丸括弧で囲まれていない部分）を解答、入力する。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N</a:t>
                      </a:r>
                      <a:r>
                        <a:rPr kumimoji="1" lang="ja-JP" altLang="en-US" dirty="0"/>
                        <a:t>は１～丸括弧で囲まれる部分数（画面は３の例）</a:t>
                      </a:r>
                    </a:p>
                  </a:txBody>
                  <a:tcPr/>
                </a:tc>
                <a:extLst>
                  <a:ext uri="{0D108BD9-81ED-4DB2-BD59-A6C34878D82A}">
                    <a16:rowId xmlns:a16="http://schemas.microsoft.com/office/drawing/2014/main" val="3577817611"/>
                  </a:ext>
                </a:extLst>
              </a:tr>
              <a:tr h="63322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endParaRPr lang="en-US" altLang="ja-JP"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解答</a:t>
                      </a:r>
                      <a:endParaRPr lang="en-US" altLang="ja-JP" dirty="0"/>
                    </a:p>
                  </a:txBody>
                  <a:tcPr/>
                </a:tc>
                <a:tc rowSpan="2">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制限時間が</a:t>
                      </a:r>
                      <a:r>
                        <a:rPr lang="en-US" altLang="ja-JP" dirty="0"/>
                        <a:t>1</a:t>
                      </a:r>
                      <a:r>
                        <a:rPr lang="ja-JP" altLang="en-US" dirty="0"/>
                        <a:t>以上かつすべての解答欄に入力が完了するまでは、非活性。</a:t>
                      </a:r>
                      <a:endParaRPr lang="en-US" altLang="ja-JP" dirty="0"/>
                    </a:p>
                  </a:txBody>
                  <a:tcPr/>
                </a:tc>
                <a:extLst>
                  <a:ext uri="{0D108BD9-81ED-4DB2-BD59-A6C34878D82A}">
                    <a16:rowId xmlns:a16="http://schemas.microsoft.com/office/drawing/2014/main" val="3054671712"/>
                  </a:ext>
                </a:extLst>
              </a:tr>
              <a:tr h="849745">
                <a:tc vMerge="1">
                  <a:txBody>
                    <a:bodyPr/>
                    <a:lstStyle/>
                    <a:p>
                      <a:endParaRPr lang="ja-JP" altLang="en-US"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txBody>
                  <a:tcPr/>
                </a:tc>
                <a:tc vMerge="1">
                  <a:txBody>
                    <a:bodyPr/>
                    <a:lstStyle/>
                    <a:p>
                      <a:endParaRPr lang="ja-JP" altLang="en-US" dirty="0"/>
                    </a:p>
                  </a:txBody>
                  <a:tcPr/>
                </a:tc>
                <a:tc>
                  <a:txBody>
                    <a:bodyPr/>
                    <a:lstStyle/>
                    <a:p>
                      <a:r>
                        <a:rPr lang="ja-JP" altLang="en-US" dirty="0"/>
                        <a:t>押下可</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すべての解答欄に入力が完了したときに、活性状態となる。</a:t>
                      </a:r>
                      <a:endParaRPr lang="en-US" altLang="ja-JP" dirty="0"/>
                    </a:p>
                    <a:p>
                      <a:r>
                        <a:rPr kumimoji="1" lang="ja-JP" altLang="en-US" dirty="0"/>
                        <a:t>問題の解答を行う。</a:t>
                      </a:r>
                      <a:endParaRPr kumimoji="1" lang="en-US" altLang="ja-JP" dirty="0"/>
                    </a:p>
                    <a:p>
                      <a:r>
                        <a:rPr kumimoji="1" lang="ja-JP" altLang="en-US" dirty="0"/>
                        <a:t>ボタンを押下した際に、答え合わせを行う。</a:t>
                      </a:r>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3309538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35D6B-1EB5-AC30-0772-4812C7AC796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AB4CF52-1628-0B45-BE8D-044D6226F11D}"/>
              </a:ext>
            </a:extLst>
          </p:cNvPr>
          <p:cNvSpPr>
            <a:spLocks noGrp="1"/>
          </p:cNvSpPr>
          <p:nvPr>
            <p:ph type="title"/>
          </p:nvPr>
        </p:nvSpPr>
        <p:spPr>
          <a:xfrm>
            <a:off x="838200" y="365126"/>
            <a:ext cx="10515600" cy="806450"/>
          </a:xfrm>
        </p:spPr>
        <p:txBody>
          <a:bodyPr>
            <a:normAutofit/>
          </a:bodyPr>
          <a:lstStyle/>
          <a:p>
            <a:r>
              <a:rPr lang="ja-JP" altLang="en-US" sz="2600" dirty="0"/>
              <a:t>試験</a:t>
            </a:r>
            <a:r>
              <a:rPr kumimoji="1" lang="ja-JP" altLang="en-US" sz="2600" dirty="0"/>
              <a:t>問題画面</a:t>
            </a:r>
            <a:r>
              <a:rPr kumimoji="1" lang="en-US" altLang="ja-JP" sz="2600" dirty="0"/>
              <a:t>(</a:t>
            </a:r>
            <a:r>
              <a:rPr lang="ja-JP" altLang="en-US" sz="2800" dirty="0"/>
              <a:t>丸括弧で囲まれている部分</a:t>
            </a:r>
            <a:r>
              <a:rPr lang="en-US" altLang="ja-JP" sz="2800" dirty="0"/>
              <a:t>:N</a:t>
            </a:r>
            <a:r>
              <a:rPr lang="ja-JP" altLang="en-US" sz="2800" dirty="0"/>
              <a:t>あり</a:t>
            </a:r>
            <a:r>
              <a:rPr kumimoji="1" lang="en-US" altLang="ja-JP" sz="2600" dirty="0"/>
              <a:t>)</a:t>
            </a:r>
            <a:r>
              <a:rPr kumimoji="1" lang="ja-JP" altLang="en-US" sz="2600" dirty="0"/>
              <a:t>　正解表示</a:t>
            </a:r>
          </a:p>
        </p:txBody>
      </p:sp>
      <p:graphicFrame>
        <p:nvGraphicFramePr>
          <p:cNvPr id="4" name="表 3">
            <a:extLst>
              <a:ext uri="{FF2B5EF4-FFF2-40B4-BE49-F238E27FC236}">
                <a16:creationId xmlns:a16="http://schemas.microsoft.com/office/drawing/2014/main" id="{B23639FB-8DBC-16FF-731A-4C832784D1D6}"/>
              </a:ext>
            </a:extLst>
          </p:cNvPr>
          <p:cNvGraphicFramePr>
            <a:graphicFrameLocks noGrp="1"/>
          </p:cNvGraphicFramePr>
          <p:nvPr>
            <p:extLst>
              <p:ext uri="{D42A27DB-BD31-4B8C-83A1-F6EECF244321}">
                <p14:modId xmlns:p14="http://schemas.microsoft.com/office/powerpoint/2010/main" val="3875954635"/>
              </p:ext>
            </p:extLst>
          </p:nvPr>
        </p:nvGraphicFramePr>
        <p:xfrm>
          <a:off x="838200" y="1336181"/>
          <a:ext cx="10639702" cy="1896748"/>
        </p:xfrm>
        <a:graphic>
          <a:graphicData uri="http://schemas.openxmlformats.org/drawingml/2006/table">
            <a:tbl>
              <a:tblPr firstRow="1" bandRow="1">
                <a:tableStyleId>{5C22544A-7EE6-4342-B048-85BDC9FD1C3A}</a:tableStyleId>
              </a:tblPr>
              <a:tblGrid>
                <a:gridCol w="739792">
                  <a:extLst>
                    <a:ext uri="{9D8B030D-6E8A-4147-A177-3AD203B41FA5}">
                      <a16:colId xmlns:a16="http://schemas.microsoft.com/office/drawing/2014/main" val="964457069"/>
                    </a:ext>
                  </a:extLst>
                </a:gridCol>
                <a:gridCol w="2036921">
                  <a:extLst>
                    <a:ext uri="{9D8B030D-6E8A-4147-A177-3AD203B41FA5}">
                      <a16:colId xmlns:a16="http://schemas.microsoft.com/office/drawing/2014/main" val="1286212628"/>
                    </a:ext>
                  </a:extLst>
                </a:gridCol>
                <a:gridCol w="1243227">
                  <a:extLst>
                    <a:ext uri="{9D8B030D-6E8A-4147-A177-3AD203B41FA5}">
                      <a16:colId xmlns:a16="http://schemas.microsoft.com/office/drawing/2014/main" val="4163781771"/>
                    </a:ext>
                  </a:extLst>
                </a:gridCol>
                <a:gridCol w="1151331">
                  <a:extLst>
                    <a:ext uri="{9D8B030D-6E8A-4147-A177-3AD203B41FA5}">
                      <a16:colId xmlns:a16="http://schemas.microsoft.com/office/drawing/2014/main" val="294312044"/>
                    </a:ext>
                  </a:extLst>
                </a:gridCol>
                <a:gridCol w="5468431">
                  <a:extLst>
                    <a:ext uri="{9D8B030D-6E8A-4147-A177-3AD203B41FA5}">
                      <a16:colId xmlns:a16="http://schemas.microsoft.com/office/drawing/2014/main" val="324383659"/>
                    </a:ext>
                  </a:extLst>
                </a:gridCol>
              </a:tblGrid>
              <a:tr h="43370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374295">
                <a:tc>
                  <a:txBody>
                    <a:bodyPr/>
                    <a:lstStyle/>
                    <a:p>
                      <a:r>
                        <a:rPr lang="ja-JP" altLang="en-US" dirty="0"/>
                        <a:t>⑥</a:t>
                      </a:r>
                    </a:p>
                  </a:txBody>
                  <a:tcPr/>
                </a:tc>
                <a:tc>
                  <a:txBody>
                    <a:bodyPr/>
                    <a:lstStyle/>
                    <a:p>
                      <a:r>
                        <a:rPr lang="ja-JP" altLang="en-US" dirty="0"/>
                        <a:t>次へ</a:t>
                      </a:r>
                    </a:p>
                  </a:txBody>
                  <a:tcPr/>
                </a:tc>
                <a:tc>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ボタン押下により以下の動作となる。</a:t>
                      </a:r>
                      <a:endParaRPr lang="en-US" altLang="ja-JP" dirty="0"/>
                    </a:p>
                    <a:p>
                      <a:r>
                        <a:rPr lang="ja-JP" altLang="en-US" dirty="0"/>
                        <a:t>・次の問題が存在する場合。</a:t>
                      </a:r>
                      <a:endParaRPr lang="en-US" altLang="ja-JP" dirty="0"/>
                    </a:p>
                    <a:p>
                      <a:r>
                        <a:rPr lang="ja-JP" altLang="en-US" dirty="0"/>
                        <a:t>　次の問題を表示する。</a:t>
                      </a:r>
                      <a:endParaRPr lang="en-US" altLang="ja-JP" dirty="0"/>
                    </a:p>
                    <a:p>
                      <a:r>
                        <a:rPr lang="ja-JP" altLang="en-US" dirty="0"/>
                        <a:t>・次の問題が存在しない場合。</a:t>
                      </a:r>
                      <a:endParaRPr lang="en-US" altLang="ja-JP" dirty="0"/>
                    </a:p>
                    <a:p>
                      <a:r>
                        <a:rPr lang="ja-JP" altLang="en-US" dirty="0"/>
                        <a:t>　終了画面</a:t>
                      </a:r>
                      <a:r>
                        <a:rPr lang="en-US" altLang="ja-JP" dirty="0"/>
                        <a:t>(</a:t>
                      </a:r>
                      <a:r>
                        <a:rPr lang="ja-JP" altLang="en-US" dirty="0"/>
                        <a:t>試験・復習</a:t>
                      </a:r>
                      <a:r>
                        <a:rPr lang="en-US" altLang="ja-JP" dirty="0"/>
                        <a:t>)</a:t>
                      </a:r>
                      <a:r>
                        <a:rPr lang="ja-JP" altLang="en-US" dirty="0"/>
                        <a:t>を表示する。</a:t>
                      </a:r>
                      <a:endParaRPr lang="en-US" altLang="ja-JP" dirty="0"/>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872361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5F31A-DA8E-AAF3-6D61-94CB192C9A2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F453874-6453-E2C4-8279-49443F74AD30}"/>
              </a:ext>
            </a:extLst>
          </p:cNvPr>
          <p:cNvSpPr>
            <a:spLocks noGrp="1"/>
          </p:cNvSpPr>
          <p:nvPr>
            <p:ph type="title"/>
          </p:nvPr>
        </p:nvSpPr>
        <p:spPr>
          <a:xfrm>
            <a:off x="838200" y="365126"/>
            <a:ext cx="10515600" cy="806450"/>
          </a:xfrm>
        </p:spPr>
        <p:txBody>
          <a:bodyPr>
            <a:normAutofit/>
          </a:bodyPr>
          <a:lstStyle/>
          <a:p>
            <a:r>
              <a:rPr kumimoji="1" lang="ja-JP" altLang="en-US" sz="2600" dirty="0"/>
              <a:t>復習</a:t>
            </a:r>
            <a:r>
              <a:rPr lang="ja-JP" altLang="en-US" sz="2600" dirty="0"/>
              <a:t>標題</a:t>
            </a:r>
            <a:r>
              <a:rPr kumimoji="1" lang="ja-JP" altLang="en-US" sz="2600" dirty="0"/>
              <a:t>画面</a:t>
            </a:r>
          </a:p>
        </p:txBody>
      </p:sp>
      <p:pic>
        <p:nvPicPr>
          <p:cNvPr id="9" name="図 8">
            <a:extLst>
              <a:ext uri="{FF2B5EF4-FFF2-40B4-BE49-F238E27FC236}">
                <a16:creationId xmlns:a16="http://schemas.microsoft.com/office/drawing/2014/main" id="{3C75747C-06B9-718A-67D6-4B3EF12855F7}"/>
              </a:ext>
            </a:extLst>
          </p:cNvPr>
          <p:cNvPicPr>
            <a:picLocks noChangeAspect="1"/>
          </p:cNvPicPr>
          <p:nvPr/>
        </p:nvPicPr>
        <p:blipFill>
          <a:blip r:embed="rId2"/>
          <a:stretch>
            <a:fillRect/>
          </a:stretch>
        </p:blipFill>
        <p:spPr>
          <a:xfrm>
            <a:off x="838200" y="1171576"/>
            <a:ext cx="10145696" cy="4749632"/>
          </a:xfrm>
          <a:prstGeom prst="rect">
            <a:avLst/>
          </a:prstGeom>
        </p:spPr>
      </p:pic>
      <p:sp>
        <p:nvSpPr>
          <p:cNvPr id="10" name="テキスト ボックス 9">
            <a:extLst>
              <a:ext uri="{FF2B5EF4-FFF2-40B4-BE49-F238E27FC236}">
                <a16:creationId xmlns:a16="http://schemas.microsoft.com/office/drawing/2014/main" id="{EF65CC86-F9B8-D0AB-F577-F8C2D3001E94}"/>
              </a:ext>
            </a:extLst>
          </p:cNvPr>
          <p:cNvSpPr txBox="1"/>
          <p:nvPr/>
        </p:nvSpPr>
        <p:spPr>
          <a:xfrm>
            <a:off x="4029919" y="2746153"/>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2" name="テキスト ボックス 11">
            <a:extLst>
              <a:ext uri="{FF2B5EF4-FFF2-40B4-BE49-F238E27FC236}">
                <a16:creationId xmlns:a16="http://schemas.microsoft.com/office/drawing/2014/main" id="{F7EE95D1-E79B-28F3-2131-28B2A45796EF}"/>
              </a:ext>
            </a:extLst>
          </p:cNvPr>
          <p:cNvSpPr txBox="1"/>
          <p:nvPr/>
        </p:nvSpPr>
        <p:spPr>
          <a:xfrm>
            <a:off x="4399823" y="2792320"/>
            <a:ext cx="4984322" cy="369332"/>
          </a:xfrm>
          <a:prstGeom prst="rect">
            <a:avLst/>
          </a:prstGeom>
          <a:noFill/>
        </p:spPr>
        <p:txBody>
          <a:bodyPr wrap="square" rtlCol="0">
            <a:spAutoFit/>
          </a:bodyPr>
          <a:lstStyle/>
          <a:p>
            <a:r>
              <a:rPr kumimoji="1" lang="ja-JP" altLang="en-US" dirty="0"/>
              <a:t>（シート「一覧」奇数行目のセル値を表示）</a:t>
            </a:r>
          </a:p>
        </p:txBody>
      </p:sp>
      <p:sp>
        <p:nvSpPr>
          <p:cNvPr id="13" name="テキスト ボックス 12">
            <a:extLst>
              <a:ext uri="{FF2B5EF4-FFF2-40B4-BE49-F238E27FC236}">
                <a16:creationId xmlns:a16="http://schemas.microsoft.com/office/drawing/2014/main" id="{AA698BED-A51C-8B76-615C-B65A5CE10C53}"/>
              </a:ext>
            </a:extLst>
          </p:cNvPr>
          <p:cNvSpPr txBox="1"/>
          <p:nvPr/>
        </p:nvSpPr>
        <p:spPr>
          <a:xfrm>
            <a:off x="4678432" y="3394502"/>
            <a:ext cx="771023" cy="369332"/>
          </a:xfrm>
          <a:prstGeom prst="rect">
            <a:avLst/>
          </a:prstGeom>
          <a:noFill/>
        </p:spPr>
        <p:txBody>
          <a:bodyPr wrap="square" rtlCol="0">
            <a:spAutoFit/>
          </a:bodyPr>
          <a:lstStyle/>
          <a:p>
            <a:r>
              <a:rPr kumimoji="1" lang="ja-JP" altLang="en-US" dirty="0"/>
              <a:t>例）</a:t>
            </a:r>
          </a:p>
        </p:txBody>
      </p:sp>
    </p:spTree>
    <p:extLst>
      <p:ext uri="{BB962C8B-B14F-4D97-AF65-F5344CB8AC3E}">
        <p14:creationId xmlns:p14="http://schemas.microsoft.com/office/powerpoint/2010/main" val="1770932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B7BF7-FBE4-AF78-8B92-9A65A8C3D16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759ABCE-9D90-4F61-295B-1E04DFB58183}"/>
              </a:ext>
            </a:extLst>
          </p:cNvPr>
          <p:cNvSpPr>
            <a:spLocks noGrp="1"/>
          </p:cNvSpPr>
          <p:nvPr>
            <p:ph type="title"/>
          </p:nvPr>
        </p:nvSpPr>
        <p:spPr>
          <a:xfrm>
            <a:off x="1095375" y="456106"/>
            <a:ext cx="10515600" cy="806450"/>
          </a:xfrm>
        </p:spPr>
        <p:txBody>
          <a:bodyPr>
            <a:normAutofit/>
          </a:bodyPr>
          <a:lstStyle/>
          <a:p>
            <a:r>
              <a:rPr lang="ja-JP" altLang="en-US" sz="2600" dirty="0"/>
              <a:t>復習標題画面</a:t>
            </a:r>
            <a:endParaRPr kumimoji="1" lang="ja-JP" altLang="en-US" sz="2600" dirty="0"/>
          </a:p>
        </p:txBody>
      </p:sp>
      <p:graphicFrame>
        <p:nvGraphicFramePr>
          <p:cNvPr id="4" name="表 3">
            <a:extLst>
              <a:ext uri="{FF2B5EF4-FFF2-40B4-BE49-F238E27FC236}">
                <a16:creationId xmlns:a16="http://schemas.microsoft.com/office/drawing/2014/main" id="{E222815A-959A-F834-6F3A-75E359A2EC0A}"/>
              </a:ext>
            </a:extLst>
          </p:cNvPr>
          <p:cNvGraphicFramePr>
            <a:graphicFrameLocks noGrp="1"/>
          </p:cNvGraphicFramePr>
          <p:nvPr>
            <p:extLst>
              <p:ext uri="{D42A27DB-BD31-4B8C-83A1-F6EECF244321}">
                <p14:modId xmlns:p14="http://schemas.microsoft.com/office/powerpoint/2010/main" val="912021763"/>
              </p:ext>
            </p:extLst>
          </p:nvPr>
        </p:nvGraphicFramePr>
        <p:xfrm>
          <a:off x="1213312" y="1336181"/>
          <a:ext cx="10515601" cy="3699208"/>
        </p:xfrm>
        <a:graphic>
          <a:graphicData uri="http://schemas.openxmlformats.org/drawingml/2006/table">
            <a:tbl>
              <a:tblPr firstRow="1" bandRow="1">
                <a:tableStyleId>{5C22544A-7EE6-4342-B048-85BDC9FD1C3A}</a:tableStyleId>
              </a:tblPr>
              <a:tblGrid>
                <a:gridCol w="731163">
                  <a:extLst>
                    <a:ext uri="{9D8B030D-6E8A-4147-A177-3AD203B41FA5}">
                      <a16:colId xmlns:a16="http://schemas.microsoft.com/office/drawing/2014/main" val="964457069"/>
                    </a:ext>
                  </a:extLst>
                </a:gridCol>
                <a:gridCol w="2013163">
                  <a:extLst>
                    <a:ext uri="{9D8B030D-6E8A-4147-A177-3AD203B41FA5}">
                      <a16:colId xmlns:a16="http://schemas.microsoft.com/office/drawing/2014/main" val="1286212628"/>
                    </a:ext>
                  </a:extLst>
                </a:gridCol>
                <a:gridCol w="1228725">
                  <a:extLst>
                    <a:ext uri="{9D8B030D-6E8A-4147-A177-3AD203B41FA5}">
                      <a16:colId xmlns:a16="http://schemas.microsoft.com/office/drawing/2014/main" val="4163781771"/>
                    </a:ext>
                  </a:extLst>
                </a:gridCol>
                <a:gridCol w="1137902">
                  <a:extLst>
                    <a:ext uri="{9D8B030D-6E8A-4147-A177-3AD203B41FA5}">
                      <a16:colId xmlns:a16="http://schemas.microsoft.com/office/drawing/2014/main" val="294312044"/>
                    </a:ext>
                  </a:extLst>
                </a:gridCol>
                <a:gridCol w="5404648">
                  <a:extLst>
                    <a:ext uri="{9D8B030D-6E8A-4147-A177-3AD203B41FA5}">
                      <a16:colId xmlns:a16="http://schemas.microsoft.com/office/drawing/2014/main" val="324383659"/>
                    </a:ext>
                  </a:extLst>
                </a:gridCol>
              </a:tblGrid>
              <a:tr h="59024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1018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復習標題</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復習画面で表示される問題は、前回不正解だった問題となる</a:t>
                      </a:r>
                      <a:endParaRPr kumimoji="1" lang="en-US" altLang="ja-JP" dirty="0"/>
                    </a:p>
                    <a:p>
                      <a:r>
                        <a:rPr kumimoji="1" lang="ja-JP" altLang="en-US" dirty="0"/>
                        <a:t>シート「一覧」の連続した奇数行目、偶数行目について、</a:t>
                      </a:r>
                      <a:endParaRPr kumimoji="1" lang="en-US" altLang="ja-JP" dirty="0"/>
                    </a:p>
                    <a:p>
                      <a:r>
                        <a:rPr kumimoji="1" lang="ja-JP" altLang="en-US" dirty="0"/>
                        <a:t>最初に、</a:t>
                      </a:r>
                      <a:r>
                        <a:rPr kumimoji="1" lang="en-US" altLang="ja-JP" dirty="0"/>
                        <a:t>A</a:t>
                      </a:r>
                      <a:r>
                        <a:rPr kumimoji="1" lang="ja-JP" altLang="en-US" dirty="0"/>
                        <a:t>列の奇数行目のセルの値を表示する。</a:t>
                      </a:r>
                      <a:endParaRPr kumimoji="1" lang="en-US" altLang="ja-JP" dirty="0"/>
                    </a:p>
                    <a:p>
                      <a:r>
                        <a:rPr kumimoji="1" lang="ja-JP" altLang="en-US" dirty="0"/>
                        <a:t>続いて、</a:t>
                      </a:r>
                      <a:r>
                        <a:rPr kumimoji="1" lang="en-US" altLang="ja-JP" dirty="0"/>
                        <a:t>B</a:t>
                      </a:r>
                      <a:r>
                        <a:rPr kumimoji="1" lang="ja-JP" altLang="en-US" dirty="0"/>
                        <a:t>列以降の列の奇数行目のセルの値のある列までのセルの値をランダムに表示する。</a:t>
                      </a:r>
                      <a:endParaRPr kumimoji="1" lang="en-US" altLang="ja-JP" dirty="0"/>
                    </a:p>
                    <a:p>
                      <a:r>
                        <a:rPr kumimoji="1" lang="ja-JP" altLang="en-US" dirty="0"/>
                        <a:t>ここでセル値が画像リンクや</a:t>
                      </a:r>
                      <a:r>
                        <a:rPr kumimoji="1" lang="en-US" altLang="ja-JP" dirty="0"/>
                        <a:t>URL</a:t>
                      </a:r>
                      <a:r>
                        <a:rPr kumimoji="1" lang="ja-JP" altLang="en-US" dirty="0"/>
                        <a:t>のみの場合は画像のみ表示する。（テキストは表示する）</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表示中の読み上げは読み上げ機能を参照。</a:t>
                      </a:r>
                      <a:endParaRPr kumimoji="1" lang="en-US" altLang="ja-JP" dirty="0"/>
                    </a:p>
                  </a:txBody>
                  <a:tcPr/>
                </a:tc>
                <a:extLst>
                  <a:ext uri="{0D108BD9-81ED-4DB2-BD59-A6C34878D82A}">
                    <a16:rowId xmlns:a16="http://schemas.microsoft.com/office/drawing/2014/main" val="3682293689"/>
                  </a:ext>
                </a:extLst>
              </a:tr>
            </a:tbl>
          </a:graphicData>
        </a:graphic>
      </p:graphicFrame>
    </p:spTree>
    <p:extLst>
      <p:ext uri="{BB962C8B-B14F-4D97-AF65-F5344CB8AC3E}">
        <p14:creationId xmlns:p14="http://schemas.microsoft.com/office/powerpoint/2010/main" val="647838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A7811-D5B8-29E3-4088-62EA5AD6800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316E94D-97C9-F843-85D1-3E31501FFCF6}"/>
              </a:ext>
            </a:extLst>
          </p:cNvPr>
          <p:cNvSpPr>
            <a:spLocks noGrp="1"/>
          </p:cNvSpPr>
          <p:nvPr>
            <p:ph type="title"/>
          </p:nvPr>
        </p:nvSpPr>
        <p:spPr>
          <a:xfrm>
            <a:off x="838200" y="365126"/>
            <a:ext cx="10515600" cy="806450"/>
          </a:xfrm>
        </p:spPr>
        <p:txBody>
          <a:bodyPr>
            <a:normAutofit/>
          </a:bodyPr>
          <a:lstStyle/>
          <a:p>
            <a:r>
              <a:rPr kumimoji="1" lang="ja-JP" altLang="en-US" sz="2600" dirty="0"/>
              <a:t>復習記憶画面</a:t>
            </a:r>
          </a:p>
        </p:txBody>
      </p:sp>
      <p:pic>
        <p:nvPicPr>
          <p:cNvPr id="9" name="図 8">
            <a:extLst>
              <a:ext uri="{FF2B5EF4-FFF2-40B4-BE49-F238E27FC236}">
                <a16:creationId xmlns:a16="http://schemas.microsoft.com/office/drawing/2014/main" id="{3EE4DF4E-3B50-4AC3-D6B5-FA05742043A6}"/>
              </a:ext>
            </a:extLst>
          </p:cNvPr>
          <p:cNvPicPr>
            <a:picLocks noChangeAspect="1"/>
          </p:cNvPicPr>
          <p:nvPr/>
        </p:nvPicPr>
        <p:blipFill>
          <a:blip r:embed="rId2"/>
          <a:stretch>
            <a:fillRect/>
          </a:stretch>
        </p:blipFill>
        <p:spPr>
          <a:xfrm>
            <a:off x="838200" y="1171576"/>
            <a:ext cx="10145696" cy="4749632"/>
          </a:xfrm>
          <a:prstGeom prst="rect">
            <a:avLst/>
          </a:prstGeom>
        </p:spPr>
      </p:pic>
      <p:sp>
        <p:nvSpPr>
          <p:cNvPr id="10" name="テキスト ボックス 9">
            <a:extLst>
              <a:ext uri="{FF2B5EF4-FFF2-40B4-BE49-F238E27FC236}">
                <a16:creationId xmlns:a16="http://schemas.microsoft.com/office/drawing/2014/main" id="{E0BCA09E-D904-4F0D-ECFA-F0A76FD20265}"/>
              </a:ext>
            </a:extLst>
          </p:cNvPr>
          <p:cNvSpPr txBox="1"/>
          <p:nvPr/>
        </p:nvSpPr>
        <p:spPr>
          <a:xfrm>
            <a:off x="4029919" y="2746153"/>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2" name="テキスト ボックス 11">
            <a:extLst>
              <a:ext uri="{FF2B5EF4-FFF2-40B4-BE49-F238E27FC236}">
                <a16:creationId xmlns:a16="http://schemas.microsoft.com/office/drawing/2014/main" id="{D2FE9492-DC8A-99DF-F8DC-7946CDDC2AC1}"/>
              </a:ext>
            </a:extLst>
          </p:cNvPr>
          <p:cNvSpPr txBox="1"/>
          <p:nvPr/>
        </p:nvSpPr>
        <p:spPr>
          <a:xfrm>
            <a:off x="4399823" y="2792320"/>
            <a:ext cx="4984322" cy="369332"/>
          </a:xfrm>
          <a:prstGeom prst="rect">
            <a:avLst/>
          </a:prstGeom>
          <a:noFill/>
        </p:spPr>
        <p:txBody>
          <a:bodyPr wrap="square" rtlCol="0">
            <a:spAutoFit/>
          </a:bodyPr>
          <a:lstStyle/>
          <a:p>
            <a:r>
              <a:rPr kumimoji="1" lang="ja-JP" altLang="en-US" dirty="0"/>
              <a:t>（シート「一覧」奇数行目のセル値を表示）</a:t>
            </a:r>
          </a:p>
        </p:txBody>
      </p:sp>
      <p:sp>
        <p:nvSpPr>
          <p:cNvPr id="13" name="テキスト ボックス 12">
            <a:extLst>
              <a:ext uri="{FF2B5EF4-FFF2-40B4-BE49-F238E27FC236}">
                <a16:creationId xmlns:a16="http://schemas.microsoft.com/office/drawing/2014/main" id="{8CB14621-DB64-88CA-770B-E086B1E6D396}"/>
              </a:ext>
            </a:extLst>
          </p:cNvPr>
          <p:cNvSpPr txBox="1"/>
          <p:nvPr/>
        </p:nvSpPr>
        <p:spPr>
          <a:xfrm>
            <a:off x="4678432" y="3394502"/>
            <a:ext cx="771023" cy="369332"/>
          </a:xfrm>
          <a:prstGeom prst="rect">
            <a:avLst/>
          </a:prstGeom>
          <a:noFill/>
        </p:spPr>
        <p:txBody>
          <a:bodyPr wrap="square" rtlCol="0">
            <a:spAutoFit/>
          </a:bodyPr>
          <a:lstStyle/>
          <a:p>
            <a:r>
              <a:rPr kumimoji="1" lang="ja-JP" altLang="en-US" dirty="0"/>
              <a:t>例）</a:t>
            </a:r>
          </a:p>
        </p:txBody>
      </p:sp>
    </p:spTree>
    <p:extLst>
      <p:ext uri="{BB962C8B-B14F-4D97-AF65-F5344CB8AC3E}">
        <p14:creationId xmlns:p14="http://schemas.microsoft.com/office/powerpoint/2010/main" val="2723071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03D4B-64A3-7CEB-15EE-7F95DF38369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E9423BE-3779-A981-6A46-DFF45D46E82D}"/>
              </a:ext>
            </a:extLst>
          </p:cNvPr>
          <p:cNvSpPr>
            <a:spLocks noGrp="1"/>
          </p:cNvSpPr>
          <p:nvPr>
            <p:ph type="title"/>
          </p:nvPr>
        </p:nvSpPr>
        <p:spPr>
          <a:xfrm>
            <a:off x="1095375" y="456106"/>
            <a:ext cx="10515600" cy="806450"/>
          </a:xfrm>
        </p:spPr>
        <p:txBody>
          <a:bodyPr>
            <a:normAutofit/>
          </a:bodyPr>
          <a:lstStyle/>
          <a:p>
            <a:r>
              <a:rPr kumimoji="1" lang="ja-JP" altLang="en-US" sz="2600" dirty="0"/>
              <a:t>復習</a:t>
            </a:r>
            <a:r>
              <a:rPr lang="ja-JP" altLang="en-US" sz="2600" dirty="0"/>
              <a:t>記憶</a:t>
            </a:r>
            <a:r>
              <a:rPr kumimoji="1" lang="ja-JP" altLang="en-US" sz="2600" dirty="0"/>
              <a:t>画面</a:t>
            </a:r>
          </a:p>
        </p:txBody>
      </p:sp>
      <p:graphicFrame>
        <p:nvGraphicFramePr>
          <p:cNvPr id="4" name="表 3">
            <a:extLst>
              <a:ext uri="{FF2B5EF4-FFF2-40B4-BE49-F238E27FC236}">
                <a16:creationId xmlns:a16="http://schemas.microsoft.com/office/drawing/2014/main" id="{8EE36683-5524-07AB-5FA1-CC2CBD5D0510}"/>
              </a:ext>
            </a:extLst>
          </p:cNvPr>
          <p:cNvGraphicFramePr>
            <a:graphicFrameLocks noGrp="1"/>
          </p:cNvGraphicFramePr>
          <p:nvPr>
            <p:extLst>
              <p:ext uri="{D42A27DB-BD31-4B8C-83A1-F6EECF244321}">
                <p14:modId xmlns:p14="http://schemas.microsoft.com/office/powerpoint/2010/main" val="1798853442"/>
              </p:ext>
            </p:extLst>
          </p:nvPr>
        </p:nvGraphicFramePr>
        <p:xfrm>
          <a:off x="1213312" y="1336181"/>
          <a:ext cx="10515601" cy="4796488"/>
        </p:xfrm>
        <a:graphic>
          <a:graphicData uri="http://schemas.openxmlformats.org/drawingml/2006/table">
            <a:tbl>
              <a:tblPr firstRow="1" bandRow="1">
                <a:tableStyleId>{5C22544A-7EE6-4342-B048-85BDC9FD1C3A}</a:tableStyleId>
              </a:tblPr>
              <a:tblGrid>
                <a:gridCol w="731163">
                  <a:extLst>
                    <a:ext uri="{9D8B030D-6E8A-4147-A177-3AD203B41FA5}">
                      <a16:colId xmlns:a16="http://schemas.microsoft.com/office/drawing/2014/main" val="964457069"/>
                    </a:ext>
                  </a:extLst>
                </a:gridCol>
                <a:gridCol w="2013163">
                  <a:extLst>
                    <a:ext uri="{9D8B030D-6E8A-4147-A177-3AD203B41FA5}">
                      <a16:colId xmlns:a16="http://schemas.microsoft.com/office/drawing/2014/main" val="1286212628"/>
                    </a:ext>
                  </a:extLst>
                </a:gridCol>
                <a:gridCol w="1228725">
                  <a:extLst>
                    <a:ext uri="{9D8B030D-6E8A-4147-A177-3AD203B41FA5}">
                      <a16:colId xmlns:a16="http://schemas.microsoft.com/office/drawing/2014/main" val="4163781771"/>
                    </a:ext>
                  </a:extLst>
                </a:gridCol>
                <a:gridCol w="1137902">
                  <a:extLst>
                    <a:ext uri="{9D8B030D-6E8A-4147-A177-3AD203B41FA5}">
                      <a16:colId xmlns:a16="http://schemas.microsoft.com/office/drawing/2014/main" val="294312044"/>
                    </a:ext>
                  </a:extLst>
                </a:gridCol>
                <a:gridCol w="5404648">
                  <a:extLst>
                    <a:ext uri="{9D8B030D-6E8A-4147-A177-3AD203B41FA5}">
                      <a16:colId xmlns:a16="http://schemas.microsoft.com/office/drawing/2014/main" val="324383659"/>
                    </a:ext>
                  </a:extLst>
                </a:gridCol>
              </a:tblGrid>
              <a:tr h="59024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1018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dirty="0"/>
                        <a:t>復習</a:t>
                      </a:r>
                      <a:r>
                        <a:rPr lang="ja-JP" altLang="en-US" sz="1800" dirty="0"/>
                        <a:t>記憶</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復習画面で表示される問題は、前回不正解だった問題となる</a:t>
                      </a:r>
                      <a:endParaRPr kumimoji="1" lang="en-US" altLang="ja-JP" dirty="0"/>
                    </a:p>
                    <a:p>
                      <a:endParaRPr kumimoji="1" lang="en-US" altLang="ja-JP" dirty="0"/>
                    </a:p>
                    <a:p>
                      <a:r>
                        <a:rPr kumimoji="1" lang="ja-JP" altLang="en-US" dirty="0"/>
                        <a:t>シート「一覧」の連続した奇数行目、偶数行目について、</a:t>
                      </a:r>
                      <a:endParaRPr kumimoji="1" lang="en-US" altLang="ja-JP" dirty="0"/>
                    </a:p>
                    <a:p>
                      <a:r>
                        <a:rPr kumimoji="1" lang="ja-JP" altLang="en-US" dirty="0"/>
                        <a:t>最初に、</a:t>
                      </a:r>
                      <a:r>
                        <a:rPr kumimoji="1" lang="en-US" altLang="ja-JP" dirty="0"/>
                        <a:t>A</a:t>
                      </a:r>
                      <a:r>
                        <a:rPr kumimoji="1" lang="ja-JP" altLang="en-US" dirty="0"/>
                        <a:t>列の奇数行目のセルの値を表示する。</a:t>
                      </a:r>
                      <a:endParaRPr kumimoji="1" lang="en-US" altLang="ja-JP" dirty="0"/>
                    </a:p>
                    <a:p>
                      <a:r>
                        <a:rPr kumimoji="1" lang="ja-JP" altLang="en-US" dirty="0"/>
                        <a:t>続いて、</a:t>
                      </a:r>
                      <a:r>
                        <a:rPr kumimoji="1" lang="en-US" altLang="ja-JP" dirty="0"/>
                        <a:t>B</a:t>
                      </a:r>
                      <a:r>
                        <a:rPr kumimoji="1" lang="ja-JP" altLang="en-US" dirty="0"/>
                        <a:t>列の偶数行目のセルの値のある列までのセル値をランダムに表示する。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さらに偶数行目の</a:t>
                      </a:r>
                      <a:r>
                        <a:rPr kumimoji="1" lang="en-US" altLang="ja-JP" dirty="0"/>
                        <a:t>A</a:t>
                      </a:r>
                      <a:r>
                        <a:rPr kumimoji="1" lang="ja-JP" altLang="en-US" dirty="0"/>
                        <a:t>列のセル値を表示する</a:t>
                      </a:r>
                      <a:endParaRPr kumimoji="1" lang="en-US" altLang="ja-JP" dirty="0"/>
                    </a:p>
                    <a:p>
                      <a:r>
                        <a:rPr kumimoji="1" lang="ja-JP" altLang="en-US" dirty="0"/>
                        <a:t>最後に、上記</a:t>
                      </a:r>
                      <a:r>
                        <a:rPr kumimoji="1" lang="en-US" altLang="ja-JP" dirty="0"/>
                        <a:t>B</a:t>
                      </a:r>
                      <a:r>
                        <a:rPr kumimoji="1" lang="ja-JP" altLang="en-US" dirty="0"/>
                        <a:t>列以降の列の偶数行目のセルの値の正答を順次表示する。</a:t>
                      </a:r>
                      <a:endParaRPr kumimoji="1" lang="en-US" altLang="ja-JP" dirty="0"/>
                    </a:p>
                    <a:p>
                      <a:endParaRPr kumimoji="1" lang="en-US" altLang="ja-JP" dirty="0"/>
                    </a:p>
                    <a:p>
                      <a:r>
                        <a:rPr kumimoji="1" lang="ja-JP" altLang="en-US" dirty="0"/>
                        <a:t>上記を</a:t>
                      </a:r>
                      <a:r>
                        <a:rPr kumimoji="1" lang="en-US" altLang="ja-JP" dirty="0"/>
                        <a:t>x</a:t>
                      </a:r>
                      <a:r>
                        <a:rPr kumimoji="1" lang="ja-JP" altLang="en-US" dirty="0"/>
                        <a:t>回繰り返す。</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表示中の読み上げは読み上げ機能を参照。</a:t>
                      </a:r>
                      <a:endParaRPr kumimoji="1" lang="en-US" altLang="ja-JP" dirty="0"/>
                    </a:p>
                  </a:txBody>
                  <a:tcPr/>
                </a:tc>
                <a:extLst>
                  <a:ext uri="{0D108BD9-81ED-4DB2-BD59-A6C34878D82A}">
                    <a16:rowId xmlns:a16="http://schemas.microsoft.com/office/drawing/2014/main" val="3682293689"/>
                  </a:ext>
                </a:extLst>
              </a:tr>
            </a:tbl>
          </a:graphicData>
        </a:graphic>
      </p:graphicFrame>
    </p:spTree>
    <p:extLst>
      <p:ext uri="{BB962C8B-B14F-4D97-AF65-F5344CB8AC3E}">
        <p14:creationId xmlns:p14="http://schemas.microsoft.com/office/powerpoint/2010/main" val="1403313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24105-042C-16D0-2E3A-8C1C6BD19A60}"/>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DBE5A994-85E4-72F9-0D56-8A5810E264E8}"/>
              </a:ext>
            </a:extLst>
          </p:cNvPr>
          <p:cNvPicPr>
            <a:picLocks noChangeAspect="1"/>
          </p:cNvPicPr>
          <p:nvPr/>
        </p:nvPicPr>
        <p:blipFill>
          <a:blip r:embed="rId2"/>
          <a:stretch>
            <a:fillRect/>
          </a:stretch>
        </p:blipFill>
        <p:spPr>
          <a:xfrm>
            <a:off x="4149968" y="1960351"/>
            <a:ext cx="3667637" cy="3467584"/>
          </a:xfrm>
          <a:prstGeom prst="rect">
            <a:avLst/>
          </a:prstGeom>
        </p:spPr>
      </p:pic>
      <p:sp>
        <p:nvSpPr>
          <p:cNvPr id="2" name="タイトル 1">
            <a:extLst>
              <a:ext uri="{FF2B5EF4-FFF2-40B4-BE49-F238E27FC236}">
                <a16:creationId xmlns:a16="http://schemas.microsoft.com/office/drawing/2014/main" id="{F7F4C846-8E27-49F1-0319-0961EACC3447}"/>
              </a:ext>
            </a:extLst>
          </p:cNvPr>
          <p:cNvSpPr>
            <a:spLocks noGrp="1"/>
          </p:cNvSpPr>
          <p:nvPr>
            <p:ph type="title"/>
          </p:nvPr>
        </p:nvSpPr>
        <p:spPr>
          <a:xfrm>
            <a:off x="838200" y="365126"/>
            <a:ext cx="10515600" cy="806450"/>
          </a:xfrm>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800" dirty="0"/>
              <a:t>丸括弧で囲まれている部分なし</a:t>
            </a:r>
            <a:r>
              <a:rPr kumimoji="1" lang="en-US" altLang="ja-JP" sz="2600" dirty="0"/>
              <a:t>)</a:t>
            </a:r>
            <a:endParaRPr kumimoji="1" lang="ja-JP" altLang="en-US" sz="2600" dirty="0"/>
          </a:p>
        </p:txBody>
      </p:sp>
      <p:sp>
        <p:nvSpPr>
          <p:cNvPr id="3" name="縦書きテキスト プレースホルダー 2">
            <a:extLst>
              <a:ext uri="{FF2B5EF4-FFF2-40B4-BE49-F238E27FC236}">
                <a16:creationId xmlns:a16="http://schemas.microsoft.com/office/drawing/2014/main" id="{0D4C8389-2EFF-6CC3-B25E-99FE4FAEA899}"/>
              </a:ext>
            </a:extLst>
          </p:cNvPr>
          <p:cNvSpPr>
            <a:spLocks noGrp="1"/>
          </p:cNvSpPr>
          <p:nvPr>
            <p:ph type="body" orient="vert" idx="1"/>
          </p:nvPr>
        </p:nvSpPr>
        <p:spPr>
          <a:xfrm>
            <a:off x="1129192" y="1485900"/>
            <a:ext cx="10515600" cy="4662487"/>
          </a:xfrm>
        </p:spPr>
        <p:txBody>
          <a:bodyPr vert="horz"/>
          <a:lstStyle/>
          <a:p>
            <a:pPr marL="0" indent="0">
              <a:buNone/>
            </a:pPr>
            <a:r>
              <a:rPr kumimoji="1" lang="en-US" altLang="ja-JP" dirty="0"/>
              <a:t>							</a:t>
            </a:r>
            <a:r>
              <a:rPr kumimoji="1" lang="ja-JP" altLang="en-US" dirty="0"/>
              <a:t>　</a:t>
            </a:r>
            <a:endParaRPr lang="en-US" altLang="ja-JP" dirty="0"/>
          </a:p>
        </p:txBody>
      </p:sp>
      <p:sp>
        <p:nvSpPr>
          <p:cNvPr id="11" name="テキスト ボックス 10">
            <a:extLst>
              <a:ext uri="{FF2B5EF4-FFF2-40B4-BE49-F238E27FC236}">
                <a16:creationId xmlns:a16="http://schemas.microsoft.com/office/drawing/2014/main" id="{EFDC584F-8A5D-78BE-21A2-0E89A86CDFD7}"/>
              </a:ext>
            </a:extLst>
          </p:cNvPr>
          <p:cNvSpPr txBox="1"/>
          <p:nvPr/>
        </p:nvSpPr>
        <p:spPr>
          <a:xfrm>
            <a:off x="4743507" y="2301452"/>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3" name="テキスト ボックス 12">
            <a:extLst>
              <a:ext uri="{FF2B5EF4-FFF2-40B4-BE49-F238E27FC236}">
                <a16:creationId xmlns:a16="http://schemas.microsoft.com/office/drawing/2014/main" id="{1D52F4D7-CBEE-A26F-E898-8EC232F5BD8B}"/>
              </a:ext>
            </a:extLst>
          </p:cNvPr>
          <p:cNvSpPr txBox="1"/>
          <p:nvPr/>
        </p:nvSpPr>
        <p:spPr>
          <a:xfrm>
            <a:off x="4546260" y="3307096"/>
            <a:ext cx="557212" cy="461665"/>
          </a:xfrm>
          <a:prstGeom prst="rect">
            <a:avLst/>
          </a:prstGeom>
          <a:noFill/>
        </p:spPr>
        <p:txBody>
          <a:bodyPr wrap="square" rtlCol="0">
            <a:spAutoFit/>
          </a:bodyPr>
          <a:lstStyle/>
          <a:p>
            <a:r>
              <a:rPr kumimoji="1" lang="ja-JP" altLang="en-US" sz="2400" dirty="0"/>
              <a:t>②</a:t>
            </a:r>
          </a:p>
        </p:txBody>
      </p:sp>
      <p:sp>
        <p:nvSpPr>
          <p:cNvPr id="14" name="テキスト ボックス 13">
            <a:extLst>
              <a:ext uri="{FF2B5EF4-FFF2-40B4-BE49-F238E27FC236}">
                <a16:creationId xmlns:a16="http://schemas.microsoft.com/office/drawing/2014/main" id="{564B1472-1049-6645-35A8-5A3E5888B445}"/>
              </a:ext>
            </a:extLst>
          </p:cNvPr>
          <p:cNvSpPr txBox="1"/>
          <p:nvPr/>
        </p:nvSpPr>
        <p:spPr>
          <a:xfrm>
            <a:off x="5103472" y="4136682"/>
            <a:ext cx="557212" cy="461665"/>
          </a:xfrm>
          <a:prstGeom prst="rect">
            <a:avLst/>
          </a:prstGeom>
          <a:noFill/>
        </p:spPr>
        <p:txBody>
          <a:bodyPr wrap="square" rtlCol="0">
            <a:spAutoFit/>
          </a:bodyPr>
          <a:lstStyle/>
          <a:p>
            <a:r>
              <a:rPr kumimoji="1" lang="ja-JP" altLang="en-US" sz="2400" dirty="0"/>
              <a:t>③</a:t>
            </a:r>
          </a:p>
        </p:txBody>
      </p:sp>
    </p:spTree>
    <p:extLst>
      <p:ext uri="{BB962C8B-B14F-4D97-AF65-F5344CB8AC3E}">
        <p14:creationId xmlns:p14="http://schemas.microsoft.com/office/powerpoint/2010/main" val="2595170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D5E98-7D8A-6759-ADF0-B66F7A98E15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7913A5F-E76A-E3DA-67FD-D6BF701EC659}"/>
              </a:ext>
            </a:extLst>
          </p:cNvPr>
          <p:cNvSpPr>
            <a:spLocks noGrp="1"/>
          </p:cNvSpPr>
          <p:nvPr>
            <p:ph type="title"/>
          </p:nvPr>
        </p:nvSpPr>
        <p:spPr>
          <a:xfrm>
            <a:off x="838200" y="365126"/>
            <a:ext cx="10515600" cy="806450"/>
          </a:xfrm>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400" dirty="0"/>
              <a:t>丸括弧で囲まれている部分なし</a:t>
            </a:r>
            <a:r>
              <a:rPr kumimoji="1" lang="en-US" altLang="ja-JP" sz="2600" dirty="0"/>
              <a:t>)</a:t>
            </a:r>
            <a:endParaRPr kumimoji="1" lang="ja-JP" altLang="en-US" sz="2600" dirty="0"/>
          </a:p>
        </p:txBody>
      </p:sp>
      <p:graphicFrame>
        <p:nvGraphicFramePr>
          <p:cNvPr id="4" name="表 3">
            <a:extLst>
              <a:ext uri="{FF2B5EF4-FFF2-40B4-BE49-F238E27FC236}">
                <a16:creationId xmlns:a16="http://schemas.microsoft.com/office/drawing/2014/main" id="{B0E57DFB-DD3A-E84E-39C9-791FD837E3E1}"/>
              </a:ext>
            </a:extLst>
          </p:cNvPr>
          <p:cNvGraphicFramePr>
            <a:graphicFrameLocks noGrp="1"/>
          </p:cNvGraphicFramePr>
          <p:nvPr>
            <p:extLst>
              <p:ext uri="{D42A27DB-BD31-4B8C-83A1-F6EECF244321}">
                <p14:modId xmlns:p14="http://schemas.microsoft.com/office/powerpoint/2010/main" val="3423816231"/>
              </p:ext>
            </p:extLst>
          </p:nvPr>
        </p:nvGraphicFramePr>
        <p:xfrm>
          <a:off x="917763" y="1351565"/>
          <a:ext cx="10702465" cy="4277461"/>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619861">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808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en-US" altLang="ja-JP" dirty="0"/>
                        <a:t>1</a:t>
                      </a:r>
                      <a:r>
                        <a:rPr kumimoji="1" lang="ja-JP" altLang="en-US" dirty="0"/>
                        <a:t>問を解答するまでの時間を表示する。</a:t>
                      </a:r>
                      <a:endParaRPr kumimoji="1" lang="en-US" altLang="ja-JP" dirty="0"/>
                    </a:p>
                    <a:p>
                      <a:r>
                        <a:rPr kumimoji="1" lang="en-US" altLang="ja-JP" dirty="0"/>
                        <a:t>1</a:t>
                      </a:r>
                      <a:r>
                        <a:rPr kumimoji="1" lang="ja-JP" altLang="en-US" dirty="0"/>
                        <a:t>問の制限時間＝設定の制限時間</a:t>
                      </a:r>
                      <a:r>
                        <a:rPr kumimoji="1" lang="en-US" altLang="ja-JP" dirty="0"/>
                        <a:t>×</a:t>
                      </a:r>
                      <a:r>
                        <a:rPr kumimoji="1" lang="ja-JP" altLang="en-US" dirty="0"/>
                        <a:t>解答欄の数。</a:t>
                      </a:r>
                      <a:endParaRPr kumimoji="1" lang="en-US" altLang="ja-JP" dirty="0"/>
                    </a:p>
                    <a:p>
                      <a:r>
                        <a:rPr kumimoji="1" lang="ja-JP" altLang="en-US" dirty="0"/>
                        <a:t>０になった場合に、正答画面を表示する。</a:t>
                      </a:r>
                    </a:p>
                  </a:txBody>
                  <a:tcPr/>
                </a:tc>
                <a:extLst>
                  <a:ext uri="{0D108BD9-81ED-4DB2-BD59-A6C34878D82A}">
                    <a16:rowId xmlns:a16="http://schemas.microsoft.com/office/drawing/2014/main" val="3682293689"/>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列以降の列の偶数行目のセルの値（丸括弧で囲まれていない部分）を解答、入力する。</a:t>
                      </a:r>
                    </a:p>
                  </a:txBody>
                  <a:tcPr/>
                </a:tc>
                <a:extLst>
                  <a:ext uri="{0D108BD9-81ED-4DB2-BD59-A6C34878D82A}">
                    <a16:rowId xmlns:a16="http://schemas.microsoft.com/office/drawing/2014/main" val="1416683351"/>
                  </a:ext>
                </a:extLst>
              </a:tr>
              <a:tr h="63322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endParaRPr lang="en-US" altLang="ja-JP"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解答</a:t>
                      </a:r>
                      <a:endParaRPr lang="en-US" altLang="ja-JP" dirty="0"/>
                    </a:p>
                  </a:txBody>
                  <a:tcPr/>
                </a:tc>
                <a:tc rowSpan="2">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制限時間が</a:t>
                      </a:r>
                      <a:r>
                        <a:rPr lang="en-US" altLang="ja-JP" dirty="0"/>
                        <a:t>1</a:t>
                      </a:r>
                      <a:r>
                        <a:rPr lang="ja-JP" altLang="en-US" dirty="0"/>
                        <a:t>以上かつすべての解答欄に入力が完了するまでは、非活性。</a:t>
                      </a:r>
                      <a:endParaRPr lang="en-US" altLang="ja-JP" dirty="0"/>
                    </a:p>
                  </a:txBody>
                  <a:tcPr/>
                </a:tc>
                <a:extLst>
                  <a:ext uri="{0D108BD9-81ED-4DB2-BD59-A6C34878D82A}">
                    <a16:rowId xmlns:a16="http://schemas.microsoft.com/office/drawing/2014/main" val="3054671712"/>
                  </a:ext>
                </a:extLst>
              </a:tr>
              <a:tr h="849745">
                <a:tc vMerge="1">
                  <a:txBody>
                    <a:bodyPr/>
                    <a:lstStyle/>
                    <a:p>
                      <a:endParaRPr lang="ja-JP" altLang="en-US"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txBody>
                  <a:tcPr/>
                </a:tc>
                <a:tc vMerge="1">
                  <a:txBody>
                    <a:bodyPr/>
                    <a:lstStyle/>
                    <a:p>
                      <a:endParaRPr lang="ja-JP" altLang="en-US" dirty="0"/>
                    </a:p>
                  </a:txBody>
                  <a:tcPr/>
                </a:tc>
                <a:tc>
                  <a:txBody>
                    <a:bodyPr/>
                    <a:lstStyle/>
                    <a:p>
                      <a:r>
                        <a:rPr lang="ja-JP" altLang="en-US" dirty="0"/>
                        <a:t>押下可</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すべての解答欄に入力が完了したときに、活性状態となる。</a:t>
                      </a:r>
                      <a:endParaRPr lang="en-US" altLang="ja-JP" dirty="0"/>
                    </a:p>
                    <a:p>
                      <a:r>
                        <a:rPr kumimoji="1" lang="ja-JP" altLang="en-US" dirty="0"/>
                        <a:t>問題の解答を行う。</a:t>
                      </a:r>
                      <a:endParaRPr kumimoji="1" lang="en-US" altLang="ja-JP" dirty="0"/>
                    </a:p>
                    <a:p>
                      <a:r>
                        <a:rPr kumimoji="1" lang="ja-JP" altLang="en-US" dirty="0"/>
                        <a:t>ボタンを押下した際に、答え合わせを行う。</a:t>
                      </a:r>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4236730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05A96-F6DE-1301-795D-05B4353BEA48}"/>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2DFD7B7B-5899-F4FF-5097-77CA16798141}"/>
              </a:ext>
            </a:extLst>
          </p:cNvPr>
          <p:cNvPicPr>
            <a:picLocks noChangeAspect="1"/>
          </p:cNvPicPr>
          <p:nvPr/>
        </p:nvPicPr>
        <p:blipFill>
          <a:blip r:embed="rId2"/>
          <a:stretch>
            <a:fillRect/>
          </a:stretch>
        </p:blipFill>
        <p:spPr>
          <a:xfrm>
            <a:off x="2510939" y="1996813"/>
            <a:ext cx="2657846" cy="3248478"/>
          </a:xfrm>
          <a:prstGeom prst="rect">
            <a:avLst/>
          </a:prstGeom>
        </p:spPr>
      </p:pic>
      <p:sp>
        <p:nvSpPr>
          <p:cNvPr id="2" name="タイトル 1">
            <a:extLst>
              <a:ext uri="{FF2B5EF4-FFF2-40B4-BE49-F238E27FC236}">
                <a16:creationId xmlns:a16="http://schemas.microsoft.com/office/drawing/2014/main" id="{2517DF6A-FA05-A98D-3B0C-6B558EB17F02}"/>
              </a:ext>
            </a:extLst>
          </p:cNvPr>
          <p:cNvSpPr>
            <a:spLocks noGrp="1"/>
          </p:cNvSpPr>
          <p:nvPr>
            <p:ph type="title"/>
          </p:nvPr>
        </p:nvSpPr>
        <p:spPr>
          <a:xfrm>
            <a:off x="838200" y="365126"/>
            <a:ext cx="10515600" cy="806450"/>
          </a:xfrm>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800" dirty="0"/>
              <a:t>丸括弧で囲まれている部分なし</a:t>
            </a:r>
            <a:r>
              <a:rPr kumimoji="1" lang="en-US" altLang="ja-JP" sz="2600" dirty="0"/>
              <a:t>)</a:t>
            </a:r>
            <a:r>
              <a:rPr kumimoji="1" lang="ja-JP" altLang="en-US" sz="2600" dirty="0"/>
              <a:t>　正解表示</a:t>
            </a:r>
          </a:p>
        </p:txBody>
      </p:sp>
      <p:sp>
        <p:nvSpPr>
          <p:cNvPr id="3" name="縦書きテキスト プレースホルダー 2">
            <a:extLst>
              <a:ext uri="{FF2B5EF4-FFF2-40B4-BE49-F238E27FC236}">
                <a16:creationId xmlns:a16="http://schemas.microsoft.com/office/drawing/2014/main" id="{39E0D12A-3AE1-65E9-4371-51F1A8B86889}"/>
              </a:ext>
            </a:extLst>
          </p:cNvPr>
          <p:cNvSpPr>
            <a:spLocks noGrp="1"/>
          </p:cNvSpPr>
          <p:nvPr>
            <p:ph type="body" orient="vert" idx="1"/>
          </p:nvPr>
        </p:nvSpPr>
        <p:spPr>
          <a:xfrm>
            <a:off x="1129192" y="1485900"/>
            <a:ext cx="10515600" cy="4662487"/>
          </a:xfrm>
        </p:spPr>
        <p:txBody>
          <a:bodyPr vert="horz"/>
          <a:lstStyle/>
          <a:p>
            <a:pPr marL="0" indent="0">
              <a:buNone/>
            </a:pPr>
            <a:r>
              <a:rPr kumimoji="1" lang="en-US" altLang="ja-JP" dirty="0"/>
              <a:t>							</a:t>
            </a:r>
            <a:r>
              <a:rPr kumimoji="1" lang="ja-JP" altLang="en-US" dirty="0"/>
              <a:t>　</a:t>
            </a:r>
            <a:endParaRPr lang="en-US" altLang="ja-JP" dirty="0"/>
          </a:p>
        </p:txBody>
      </p:sp>
      <p:sp>
        <p:nvSpPr>
          <p:cNvPr id="11" name="テキスト ボックス 10">
            <a:extLst>
              <a:ext uri="{FF2B5EF4-FFF2-40B4-BE49-F238E27FC236}">
                <a16:creationId xmlns:a16="http://schemas.microsoft.com/office/drawing/2014/main" id="{BCD361FE-805C-6153-7D2B-E8D72491908F}"/>
              </a:ext>
            </a:extLst>
          </p:cNvPr>
          <p:cNvSpPr txBox="1"/>
          <p:nvPr/>
        </p:nvSpPr>
        <p:spPr>
          <a:xfrm>
            <a:off x="2591478" y="2204232"/>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3" name="テキスト ボックス 12">
            <a:extLst>
              <a:ext uri="{FF2B5EF4-FFF2-40B4-BE49-F238E27FC236}">
                <a16:creationId xmlns:a16="http://schemas.microsoft.com/office/drawing/2014/main" id="{4DBF48FD-6060-01A0-9510-DDDC7D8B8A83}"/>
              </a:ext>
            </a:extLst>
          </p:cNvPr>
          <p:cNvSpPr txBox="1"/>
          <p:nvPr/>
        </p:nvSpPr>
        <p:spPr>
          <a:xfrm>
            <a:off x="2492467" y="2862853"/>
            <a:ext cx="557212" cy="461665"/>
          </a:xfrm>
          <a:prstGeom prst="rect">
            <a:avLst/>
          </a:prstGeom>
          <a:noFill/>
        </p:spPr>
        <p:txBody>
          <a:bodyPr wrap="square" rtlCol="0">
            <a:spAutoFit/>
          </a:bodyPr>
          <a:lstStyle/>
          <a:p>
            <a:r>
              <a:rPr kumimoji="1" lang="ja-JP" altLang="en-US" sz="2400" dirty="0"/>
              <a:t>②</a:t>
            </a:r>
          </a:p>
        </p:txBody>
      </p:sp>
      <p:sp>
        <p:nvSpPr>
          <p:cNvPr id="14" name="テキスト ボックス 13">
            <a:extLst>
              <a:ext uri="{FF2B5EF4-FFF2-40B4-BE49-F238E27FC236}">
                <a16:creationId xmlns:a16="http://schemas.microsoft.com/office/drawing/2014/main" id="{0772AD12-0FA1-9B66-5C4A-B50379E17445}"/>
              </a:ext>
            </a:extLst>
          </p:cNvPr>
          <p:cNvSpPr txBox="1"/>
          <p:nvPr/>
        </p:nvSpPr>
        <p:spPr>
          <a:xfrm>
            <a:off x="2483231" y="3238066"/>
            <a:ext cx="557212" cy="461665"/>
          </a:xfrm>
          <a:prstGeom prst="rect">
            <a:avLst/>
          </a:prstGeom>
          <a:noFill/>
        </p:spPr>
        <p:txBody>
          <a:bodyPr wrap="square" rtlCol="0">
            <a:spAutoFit/>
          </a:bodyPr>
          <a:lstStyle/>
          <a:p>
            <a:r>
              <a:rPr kumimoji="1" lang="ja-JP" altLang="en-US" sz="2400" dirty="0"/>
              <a:t>③</a:t>
            </a:r>
          </a:p>
        </p:txBody>
      </p:sp>
      <p:pic>
        <p:nvPicPr>
          <p:cNvPr id="5" name="図 4">
            <a:extLst>
              <a:ext uri="{FF2B5EF4-FFF2-40B4-BE49-F238E27FC236}">
                <a16:creationId xmlns:a16="http://schemas.microsoft.com/office/drawing/2014/main" id="{8EDF5EF5-D135-DD20-A00B-B5DBC68254DA}"/>
              </a:ext>
            </a:extLst>
          </p:cNvPr>
          <p:cNvPicPr>
            <a:picLocks noChangeAspect="1"/>
          </p:cNvPicPr>
          <p:nvPr/>
        </p:nvPicPr>
        <p:blipFill>
          <a:blip r:embed="rId3"/>
          <a:stretch>
            <a:fillRect/>
          </a:stretch>
        </p:blipFill>
        <p:spPr>
          <a:xfrm>
            <a:off x="7271827" y="1850316"/>
            <a:ext cx="3248478" cy="3467584"/>
          </a:xfrm>
          <a:prstGeom prst="rect">
            <a:avLst/>
          </a:prstGeom>
        </p:spPr>
      </p:pic>
      <p:sp>
        <p:nvSpPr>
          <p:cNvPr id="9" name="テキスト ボックス 8">
            <a:extLst>
              <a:ext uri="{FF2B5EF4-FFF2-40B4-BE49-F238E27FC236}">
                <a16:creationId xmlns:a16="http://schemas.microsoft.com/office/drawing/2014/main" id="{8846C243-E0EC-D279-AA00-63ED4143514F}"/>
              </a:ext>
            </a:extLst>
          </p:cNvPr>
          <p:cNvSpPr txBox="1"/>
          <p:nvPr/>
        </p:nvSpPr>
        <p:spPr>
          <a:xfrm>
            <a:off x="3111746" y="3566118"/>
            <a:ext cx="557212" cy="461665"/>
          </a:xfrm>
          <a:prstGeom prst="rect">
            <a:avLst/>
          </a:prstGeom>
          <a:noFill/>
        </p:spPr>
        <p:txBody>
          <a:bodyPr wrap="square" rtlCol="0">
            <a:spAutoFit/>
          </a:bodyPr>
          <a:lstStyle/>
          <a:p>
            <a:r>
              <a:rPr lang="ja-JP" altLang="en-US" sz="2400" dirty="0"/>
              <a:t>④</a:t>
            </a:r>
            <a:endParaRPr kumimoji="1" lang="ja-JP" altLang="en-US" sz="2400" dirty="0"/>
          </a:p>
        </p:txBody>
      </p:sp>
      <p:sp>
        <p:nvSpPr>
          <p:cNvPr id="10" name="テキスト ボックス 9">
            <a:extLst>
              <a:ext uri="{FF2B5EF4-FFF2-40B4-BE49-F238E27FC236}">
                <a16:creationId xmlns:a16="http://schemas.microsoft.com/office/drawing/2014/main" id="{7AA92C6B-EB08-BC9C-DB05-62635A85C116}"/>
              </a:ext>
            </a:extLst>
          </p:cNvPr>
          <p:cNvSpPr txBox="1"/>
          <p:nvPr/>
        </p:nvSpPr>
        <p:spPr>
          <a:xfrm>
            <a:off x="3068151" y="4241678"/>
            <a:ext cx="557212" cy="461665"/>
          </a:xfrm>
          <a:prstGeom prst="rect">
            <a:avLst/>
          </a:prstGeom>
          <a:noFill/>
        </p:spPr>
        <p:txBody>
          <a:bodyPr wrap="square" rtlCol="0">
            <a:spAutoFit/>
          </a:bodyPr>
          <a:lstStyle/>
          <a:p>
            <a:r>
              <a:rPr lang="ja-JP" altLang="en-US" sz="2400" dirty="0"/>
              <a:t>⑤</a:t>
            </a:r>
            <a:endParaRPr kumimoji="1" lang="ja-JP" altLang="en-US" sz="2400" dirty="0"/>
          </a:p>
        </p:txBody>
      </p:sp>
      <p:sp>
        <p:nvSpPr>
          <p:cNvPr id="12" name="テキスト ボックス 11">
            <a:extLst>
              <a:ext uri="{FF2B5EF4-FFF2-40B4-BE49-F238E27FC236}">
                <a16:creationId xmlns:a16="http://schemas.microsoft.com/office/drawing/2014/main" id="{A3E851F7-0553-99D2-EE6C-D9C6EAA0F6FA}"/>
              </a:ext>
            </a:extLst>
          </p:cNvPr>
          <p:cNvSpPr txBox="1"/>
          <p:nvPr/>
        </p:nvSpPr>
        <p:spPr>
          <a:xfrm>
            <a:off x="7744854" y="2234281"/>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5" name="テキスト ボックス 14">
            <a:extLst>
              <a:ext uri="{FF2B5EF4-FFF2-40B4-BE49-F238E27FC236}">
                <a16:creationId xmlns:a16="http://schemas.microsoft.com/office/drawing/2014/main" id="{8A8F445C-6AD3-9148-2C57-B38BDABA0213}"/>
              </a:ext>
            </a:extLst>
          </p:cNvPr>
          <p:cNvSpPr txBox="1"/>
          <p:nvPr/>
        </p:nvSpPr>
        <p:spPr>
          <a:xfrm>
            <a:off x="7466248" y="3079911"/>
            <a:ext cx="557212" cy="461665"/>
          </a:xfrm>
          <a:prstGeom prst="rect">
            <a:avLst/>
          </a:prstGeom>
          <a:noFill/>
        </p:spPr>
        <p:txBody>
          <a:bodyPr wrap="square" rtlCol="0">
            <a:spAutoFit/>
          </a:bodyPr>
          <a:lstStyle/>
          <a:p>
            <a:r>
              <a:rPr kumimoji="1" lang="ja-JP" altLang="en-US" sz="2400" dirty="0"/>
              <a:t>②</a:t>
            </a:r>
          </a:p>
        </p:txBody>
      </p:sp>
      <p:sp>
        <p:nvSpPr>
          <p:cNvPr id="16" name="テキスト ボックス 15">
            <a:extLst>
              <a:ext uri="{FF2B5EF4-FFF2-40B4-BE49-F238E27FC236}">
                <a16:creationId xmlns:a16="http://schemas.microsoft.com/office/drawing/2014/main" id="{6EA905AA-B20B-792D-802E-9884D6EF6034}"/>
              </a:ext>
            </a:extLst>
          </p:cNvPr>
          <p:cNvSpPr txBox="1"/>
          <p:nvPr/>
        </p:nvSpPr>
        <p:spPr>
          <a:xfrm>
            <a:off x="7466248" y="3447712"/>
            <a:ext cx="557212" cy="461665"/>
          </a:xfrm>
          <a:prstGeom prst="rect">
            <a:avLst/>
          </a:prstGeom>
          <a:noFill/>
        </p:spPr>
        <p:txBody>
          <a:bodyPr wrap="square" rtlCol="0">
            <a:spAutoFit/>
          </a:bodyPr>
          <a:lstStyle/>
          <a:p>
            <a:r>
              <a:rPr kumimoji="1" lang="ja-JP" altLang="en-US" sz="2400" dirty="0"/>
              <a:t>③</a:t>
            </a:r>
          </a:p>
        </p:txBody>
      </p:sp>
      <p:sp>
        <p:nvSpPr>
          <p:cNvPr id="17" name="テキスト ボックス 16">
            <a:extLst>
              <a:ext uri="{FF2B5EF4-FFF2-40B4-BE49-F238E27FC236}">
                <a16:creationId xmlns:a16="http://schemas.microsoft.com/office/drawing/2014/main" id="{756A5F4C-49FD-3F91-7F81-079873BA659E}"/>
              </a:ext>
            </a:extLst>
          </p:cNvPr>
          <p:cNvSpPr txBox="1"/>
          <p:nvPr/>
        </p:nvSpPr>
        <p:spPr>
          <a:xfrm>
            <a:off x="8103999" y="3783176"/>
            <a:ext cx="557212" cy="461665"/>
          </a:xfrm>
          <a:prstGeom prst="rect">
            <a:avLst/>
          </a:prstGeom>
          <a:noFill/>
        </p:spPr>
        <p:txBody>
          <a:bodyPr wrap="square" rtlCol="0">
            <a:spAutoFit/>
          </a:bodyPr>
          <a:lstStyle/>
          <a:p>
            <a:r>
              <a:rPr lang="ja-JP" altLang="en-US" sz="2400" dirty="0"/>
              <a:t>④</a:t>
            </a:r>
            <a:endParaRPr kumimoji="1" lang="ja-JP" altLang="en-US" sz="2400" dirty="0"/>
          </a:p>
        </p:txBody>
      </p:sp>
      <p:sp>
        <p:nvSpPr>
          <p:cNvPr id="18" name="テキスト ボックス 17">
            <a:extLst>
              <a:ext uri="{FF2B5EF4-FFF2-40B4-BE49-F238E27FC236}">
                <a16:creationId xmlns:a16="http://schemas.microsoft.com/office/drawing/2014/main" id="{DA01A23C-54D9-749C-4E96-E7D208CF6C62}"/>
              </a:ext>
            </a:extLst>
          </p:cNvPr>
          <p:cNvSpPr txBox="1"/>
          <p:nvPr/>
        </p:nvSpPr>
        <p:spPr>
          <a:xfrm>
            <a:off x="8103999" y="4244841"/>
            <a:ext cx="557212" cy="461665"/>
          </a:xfrm>
          <a:prstGeom prst="rect">
            <a:avLst/>
          </a:prstGeom>
          <a:noFill/>
        </p:spPr>
        <p:txBody>
          <a:bodyPr wrap="square" rtlCol="0">
            <a:spAutoFit/>
          </a:bodyPr>
          <a:lstStyle/>
          <a:p>
            <a:r>
              <a:rPr lang="ja-JP" altLang="en-US" sz="2400" dirty="0"/>
              <a:t>⑤</a:t>
            </a:r>
            <a:endParaRPr kumimoji="1" lang="ja-JP" altLang="en-US" sz="2400" dirty="0"/>
          </a:p>
        </p:txBody>
      </p:sp>
      <p:sp>
        <p:nvSpPr>
          <p:cNvPr id="19" name="テキスト ボックス 18">
            <a:extLst>
              <a:ext uri="{FF2B5EF4-FFF2-40B4-BE49-F238E27FC236}">
                <a16:creationId xmlns:a16="http://schemas.microsoft.com/office/drawing/2014/main" id="{907065AA-02A0-68C0-3073-B2B91588C403}"/>
              </a:ext>
            </a:extLst>
          </p:cNvPr>
          <p:cNvSpPr txBox="1"/>
          <p:nvPr/>
        </p:nvSpPr>
        <p:spPr>
          <a:xfrm>
            <a:off x="2558472" y="1625359"/>
            <a:ext cx="2314685" cy="369332"/>
          </a:xfrm>
          <a:prstGeom prst="rect">
            <a:avLst/>
          </a:prstGeom>
          <a:noFill/>
        </p:spPr>
        <p:txBody>
          <a:bodyPr wrap="square" rtlCol="0">
            <a:spAutoFit/>
          </a:bodyPr>
          <a:lstStyle/>
          <a:p>
            <a:r>
              <a:rPr kumimoji="1" lang="en-US" altLang="ja-JP" dirty="0"/>
              <a:t>【</a:t>
            </a:r>
            <a:r>
              <a:rPr lang="ja-JP" altLang="en-US" dirty="0"/>
              <a:t>正解の場合</a:t>
            </a:r>
            <a:r>
              <a:rPr kumimoji="1" lang="en-US" altLang="ja-JP" dirty="0"/>
              <a:t>】</a:t>
            </a:r>
            <a:endParaRPr kumimoji="1" lang="ja-JP" altLang="en-US" dirty="0"/>
          </a:p>
        </p:txBody>
      </p:sp>
      <p:sp>
        <p:nvSpPr>
          <p:cNvPr id="20" name="テキスト ボックス 19">
            <a:extLst>
              <a:ext uri="{FF2B5EF4-FFF2-40B4-BE49-F238E27FC236}">
                <a16:creationId xmlns:a16="http://schemas.microsoft.com/office/drawing/2014/main" id="{05CFE219-A09F-37AC-6FA3-65EF7049CCE8}"/>
              </a:ext>
            </a:extLst>
          </p:cNvPr>
          <p:cNvSpPr txBox="1"/>
          <p:nvPr/>
        </p:nvSpPr>
        <p:spPr>
          <a:xfrm>
            <a:off x="7430771" y="1622941"/>
            <a:ext cx="2314685" cy="369332"/>
          </a:xfrm>
          <a:prstGeom prst="rect">
            <a:avLst/>
          </a:prstGeom>
          <a:noFill/>
        </p:spPr>
        <p:txBody>
          <a:bodyPr wrap="square" rtlCol="0">
            <a:spAutoFit/>
          </a:bodyPr>
          <a:lstStyle/>
          <a:p>
            <a:r>
              <a:rPr lang="en-US" altLang="ja-JP" dirty="0"/>
              <a:t>【</a:t>
            </a:r>
            <a:r>
              <a:rPr lang="ja-JP" altLang="en-US" dirty="0"/>
              <a:t>不正解の場合</a:t>
            </a:r>
            <a:r>
              <a:rPr kumimoji="1" lang="en-US" altLang="ja-JP" dirty="0"/>
              <a:t>】</a:t>
            </a:r>
            <a:endParaRPr kumimoji="1" lang="ja-JP" altLang="en-US" dirty="0"/>
          </a:p>
        </p:txBody>
      </p:sp>
    </p:spTree>
    <p:extLst>
      <p:ext uri="{BB962C8B-B14F-4D97-AF65-F5344CB8AC3E}">
        <p14:creationId xmlns:p14="http://schemas.microsoft.com/office/powerpoint/2010/main" val="961687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28A06-9F38-C2A4-81C3-B57D00D8FCF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F5C8019-72CC-4FD8-52D2-EF1303FBF9CB}"/>
              </a:ext>
            </a:extLst>
          </p:cNvPr>
          <p:cNvSpPr>
            <a:spLocks noGrp="1"/>
          </p:cNvSpPr>
          <p:nvPr>
            <p:ph type="title"/>
          </p:nvPr>
        </p:nvSpPr>
        <p:spPr>
          <a:xfrm>
            <a:off x="838200" y="365126"/>
            <a:ext cx="10515600" cy="806450"/>
          </a:xfrm>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400" dirty="0"/>
              <a:t>丸括弧で囲まれている部分なし</a:t>
            </a:r>
            <a:r>
              <a:rPr kumimoji="1" lang="en-US" altLang="ja-JP" sz="2600" dirty="0"/>
              <a:t>)</a:t>
            </a:r>
            <a:r>
              <a:rPr kumimoji="1" lang="ja-JP" altLang="en-US" sz="2600" dirty="0"/>
              <a:t>　正解表示</a:t>
            </a:r>
          </a:p>
        </p:txBody>
      </p:sp>
      <p:graphicFrame>
        <p:nvGraphicFramePr>
          <p:cNvPr id="4" name="表 3">
            <a:extLst>
              <a:ext uri="{FF2B5EF4-FFF2-40B4-BE49-F238E27FC236}">
                <a16:creationId xmlns:a16="http://schemas.microsoft.com/office/drawing/2014/main" id="{2FCC950F-F569-2857-3721-CD4F843AB57C}"/>
              </a:ext>
            </a:extLst>
          </p:cNvPr>
          <p:cNvGraphicFramePr>
            <a:graphicFrameLocks noGrp="1"/>
          </p:cNvGraphicFramePr>
          <p:nvPr>
            <p:extLst>
              <p:ext uri="{D42A27DB-BD31-4B8C-83A1-F6EECF244321}">
                <p14:modId xmlns:p14="http://schemas.microsoft.com/office/powerpoint/2010/main" val="1895188014"/>
              </p:ext>
            </p:extLst>
          </p:nvPr>
        </p:nvGraphicFramePr>
        <p:xfrm>
          <a:off x="917763" y="1249965"/>
          <a:ext cx="10702465" cy="5466181"/>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619861">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解答した時点の残り制限時間を表示する。</a:t>
                      </a:r>
                    </a:p>
                  </a:txBody>
                  <a:tcPr/>
                </a:tc>
                <a:extLst>
                  <a:ext uri="{0D108BD9-81ED-4DB2-BD59-A6C34878D82A}">
                    <a16:rowId xmlns:a16="http://schemas.microsoft.com/office/drawing/2014/main" val="3682293689"/>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正答</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復習標題画面で表示されたシート「一覧」偶数行目の</a:t>
                      </a:r>
                      <a:r>
                        <a:rPr kumimoji="1" lang="en-US" altLang="ja-JP" dirty="0"/>
                        <a:t>B</a:t>
                      </a:r>
                      <a:r>
                        <a:rPr kumimoji="1" lang="ja-JP" altLang="en-US" dirty="0"/>
                        <a:t>列以降のセル値（丸括弧で囲まれていない部分）を朱書きで表示する。</a:t>
                      </a:r>
                    </a:p>
                  </a:txBody>
                  <a:tcPr/>
                </a:tc>
                <a:extLst>
                  <a:ext uri="{0D108BD9-81ED-4DB2-BD59-A6C34878D82A}">
                    <a16:rowId xmlns:a16="http://schemas.microsoft.com/office/drawing/2014/main" val="409306072"/>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非活性</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列以降の列の偶数行目のセルの値（丸括弧で囲まれていない部分）を解答、入力したものを表示する。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正解表示時には、非活性。</a:t>
                      </a:r>
                    </a:p>
                  </a:txBody>
                  <a:tcPr/>
                </a:tc>
                <a:extLst>
                  <a:ext uri="{0D108BD9-81ED-4DB2-BD59-A6C34878D82A}">
                    <a16:rowId xmlns:a16="http://schemas.microsoft.com/office/drawing/2014/main" val="141668335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正解マーク</a:t>
                      </a:r>
                      <a:endParaRPr lang="en-US" altLang="ja-JP" dirty="0"/>
                    </a:p>
                  </a:txBody>
                  <a:tcPr/>
                </a:tc>
                <a:tc>
                  <a:txBody>
                    <a:bodyPr/>
                    <a:lstStyle/>
                    <a:p>
                      <a:r>
                        <a:rPr lang="ja-JP" altLang="en-US" dirty="0"/>
                        <a:t>テキスト</a:t>
                      </a:r>
                    </a:p>
                  </a:txBody>
                  <a:tcPr/>
                </a:tc>
                <a:tc>
                  <a:txBody>
                    <a:bodyPr/>
                    <a:lstStyle/>
                    <a:p>
                      <a:endParaRPr lang="ja-JP" altLang="en-US" dirty="0"/>
                    </a:p>
                  </a:txBody>
                  <a:tcPr/>
                </a:tc>
                <a:tc>
                  <a:txBody>
                    <a:bodyPr/>
                    <a:lstStyle/>
                    <a:p>
                      <a:r>
                        <a:rPr lang="ja-JP" altLang="en-US" dirty="0"/>
                        <a:t>解答が正しい場合は〇を表示する。</a:t>
                      </a:r>
                      <a:endParaRPr lang="en-US" altLang="ja-JP" dirty="0"/>
                    </a:p>
                  </a:txBody>
                  <a:tcPr/>
                </a:tc>
                <a:extLst>
                  <a:ext uri="{0D108BD9-81ED-4DB2-BD59-A6C34878D82A}">
                    <a16:rowId xmlns:a16="http://schemas.microsoft.com/office/drawing/2014/main" val="826683857"/>
                  </a:ext>
                </a:extLst>
              </a:tr>
              <a:tr h="6332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⑤</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次へ</a:t>
                      </a:r>
                      <a:endParaRPr lang="en-US" altLang="ja-JP" dirty="0"/>
                    </a:p>
                  </a:txBody>
                  <a:tcPr/>
                </a:tc>
                <a:tc>
                  <a:txBody>
                    <a:bodyPr/>
                    <a:lstStyle/>
                    <a:p>
                      <a:r>
                        <a:rPr lang="ja-JP" altLang="en-US" dirty="0"/>
                        <a:t>ボタン</a:t>
                      </a:r>
                    </a:p>
                  </a:txBody>
                  <a:tcPr/>
                </a:tc>
                <a:tc>
                  <a:txBody>
                    <a:bodyPr/>
                    <a:lstStyle/>
                    <a:p>
                      <a:r>
                        <a:rPr lang="ja-JP" altLang="en-US" dirty="0"/>
                        <a:t>押下可</a:t>
                      </a:r>
                    </a:p>
                  </a:txBody>
                  <a:tcPr/>
                </a:tc>
                <a:tc>
                  <a:txBody>
                    <a:bodyPr/>
                    <a:lstStyle/>
                    <a:p>
                      <a:r>
                        <a:rPr lang="ja-JP" altLang="en-US" dirty="0"/>
                        <a:t>ボタン押下により以下の動作となる。</a:t>
                      </a:r>
                      <a:endParaRPr lang="en-US" altLang="ja-JP" dirty="0"/>
                    </a:p>
                    <a:p>
                      <a:r>
                        <a:rPr lang="ja-JP" altLang="en-US" dirty="0"/>
                        <a:t>・次の問題が存在する場合</a:t>
                      </a:r>
                      <a:endParaRPr lang="en-US" altLang="ja-JP" dirty="0"/>
                    </a:p>
                    <a:p>
                      <a:r>
                        <a:rPr lang="ja-JP" altLang="en-US" dirty="0"/>
                        <a:t>　次の問題を表示する。</a:t>
                      </a:r>
                      <a:endParaRPr lang="en-US" altLang="ja-JP" dirty="0"/>
                    </a:p>
                    <a:p>
                      <a:r>
                        <a:rPr lang="ja-JP" altLang="en-US" dirty="0"/>
                        <a:t>・次の問題が存在しない場合</a:t>
                      </a:r>
                      <a:endParaRPr lang="en-US" altLang="ja-JP" dirty="0"/>
                    </a:p>
                    <a:p>
                      <a:r>
                        <a:rPr lang="ja-JP" altLang="en-US" dirty="0"/>
                        <a:t>　終了画面</a:t>
                      </a:r>
                      <a:r>
                        <a:rPr lang="en-US" altLang="ja-JP" dirty="0"/>
                        <a:t>(</a:t>
                      </a:r>
                      <a:r>
                        <a:rPr lang="ja-JP" altLang="en-US" dirty="0"/>
                        <a:t>試験・復習</a:t>
                      </a:r>
                      <a:r>
                        <a:rPr lang="en-US" altLang="ja-JP" dirty="0"/>
                        <a:t>)</a:t>
                      </a:r>
                      <a:r>
                        <a:rPr lang="ja-JP" altLang="en-US" dirty="0"/>
                        <a:t>を表示する。</a:t>
                      </a:r>
                      <a:endParaRPr lang="en-US" altLang="ja-JP" dirty="0"/>
                    </a:p>
                  </a:txBody>
                  <a:tcPr/>
                </a:tc>
                <a:extLst>
                  <a:ext uri="{0D108BD9-81ED-4DB2-BD59-A6C34878D82A}">
                    <a16:rowId xmlns:a16="http://schemas.microsoft.com/office/drawing/2014/main" val="3054671712"/>
                  </a:ext>
                </a:extLst>
              </a:tr>
            </a:tbl>
          </a:graphicData>
        </a:graphic>
      </p:graphicFrame>
    </p:spTree>
    <p:extLst>
      <p:ext uri="{BB962C8B-B14F-4D97-AF65-F5344CB8AC3E}">
        <p14:creationId xmlns:p14="http://schemas.microsoft.com/office/powerpoint/2010/main" val="1615052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88E12-8B50-860E-E574-5A2B06E64806}"/>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46EADFAC-3ED8-0525-F2C7-59301A6D42EC}"/>
              </a:ext>
            </a:extLst>
          </p:cNvPr>
          <p:cNvPicPr>
            <a:picLocks noChangeAspect="1"/>
          </p:cNvPicPr>
          <p:nvPr/>
        </p:nvPicPr>
        <p:blipFill>
          <a:blip r:embed="rId2"/>
          <a:stretch>
            <a:fillRect/>
          </a:stretch>
        </p:blipFill>
        <p:spPr>
          <a:xfrm>
            <a:off x="547208" y="1447316"/>
            <a:ext cx="10963096" cy="5199133"/>
          </a:xfrm>
          <a:prstGeom prst="rect">
            <a:avLst/>
          </a:prstGeom>
        </p:spPr>
      </p:pic>
      <p:sp>
        <p:nvSpPr>
          <p:cNvPr id="2" name="タイトル 1">
            <a:extLst>
              <a:ext uri="{FF2B5EF4-FFF2-40B4-BE49-F238E27FC236}">
                <a16:creationId xmlns:a16="http://schemas.microsoft.com/office/drawing/2014/main" id="{06598682-C6CB-FC9F-664A-D62D940AEE28}"/>
              </a:ext>
            </a:extLst>
          </p:cNvPr>
          <p:cNvSpPr>
            <a:spLocks noGrp="1"/>
          </p:cNvSpPr>
          <p:nvPr>
            <p:ph type="title"/>
          </p:nvPr>
        </p:nvSpPr>
        <p:spPr>
          <a:xfrm>
            <a:off x="838200" y="365126"/>
            <a:ext cx="10515600" cy="806450"/>
          </a:xfrm>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800" dirty="0"/>
              <a:t>丸括弧で囲まれている部分</a:t>
            </a:r>
            <a:r>
              <a:rPr lang="en-US" altLang="ja-JP" sz="2800" dirty="0"/>
              <a:t>:1</a:t>
            </a:r>
            <a:r>
              <a:rPr lang="ja-JP" altLang="en-US" sz="2800" dirty="0"/>
              <a:t>あり</a:t>
            </a:r>
            <a:r>
              <a:rPr kumimoji="1" lang="en-US" altLang="ja-JP" sz="2600" dirty="0"/>
              <a:t>)</a:t>
            </a:r>
            <a:endParaRPr kumimoji="1" lang="ja-JP" altLang="en-US" sz="2600" dirty="0"/>
          </a:p>
        </p:txBody>
      </p:sp>
      <p:sp>
        <p:nvSpPr>
          <p:cNvPr id="3" name="縦書きテキスト プレースホルダー 2">
            <a:extLst>
              <a:ext uri="{FF2B5EF4-FFF2-40B4-BE49-F238E27FC236}">
                <a16:creationId xmlns:a16="http://schemas.microsoft.com/office/drawing/2014/main" id="{25E7C13B-2011-8EB0-67D8-2ED79CB91BAC}"/>
              </a:ext>
            </a:extLst>
          </p:cNvPr>
          <p:cNvSpPr>
            <a:spLocks noGrp="1"/>
          </p:cNvSpPr>
          <p:nvPr>
            <p:ph type="body" orient="vert" idx="1"/>
          </p:nvPr>
        </p:nvSpPr>
        <p:spPr>
          <a:xfrm>
            <a:off x="1129192" y="1485900"/>
            <a:ext cx="10515600" cy="4662487"/>
          </a:xfrm>
        </p:spPr>
        <p:txBody>
          <a:bodyPr vert="horz"/>
          <a:lstStyle/>
          <a:p>
            <a:pPr marL="0" indent="0">
              <a:buNone/>
            </a:pPr>
            <a:r>
              <a:rPr kumimoji="1" lang="en-US" altLang="ja-JP" dirty="0"/>
              <a:t>							</a:t>
            </a:r>
            <a:r>
              <a:rPr kumimoji="1" lang="ja-JP" altLang="en-US" dirty="0"/>
              <a:t>　</a:t>
            </a:r>
            <a:endParaRPr lang="en-US" altLang="ja-JP" dirty="0"/>
          </a:p>
        </p:txBody>
      </p:sp>
      <p:pic>
        <p:nvPicPr>
          <p:cNvPr id="4" name="図 3">
            <a:extLst>
              <a:ext uri="{FF2B5EF4-FFF2-40B4-BE49-F238E27FC236}">
                <a16:creationId xmlns:a16="http://schemas.microsoft.com/office/drawing/2014/main" id="{743AFA54-AA6B-02B1-7ED3-B8EA8A9FF9E4}"/>
              </a:ext>
            </a:extLst>
          </p:cNvPr>
          <p:cNvPicPr>
            <a:picLocks noChangeAspect="1"/>
          </p:cNvPicPr>
          <p:nvPr/>
        </p:nvPicPr>
        <p:blipFill>
          <a:blip r:embed="rId3"/>
          <a:stretch>
            <a:fillRect/>
          </a:stretch>
        </p:blipFill>
        <p:spPr>
          <a:xfrm>
            <a:off x="4257857" y="2242592"/>
            <a:ext cx="4258269" cy="3905795"/>
          </a:xfrm>
          <a:prstGeom prst="rect">
            <a:avLst/>
          </a:prstGeom>
        </p:spPr>
      </p:pic>
      <p:sp>
        <p:nvSpPr>
          <p:cNvPr id="11" name="テキスト ボックス 10">
            <a:extLst>
              <a:ext uri="{FF2B5EF4-FFF2-40B4-BE49-F238E27FC236}">
                <a16:creationId xmlns:a16="http://schemas.microsoft.com/office/drawing/2014/main" id="{EE58B5F3-4B80-B91A-449A-7A43434122A9}"/>
              </a:ext>
            </a:extLst>
          </p:cNvPr>
          <p:cNvSpPr txBox="1"/>
          <p:nvPr/>
        </p:nvSpPr>
        <p:spPr>
          <a:xfrm>
            <a:off x="5029834" y="2590624"/>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3" name="テキスト ボックス 12">
            <a:extLst>
              <a:ext uri="{FF2B5EF4-FFF2-40B4-BE49-F238E27FC236}">
                <a16:creationId xmlns:a16="http://schemas.microsoft.com/office/drawing/2014/main" id="{EE04156C-91A5-E189-A46E-577A79EF0372}"/>
              </a:ext>
            </a:extLst>
          </p:cNvPr>
          <p:cNvSpPr txBox="1"/>
          <p:nvPr/>
        </p:nvSpPr>
        <p:spPr>
          <a:xfrm>
            <a:off x="4833960" y="3583635"/>
            <a:ext cx="557212" cy="461665"/>
          </a:xfrm>
          <a:prstGeom prst="rect">
            <a:avLst/>
          </a:prstGeom>
          <a:noFill/>
        </p:spPr>
        <p:txBody>
          <a:bodyPr wrap="square" rtlCol="0">
            <a:spAutoFit/>
          </a:bodyPr>
          <a:lstStyle/>
          <a:p>
            <a:r>
              <a:rPr kumimoji="1" lang="ja-JP" altLang="en-US" sz="2400" dirty="0"/>
              <a:t>②</a:t>
            </a:r>
          </a:p>
        </p:txBody>
      </p:sp>
      <p:sp>
        <p:nvSpPr>
          <p:cNvPr id="14" name="テキスト ボックス 13">
            <a:extLst>
              <a:ext uri="{FF2B5EF4-FFF2-40B4-BE49-F238E27FC236}">
                <a16:creationId xmlns:a16="http://schemas.microsoft.com/office/drawing/2014/main" id="{C988C93D-F6F6-FA66-3F16-7CC63A5BBEBD}"/>
              </a:ext>
            </a:extLst>
          </p:cNvPr>
          <p:cNvSpPr txBox="1"/>
          <p:nvPr/>
        </p:nvSpPr>
        <p:spPr>
          <a:xfrm>
            <a:off x="4824866" y="4027548"/>
            <a:ext cx="557212" cy="461665"/>
          </a:xfrm>
          <a:prstGeom prst="rect">
            <a:avLst/>
          </a:prstGeom>
          <a:noFill/>
        </p:spPr>
        <p:txBody>
          <a:bodyPr wrap="square" rtlCol="0">
            <a:spAutoFit/>
          </a:bodyPr>
          <a:lstStyle/>
          <a:p>
            <a:r>
              <a:rPr kumimoji="1" lang="ja-JP" altLang="en-US" sz="2400" dirty="0"/>
              <a:t>③</a:t>
            </a:r>
          </a:p>
        </p:txBody>
      </p:sp>
      <p:sp>
        <p:nvSpPr>
          <p:cNvPr id="15" name="テキスト ボックス 14">
            <a:extLst>
              <a:ext uri="{FF2B5EF4-FFF2-40B4-BE49-F238E27FC236}">
                <a16:creationId xmlns:a16="http://schemas.microsoft.com/office/drawing/2014/main" id="{C437E64B-0271-A9D5-74BB-8E4369E4A428}"/>
              </a:ext>
            </a:extLst>
          </p:cNvPr>
          <p:cNvSpPr txBox="1"/>
          <p:nvPr/>
        </p:nvSpPr>
        <p:spPr>
          <a:xfrm>
            <a:off x="5426575" y="4798894"/>
            <a:ext cx="557212" cy="461665"/>
          </a:xfrm>
          <a:prstGeom prst="rect">
            <a:avLst/>
          </a:prstGeom>
          <a:noFill/>
        </p:spPr>
        <p:txBody>
          <a:bodyPr wrap="square" rtlCol="0">
            <a:spAutoFit/>
          </a:bodyPr>
          <a:lstStyle/>
          <a:p>
            <a:r>
              <a:rPr kumimoji="1" lang="ja-JP" altLang="en-US" sz="2400" dirty="0"/>
              <a:t>④</a:t>
            </a:r>
          </a:p>
        </p:txBody>
      </p:sp>
    </p:spTree>
    <p:extLst>
      <p:ext uri="{BB962C8B-B14F-4D97-AF65-F5344CB8AC3E}">
        <p14:creationId xmlns:p14="http://schemas.microsoft.com/office/powerpoint/2010/main" val="4240364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E2E0E-895A-8BF2-9553-8D2B0D2B354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E8137D3-D70B-0723-3AC4-78BE8372CA89}"/>
              </a:ext>
            </a:extLst>
          </p:cNvPr>
          <p:cNvSpPr>
            <a:spLocks noGrp="1"/>
          </p:cNvSpPr>
          <p:nvPr>
            <p:ph type="title"/>
          </p:nvPr>
        </p:nvSpPr>
        <p:spPr>
          <a:xfrm>
            <a:off x="838200" y="365126"/>
            <a:ext cx="10515600" cy="806450"/>
          </a:xfrm>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400" dirty="0"/>
              <a:t>丸括弧で囲まれている部分</a:t>
            </a:r>
            <a:r>
              <a:rPr lang="en-US" altLang="ja-JP" sz="2400" dirty="0"/>
              <a:t>:1</a:t>
            </a:r>
            <a:r>
              <a:rPr lang="ja-JP" altLang="en-US" sz="2400" dirty="0"/>
              <a:t>あり</a:t>
            </a:r>
            <a:r>
              <a:rPr kumimoji="1" lang="en-US" altLang="ja-JP" sz="2600" dirty="0"/>
              <a:t>)</a:t>
            </a:r>
            <a:endParaRPr kumimoji="1" lang="ja-JP" altLang="en-US" sz="2600" dirty="0"/>
          </a:p>
        </p:txBody>
      </p:sp>
      <p:graphicFrame>
        <p:nvGraphicFramePr>
          <p:cNvPr id="4" name="表 3">
            <a:extLst>
              <a:ext uri="{FF2B5EF4-FFF2-40B4-BE49-F238E27FC236}">
                <a16:creationId xmlns:a16="http://schemas.microsoft.com/office/drawing/2014/main" id="{3867F7A3-9932-5D05-1A3E-92C377339CBB}"/>
              </a:ext>
            </a:extLst>
          </p:cNvPr>
          <p:cNvGraphicFramePr>
            <a:graphicFrameLocks noGrp="1"/>
          </p:cNvGraphicFramePr>
          <p:nvPr>
            <p:extLst>
              <p:ext uri="{D42A27DB-BD31-4B8C-83A1-F6EECF244321}">
                <p14:modId xmlns:p14="http://schemas.microsoft.com/office/powerpoint/2010/main" val="139088159"/>
              </p:ext>
            </p:extLst>
          </p:nvPr>
        </p:nvGraphicFramePr>
        <p:xfrm>
          <a:off x="917763" y="1351565"/>
          <a:ext cx="10702465" cy="5191861"/>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619861">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808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en-US" altLang="ja-JP" dirty="0"/>
                        <a:t>1</a:t>
                      </a:r>
                      <a:r>
                        <a:rPr kumimoji="1" lang="ja-JP" altLang="en-US" dirty="0"/>
                        <a:t>問を解答するまでの時間を表示する。</a:t>
                      </a:r>
                      <a:endParaRPr kumimoji="1" lang="en-US" altLang="ja-JP" dirty="0"/>
                    </a:p>
                    <a:p>
                      <a:r>
                        <a:rPr kumimoji="1" lang="en-US" altLang="ja-JP" dirty="0"/>
                        <a:t>1</a:t>
                      </a:r>
                      <a:r>
                        <a:rPr kumimoji="1" lang="ja-JP" altLang="en-US" dirty="0"/>
                        <a:t>問の制限時間＝設定の制限時間</a:t>
                      </a:r>
                      <a:r>
                        <a:rPr kumimoji="1" lang="en-US" altLang="ja-JP" dirty="0"/>
                        <a:t>×</a:t>
                      </a:r>
                      <a:r>
                        <a:rPr kumimoji="1" lang="ja-JP" altLang="en-US" dirty="0"/>
                        <a:t>解答欄の数</a:t>
                      </a:r>
                      <a:endParaRPr kumimoji="1" lang="en-US" altLang="ja-JP" dirty="0"/>
                    </a:p>
                    <a:p>
                      <a:r>
                        <a:rPr kumimoji="1" lang="ja-JP" altLang="en-US" dirty="0"/>
                        <a:t>０になった場合に、正答画面を表示する。</a:t>
                      </a:r>
                    </a:p>
                  </a:txBody>
                  <a:tcPr/>
                </a:tc>
                <a:extLst>
                  <a:ext uri="{0D108BD9-81ED-4DB2-BD59-A6C34878D82A}">
                    <a16:rowId xmlns:a16="http://schemas.microsoft.com/office/drawing/2014/main" val="3682293689"/>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列以降の偶数行目のセルの値（丸括弧で囲まれている部分）を解答、入力する。</a:t>
                      </a:r>
                    </a:p>
                  </a:txBody>
                  <a:tcPr/>
                </a:tc>
                <a:extLst>
                  <a:ext uri="{0D108BD9-81ED-4DB2-BD59-A6C34878D82A}">
                    <a16:rowId xmlns:a16="http://schemas.microsoft.com/office/drawing/2014/main" val="1416683351"/>
                  </a:ext>
                </a:extLst>
              </a:tr>
              <a:tr h="756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列以降の列の偶数行目のセルの値（丸括弧で囲まれていない部分）を解答、入力する。</a:t>
                      </a:r>
                    </a:p>
                  </a:txBody>
                  <a:tcPr/>
                </a:tc>
                <a:extLst>
                  <a:ext uri="{0D108BD9-81ED-4DB2-BD59-A6C34878D82A}">
                    <a16:rowId xmlns:a16="http://schemas.microsoft.com/office/drawing/2014/main" val="3577817611"/>
                  </a:ext>
                </a:extLst>
              </a:tr>
              <a:tr h="63322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endParaRPr lang="en-US" altLang="ja-JP"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解答</a:t>
                      </a:r>
                      <a:endParaRPr lang="en-US" altLang="ja-JP" dirty="0"/>
                    </a:p>
                  </a:txBody>
                  <a:tcPr/>
                </a:tc>
                <a:tc rowSpan="2">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制限時間が</a:t>
                      </a:r>
                      <a:r>
                        <a:rPr lang="en-US" altLang="ja-JP" dirty="0"/>
                        <a:t>1</a:t>
                      </a:r>
                      <a:r>
                        <a:rPr lang="ja-JP" altLang="en-US" dirty="0"/>
                        <a:t>以上かつすべての解答欄に入力が完了するまでは、非活性。</a:t>
                      </a:r>
                      <a:endParaRPr lang="en-US" altLang="ja-JP" dirty="0"/>
                    </a:p>
                  </a:txBody>
                  <a:tcPr/>
                </a:tc>
                <a:extLst>
                  <a:ext uri="{0D108BD9-81ED-4DB2-BD59-A6C34878D82A}">
                    <a16:rowId xmlns:a16="http://schemas.microsoft.com/office/drawing/2014/main" val="3054671712"/>
                  </a:ext>
                </a:extLst>
              </a:tr>
              <a:tr h="849745">
                <a:tc vMerge="1">
                  <a:txBody>
                    <a:bodyPr/>
                    <a:lstStyle/>
                    <a:p>
                      <a:endParaRPr lang="ja-JP" altLang="en-US"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txBody>
                  <a:tcPr/>
                </a:tc>
                <a:tc vMerge="1">
                  <a:txBody>
                    <a:bodyPr/>
                    <a:lstStyle/>
                    <a:p>
                      <a:endParaRPr lang="ja-JP" altLang="en-US" dirty="0"/>
                    </a:p>
                  </a:txBody>
                  <a:tcPr/>
                </a:tc>
                <a:tc>
                  <a:txBody>
                    <a:bodyPr/>
                    <a:lstStyle/>
                    <a:p>
                      <a:r>
                        <a:rPr lang="ja-JP" altLang="en-US" dirty="0"/>
                        <a:t>押下可</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すべての解答欄に入力が完了したときに、活性状態となる。</a:t>
                      </a:r>
                      <a:endParaRPr lang="en-US" altLang="ja-JP" dirty="0"/>
                    </a:p>
                    <a:p>
                      <a:r>
                        <a:rPr kumimoji="1" lang="ja-JP" altLang="en-US" dirty="0"/>
                        <a:t>問題の解答を行う。</a:t>
                      </a:r>
                      <a:endParaRPr kumimoji="1" lang="en-US" altLang="ja-JP" dirty="0"/>
                    </a:p>
                    <a:p>
                      <a:r>
                        <a:rPr kumimoji="1" lang="ja-JP" altLang="en-US" dirty="0"/>
                        <a:t>ボタンを押下した際に、答え合わせを行う。</a:t>
                      </a:r>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3892938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EC77B-A8A3-7450-B948-7E2371C80F9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16D4C39-9871-CFA2-36AD-992198D161CB}"/>
              </a:ext>
            </a:extLst>
          </p:cNvPr>
          <p:cNvSpPr>
            <a:spLocks noGrp="1"/>
          </p:cNvSpPr>
          <p:nvPr>
            <p:ph type="title"/>
          </p:nvPr>
        </p:nvSpPr>
        <p:spPr>
          <a:xfrm>
            <a:off x="838200" y="365126"/>
            <a:ext cx="10515600" cy="806450"/>
          </a:xfrm>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800" dirty="0"/>
              <a:t>丸括弧で囲まれている部分</a:t>
            </a:r>
            <a:r>
              <a:rPr lang="en-US" altLang="ja-JP" sz="2800" dirty="0"/>
              <a:t>:1</a:t>
            </a:r>
            <a:r>
              <a:rPr lang="ja-JP" altLang="en-US" sz="2800" dirty="0"/>
              <a:t>あり</a:t>
            </a:r>
            <a:r>
              <a:rPr kumimoji="1" lang="en-US" altLang="ja-JP" sz="2600" dirty="0"/>
              <a:t>)</a:t>
            </a:r>
            <a:r>
              <a:rPr kumimoji="1" lang="ja-JP" altLang="en-US" sz="2600" dirty="0"/>
              <a:t>　正解表示</a:t>
            </a:r>
          </a:p>
        </p:txBody>
      </p:sp>
      <p:sp>
        <p:nvSpPr>
          <p:cNvPr id="3" name="縦書きテキスト プレースホルダー 2">
            <a:extLst>
              <a:ext uri="{FF2B5EF4-FFF2-40B4-BE49-F238E27FC236}">
                <a16:creationId xmlns:a16="http://schemas.microsoft.com/office/drawing/2014/main" id="{4600EE21-9204-7FC5-349A-048237A5750C}"/>
              </a:ext>
            </a:extLst>
          </p:cNvPr>
          <p:cNvSpPr>
            <a:spLocks noGrp="1"/>
          </p:cNvSpPr>
          <p:nvPr>
            <p:ph type="body" orient="vert" idx="1"/>
          </p:nvPr>
        </p:nvSpPr>
        <p:spPr>
          <a:xfrm>
            <a:off x="1129192" y="1485900"/>
            <a:ext cx="10515600" cy="4662487"/>
          </a:xfrm>
        </p:spPr>
        <p:txBody>
          <a:bodyPr vert="horz"/>
          <a:lstStyle/>
          <a:p>
            <a:pPr marL="0" indent="0">
              <a:buNone/>
            </a:pPr>
            <a:r>
              <a:rPr kumimoji="1" lang="en-US" altLang="ja-JP" dirty="0"/>
              <a:t>							</a:t>
            </a:r>
            <a:r>
              <a:rPr kumimoji="1" lang="ja-JP" altLang="en-US" dirty="0"/>
              <a:t>　</a:t>
            </a:r>
            <a:endParaRPr lang="en-US" altLang="ja-JP" dirty="0"/>
          </a:p>
        </p:txBody>
      </p:sp>
      <p:pic>
        <p:nvPicPr>
          <p:cNvPr id="5" name="図 4">
            <a:extLst>
              <a:ext uri="{FF2B5EF4-FFF2-40B4-BE49-F238E27FC236}">
                <a16:creationId xmlns:a16="http://schemas.microsoft.com/office/drawing/2014/main" id="{8E306163-65F3-4A06-C71E-C1FA5E9B9839}"/>
              </a:ext>
            </a:extLst>
          </p:cNvPr>
          <p:cNvPicPr>
            <a:picLocks noChangeAspect="1"/>
          </p:cNvPicPr>
          <p:nvPr/>
        </p:nvPicPr>
        <p:blipFill>
          <a:blip r:embed="rId2"/>
          <a:stretch>
            <a:fillRect/>
          </a:stretch>
        </p:blipFill>
        <p:spPr>
          <a:xfrm>
            <a:off x="885098" y="1994691"/>
            <a:ext cx="5210902" cy="3581900"/>
          </a:xfrm>
          <a:prstGeom prst="rect">
            <a:avLst/>
          </a:prstGeom>
        </p:spPr>
      </p:pic>
      <p:sp>
        <p:nvSpPr>
          <p:cNvPr id="7" name="テキスト ボックス 6">
            <a:extLst>
              <a:ext uri="{FF2B5EF4-FFF2-40B4-BE49-F238E27FC236}">
                <a16:creationId xmlns:a16="http://schemas.microsoft.com/office/drawing/2014/main" id="{C7291E9D-2606-4DA4-1E2B-DF9CDDF5B39D}"/>
              </a:ext>
            </a:extLst>
          </p:cNvPr>
          <p:cNvSpPr txBox="1"/>
          <p:nvPr/>
        </p:nvSpPr>
        <p:spPr>
          <a:xfrm>
            <a:off x="2121221" y="2116315"/>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9" name="テキスト ボックス 8">
            <a:extLst>
              <a:ext uri="{FF2B5EF4-FFF2-40B4-BE49-F238E27FC236}">
                <a16:creationId xmlns:a16="http://schemas.microsoft.com/office/drawing/2014/main" id="{DEF05C54-2649-BE1D-2FC0-04ED102A717E}"/>
              </a:ext>
            </a:extLst>
          </p:cNvPr>
          <p:cNvSpPr txBox="1"/>
          <p:nvPr/>
        </p:nvSpPr>
        <p:spPr>
          <a:xfrm>
            <a:off x="2121221" y="3152116"/>
            <a:ext cx="557212" cy="461665"/>
          </a:xfrm>
          <a:prstGeom prst="rect">
            <a:avLst/>
          </a:prstGeom>
          <a:noFill/>
        </p:spPr>
        <p:txBody>
          <a:bodyPr wrap="square" rtlCol="0">
            <a:spAutoFit/>
          </a:bodyPr>
          <a:lstStyle/>
          <a:p>
            <a:r>
              <a:rPr kumimoji="1" lang="ja-JP" altLang="en-US" sz="2400" dirty="0"/>
              <a:t>③</a:t>
            </a:r>
          </a:p>
        </p:txBody>
      </p:sp>
      <p:sp>
        <p:nvSpPr>
          <p:cNvPr id="10" name="テキスト ボックス 9">
            <a:extLst>
              <a:ext uri="{FF2B5EF4-FFF2-40B4-BE49-F238E27FC236}">
                <a16:creationId xmlns:a16="http://schemas.microsoft.com/office/drawing/2014/main" id="{E78413E7-3D9D-F1A7-B532-60E034EC94F8}"/>
              </a:ext>
            </a:extLst>
          </p:cNvPr>
          <p:cNvSpPr txBox="1"/>
          <p:nvPr/>
        </p:nvSpPr>
        <p:spPr>
          <a:xfrm>
            <a:off x="2121221" y="3555916"/>
            <a:ext cx="368953" cy="461665"/>
          </a:xfrm>
          <a:prstGeom prst="rect">
            <a:avLst/>
          </a:prstGeom>
          <a:noFill/>
        </p:spPr>
        <p:txBody>
          <a:bodyPr wrap="square" rtlCol="0">
            <a:spAutoFit/>
          </a:bodyPr>
          <a:lstStyle/>
          <a:p>
            <a:r>
              <a:rPr kumimoji="1" lang="ja-JP" altLang="en-US" sz="2400" dirty="0"/>
              <a:t>④</a:t>
            </a:r>
          </a:p>
        </p:txBody>
      </p:sp>
      <p:sp>
        <p:nvSpPr>
          <p:cNvPr id="11" name="テキスト ボックス 10">
            <a:extLst>
              <a:ext uri="{FF2B5EF4-FFF2-40B4-BE49-F238E27FC236}">
                <a16:creationId xmlns:a16="http://schemas.microsoft.com/office/drawing/2014/main" id="{F45D9451-DDA6-CB2F-6B55-309123A5C6AA}"/>
              </a:ext>
            </a:extLst>
          </p:cNvPr>
          <p:cNvSpPr txBox="1"/>
          <p:nvPr/>
        </p:nvSpPr>
        <p:spPr>
          <a:xfrm>
            <a:off x="2716973" y="3939222"/>
            <a:ext cx="368953" cy="461665"/>
          </a:xfrm>
          <a:prstGeom prst="rect">
            <a:avLst/>
          </a:prstGeom>
          <a:noFill/>
        </p:spPr>
        <p:txBody>
          <a:bodyPr wrap="square" rtlCol="0">
            <a:spAutoFit/>
          </a:bodyPr>
          <a:lstStyle/>
          <a:p>
            <a:r>
              <a:rPr lang="ja-JP" altLang="en-US" sz="2400" dirty="0"/>
              <a:t>⑤</a:t>
            </a:r>
            <a:endParaRPr kumimoji="1" lang="ja-JP" altLang="en-US" sz="2400" dirty="0"/>
          </a:p>
        </p:txBody>
      </p:sp>
      <p:sp>
        <p:nvSpPr>
          <p:cNvPr id="13" name="テキスト ボックス 12">
            <a:extLst>
              <a:ext uri="{FF2B5EF4-FFF2-40B4-BE49-F238E27FC236}">
                <a16:creationId xmlns:a16="http://schemas.microsoft.com/office/drawing/2014/main" id="{822236F2-83B3-C63C-0E0C-A50E12270B46}"/>
              </a:ext>
            </a:extLst>
          </p:cNvPr>
          <p:cNvSpPr txBox="1"/>
          <p:nvPr/>
        </p:nvSpPr>
        <p:spPr>
          <a:xfrm>
            <a:off x="2716973" y="4673483"/>
            <a:ext cx="368953" cy="461665"/>
          </a:xfrm>
          <a:prstGeom prst="rect">
            <a:avLst/>
          </a:prstGeom>
          <a:noFill/>
        </p:spPr>
        <p:txBody>
          <a:bodyPr wrap="square" rtlCol="0">
            <a:spAutoFit/>
          </a:bodyPr>
          <a:lstStyle/>
          <a:p>
            <a:r>
              <a:rPr kumimoji="1" lang="ja-JP" altLang="en-US" sz="2400" dirty="0"/>
              <a:t>⑥</a:t>
            </a:r>
          </a:p>
        </p:txBody>
      </p:sp>
      <p:pic>
        <p:nvPicPr>
          <p:cNvPr id="15" name="図 14">
            <a:extLst>
              <a:ext uri="{FF2B5EF4-FFF2-40B4-BE49-F238E27FC236}">
                <a16:creationId xmlns:a16="http://schemas.microsoft.com/office/drawing/2014/main" id="{C00873B0-E825-6565-A229-06D7C4A9A5AD}"/>
              </a:ext>
            </a:extLst>
          </p:cNvPr>
          <p:cNvPicPr>
            <a:picLocks noChangeAspect="1"/>
          </p:cNvPicPr>
          <p:nvPr/>
        </p:nvPicPr>
        <p:blipFill>
          <a:blip r:embed="rId3"/>
          <a:stretch>
            <a:fillRect/>
          </a:stretch>
        </p:blipFill>
        <p:spPr>
          <a:xfrm>
            <a:off x="6605433" y="2083540"/>
            <a:ext cx="3458798" cy="2894663"/>
          </a:xfrm>
          <a:prstGeom prst="rect">
            <a:avLst/>
          </a:prstGeom>
        </p:spPr>
      </p:pic>
      <p:sp>
        <p:nvSpPr>
          <p:cNvPr id="16" name="テキスト ボックス 15">
            <a:extLst>
              <a:ext uri="{FF2B5EF4-FFF2-40B4-BE49-F238E27FC236}">
                <a16:creationId xmlns:a16="http://schemas.microsoft.com/office/drawing/2014/main" id="{BEFC523D-09B8-D43C-3D0E-8383F306B798}"/>
              </a:ext>
            </a:extLst>
          </p:cNvPr>
          <p:cNvSpPr txBox="1"/>
          <p:nvPr/>
        </p:nvSpPr>
        <p:spPr>
          <a:xfrm>
            <a:off x="7060194" y="2116315"/>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17" name="テキスト ボックス 16">
            <a:extLst>
              <a:ext uri="{FF2B5EF4-FFF2-40B4-BE49-F238E27FC236}">
                <a16:creationId xmlns:a16="http://schemas.microsoft.com/office/drawing/2014/main" id="{0AE80117-2E15-1323-B7A5-3770E3B1E7F3}"/>
              </a:ext>
            </a:extLst>
          </p:cNvPr>
          <p:cNvSpPr txBox="1"/>
          <p:nvPr/>
        </p:nvSpPr>
        <p:spPr>
          <a:xfrm>
            <a:off x="7060194" y="2757552"/>
            <a:ext cx="557212" cy="461665"/>
          </a:xfrm>
          <a:prstGeom prst="rect">
            <a:avLst/>
          </a:prstGeom>
          <a:noFill/>
        </p:spPr>
        <p:txBody>
          <a:bodyPr wrap="square" rtlCol="0">
            <a:spAutoFit/>
          </a:bodyPr>
          <a:lstStyle/>
          <a:p>
            <a:r>
              <a:rPr kumimoji="1" lang="ja-JP" altLang="en-US" sz="2400" dirty="0"/>
              <a:t>②</a:t>
            </a:r>
          </a:p>
        </p:txBody>
      </p:sp>
      <p:sp>
        <p:nvSpPr>
          <p:cNvPr id="18" name="テキスト ボックス 17">
            <a:extLst>
              <a:ext uri="{FF2B5EF4-FFF2-40B4-BE49-F238E27FC236}">
                <a16:creationId xmlns:a16="http://schemas.microsoft.com/office/drawing/2014/main" id="{92B3001E-E4AB-4D71-8C55-A96BD6D89AF4}"/>
              </a:ext>
            </a:extLst>
          </p:cNvPr>
          <p:cNvSpPr txBox="1"/>
          <p:nvPr/>
        </p:nvSpPr>
        <p:spPr>
          <a:xfrm>
            <a:off x="7060194" y="3161352"/>
            <a:ext cx="557212" cy="461665"/>
          </a:xfrm>
          <a:prstGeom prst="rect">
            <a:avLst/>
          </a:prstGeom>
          <a:noFill/>
        </p:spPr>
        <p:txBody>
          <a:bodyPr wrap="square" rtlCol="0">
            <a:spAutoFit/>
          </a:bodyPr>
          <a:lstStyle/>
          <a:p>
            <a:r>
              <a:rPr kumimoji="1" lang="ja-JP" altLang="en-US" sz="2400" dirty="0"/>
              <a:t>③</a:t>
            </a:r>
          </a:p>
        </p:txBody>
      </p:sp>
      <p:sp>
        <p:nvSpPr>
          <p:cNvPr id="19" name="テキスト ボックス 18">
            <a:extLst>
              <a:ext uri="{FF2B5EF4-FFF2-40B4-BE49-F238E27FC236}">
                <a16:creationId xmlns:a16="http://schemas.microsoft.com/office/drawing/2014/main" id="{B32696A2-4CAB-7796-A5CB-F6FD16ECC0D1}"/>
              </a:ext>
            </a:extLst>
          </p:cNvPr>
          <p:cNvSpPr txBox="1"/>
          <p:nvPr/>
        </p:nvSpPr>
        <p:spPr>
          <a:xfrm>
            <a:off x="7060194" y="3565152"/>
            <a:ext cx="368953" cy="461665"/>
          </a:xfrm>
          <a:prstGeom prst="rect">
            <a:avLst/>
          </a:prstGeom>
          <a:noFill/>
        </p:spPr>
        <p:txBody>
          <a:bodyPr wrap="square" rtlCol="0">
            <a:spAutoFit/>
          </a:bodyPr>
          <a:lstStyle/>
          <a:p>
            <a:r>
              <a:rPr kumimoji="1" lang="ja-JP" altLang="en-US" sz="2400" dirty="0"/>
              <a:t>④</a:t>
            </a:r>
          </a:p>
        </p:txBody>
      </p:sp>
      <p:sp>
        <p:nvSpPr>
          <p:cNvPr id="20" name="テキスト ボックス 19">
            <a:extLst>
              <a:ext uri="{FF2B5EF4-FFF2-40B4-BE49-F238E27FC236}">
                <a16:creationId xmlns:a16="http://schemas.microsoft.com/office/drawing/2014/main" id="{FE26B43A-1FDC-447F-8847-82D7C2533937}"/>
              </a:ext>
            </a:extLst>
          </p:cNvPr>
          <p:cNvSpPr txBox="1"/>
          <p:nvPr/>
        </p:nvSpPr>
        <p:spPr>
          <a:xfrm>
            <a:off x="7637467" y="4350208"/>
            <a:ext cx="368953" cy="461665"/>
          </a:xfrm>
          <a:prstGeom prst="rect">
            <a:avLst/>
          </a:prstGeom>
          <a:noFill/>
        </p:spPr>
        <p:txBody>
          <a:bodyPr wrap="square" rtlCol="0">
            <a:spAutoFit/>
          </a:bodyPr>
          <a:lstStyle/>
          <a:p>
            <a:r>
              <a:rPr kumimoji="1" lang="ja-JP" altLang="en-US" sz="2400" dirty="0"/>
              <a:t>⑥</a:t>
            </a:r>
          </a:p>
        </p:txBody>
      </p:sp>
      <p:sp>
        <p:nvSpPr>
          <p:cNvPr id="21" name="テキスト ボックス 20">
            <a:extLst>
              <a:ext uri="{FF2B5EF4-FFF2-40B4-BE49-F238E27FC236}">
                <a16:creationId xmlns:a16="http://schemas.microsoft.com/office/drawing/2014/main" id="{02F07EA4-5B81-60ED-E07C-FF55B839619E}"/>
              </a:ext>
            </a:extLst>
          </p:cNvPr>
          <p:cNvSpPr txBox="1"/>
          <p:nvPr/>
        </p:nvSpPr>
        <p:spPr>
          <a:xfrm>
            <a:off x="2558472" y="1625359"/>
            <a:ext cx="2314685" cy="369332"/>
          </a:xfrm>
          <a:prstGeom prst="rect">
            <a:avLst/>
          </a:prstGeom>
          <a:noFill/>
        </p:spPr>
        <p:txBody>
          <a:bodyPr wrap="square" rtlCol="0">
            <a:spAutoFit/>
          </a:bodyPr>
          <a:lstStyle/>
          <a:p>
            <a:r>
              <a:rPr kumimoji="1" lang="en-US" altLang="ja-JP" dirty="0"/>
              <a:t>【</a:t>
            </a:r>
            <a:r>
              <a:rPr lang="ja-JP" altLang="en-US" dirty="0"/>
              <a:t>正解の場合</a:t>
            </a:r>
            <a:r>
              <a:rPr kumimoji="1" lang="en-US" altLang="ja-JP" dirty="0"/>
              <a:t>】</a:t>
            </a:r>
            <a:endParaRPr kumimoji="1" lang="ja-JP" altLang="en-US" dirty="0"/>
          </a:p>
        </p:txBody>
      </p:sp>
      <p:sp>
        <p:nvSpPr>
          <p:cNvPr id="22" name="テキスト ボックス 21">
            <a:extLst>
              <a:ext uri="{FF2B5EF4-FFF2-40B4-BE49-F238E27FC236}">
                <a16:creationId xmlns:a16="http://schemas.microsoft.com/office/drawing/2014/main" id="{68513CCD-7A1E-96CA-5FAA-5708EDD58507}"/>
              </a:ext>
            </a:extLst>
          </p:cNvPr>
          <p:cNvSpPr txBox="1"/>
          <p:nvPr/>
        </p:nvSpPr>
        <p:spPr>
          <a:xfrm>
            <a:off x="7430771" y="1622941"/>
            <a:ext cx="2314685" cy="369332"/>
          </a:xfrm>
          <a:prstGeom prst="rect">
            <a:avLst/>
          </a:prstGeom>
          <a:noFill/>
        </p:spPr>
        <p:txBody>
          <a:bodyPr wrap="square" rtlCol="0">
            <a:spAutoFit/>
          </a:bodyPr>
          <a:lstStyle/>
          <a:p>
            <a:r>
              <a:rPr lang="en-US" altLang="ja-JP" dirty="0"/>
              <a:t>【</a:t>
            </a:r>
            <a:r>
              <a:rPr lang="ja-JP" altLang="en-US" dirty="0"/>
              <a:t>不正解の場合</a:t>
            </a:r>
            <a:r>
              <a:rPr kumimoji="1" lang="en-US" altLang="ja-JP" dirty="0"/>
              <a:t>】</a:t>
            </a:r>
            <a:endParaRPr kumimoji="1" lang="ja-JP" altLang="en-US" dirty="0"/>
          </a:p>
        </p:txBody>
      </p:sp>
    </p:spTree>
    <p:extLst>
      <p:ext uri="{BB962C8B-B14F-4D97-AF65-F5344CB8AC3E}">
        <p14:creationId xmlns:p14="http://schemas.microsoft.com/office/powerpoint/2010/main" val="1997654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B7591-D9EB-A90F-DBD7-AD58CB27C48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E4594DF-CBFD-D398-B1B6-AAB499E51117}"/>
              </a:ext>
            </a:extLst>
          </p:cNvPr>
          <p:cNvSpPr>
            <a:spLocks noGrp="1"/>
          </p:cNvSpPr>
          <p:nvPr>
            <p:ph type="title"/>
          </p:nvPr>
        </p:nvSpPr>
        <p:spPr>
          <a:xfrm>
            <a:off x="838200" y="365126"/>
            <a:ext cx="10515600" cy="806450"/>
          </a:xfrm>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800" dirty="0"/>
              <a:t>丸括弧で囲まれている部分</a:t>
            </a:r>
            <a:r>
              <a:rPr lang="en-US" altLang="ja-JP" sz="2800" dirty="0"/>
              <a:t>:1</a:t>
            </a:r>
            <a:r>
              <a:rPr lang="ja-JP" altLang="en-US" sz="2800" dirty="0"/>
              <a:t>あり</a:t>
            </a:r>
            <a:r>
              <a:rPr kumimoji="1" lang="en-US" altLang="ja-JP" sz="2600" dirty="0"/>
              <a:t>)</a:t>
            </a:r>
            <a:r>
              <a:rPr kumimoji="1" lang="ja-JP" altLang="en-US" sz="2600" dirty="0"/>
              <a:t>　正解表示</a:t>
            </a:r>
          </a:p>
        </p:txBody>
      </p:sp>
      <p:graphicFrame>
        <p:nvGraphicFramePr>
          <p:cNvPr id="4" name="表 3">
            <a:extLst>
              <a:ext uri="{FF2B5EF4-FFF2-40B4-BE49-F238E27FC236}">
                <a16:creationId xmlns:a16="http://schemas.microsoft.com/office/drawing/2014/main" id="{44D78F41-50D5-5DB3-1969-179C9261C937}"/>
              </a:ext>
            </a:extLst>
          </p:cNvPr>
          <p:cNvGraphicFramePr>
            <a:graphicFrameLocks noGrp="1"/>
          </p:cNvGraphicFramePr>
          <p:nvPr>
            <p:extLst>
              <p:ext uri="{D42A27DB-BD31-4B8C-83A1-F6EECF244321}">
                <p14:modId xmlns:p14="http://schemas.microsoft.com/office/powerpoint/2010/main" val="4243255572"/>
              </p:ext>
            </p:extLst>
          </p:nvPr>
        </p:nvGraphicFramePr>
        <p:xfrm>
          <a:off x="849745" y="1327657"/>
          <a:ext cx="10383029" cy="5240517"/>
        </p:xfrm>
        <a:graphic>
          <a:graphicData uri="http://schemas.openxmlformats.org/drawingml/2006/table">
            <a:tbl>
              <a:tblPr firstRow="1" bandRow="1">
                <a:tableStyleId>{5C22544A-7EE6-4342-B048-85BDC9FD1C3A}</a:tableStyleId>
              </a:tblPr>
              <a:tblGrid>
                <a:gridCol w="711203">
                  <a:extLst>
                    <a:ext uri="{9D8B030D-6E8A-4147-A177-3AD203B41FA5}">
                      <a16:colId xmlns:a16="http://schemas.microsoft.com/office/drawing/2014/main" val="964457069"/>
                    </a:ext>
                  </a:extLst>
                </a:gridCol>
                <a:gridCol w="1989992">
                  <a:extLst>
                    <a:ext uri="{9D8B030D-6E8A-4147-A177-3AD203B41FA5}">
                      <a16:colId xmlns:a16="http://schemas.microsoft.com/office/drawing/2014/main" val="1286212628"/>
                    </a:ext>
                  </a:extLst>
                </a:gridCol>
                <a:gridCol w="1214584">
                  <a:extLst>
                    <a:ext uri="{9D8B030D-6E8A-4147-A177-3AD203B41FA5}">
                      <a16:colId xmlns:a16="http://schemas.microsoft.com/office/drawing/2014/main" val="4163781771"/>
                    </a:ext>
                  </a:extLst>
                </a:gridCol>
                <a:gridCol w="1124805">
                  <a:extLst>
                    <a:ext uri="{9D8B030D-6E8A-4147-A177-3AD203B41FA5}">
                      <a16:colId xmlns:a16="http://schemas.microsoft.com/office/drawing/2014/main" val="294312044"/>
                    </a:ext>
                  </a:extLst>
                </a:gridCol>
                <a:gridCol w="5342445">
                  <a:extLst>
                    <a:ext uri="{9D8B030D-6E8A-4147-A177-3AD203B41FA5}">
                      <a16:colId xmlns:a16="http://schemas.microsoft.com/office/drawing/2014/main" val="324383659"/>
                    </a:ext>
                  </a:extLst>
                </a:gridCol>
              </a:tblGrid>
              <a:tr h="561666">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5994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ー</a:t>
                      </a:r>
                    </a:p>
                    <a:p>
                      <a:endParaRPr lang="ja-JP" altLang="en-US" dirty="0"/>
                    </a:p>
                  </a:txBody>
                  <a:tcPr/>
                </a:tc>
                <a:tc>
                  <a:txBody>
                    <a:bodyPr/>
                    <a:lstStyle/>
                    <a:p>
                      <a:r>
                        <a:rPr kumimoji="1" lang="ja-JP" altLang="en-US" dirty="0"/>
                        <a:t>解答した時点の残り制限時間を表示する。</a:t>
                      </a:r>
                    </a:p>
                  </a:txBody>
                  <a:tcPr/>
                </a:tc>
                <a:extLst>
                  <a:ext uri="{0D108BD9-81ED-4DB2-BD59-A6C34878D82A}">
                    <a16:rowId xmlns:a16="http://schemas.microsoft.com/office/drawing/2014/main" val="1414871137"/>
                  </a:ext>
                </a:extLst>
              </a:tr>
              <a:tr h="6109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正解</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列以降の列の偶数行目のセルの値（丸括弧で囲まれている部分）を朱書きで表示する。</a:t>
                      </a:r>
                      <a:endParaRPr kumimoji="1" lang="en-US" altLang="ja-JP" dirty="0"/>
                    </a:p>
                    <a:p>
                      <a:r>
                        <a:rPr kumimoji="1" lang="ja-JP" altLang="en-US" dirty="0"/>
                        <a:t>同セル値（丸括弧で囲まれていない部分）を朱書きで表示する。</a:t>
                      </a:r>
                    </a:p>
                  </a:txBody>
                  <a:tcPr/>
                </a:tc>
                <a:extLst>
                  <a:ext uri="{0D108BD9-81ED-4DB2-BD59-A6C34878D82A}">
                    <a16:rowId xmlns:a16="http://schemas.microsoft.com/office/drawing/2014/main" val="3682293689"/>
                  </a:ext>
                </a:extLst>
              </a:tr>
              <a:tr h="8035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r>
                        <a:rPr lang="ja-JP" altLang="en-US" dirty="0"/>
                        <a:t>テキスト</a:t>
                      </a:r>
                    </a:p>
                  </a:txBody>
                  <a:tcPr/>
                </a:tc>
                <a:tc>
                  <a:txBody>
                    <a:bodyPr/>
                    <a:lstStyle/>
                    <a:p>
                      <a:r>
                        <a:rPr lang="ja-JP" altLang="en-US" dirty="0"/>
                        <a:t>非活性</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列以降の列の偶数行目のセルの値（丸括弧で囲まれている部分）を解答、入力したものを表示する</a:t>
                      </a:r>
                    </a:p>
                  </a:txBody>
                  <a:tcPr/>
                </a:tc>
                <a:extLst>
                  <a:ext uri="{0D108BD9-81ED-4DB2-BD59-A6C34878D82A}">
                    <a16:rowId xmlns:a16="http://schemas.microsoft.com/office/drawing/2014/main" val="1416683351"/>
                  </a:ext>
                </a:extLst>
              </a:tr>
              <a:tr h="9397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r>
                        <a:rPr lang="ja-JP" altLang="en-US" dirty="0"/>
                        <a:t>テキスト</a:t>
                      </a:r>
                    </a:p>
                  </a:txBody>
                  <a:tcPr/>
                </a:tc>
                <a:tc>
                  <a:txBody>
                    <a:bodyPr/>
                    <a:lstStyle/>
                    <a:p>
                      <a:r>
                        <a:rPr lang="ja-JP" altLang="en-US" dirty="0"/>
                        <a:t>非活性</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列以降の列の偶数行目のセルの値（丸括弧で囲まれていない部分）を解答、入力したものを表示する。</a:t>
                      </a:r>
                    </a:p>
                  </a:txBody>
                  <a:tcPr/>
                </a:tc>
                <a:extLst>
                  <a:ext uri="{0D108BD9-81ED-4DB2-BD59-A6C34878D82A}">
                    <a16:rowId xmlns:a16="http://schemas.microsoft.com/office/drawing/2014/main" val="1985345637"/>
                  </a:ext>
                </a:extLst>
              </a:tr>
              <a:tr h="721556">
                <a:tc>
                  <a:txBody>
                    <a:bodyPr/>
                    <a:lstStyle/>
                    <a:p>
                      <a:r>
                        <a:rPr lang="ja-JP" altLang="en-US" dirty="0"/>
                        <a:t>⑤</a:t>
                      </a:r>
                    </a:p>
                  </a:txBody>
                  <a:tcPr/>
                </a:tc>
                <a:tc>
                  <a:txBody>
                    <a:bodyPr/>
                    <a:lstStyle/>
                    <a:p>
                      <a:r>
                        <a:rPr lang="ja-JP" altLang="en-US" dirty="0"/>
                        <a:t>正解マーク</a:t>
                      </a:r>
                    </a:p>
                  </a:txBody>
                  <a:tcPr/>
                </a:tc>
                <a:tc>
                  <a:txBody>
                    <a:bodyPr/>
                    <a:lstStyle/>
                    <a:p>
                      <a:r>
                        <a:rPr lang="ja-JP" altLang="en-US" dirty="0"/>
                        <a:t>テキスト</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ー</a:t>
                      </a:r>
                    </a:p>
                  </a:txBody>
                  <a:tcPr/>
                </a:tc>
                <a:tc>
                  <a:txBody>
                    <a:bodyPr/>
                    <a:lstStyle/>
                    <a:p>
                      <a:r>
                        <a:rPr lang="ja-JP" altLang="en-US" dirty="0"/>
                        <a:t>解答が正しい場合は〇を表示する。</a:t>
                      </a:r>
                      <a:endParaRPr lang="en-US" altLang="ja-JP" dirty="0"/>
                    </a:p>
                  </a:txBody>
                  <a:tcPr/>
                </a:tc>
                <a:extLst>
                  <a:ext uri="{0D108BD9-81ED-4DB2-BD59-A6C34878D82A}">
                    <a16:rowId xmlns:a16="http://schemas.microsoft.com/office/drawing/2014/main" val="445148339"/>
                  </a:ext>
                </a:extLst>
              </a:tr>
            </a:tbl>
          </a:graphicData>
        </a:graphic>
      </p:graphicFrame>
    </p:spTree>
    <p:extLst>
      <p:ext uri="{BB962C8B-B14F-4D97-AF65-F5344CB8AC3E}">
        <p14:creationId xmlns:p14="http://schemas.microsoft.com/office/powerpoint/2010/main" val="1344864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B6169-BF16-E8C5-1E9A-B5B546C0B06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DE1FD01-7C67-3623-D7C1-C49E8ABF06EA}"/>
              </a:ext>
            </a:extLst>
          </p:cNvPr>
          <p:cNvSpPr>
            <a:spLocks noGrp="1"/>
          </p:cNvSpPr>
          <p:nvPr>
            <p:ph type="title"/>
          </p:nvPr>
        </p:nvSpPr>
        <p:spPr>
          <a:xfrm>
            <a:off x="838200" y="365126"/>
            <a:ext cx="10515600" cy="806450"/>
          </a:xfrm>
        </p:spPr>
        <p:txBody>
          <a:bodyPr>
            <a:normAutofit/>
          </a:bodyPr>
          <a:lstStyle/>
          <a:p>
            <a:r>
              <a:rPr kumimoji="1" lang="ja-JP" altLang="en-US" sz="2600" dirty="0"/>
              <a:t>復習問題画面</a:t>
            </a:r>
            <a:r>
              <a:rPr kumimoji="1" lang="en-US" altLang="ja-JP" sz="2600" dirty="0"/>
              <a:t>(</a:t>
            </a:r>
            <a:r>
              <a:rPr lang="ja-JP" altLang="en-US" sz="2800" dirty="0"/>
              <a:t>丸括弧で囲まれている部分</a:t>
            </a:r>
            <a:r>
              <a:rPr lang="en-US" altLang="ja-JP" sz="2800" dirty="0"/>
              <a:t>:1</a:t>
            </a:r>
            <a:r>
              <a:rPr lang="ja-JP" altLang="en-US" sz="2800" dirty="0"/>
              <a:t>あり</a:t>
            </a:r>
            <a:r>
              <a:rPr kumimoji="1" lang="en-US" altLang="ja-JP" sz="2600" dirty="0"/>
              <a:t>)</a:t>
            </a:r>
            <a:r>
              <a:rPr kumimoji="1" lang="ja-JP" altLang="en-US" sz="2600" dirty="0"/>
              <a:t>　正解表示</a:t>
            </a:r>
          </a:p>
        </p:txBody>
      </p:sp>
      <p:graphicFrame>
        <p:nvGraphicFramePr>
          <p:cNvPr id="4" name="表 3">
            <a:extLst>
              <a:ext uri="{FF2B5EF4-FFF2-40B4-BE49-F238E27FC236}">
                <a16:creationId xmlns:a16="http://schemas.microsoft.com/office/drawing/2014/main" id="{A8DC11AC-06F6-80C6-35FD-DC2D425C5D90}"/>
              </a:ext>
            </a:extLst>
          </p:cNvPr>
          <p:cNvGraphicFramePr>
            <a:graphicFrameLocks noGrp="1"/>
          </p:cNvGraphicFramePr>
          <p:nvPr>
            <p:extLst>
              <p:ext uri="{D42A27DB-BD31-4B8C-83A1-F6EECF244321}">
                <p14:modId xmlns:p14="http://schemas.microsoft.com/office/powerpoint/2010/main" val="4228712232"/>
              </p:ext>
            </p:extLst>
          </p:nvPr>
        </p:nvGraphicFramePr>
        <p:xfrm>
          <a:off x="838200" y="1336181"/>
          <a:ext cx="10639702" cy="1896748"/>
        </p:xfrm>
        <a:graphic>
          <a:graphicData uri="http://schemas.openxmlformats.org/drawingml/2006/table">
            <a:tbl>
              <a:tblPr firstRow="1" bandRow="1">
                <a:tableStyleId>{5C22544A-7EE6-4342-B048-85BDC9FD1C3A}</a:tableStyleId>
              </a:tblPr>
              <a:tblGrid>
                <a:gridCol w="739792">
                  <a:extLst>
                    <a:ext uri="{9D8B030D-6E8A-4147-A177-3AD203B41FA5}">
                      <a16:colId xmlns:a16="http://schemas.microsoft.com/office/drawing/2014/main" val="964457069"/>
                    </a:ext>
                  </a:extLst>
                </a:gridCol>
                <a:gridCol w="2036921">
                  <a:extLst>
                    <a:ext uri="{9D8B030D-6E8A-4147-A177-3AD203B41FA5}">
                      <a16:colId xmlns:a16="http://schemas.microsoft.com/office/drawing/2014/main" val="1286212628"/>
                    </a:ext>
                  </a:extLst>
                </a:gridCol>
                <a:gridCol w="1243227">
                  <a:extLst>
                    <a:ext uri="{9D8B030D-6E8A-4147-A177-3AD203B41FA5}">
                      <a16:colId xmlns:a16="http://schemas.microsoft.com/office/drawing/2014/main" val="4163781771"/>
                    </a:ext>
                  </a:extLst>
                </a:gridCol>
                <a:gridCol w="1151331">
                  <a:extLst>
                    <a:ext uri="{9D8B030D-6E8A-4147-A177-3AD203B41FA5}">
                      <a16:colId xmlns:a16="http://schemas.microsoft.com/office/drawing/2014/main" val="294312044"/>
                    </a:ext>
                  </a:extLst>
                </a:gridCol>
                <a:gridCol w="5468431">
                  <a:extLst>
                    <a:ext uri="{9D8B030D-6E8A-4147-A177-3AD203B41FA5}">
                      <a16:colId xmlns:a16="http://schemas.microsoft.com/office/drawing/2014/main" val="324383659"/>
                    </a:ext>
                  </a:extLst>
                </a:gridCol>
              </a:tblGrid>
              <a:tr h="43370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374295">
                <a:tc>
                  <a:txBody>
                    <a:bodyPr/>
                    <a:lstStyle/>
                    <a:p>
                      <a:r>
                        <a:rPr lang="ja-JP" altLang="en-US" dirty="0"/>
                        <a:t>⑥</a:t>
                      </a:r>
                    </a:p>
                  </a:txBody>
                  <a:tcPr/>
                </a:tc>
                <a:tc>
                  <a:txBody>
                    <a:bodyPr/>
                    <a:lstStyle/>
                    <a:p>
                      <a:r>
                        <a:rPr lang="ja-JP" altLang="en-US" dirty="0"/>
                        <a:t>次へ</a:t>
                      </a:r>
                    </a:p>
                  </a:txBody>
                  <a:tcPr/>
                </a:tc>
                <a:tc>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ボタン押下により以下の動作となる。</a:t>
                      </a:r>
                      <a:endParaRPr lang="en-US" altLang="ja-JP" dirty="0"/>
                    </a:p>
                    <a:p>
                      <a:r>
                        <a:rPr lang="ja-JP" altLang="en-US" dirty="0"/>
                        <a:t>・次の問題が存在する場合</a:t>
                      </a:r>
                      <a:endParaRPr lang="en-US" altLang="ja-JP" dirty="0"/>
                    </a:p>
                    <a:p>
                      <a:r>
                        <a:rPr lang="ja-JP" altLang="en-US" dirty="0"/>
                        <a:t>　次の問題を表示する。</a:t>
                      </a:r>
                      <a:endParaRPr lang="en-US" altLang="ja-JP" dirty="0"/>
                    </a:p>
                    <a:p>
                      <a:r>
                        <a:rPr lang="ja-JP" altLang="en-US" dirty="0"/>
                        <a:t>・次の問題が存在しない場合</a:t>
                      </a:r>
                      <a:endParaRPr lang="en-US" altLang="ja-JP" dirty="0"/>
                    </a:p>
                    <a:p>
                      <a:r>
                        <a:rPr lang="ja-JP" altLang="en-US" dirty="0"/>
                        <a:t>　終了画面</a:t>
                      </a:r>
                      <a:r>
                        <a:rPr lang="en-US" altLang="ja-JP" dirty="0"/>
                        <a:t>(</a:t>
                      </a:r>
                      <a:r>
                        <a:rPr lang="ja-JP" altLang="en-US" dirty="0"/>
                        <a:t>試験・復習</a:t>
                      </a:r>
                      <a:r>
                        <a:rPr lang="en-US" altLang="ja-JP" dirty="0"/>
                        <a:t>)</a:t>
                      </a:r>
                      <a:r>
                        <a:rPr lang="ja-JP" altLang="en-US" dirty="0"/>
                        <a:t>を表示する</a:t>
                      </a:r>
                      <a:endParaRPr lang="en-US" altLang="ja-JP" dirty="0"/>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3218814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46E297AE-80D8-D7C0-FD68-715FBAC1881D}"/>
              </a:ext>
            </a:extLst>
          </p:cNvPr>
          <p:cNvPicPr>
            <a:picLocks noChangeAspect="1"/>
          </p:cNvPicPr>
          <p:nvPr/>
        </p:nvPicPr>
        <p:blipFill>
          <a:blip r:embed="rId3"/>
          <a:stretch>
            <a:fillRect/>
          </a:stretch>
        </p:blipFill>
        <p:spPr>
          <a:xfrm>
            <a:off x="2630168" y="2105343"/>
            <a:ext cx="7316221" cy="3762900"/>
          </a:xfrm>
          <a:prstGeom prst="rect">
            <a:avLst/>
          </a:prstGeom>
        </p:spPr>
      </p:pic>
      <p:sp>
        <p:nvSpPr>
          <p:cNvPr id="2" name="タイトル 1">
            <a:extLst>
              <a:ext uri="{FF2B5EF4-FFF2-40B4-BE49-F238E27FC236}">
                <a16:creationId xmlns:a16="http://schemas.microsoft.com/office/drawing/2014/main" id="{E6CE4C29-99C0-514A-DDBC-C4D58CB537E9}"/>
              </a:ext>
            </a:extLst>
          </p:cNvPr>
          <p:cNvSpPr>
            <a:spLocks noGrp="1"/>
          </p:cNvSpPr>
          <p:nvPr>
            <p:ph type="title"/>
          </p:nvPr>
        </p:nvSpPr>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400" dirty="0"/>
              <a:t>丸括弧で囲まれている部分が複数</a:t>
            </a:r>
            <a:r>
              <a:rPr lang="en-US" altLang="ja-JP" sz="2400" dirty="0"/>
              <a:t>:N</a:t>
            </a:r>
            <a:r>
              <a:rPr lang="ja-JP" altLang="en-US" sz="2400" dirty="0"/>
              <a:t>あり</a:t>
            </a:r>
            <a:r>
              <a:rPr kumimoji="1" lang="en-US" altLang="ja-JP" sz="2600" dirty="0"/>
              <a:t>)</a:t>
            </a:r>
            <a:endParaRPr kumimoji="1" lang="ja-JP" altLang="en-US" sz="2600" dirty="0"/>
          </a:p>
        </p:txBody>
      </p:sp>
      <p:sp>
        <p:nvSpPr>
          <p:cNvPr id="6" name="テキスト ボックス 5">
            <a:extLst>
              <a:ext uri="{FF2B5EF4-FFF2-40B4-BE49-F238E27FC236}">
                <a16:creationId xmlns:a16="http://schemas.microsoft.com/office/drawing/2014/main" id="{FCF47208-9C2C-2141-D56C-0085AFE2059D}"/>
              </a:ext>
            </a:extLst>
          </p:cNvPr>
          <p:cNvSpPr txBox="1"/>
          <p:nvPr/>
        </p:nvSpPr>
        <p:spPr>
          <a:xfrm>
            <a:off x="5000322" y="2287193"/>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7" name="テキスト ボックス 6">
            <a:extLst>
              <a:ext uri="{FF2B5EF4-FFF2-40B4-BE49-F238E27FC236}">
                <a16:creationId xmlns:a16="http://schemas.microsoft.com/office/drawing/2014/main" id="{5FDA1C6C-8969-918F-30EE-4A8F03077A0E}"/>
              </a:ext>
            </a:extLst>
          </p:cNvPr>
          <p:cNvSpPr txBox="1"/>
          <p:nvPr/>
        </p:nvSpPr>
        <p:spPr>
          <a:xfrm>
            <a:off x="2977168" y="3332124"/>
            <a:ext cx="1225377" cy="461665"/>
          </a:xfrm>
          <a:prstGeom prst="rect">
            <a:avLst/>
          </a:prstGeom>
          <a:noFill/>
        </p:spPr>
        <p:txBody>
          <a:bodyPr wrap="square" rtlCol="0">
            <a:spAutoFit/>
          </a:bodyPr>
          <a:lstStyle/>
          <a:p>
            <a:r>
              <a:rPr kumimoji="1" lang="ja-JP" altLang="en-US" sz="2400" dirty="0"/>
              <a:t>②</a:t>
            </a:r>
            <a:r>
              <a:rPr kumimoji="1" lang="en-US" altLang="ja-JP" sz="2400" dirty="0"/>
              <a:t>-1</a:t>
            </a:r>
            <a:endParaRPr kumimoji="1" lang="ja-JP" altLang="en-US" sz="1600" dirty="0"/>
          </a:p>
        </p:txBody>
      </p:sp>
      <p:sp>
        <p:nvSpPr>
          <p:cNvPr id="9" name="テキスト ボックス 8">
            <a:extLst>
              <a:ext uri="{FF2B5EF4-FFF2-40B4-BE49-F238E27FC236}">
                <a16:creationId xmlns:a16="http://schemas.microsoft.com/office/drawing/2014/main" id="{B901C03F-E84A-B9C8-E312-F6C4E4A6B13F}"/>
              </a:ext>
            </a:extLst>
          </p:cNvPr>
          <p:cNvSpPr txBox="1"/>
          <p:nvPr/>
        </p:nvSpPr>
        <p:spPr>
          <a:xfrm>
            <a:off x="5451390" y="4515464"/>
            <a:ext cx="557212" cy="461665"/>
          </a:xfrm>
          <a:prstGeom prst="rect">
            <a:avLst/>
          </a:prstGeom>
          <a:noFill/>
        </p:spPr>
        <p:txBody>
          <a:bodyPr wrap="square" rtlCol="0">
            <a:spAutoFit/>
          </a:bodyPr>
          <a:lstStyle/>
          <a:p>
            <a:r>
              <a:rPr kumimoji="1" lang="ja-JP" altLang="en-US" sz="2400" dirty="0"/>
              <a:t>④</a:t>
            </a:r>
          </a:p>
        </p:txBody>
      </p:sp>
      <p:sp>
        <p:nvSpPr>
          <p:cNvPr id="5" name="テキスト ボックス 4">
            <a:extLst>
              <a:ext uri="{FF2B5EF4-FFF2-40B4-BE49-F238E27FC236}">
                <a16:creationId xmlns:a16="http://schemas.microsoft.com/office/drawing/2014/main" id="{3BC83E77-27F2-1992-EAA2-549702803400}"/>
              </a:ext>
            </a:extLst>
          </p:cNvPr>
          <p:cNvSpPr txBox="1"/>
          <p:nvPr/>
        </p:nvSpPr>
        <p:spPr>
          <a:xfrm>
            <a:off x="2977168" y="3745300"/>
            <a:ext cx="1225377" cy="461665"/>
          </a:xfrm>
          <a:prstGeom prst="rect">
            <a:avLst/>
          </a:prstGeom>
          <a:noFill/>
        </p:spPr>
        <p:txBody>
          <a:bodyPr wrap="square" rtlCol="0">
            <a:spAutoFit/>
          </a:bodyPr>
          <a:lstStyle/>
          <a:p>
            <a:r>
              <a:rPr lang="ja-JP" altLang="en-US" sz="2400" dirty="0"/>
              <a:t>③</a:t>
            </a:r>
            <a:r>
              <a:rPr kumimoji="1" lang="en-US" altLang="ja-JP" sz="2400" dirty="0"/>
              <a:t>-1</a:t>
            </a:r>
            <a:endParaRPr kumimoji="1" lang="ja-JP" altLang="en-US" sz="1600" dirty="0"/>
          </a:p>
        </p:txBody>
      </p:sp>
      <p:pic>
        <p:nvPicPr>
          <p:cNvPr id="14" name="図 13">
            <a:extLst>
              <a:ext uri="{FF2B5EF4-FFF2-40B4-BE49-F238E27FC236}">
                <a16:creationId xmlns:a16="http://schemas.microsoft.com/office/drawing/2014/main" id="{A837192D-D8FC-D4AA-A6A9-B3D0C68D2FDA}"/>
              </a:ext>
            </a:extLst>
          </p:cNvPr>
          <p:cNvPicPr>
            <a:picLocks noChangeAspect="1"/>
          </p:cNvPicPr>
          <p:nvPr/>
        </p:nvPicPr>
        <p:blipFill>
          <a:blip r:embed="rId4"/>
          <a:stretch>
            <a:fillRect/>
          </a:stretch>
        </p:blipFill>
        <p:spPr>
          <a:xfrm>
            <a:off x="5419159" y="3258515"/>
            <a:ext cx="4105848" cy="971686"/>
          </a:xfrm>
          <a:prstGeom prst="rect">
            <a:avLst/>
          </a:prstGeom>
        </p:spPr>
      </p:pic>
      <p:sp>
        <p:nvSpPr>
          <p:cNvPr id="3" name="テキスト ボックス 2">
            <a:extLst>
              <a:ext uri="{FF2B5EF4-FFF2-40B4-BE49-F238E27FC236}">
                <a16:creationId xmlns:a16="http://schemas.microsoft.com/office/drawing/2014/main" id="{0CDE4EAC-AEB8-790A-0629-47965084BF50}"/>
              </a:ext>
            </a:extLst>
          </p:cNvPr>
          <p:cNvSpPr txBox="1"/>
          <p:nvPr/>
        </p:nvSpPr>
        <p:spPr>
          <a:xfrm>
            <a:off x="6978425" y="3322894"/>
            <a:ext cx="1225377" cy="461665"/>
          </a:xfrm>
          <a:prstGeom prst="rect">
            <a:avLst/>
          </a:prstGeom>
          <a:noFill/>
        </p:spPr>
        <p:txBody>
          <a:bodyPr wrap="square" rtlCol="0">
            <a:spAutoFit/>
          </a:bodyPr>
          <a:lstStyle/>
          <a:p>
            <a:r>
              <a:rPr kumimoji="1" lang="ja-JP" altLang="en-US" sz="2400" dirty="0"/>
              <a:t>②</a:t>
            </a:r>
            <a:r>
              <a:rPr kumimoji="1" lang="en-US" altLang="ja-JP" sz="2400" dirty="0"/>
              <a:t>-N</a:t>
            </a:r>
            <a:endParaRPr kumimoji="1" lang="ja-JP" altLang="en-US" sz="1600" dirty="0"/>
          </a:p>
        </p:txBody>
      </p:sp>
      <p:sp>
        <p:nvSpPr>
          <p:cNvPr id="10" name="テキスト ボックス 9">
            <a:extLst>
              <a:ext uri="{FF2B5EF4-FFF2-40B4-BE49-F238E27FC236}">
                <a16:creationId xmlns:a16="http://schemas.microsoft.com/office/drawing/2014/main" id="{5E300C20-215C-A075-23F8-BCDB230832AF}"/>
              </a:ext>
            </a:extLst>
          </p:cNvPr>
          <p:cNvSpPr txBox="1"/>
          <p:nvPr/>
        </p:nvSpPr>
        <p:spPr>
          <a:xfrm>
            <a:off x="6978425" y="3736070"/>
            <a:ext cx="1225377" cy="461665"/>
          </a:xfrm>
          <a:prstGeom prst="rect">
            <a:avLst/>
          </a:prstGeom>
          <a:noFill/>
        </p:spPr>
        <p:txBody>
          <a:bodyPr wrap="square" rtlCol="0">
            <a:spAutoFit/>
          </a:bodyPr>
          <a:lstStyle/>
          <a:p>
            <a:r>
              <a:rPr lang="ja-JP" altLang="en-US" sz="2400" dirty="0"/>
              <a:t>③</a:t>
            </a:r>
            <a:r>
              <a:rPr kumimoji="1" lang="en-US" altLang="ja-JP" sz="2400" dirty="0"/>
              <a:t>-N</a:t>
            </a:r>
            <a:endParaRPr kumimoji="1" lang="ja-JP" altLang="en-US" sz="1600" dirty="0"/>
          </a:p>
        </p:txBody>
      </p:sp>
      <p:cxnSp>
        <p:nvCxnSpPr>
          <p:cNvPr id="16" name="直線コネクタ 15">
            <a:extLst>
              <a:ext uri="{FF2B5EF4-FFF2-40B4-BE49-F238E27FC236}">
                <a16:creationId xmlns:a16="http://schemas.microsoft.com/office/drawing/2014/main" id="{408CC61B-9A29-DAC2-7BFD-E71EC9747803}"/>
              </a:ext>
            </a:extLst>
          </p:cNvPr>
          <p:cNvCxnSpPr/>
          <p:nvPr/>
        </p:nvCxnSpPr>
        <p:spPr>
          <a:xfrm>
            <a:off x="5731518" y="3553726"/>
            <a:ext cx="1200727" cy="0"/>
          </a:xfrm>
          <a:prstGeom prst="line">
            <a:avLst/>
          </a:prstGeom>
          <a:ln>
            <a:prstDash val="sysDot"/>
          </a:ln>
        </p:spPr>
        <p:style>
          <a:lnRef idx="2">
            <a:schemeClr val="dk1"/>
          </a:lnRef>
          <a:fillRef idx="0">
            <a:schemeClr val="dk1"/>
          </a:fillRef>
          <a:effectRef idx="1">
            <a:schemeClr val="dk1"/>
          </a:effectRef>
          <a:fontRef idx="minor">
            <a:schemeClr val="tx1"/>
          </a:fontRef>
        </p:style>
      </p:cxnSp>
      <p:cxnSp>
        <p:nvCxnSpPr>
          <p:cNvPr id="17" name="直線コネクタ 16">
            <a:extLst>
              <a:ext uri="{FF2B5EF4-FFF2-40B4-BE49-F238E27FC236}">
                <a16:creationId xmlns:a16="http://schemas.microsoft.com/office/drawing/2014/main" id="{8C43B6E5-26D5-53D8-ED22-925A80D9053A}"/>
              </a:ext>
            </a:extLst>
          </p:cNvPr>
          <p:cNvCxnSpPr/>
          <p:nvPr/>
        </p:nvCxnSpPr>
        <p:spPr>
          <a:xfrm>
            <a:off x="5731518" y="3890853"/>
            <a:ext cx="1200727" cy="0"/>
          </a:xfrm>
          <a:prstGeom prst="line">
            <a:avLst/>
          </a:prstGeom>
          <a:ln>
            <a:prstDash val="sysDot"/>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595500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A2FBF-65E4-3539-33B2-2CB28EDD03D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27EB8B4-5038-4732-3787-0B72EB71F470}"/>
              </a:ext>
            </a:extLst>
          </p:cNvPr>
          <p:cNvSpPr>
            <a:spLocks noGrp="1"/>
          </p:cNvSpPr>
          <p:nvPr>
            <p:ph type="title"/>
          </p:nvPr>
        </p:nvSpPr>
        <p:spPr>
          <a:xfrm>
            <a:off x="838200" y="365126"/>
            <a:ext cx="10515600" cy="806450"/>
          </a:xfrm>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400" dirty="0"/>
              <a:t>丸括弧で囲まれている部分複数</a:t>
            </a:r>
            <a:r>
              <a:rPr lang="en-US" altLang="ja-JP" sz="2400" dirty="0"/>
              <a:t>:N</a:t>
            </a:r>
            <a:r>
              <a:rPr lang="ja-JP" altLang="en-US" sz="2400" dirty="0"/>
              <a:t>あり</a:t>
            </a:r>
            <a:r>
              <a:rPr kumimoji="1" lang="en-US" altLang="ja-JP" sz="2600" dirty="0"/>
              <a:t>)</a:t>
            </a:r>
            <a:endParaRPr kumimoji="1" lang="ja-JP" altLang="en-US" sz="2600" dirty="0"/>
          </a:p>
        </p:txBody>
      </p:sp>
      <p:graphicFrame>
        <p:nvGraphicFramePr>
          <p:cNvPr id="4" name="表 3">
            <a:extLst>
              <a:ext uri="{FF2B5EF4-FFF2-40B4-BE49-F238E27FC236}">
                <a16:creationId xmlns:a16="http://schemas.microsoft.com/office/drawing/2014/main" id="{4D69DA9C-1BD2-E36A-E2FE-06F3315F287F}"/>
              </a:ext>
            </a:extLst>
          </p:cNvPr>
          <p:cNvGraphicFramePr>
            <a:graphicFrameLocks noGrp="1"/>
          </p:cNvGraphicFramePr>
          <p:nvPr>
            <p:extLst>
              <p:ext uri="{D42A27DB-BD31-4B8C-83A1-F6EECF244321}">
                <p14:modId xmlns:p14="http://schemas.microsoft.com/office/powerpoint/2010/main" val="3684741257"/>
              </p:ext>
            </p:extLst>
          </p:nvPr>
        </p:nvGraphicFramePr>
        <p:xfrm>
          <a:off x="917763" y="982106"/>
          <a:ext cx="10702465" cy="5740501"/>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619861">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808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en-US" altLang="ja-JP" dirty="0"/>
                        <a:t>1</a:t>
                      </a:r>
                      <a:r>
                        <a:rPr kumimoji="1" lang="ja-JP" altLang="en-US" dirty="0"/>
                        <a:t>問を解答するまでの時間を表示する</a:t>
                      </a:r>
                      <a:endParaRPr kumimoji="1" lang="en-US" altLang="ja-JP" dirty="0"/>
                    </a:p>
                    <a:p>
                      <a:r>
                        <a:rPr kumimoji="1" lang="en-US" altLang="ja-JP" dirty="0"/>
                        <a:t>1</a:t>
                      </a:r>
                      <a:r>
                        <a:rPr kumimoji="1" lang="ja-JP" altLang="en-US" dirty="0"/>
                        <a:t>問の制限時間＝設定の制限時間</a:t>
                      </a:r>
                      <a:r>
                        <a:rPr kumimoji="1" lang="en-US" altLang="ja-JP" dirty="0"/>
                        <a:t>×</a:t>
                      </a:r>
                      <a:r>
                        <a:rPr kumimoji="1" lang="ja-JP" altLang="en-US" dirty="0"/>
                        <a:t>解答欄の数</a:t>
                      </a:r>
                      <a:endParaRPr kumimoji="1" lang="en-US" altLang="ja-JP" dirty="0"/>
                    </a:p>
                    <a:p>
                      <a:r>
                        <a:rPr kumimoji="1" lang="ja-JP" altLang="en-US" dirty="0"/>
                        <a:t>０になった場合に、正答画面を表示する</a:t>
                      </a:r>
                    </a:p>
                  </a:txBody>
                  <a:tcPr/>
                </a:tc>
                <a:extLst>
                  <a:ext uri="{0D108BD9-81ED-4DB2-BD59-A6C34878D82A}">
                    <a16:rowId xmlns:a16="http://schemas.microsoft.com/office/drawing/2014/main" val="3682293689"/>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r>
                        <a:rPr lang="en-US" altLang="ja-JP" dirty="0"/>
                        <a:t>-N</a:t>
                      </a:r>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列以降の列の偶数行目のセルの値（丸括弧で囲まれている部分）を解答、入力する。</a:t>
                      </a:r>
                      <a:endParaRPr kumimoji="1" lang="en-US" altLang="ja-JP" dirty="0"/>
                    </a:p>
                    <a:p>
                      <a:r>
                        <a:rPr kumimoji="1" lang="en-US" altLang="ja-JP" dirty="0"/>
                        <a:t>N</a:t>
                      </a:r>
                      <a:r>
                        <a:rPr kumimoji="1" lang="ja-JP" altLang="en-US" dirty="0"/>
                        <a:t>は１～丸括弧ので囲まれる部分数。</a:t>
                      </a:r>
                    </a:p>
                  </a:txBody>
                  <a:tcPr/>
                </a:tc>
                <a:extLst>
                  <a:ext uri="{0D108BD9-81ED-4DB2-BD59-A6C34878D82A}">
                    <a16:rowId xmlns:a16="http://schemas.microsoft.com/office/drawing/2014/main" val="1416683351"/>
                  </a:ext>
                </a:extLst>
              </a:tr>
              <a:tr h="756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r>
                        <a:rPr lang="en-US" altLang="ja-JP" dirty="0"/>
                        <a:t>-N</a:t>
                      </a:r>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列以降の列の偶数行目のセルの値（丸括弧で囲まれていない部分）を解答、入力する。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N</a:t>
                      </a:r>
                      <a:r>
                        <a:rPr kumimoji="1" lang="ja-JP" altLang="en-US" dirty="0"/>
                        <a:t>は１～丸括弧ので囲まれる部分数。</a:t>
                      </a:r>
                    </a:p>
                  </a:txBody>
                  <a:tcPr/>
                </a:tc>
                <a:extLst>
                  <a:ext uri="{0D108BD9-81ED-4DB2-BD59-A6C34878D82A}">
                    <a16:rowId xmlns:a16="http://schemas.microsoft.com/office/drawing/2014/main" val="3577817611"/>
                  </a:ext>
                </a:extLst>
              </a:tr>
              <a:tr h="63322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endParaRPr lang="en-US" altLang="ja-JP"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解答</a:t>
                      </a:r>
                      <a:endParaRPr lang="en-US" altLang="ja-JP" dirty="0"/>
                    </a:p>
                  </a:txBody>
                  <a:tcPr/>
                </a:tc>
                <a:tc rowSpan="2">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制限時間が</a:t>
                      </a:r>
                      <a:r>
                        <a:rPr lang="en-US" altLang="ja-JP" dirty="0"/>
                        <a:t>1</a:t>
                      </a:r>
                      <a:r>
                        <a:rPr lang="ja-JP" altLang="en-US" dirty="0"/>
                        <a:t>以上かつすべての解答欄に入力が完了するまでは、非活性。</a:t>
                      </a:r>
                      <a:endParaRPr lang="en-US" altLang="ja-JP" dirty="0"/>
                    </a:p>
                  </a:txBody>
                  <a:tcPr/>
                </a:tc>
                <a:extLst>
                  <a:ext uri="{0D108BD9-81ED-4DB2-BD59-A6C34878D82A}">
                    <a16:rowId xmlns:a16="http://schemas.microsoft.com/office/drawing/2014/main" val="3054671712"/>
                  </a:ext>
                </a:extLst>
              </a:tr>
              <a:tr h="849745">
                <a:tc vMerge="1">
                  <a:txBody>
                    <a:bodyPr/>
                    <a:lstStyle/>
                    <a:p>
                      <a:endParaRPr lang="ja-JP" altLang="en-US"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txBody>
                  <a:tcPr/>
                </a:tc>
                <a:tc vMerge="1">
                  <a:txBody>
                    <a:bodyPr/>
                    <a:lstStyle/>
                    <a:p>
                      <a:endParaRPr lang="ja-JP" altLang="en-US" dirty="0"/>
                    </a:p>
                  </a:txBody>
                  <a:tcPr/>
                </a:tc>
                <a:tc>
                  <a:txBody>
                    <a:bodyPr/>
                    <a:lstStyle/>
                    <a:p>
                      <a:r>
                        <a:rPr lang="ja-JP" altLang="en-US" dirty="0"/>
                        <a:t>押下可</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すべての解答欄に入力が完了したときに、活性状態となる。</a:t>
                      </a:r>
                      <a:endParaRPr lang="en-US" altLang="ja-JP" dirty="0"/>
                    </a:p>
                    <a:p>
                      <a:r>
                        <a:rPr kumimoji="1" lang="ja-JP" altLang="en-US" dirty="0"/>
                        <a:t>問題の解答を行う。</a:t>
                      </a:r>
                      <a:endParaRPr kumimoji="1" lang="en-US" altLang="ja-JP" dirty="0"/>
                    </a:p>
                    <a:p>
                      <a:r>
                        <a:rPr kumimoji="1" lang="ja-JP" altLang="en-US" dirty="0"/>
                        <a:t>ボタンを押下した際に、答え合わせを行う。</a:t>
                      </a:r>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681887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981B5-3FC3-1965-70DC-504A3AA224A8}"/>
            </a:ext>
          </a:extLst>
        </p:cNvPr>
        <p:cNvGrpSpPr/>
        <p:nvPr/>
      </p:nvGrpSpPr>
      <p:grpSpPr>
        <a:xfrm>
          <a:off x="0" y="0"/>
          <a:ext cx="0" cy="0"/>
          <a:chOff x="0" y="0"/>
          <a:chExt cx="0" cy="0"/>
        </a:xfrm>
      </p:grpSpPr>
      <p:pic>
        <p:nvPicPr>
          <p:cNvPr id="15" name="図 14">
            <a:extLst>
              <a:ext uri="{FF2B5EF4-FFF2-40B4-BE49-F238E27FC236}">
                <a16:creationId xmlns:a16="http://schemas.microsoft.com/office/drawing/2014/main" id="{0FFE7E0D-2646-17C3-AC5F-13C9C36A5D8E}"/>
              </a:ext>
            </a:extLst>
          </p:cNvPr>
          <p:cNvPicPr>
            <a:picLocks noChangeAspect="1"/>
          </p:cNvPicPr>
          <p:nvPr/>
        </p:nvPicPr>
        <p:blipFill>
          <a:blip r:embed="rId2"/>
          <a:stretch>
            <a:fillRect/>
          </a:stretch>
        </p:blipFill>
        <p:spPr>
          <a:xfrm>
            <a:off x="518744" y="2118259"/>
            <a:ext cx="5601482" cy="2753109"/>
          </a:xfrm>
          <a:prstGeom prst="rect">
            <a:avLst/>
          </a:prstGeom>
        </p:spPr>
      </p:pic>
      <p:pic>
        <p:nvPicPr>
          <p:cNvPr id="17" name="図 16">
            <a:extLst>
              <a:ext uri="{FF2B5EF4-FFF2-40B4-BE49-F238E27FC236}">
                <a16:creationId xmlns:a16="http://schemas.microsoft.com/office/drawing/2014/main" id="{8DDC1A4E-557E-74B9-4437-CA04C994C0C3}"/>
              </a:ext>
            </a:extLst>
          </p:cNvPr>
          <p:cNvPicPr>
            <a:picLocks noChangeAspect="1"/>
          </p:cNvPicPr>
          <p:nvPr/>
        </p:nvPicPr>
        <p:blipFill>
          <a:blip r:embed="rId3"/>
          <a:stretch>
            <a:fillRect/>
          </a:stretch>
        </p:blipFill>
        <p:spPr>
          <a:xfrm>
            <a:off x="6289993" y="1975668"/>
            <a:ext cx="5536717" cy="2728494"/>
          </a:xfrm>
          <a:prstGeom prst="rect">
            <a:avLst/>
          </a:prstGeom>
        </p:spPr>
      </p:pic>
      <p:sp>
        <p:nvSpPr>
          <p:cNvPr id="2" name="タイトル 1">
            <a:extLst>
              <a:ext uri="{FF2B5EF4-FFF2-40B4-BE49-F238E27FC236}">
                <a16:creationId xmlns:a16="http://schemas.microsoft.com/office/drawing/2014/main" id="{3B59255D-4715-A41D-EEBC-858B0FCA6F7B}"/>
              </a:ext>
            </a:extLst>
          </p:cNvPr>
          <p:cNvSpPr>
            <a:spLocks noGrp="1"/>
          </p:cNvSpPr>
          <p:nvPr>
            <p:ph type="title"/>
          </p:nvPr>
        </p:nvSpPr>
        <p:spPr>
          <a:xfrm>
            <a:off x="838200" y="365125"/>
            <a:ext cx="10515600" cy="987425"/>
          </a:xfrm>
        </p:spPr>
        <p:txBody>
          <a:bodyPr>
            <a:normAutofit/>
          </a:bodyPr>
          <a:lstStyle/>
          <a:p>
            <a:r>
              <a:rPr lang="ja-JP" altLang="en-US" sz="2600" dirty="0"/>
              <a:t>復習問題</a:t>
            </a:r>
            <a:r>
              <a:rPr kumimoji="1" lang="ja-JP" altLang="en-US" sz="2600" dirty="0"/>
              <a:t>画面</a:t>
            </a:r>
            <a:r>
              <a:rPr kumimoji="1" lang="en-US" altLang="ja-JP" sz="2600" dirty="0"/>
              <a:t>(</a:t>
            </a:r>
            <a:r>
              <a:rPr lang="ja-JP" altLang="en-US" sz="2800" dirty="0"/>
              <a:t>丸括弧で囲まれている部分複数</a:t>
            </a:r>
            <a:r>
              <a:rPr lang="en-US" altLang="ja-JP" sz="2800" dirty="0"/>
              <a:t>:N</a:t>
            </a:r>
            <a:r>
              <a:rPr lang="ja-JP" altLang="en-US" sz="2800" dirty="0"/>
              <a:t>あり</a:t>
            </a:r>
            <a:r>
              <a:rPr kumimoji="1" lang="en-US" altLang="ja-JP" sz="2600" dirty="0"/>
              <a:t>)</a:t>
            </a:r>
            <a:r>
              <a:rPr kumimoji="1" lang="ja-JP" altLang="en-US" sz="2600" dirty="0"/>
              <a:t>　正解表示</a:t>
            </a:r>
          </a:p>
        </p:txBody>
      </p:sp>
      <p:sp>
        <p:nvSpPr>
          <p:cNvPr id="7" name="テキスト ボックス 6">
            <a:extLst>
              <a:ext uri="{FF2B5EF4-FFF2-40B4-BE49-F238E27FC236}">
                <a16:creationId xmlns:a16="http://schemas.microsoft.com/office/drawing/2014/main" id="{E0DD4D2B-6D2B-C801-8866-9215DEF16EF4}"/>
              </a:ext>
            </a:extLst>
          </p:cNvPr>
          <p:cNvSpPr txBox="1"/>
          <p:nvPr/>
        </p:nvSpPr>
        <p:spPr>
          <a:xfrm>
            <a:off x="2335069" y="2052118"/>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8" name="テキスト ボックス 7">
            <a:extLst>
              <a:ext uri="{FF2B5EF4-FFF2-40B4-BE49-F238E27FC236}">
                <a16:creationId xmlns:a16="http://schemas.microsoft.com/office/drawing/2014/main" id="{4F4F920C-24BF-D6A4-E8B7-44EDE423422A}"/>
              </a:ext>
            </a:extLst>
          </p:cNvPr>
          <p:cNvSpPr txBox="1"/>
          <p:nvPr/>
        </p:nvSpPr>
        <p:spPr>
          <a:xfrm>
            <a:off x="6361921" y="2608374"/>
            <a:ext cx="557212" cy="461665"/>
          </a:xfrm>
          <a:prstGeom prst="rect">
            <a:avLst/>
          </a:prstGeom>
          <a:noFill/>
        </p:spPr>
        <p:txBody>
          <a:bodyPr wrap="square" rtlCol="0">
            <a:spAutoFit/>
          </a:bodyPr>
          <a:lstStyle/>
          <a:p>
            <a:r>
              <a:rPr kumimoji="1" lang="ja-JP" altLang="en-US" sz="2400" dirty="0"/>
              <a:t>②</a:t>
            </a:r>
          </a:p>
        </p:txBody>
      </p:sp>
      <p:sp>
        <p:nvSpPr>
          <p:cNvPr id="9" name="テキスト ボックス 8">
            <a:extLst>
              <a:ext uri="{FF2B5EF4-FFF2-40B4-BE49-F238E27FC236}">
                <a16:creationId xmlns:a16="http://schemas.microsoft.com/office/drawing/2014/main" id="{6731A8D0-8DC6-BF8B-D3A7-3650EC104C93}"/>
              </a:ext>
            </a:extLst>
          </p:cNvPr>
          <p:cNvSpPr txBox="1"/>
          <p:nvPr/>
        </p:nvSpPr>
        <p:spPr>
          <a:xfrm>
            <a:off x="6054571" y="2967335"/>
            <a:ext cx="557212" cy="461665"/>
          </a:xfrm>
          <a:prstGeom prst="rect">
            <a:avLst/>
          </a:prstGeom>
          <a:noFill/>
        </p:spPr>
        <p:txBody>
          <a:bodyPr wrap="square" rtlCol="0">
            <a:spAutoFit/>
          </a:bodyPr>
          <a:lstStyle/>
          <a:p>
            <a:r>
              <a:rPr kumimoji="1" lang="ja-JP" altLang="en-US" sz="2400" dirty="0"/>
              <a:t>③</a:t>
            </a:r>
          </a:p>
        </p:txBody>
      </p:sp>
      <p:sp>
        <p:nvSpPr>
          <p:cNvPr id="10" name="テキスト ボックス 9">
            <a:extLst>
              <a:ext uri="{FF2B5EF4-FFF2-40B4-BE49-F238E27FC236}">
                <a16:creationId xmlns:a16="http://schemas.microsoft.com/office/drawing/2014/main" id="{9A007D8F-FFB1-B0D4-4235-1FD737CED445}"/>
              </a:ext>
            </a:extLst>
          </p:cNvPr>
          <p:cNvSpPr txBox="1"/>
          <p:nvPr/>
        </p:nvSpPr>
        <p:spPr>
          <a:xfrm>
            <a:off x="6054571" y="3351962"/>
            <a:ext cx="368953" cy="461665"/>
          </a:xfrm>
          <a:prstGeom prst="rect">
            <a:avLst/>
          </a:prstGeom>
          <a:noFill/>
        </p:spPr>
        <p:txBody>
          <a:bodyPr wrap="square" rtlCol="0">
            <a:spAutoFit/>
          </a:bodyPr>
          <a:lstStyle/>
          <a:p>
            <a:r>
              <a:rPr kumimoji="1" lang="ja-JP" altLang="en-US" sz="2400" dirty="0"/>
              <a:t>④</a:t>
            </a:r>
          </a:p>
        </p:txBody>
      </p:sp>
      <p:sp>
        <p:nvSpPr>
          <p:cNvPr id="11" name="テキスト ボックス 10">
            <a:extLst>
              <a:ext uri="{FF2B5EF4-FFF2-40B4-BE49-F238E27FC236}">
                <a16:creationId xmlns:a16="http://schemas.microsoft.com/office/drawing/2014/main" id="{CB3C890B-2F76-0693-4C83-388FE8B4BEC8}"/>
              </a:ext>
            </a:extLst>
          </p:cNvPr>
          <p:cNvSpPr txBox="1"/>
          <p:nvPr/>
        </p:nvSpPr>
        <p:spPr>
          <a:xfrm>
            <a:off x="1140019" y="3705423"/>
            <a:ext cx="557212" cy="461665"/>
          </a:xfrm>
          <a:prstGeom prst="rect">
            <a:avLst/>
          </a:prstGeom>
          <a:noFill/>
        </p:spPr>
        <p:txBody>
          <a:bodyPr wrap="square" rtlCol="0">
            <a:spAutoFit/>
          </a:bodyPr>
          <a:lstStyle/>
          <a:p>
            <a:r>
              <a:rPr lang="ja-JP" altLang="en-US" sz="2400" dirty="0"/>
              <a:t>⑤</a:t>
            </a:r>
            <a:endParaRPr kumimoji="1" lang="ja-JP" altLang="en-US" sz="2400" dirty="0"/>
          </a:p>
        </p:txBody>
      </p:sp>
      <p:sp>
        <p:nvSpPr>
          <p:cNvPr id="18" name="テキスト ボックス 17">
            <a:extLst>
              <a:ext uri="{FF2B5EF4-FFF2-40B4-BE49-F238E27FC236}">
                <a16:creationId xmlns:a16="http://schemas.microsoft.com/office/drawing/2014/main" id="{284BDF34-9394-D253-F131-C9D208E8ADA6}"/>
              </a:ext>
            </a:extLst>
          </p:cNvPr>
          <p:cNvSpPr txBox="1"/>
          <p:nvPr/>
        </p:nvSpPr>
        <p:spPr>
          <a:xfrm>
            <a:off x="8299284" y="4242497"/>
            <a:ext cx="557212" cy="461665"/>
          </a:xfrm>
          <a:prstGeom prst="rect">
            <a:avLst/>
          </a:prstGeom>
          <a:noFill/>
        </p:spPr>
        <p:txBody>
          <a:bodyPr wrap="square" rtlCol="0">
            <a:spAutoFit/>
          </a:bodyPr>
          <a:lstStyle/>
          <a:p>
            <a:r>
              <a:rPr kumimoji="1" lang="ja-JP" altLang="en-US" sz="2400" dirty="0"/>
              <a:t>⑥</a:t>
            </a:r>
          </a:p>
        </p:txBody>
      </p:sp>
      <p:sp>
        <p:nvSpPr>
          <p:cNvPr id="19" name="テキスト ボックス 18">
            <a:extLst>
              <a:ext uri="{FF2B5EF4-FFF2-40B4-BE49-F238E27FC236}">
                <a16:creationId xmlns:a16="http://schemas.microsoft.com/office/drawing/2014/main" id="{84158904-061B-035C-CBD1-430B955AEE42}"/>
              </a:ext>
            </a:extLst>
          </p:cNvPr>
          <p:cNvSpPr txBox="1"/>
          <p:nvPr/>
        </p:nvSpPr>
        <p:spPr>
          <a:xfrm>
            <a:off x="8005989" y="2048986"/>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20" name="テキスト ボックス 19">
            <a:extLst>
              <a:ext uri="{FF2B5EF4-FFF2-40B4-BE49-F238E27FC236}">
                <a16:creationId xmlns:a16="http://schemas.microsoft.com/office/drawing/2014/main" id="{5D82EA30-805B-0B1B-A2D8-29B1C92CFBDC}"/>
              </a:ext>
            </a:extLst>
          </p:cNvPr>
          <p:cNvSpPr txBox="1"/>
          <p:nvPr/>
        </p:nvSpPr>
        <p:spPr>
          <a:xfrm>
            <a:off x="838200" y="1503404"/>
            <a:ext cx="2314685" cy="369332"/>
          </a:xfrm>
          <a:prstGeom prst="rect">
            <a:avLst/>
          </a:prstGeom>
          <a:noFill/>
        </p:spPr>
        <p:txBody>
          <a:bodyPr wrap="square" rtlCol="0">
            <a:spAutoFit/>
          </a:bodyPr>
          <a:lstStyle/>
          <a:p>
            <a:r>
              <a:rPr kumimoji="1" lang="en-US" altLang="ja-JP" dirty="0"/>
              <a:t>【</a:t>
            </a:r>
            <a:r>
              <a:rPr lang="ja-JP" altLang="en-US" dirty="0"/>
              <a:t>正解の場合</a:t>
            </a:r>
            <a:r>
              <a:rPr kumimoji="1" lang="en-US" altLang="ja-JP" dirty="0"/>
              <a:t>】</a:t>
            </a:r>
            <a:endParaRPr kumimoji="1" lang="ja-JP" altLang="en-US" dirty="0"/>
          </a:p>
        </p:txBody>
      </p:sp>
      <p:sp>
        <p:nvSpPr>
          <p:cNvPr id="21" name="テキスト ボックス 20">
            <a:extLst>
              <a:ext uri="{FF2B5EF4-FFF2-40B4-BE49-F238E27FC236}">
                <a16:creationId xmlns:a16="http://schemas.microsoft.com/office/drawing/2014/main" id="{86970B75-06A2-1130-3B65-42C44432830B}"/>
              </a:ext>
            </a:extLst>
          </p:cNvPr>
          <p:cNvSpPr txBox="1"/>
          <p:nvPr/>
        </p:nvSpPr>
        <p:spPr>
          <a:xfrm>
            <a:off x="6239047" y="1503404"/>
            <a:ext cx="2314685" cy="369332"/>
          </a:xfrm>
          <a:prstGeom prst="rect">
            <a:avLst/>
          </a:prstGeom>
          <a:noFill/>
        </p:spPr>
        <p:txBody>
          <a:bodyPr wrap="square" rtlCol="0">
            <a:spAutoFit/>
          </a:bodyPr>
          <a:lstStyle/>
          <a:p>
            <a:r>
              <a:rPr lang="en-US" altLang="ja-JP" dirty="0"/>
              <a:t>【</a:t>
            </a:r>
            <a:r>
              <a:rPr lang="ja-JP" altLang="en-US" dirty="0"/>
              <a:t>不正解の場合</a:t>
            </a:r>
            <a:r>
              <a:rPr kumimoji="1" lang="en-US" altLang="ja-JP" dirty="0"/>
              <a:t>】</a:t>
            </a:r>
            <a:endParaRPr kumimoji="1" lang="ja-JP" altLang="en-US" dirty="0"/>
          </a:p>
        </p:txBody>
      </p:sp>
      <p:sp>
        <p:nvSpPr>
          <p:cNvPr id="22" name="テキスト ボックス 21">
            <a:extLst>
              <a:ext uri="{FF2B5EF4-FFF2-40B4-BE49-F238E27FC236}">
                <a16:creationId xmlns:a16="http://schemas.microsoft.com/office/drawing/2014/main" id="{56482C55-DA40-8B8F-A6EB-C1E8954EE7BD}"/>
              </a:ext>
            </a:extLst>
          </p:cNvPr>
          <p:cNvSpPr txBox="1"/>
          <p:nvPr/>
        </p:nvSpPr>
        <p:spPr>
          <a:xfrm>
            <a:off x="2595673" y="4344218"/>
            <a:ext cx="557212" cy="461665"/>
          </a:xfrm>
          <a:prstGeom prst="rect">
            <a:avLst/>
          </a:prstGeom>
          <a:noFill/>
        </p:spPr>
        <p:txBody>
          <a:bodyPr wrap="square" rtlCol="0">
            <a:spAutoFit/>
          </a:bodyPr>
          <a:lstStyle/>
          <a:p>
            <a:r>
              <a:rPr kumimoji="1" lang="ja-JP" altLang="en-US" sz="2400" dirty="0"/>
              <a:t>⑥</a:t>
            </a:r>
          </a:p>
        </p:txBody>
      </p:sp>
      <p:sp>
        <p:nvSpPr>
          <p:cNvPr id="23" name="テキスト ボックス 22">
            <a:extLst>
              <a:ext uri="{FF2B5EF4-FFF2-40B4-BE49-F238E27FC236}">
                <a16:creationId xmlns:a16="http://schemas.microsoft.com/office/drawing/2014/main" id="{90CC7625-122C-C04D-C902-2C331466BE83}"/>
              </a:ext>
            </a:extLst>
          </p:cNvPr>
          <p:cNvSpPr txBox="1"/>
          <p:nvPr/>
        </p:nvSpPr>
        <p:spPr>
          <a:xfrm>
            <a:off x="517355" y="2962723"/>
            <a:ext cx="557212" cy="461665"/>
          </a:xfrm>
          <a:prstGeom prst="rect">
            <a:avLst/>
          </a:prstGeom>
          <a:noFill/>
        </p:spPr>
        <p:txBody>
          <a:bodyPr wrap="square" rtlCol="0">
            <a:spAutoFit/>
          </a:bodyPr>
          <a:lstStyle/>
          <a:p>
            <a:r>
              <a:rPr kumimoji="1" lang="ja-JP" altLang="en-US" sz="2400" dirty="0"/>
              <a:t>③</a:t>
            </a:r>
          </a:p>
        </p:txBody>
      </p:sp>
      <p:sp>
        <p:nvSpPr>
          <p:cNvPr id="24" name="テキスト ボックス 23">
            <a:extLst>
              <a:ext uri="{FF2B5EF4-FFF2-40B4-BE49-F238E27FC236}">
                <a16:creationId xmlns:a16="http://schemas.microsoft.com/office/drawing/2014/main" id="{B05290AE-772D-8A81-8601-3EDE448E2C36}"/>
              </a:ext>
            </a:extLst>
          </p:cNvPr>
          <p:cNvSpPr txBox="1"/>
          <p:nvPr/>
        </p:nvSpPr>
        <p:spPr>
          <a:xfrm>
            <a:off x="517355" y="3347350"/>
            <a:ext cx="368953" cy="461665"/>
          </a:xfrm>
          <a:prstGeom prst="rect">
            <a:avLst/>
          </a:prstGeom>
          <a:noFill/>
        </p:spPr>
        <p:txBody>
          <a:bodyPr wrap="square" rtlCol="0">
            <a:spAutoFit/>
          </a:bodyPr>
          <a:lstStyle/>
          <a:p>
            <a:r>
              <a:rPr kumimoji="1" lang="ja-JP" altLang="en-US" sz="2400" dirty="0"/>
              <a:t>④</a:t>
            </a:r>
          </a:p>
        </p:txBody>
      </p:sp>
    </p:spTree>
    <p:extLst>
      <p:ext uri="{BB962C8B-B14F-4D97-AF65-F5344CB8AC3E}">
        <p14:creationId xmlns:p14="http://schemas.microsoft.com/office/powerpoint/2010/main" val="925579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7B83-F2E3-02F7-006B-D9539B295B8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D65410B-B881-E53A-4A18-E506DB35CE98}"/>
              </a:ext>
            </a:extLst>
          </p:cNvPr>
          <p:cNvSpPr>
            <a:spLocks noGrp="1"/>
          </p:cNvSpPr>
          <p:nvPr>
            <p:ph type="title"/>
          </p:nvPr>
        </p:nvSpPr>
        <p:spPr>
          <a:xfrm>
            <a:off x="838200" y="365126"/>
            <a:ext cx="10515600" cy="806450"/>
          </a:xfrm>
        </p:spPr>
        <p:txBody>
          <a:bodyPr>
            <a:normAutofit/>
          </a:bodyPr>
          <a:lstStyle/>
          <a:p>
            <a:r>
              <a:rPr lang="ja-JP" altLang="en-US" sz="2600" dirty="0"/>
              <a:t>復習</a:t>
            </a:r>
            <a:r>
              <a:rPr kumimoji="1" lang="ja-JP" altLang="en-US" sz="2600" dirty="0"/>
              <a:t>問題画面</a:t>
            </a:r>
            <a:r>
              <a:rPr kumimoji="1" lang="en-US" altLang="ja-JP" sz="2600" dirty="0"/>
              <a:t>(</a:t>
            </a:r>
            <a:r>
              <a:rPr lang="ja-JP" altLang="en-US" sz="2400" dirty="0"/>
              <a:t>丸括弧で囲まれている部分複数</a:t>
            </a:r>
            <a:r>
              <a:rPr lang="en-US" altLang="ja-JP" sz="2400" dirty="0"/>
              <a:t>:N</a:t>
            </a:r>
            <a:r>
              <a:rPr lang="ja-JP" altLang="en-US" sz="2400" dirty="0"/>
              <a:t>あり</a:t>
            </a:r>
            <a:r>
              <a:rPr kumimoji="1" lang="en-US" altLang="ja-JP" sz="2600" dirty="0"/>
              <a:t>)</a:t>
            </a:r>
            <a:r>
              <a:rPr lang="ja-JP" altLang="en-US" sz="2600" dirty="0"/>
              <a:t> 　正解表示</a:t>
            </a:r>
            <a:endParaRPr kumimoji="1" lang="ja-JP" altLang="en-US" sz="2600" dirty="0"/>
          </a:p>
        </p:txBody>
      </p:sp>
      <p:graphicFrame>
        <p:nvGraphicFramePr>
          <p:cNvPr id="4" name="表 3">
            <a:extLst>
              <a:ext uri="{FF2B5EF4-FFF2-40B4-BE49-F238E27FC236}">
                <a16:creationId xmlns:a16="http://schemas.microsoft.com/office/drawing/2014/main" id="{1ECC0651-1E60-8D9A-C528-E718BEAE9DD5}"/>
              </a:ext>
            </a:extLst>
          </p:cNvPr>
          <p:cNvGraphicFramePr>
            <a:graphicFrameLocks noGrp="1"/>
          </p:cNvGraphicFramePr>
          <p:nvPr>
            <p:extLst>
              <p:ext uri="{D42A27DB-BD31-4B8C-83A1-F6EECF244321}">
                <p14:modId xmlns:p14="http://schemas.microsoft.com/office/powerpoint/2010/main" val="1987345070"/>
              </p:ext>
            </p:extLst>
          </p:nvPr>
        </p:nvGraphicFramePr>
        <p:xfrm>
          <a:off x="917763" y="982106"/>
          <a:ext cx="10702465" cy="5740501"/>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619861">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8087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制限時間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en-US" altLang="ja-JP" dirty="0"/>
                        <a:t>1</a:t>
                      </a:r>
                      <a:r>
                        <a:rPr kumimoji="1" lang="ja-JP" altLang="en-US" dirty="0"/>
                        <a:t>問を解答するまでの時間を表示する。</a:t>
                      </a:r>
                      <a:endParaRPr kumimoji="1" lang="en-US" altLang="ja-JP" dirty="0"/>
                    </a:p>
                    <a:p>
                      <a:r>
                        <a:rPr kumimoji="1" lang="en-US" altLang="ja-JP" dirty="0"/>
                        <a:t>1</a:t>
                      </a:r>
                      <a:r>
                        <a:rPr kumimoji="1" lang="ja-JP" altLang="en-US" dirty="0"/>
                        <a:t>問の制限時間＝設定の制限時間</a:t>
                      </a:r>
                      <a:r>
                        <a:rPr kumimoji="1" lang="en-US" altLang="ja-JP" dirty="0"/>
                        <a:t>×</a:t>
                      </a:r>
                      <a:r>
                        <a:rPr kumimoji="1" lang="ja-JP" altLang="en-US" dirty="0"/>
                        <a:t>解答欄の数が、「</a:t>
                      </a:r>
                      <a:r>
                        <a:rPr kumimoji="1" lang="en-US" altLang="ja-JP" dirty="0"/>
                        <a:t>0</a:t>
                      </a:r>
                      <a:r>
                        <a:rPr kumimoji="1" lang="ja-JP" altLang="en-US" dirty="0"/>
                        <a:t>」になった場合に、正答画面を表示する。</a:t>
                      </a:r>
                    </a:p>
                  </a:txBody>
                  <a:tcPr/>
                </a:tc>
                <a:extLst>
                  <a:ext uri="{0D108BD9-81ED-4DB2-BD59-A6C34878D82A}">
                    <a16:rowId xmlns:a16="http://schemas.microsoft.com/office/drawing/2014/main" val="3682293689"/>
                  </a:ext>
                </a:extLst>
              </a:tr>
              <a:tr h="619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r>
                        <a:rPr lang="en-US" altLang="ja-JP" dirty="0"/>
                        <a:t>-N</a:t>
                      </a:r>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列以降の列の偶数行目のセルの値（丸括弧で囲まれている部分）を解答、入力する。</a:t>
                      </a:r>
                      <a:endParaRPr kumimoji="1" lang="en-US" altLang="ja-JP" dirty="0"/>
                    </a:p>
                    <a:p>
                      <a:r>
                        <a:rPr kumimoji="1" lang="en-US" altLang="ja-JP" dirty="0"/>
                        <a:t>N</a:t>
                      </a:r>
                      <a:r>
                        <a:rPr kumimoji="1" lang="ja-JP" altLang="en-US" dirty="0"/>
                        <a:t>は１～丸括弧で囲まれる部分数（画面は３の例）</a:t>
                      </a:r>
                    </a:p>
                  </a:txBody>
                  <a:tcPr/>
                </a:tc>
                <a:extLst>
                  <a:ext uri="{0D108BD9-81ED-4DB2-BD59-A6C34878D82A}">
                    <a16:rowId xmlns:a16="http://schemas.microsoft.com/office/drawing/2014/main" val="1416683351"/>
                  </a:ext>
                </a:extLst>
              </a:tr>
              <a:tr h="756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③</a:t>
                      </a:r>
                      <a:r>
                        <a:rPr lang="en-US" altLang="ja-JP" dirty="0"/>
                        <a:t>-N</a:t>
                      </a:r>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解答欄</a:t>
                      </a:r>
                      <a:endParaRPr lang="en-US" altLang="ja-JP"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テキスト</a:t>
                      </a:r>
                    </a:p>
                    <a:p>
                      <a:endParaRPr lang="ja-JP" altLang="en-US" dirty="0"/>
                    </a:p>
                  </a:txBody>
                  <a:tcPr/>
                </a:tc>
                <a:tc>
                  <a:txBody>
                    <a:bodyPr/>
                    <a:lstStyle/>
                    <a:p>
                      <a:r>
                        <a:rPr lang="ja-JP" altLang="en-US" dirty="0"/>
                        <a:t>活性</a:t>
                      </a:r>
                    </a:p>
                  </a:txBody>
                  <a:tcPr/>
                </a:tc>
                <a:tc>
                  <a:txBody>
                    <a:bodyPr/>
                    <a:lstStyle/>
                    <a:p>
                      <a:r>
                        <a:rPr kumimoji="1" lang="ja-JP" altLang="en-US" dirty="0"/>
                        <a:t>復習標題画面で表示されたシート「一覧」の</a:t>
                      </a:r>
                      <a:r>
                        <a:rPr kumimoji="1" lang="en-US" altLang="ja-JP" dirty="0"/>
                        <a:t>B</a:t>
                      </a:r>
                      <a:r>
                        <a:rPr kumimoji="1" lang="ja-JP" altLang="en-US" dirty="0"/>
                        <a:t>列以降の列の偶数行目のセルの値（丸括弧で囲まれていない部分）を解答、入力する。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N</a:t>
                      </a:r>
                      <a:r>
                        <a:rPr kumimoji="1" lang="ja-JP" altLang="en-US" dirty="0"/>
                        <a:t>は１～丸括弧で囲まれる部分数（画面は３の例）。</a:t>
                      </a:r>
                    </a:p>
                  </a:txBody>
                  <a:tcPr/>
                </a:tc>
                <a:extLst>
                  <a:ext uri="{0D108BD9-81ED-4DB2-BD59-A6C34878D82A}">
                    <a16:rowId xmlns:a16="http://schemas.microsoft.com/office/drawing/2014/main" val="3577817611"/>
                  </a:ext>
                </a:extLst>
              </a:tr>
              <a:tr h="63322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④</a:t>
                      </a:r>
                      <a:endParaRPr lang="en-US" altLang="ja-JP"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解答</a:t>
                      </a:r>
                      <a:endParaRPr lang="en-US" altLang="ja-JP" dirty="0"/>
                    </a:p>
                  </a:txBody>
                  <a:tcPr/>
                </a:tc>
                <a:tc rowSpan="2">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制限時間が</a:t>
                      </a:r>
                      <a:r>
                        <a:rPr lang="en-US" altLang="ja-JP" dirty="0"/>
                        <a:t>1</a:t>
                      </a:r>
                      <a:r>
                        <a:rPr lang="ja-JP" altLang="en-US" dirty="0"/>
                        <a:t>以上かつすべての解答欄に入力が完了するまでは、非活性。</a:t>
                      </a:r>
                      <a:endParaRPr lang="en-US" altLang="ja-JP" dirty="0"/>
                    </a:p>
                  </a:txBody>
                  <a:tcPr/>
                </a:tc>
                <a:extLst>
                  <a:ext uri="{0D108BD9-81ED-4DB2-BD59-A6C34878D82A}">
                    <a16:rowId xmlns:a16="http://schemas.microsoft.com/office/drawing/2014/main" val="3054671712"/>
                  </a:ext>
                </a:extLst>
              </a:tr>
              <a:tr h="849745">
                <a:tc vMerge="1">
                  <a:txBody>
                    <a:bodyPr/>
                    <a:lstStyle/>
                    <a:p>
                      <a:endParaRPr lang="ja-JP" altLang="en-US"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txBody>
                  <a:tcPr/>
                </a:tc>
                <a:tc vMerge="1">
                  <a:txBody>
                    <a:bodyPr/>
                    <a:lstStyle/>
                    <a:p>
                      <a:endParaRPr lang="ja-JP" altLang="en-US" dirty="0"/>
                    </a:p>
                  </a:txBody>
                  <a:tcPr/>
                </a:tc>
                <a:tc>
                  <a:txBody>
                    <a:bodyPr/>
                    <a:lstStyle/>
                    <a:p>
                      <a:r>
                        <a:rPr lang="ja-JP" altLang="en-US" dirty="0"/>
                        <a:t>押下可</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すべての解答欄に入力が完了したときに、活性状態となる。</a:t>
                      </a:r>
                      <a:endParaRPr lang="en-US" altLang="ja-JP" dirty="0"/>
                    </a:p>
                    <a:p>
                      <a:r>
                        <a:rPr kumimoji="1" lang="ja-JP" altLang="en-US" dirty="0"/>
                        <a:t>問題の解答を行う。</a:t>
                      </a:r>
                      <a:endParaRPr kumimoji="1" lang="en-US" altLang="ja-JP" dirty="0"/>
                    </a:p>
                    <a:p>
                      <a:r>
                        <a:rPr kumimoji="1" lang="ja-JP" altLang="en-US" dirty="0"/>
                        <a:t>ボタンを押下した際に、答え合わせを行う。</a:t>
                      </a:r>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27992265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452A9-E284-F2F8-071F-DB84B362D7B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1A73A16-C693-9C60-681B-8F961DAAC2AB}"/>
              </a:ext>
            </a:extLst>
          </p:cNvPr>
          <p:cNvSpPr>
            <a:spLocks noGrp="1"/>
          </p:cNvSpPr>
          <p:nvPr>
            <p:ph type="title"/>
          </p:nvPr>
        </p:nvSpPr>
        <p:spPr>
          <a:xfrm>
            <a:off x="838200" y="365126"/>
            <a:ext cx="10515600" cy="806450"/>
          </a:xfrm>
        </p:spPr>
        <p:txBody>
          <a:bodyPr>
            <a:normAutofit/>
          </a:bodyPr>
          <a:lstStyle/>
          <a:p>
            <a:r>
              <a:rPr kumimoji="1" lang="ja-JP" altLang="en-US" sz="2600" dirty="0"/>
              <a:t>復習問題画面</a:t>
            </a:r>
            <a:r>
              <a:rPr kumimoji="1" lang="en-US" altLang="ja-JP" sz="2600" dirty="0"/>
              <a:t>(</a:t>
            </a:r>
            <a:r>
              <a:rPr lang="ja-JP" altLang="en-US" sz="2800" dirty="0"/>
              <a:t>丸括弧で囲まれている部分</a:t>
            </a:r>
            <a:r>
              <a:rPr lang="en-US" altLang="ja-JP" sz="2800" dirty="0"/>
              <a:t>:N</a:t>
            </a:r>
            <a:r>
              <a:rPr lang="ja-JP" altLang="en-US" sz="2800" dirty="0"/>
              <a:t>あり</a:t>
            </a:r>
            <a:r>
              <a:rPr kumimoji="1" lang="en-US" altLang="ja-JP" sz="2600" dirty="0"/>
              <a:t>)</a:t>
            </a:r>
            <a:r>
              <a:rPr kumimoji="1" lang="ja-JP" altLang="en-US" sz="2600" dirty="0"/>
              <a:t>　正解表示</a:t>
            </a:r>
          </a:p>
        </p:txBody>
      </p:sp>
      <p:graphicFrame>
        <p:nvGraphicFramePr>
          <p:cNvPr id="4" name="表 3">
            <a:extLst>
              <a:ext uri="{FF2B5EF4-FFF2-40B4-BE49-F238E27FC236}">
                <a16:creationId xmlns:a16="http://schemas.microsoft.com/office/drawing/2014/main" id="{4045984A-6B8B-07D3-41B9-8042B4CB7C96}"/>
              </a:ext>
            </a:extLst>
          </p:cNvPr>
          <p:cNvGraphicFramePr>
            <a:graphicFrameLocks noGrp="1"/>
          </p:cNvGraphicFramePr>
          <p:nvPr>
            <p:extLst>
              <p:ext uri="{D42A27DB-BD31-4B8C-83A1-F6EECF244321}">
                <p14:modId xmlns:p14="http://schemas.microsoft.com/office/powerpoint/2010/main" val="227222863"/>
              </p:ext>
            </p:extLst>
          </p:nvPr>
        </p:nvGraphicFramePr>
        <p:xfrm>
          <a:off x="838200" y="1336181"/>
          <a:ext cx="10639702" cy="1896748"/>
        </p:xfrm>
        <a:graphic>
          <a:graphicData uri="http://schemas.openxmlformats.org/drawingml/2006/table">
            <a:tbl>
              <a:tblPr firstRow="1" bandRow="1">
                <a:tableStyleId>{5C22544A-7EE6-4342-B048-85BDC9FD1C3A}</a:tableStyleId>
              </a:tblPr>
              <a:tblGrid>
                <a:gridCol w="739792">
                  <a:extLst>
                    <a:ext uri="{9D8B030D-6E8A-4147-A177-3AD203B41FA5}">
                      <a16:colId xmlns:a16="http://schemas.microsoft.com/office/drawing/2014/main" val="964457069"/>
                    </a:ext>
                  </a:extLst>
                </a:gridCol>
                <a:gridCol w="2036921">
                  <a:extLst>
                    <a:ext uri="{9D8B030D-6E8A-4147-A177-3AD203B41FA5}">
                      <a16:colId xmlns:a16="http://schemas.microsoft.com/office/drawing/2014/main" val="1286212628"/>
                    </a:ext>
                  </a:extLst>
                </a:gridCol>
                <a:gridCol w="1243227">
                  <a:extLst>
                    <a:ext uri="{9D8B030D-6E8A-4147-A177-3AD203B41FA5}">
                      <a16:colId xmlns:a16="http://schemas.microsoft.com/office/drawing/2014/main" val="4163781771"/>
                    </a:ext>
                  </a:extLst>
                </a:gridCol>
                <a:gridCol w="1151331">
                  <a:extLst>
                    <a:ext uri="{9D8B030D-6E8A-4147-A177-3AD203B41FA5}">
                      <a16:colId xmlns:a16="http://schemas.microsoft.com/office/drawing/2014/main" val="294312044"/>
                    </a:ext>
                  </a:extLst>
                </a:gridCol>
                <a:gridCol w="5468431">
                  <a:extLst>
                    <a:ext uri="{9D8B030D-6E8A-4147-A177-3AD203B41FA5}">
                      <a16:colId xmlns:a16="http://schemas.microsoft.com/office/drawing/2014/main" val="324383659"/>
                    </a:ext>
                  </a:extLst>
                </a:gridCol>
              </a:tblGrid>
              <a:tr h="43370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374295">
                <a:tc>
                  <a:txBody>
                    <a:bodyPr/>
                    <a:lstStyle/>
                    <a:p>
                      <a:r>
                        <a:rPr lang="ja-JP" altLang="en-US" dirty="0"/>
                        <a:t>⑥</a:t>
                      </a:r>
                    </a:p>
                  </a:txBody>
                  <a:tcPr/>
                </a:tc>
                <a:tc>
                  <a:txBody>
                    <a:bodyPr/>
                    <a:lstStyle/>
                    <a:p>
                      <a:r>
                        <a:rPr lang="ja-JP" altLang="en-US" dirty="0"/>
                        <a:t>次へ</a:t>
                      </a:r>
                    </a:p>
                  </a:txBody>
                  <a:tcPr/>
                </a:tc>
                <a:tc>
                  <a:txBody>
                    <a:bodyPr/>
                    <a:lstStyle/>
                    <a:p>
                      <a:r>
                        <a:rPr lang="ja-JP" altLang="en-US" dirty="0"/>
                        <a:t>ボタン</a:t>
                      </a:r>
                    </a:p>
                  </a:txBody>
                  <a:tcPr/>
                </a:tc>
                <a:tc>
                  <a:txBody>
                    <a:bodyPr/>
                    <a:lstStyle/>
                    <a:p>
                      <a:r>
                        <a:rPr lang="ja-JP" altLang="en-US" dirty="0"/>
                        <a:t>押下不可</a:t>
                      </a:r>
                    </a:p>
                  </a:txBody>
                  <a:tcPr/>
                </a:tc>
                <a:tc>
                  <a:txBody>
                    <a:bodyPr/>
                    <a:lstStyle/>
                    <a:p>
                      <a:r>
                        <a:rPr lang="ja-JP" altLang="en-US" dirty="0"/>
                        <a:t>ボタン押下により以下の動作となる。</a:t>
                      </a:r>
                      <a:endParaRPr lang="en-US" altLang="ja-JP" dirty="0"/>
                    </a:p>
                    <a:p>
                      <a:r>
                        <a:rPr lang="ja-JP" altLang="en-US" dirty="0"/>
                        <a:t>・次の問題が存在する場合</a:t>
                      </a:r>
                      <a:endParaRPr lang="en-US" altLang="ja-JP" dirty="0"/>
                    </a:p>
                    <a:p>
                      <a:r>
                        <a:rPr lang="ja-JP" altLang="en-US" dirty="0"/>
                        <a:t>　次の問題を表示する。</a:t>
                      </a:r>
                      <a:endParaRPr lang="en-US" altLang="ja-JP" dirty="0"/>
                    </a:p>
                    <a:p>
                      <a:r>
                        <a:rPr lang="ja-JP" altLang="en-US" dirty="0"/>
                        <a:t>・次の問題が存在しない場合</a:t>
                      </a:r>
                      <a:endParaRPr lang="en-US" altLang="ja-JP" dirty="0"/>
                    </a:p>
                    <a:p>
                      <a:r>
                        <a:rPr lang="ja-JP" altLang="en-US" dirty="0"/>
                        <a:t>　終了画面</a:t>
                      </a:r>
                      <a:r>
                        <a:rPr lang="en-US" altLang="ja-JP" dirty="0"/>
                        <a:t>(</a:t>
                      </a:r>
                      <a:r>
                        <a:rPr lang="ja-JP" altLang="en-US" dirty="0"/>
                        <a:t>試験・復習</a:t>
                      </a:r>
                      <a:r>
                        <a:rPr lang="en-US" altLang="ja-JP" dirty="0"/>
                        <a:t>)</a:t>
                      </a:r>
                      <a:r>
                        <a:rPr lang="ja-JP" altLang="en-US" dirty="0"/>
                        <a:t>を表示する。</a:t>
                      </a:r>
                      <a:endParaRPr lang="en-US" altLang="ja-JP" dirty="0"/>
                    </a:p>
                  </a:txBody>
                  <a:tcPr/>
                </a:tc>
                <a:extLst>
                  <a:ext uri="{0D108BD9-81ED-4DB2-BD59-A6C34878D82A}">
                    <a16:rowId xmlns:a16="http://schemas.microsoft.com/office/drawing/2014/main" val="1562426029"/>
                  </a:ext>
                </a:extLst>
              </a:tr>
            </a:tbl>
          </a:graphicData>
        </a:graphic>
      </p:graphicFrame>
    </p:spTree>
    <p:extLst>
      <p:ext uri="{BB962C8B-B14F-4D97-AF65-F5344CB8AC3E}">
        <p14:creationId xmlns:p14="http://schemas.microsoft.com/office/powerpoint/2010/main" val="13415490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B602D8-2DB4-B195-3F3C-32083D6309E6}"/>
              </a:ext>
            </a:extLst>
          </p:cNvPr>
          <p:cNvSpPr>
            <a:spLocks noGrp="1"/>
          </p:cNvSpPr>
          <p:nvPr>
            <p:ph type="title"/>
          </p:nvPr>
        </p:nvSpPr>
        <p:spPr/>
        <p:txBody>
          <a:bodyPr>
            <a:normAutofit/>
          </a:bodyPr>
          <a:lstStyle/>
          <a:p>
            <a:r>
              <a:rPr kumimoji="1" lang="ja-JP" altLang="en-US" sz="2600" dirty="0"/>
              <a:t>終了画面</a:t>
            </a:r>
            <a:r>
              <a:rPr kumimoji="1" lang="en-US" altLang="ja-JP" sz="2600" dirty="0"/>
              <a:t>(</a:t>
            </a:r>
            <a:r>
              <a:rPr kumimoji="1" lang="ja-JP" altLang="en-US" sz="2600" dirty="0"/>
              <a:t>試験・復習</a:t>
            </a:r>
            <a:r>
              <a:rPr kumimoji="1" lang="en-US" altLang="ja-JP" sz="2600" dirty="0"/>
              <a:t>)</a:t>
            </a:r>
            <a:endParaRPr kumimoji="1" lang="ja-JP" altLang="en-US" sz="2600" dirty="0"/>
          </a:p>
        </p:txBody>
      </p:sp>
      <p:pic>
        <p:nvPicPr>
          <p:cNvPr id="5" name="図 4">
            <a:extLst>
              <a:ext uri="{FF2B5EF4-FFF2-40B4-BE49-F238E27FC236}">
                <a16:creationId xmlns:a16="http://schemas.microsoft.com/office/drawing/2014/main" id="{EC850877-674F-BB17-1901-A092CFCEE3B4}"/>
              </a:ext>
            </a:extLst>
          </p:cNvPr>
          <p:cNvPicPr>
            <a:picLocks noChangeAspect="1"/>
          </p:cNvPicPr>
          <p:nvPr/>
        </p:nvPicPr>
        <p:blipFill>
          <a:blip r:embed="rId2"/>
          <a:stretch>
            <a:fillRect/>
          </a:stretch>
        </p:blipFill>
        <p:spPr>
          <a:xfrm>
            <a:off x="1000125" y="1555110"/>
            <a:ext cx="10191750" cy="5092277"/>
          </a:xfrm>
          <a:prstGeom prst="rect">
            <a:avLst/>
          </a:prstGeom>
        </p:spPr>
      </p:pic>
      <p:pic>
        <p:nvPicPr>
          <p:cNvPr id="4" name="図 3">
            <a:extLst>
              <a:ext uri="{FF2B5EF4-FFF2-40B4-BE49-F238E27FC236}">
                <a16:creationId xmlns:a16="http://schemas.microsoft.com/office/drawing/2014/main" id="{3A6A7555-EC85-683E-F16F-3D54E9A73873}"/>
              </a:ext>
            </a:extLst>
          </p:cNvPr>
          <p:cNvPicPr>
            <a:picLocks noChangeAspect="1"/>
          </p:cNvPicPr>
          <p:nvPr/>
        </p:nvPicPr>
        <p:blipFill>
          <a:blip r:embed="rId3"/>
          <a:stretch>
            <a:fillRect/>
          </a:stretch>
        </p:blipFill>
        <p:spPr>
          <a:xfrm>
            <a:off x="2884905" y="2398032"/>
            <a:ext cx="5591955" cy="2276793"/>
          </a:xfrm>
          <a:prstGeom prst="rect">
            <a:avLst/>
          </a:prstGeom>
        </p:spPr>
      </p:pic>
      <p:sp>
        <p:nvSpPr>
          <p:cNvPr id="6" name="テキスト ボックス 5">
            <a:extLst>
              <a:ext uri="{FF2B5EF4-FFF2-40B4-BE49-F238E27FC236}">
                <a16:creationId xmlns:a16="http://schemas.microsoft.com/office/drawing/2014/main" id="{EC445776-FAF2-8552-EBC5-EBE66EEDFA38}"/>
              </a:ext>
            </a:extLst>
          </p:cNvPr>
          <p:cNvSpPr txBox="1"/>
          <p:nvPr/>
        </p:nvSpPr>
        <p:spPr>
          <a:xfrm>
            <a:off x="3792973" y="3373659"/>
            <a:ext cx="557212" cy="461665"/>
          </a:xfrm>
          <a:prstGeom prst="rect">
            <a:avLst/>
          </a:prstGeom>
          <a:noFill/>
        </p:spPr>
        <p:txBody>
          <a:bodyPr wrap="square" rtlCol="0">
            <a:spAutoFit/>
          </a:bodyPr>
          <a:lstStyle/>
          <a:p>
            <a:r>
              <a:rPr lang="ja-JP" altLang="en-US" sz="2400" dirty="0"/>
              <a:t>①</a:t>
            </a:r>
            <a:endParaRPr kumimoji="1" lang="ja-JP" altLang="en-US" sz="2400" dirty="0"/>
          </a:p>
        </p:txBody>
      </p:sp>
      <p:sp>
        <p:nvSpPr>
          <p:cNvPr id="7" name="テキスト ボックス 6">
            <a:extLst>
              <a:ext uri="{FF2B5EF4-FFF2-40B4-BE49-F238E27FC236}">
                <a16:creationId xmlns:a16="http://schemas.microsoft.com/office/drawing/2014/main" id="{FB2A548D-6504-14D5-368E-770E57878F6C}"/>
              </a:ext>
            </a:extLst>
          </p:cNvPr>
          <p:cNvSpPr txBox="1"/>
          <p:nvPr/>
        </p:nvSpPr>
        <p:spPr>
          <a:xfrm>
            <a:off x="5433581" y="3373660"/>
            <a:ext cx="557212" cy="461665"/>
          </a:xfrm>
          <a:prstGeom prst="rect">
            <a:avLst/>
          </a:prstGeom>
          <a:noFill/>
        </p:spPr>
        <p:txBody>
          <a:bodyPr wrap="square" rtlCol="0">
            <a:spAutoFit/>
          </a:bodyPr>
          <a:lstStyle/>
          <a:p>
            <a:r>
              <a:rPr kumimoji="1" lang="ja-JP" altLang="en-US" sz="2400" dirty="0"/>
              <a:t>②</a:t>
            </a:r>
          </a:p>
        </p:txBody>
      </p:sp>
    </p:spTree>
    <p:extLst>
      <p:ext uri="{BB962C8B-B14F-4D97-AF65-F5344CB8AC3E}">
        <p14:creationId xmlns:p14="http://schemas.microsoft.com/office/powerpoint/2010/main" val="2423994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FBFA9-9ACD-D98A-10AC-DFF8A42F7F1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FEB959F-A94B-B5B4-BAAF-347F1DBDFDE0}"/>
              </a:ext>
            </a:extLst>
          </p:cNvPr>
          <p:cNvSpPr>
            <a:spLocks noGrp="1"/>
          </p:cNvSpPr>
          <p:nvPr>
            <p:ph type="title"/>
          </p:nvPr>
        </p:nvSpPr>
        <p:spPr>
          <a:xfrm>
            <a:off x="838200" y="365126"/>
            <a:ext cx="10515600" cy="806450"/>
          </a:xfrm>
        </p:spPr>
        <p:txBody>
          <a:bodyPr>
            <a:normAutofit/>
          </a:bodyPr>
          <a:lstStyle/>
          <a:p>
            <a:r>
              <a:rPr kumimoji="1" lang="ja-JP" altLang="en-US" sz="2600" dirty="0"/>
              <a:t>終了画面</a:t>
            </a:r>
            <a:r>
              <a:rPr kumimoji="1" lang="en-US" altLang="ja-JP" sz="2600" dirty="0"/>
              <a:t>(</a:t>
            </a:r>
            <a:r>
              <a:rPr kumimoji="1" lang="ja-JP" altLang="en-US" sz="2600" dirty="0"/>
              <a:t>試験・復習</a:t>
            </a:r>
            <a:r>
              <a:rPr kumimoji="1" lang="en-US" altLang="ja-JP" sz="2600" dirty="0"/>
              <a:t>)</a:t>
            </a:r>
            <a:endParaRPr kumimoji="1" lang="ja-JP" altLang="en-US" sz="2600" dirty="0"/>
          </a:p>
        </p:txBody>
      </p:sp>
      <p:graphicFrame>
        <p:nvGraphicFramePr>
          <p:cNvPr id="4" name="表 3">
            <a:extLst>
              <a:ext uri="{FF2B5EF4-FFF2-40B4-BE49-F238E27FC236}">
                <a16:creationId xmlns:a16="http://schemas.microsoft.com/office/drawing/2014/main" id="{0970AF9A-A04F-44DE-802C-71069E1F38D8}"/>
              </a:ext>
            </a:extLst>
          </p:cNvPr>
          <p:cNvGraphicFramePr>
            <a:graphicFrameLocks noGrp="1"/>
          </p:cNvGraphicFramePr>
          <p:nvPr>
            <p:extLst>
              <p:ext uri="{D42A27DB-BD31-4B8C-83A1-F6EECF244321}">
                <p14:modId xmlns:p14="http://schemas.microsoft.com/office/powerpoint/2010/main" val="3694538893"/>
              </p:ext>
            </p:extLst>
          </p:nvPr>
        </p:nvGraphicFramePr>
        <p:xfrm>
          <a:off x="838200" y="1171576"/>
          <a:ext cx="10702465" cy="2199279"/>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59024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1018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続ける</a:t>
                      </a:r>
                      <a:endParaRPr lang="en-US" altLang="ja-JP" dirty="0"/>
                    </a:p>
                  </a:txBody>
                  <a:tcPr/>
                </a:tc>
                <a:tc>
                  <a:txBody>
                    <a:bodyPr/>
                    <a:lstStyle/>
                    <a:p>
                      <a:r>
                        <a:rPr lang="ja-JP" altLang="en-US" dirty="0"/>
                        <a:t>ボタン</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押下可</a:t>
                      </a:r>
                    </a:p>
                    <a:p>
                      <a:endParaRPr lang="ja-JP" altLang="en-US" dirty="0"/>
                    </a:p>
                  </a:txBody>
                  <a:tcPr/>
                </a:tc>
                <a:tc>
                  <a:txBody>
                    <a:bodyPr/>
                    <a:lstStyle/>
                    <a:p>
                      <a:r>
                        <a:rPr kumimoji="1" lang="ja-JP" altLang="en-US" dirty="0"/>
                        <a:t>条件設定画面に遷移する。</a:t>
                      </a:r>
                    </a:p>
                  </a:txBody>
                  <a:tcPr/>
                </a:tc>
                <a:extLst>
                  <a:ext uri="{0D108BD9-81ED-4DB2-BD59-A6C34878D82A}">
                    <a16:rowId xmlns:a16="http://schemas.microsoft.com/office/drawing/2014/main" val="3682293689"/>
                  </a:ext>
                </a:extLst>
              </a:tr>
              <a:tr h="5902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記録して終了</a:t>
                      </a:r>
                      <a:endParaRPr lang="en-US" altLang="ja-JP" dirty="0"/>
                    </a:p>
                  </a:txBody>
                  <a:tcPr/>
                </a:tc>
                <a:tc>
                  <a:txBody>
                    <a:bodyPr/>
                    <a:lstStyle/>
                    <a:p>
                      <a:r>
                        <a:rPr lang="ja-JP" altLang="en-US" dirty="0"/>
                        <a:t>ボタン</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押下可</a:t>
                      </a:r>
                    </a:p>
                  </a:txBody>
                  <a:tcPr/>
                </a:tc>
                <a:tc>
                  <a:txBody>
                    <a:bodyPr/>
                    <a:lstStyle/>
                    <a:p>
                      <a:r>
                        <a:rPr kumimoji="1" lang="ja-JP" altLang="en-US" dirty="0"/>
                        <a:t>解答の正解、不正解を記録して終了画面へ遷移する。</a:t>
                      </a:r>
                    </a:p>
                  </a:txBody>
                  <a:tcPr/>
                </a:tc>
                <a:extLst>
                  <a:ext uri="{0D108BD9-81ED-4DB2-BD59-A6C34878D82A}">
                    <a16:rowId xmlns:a16="http://schemas.microsoft.com/office/drawing/2014/main" val="1416683351"/>
                  </a:ext>
                </a:extLst>
              </a:tr>
            </a:tbl>
          </a:graphicData>
        </a:graphic>
      </p:graphicFrame>
    </p:spTree>
    <p:extLst>
      <p:ext uri="{BB962C8B-B14F-4D97-AF65-F5344CB8AC3E}">
        <p14:creationId xmlns:p14="http://schemas.microsoft.com/office/powerpoint/2010/main" val="15133636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A0321911-3361-14C2-48D4-CBF26D8A7A8F}"/>
              </a:ext>
            </a:extLst>
          </p:cNvPr>
          <p:cNvPicPr>
            <a:picLocks noChangeAspect="1"/>
          </p:cNvPicPr>
          <p:nvPr/>
        </p:nvPicPr>
        <p:blipFill>
          <a:blip r:embed="rId2"/>
          <a:stretch>
            <a:fillRect/>
          </a:stretch>
        </p:blipFill>
        <p:spPr>
          <a:xfrm>
            <a:off x="2523626" y="2523998"/>
            <a:ext cx="7144747" cy="1810003"/>
          </a:xfrm>
          <a:prstGeom prst="rect">
            <a:avLst/>
          </a:prstGeom>
        </p:spPr>
      </p:pic>
      <p:sp>
        <p:nvSpPr>
          <p:cNvPr id="2" name="タイトル 1">
            <a:extLst>
              <a:ext uri="{FF2B5EF4-FFF2-40B4-BE49-F238E27FC236}">
                <a16:creationId xmlns:a16="http://schemas.microsoft.com/office/drawing/2014/main" id="{F7604F5D-03FA-28ED-05F9-DD6FAAEA6133}"/>
              </a:ext>
            </a:extLst>
          </p:cNvPr>
          <p:cNvSpPr>
            <a:spLocks noGrp="1"/>
          </p:cNvSpPr>
          <p:nvPr>
            <p:ph type="title"/>
          </p:nvPr>
        </p:nvSpPr>
        <p:spPr>
          <a:xfrm>
            <a:off x="638175" y="365125"/>
            <a:ext cx="10515600" cy="933351"/>
          </a:xfrm>
        </p:spPr>
        <p:txBody>
          <a:bodyPr>
            <a:normAutofit/>
          </a:bodyPr>
          <a:lstStyle/>
          <a:p>
            <a:r>
              <a:rPr kumimoji="1" lang="ja-JP" altLang="en-US" sz="2600" dirty="0"/>
              <a:t>終了画面</a:t>
            </a:r>
          </a:p>
        </p:txBody>
      </p:sp>
      <p:sp>
        <p:nvSpPr>
          <p:cNvPr id="6" name="テキスト ボックス 5">
            <a:extLst>
              <a:ext uri="{FF2B5EF4-FFF2-40B4-BE49-F238E27FC236}">
                <a16:creationId xmlns:a16="http://schemas.microsoft.com/office/drawing/2014/main" id="{B2DF04FF-0E82-CD18-5F57-9129574A10B0}"/>
              </a:ext>
            </a:extLst>
          </p:cNvPr>
          <p:cNvSpPr txBox="1"/>
          <p:nvPr/>
        </p:nvSpPr>
        <p:spPr>
          <a:xfrm>
            <a:off x="3526556" y="3102027"/>
            <a:ext cx="557212" cy="461665"/>
          </a:xfrm>
          <a:prstGeom prst="rect">
            <a:avLst/>
          </a:prstGeom>
          <a:noFill/>
        </p:spPr>
        <p:txBody>
          <a:bodyPr wrap="square" rtlCol="0">
            <a:spAutoFit/>
          </a:bodyPr>
          <a:lstStyle/>
          <a:p>
            <a:r>
              <a:rPr lang="ja-JP" altLang="en-US" sz="2400" dirty="0"/>
              <a:t>①</a:t>
            </a:r>
            <a:endParaRPr kumimoji="1" lang="ja-JP" altLang="en-US" sz="2400" dirty="0"/>
          </a:p>
        </p:txBody>
      </p:sp>
    </p:spTree>
    <p:extLst>
      <p:ext uri="{BB962C8B-B14F-4D97-AF65-F5344CB8AC3E}">
        <p14:creationId xmlns:p14="http://schemas.microsoft.com/office/powerpoint/2010/main" val="1557685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3EFF3-0163-FFE3-72EA-F4438F19DA0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59FB413-8CDA-1066-C8BD-8DCABF0D7227}"/>
              </a:ext>
            </a:extLst>
          </p:cNvPr>
          <p:cNvSpPr>
            <a:spLocks noGrp="1"/>
          </p:cNvSpPr>
          <p:nvPr>
            <p:ph type="title"/>
          </p:nvPr>
        </p:nvSpPr>
        <p:spPr>
          <a:xfrm>
            <a:off x="838200" y="365126"/>
            <a:ext cx="10515600" cy="806450"/>
          </a:xfrm>
        </p:spPr>
        <p:txBody>
          <a:bodyPr>
            <a:normAutofit/>
          </a:bodyPr>
          <a:lstStyle/>
          <a:p>
            <a:r>
              <a:rPr kumimoji="1" lang="ja-JP" altLang="en-US" sz="2600" dirty="0"/>
              <a:t>終了画面</a:t>
            </a:r>
          </a:p>
        </p:txBody>
      </p:sp>
      <p:graphicFrame>
        <p:nvGraphicFramePr>
          <p:cNvPr id="4" name="表 3">
            <a:extLst>
              <a:ext uri="{FF2B5EF4-FFF2-40B4-BE49-F238E27FC236}">
                <a16:creationId xmlns:a16="http://schemas.microsoft.com/office/drawing/2014/main" id="{FD54932F-52AC-ADFE-5EED-6B7437B55F68}"/>
              </a:ext>
            </a:extLst>
          </p:cNvPr>
          <p:cNvGraphicFramePr>
            <a:graphicFrameLocks noGrp="1"/>
          </p:cNvGraphicFramePr>
          <p:nvPr>
            <p:extLst>
              <p:ext uri="{D42A27DB-BD31-4B8C-83A1-F6EECF244321}">
                <p14:modId xmlns:p14="http://schemas.microsoft.com/office/powerpoint/2010/main" val="1357882832"/>
              </p:ext>
            </p:extLst>
          </p:nvPr>
        </p:nvGraphicFramePr>
        <p:xfrm>
          <a:off x="838200" y="1171576"/>
          <a:ext cx="10702465" cy="1778968"/>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59024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1018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記録されました。</a:t>
                      </a:r>
                      <a:r>
                        <a:rPr lang="en-US" altLang="ja-JP" dirty="0"/>
                        <a:t>Web</a:t>
                      </a:r>
                      <a:r>
                        <a:rPr lang="ja-JP" altLang="en-US" dirty="0"/>
                        <a:t>ブラウザを閉じても問題ありません。</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フラッシュカード用①の問題終了メッセージ。</a:t>
                      </a:r>
                    </a:p>
                  </a:txBody>
                  <a:tcPr/>
                </a:tc>
                <a:extLst>
                  <a:ext uri="{0D108BD9-81ED-4DB2-BD59-A6C34878D82A}">
                    <a16:rowId xmlns:a16="http://schemas.microsoft.com/office/drawing/2014/main" val="3682293689"/>
                  </a:ext>
                </a:extLst>
              </a:tr>
            </a:tbl>
          </a:graphicData>
        </a:graphic>
      </p:graphicFrame>
    </p:spTree>
    <p:extLst>
      <p:ext uri="{BB962C8B-B14F-4D97-AF65-F5344CB8AC3E}">
        <p14:creationId xmlns:p14="http://schemas.microsoft.com/office/powerpoint/2010/main" val="234827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536D4-2A14-0349-5972-DA0D6526CEEC}"/>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27C37858-2855-5CD4-CAB0-DFF287D5365F}"/>
              </a:ext>
            </a:extLst>
          </p:cNvPr>
          <p:cNvPicPr>
            <a:picLocks noChangeAspect="1"/>
          </p:cNvPicPr>
          <p:nvPr/>
        </p:nvPicPr>
        <p:blipFill>
          <a:blip r:embed="rId2"/>
          <a:stretch>
            <a:fillRect/>
          </a:stretch>
        </p:blipFill>
        <p:spPr>
          <a:xfrm>
            <a:off x="3252471" y="2676420"/>
            <a:ext cx="4525006" cy="1505160"/>
          </a:xfrm>
          <a:prstGeom prst="rect">
            <a:avLst/>
          </a:prstGeom>
        </p:spPr>
      </p:pic>
      <p:sp>
        <p:nvSpPr>
          <p:cNvPr id="2" name="タイトル 1">
            <a:extLst>
              <a:ext uri="{FF2B5EF4-FFF2-40B4-BE49-F238E27FC236}">
                <a16:creationId xmlns:a16="http://schemas.microsoft.com/office/drawing/2014/main" id="{F3590E66-07FA-7165-EE3B-528D94180A89}"/>
              </a:ext>
            </a:extLst>
          </p:cNvPr>
          <p:cNvSpPr>
            <a:spLocks noGrp="1"/>
          </p:cNvSpPr>
          <p:nvPr>
            <p:ph type="title"/>
          </p:nvPr>
        </p:nvSpPr>
        <p:spPr>
          <a:xfrm>
            <a:off x="638175" y="365125"/>
            <a:ext cx="10515600" cy="933351"/>
          </a:xfrm>
        </p:spPr>
        <p:txBody>
          <a:bodyPr>
            <a:normAutofit/>
          </a:bodyPr>
          <a:lstStyle/>
          <a:p>
            <a:r>
              <a:rPr lang="ja-JP" altLang="en-US" sz="2600" dirty="0"/>
              <a:t>合格</a:t>
            </a:r>
            <a:r>
              <a:rPr kumimoji="1" lang="ja-JP" altLang="en-US" sz="2600" dirty="0"/>
              <a:t>画面</a:t>
            </a:r>
          </a:p>
        </p:txBody>
      </p:sp>
      <p:sp>
        <p:nvSpPr>
          <p:cNvPr id="6" name="テキスト ボックス 5">
            <a:extLst>
              <a:ext uri="{FF2B5EF4-FFF2-40B4-BE49-F238E27FC236}">
                <a16:creationId xmlns:a16="http://schemas.microsoft.com/office/drawing/2014/main" id="{63BBAF96-D414-1634-3C3A-7759F604EE73}"/>
              </a:ext>
            </a:extLst>
          </p:cNvPr>
          <p:cNvSpPr txBox="1"/>
          <p:nvPr/>
        </p:nvSpPr>
        <p:spPr>
          <a:xfrm>
            <a:off x="3526556" y="3102027"/>
            <a:ext cx="557212" cy="461665"/>
          </a:xfrm>
          <a:prstGeom prst="rect">
            <a:avLst/>
          </a:prstGeom>
          <a:noFill/>
        </p:spPr>
        <p:txBody>
          <a:bodyPr wrap="square" rtlCol="0">
            <a:spAutoFit/>
          </a:bodyPr>
          <a:lstStyle/>
          <a:p>
            <a:r>
              <a:rPr lang="ja-JP" altLang="en-US" sz="2400" dirty="0"/>
              <a:t>①</a:t>
            </a:r>
            <a:endParaRPr kumimoji="1" lang="ja-JP" altLang="en-US" sz="2400" dirty="0"/>
          </a:p>
        </p:txBody>
      </p:sp>
    </p:spTree>
    <p:extLst>
      <p:ext uri="{BB962C8B-B14F-4D97-AF65-F5344CB8AC3E}">
        <p14:creationId xmlns:p14="http://schemas.microsoft.com/office/powerpoint/2010/main" val="1319059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5328D-9252-DE58-C02A-54E1323D38E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A9229CE-C21A-D029-71B7-BF1A2BE925B9}"/>
              </a:ext>
            </a:extLst>
          </p:cNvPr>
          <p:cNvSpPr>
            <a:spLocks noGrp="1"/>
          </p:cNvSpPr>
          <p:nvPr>
            <p:ph type="title"/>
          </p:nvPr>
        </p:nvSpPr>
        <p:spPr>
          <a:xfrm>
            <a:off x="838200" y="365126"/>
            <a:ext cx="10515600" cy="806450"/>
          </a:xfrm>
        </p:spPr>
        <p:txBody>
          <a:bodyPr>
            <a:normAutofit/>
          </a:bodyPr>
          <a:lstStyle/>
          <a:p>
            <a:r>
              <a:rPr lang="ja-JP" altLang="en-US" sz="2600" dirty="0"/>
              <a:t>合格</a:t>
            </a:r>
            <a:r>
              <a:rPr kumimoji="1" lang="ja-JP" altLang="en-US" sz="2600" dirty="0"/>
              <a:t>画面</a:t>
            </a:r>
          </a:p>
        </p:txBody>
      </p:sp>
      <p:graphicFrame>
        <p:nvGraphicFramePr>
          <p:cNvPr id="4" name="表 3">
            <a:extLst>
              <a:ext uri="{FF2B5EF4-FFF2-40B4-BE49-F238E27FC236}">
                <a16:creationId xmlns:a16="http://schemas.microsoft.com/office/drawing/2014/main" id="{DF1C8004-6326-DC16-23A5-C75FFBE61507}"/>
              </a:ext>
            </a:extLst>
          </p:cNvPr>
          <p:cNvGraphicFramePr>
            <a:graphicFrameLocks noGrp="1"/>
          </p:cNvGraphicFramePr>
          <p:nvPr>
            <p:extLst>
              <p:ext uri="{D42A27DB-BD31-4B8C-83A1-F6EECF244321}">
                <p14:modId xmlns:p14="http://schemas.microsoft.com/office/powerpoint/2010/main" val="1778799886"/>
              </p:ext>
            </p:extLst>
          </p:nvPr>
        </p:nvGraphicFramePr>
        <p:xfrm>
          <a:off x="838200" y="1171576"/>
          <a:ext cx="10702465" cy="1295399"/>
        </p:xfrm>
        <a:graphic>
          <a:graphicData uri="http://schemas.openxmlformats.org/drawingml/2006/table">
            <a:tbl>
              <a:tblPr firstRow="1" bandRow="1">
                <a:tableStyleId>{5C22544A-7EE6-4342-B048-85BDC9FD1C3A}</a:tableStyleId>
              </a:tblPr>
              <a:tblGrid>
                <a:gridCol w="744156">
                  <a:extLst>
                    <a:ext uri="{9D8B030D-6E8A-4147-A177-3AD203B41FA5}">
                      <a16:colId xmlns:a16="http://schemas.microsoft.com/office/drawing/2014/main" val="964457069"/>
                    </a:ext>
                  </a:extLst>
                </a:gridCol>
                <a:gridCol w="2048937">
                  <a:extLst>
                    <a:ext uri="{9D8B030D-6E8A-4147-A177-3AD203B41FA5}">
                      <a16:colId xmlns:a16="http://schemas.microsoft.com/office/drawing/2014/main" val="1286212628"/>
                    </a:ext>
                  </a:extLst>
                </a:gridCol>
                <a:gridCol w="1250560">
                  <a:extLst>
                    <a:ext uri="{9D8B030D-6E8A-4147-A177-3AD203B41FA5}">
                      <a16:colId xmlns:a16="http://schemas.microsoft.com/office/drawing/2014/main" val="4163781771"/>
                    </a:ext>
                  </a:extLst>
                </a:gridCol>
                <a:gridCol w="1158123">
                  <a:extLst>
                    <a:ext uri="{9D8B030D-6E8A-4147-A177-3AD203B41FA5}">
                      <a16:colId xmlns:a16="http://schemas.microsoft.com/office/drawing/2014/main" val="294312044"/>
                    </a:ext>
                  </a:extLst>
                </a:gridCol>
                <a:gridCol w="5500689">
                  <a:extLst>
                    <a:ext uri="{9D8B030D-6E8A-4147-A177-3AD203B41FA5}">
                      <a16:colId xmlns:a16="http://schemas.microsoft.com/office/drawing/2014/main" val="324383659"/>
                    </a:ext>
                  </a:extLst>
                </a:gridCol>
              </a:tblGrid>
              <a:tr h="590248">
                <a:tc>
                  <a:txBody>
                    <a:bodyPr/>
                    <a:lstStyle/>
                    <a:p>
                      <a:r>
                        <a:rPr lang="en-US" altLang="ja-JP" dirty="0"/>
                        <a:t>#</a:t>
                      </a:r>
                      <a:endParaRPr lang="ja-JP" altLang="en-US" dirty="0"/>
                    </a:p>
                  </a:txBody>
                  <a:tcPr/>
                </a:tc>
                <a:tc>
                  <a:txBody>
                    <a:bodyPr/>
                    <a:lstStyle/>
                    <a:p>
                      <a:r>
                        <a:rPr lang="ja-JP" altLang="en-US" dirty="0"/>
                        <a:t>名称</a:t>
                      </a:r>
                    </a:p>
                  </a:txBody>
                  <a:tcPr/>
                </a:tc>
                <a:tc>
                  <a:txBody>
                    <a:bodyPr/>
                    <a:lstStyle/>
                    <a:p>
                      <a:r>
                        <a:rPr lang="ja-JP" altLang="en-US" dirty="0"/>
                        <a:t>種類</a:t>
                      </a:r>
                    </a:p>
                  </a:txBody>
                  <a:tcPr/>
                </a:tc>
                <a:tc>
                  <a:txBody>
                    <a:bodyPr/>
                    <a:lstStyle/>
                    <a:p>
                      <a:r>
                        <a:rPr lang="ja-JP" altLang="en-US" dirty="0"/>
                        <a:t>状態</a:t>
                      </a:r>
                    </a:p>
                  </a:txBody>
                  <a:tcPr/>
                </a:tc>
                <a:tc>
                  <a:txBody>
                    <a:bodyPr/>
                    <a:lstStyle/>
                    <a:p>
                      <a:r>
                        <a:rPr lang="ja-JP" altLang="en-US" dirty="0"/>
                        <a:t>説明</a:t>
                      </a:r>
                    </a:p>
                  </a:txBody>
                  <a:tcPr/>
                </a:tc>
                <a:extLst>
                  <a:ext uri="{0D108BD9-81ED-4DB2-BD59-A6C34878D82A}">
                    <a16:rowId xmlns:a16="http://schemas.microsoft.com/office/drawing/2014/main" val="1101506886"/>
                  </a:ext>
                </a:extLst>
              </a:tr>
              <a:tr h="7051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①</a:t>
                      </a:r>
                      <a:endParaRPr lang="en-US" altLang="ja-JP" dirty="0"/>
                    </a:p>
                    <a:p>
                      <a:endParaRPr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合格おめでとうございます！</a:t>
                      </a:r>
                      <a:endParaRPr lang="en-US" altLang="ja-JP" dirty="0"/>
                    </a:p>
                  </a:txBody>
                  <a:tcPr/>
                </a:tc>
                <a:tc>
                  <a:txBody>
                    <a:bodyPr/>
                    <a:lstStyle/>
                    <a:p>
                      <a:r>
                        <a:rPr lang="ja-JP" altLang="en-US" dirty="0"/>
                        <a:t>テキスト</a:t>
                      </a:r>
                    </a:p>
                  </a:txBody>
                  <a:tcPr/>
                </a:tc>
                <a:tc>
                  <a:txBody>
                    <a:bodyPr/>
                    <a:lstStyle/>
                    <a:p>
                      <a:r>
                        <a:rPr lang="ja-JP" altLang="en-US" dirty="0"/>
                        <a:t>ー</a:t>
                      </a:r>
                    </a:p>
                  </a:txBody>
                  <a:tcPr/>
                </a:tc>
                <a:tc>
                  <a:txBody>
                    <a:bodyPr/>
                    <a:lstStyle/>
                    <a:p>
                      <a:r>
                        <a:rPr kumimoji="1" lang="ja-JP" altLang="en-US" dirty="0"/>
                        <a:t>フラッシュカード用①</a:t>
                      </a:r>
                      <a:r>
                        <a:rPr kumimoji="1" lang="ja-JP" altLang="en-US"/>
                        <a:t>の合格メッセージ。</a:t>
                      </a:r>
                      <a:endParaRPr kumimoji="1" lang="ja-JP" altLang="en-US" dirty="0"/>
                    </a:p>
                  </a:txBody>
                  <a:tcPr/>
                </a:tc>
                <a:extLst>
                  <a:ext uri="{0D108BD9-81ED-4DB2-BD59-A6C34878D82A}">
                    <a16:rowId xmlns:a16="http://schemas.microsoft.com/office/drawing/2014/main" val="3682293689"/>
                  </a:ext>
                </a:extLst>
              </a:tr>
            </a:tbl>
          </a:graphicData>
        </a:graphic>
      </p:graphicFrame>
    </p:spTree>
    <p:extLst>
      <p:ext uri="{BB962C8B-B14F-4D97-AF65-F5344CB8AC3E}">
        <p14:creationId xmlns:p14="http://schemas.microsoft.com/office/powerpoint/2010/main" val="108973387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11409</TotalTime>
  <Words>3849</Words>
  <Application>Microsoft Office PowerPoint</Application>
  <PresentationFormat>ワイド画面</PresentationFormat>
  <Paragraphs>756</Paragraphs>
  <Slides>45</Slides>
  <Notes>3</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45</vt:i4>
      </vt:variant>
    </vt:vector>
  </HeadingPairs>
  <TitlesOfParts>
    <vt:vector size="49" baseType="lpstr">
      <vt:lpstr>游ゴシック</vt:lpstr>
      <vt:lpstr>游ゴシック Light</vt:lpstr>
      <vt:lpstr>Arial</vt:lpstr>
      <vt:lpstr>Office テーマ</vt:lpstr>
      <vt:lpstr>フラッシュカード①画面仕様書</vt:lpstr>
      <vt:lpstr>音声設定画面</vt:lpstr>
      <vt:lpstr>音声設定画面</vt:lpstr>
      <vt:lpstr>条件設定画面</vt:lpstr>
      <vt:lpstr>条件設定画面</vt:lpstr>
      <vt:lpstr>試験標題画面</vt:lpstr>
      <vt:lpstr>試験標題画面</vt:lpstr>
      <vt:lpstr>試験問題画面(丸括弧で囲まれている部分なし)</vt:lpstr>
      <vt:lpstr>試験問題画面(丸括弧で囲まれている部分なし)</vt:lpstr>
      <vt:lpstr>試験問題画面(丸括弧で囲まれている部分なし)　正解表示</vt:lpstr>
      <vt:lpstr>試験問題画面(丸括弧で囲まれている部分なし)　正解表示</vt:lpstr>
      <vt:lpstr>試験問題画面(丸括弧で囲まれている部分:1あり)</vt:lpstr>
      <vt:lpstr>試験問題画面(丸括弧で囲まれている部分:1あり)</vt:lpstr>
      <vt:lpstr>試験問題画面(丸括弧囲まれている部分:1あり)　正解表示</vt:lpstr>
      <vt:lpstr>試験問題画面(丸括弧で囲まれている部分:1あり)　正解表示</vt:lpstr>
      <vt:lpstr>試験問題画面(丸括弧で囲まれている部分:1あり)　正解表示</vt:lpstr>
      <vt:lpstr>試験問題画面(丸括弧で囲まれている部分が複数:Nあり)</vt:lpstr>
      <vt:lpstr>試験問題画面(丸括弧で囲まれている部分複数:Nあり)</vt:lpstr>
      <vt:lpstr>試験問題画面(丸括弧で囲まれている部分複数:Nあり)　正解表示</vt:lpstr>
      <vt:lpstr>試験問題画面(丸括弧で囲まれている部分複数:Nあり) 　正解表示</vt:lpstr>
      <vt:lpstr>試験問題画面(丸括弧で囲まれている部分:Nあり)　正解表示</vt:lpstr>
      <vt:lpstr>復習標題画面</vt:lpstr>
      <vt:lpstr>復習標題画面</vt:lpstr>
      <vt:lpstr>復習記憶画面</vt:lpstr>
      <vt:lpstr>復習記憶画面</vt:lpstr>
      <vt:lpstr>復習問題画面(丸括弧で囲まれている部分なし)</vt:lpstr>
      <vt:lpstr>復習問題画面(丸括弧で囲まれている部分なし)</vt:lpstr>
      <vt:lpstr>復習問題画面(丸括弧で囲まれている部分なし)　正解表示</vt:lpstr>
      <vt:lpstr>復習問題画面(丸括弧で囲まれている部分なし)　正解表示</vt:lpstr>
      <vt:lpstr>復習問題画面(丸括弧で囲まれている部分:1あり)</vt:lpstr>
      <vt:lpstr>復習問題画面(丸括弧で囲まれている部分:1あり)</vt:lpstr>
      <vt:lpstr>復習問題画面(丸括弧で囲まれている部分:1あり)　正解表示</vt:lpstr>
      <vt:lpstr>復習問題画面(丸括弧で囲まれている部分:1あり)　正解表示</vt:lpstr>
      <vt:lpstr>復習問題画面(丸括弧で囲まれている部分:1あり)　正解表示</vt:lpstr>
      <vt:lpstr>復習問題画面(丸括弧で囲まれている部分が複数:Nあり)</vt:lpstr>
      <vt:lpstr>復習問題画面(丸括弧で囲まれている部分複数:Nあり)</vt:lpstr>
      <vt:lpstr>復習問題画面(丸括弧で囲まれている部分複数:Nあり)　正解表示</vt:lpstr>
      <vt:lpstr>復習問題画面(丸括弧で囲まれている部分複数:Nあり) 　正解表示</vt:lpstr>
      <vt:lpstr>復習問題画面(丸括弧で囲まれている部分:Nあり)　正解表示</vt:lpstr>
      <vt:lpstr>終了画面(試験・復習)</vt:lpstr>
      <vt:lpstr>終了画面(試験・復習)</vt:lpstr>
      <vt:lpstr>終了画面</vt:lpstr>
      <vt:lpstr>終了画面</vt:lpstr>
      <vt:lpstr>合格画面</vt:lpstr>
      <vt:lpstr>合格画面</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Fuga Miwa</dc:creator>
  <cp:lastModifiedBy>Fuga Miwa</cp:lastModifiedBy>
  <cp:revision>45</cp:revision>
  <dcterms:created xsi:type="dcterms:W3CDTF">2024-11-05T06:33:36Z</dcterms:created>
  <dcterms:modified xsi:type="dcterms:W3CDTF">2025-06-26T11:35:24Z</dcterms:modified>
</cp:coreProperties>
</file>