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8" r:id="rId1"/>
  </p:sldMasterIdLst>
  <p:notesMasterIdLst>
    <p:notesMasterId r:id="rId5"/>
  </p:notesMasterIdLst>
  <p:handoutMasterIdLst>
    <p:handoutMasterId r:id="rId6"/>
  </p:handoutMasterIdLst>
  <p:sldIdLst>
    <p:sldId id="358" r:id="rId2"/>
    <p:sldId id="363" r:id="rId3"/>
    <p:sldId id="364" r:id="rId4"/>
  </p:sldIdLst>
  <p:sldSz cx="9144000" cy="6858000" type="screen4x3"/>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9FF66"/>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63" autoAdjust="0"/>
    <p:restoredTop sz="95291" autoAdjust="0"/>
  </p:normalViewPr>
  <p:slideViewPr>
    <p:cSldViewPr snapToGrid="0">
      <p:cViewPr varScale="1">
        <p:scale>
          <a:sx n="70" d="100"/>
          <a:sy n="70" d="100"/>
        </p:scale>
        <p:origin x="1416" y="42"/>
      </p:cViewPr>
      <p:guideLst>
        <p:guide orient="horz" pos="2160"/>
        <p:guide pos="2880"/>
      </p:guideLst>
    </p:cSldViewPr>
  </p:slideViewPr>
  <p:outlineViewPr>
    <p:cViewPr>
      <p:scale>
        <a:sx n="33" d="100"/>
        <a:sy n="33" d="100"/>
      </p:scale>
      <p:origin x="0" y="-994"/>
    </p:cViewPr>
  </p:outlineViewPr>
  <p:notesTextViewPr>
    <p:cViewPr>
      <p:scale>
        <a:sx n="100" d="100"/>
        <a:sy n="100" d="100"/>
      </p:scale>
      <p:origin x="0" y="0"/>
    </p:cViewPr>
  </p:notesTextViewPr>
  <p:notesViewPr>
    <p:cSldViewPr snapToGrid="0">
      <p:cViewPr varScale="1">
        <p:scale>
          <a:sx n="73" d="100"/>
          <a:sy n="73" d="100"/>
        </p:scale>
        <p:origin x="-2478"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858D54C-FCFC-48A5-B17F-64CAF417AAEF}"/>
              </a:ext>
            </a:extLst>
          </p:cNvPr>
          <p:cNvSpPr>
            <a:spLocks noGrp="1" noChangeArrowheads="1"/>
          </p:cNvSpPr>
          <p:nvPr>
            <p:ph type="hdr" sz="quarter"/>
          </p:nvPr>
        </p:nvSpPr>
        <p:spPr bwMode="auto">
          <a:xfrm>
            <a:off x="0" y="0"/>
            <a:ext cx="2918831" cy="493316"/>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32" charset="-128"/>
              </a:defRPr>
            </a:lvl1pPr>
          </a:lstStyle>
          <a:p>
            <a:pPr>
              <a:defRPr/>
            </a:pPr>
            <a:endParaRPr lang="en-US" altLang="ja-JP"/>
          </a:p>
        </p:txBody>
      </p:sp>
      <p:sp>
        <p:nvSpPr>
          <p:cNvPr id="22531" name="Rectangle 3">
            <a:extLst>
              <a:ext uri="{FF2B5EF4-FFF2-40B4-BE49-F238E27FC236}">
                <a16:creationId xmlns:a16="http://schemas.microsoft.com/office/drawing/2014/main" id="{22B81B53-3473-4A20-9A1C-89D250548508}"/>
              </a:ext>
            </a:extLst>
          </p:cNvPr>
          <p:cNvSpPr>
            <a:spLocks noGrp="1" noChangeArrowheads="1"/>
          </p:cNvSpPr>
          <p:nvPr>
            <p:ph type="dt" sz="quarter" idx="1"/>
          </p:nvPr>
        </p:nvSpPr>
        <p:spPr bwMode="auto">
          <a:xfrm>
            <a:off x="3816932" y="0"/>
            <a:ext cx="2918831" cy="493316"/>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pitchFamily="32" charset="-128"/>
              </a:defRPr>
            </a:lvl1pPr>
          </a:lstStyle>
          <a:p>
            <a:pPr>
              <a:defRPr/>
            </a:pPr>
            <a:endParaRPr lang="en-US" altLang="ja-JP"/>
          </a:p>
        </p:txBody>
      </p:sp>
      <p:sp>
        <p:nvSpPr>
          <p:cNvPr id="22532" name="Rectangle 4">
            <a:extLst>
              <a:ext uri="{FF2B5EF4-FFF2-40B4-BE49-F238E27FC236}">
                <a16:creationId xmlns:a16="http://schemas.microsoft.com/office/drawing/2014/main" id="{21A03A19-E532-4744-8A2E-A6A90E972E0B}"/>
              </a:ext>
            </a:extLst>
          </p:cNvPr>
          <p:cNvSpPr>
            <a:spLocks noGrp="1" noChangeArrowheads="1"/>
          </p:cNvSpPr>
          <p:nvPr>
            <p:ph type="ftr" sz="quarter" idx="2"/>
          </p:nvPr>
        </p:nvSpPr>
        <p:spPr bwMode="auto">
          <a:xfrm>
            <a:off x="0" y="9372997"/>
            <a:ext cx="2918831" cy="493316"/>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32" charset="-128"/>
              </a:defRPr>
            </a:lvl1pPr>
          </a:lstStyle>
          <a:p>
            <a:pPr>
              <a:defRPr/>
            </a:pPr>
            <a:endParaRPr lang="en-US" altLang="ja-JP"/>
          </a:p>
        </p:txBody>
      </p:sp>
      <p:sp>
        <p:nvSpPr>
          <p:cNvPr id="22533" name="Rectangle 5">
            <a:extLst>
              <a:ext uri="{FF2B5EF4-FFF2-40B4-BE49-F238E27FC236}">
                <a16:creationId xmlns:a16="http://schemas.microsoft.com/office/drawing/2014/main" id="{B2FE8C6A-0A89-4B22-9127-BD7A5106DA96}"/>
              </a:ext>
            </a:extLst>
          </p:cNvPr>
          <p:cNvSpPr>
            <a:spLocks noGrp="1" noChangeArrowheads="1"/>
          </p:cNvSpPr>
          <p:nvPr>
            <p:ph type="sldNum" sz="quarter" idx="3"/>
          </p:nvPr>
        </p:nvSpPr>
        <p:spPr bwMode="auto">
          <a:xfrm>
            <a:off x="3816932" y="9372997"/>
            <a:ext cx="2918831" cy="493316"/>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A5BA1AB-E371-4B38-BC09-144436F0B8FF}" type="slidenum">
              <a:rPr lang="en-US" altLang="ja-JP"/>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614A499-D82C-40DD-9EB9-EED450E09D30}"/>
              </a:ext>
            </a:extLst>
          </p:cNvPr>
          <p:cNvSpPr>
            <a:spLocks noGrp="1" noChangeArrowheads="1"/>
          </p:cNvSpPr>
          <p:nvPr>
            <p:ph type="hdr" sz="quarter"/>
          </p:nvPr>
        </p:nvSpPr>
        <p:spPr bwMode="auto">
          <a:xfrm>
            <a:off x="0" y="0"/>
            <a:ext cx="2918831" cy="493316"/>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32" charset="-128"/>
              </a:defRPr>
            </a:lvl1pPr>
          </a:lstStyle>
          <a:p>
            <a:pPr>
              <a:defRPr/>
            </a:pPr>
            <a:endParaRPr lang="en-US" altLang="ja-JP"/>
          </a:p>
        </p:txBody>
      </p:sp>
      <p:sp>
        <p:nvSpPr>
          <p:cNvPr id="8195" name="Rectangle 3">
            <a:extLst>
              <a:ext uri="{FF2B5EF4-FFF2-40B4-BE49-F238E27FC236}">
                <a16:creationId xmlns:a16="http://schemas.microsoft.com/office/drawing/2014/main" id="{C563DE8A-B256-4592-AC9B-9203A266460B}"/>
              </a:ext>
            </a:extLst>
          </p:cNvPr>
          <p:cNvSpPr>
            <a:spLocks noGrp="1" noChangeArrowheads="1"/>
          </p:cNvSpPr>
          <p:nvPr>
            <p:ph type="dt" idx="1"/>
          </p:nvPr>
        </p:nvSpPr>
        <p:spPr bwMode="auto">
          <a:xfrm>
            <a:off x="3815373" y="0"/>
            <a:ext cx="2918831" cy="493316"/>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pitchFamily="32" charset="-128"/>
              </a:defRPr>
            </a:lvl1pPr>
          </a:lstStyle>
          <a:p>
            <a:pPr>
              <a:defRPr/>
            </a:pPr>
            <a:endParaRPr lang="en-US" altLang="ja-JP"/>
          </a:p>
        </p:txBody>
      </p:sp>
      <p:sp>
        <p:nvSpPr>
          <p:cNvPr id="3076" name="Rectangle 4">
            <a:extLst>
              <a:ext uri="{FF2B5EF4-FFF2-40B4-BE49-F238E27FC236}">
                <a16:creationId xmlns:a16="http://schemas.microsoft.com/office/drawing/2014/main" id="{AC906314-CF30-455C-B325-EEC6866ADA1E}"/>
              </a:ext>
            </a:extLst>
          </p:cNvPr>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a:extLst>
              <a:ext uri="{FF2B5EF4-FFF2-40B4-BE49-F238E27FC236}">
                <a16:creationId xmlns:a16="http://schemas.microsoft.com/office/drawing/2014/main" id="{B799A034-AE7F-44D9-BF6D-5AB5FA65F884}"/>
              </a:ext>
            </a:extLst>
          </p:cNvPr>
          <p:cNvSpPr>
            <a:spLocks noGrp="1" noChangeArrowheads="1"/>
          </p:cNvSpPr>
          <p:nvPr>
            <p:ph type="body" sz="quarter" idx="3"/>
          </p:nvPr>
        </p:nvSpPr>
        <p:spPr bwMode="auto">
          <a:xfrm>
            <a:off x="673577" y="4686499"/>
            <a:ext cx="5388610" cy="4439841"/>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8198" name="Rectangle 6">
            <a:extLst>
              <a:ext uri="{FF2B5EF4-FFF2-40B4-BE49-F238E27FC236}">
                <a16:creationId xmlns:a16="http://schemas.microsoft.com/office/drawing/2014/main" id="{EA8589E5-7B5B-4AE2-BBF6-03FA9CEC354C}"/>
              </a:ext>
            </a:extLst>
          </p:cNvPr>
          <p:cNvSpPr>
            <a:spLocks noGrp="1" noChangeArrowheads="1"/>
          </p:cNvSpPr>
          <p:nvPr>
            <p:ph type="ftr" sz="quarter" idx="4"/>
          </p:nvPr>
        </p:nvSpPr>
        <p:spPr bwMode="auto">
          <a:xfrm>
            <a:off x="0" y="9371285"/>
            <a:ext cx="2918831" cy="493316"/>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32" charset="-128"/>
              </a:defRPr>
            </a:lvl1pPr>
          </a:lstStyle>
          <a:p>
            <a:pPr>
              <a:defRPr/>
            </a:pPr>
            <a:endParaRPr lang="en-US" altLang="ja-JP"/>
          </a:p>
        </p:txBody>
      </p:sp>
      <p:sp>
        <p:nvSpPr>
          <p:cNvPr id="8199" name="Rectangle 7">
            <a:extLst>
              <a:ext uri="{FF2B5EF4-FFF2-40B4-BE49-F238E27FC236}">
                <a16:creationId xmlns:a16="http://schemas.microsoft.com/office/drawing/2014/main" id="{01CC7FA8-AE53-40A8-9657-EA8DCEBC2FE6}"/>
              </a:ext>
            </a:extLst>
          </p:cNvPr>
          <p:cNvSpPr>
            <a:spLocks noGrp="1" noChangeArrowheads="1"/>
          </p:cNvSpPr>
          <p:nvPr>
            <p:ph type="sldNum" sz="quarter" idx="5"/>
          </p:nvPr>
        </p:nvSpPr>
        <p:spPr bwMode="auto">
          <a:xfrm>
            <a:off x="3815373" y="9371285"/>
            <a:ext cx="2918831" cy="493316"/>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181FC0B-4B1D-48AE-8E57-E5FAF39558D3}" type="slidenum">
              <a:rPr lang="en-US" altLang="ja-JP"/>
              <a:pPr>
                <a:defRPr/>
              </a:pPr>
              <a:t>‹#›</a:t>
            </a:fld>
            <a:endParaRPr lang="en-US" altLang="ja-JP"/>
          </a:p>
        </p:txBody>
      </p:sp>
    </p:spTree>
    <p:extLst>
      <p:ext uri="{BB962C8B-B14F-4D97-AF65-F5344CB8AC3E}">
        <p14:creationId xmlns:p14="http://schemas.microsoft.com/office/powerpoint/2010/main" val="2950408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32"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32"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32"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32"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32"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F0B6C7CB-905E-4DBD-8C06-7B5DCA4B19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1D4364DA-5447-4000-809D-135289FFCC41}" type="slidenum">
              <a:rPr lang="en-US" altLang="ja-JP" smtClean="0">
                <a:ea typeface="ＭＳ Ｐゴシック" panose="020B0600070205080204" pitchFamily="50" charset="-128"/>
              </a:rPr>
              <a:pPr>
                <a:spcBef>
                  <a:spcPct val="0"/>
                </a:spcBef>
              </a:pPr>
              <a:t>1</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CACFA7E4-4906-49E5-A5A6-FE908C5318B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0EADAC81-0E0D-4C15-BBDB-19DC61B54F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ja-JP" altLang="ja-JP" dirty="0">
              <a:latin typeface="Arial" panose="020B0604020202020204" pitchFamily="34" charset="0"/>
              <a:ea typeface="ＭＳ Ｐ明朝" panose="02020600040205080304" pitchFamily="18" charset="-128"/>
            </a:endParaRPr>
          </a:p>
        </p:txBody>
      </p:sp>
    </p:spTree>
    <p:extLst>
      <p:ext uri="{BB962C8B-B14F-4D97-AF65-F5344CB8AC3E}">
        <p14:creationId xmlns:p14="http://schemas.microsoft.com/office/powerpoint/2010/main" val="408243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F0B6C7CB-905E-4DBD-8C06-7B5DCA4B19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1D4364DA-5447-4000-809D-135289FFCC41}" type="slidenum">
              <a:rPr lang="en-US" altLang="ja-JP" smtClean="0">
                <a:ea typeface="ＭＳ Ｐゴシック" panose="020B0600070205080204" pitchFamily="50" charset="-128"/>
              </a:rPr>
              <a:pPr>
                <a:spcBef>
                  <a:spcPct val="0"/>
                </a:spcBef>
              </a:pPr>
              <a:t>2</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CACFA7E4-4906-49E5-A5A6-FE908C5318B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0EADAC81-0E0D-4C15-BBDB-19DC61B54F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ja-JP" altLang="ja-JP">
              <a:latin typeface="Arial" panose="020B0604020202020204" pitchFamily="34" charset="0"/>
              <a:ea typeface="ＭＳ Ｐ明朝" panose="02020600040205080304" pitchFamily="18" charset="-128"/>
            </a:endParaRPr>
          </a:p>
        </p:txBody>
      </p:sp>
    </p:spTree>
    <p:extLst>
      <p:ext uri="{BB962C8B-B14F-4D97-AF65-F5344CB8AC3E}">
        <p14:creationId xmlns:p14="http://schemas.microsoft.com/office/powerpoint/2010/main" val="3755190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F0B6C7CB-905E-4DBD-8C06-7B5DCA4B19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1D4364DA-5447-4000-809D-135289FFCC41}" type="slidenum">
              <a:rPr lang="en-US" altLang="ja-JP" smtClean="0">
                <a:ea typeface="ＭＳ Ｐゴシック" panose="020B0600070205080204" pitchFamily="50" charset="-128"/>
              </a:rPr>
              <a:pPr>
                <a:spcBef>
                  <a:spcPct val="0"/>
                </a:spcBef>
              </a:pPr>
              <a:t>3</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CACFA7E4-4906-49E5-A5A6-FE908C5318B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0EADAC81-0E0D-4C15-BBDB-19DC61B54F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ja-JP" altLang="ja-JP">
              <a:latin typeface="Arial" panose="020B0604020202020204" pitchFamily="34" charset="0"/>
              <a:ea typeface="ＭＳ Ｐ明朝" panose="02020600040205080304" pitchFamily="18" charset="-128"/>
            </a:endParaRPr>
          </a:p>
        </p:txBody>
      </p:sp>
    </p:spTree>
    <p:extLst>
      <p:ext uri="{BB962C8B-B14F-4D97-AF65-F5344CB8AC3E}">
        <p14:creationId xmlns:p14="http://schemas.microsoft.com/office/powerpoint/2010/main" val="3422100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24" descr="fujita5">
            <a:extLst>
              <a:ext uri="{FF2B5EF4-FFF2-40B4-BE49-F238E27FC236}">
                <a16:creationId xmlns:a16="http://schemas.microsoft.com/office/drawing/2014/main" id="{40546FF4-2AD8-4FAF-A710-C1A29484D93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23263" y="142875"/>
            <a:ext cx="744537"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a:extLst>
              <a:ext uri="{FF2B5EF4-FFF2-40B4-BE49-F238E27FC236}">
                <a16:creationId xmlns:a16="http://schemas.microsoft.com/office/drawing/2014/main" id="{BF358107-F60D-48DC-8984-D7FA88A4AEF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6900" y="0"/>
            <a:ext cx="71374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3">
            <a:extLst>
              <a:ext uri="{FF2B5EF4-FFF2-40B4-BE49-F238E27FC236}">
                <a16:creationId xmlns:a16="http://schemas.microsoft.com/office/drawing/2014/main" id="{98B03432-0BAB-4B9D-80EC-A305F1FBBA92}"/>
              </a:ext>
            </a:extLst>
          </p:cNvPr>
          <p:cNvSpPr>
            <a:spLocks noChangeShapeType="1"/>
          </p:cNvSpPr>
          <p:nvPr/>
        </p:nvSpPr>
        <p:spPr bwMode="auto">
          <a:xfrm>
            <a:off x="2730500" y="3040063"/>
            <a:ext cx="641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7" name="Picture 2">
            <a:extLst>
              <a:ext uri="{FF2B5EF4-FFF2-40B4-BE49-F238E27FC236}">
                <a16:creationId xmlns:a16="http://schemas.microsoft.com/office/drawing/2014/main" id="{AFDFD68F-2297-4D65-A949-C03842B539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50" y="63500"/>
            <a:ext cx="2284413" cy="1212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2" name="Rectangle 6"/>
          <p:cNvSpPr>
            <a:spLocks noGrp="1" noChangeArrowheads="1"/>
          </p:cNvSpPr>
          <p:nvPr>
            <p:ph type="ctrTitle" sz="quarter"/>
          </p:nvPr>
        </p:nvSpPr>
        <p:spPr>
          <a:xfrm>
            <a:off x="2779713" y="2565400"/>
            <a:ext cx="6283325" cy="509588"/>
          </a:xfrm>
        </p:spPr>
        <p:txBody>
          <a:bodyPr/>
          <a:lstStyle>
            <a:lvl1pPr>
              <a:defRPr sz="2400"/>
            </a:lvl1pPr>
          </a:lstStyle>
          <a:p>
            <a:pPr lvl="0"/>
            <a:r>
              <a:rPr lang="ja-JP" altLang="en-US" noProof="0"/>
              <a:t>マスタ タイトルの書式設定</a:t>
            </a:r>
          </a:p>
        </p:txBody>
      </p:sp>
      <p:sp>
        <p:nvSpPr>
          <p:cNvPr id="4103" name="Rectangle 7"/>
          <p:cNvSpPr>
            <a:spLocks noGrp="1" noChangeArrowheads="1"/>
          </p:cNvSpPr>
          <p:nvPr>
            <p:ph type="subTitle" sz="quarter" idx="1"/>
          </p:nvPr>
        </p:nvSpPr>
        <p:spPr>
          <a:xfrm>
            <a:off x="2779713" y="3141663"/>
            <a:ext cx="6283325" cy="339725"/>
          </a:xfrm>
        </p:spPr>
        <p:txBody>
          <a:bodyPr/>
          <a:lstStyle>
            <a:lvl1pPr marL="0" indent="0">
              <a:defRPr sz="1500"/>
            </a:lvl1pPr>
          </a:lstStyle>
          <a:p>
            <a:pPr lvl="0"/>
            <a:r>
              <a:rPr lang="ja-JP" altLang="en-US" noProof="0"/>
              <a:t>マスタ サブタイトルの書式設定</a:t>
            </a:r>
          </a:p>
        </p:txBody>
      </p:sp>
    </p:spTree>
    <p:extLst>
      <p:ext uri="{BB962C8B-B14F-4D97-AF65-F5344CB8AC3E}">
        <p14:creationId xmlns:p14="http://schemas.microsoft.com/office/powerpoint/2010/main" val="3867411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7">
            <a:extLst>
              <a:ext uri="{FF2B5EF4-FFF2-40B4-BE49-F238E27FC236}">
                <a16:creationId xmlns:a16="http://schemas.microsoft.com/office/drawing/2014/main" id="{2F192B14-C915-4E6C-ACF2-C49377ABEE0E}"/>
              </a:ext>
            </a:extLst>
          </p:cNvPr>
          <p:cNvSpPr>
            <a:spLocks noGrp="1" noChangeArrowheads="1"/>
          </p:cNvSpPr>
          <p:nvPr>
            <p:ph type="sldNum" sz="quarter" idx="10"/>
          </p:nvPr>
        </p:nvSpPr>
        <p:spPr>
          <a:ln/>
        </p:spPr>
        <p:txBody>
          <a:bodyPr/>
          <a:lstStyle>
            <a:lvl1pPr>
              <a:defRPr/>
            </a:lvl1pPr>
          </a:lstStyle>
          <a:p>
            <a:pPr>
              <a:defRPr/>
            </a:pPr>
            <a:fld id="{8842B850-A8F0-4162-A44B-B10A965D3088}" type="slidenum">
              <a:rPr lang="en-US" altLang="ja-JP"/>
              <a:pPr>
                <a:defRPr/>
              </a:pPr>
              <a:t>‹#›</a:t>
            </a:fld>
            <a:endParaRPr lang="en-US" altLang="ja-JP"/>
          </a:p>
        </p:txBody>
      </p:sp>
      <p:sp>
        <p:nvSpPr>
          <p:cNvPr id="5" name="Rectangle 28">
            <a:extLst>
              <a:ext uri="{FF2B5EF4-FFF2-40B4-BE49-F238E27FC236}">
                <a16:creationId xmlns:a16="http://schemas.microsoft.com/office/drawing/2014/main" id="{2BA4137E-85B3-43D6-88BD-662AC6248067}"/>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950442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15888"/>
            <a:ext cx="2111375" cy="60817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46088" y="115888"/>
            <a:ext cx="6183312" cy="60817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7">
            <a:extLst>
              <a:ext uri="{FF2B5EF4-FFF2-40B4-BE49-F238E27FC236}">
                <a16:creationId xmlns:a16="http://schemas.microsoft.com/office/drawing/2014/main" id="{386F23D6-B131-4F8B-BCB1-A0A201ED383A}"/>
              </a:ext>
            </a:extLst>
          </p:cNvPr>
          <p:cNvSpPr>
            <a:spLocks noGrp="1" noChangeArrowheads="1"/>
          </p:cNvSpPr>
          <p:nvPr>
            <p:ph type="sldNum" sz="quarter" idx="10"/>
          </p:nvPr>
        </p:nvSpPr>
        <p:spPr>
          <a:ln/>
        </p:spPr>
        <p:txBody>
          <a:bodyPr/>
          <a:lstStyle>
            <a:lvl1pPr>
              <a:defRPr/>
            </a:lvl1pPr>
          </a:lstStyle>
          <a:p>
            <a:pPr>
              <a:defRPr/>
            </a:pPr>
            <a:fld id="{DB607AEB-6729-439E-A9F1-9D1EC33A1F4B}" type="slidenum">
              <a:rPr lang="en-US" altLang="ja-JP"/>
              <a:pPr>
                <a:defRPr/>
              </a:pPr>
              <a:t>‹#›</a:t>
            </a:fld>
            <a:endParaRPr lang="en-US" altLang="ja-JP"/>
          </a:p>
        </p:txBody>
      </p:sp>
      <p:sp>
        <p:nvSpPr>
          <p:cNvPr id="5" name="Rectangle 28">
            <a:extLst>
              <a:ext uri="{FF2B5EF4-FFF2-40B4-BE49-F238E27FC236}">
                <a16:creationId xmlns:a16="http://schemas.microsoft.com/office/drawing/2014/main" id="{20B1B573-CEB0-46AF-940A-DA09AC2CC46D}"/>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4183031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46088" y="115888"/>
            <a:ext cx="6573837" cy="417512"/>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446088" y="1196975"/>
            <a:ext cx="4146550" cy="50006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745038" y="1196975"/>
            <a:ext cx="4148137" cy="50006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27">
            <a:extLst>
              <a:ext uri="{FF2B5EF4-FFF2-40B4-BE49-F238E27FC236}">
                <a16:creationId xmlns:a16="http://schemas.microsoft.com/office/drawing/2014/main" id="{87ECF6B8-939E-4A6C-BEFF-1C1339969723}"/>
              </a:ext>
            </a:extLst>
          </p:cNvPr>
          <p:cNvSpPr>
            <a:spLocks noGrp="1" noChangeArrowheads="1"/>
          </p:cNvSpPr>
          <p:nvPr>
            <p:ph type="sldNum" sz="quarter" idx="10"/>
          </p:nvPr>
        </p:nvSpPr>
        <p:spPr>
          <a:ln/>
        </p:spPr>
        <p:txBody>
          <a:bodyPr/>
          <a:lstStyle>
            <a:lvl1pPr>
              <a:defRPr/>
            </a:lvl1pPr>
          </a:lstStyle>
          <a:p>
            <a:pPr>
              <a:defRPr/>
            </a:pPr>
            <a:fld id="{98714976-E8C2-4244-B56B-763F2075D75D}" type="slidenum">
              <a:rPr lang="en-US" altLang="ja-JP"/>
              <a:pPr>
                <a:defRPr/>
              </a:pPr>
              <a:t>‹#›</a:t>
            </a:fld>
            <a:endParaRPr lang="en-US" altLang="ja-JP"/>
          </a:p>
        </p:txBody>
      </p:sp>
      <p:sp>
        <p:nvSpPr>
          <p:cNvPr id="6" name="Rectangle 28">
            <a:extLst>
              <a:ext uri="{FF2B5EF4-FFF2-40B4-BE49-F238E27FC236}">
                <a16:creationId xmlns:a16="http://schemas.microsoft.com/office/drawing/2014/main" id="{6B1829B7-DB0A-44C5-A52F-BB6C34299C74}"/>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112923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7">
            <a:extLst>
              <a:ext uri="{FF2B5EF4-FFF2-40B4-BE49-F238E27FC236}">
                <a16:creationId xmlns:a16="http://schemas.microsoft.com/office/drawing/2014/main" id="{1F155E4E-B52A-4DFD-8961-58ED027EF473}"/>
              </a:ext>
            </a:extLst>
          </p:cNvPr>
          <p:cNvSpPr>
            <a:spLocks noGrp="1" noChangeArrowheads="1"/>
          </p:cNvSpPr>
          <p:nvPr>
            <p:ph type="sldNum" sz="quarter" idx="10"/>
          </p:nvPr>
        </p:nvSpPr>
        <p:spPr>
          <a:ln/>
        </p:spPr>
        <p:txBody>
          <a:bodyPr/>
          <a:lstStyle>
            <a:lvl1pPr>
              <a:defRPr/>
            </a:lvl1pPr>
          </a:lstStyle>
          <a:p>
            <a:pPr>
              <a:defRPr/>
            </a:pPr>
            <a:fld id="{00132610-D43C-4618-B8C6-09F8403DD0E8}" type="slidenum">
              <a:rPr lang="en-US" altLang="ja-JP"/>
              <a:pPr>
                <a:defRPr/>
              </a:pPr>
              <a:t>‹#›</a:t>
            </a:fld>
            <a:endParaRPr lang="en-US" altLang="ja-JP"/>
          </a:p>
        </p:txBody>
      </p:sp>
      <p:sp>
        <p:nvSpPr>
          <p:cNvPr id="5" name="Rectangle 28">
            <a:extLst>
              <a:ext uri="{FF2B5EF4-FFF2-40B4-BE49-F238E27FC236}">
                <a16:creationId xmlns:a16="http://schemas.microsoft.com/office/drawing/2014/main" id="{0B192602-C5CB-4DD8-8169-52D6AA8DD0CA}"/>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2499223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27">
            <a:extLst>
              <a:ext uri="{FF2B5EF4-FFF2-40B4-BE49-F238E27FC236}">
                <a16:creationId xmlns:a16="http://schemas.microsoft.com/office/drawing/2014/main" id="{7841DE54-FF03-4639-A9C6-8D3828DE093D}"/>
              </a:ext>
            </a:extLst>
          </p:cNvPr>
          <p:cNvSpPr>
            <a:spLocks noGrp="1" noChangeArrowheads="1"/>
          </p:cNvSpPr>
          <p:nvPr>
            <p:ph type="sldNum" sz="quarter" idx="10"/>
          </p:nvPr>
        </p:nvSpPr>
        <p:spPr>
          <a:ln/>
        </p:spPr>
        <p:txBody>
          <a:bodyPr/>
          <a:lstStyle>
            <a:lvl1pPr>
              <a:defRPr/>
            </a:lvl1pPr>
          </a:lstStyle>
          <a:p>
            <a:pPr>
              <a:defRPr/>
            </a:pPr>
            <a:fld id="{0A81782E-BF89-4ABD-AF4B-8C89F69A841C}" type="slidenum">
              <a:rPr lang="en-US" altLang="ja-JP"/>
              <a:pPr>
                <a:defRPr/>
              </a:pPr>
              <a:t>‹#›</a:t>
            </a:fld>
            <a:endParaRPr lang="en-US" altLang="ja-JP"/>
          </a:p>
        </p:txBody>
      </p:sp>
      <p:sp>
        <p:nvSpPr>
          <p:cNvPr id="5" name="Rectangle 28">
            <a:extLst>
              <a:ext uri="{FF2B5EF4-FFF2-40B4-BE49-F238E27FC236}">
                <a16:creationId xmlns:a16="http://schemas.microsoft.com/office/drawing/2014/main" id="{BCAD12C0-573C-4A10-8302-E1BD897CA8F4}"/>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2538621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46088" y="1196975"/>
            <a:ext cx="4146550"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745038" y="1196975"/>
            <a:ext cx="4148137"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27">
            <a:extLst>
              <a:ext uri="{FF2B5EF4-FFF2-40B4-BE49-F238E27FC236}">
                <a16:creationId xmlns:a16="http://schemas.microsoft.com/office/drawing/2014/main" id="{91F4BFEF-A7D7-40EC-A4FA-90DA06B0AF35}"/>
              </a:ext>
            </a:extLst>
          </p:cNvPr>
          <p:cNvSpPr>
            <a:spLocks noGrp="1" noChangeArrowheads="1"/>
          </p:cNvSpPr>
          <p:nvPr>
            <p:ph type="sldNum" sz="quarter" idx="10"/>
          </p:nvPr>
        </p:nvSpPr>
        <p:spPr>
          <a:ln/>
        </p:spPr>
        <p:txBody>
          <a:bodyPr/>
          <a:lstStyle>
            <a:lvl1pPr>
              <a:defRPr/>
            </a:lvl1pPr>
          </a:lstStyle>
          <a:p>
            <a:pPr>
              <a:defRPr/>
            </a:pPr>
            <a:fld id="{DBF4A084-676B-471E-8A53-8F75A4610FE3}" type="slidenum">
              <a:rPr lang="en-US" altLang="ja-JP"/>
              <a:pPr>
                <a:defRPr/>
              </a:pPr>
              <a:t>‹#›</a:t>
            </a:fld>
            <a:endParaRPr lang="en-US" altLang="ja-JP"/>
          </a:p>
        </p:txBody>
      </p:sp>
      <p:sp>
        <p:nvSpPr>
          <p:cNvPr id="6" name="Rectangle 28">
            <a:extLst>
              <a:ext uri="{FF2B5EF4-FFF2-40B4-BE49-F238E27FC236}">
                <a16:creationId xmlns:a16="http://schemas.microsoft.com/office/drawing/2014/main" id="{D3D3826C-EB91-4DAA-8E8F-3BA6E51DFC66}"/>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232251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27">
            <a:extLst>
              <a:ext uri="{FF2B5EF4-FFF2-40B4-BE49-F238E27FC236}">
                <a16:creationId xmlns:a16="http://schemas.microsoft.com/office/drawing/2014/main" id="{30B87D43-E5CE-4F3D-91B2-D0A66381D54C}"/>
              </a:ext>
            </a:extLst>
          </p:cNvPr>
          <p:cNvSpPr>
            <a:spLocks noGrp="1" noChangeArrowheads="1"/>
          </p:cNvSpPr>
          <p:nvPr>
            <p:ph type="sldNum" sz="quarter" idx="10"/>
          </p:nvPr>
        </p:nvSpPr>
        <p:spPr>
          <a:ln/>
        </p:spPr>
        <p:txBody>
          <a:bodyPr/>
          <a:lstStyle>
            <a:lvl1pPr>
              <a:defRPr/>
            </a:lvl1pPr>
          </a:lstStyle>
          <a:p>
            <a:pPr>
              <a:defRPr/>
            </a:pPr>
            <a:fld id="{3121DD86-47B4-4C47-861F-43F03259BB51}" type="slidenum">
              <a:rPr lang="en-US" altLang="ja-JP"/>
              <a:pPr>
                <a:defRPr/>
              </a:pPr>
              <a:t>‹#›</a:t>
            </a:fld>
            <a:endParaRPr lang="en-US" altLang="ja-JP"/>
          </a:p>
        </p:txBody>
      </p:sp>
      <p:sp>
        <p:nvSpPr>
          <p:cNvPr id="8" name="Rectangle 28">
            <a:extLst>
              <a:ext uri="{FF2B5EF4-FFF2-40B4-BE49-F238E27FC236}">
                <a16:creationId xmlns:a16="http://schemas.microsoft.com/office/drawing/2014/main" id="{67C33CF4-80B8-4628-B81A-A206022E0513}"/>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1762644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27">
            <a:extLst>
              <a:ext uri="{FF2B5EF4-FFF2-40B4-BE49-F238E27FC236}">
                <a16:creationId xmlns:a16="http://schemas.microsoft.com/office/drawing/2014/main" id="{3711EAB5-F030-4542-BCA8-019935DBC118}"/>
              </a:ext>
            </a:extLst>
          </p:cNvPr>
          <p:cNvSpPr>
            <a:spLocks noGrp="1" noChangeArrowheads="1"/>
          </p:cNvSpPr>
          <p:nvPr>
            <p:ph type="sldNum" sz="quarter" idx="10"/>
          </p:nvPr>
        </p:nvSpPr>
        <p:spPr>
          <a:ln/>
        </p:spPr>
        <p:txBody>
          <a:bodyPr/>
          <a:lstStyle>
            <a:lvl1pPr>
              <a:defRPr/>
            </a:lvl1pPr>
          </a:lstStyle>
          <a:p>
            <a:pPr>
              <a:defRPr/>
            </a:pPr>
            <a:fld id="{53274CA9-8B26-4115-87EF-48F420FC1C4B}" type="slidenum">
              <a:rPr lang="en-US" altLang="ja-JP"/>
              <a:pPr>
                <a:defRPr/>
              </a:pPr>
              <a:t>‹#›</a:t>
            </a:fld>
            <a:endParaRPr lang="en-US" altLang="ja-JP"/>
          </a:p>
        </p:txBody>
      </p:sp>
      <p:sp>
        <p:nvSpPr>
          <p:cNvPr id="4" name="Rectangle 28">
            <a:extLst>
              <a:ext uri="{FF2B5EF4-FFF2-40B4-BE49-F238E27FC236}">
                <a16:creationId xmlns:a16="http://schemas.microsoft.com/office/drawing/2014/main" id="{9CD61FE8-3183-4B25-9F86-7BA7B0DC69A2}"/>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1388378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7">
            <a:extLst>
              <a:ext uri="{FF2B5EF4-FFF2-40B4-BE49-F238E27FC236}">
                <a16:creationId xmlns:a16="http://schemas.microsoft.com/office/drawing/2014/main" id="{3724E70B-07EE-410C-9379-A190D4A1E125}"/>
              </a:ext>
            </a:extLst>
          </p:cNvPr>
          <p:cNvSpPr>
            <a:spLocks noGrp="1" noChangeArrowheads="1"/>
          </p:cNvSpPr>
          <p:nvPr>
            <p:ph type="sldNum" sz="quarter" idx="10"/>
          </p:nvPr>
        </p:nvSpPr>
        <p:spPr>
          <a:ln/>
        </p:spPr>
        <p:txBody>
          <a:bodyPr/>
          <a:lstStyle>
            <a:lvl1pPr>
              <a:defRPr/>
            </a:lvl1pPr>
          </a:lstStyle>
          <a:p>
            <a:pPr>
              <a:defRPr/>
            </a:pPr>
            <a:fld id="{D18A3C4C-F1CE-4499-AD76-93669BD21B38}" type="slidenum">
              <a:rPr lang="en-US" altLang="ja-JP"/>
              <a:pPr>
                <a:defRPr/>
              </a:pPr>
              <a:t>‹#›</a:t>
            </a:fld>
            <a:endParaRPr lang="en-US" altLang="ja-JP"/>
          </a:p>
        </p:txBody>
      </p:sp>
      <p:sp>
        <p:nvSpPr>
          <p:cNvPr id="3" name="Rectangle 28">
            <a:extLst>
              <a:ext uri="{FF2B5EF4-FFF2-40B4-BE49-F238E27FC236}">
                <a16:creationId xmlns:a16="http://schemas.microsoft.com/office/drawing/2014/main" id="{503F99B1-EC79-4DCD-8DB9-9FA722ABB160}"/>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24844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27">
            <a:extLst>
              <a:ext uri="{FF2B5EF4-FFF2-40B4-BE49-F238E27FC236}">
                <a16:creationId xmlns:a16="http://schemas.microsoft.com/office/drawing/2014/main" id="{4D4081CD-E71B-491E-959E-F63B62E9074A}"/>
              </a:ext>
            </a:extLst>
          </p:cNvPr>
          <p:cNvSpPr>
            <a:spLocks noGrp="1" noChangeArrowheads="1"/>
          </p:cNvSpPr>
          <p:nvPr>
            <p:ph type="sldNum" sz="quarter" idx="10"/>
          </p:nvPr>
        </p:nvSpPr>
        <p:spPr>
          <a:ln/>
        </p:spPr>
        <p:txBody>
          <a:bodyPr/>
          <a:lstStyle>
            <a:lvl1pPr>
              <a:defRPr/>
            </a:lvl1pPr>
          </a:lstStyle>
          <a:p>
            <a:pPr>
              <a:defRPr/>
            </a:pPr>
            <a:fld id="{580CA3F1-4AA1-4060-BD78-6B9BD3B67322}" type="slidenum">
              <a:rPr lang="en-US" altLang="ja-JP"/>
              <a:pPr>
                <a:defRPr/>
              </a:pPr>
              <a:t>‹#›</a:t>
            </a:fld>
            <a:endParaRPr lang="en-US" altLang="ja-JP"/>
          </a:p>
        </p:txBody>
      </p:sp>
      <p:sp>
        <p:nvSpPr>
          <p:cNvPr id="6" name="Rectangle 28">
            <a:extLst>
              <a:ext uri="{FF2B5EF4-FFF2-40B4-BE49-F238E27FC236}">
                <a16:creationId xmlns:a16="http://schemas.microsoft.com/office/drawing/2014/main" id="{63A493E1-FCB4-4F96-8541-F316F335911D}"/>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1546802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27">
            <a:extLst>
              <a:ext uri="{FF2B5EF4-FFF2-40B4-BE49-F238E27FC236}">
                <a16:creationId xmlns:a16="http://schemas.microsoft.com/office/drawing/2014/main" id="{3707B7E6-40C9-40CA-A750-60EA8BE1D4E9}"/>
              </a:ext>
            </a:extLst>
          </p:cNvPr>
          <p:cNvSpPr>
            <a:spLocks noGrp="1" noChangeArrowheads="1"/>
          </p:cNvSpPr>
          <p:nvPr>
            <p:ph type="sldNum" sz="quarter" idx="10"/>
          </p:nvPr>
        </p:nvSpPr>
        <p:spPr>
          <a:ln/>
        </p:spPr>
        <p:txBody>
          <a:bodyPr/>
          <a:lstStyle>
            <a:lvl1pPr>
              <a:defRPr/>
            </a:lvl1pPr>
          </a:lstStyle>
          <a:p>
            <a:pPr>
              <a:defRPr/>
            </a:pPr>
            <a:fld id="{B8818221-2829-4BF1-83B1-74C82FA6628F}" type="slidenum">
              <a:rPr lang="en-US" altLang="ja-JP"/>
              <a:pPr>
                <a:defRPr/>
              </a:pPr>
              <a:t>‹#›</a:t>
            </a:fld>
            <a:endParaRPr lang="en-US" altLang="ja-JP"/>
          </a:p>
        </p:txBody>
      </p:sp>
      <p:sp>
        <p:nvSpPr>
          <p:cNvPr id="6" name="Rectangle 28">
            <a:extLst>
              <a:ext uri="{FF2B5EF4-FFF2-40B4-BE49-F238E27FC236}">
                <a16:creationId xmlns:a16="http://schemas.microsoft.com/office/drawing/2014/main" id="{26840276-C757-40B6-8A43-3FBB06B54DC9}"/>
              </a:ext>
            </a:extLst>
          </p:cNvPr>
          <p:cNvSpPr>
            <a:spLocks noGrp="1" noChangeArrowheads="1"/>
          </p:cNvSpPr>
          <p:nvPr>
            <p:ph type="ftr" sz="quarter" idx="11"/>
          </p:nvPr>
        </p:nvSpPr>
        <p:spPr>
          <a:ln/>
        </p:spPr>
        <p:txBody>
          <a:bodyPr/>
          <a:lstStyle>
            <a:lvl1pPr>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spTree>
    <p:extLst>
      <p:ext uri="{BB962C8B-B14F-4D97-AF65-F5344CB8AC3E}">
        <p14:creationId xmlns:p14="http://schemas.microsoft.com/office/powerpoint/2010/main" val="3393327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4">
            <a:extLst>
              <a:ext uri="{FF2B5EF4-FFF2-40B4-BE49-F238E27FC236}">
                <a16:creationId xmlns:a16="http://schemas.microsoft.com/office/drawing/2014/main" id="{170554A4-76CC-43ED-8625-2EB21E73931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50" y="0"/>
            <a:ext cx="9155113"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5">
            <a:extLst>
              <a:ext uri="{FF2B5EF4-FFF2-40B4-BE49-F238E27FC236}">
                <a16:creationId xmlns:a16="http://schemas.microsoft.com/office/drawing/2014/main" id="{1E0E3E36-F0B1-40AA-BB5B-6C6D1B551318}"/>
              </a:ext>
            </a:extLst>
          </p:cNvPr>
          <p:cNvSpPr>
            <a:spLocks noGrp="1" noChangeArrowheads="1"/>
          </p:cNvSpPr>
          <p:nvPr>
            <p:ph type="title"/>
          </p:nvPr>
        </p:nvSpPr>
        <p:spPr bwMode="auto">
          <a:xfrm>
            <a:off x="446088" y="115888"/>
            <a:ext cx="6573837" cy="41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8" name="Rectangle 26">
            <a:extLst>
              <a:ext uri="{FF2B5EF4-FFF2-40B4-BE49-F238E27FC236}">
                <a16:creationId xmlns:a16="http://schemas.microsoft.com/office/drawing/2014/main" id="{365F49AA-9B86-4F5A-9860-BA73E5B68BB6}"/>
              </a:ext>
            </a:extLst>
          </p:cNvPr>
          <p:cNvSpPr>
            <a:spLocks noGrp="1" noChangeArrowheads="1"/>
          </p:cNvSpPr>
          <p:nvPr>
            <p:ph type="body" idx="1"/>
          </p:nvPr>
        </p:nvSpPr>
        <p:spPr bwMode="auto">
          <a:xfrm>
            <a:off x="446088" y="1196975"/>
            <a:ext cx="8447087"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51" name="Rectangle 27">
            <a:extLst>
              <a:ext uri="{FF2B5EF4-FFF2-40B4-BE49-F238E27FC236}">
                <a16:creationId xmlns:a16="http://schemas.microsoft.com/office/drawing/2014/main" id="{B718EB6E-EDC1-4EE6-A72D-0F4493E2A31F}"/>
              </a:ext>
            </a:extLst>
          </p:cNvPr>
          <p:cNvSpPr>
            <a:spLocks noGrp="1" noChangeArrowheads="1"/>
          </p:cNvSpPr>
          <p:nvPr>
            <p:ph type="sldNum" sz="quarter" idx="4"/>
          </p:nvPr>
        </p:nvSpPr>
        <p:spPr bwMode="auto">
          <a:xfrm>
            <a:off x="5846763" y="6394450"/>
            <a:ext cx="3203575" cy="476250"/>
          </a:xfrm>
          <a:prstGeom prst="rect">
            <a:avLst/>
          </a:prstGeom>
          <a:noFill/>
          <a:ln>
            <a:noFill/>
          </a:ln>
          <a:effectLst/>
        </p:spPr>
        <p:txBody>
          <a:bodyPr vert="horz" wrap="square" lIns="91440" tIns="0" rIns="91440" bIns="72000" numCol="1" anchor="b" anchorCtr="0" compatLnSpc="1">
            <a:prstTxWarp prst="textNoShape">
              <a:avLst/>
            </a:prstTxWarp>
          </a:bodyPr>
          <a:lstStyle>
            <a:lvl1pPr algn="r" eaLnBrk="1" hangingPunct="1">
              <a:defRPr sz="1200"/>
            </a:lvl1pPr>
          </a:lstStyle>
          <a:p>
            <a:pPr>
              <a:defRPr/>
            </a:pPr>
            <a:fld id="{5AF07ADE-D504-4212-963E-1CD1F5EEC125}" type="slidenum">
              <a:rPr lang="en-US" altLang="ja-JP"/>
              <a:pPr>
                <a:defRPr/>
              </a:pPr>
              <a:t>‹#›</a:t>
            </a:fld>
            <a:endParaRPr lang="en-US" altLang="ja-JP"/>
          </a:p>
        </p:txBody>
      </p:sp>
      <p:sp>
        <p:nvSpPr>
          <p:cNvPr id="1052" name="Rectangle 28">
            <a:extLst>
              <a:ext uri="{FF2B5EF4-FFF2-40B4-BE49-F238E27FC236}">
                <a16:creationId xmlns:a16="http://schemas.microsoft.com/office/drawing/2014/main" id="{D9D58B12-A5A4-4408-AAFA-E807D4EA9D9A}"/>
              </a:ext>
            </a:extLst>
          </p:cNvPr>
          <p:cNvSpPr>
            <a:spLocks noGrp="1" noChangeArrowheads="1"/>
          </p:cNvSpPr>
          <p:nvPr>
            <p:ph type="ftr" sz="quarter" idx="3"/>
          </p:nvPr>
        </p:nvSpPr>
        <p:spPr bwMode="auto">
          <a:xfrm>
            <a:off x="2517775" y="6381750"/>
            <a:ext cx="6192838" cy="476250"/>
          </a:xfrm>
          <a:prstGeom prst="rect">
            <a:avLst/>
          </a:prstGeom>
          <a:noFill/>
          <a:ln>
            <a:noFill/>
          </a:ln>
          <a:effectLst/>
        </p:spPr>
        <p:txBody>
          <a:bodyPr vert="horz" wrap="square" lIns="91422" tIns="0" rIns="91422" bIns="72000" numCol="1" anchor="b" anchorCtr="0" compatLnSpc="1">
            <a:prstTxWarp prst="textNoShape">
              <a:avLst/>
            </a:prstTxWarp>
          </a:bodyPr>
          <a:lstStyle>
            <a:lvl1pPr algn="r" eaLnBrk="1" hangingPunct="1">
              <a:defRPr sz="700">
                <a:latin typeface="+mn-lt"/>
                <a:ea typeface="ＭＳ Ｐゴシック" pitchFamily="32" charset="-128"/>
              </a:defRPr>
            </a:lvl1pPr>
          </a:lstStyle>
          <a:p>
            <a:pPr>
              <a:defRPr/>
            </a:pPr>
            <a:r>
              <a:rPr lang="en-US" altLang="ja-JP"/>
              <a:t>© 2013 Daiwa House Group All rights reserved.  ※</a:t>
            </a:r>
            <a:r>
              <a:rPr lang="ja-JP" altLang="en-US"/>
              <a:t>作成日</a:t>
            </a:r>
            <a:r>
              <a:rPr lang="en-US" altLang="ja-JP"/>
              <a:t>※</a:t>
            </a:r>
            <a:r>
              <a:rPr lang="ja-JP" altLang="en-US"/>
              <a:t>挿入タブ＞「ヘッダーとフッター」で編集可能です。</a:t>
            </a:r>
            <a:endParaRPr lang="en-US" altLang="ja-JP"/>
          </a:p>
        </p:txBody>
      </p:sp>
      <p:pic>
        <p:nvPicPr>
          <p:cNvPr id="1031" name="Picture 51" descr="fujita1">
            <a:extLst>
              <a:ext uri="{FF2B5EF4-FFF2-40B4-BE49-F238E27FC236}">
                <a16:creationId xmlns:a16="http://schemas.microsoft.com/office/drawing/2014/main" id="{2EF1D070-F911-4454-9935-291FB0B2A2A6}"/>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153275" y="279400"/>
            <a:ext cx="1820863"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1"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Lst>
  <p:hf hdr="0" dt="0"/>
  <p:txStyles>
    <p:titleStyle>
      <a:lvl1pPr algn="l" rtl="0" eaLnBrk="0" fontAlgn="base" hangingPunct="0">
        <a:spcBef>
          <a:spcPct val="0"/>
        </a:spcBef>
        <a:spcAft>
          <a:spcPct val="0"/>
        </a:spcAft>
        <a:defRPr kumimoji="1" sz="2000" b="1">
          <a:solidFill>
            <a:schemeClr val="tx2"/>
          </a:solidFill>
          <a:latin typeface="+mj-lt"/>
          <a:ea typeface="+mj-ea"/>
          <a:cs typeface="+mj-cs"/>
        </a:defRPr>
      </a:lvl1pPr>
      <a:lvl2pPr algn="l" rtl="0" eaLnBrk="0" fontAlgn="base" hangingPunct="0">
        <a:spcBef>
          <a:spcPct val="0"/>
        </a:spcBef>
        <a:spcAft>
          <a:spcPct val="0"/>
        </a:spcAft>
        <a:defRPr kumimoji="1" sz="2000" b="1">
          <a:solidFill>
            <a:schemeClr val="tx2"/>
          </a:solidFill>
          <a:latin typeface="ＭＳ Ｐゴシック" pitchFamily="32" charset="-128"/>
          <a:ea typeface="ＭＳ Ｐゴシック" pitchFamily="32" charset="-128"/>
        </a:defRPr>
      </a:lvl2pPr>
      <a:lvl3pPr algn="l" rtl="0" eaLnBrk="0" fontAlgn="base" hangingPunct="0">
        <a:spcBef>
          <a:spcPct val="0"/>
        </a:spcBef>
        <a:spcAft>
          <a:spcPct val="0"/>
        </a:spcAft>
        <a:defRPr kumimoji="1" sz="2000" b="1">
          <a:solidFill>
            <a:schemeClr val="tx2"/>
          </a:solidFill>
          <a:latin typeface="ＭＳ Ｐゴシック" pitchFamily="32" charset="-128"/>
          <a:ea typeface="ＭＳ Ｐゴシック" pitchFamily="32" charset="-128"/>
        </a:defRPr>
      </a:lvl3pPr>
      <a:lvl4pPr algn="l" rtl="0" eaLnBrk="0" fontAlgn="base" hangingPunct="0">
        <a:spcBef>
          <a:spcPct val="0"/>
        </a:spcBef>
        <a:spcAft>
          <a:spcPct val="0"/>
        </a:spcAft>
        <a:defRPr kumimoji="1" sz="2000" b="1">
          <a:solidFill>
            <a:schemeClr val="tx2"/>
          </a:solidFill>
          <a:latin typeface="ＭＳ Ｐゴシック" pitchFamily="32" charset="-128"/>
          <a:ea typeface="ＭＳ Ｐゴシック" pitchFamily="32" charset="-128"/>
        </a:defRPr>
      </a:lvl4pPr>
      <a:lvl5pPr algn="l" rtl="0" eaLnBrk="0" fontAlgn="base" hangingPunct="0">
        <a:spcBef>
          <a:spcPct val="0"/>
        </a:spcBef>
        <a:spcAft>
          <a:spcPct val="0"/>
        </a:spcAft>
        <a:defRPr kumimoji="1" sz="2000" b="1">
          <a:solidFill>
            <a:schemeClr val="tx2"/>
          </a:solidFill>
          <a:latin typeface="ＭＳ Ｐゴシック" pitchFamily="32" charset="-128"/>
          <a:ea typeface="ＭＳ Ｐゴシック" pitchFamily="32" charset="-128"/>
        </a:defRPr>
      </a:lvl5pPr>
      <a:lvl6pPr marL="457200" algn="l" rtl="0" fontAlgn="base">
        <a:spcBef>
          <a:spcPct val="0"/>
        </a:spcBef>
        <a:spcAft>
          <a:spcPct val="0"/>
        </a:spcAft>
        <a:defRPr kumimoji="1" sz="2000" b="1">
          <a:solidFill>
            <a:schemeClr val="tx2"/>
          </a:solidFill>
          <a:latin typeface="ＭＳ Ｐゴシック" pitchFamily="32" charset="-128"/>
          <a:ea typeface="ＭＳ Ｐゴシック" pitchFamily="32" charset="-128"/>
        </a:defRPr>
      </a:lvl6pPr>
      <a:lvl7pPr marL="914400" algn="l" rtl="0" fontAlgn="base">
        <a:spcBef>
          <a:spcPct val="0"/>
        </a:spcBef>
        <a:spcAft>
          <a:spcPct val="0"/>
        </a:spcAft>
        <a:defRPr kumimoji="1" sz="2000" b="1">
          <a:solidFill>
            <a:schemeClr val="tx2"/>
          </a:solidFill>
          <a:latin typeface="ＭＳ Ｐゴシック" pitchFamily="32" charset="-128"/>
          <a:ea typeface="ＭＳ Ｐゴシック" pitchFamily="32" charset="-128"/>
        </a:defRPr>
      </a:lvl7pPr>
      <a:lvl8pPr marL="1371600" algn="l" rtl="0" fontAlgn="base">
        <a:spcBef>
          <a:spcPct val="0"/>
        </a:spcBef>
        <a:spcAft>
          <a:spcPct val="0"/>
        </a:spcAft>
        <a:defRPr kumimoji="1" sz="2000" b="1">
          <a:solidFill>
            <a:schemeClr val="tx2"/>
          </a:solidFill>
          <a:latin typeface="ＭＳ Ｐゴシック" pitchFamily="32" charset="-128"/>
          <a:ea typeface="ＭＳ Ｐゴシック" pitchFamily="32" charset="-128"/>
        </a:defRPr>
      </a:lvl8pPr>
      <a:lvl9pPr marL="1828800" algn="l" rtl="0" fontAlgn="base">
        <a:spcBef>
          <a:spcPct val="0"/>
        </a:spcBef>
        <a:spcAft>
          <a:spcPct val="0"/>
        </a:spcAft>
        <a:defRPr kumimoji="1" sz="2000" b="1">
          <a:solidFill>
            <a:schemeClr val="tx2"/>
          </a:solidFill>
          <a:latin typeface="ＭＳ Ｐゴシック" pitchFamily="32" charset="-128"/>
          <a:ea typeface="ＭＳ Ｐゴシック" pitchFamily="32" charset="-128"/>
        </a:defRPr>
      </a:lvl9pPr>
    </p:titleStyle>
    <p:bodyStyle>
      <a:lvl1pPr marL="342900" indent="-342900" algn="l" rtl="0" eaLnBrk="0" fontAlgn="base" hangingPunct="0">
        <a:spcBef>
          <a:spcPct val="20000"/>
        </a:spcBef>
        <a:spcAft>
          <a:spcPct val="0"/>
        </a:spcAft>
        <a:defRPr kumimoji="1" sz="16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1600">
          <a:solidFill>
            <a:schemeClr val="tx1"/>
          </a:solidFill>
          <a:latin typeface="+mn-lt"/>
          <a:ea typeface="+mn-ea"/>
        </a:defRPr>
      </a:lvl5pPr>
      <a:lvl6pPr marL="2514600" indent="-228600" algn="l" rtl="0" fontAlgn="base">
        <a:spcBef>
          <a:spcPct val="20000"/>
        </a:spcBef>
        <a:spcAft>
          <a:spcPct val="0"/>
        </a:spcAft>
        <a:buChar char="»"/>
        <a:defRPr kumimoji="1" sz="1600">
          <a:solidFill>
            <a:schemeClr val="tx1"/>
          </a:solidFill>
          <a:latin typeface="+mn-lt"/>
          <a:ea typeface="+mn-ea"/>
        </a:defRPr>
      </a:lvl6pPr>
      <a:lvl7pPr marL="2971800" indent="-228600" algn="l" rtl="0" fontAlgn="base">
        <a:spcBef>
          <a:spcPct val="20000"/>
        </a:spcBef>
        <a:spcAft>
          <a:spcPct val="0"/>
        </a:spcAft>
        <a:buChar char="»"/>
        <a:defRPr kumimoji="1" sz="1600">
          <a:solidFill>
            <a:schemeClr val="tx1"/>
          </a:solidFill>
          <a:latin typeface="+mn-lt"/>
          <a:ea typeface="+mn-ea"/>
        </a:defRPr>
      </a:lvl7pPr>
      <a:lvl8pPr marL="3429000" indent="-228600" algn="l" rtl="0" fontAlgn="base">
        <a:spcBef>
          <a:spcPct val="20000"/>
        </a:spcBef>
        <a:spcAft>
          <a:spcPct val="0"/>
        </a:spcAft>
        <a:buChar char="»"/>
        <a:defRPr kumimoji="1" sz="1600">
          <a:solidFill>
            <a:schemeClr val="tx1"/>
          </a:solidFill>
          <a:latin typeface="+mn-lt"/>
          <a:ea typeface="+mn-ea"/>
        </a:defRPr>
      </a:lvl8pPr>
      <a:lvl9pPr marL="3886200" indent="-228600" algn="l" rtl="0" fontAlgn="base">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9555060-607E-F2B0-4AAF-C15BB50874B0}"/>
              </a:ext>
            </a:extLst>
          </p:cNvPr>
          <p:cNvSpPr/>
          <p:nvPr/>
        </p:nvSpPr>
        <p:spPr>
          <a:xfrm>
            <a:off x="324000" y="4128545"/>
            <a:ext cx="8496000" cy="2475943"/>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36000" rtlCol="0" anchor="t"/>
          <a:lstStyle/>
          <a:p>
            <a:pPr marL="285750" indent="-285750">
              <a:buFont typeface="Wingdings" panose="05000000000000000000" pitchFamily="2" charset="2"/>
              <a:buChar char="Ø"/>
            </a:pPr>
            <a:r>
              <a:rPr kumimoji="1" lang="ja-JP" altLang="en-US" sz="1300" b="1" u="sng" dirty="0">
                <a:solidFill>
                  <a:schemeClr val="tx1"/>
                </a:solidFill>
                <a:latin typeface="+mn-ea"/>
              </a:rPr>
              <a:t>今年度の特徴</a:t>
            </a:r>
            <a:br>
              <a:rPr kumimoji="1" lang="en-US" altLang="ja-JP" sz="1400" b="1" u="sng" dirty="0">
                <a:solidFill>
                  <a:schemeClr val="tx1"/>
                </a:solidFill>
                <a:latin typeface="+mn-ea"/>
              </a:rPr>
            </a:br>
            <a:br>
              <a:rPr kumimoji="1" lang="en-US" altLang="ja-JP" sz="400" b="1" u="sng" dirty="0">
                <a:solidFill>
                  <a:schemeClr val="tx1"/>
                </a:solidFill>
                <a:latin typeface="+mn-ea"/>
              </a:rPr>
            </a:br>
            <a:r>
              <a:rPr lang="ja-JP" altLang="en-US" sz="1200" spc="-50" dirty="0">
                <a:solidFill>
                  <a:schemeClr val="tx1"/>
                </a:solidFill>
                <a:latin typeface="+mn-ea"/>
              </a:rPr>
              <a:t>・半数以上の部署で「リフレッシュルームや仮眠室の設置」、「健康グッズの配布」、「パワーナップ等仮眠制度の導入」の要望が高い。</a:t>
            </a:r>
            <a:br>
              <a:rPr lang="en-US" altLang="ja-JP" sz="1200" spc="-50" dirty="0">
                <a:solidFill>
                  <a:schemeClr val="tx1"/>
                </a:solidFill>
                <a:latin typeface="+mn-ea"/>
              </a:rPr>
            </a:br>
            <a:br>
              <a:rPr lang="en-US" altLang="ja-JP" sz="400" spc="-50" dirty="0">
                <a:solidFill>
                  <a:schemeClr val="tx1"/>
                </a:solidFill>
                <a:latin typeface="+mn-ea"/>
              </a:rPr>
            </a:br>
            <a:r>
              <a:rPr lang="en-US" altLang="ja-JP" sz="1200" dirty="0">
                <a:solidFill>
                  <a:schemeClr val="tx1"/>
                </a:solidFill>
                <a:latin typeface="+mn-ea"/>
              </a:rPr>
              <a:t>	</a:t>
            </a:r>
            <a:r>
              <a:rPr lang="ja-JP" altLang="en-US" sz="1200" dirty="0">
                <a:solidFill>
                  <a:schemeClr val="tx1"/>
                </a:solidFill>
                <a:latin typeface="+mn-ea"/>
              </a:rPr>
              <a:t>⇒ </a:t>
            </a:r>
            <a:r>
              <a:rPr lang="ja-JP" altLang="en-US" sz="1200" u="sng" dirty="0">
                <a:solidFill>
                  <a:srgbClr val="FF0000"/>
                </a:solidFill>
                <a:latin typeface="+mn-ea"/>
              </a:rPr>
              <a:t>睡眠、休息への関心が高まっている。</a:t>
            </a:r>
            <a:br>
              <a:rPr lang="en-US" altLang="ja-JP" sz="1200" u="sng" dirty="0">
                <a:solidFill>
                  <a:srgbClr val="FF0000"/>
                </a:solidFill>
                <a:latin typeface="+mn-ea"/>
              </a:rPr>
            </a:br>
            <a:endParaRPr lang="en-US" altLang="ja-JP" sz="400" b="1" u="sng" dirty="0">
              <a:solidFill>
                <a:schemeClr val="tx1"/>
              </a:solidFill>
              <a:latin typeface="+mn-ea"/>
            </a:endParaRPr>
          </a:p>
          <a:p>
            <a:pPr marL="285750" indent="-285750">
              <a:buFont typeface="Wingdings" panose="05000000000000000000" pitchFamily="2" charset="2"/>
              <a:buChar char="Ø"/>
            </a:pPr>
            <a:r>
              <a:rPr lang="en-US" altLang="ja-JP" sz="1300" b="1" u="sng" dirty="0">
                <a:solidFill>
                  <a:schemeClr val="tx1"/>
                </a:solidFill>
                <a:latin typeface="+mn-ea"/>
              </a:rPr>
              <a:t>3</a:t>
            </a:r>
            <a:r>
              <a:rPr lang="ja-JP" altLang="en-US" sz="1300" b="1" u="sng" dirty="0">
                <a:solidFill>
                  <a:schemeClr val="tx1"/>
                </a:solidFill>
                <a:latin typeface="+mn-ea"/>
              </a:rPr>
              <a:t>年間で見えてきたこと</a:t>
            </a:r>
            <a:br>
              <a:rPr lang="en-US" altLang="ja-JP" sz="1400" b="1" u="sng" dirty="0">
                <a:solidFill>
                  <a:schemeClr val="tx1"/>
                </a:solidFill>
                <a:latin typeface="+mn-ea"/>
              </a:rPr>
            </a:br>
            <a:br>
              <a:rPr lang="en-US" altLang="ja-JP" sz="400" b="1" u="sng" dirty="0">
                <a:solidFill>
                  <a:schemeClr val="tx1"/>
                </a:solidFill>
                <a:latin typeface="+mn-ea"/>
              </a:rPr>
            </a:br>
            <a:r>
              <a:rPr lang="ja-JP" altLang="en-US" sz="1200" spc="-20" dirty="0">
                <a:solidFill>
                  <a:schemeClr val="tx1"/>
                </a:solidFill>
                <a:latin typeface="+mn-ea"/>
              </a:rPr>
              <a:t>・コロナ禍の</a:t>
            </a:r>
            <a:r>
              <a:rPr lang="en-US" altLang="ja-JP" sz="1200" spc="-20" dirty="0">
                <a:solidFill>
                  <a:schemeClr val="tx1"/>
                </a:solidFill>
                <a:latin typeface="+mn-ea"/>
              </a:rPr>
              <a:t>2021/2022</a:t>
            </a:r>
            <a:r>
              <a:rPr lang="ja-JP" altLang="en-US" sz="1200" spc="-20" dirty="0">
                <a:solidFill>
                  <a:schemeClr val="tx1"/>
                </a:solidFill>
                <a:latin typeface="+mn-ea"/>
              </a:rPr>
              <a:t>年度は在宅勤務が多かったことからも、睡眠時間を確保できていたが、</a:t>
            </a:r>
            <a:r>
              <a:rPr lang="ja-JP" altLang="en-US" sz="1200" u="sng" spc="-20" dirty="0">
                <a:solidFill>
                  <a:srgbClr val="FF0000"/>
                </a:solidFill>
                <a:latin typeface="+mn-ea"/>
              </a:rPr>
              <a:t>今年に入り出社が増え、睡眠時間</a:t>
            </a:r>
            <a:br>
              <a:rPr lang="en-US" altLang="ja-JP" sz="1200" u="sng" spc="-20" dirty="0">
                <a:solidFill>
                  <a:srgbClr val="FF0000"/>
                </a:solidFill>
                <a:latin typeface="+mn-ea"/>
              </a:rPr>
            </a:br>
            <a:r>
              <a:rPr lang="en-US" altLang="ja-JP" sz="1200" dirty="0">
                <a:solidFill>
                  <a:srgbClr val="FF0000"/>
                </a:solidFill>
                <a:latin typeface="+mn-ea"/>
              </a:rPr>
              <a:t> </a:t>
            </a:r>
            <a:r>
              <a:rPr lang="ja-JP" altLang="en-US" sz="1200" u="sng" spc="-20" dirty="0">
                <a:solidFill>
                  <a:srgbClr val="FF0000"/>
                </a:solidFill>
                <a:latin typeface="+mn-ea"/>
              </a:rPr>
              <a:t>が減った</a:t>
            </a:r>
            <a:r>
              <a:rPr lang="ja-JP" altLang="en-US" sz="1200" spc="-20" dirty="0">
                <a:solidFill>
                  <a:schemeClr val="tx1"/>
                </a:solidFill>
                <a:latin typeface="+mn-ea"/>
              </a:rPr>
              <a:t>ことやが一因。それに加えて、在宅勤務期間中に睡眠時間を確保する生活スタイルが浸透し、</a:t>
            </a:r>
            <a:r>
              <a:rPr lang="ja-JP" altLang="en-US" sz="1200" u="sng" spc="-20" dirty="0">
                <a:solidFill>
                  <a:srgbClr val="FF0000"/>
                </a:solidFill>
                <a:latin typeface="+mn-ea"/>
              </a:rPr>
              <a:t>睡眠・休息が健康維持や生産性</a:t>
            </a:r>
            <a:r>
              <a:rPr lang="ja-JP" altLang="en-US" sz="1200" u="sng" dirty="0">
                <a:solidFill>
                  <a:srgbClr val="FF0000"/>
                </a:solidFill>
                <a:latin typeface="+mn-ea"/>
              </a:rPr>
              <a:t>向上にもたらす効果を社員が認識</a:t>
            </a:r>
            <a:r>
              <a:rPr lang="ja-JP" altLang="en-US" sz="1200" dirty="0">
                <a:solidFill>
                  <a:schemeClr val="tx1"/>
                </a:solidFill>
                <a:latin typeface="+mn-ea"/>
              </a:rPr>
              <a:t>しはじめたと推察。</a:t>
            </a:r>
            <a:endParaRPr lang="en-US" altLang="ja-JP" sz="1200" dirty="0">
              <a:solidFill>
                <a:schemeClr val="tx1"/>
              </a:solidFill>
              <a:latin typeface="+mn-ea"/>
            </a:endParaRPr>
          </a:p>
          <a:p>
            <a:r>
              <a:rPr lang="ja-JP" altLang="en-US" sz="1200" dirty="0">
                <a:solidFill>
                  <a:schemeClr val="tx1"/>
                </a:solidFill>
                <a:latin typeface="+mn-ea"/>
              </a:rPr>
              <a:t>　　　・</a:t>
            </a:r>
            <a:r>
              <a:rPr lang="ja-JP" altLang="en-US" sz="1200" u="sng" dirty="0">
                <a:solidFill>
                  <a:srgbClr val="FF0000"/>
                </a:solidFill>
                <a:latin typeface="+mn-ea"/>
              </a:rPr>
              <a:t>「栄養バランスのお弁当」「健康グッズ」などについては確実に実施してきたことが要望につながったと推察。</a:t>
            </a:r>
            <a:endParaRPr lang="en-US" altLang="ja-JP" sz="1200" u="sng" dirty="0">
              <a:solidFill>
                <a:srgbClr val="FF0000"/>
              </a:solidFill>
              <a:latin typeface="+mn-ea"/>
            </a:endParaRPr>
          </a:p>
          <a:p>
            <a:pPr marL="285750" indent="-285750">
              <a:buFont typeface="Wingdings" panose="05000000000000000000" pitchFamily="2" charset="2"/>
              <a:buChar char="Ø"/>
            </a:pPr>
            <a:r>
              <a:rPr lang="ja-JP" altLang="en-US" sz="1300" b="1" u="sng" dirty="0">
                <a:solidFill>
                  <a:schemeClr val="tx1"/>
                </a:solidFill>
                <a:latin typeface="+mn-ea"/>
              </a:rPr>
              <a:t>課題と対策</a:t>
            </a:r>
            <a:endParaRPr lang="en-US" altLang="ja-JP" sz="1300" b="1" u="sng" dirty="0">
              <a:solidFill>
                <a:schemeClr val="tx1"/>
              </a:solidFill>
              <a:latin typeface="+mn-ea"/>
            </a:endParaRPr>
          </a:p>
          <a:p>
            <a:r>
              <a:rPr lang="ja-JP" altLang="en-US" sz="1300" dirty="0">
                <a:solidFill>
                  <a:srgbClr val="FF0000"/>
                </a:solidFill>
                <a:latin typeface="+mn-ea"/>
              </a:rPr>
              <a:t>　　　</a:t>
            </a:r>
            <a:r>
              <a:rPr lang="ja-JP" altLang="en-US" sz="1200" u="sng" dirty="0">
                <a:solidFill>
                  <a:srgbClr val="FF0000"/>
                </a:solidFill>
                <a:highlight>
                  <a:srgbClr val="FFFF00"/>
                </a:highlight>
                <a:latin typeface="+mn-ea"/>
              </a:rPr>
              <a:t>・パワーナップ（積極的睡眠）を有効活用し、</a:t>
            </a:r>
            <a:r>
              <a:rPr lang="ja-JP" altLang="en-US" sz="1200" u="sng" dirty="0">
                <a:solidFill>
                  <a:srgbClr val="FF0000"/>
                </a:solidFill>
                <a:highlight>
                  <a:srgbClr val="FFFF00"/>
                </a:highlight>
                <a:latin typeface="Arial" panose="020B0604020202020204" pitchFamily="34" charset="0"/>
              </a:rPr>
              <a:t>休息が採れる</a:t>
            </a:r>
            <a:r>
              <a:rPr lang="ja-JP" altLang="en-US" sz="1200" i="0" u="sng" dirty="0">
                <a:solidFill>
                  <a:srgbClr val="FF0000"/>
                </a:solidFill>
                <a:effectLst/>
                <a:highlight>
                  <a:srgbClr val="FFFF00"/>
                </a:highlight>
                <a:latin typeface="Arial" panose="020B0604020202020204" pitchFamily="34" charset="0"/>
              </a:rPr>
              <a:t>環境づくりを目指す。例えば</a:t>
            </a:r>
            <a:r>
              <a:rPr lang="ja-JP" altLang="en-US" sz="1200" u="sng" dirty="0">
                <a:solidFill>
                  <a:srgbClr val="FF0000"/>
                </a:solidFill>
                <a:highlight>
                  <a:srgbClr val="FFFF00"/>
                </a:highlight>
                <a:latin typeface="Arial" panose="020B0604020202020204" pitchFamily="34" charset="0"/>
              </a:rPr>
              <a:t>、</a:t>
            </a:r>
            <a:r>
              <a:rPr lang="ja-JP" altLang="en-US" sz="1200" i="0" u="sng" dirty="0">
                <a:solidFill>
                  <a:srgbClr val="FF0000"/>
                </a:solidFill>
                <a:effectLst/>
                <a:highlight>
                  <a:srgbClr val="FFFF00"/>
                </a:highlight>
                <a:latin typeface="Arial" panose="020B0604020202020204" pitchFamily="34" charset="0"/>
              </a:rPr>
              <a:t>全社で１日</a:t>
            </a:r>
            <a:r>
              <a:rPr lang="en-US" altLang="ja-JP" sz="1200" u="sng" dirty="0">
                <a:solidFill>
                  <a:srgbClr val="FF0000"/>
                </a:solidFill>
                <a:highlight>
                  <a:srgbClr val="FFFF00"/>
                </a:highlight>
                <a:latin typeface="Arial" panose="020B0604020202020204" pitchFamily="34" charset="0"/>
              </a:rPr>
              <a:t>20</a:t>
            </a:r>
            <a:r>
              <a:rPr lang="ja-JP" altLang="en-US" sz="1200" i="0" u="sng" dirty="0">
                <a:solidFill>
                  <a:srgbClr val="FF0000"/>
                </a:solidFill>
                <a:effectLst/>
                <a:highlight>
                  <a:srgbClr val="FFFF00"/>
                </a:highlight>
                <a:latin typeface="Arial" panose="020B0604020202020204" pitchFamily="34" charset="0"/>
              </a:rPr>
              <a:t>分の仮眠時間</a:t>
            </a:r>
            <a:r>
              <a:rPr lang="ja-JP" altLang="en-US" sz="1200" u="sng" dirty="0">
                <a:solidFill>
                  <a:srgbClr val="FF0000"/>
                </a:solidFill>
                <a:highlight>
                  <a:srgbClr val="FFFF00"/>
                </a:highlight>
                <a:latin typeface="Arial" panose="020B0604020202020204" pitchFamily="34" charset="0"/>
              </a:rPr>
              <a:t>の</a:t>
            </a:r>
            <a:r>
              <a:rPr lang="ja-JP" altLang="en-US" sz="1200" i="0" u="sng" dirty="0">
                <a:solidFill>
                  <a:srgbClr val="FF0000"/>
                </a:solidFill>
                <a:effectLst/>
                <a:highlight>
                  <a:srgbClr val="FFFF00"/>
                </a:highlight>
                <a:latin typeface="Arial" panose="020B0604020202020204" pitchFamily="34" charset="0"/>
              </a:rPr>
              <a:t>確保</a:t>
            </a:r>
            <a:endParaRPr lang="en-US" altLang="ja-JP" sz="1200" i="0" u="sng" dirty="0">
              <a:solidFill>
                <a:srgbClr val="FF0000"/>
              </a:solidFill>
              <a:effectLst/>
              <a:highlight>
                <a:srgbClr val="FFFF00"/>
              </a:highlight>
              <a:latin typeface="Arial" panose="020B0604020202020204" pitchFamily="34" charset="0"/>
            </a:endParaRPr>
          </a:p>
          <a:p>
            <a:r>
              <a:rPr lang="ja-JP" altLang="en-US" sz="1200" u="sng" dirty="0">
                <a:solidFill>
                  <a:srgbClr val="FF0000"/>
                </a:solidFill>
                <a:highlight>
                  <a:srgbClr val="FFFF00"/>
                </a:highlight>
                <a:latin typeface="Arial" panose="020B0604020202020204" pitchFamily="34" charset="0"/>
              </a:rPr>
              <a:t>　　　　</a:t>
            </a:r>
            <a:r>
              <a:rPr lang="ja-JP" altLang="en-US" sz="1200" i="0" u="sng" dirty="0">
                <a:solidFill>
                  <a:srgbClr val="FF0000"/>
                </a:solidFill>
                <a:effectLst/>
                <a:highlight>
                  <a:srgbClr val="FFFF00"/>
                </a:highlight>
                <a:latin typeface="Arial" panose="020B0604020202020204" pitchFamily="34" charset="0"/>
              </a:rPr>
              <a:t>（ヒーリング音楽やアイマスク、耳栓の配布）、本社</a:t>
            </a:r>
            <a:r>
              <a:rPr lang="ja-JP" altLang="en-US" sz="1200" u="sng" dirty="0">
                <a:solidFill>
                  <a:srgbClr val="FF0000"/>
                </a:solidFill>
                <a:highlight>
                  <a:srgbClr val="FFFF00"/>
                </a:highlight>
                <a:latin typeface="Arial" panose="020B0604020202020204" pitchFamily="34" charset="0"/>
              </a:rPr>
              <a:t>は</a:t>
            </a:r>
            <a:r>
              <a:rPr lang="ja-JP" altLang="en-US" sz="1200" i="0" u="sng" dirty="0">
                <a:solidFill>
                  <a:srgbClr val="FF0000"/>
                </a:solidFill>
                <a:effectLst/>
                <a:highlight>
                  <a:srgbClr val="FFFF00"/>
                </a:highlight>
                <a:latin typeface="Arial" panose="020B0604020202020204" pitchFamily="34" charset="0"/>
              </a:rPr>
              <a:t>仮眠用スペース確保、リクライニングシートの導入など。</a:t>
            </a:r>
            <a:endParaRPr lang="en-US" altLang="ja-JP" sz="1200" u="sng" dirty="0">
              <a:solidFill>
                <a:srgbClr val="FF0000"/>
              </a:solidFill>
              <a:highlight>
                <a:srgbClr val="FFFF00"/>
              </a:highlight>
              <a:latin typeface="+mn-ea"/>
            </a:endParaRPr>
          </a:p>
        </p:txBody>
      </p:sp>
      <p:sp>
        <p:nvSpPr>
          <p:cNvPr id="6146" name="スライド番号プレースホルダー 4">
            <a:extLst>
              <a:ext uri="{FF2B5EF4-FFF2-40B4-BE49-F238E27FC236}">
                <a16:creationId xmlns:a16="http://schemas.microsoft.com/office/drawing/2014/main" id="{85F3A8B2-700E-497C-8DBB-08A75CC37C87}"/>
              </a:ext>
            </a:extLst>
          </p:cNvPr>
          <p:cNvSpPr>
            <a:spLocks noGrp="1"/>
          </p:cNvSpPr>
          <p:nvPr>
            <p:ph type="sldNum" sz="quarter" idx="10"/>
          </p:nvPr>
        </p:nvSpPr>
        <p:spPr>
          <a:noFill/>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defRPr kumimoji="1" sz="16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9pPr>
          </a:lstStyle>
          <a:p>
            <a:pPr>
              <a:spcBef>
                <a:spcPct val="0"/>
              </a:spcBef>
            </a:pPr>
            <a:fld id="{D6E5B1EB-3BBD-43C0-85A1-C3872AE1A929}" type="slidenum">
              <a:rPr lang="en-US" altLang="ja-JP" sz="1200" smtClean="0"/>
              <a:pPr>
                <a:spcBef>
                  <a:spcPct val="0"/>
                </a:spcBef>
              </a:pPr>
              <a:t>1</a:t>
            </a:fld>
            <a:endParaRPr lang="en-US" altLang="ja-JP" sz="1200" dirty="0"/>
          </a:p>
        </p:txBody>
      </p:sp>
      <p:sp>
        <p:nvSpPr>
          <p:cNvPr id="5" name="フッター プレースホルダー 5">
            <a:extLst>
              <a:ext uri="{FF2B5EF4-FFF2-40B4-BE49-F238E27FC236}">
                <a16:creationId xmlns:a16="http://schemas.microsoft.com/office/drawing/2014/main" id="{4F5C0EBF-DBEF-4539-9070-09C24F9FF89F}"/>
              </a:ext>
            </a:extLst>
          </p:cNvPr>
          <p:cNvSpPr>
            <a:spLocks noGrp="1"/>
          </p:cNvSpPr>
          <p:nvPr>
            <p:ph type="ftr" sz="quarter" idx="11"/>
          </p:nvPr>
        </p:nvSpPr>
        <p:spPr>
          <a:xfrm>
            <a:off x="6180992" y="6638192"/>
            <a:ext cx="2529621" cy="266212"/>
          </a:xfrm>
        </p:spPr>
        <p:txBody>
          <a:bodyPr/>
          <a:lstStyle/>
          <a:p>
            <a:pPr>
              <a:defRPr/>
            </a:pPr>
            <a:r>
              <a:rPr lang="ja-JP" altLang="en-US" dirty="0"/>
              <a:t>（</a:t>
            </a:r>
            <a:r>
              <a:rPr lang="en-US" altLang="ja-JP" dirty="0"/>
              <a:t>© 2023 Daiwa House Group All rights reserved. </a:t>
            </a:r>
          </a:p>
        </p:txBody>
      </p:sp>
      <p:sp>
        <p:nvSpPr>
          <p:cNvPr id="6148" name="Rectangle 4">
            <a:extLst>
              <a:ext uri="{FF2B5EF4-FFF2-40B4-BE49-F238E27FC236}">
                <a16:creationId xmlns:a16="http://schemas.microsoft.com/office/drawing/2014/main" id="{EA2059BD-527A-4717-B829-B833742F84DA}"/>
              </a:ext>
            </a:extLst>
          </p:cNvPr>
          <p:cNvSpPr>
            <a:spLocks noGrp="1" noChangeArrowheads="1"/>
          </p:cNvSpPr>
          <p:nvPr>
            <p:ph type="title"/>
          </p:nvPr>
        </p:nvSpPr>
        <p:spPr>
          <a:xfrm>
            <a:off x="446088" y="115200"/>
            <a:ext cx="6573837" cy="417512"/>
          </a:xfrm>
          <a:noFill/>
        </p:spPr>
        <p:txBody>
          <a:bodyPr/>
          <a:lstStyle/>
          <a:p>
            <a:pPr eaLnBrk="1" hangingPunct="1"/>
            <a:r>
              <a:rPr lang="ja-JP" altLang="en-US" dirty="0"/>
              <a:t>❖アンケート結果　まとめ（１／３）</a:t>
            </a:r>
            <a:endParaRPr lang="ja-JP" altLang="en-US" sz="1600" dirty="0"/>
          </a:p>
        </p:txBody>
      </p:sp>
      <p:sp>
        <p:nvSpPr>
          <p:cNvPr id="6" name="正方形/長方形 5">
            <a:extLst>
              <a:ext uri="{FF2B5EF4-FFF2-40B4-BE49-F238E27FC236}">
                <a16:creationId xmlns:a16="http://schemas.microsoft.com/office/drawing/2014/main" id="{9AC103B8-C981-74EF-8E54-A4D73E19D96B}"/>
              </a:ext>
            </a:extLst>
          </p:cNvPr>
          <p:cNvSpPr/>
          <p:nvPr/>
        </p:nvSpPr>
        <p:spPr>
          <a:xfrm>
            <a:off x="324000" y="998769"/>
            <a:ext cx="8496000" cy="2621945"/>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36000" rIns="36000" rtlCol="0" anchor="t"/>
          <a:lstStyle/>
          <a:p>
            <a:pPr marL="285750" indent="-285750">
              <a:buFont typeface="Wingdings" panose="05000000000000000000" pitchFamily="2" charset="2"/>
              <a:buChar char="Ø"/>
            </a:pPr>
            <a:r>
              <a:rPr kumimoji="1" lang="ja-JP" altLang="en-US" sz="1300" b="1" u="sng" dirty="0">
                <a:solidFill>
                  <a:schemeClr val="tx1"/>
                </a:solidFill>
                <a:latin typeface="+mn-ea"/>
              </a:rPr>
              <a:t>今年度の特徴</a:t>
            </a:r>
            <a:br>
              <a:rPr kumimoji="1" lang="en-US" altLang="ja-JP" sz="1400" b="1" u="sng" dirty="0">
                <a:solidFill>
                  <a:schemeClr val="tx1"/>
                </a:solidFill>
                <a:latin typeface="+mn-ea"/>
              </a:rPr>
            </a:br>
            <a:br>
              <a:rPr kumimoji="1" lang="en-US" altLang="ja-JP" sz="400" b="1" u="sng" dirty="0">
                <a:solidFill>
                  <a:schemeClr val="tx1"/>
                </a:solidFill>
                <a:latin typeface="+mn-ea"/>
              </a:rPr>
            </a:br>
            <a:r>
              <a:rPr lang="ja-JP" altLang="en-US" sz="1200" dirty="0">
                <a:solidFill>
                  <a:schemeClr val="tx1"/>
                </a:solidFill>
                <a:latin typeface="+mn-ea"/>
              </a:rPr>
              <a:t>・健康関連補助金が出ることについて利用したことがある、利用し続けたい</a:t>
            </a:r>
            <a:r>
              <a:rPr kumimoji="1" lang="ja-JP" altLang="en-US" sz="1200" dirty="0">
                <a:solidFill>
                  <a:schemeClr val="tx1"/>
                </a:solidFill>
                <a:latin typeface="+mn-ea"/>
              </a:rPr>
              <a:t>＝ </a:t>
            </a:r>
            <a:r>
              <a:rPr lang="en-US" altLang="ja-JP" sz="1200" dirty="0">
                <a:solidFill>
                  <a:schemeClr val="tx1"/>
                </a:solidFill>
                <a:latin typeface="+mn-ea"/>
              </a:rPr>
              <a:t>30.9</a:t>
            </a:r>
            <a:r>
              <a:rPr kumimoji="1" lang="en-US" altLang="ja-JP" sz="1200" dirty="0">
                <a:solidFill>
                  <a:schemeClr val="tx1"/>
                </a:solidFill>
                <a:latin typeface="+mn-ea"/>
              </a:rPr>
              <a:t>%</a:t>
            </a:r>
            <a:r>
              <a:rPr kumimoji="1" lang="ja-JP" altLang="en-US" sz="1200" dirty="0">
                <a:solidFill>
                  <a:schemeClr val="tx1"/>
                </a:solidFill>
                <a:latin typeface="+mn-ea"/>
              </a:rPr>
              <a:t>（前年度比 </a:t>
            </a:r>
            <a:r>
              <a:rPr lang="en-US" altLang="ja-JP" sz="1200" dirty="0">
                <a:solidFill>
                  <a:schemeClr val="tx1"/>
                </a:solidFill>
                <a:latin typeface="+mn-ea"/>
              </a:rPr>
              <a:t>12.5%</a:t>
            </a:r>
            <a:r>
              <a:rPr kumimoji="1" lang="ja-JP" altLang="en-US" sz="1200" dirty="0">
                <a:solidFill>
                  <a:schemeClr val="tx1"/>
                </a:solidFill>
                <a:latin typeface="+mn-ea"/>
              </a:rPr>
              <a:t>増、前々年度比</a:t>
            </a:r>
            <a:r>
              <a:rPr kumimoji="1" lang="en-US" altLang="ja-JP" sz="1200" dirty="0">
                <a:solidFill>
                  <a:schemeClr val="tx1"/>
                </a:solidFill>
                <a:latin typeface="+mn-ea"/>
              </a:rPr>
              <a:t>14.8</a:t>
            </a:r>
            <a:r>
              <a:rPr lang="en-US" altLang="ja-JP" sz="1200" dirty="0">
                <a:solidFill>
                  <a:schemeClr val="tx1"/>
                </a:solidFill>
                <a:latin typeface="+mn-ea"/>
              </a:rPr>
              <a:t>%</a:t>
            </a:r>
            <a:r>
              <a:rPr lang="ja-JP" altLang="en-US" sz="1200" dirty="0">
                <a:solidFill>
                  <a:schemeClr val="tx1"/>
                </a:solidFill>
                <a:latin typeface="+mn-ea"/>
              </a:rPr>
              <a:t>増</a:t>
            </a:r>
            <a:r>
              <a:rPr kumimoji="1" lang="ja-JP" altLang="en-US" sz="1200" dirty="0">
                <a:solidFill>
                  <a:schemeClr val="tx1"/>
                </a:solidFill>
                <a:latin typeface="+mn-ea"/>
              </a:rPr>
              <a:t>）</a:t>
            </a:r>
            <a:endParaRPr kumimoji="1" lang="en-US" altLang="ja-JP" sz="1200" dirty="0">
              <a:solidFill>
                <a:schemeClr val="tx1"/>
              </a:solidFill>
              <a:latin typeface="+mn-ea"/>
            </a:endParaRPr>
          </a:p>
          <a:p>
            <a:r>
              <a:rPr lang="ja-JP" altLang="en-US" sz="1200" dirty="0">
                <a:solidFill>
                  <a:schemeClr val="tx1"/>
                </a:solidFill>
                <a:latin typeface="+mn-ea"/>
              </a:rPr>
              <a:t>　　　</a:t>
            </a:r>
            <a:r>
              <a:rPr kumimoji="1" lang="ja-JP" altLang="en-US" sz="1200" dirty="0">
                <a:solidFill>
                  <a:schemeClr val="tx1"/>
                </a:solidFill>
                <a:latin typeface="+mn-ea"/>
              </a:rPr>
              <a:t>・健康優良法人の認定取得を目指している</a:t>
            </a:r>
            <a:r>
              <a:rPr lang="ja-JP" altLang="en-US" sz="1200" dirty="0">
                <a:solidFill>
                  <a:schemeClr val="tx1"/>
                </a:solidFill>
                <a:latin typeface="+mn-ea"/>
              </a:rPr>
              <a:t>ことに</a:t>
            </a:r>
            <a:r>
              <a:rPr kumimoji="1" lang="ja-JP" altLang="en-US" sz="1200" dirty="0">
                <a:solidFill>
                  <a:schemeClr val="tx1"/>
                </a:solidFill>
                <a:latin typeface="+mn-ea"/>
              </a:rPr>
              <a:t>ついての認知度 ＝ </a:t>
            </a:r>
            <a:r>
              <a:rPr kumimoji="1" lang="en-US" altLang="ja-JP" sz="1200" dirty="0">
                <a:solidFill>
                  <a:schemeClr val="tx1"/>
                </a:solidFill>
                <a:latin typeface="+mn-ea"/>
              </a:rPr>
              <a:t>64.0%</a:t>
            </a:r>
            <a:r>
              <a:rPr kumimoji="1" lang="ja-JP" altLang="en-US" sz="1200" dirty="0">
                <a:solidFill>
                  <a:schemeClr val="tx1"/>
                </a:solidFill>
                <a:latin typeface="+mn-ea"/>
              </a:rPr>
              <a:t>（前年度比 </a:t>
            </a:r>
            <a:r>
              <a:rPr kumimoji="1" lang="en-US" altLang="ja-JP" sz="1200" dirty="0">
                <a:solidFill>
                  <a:schemeClr val="tx1"/>
                </a:solidFill>
                <a:latin typeface="+mn-ea"/>
              </a:rPr>
              <a:t>18.7%</a:t>
            </a:r>
            <a:r>
              <a:rPr kumimoji="1" lang="ja-JP" altLang="en-US" sz="1200" dirty="0">
                <a:solidFill>
                  <a:schemeClr val="tx1"/>
                </a:solidFill>
                <a:latin typeface="+mn-ea"/>
              </a:rPr>
              <a:t>増）</a:t>
            </a:r>
            <a:br>
              <a:rPr kumimoji="1" lang="en-US" altLang="ja-JP" sz="1200" dirty="0">
                <a:solidFill>
                  <a:schemeClr val="tx1"/>
                </a:solidFill>
                <a:latin typeface="+mn-ea"/>
              </a:rPr>
            </a:br>
            <a:r>
              <a:rPr kumimoji="1" lang="en-US" altLang="ja-JP" sz="1200" dirty="0">
                <a:solidFill>
                  <a:schemeClr val="tx1"/>
                </a:solidFill>
                <a:latin typeface="+mn-ea"/>
              </a:rPr>
              <a:t>	</a:t>
            </a:r>
            <a:r>
              <a:rPr kumimoji="1" lang="ja-JP" altLang="en-US" sz="1200" dirty="0">
                <a:solidFill>
                  <a:schemeClr val="tx1"/>
                </a:solidFill>
                <a:latin typeface="+mn-ea"/>
              </a:rPr>
              <a:t>⇒ </a:t>
            </a:r>
            <a:r>
              <a:rPr kumimoji="1" lang="ja-JP" altLang="en-US" sz="1200" u="sng" dirty="0">
                <a:solidFill>
                  <a:srgbClr val="FF0000"/>
                </a:solidFill>
                <a:latin typeface="+mn-ea"/>
              </a:rPr>
              <a:t>社内向け啓蒙活動施策の成果</a:t>
            </a:r>
            <a:r>
              <a:rPr kumimoji="1" lang="ja-JP" altLang="en-US" sz="1200" dirty="0">
                <a:solidFill>
                  <a:schemeClr val="tx1"/>
                </a:solidFill>
                <a:latin typeface="+mn-ea"/>
              </a:rPr>
              <a:t>により認知度は年々</a:t>
            </a:r>
            <a:r>
              <a:rPr lang="ja-JP" altLang="en-US" sz="1200" dirty="0">
                <a:solidFill>
                  <a:schemeClr val="tx1"/>
                </a:solidFill>
                <a:latin typeface="+mn-ea"/>
              </a:rPr>
              <a:t>上昇、</a:t>
            </a:r>
            <a:r>
              <a:rPr kumimoji="1" lang="ja-JP" altLang="en-US" sz="1200" dirty="0">
                <a:solidFill>
                  <a:schemeClr val="tx1"/>
                </a:solidFill>
                <a:latin typeface="+mn-ea"/>
              </a:rPr>
              <a:t>健康に関する情報が十分に浸透している。</a:t>
            </a:r>
            <a:br>
              <a:rPr kumimoji="1" lang="en-US" altLang="ja-JP" sz="1200" dirty="0">
                <a:solidFill>
                  <a:schemeClr val="tx1"/>
                </a:solidFill>
                <a:latin typeface="+mn-ea"/>
              </a:rPr>
            </a:br>
            <a:br>
              <a:rPr kumimoji="1" lang="en-US" altLang="ja-JP" sz="600" dirty="0">
                <a:solidFill>
                  <a:schemeClr val="tx1"/>
                </a:solidFill>
                <a:latin typeface="+mn-ea"/>
              </a:rPr>
            </a:br>
            <a:r>
              <a:rPr kumimoji="1" lang="ja-JP" altLang="en-US" sz="600" dirty="0">
                <a:solidFill>
                  <a:schemeClr val="tx1"/>
                </a:solidFill>
                <a:latin typeface="+mn-ea"/>
              </a:rPr>
              <a:t>　　　　　　</a:t>
            </a:r>
            <a:r>
              <a:rPr kumimoji="1" lang="ja-JP" altLang="en-US" sz="1200" dirty="0">
                <a:solidFill>
                  <a:schemeClr val="tx1"/>
                </a:solidFill>
                <a:latin typeface="+mn-ea"/>
              </a:rPr>
              <a:t>・一方、</a:t>
            </a:r>
            <a:r>
              <a:rPr kumimoji="1" lang="ja-JP" altLang="en-US" sz="1200" spc="-50" dirty="0">
                <a:solidFill>
                  <a:schemeClr val="tx1"/>
                </a:solidFill>
                <a:latin typeface="+mn-ea"/>
              </a:rPr>
              <a:t>大和健保無料歯科検診や</a:t>
            </a:r>
            <a:r>
              <a:rPr lang="ja-JP" altLang="en-US" sz="1200" spc="-50" dirty="0">
                <a:solidFill>
                  <a:schemeClr val="tx1"/>
                </a:solidFill>
                <a:latin typeface="+mn-ea"/>
              </a:rPr>
              <a:t>、</a:t>
            </a:r>
            <a:r>
              <a:rPr kumimoji="1" lang="ja-JP" altLang="en-US" sz="1200" spc="-50" dirty="0">
                <a:solidFill>
                  <a:schemeClr val="tx1"/>
                </a:solidFill>
                <a:latin typeface="+mn-ea"/>
              </a:rPr>
              <a:t>女性ヘルスケアサポート窓口、ウォーキングイベント、セミナーの</a:t>
            </a:r>
            <a:r>
              <a:rPr kumimoji="1" lang="en-US" altLang="ja-JP" sz="1200" spc="-50" dirty="0">
                <a:solidFill>
                  <a:schemeClr val="tx1"/>
                </a:solidFill>
                <a:latin typeface="+mn-ea"/>
              </a:rPr>
              <a:t>4</a:t>
            </a:r>
            <a:r>
              <a:rPr kumimoji="1" lang="ja-JP" altLang="en-US" sz="1200" spc="-50" dirty="0">
                <a:solidFill>
                  <a:schemeClr val="tx1"/>
                </a:solidFill>
                <a:latin typeface="+mn-ea"/>
              </a:rPr>
              <a:t>項目は認知度・利用度が低い。</a:t>
            </a:r>
            <a:br>
              <a:rPr kumimoji="1" lang="en-US" altLang="ja-JP" sz="1200" dirty="0">
                <a:solidFill>
                  <a:schemeClr val="tx1"/>
                </a:solidFill>
                <a:latin typeface="+mn-ea"/>
              </a:rPr>
            </a:br>
            <a:r>
              <a:rPr kumimoji="1" lang="ja-JP" altLang="en-US" sz="1200" dirty="0">
                <a:solidFill>
                  <a:schemeClr val="tx1"/>
                </a:solidFill>
                <a:latin typeface="+mn-ea"/>
              </a:rPr>
              <a:t>　　　　　</a:t>
            </a:r>
            <a:r>
              <a:rPr kumimoji="1" lang="en-US" altLang="ja-JP" sz="1200" dirty="0">
                <a:solidFill>
                  <a:schemeClr val="tx1"/>
                </a:solidFill>
                <a:latin typeface="+mn-ea"/>
              </a:rPr>
              <a:t>	</a:t>
            </a:r>
            <a:r>
              <a:rPr kumimoji="1" lang="ja-JP" altLang="en-US" sz="1200" dirty="0">
                <a:solidFill>
                  <a:schemeClr val="tx1"/>
                </a:solidFill>
                <a:latin typeface="+mn-ea"/>
              </a:rPr>
              <a:t>⇒ </a:t>
            </a:r>
            <a:r>
              <a:rPr kumimoji="1" lang="en-US" altLang="ja-JP" sz="1200" dirty="0">
                <a:solidFill>
                  <a:schemeClr val="tx1"/>
                </a:solidFill>
                <a:latin typeface="+mn-ea"/>
              </a:rPr>
              <a:t>90%</a:t>
            </a:r>
            <a:r>
              <a:rPr kumimoji="1" lang="ja-JP" altLang="en-US" sz="1200" dirty="0">
                <a:solidFill>
                  <a:schemeClr val="tx1"/>
                </a:solidFill>
                <a:latin typeface="+mn-ea"/>
              </a:rPr>
              <a:t>以上が「知っているが利用したことがない」または「知らない」と</a:t>
            </a:r>
            <a:r>
              <a:rPr lang="ja-JP" altLang="en-US" sz="1200" dirty="0">
                <a:solidFill>
                  <a:schemeClr val="tx1"/>
                </a:solidFill>
                <a:latin typeface="+mn-ea"/>
              </a:rPr>
              <a:t>回答、</a:t>
            </a:r>
            <a:r>
              <a:rPr kumimoji="1" lang="ja-JP" altLang="en-US" sz="1200" dirty="0">
                <a:solidFill>
                  <a:schemeClr val="tx1"/>
                </a:solidFill>
                <a:latin typeface="+mn-ea"/>
              </a:rPr>
              <a:t>具体的行動に繋がっていない。</a:t>
            </a:r>
            <a:br>
              <a:rPr kumimoji="1" lang="en-US" altLang="ja-JP" sz="1200" dirty="0">
                <a:solidFill>
                  <a:schemeClr val="tx1"/>
                </a:solidFill>
                <a:latin typeface="+mn-ea"/>
              </a:rPr>
            </a:br>
            <a:r>
              <a:rPr kumimoji="1" lang="en-US" altLang="ja-JP" sz="1200" dirty="0">
                <a:solidFill>
                  <a:schemeClr val="tx1"/>
                </a:solidFill>
                <a:latin typeface="+mn-ea"/>
              </a:rPr>
              <a:t>	</a:t>
            </a:r>
            <a:r>
              <a:rPr kumimoji="1" lang="ja-JP" altLang="en-US" sz="1200" dirty="0">
                <a:solidFill>
                  <a:schemeClr val="tx1"/>
                </a:solidFill>
                <a:latin typeface="+mn-ea"/>
              </a:rPr>
              <a:t>　　</a:t>
            </a:r>
            <a:r>
              <a:rPr kumimoji="1" lang="ja-JP" altLang="en-US" sz="1200" u="sng" dirty="0">
                <a:solidFill>
                  <a:srgbClr val="FF0000"/>
                </a:solidFill>
                <a:latin typeface="+mn-ea"/>
              </a:rPr>
              <a:t>認知度</a:t>
            </a:r>
            <a:r>
              <a:rPr lang="ja-JP" altLang="en-US" sz="1200" u="sng" dirty="0">
                <a:solidFill>
                  <a:srgbClr val="FF0000"/>
                </a:solidFill>
                <a:latin typeface="+mn-ea"/>
              </a:rPr>
              <a:t>の向上および</a:t>
            </a:r>
            <a:r>
              <a:rPr kumimoji="1" lang="ja-JP" altLang="en-US" sz="1200" u="sng" dirty="0">
                <a:solidFill>
                  <a:srgbClr val="FF0000"/>
                </a:solidFill>
                <a:latin typeface="+mn-ea"/>
              </a:rPr>
              <a:t>従業員が実際に利用しやすい状況を作る必要あり。</a:t>
            </a:r>
            <a:endParaRPr lang="en-US" altLang="ja-JP" sz="1000" b="1" u="sng" dirty="0">
              <a:solidFill>
                <a:schemeClr val="tx1"/>
              </a:solidFill>
              <a:latin typeface="+mn-ea"/>
            </a:endParaRPr>
          </a:p>
          <a:p>
            <a:pPr marL="285750" indent="-285750">
              <a:buFont typeface="Wingdings" panose="05000000000000000000" pitchFamily="2" charset="2"/>
              <a:buChar char="Ø"/>
            </a:pPr>
            <a:r>
              <a:rPr lang="en-US" altLang="ja-JP" sz="1300" b="1" u="sng" dirty="0">
                <a:solidFill>
                  <a:schemeClr val="tx1"/>
                </a:solidFill>
                <a:latin typeface="+mn-ea"/>
              </a:rPr>
              <a:t>3</a:t>
            </a:r>
            <a:r>
              <a:rPr lang="ja-JP" altLang="en-US" sz="1300" b="1" u="sng" dirty="0">
                <a:solidFill>
                  <a:schemeClr val="tx1"/>
                </a:solidFill>
                <a:latin typeface="+mn-ea"/>
              </a:rPr>
              <a:t>年間で見えてきたこと</a:t>
            </a:r>
            <a:br>
              <a:rPr lang="en-US" altLang="ja-JP" sz="1400" b="1" u="sng" dirty="0">
                <a:solidFill>
                  <a:schemeClr val="tx1"/>
                </a:solidFill>
                <a:latin typeface="+mn-ea"/>
              </a:rPr>
            </a:br>
            <a:br>
              <a:rPr lang="en-US" altLang="ja-JP" sz="400" b="1" u="sng" dirty="0">
                <a:solidFill>
                  <a:schemeClr val="tx1"/>
                </a:solidFill>
                <a:latin typeface="+mn-ea"/>
              </a:rPr>
            </a:br>
            <a:r>
              <a:rPr lang="ja-JP" altLang="en-US" sz="1200" dirty="0">
                <a:solidFill>
                  <a:schemeClr val="tx1"/>
                </a:solidFill>
                <a:latin typeface="+mn-ea"/>
              </a:rPr>
              <a:t>・健康関連の施策についての認知度が著しく向上。継続的な情報発信・啓蒙活動が着実に成果に結びついている。</a:t>
            </a:r>
            <a:endParaRPr lang="en-US" altLang="ja-JP" sz="1200" dirty="0">
              <a:solidFill>
                <a:schemeClr val="tx1"/>
              </a:solidFill>
              <a:latin typeface="+mn-ea"/>
            </a:endParaRPr>
          </a:p>
          <a:p>
            <a:r>
              <a:rPr lang="ja-JP" altLang="en-US" sz="1200" dirty="0">
                <a:solidFill>
                  <a:schemeClr val="tx1"/>
                </a:solidFill>
                <a:latin typeface="+mn-ea"/>
              </a:rPr>
              <a:t>　　　・ただし、</a:t>
            </a:r>
            <a:r>
              <a:rPr lang="ja-JP" altLang="en-US" sz="1200" u="sng" dirty="0">
                <a:solidFill>
                  <a:srgbClr val="FF0000"/>
                </a:solidFill>
                <a:latin typeface="+mn-ea"/>
              </a:rPr>
              <a:t>依然として認知度の低いものや利用度が低いものについては、その原因を調査し利用促進施策の追加が必要。　</a:t>
            </a:r>
            <a:endParaRPr lang="en-US" altLang="ja-JP" sz="1200" u="sng" dirty="0">
              <a:solidFill>
                <a:srgbClr val="FF0000"/>
              </a:solidFill>
              <a:latin typeface="+mn-ea"/>
            </a:endParaRPr>
          </a:p>
          <a:p>
            <a:r>
              <a:rPr lang="ja-JP" altLang="en-US" sz="1200" dirty="0">
                <a:solidFill>
                  <a:srgbClr val="FF0000"/>
                </a:solidFill>
                <a:latin typeface="+mn-ea"/>
              </a:rPr>
              <a:t>　　　</a:t>
            </a:r>
            <a:r>
              <a:rPr lang="ja-JP" altLang="en-US" sz="1300" b="1" u="sng" dirty="0">
                <a:solidFill>
                  <a:schemeClr val="tx1"/>
                </a:solidFill>
                <a:latin typeface="+mn-ea"/>
              </a:rPr>
              <a:t>課題と対策</a:t>
            </a:r>
            <a:endParaRPr lang="en-US" altLang="ja-JP" sz="1300" b="1" u="sng" dirty="0">
              <a:solidFill>
                <a:schemeClr val="tx1"/>
              </a:solidFill>
              <a:latin typeface="+mn-ea"/>
            </a:endParaRPr>
          </a:p>
          <a:p>
            <a:r>
              <a:rPr lang="en-US" altLang="ja-JP" sz="1200" dirty="0">
                <a:solidFill>
                  <a:srgbClr val="FF0000"/>
                </a:solidFill>
                <a:latin typeface="+mn-ea"/>
              </a:rPr>
              <a:t>     </a:t>
            </a:r>
            <a:r>
              <a:rPr lang="ja-JP" altLang="en-US" sz="1200" dirty="0">
                <a:solidFill>
                  <a:srgbClr val="FF0000"/>
                </a:solidFill>
                <a:latin typeface="+mn-ea"/>
              </a:rPr>
              <a:t>　</a:t>
            </a:r>
            <a:r>
              <a:rPr lang="ja-JP" altLang="en-US" sz="1200" u="sng" dirty="0">
                <a:solidFill>
                  <a:srgbClr val="FF0000"/>
                </a:solidFill>
                <a:highlight>
                  <a:srgbClr val="FFFF00"/>
                </a:highlight>
                <a:latin typeface="+mn-ea"/>
              </a:rPr>
              <a:t>・健康だよりや健康イベント、セミナーと連携し記憶づけ、認知度の向上、利用を促す。</a:t>
            </a:r>
            <a:endParaRPr lang="en-US" altLang="ja-JP" sz="1200" u="sng" dirty="0">
              <a:solidFill>
                <a:srgbClr val="FF0000"/>
              </a:solidFill>
              <a:highlight>
                <a:srgbClr val="FFFF00"/>
              </a:highlight>
              <a:latin typeface="+mn-ea"/>
            </a:endParaRPr>
          </a:p>
          <a:p>
            <a:r>
              <a:rPr lang="ja-JP" altLang="en-US" sz="1200" dirty="0">
                <a:solidFill>
                  <a:srgbClr val="FF0000"/>
                </a:solidFill>
                <a:latin typeface="+mn-ea"/>
              </a:rPr>
              <a:t>　　</a:t>
            </a:r>
            <a:endParaRPr lang="en-US" altLang="ja-JP" sz="1400" b="1" u="sng" dirty="0">
              <a:solidFill>
                <a:srgbClr val="FF0000"/>
              </a:solidFill>
              <a:latin typeface="+mn-ea"/>
            </a:endParaRPr>
          </a:p>
        </p:txBody>
      </p:sp>
      <p:sp>
        <p:nvSpPr>
          <p:cNvPr id="2" name="テキスト ボックス 1">
            <a:extLst>
              <a:ext uri="{FF2B5EF4-FFF2-40B4-BE49-F238E27FC236}">
                <a16:creationId xmlns:a16="http://schemas.microsoft.com/office/drawing/2014/main" id="{92A2CA54-690D-E55B-D736-1F02DA610980}"/>
              </a:ext>
            </a:extLst>
          </p:cNvPr>
          <p:cNvSpPr txBox="1"/>
          <p:nvPr/>
        </p:nvSpPr>
        <p:spPr>
          <a:xfrm>
            <a:off x="244869" y="660215"/>
            <a:ext cx="1771639" cy="338554"/>
          </a:xfrm>
          <a:prstGeom prst="rect">
            <a:avLst/>
          </a:prstGeom>
          <a:noFill/>
        </p:spPr>
        <p:txBody>
          <a:bodyPr wrap="none" rtlCol="0">
            <a:spAutoFit/>
          </a:bodyPr>
          <a:lstStyle/>
          <a:p>
            <a:pPr marL="342900" indent="-342900">
              <a:buFont typeface="+mj-lt"/>
              <a:buAutoNum type="arabicPeriod"/>
            </a:pPr>
            <a:r>
              <a:rPr kumimoji="1" lang="ja-JP" altLang="en-US" sz="1600" b="1" dirty="0">
                <a:solidFill>
                  <a:srgbClr val="0070C0"/>
                </a:solidFill>
              </a:rPr>
              <a:t>従業員の理解</a:t>
            </a:r>
          </a:p>
        </p:txBody>
      </p:sp>
      <p:sp>
        <p:nvSpPr>
          <p:cNvPr id="12" name="テキスト ボックス 11">
            <a:extLst>
              <a:ext uri="{FF2B5EF4-FFF2-40B4-BE49-F238E27FC236}">
                <a16:creationId xmlns:a16="http://schemas.microsoft.com/office/drawing/2014/main" id="{F57B8F97-68C5-6F94-8636-FDAA1CD11007}"/>
              </a:ext>
            </a:extLst>
          </p:cNvPr>
          <p:cNvSpPr txBox="1"/>
          <p:nvPr/>
        </p:nvSpPr>
        <p:spPr>
          <a:xfrm>
            <a:off x="324000" y="3789991"/>
            <a:ext cx="3977371" cy="338554"/>
          </a:xfrm>
          <a:prstGeom prst="rect">
            <a:avLst/>
          </a:prstGeom>
          <a:noFill/>
        </p:spPr>
        <p:txBody>
          <a:bodyPr wrap="none" rtlCol="0">
            <a:spAutoFit/>
          </a:bodyPr>
          <a:lstStyle/>
          <a:p>
            <a:pPr marL="342900" indent="-342900">
              <a:buFont typeface="+mj-lt"/>
              <a:buAutoNum type="arabicPeriod" startAt="2"/>
            </a:pPr>
            <a:r>
              <a:rPr kumimoji="1" lang="ja-JP" altLang="en-US" sz="1600" b="1" dirty="0">
                <a:solidFill>
                  <a:srgbClr val="0070C0"/>
                </a:solidFill>
              </a:rPr>
              <a:t>従業員の健康課題の把握と必要な対策</a:t>
            </a:r>
          </a:p>
        </p:txBody>
      </p:sp>
    </p:spTree>
    <p:extLst>
      <p:ext uri="{BB962C8B-B14F-4D97-AF65-F5344CB8AC3E}">
        <p14:creationId xmlns:p14="http://schemas.microsoft.com/office/powerpoint/2010/main" val="156039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番号プレースホルダー 4">
            <a:extLst>
              <a:ext uri="{FF2B5EF4-FFF2-40B4-BE49-F238E27FC236}">
                <a16:creationId xmlns:a16="http://schemas.microsoft.com/office/drawing/2014/main" id="{85F3A8B2-700E-497C-8DBB-08A75CC37C87}"/>
              </a:ext>
            </a:extLst>
          </p:cNvPr>
          <p:cNvSpPr>
            <a:spLocks noGrp="1"/>
          </p:cNvSpPr>
          <p:nvPr>
            <p:ph type="sldNum" sz="quarter" idx="10"/>
          </p:nvPr>
        </p:nvSpPr>
        <p:spPr>
          <a:noFill/>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defRPr kumimoji="1" sz="16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9pPr>
          </a:lstStyle>
          <a:p>
            <a:pPr>
              <a:spcBef>
                <a:spcPct val="0"/>
              </a:spcBef>
            </a:pPr>
            <a:fld id="{D6E5B1EB-3BBD-43C0-85A1-C3872AE1A929}" type="slidenum">
              <a:rPr lang="en-US" altLang="ja-JP" sz="1200" smtClean="0"/>
              <a:pPr>
                <a:spcBef>
                  <a:spcPct val="0"/>
                </a:spcBef>
              </a:pPr>
              <a:t>2</a:t>
            </a:fld>
            <a:endParaRPr lang="en-US" altLang="ja-JP" sz="1200" dirty="0"/>
          </a:p>
        </p:txBody>
      </p:sp>
      <p:sp>
        <p:nvSpPr>
          <p:cNvPr id="5" name="フッター プレースホルダー 5">
            <a:extLst>
              <a:ext uri="{FF2B5EF4-FFF2-40B4-BE49-F238E27FC236}">
                <a16:creationId xmlns:a16="http://schemas.microsoft.com/office/drawing/2014/main" id="{4F5C0EBF-DBEF-4539-9070-09C24F9FF89F}"/>
              </a:ext>
            </a:extLst>
          </p:cNvPr>
          <p:cNvSpPr>
            <a:spLocks noGrp="1"/>
          </p:cNvSpPr>
          <p:nvPr>
            <p:ph type="ftr" sz="quarter" idx="11"/>
          </p:nvPr>
        </p:nvSpPr>
        <p:spPr>
          <a:xfrm>
            <a:off x="2517775" y="6428154"/>
            <a:ext cx="6192838" cy="476250"/>
          </a:xfrm>
        </p:spPr>
        <p:txBody>
          <a:bodyPr/>
          <a:lstStyle/>
          <a:p>
            <a:pPr>
              <a:defRPr/>
            </a:pPr>
            <a:r>
              <a:rPr lang="en-US" altLang="ja-JP" dirty="0"/>
              <a:t>© 2023 Daiwa House Group All rights reserved. </a:t>
            </a:r>
          </a:p>
        </p:txBody>
      </p:sp>
      <p:sp>
        <p:nvSpPr>
          <p:cNvPr id="6148" name="Rectangle 4">
            <a:extLst>
              <a:ext uri="{FF2B5EF4-FFF2-40B4-BE49-F238E27FC236}">
                <a16:creationId xmlns:a16="http://schemas.microsoft.com/office/drawing/2014/main" id="{EA2059BD-527A-4717-B829-B833742F84DA}"/>
              </a:ext>
            </a:extLst>
          </p:cNvPr>
          <p:cNvSpPr>
            <a:spLocks noGrp="1" noChangeArrowheads="1"/>
          </p:cNvSpPr>
          <p:nvPr>
            <p:ph type="title"/>
          </p:nvPr>
        </p:nvSpPr>
        <p:spPr>
          <a:xfrm>
            <a:off x="446088" y="115200"/>
            <a:ext cx="6573837" cy="417512"/>
          </a:xfrm>
          <a:noFill/>
        </p:spPr>
        <p:txBody>
          <a:bodyPr/>
          <a:lstStyle/>
          <a:p>
            <a:pPr eaLnBrk="1" hangingPunct="1"/>
            <a:r>
              <a:rPr lang="ja-JP" altLang="en-US" dirty="0"/>
              <a:t>❖アンケート結果　まとめ（２／３）</a:t>
            </a:r>
            <a:r>
              <a:rPr lang="ja-JP" altLang="en-US" dirty="0">
                <a:solidFill>
                  <a:srgbClr val="FF0000"/>
                </a:solidFill>
              </a:rPr>
              <a:t>　</a:t>
            </a:r>
            <a:endParaRPr lang="ja-JP" altLang="en-US" sz="1600" dirty="0">
              <a:solidFill>
                <a:srgbClr val="FF0000"/>
              </a:solidFill>
            </a:endParaRPr>
          </a:p>
        </p:txBody>
      </p:sp>
      <p:sp>
        <p:nvSpPr>
          <p:cNvPr id="6" name="正方形/長方形 5">
            <a:extLst>
              <a:ext uri="{FF2B5EF4-FFF2-40B4-BE49-F238E27FC236}">
                <a16:creationId xmlns:a16="http://schemas.microsoft.com/office/drawing/2014/main" id="{9AC103B8-C981-74EF-8E54-A4D73E19D96B}"/>
              </a:ext>
            </a:extLst>
          </p:cNvPr>
          <p:cNvSpPr/>
          <p:nvPr/>
        </p:nvSpPr>
        <p:spPr>
          <a:xfrm>
            <a:off x="324000" y="1030294"/>
            <a:ext cx="8496000" cy="2624537"/>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8000" rtlCol="0" anchor="t"/>
          <a:lstStyle/>
          <a:p>
            <a:pPr marL="285750" indent="-285750">
              <a:buFont typeface="Wingdings" panose="05000000000000000000" pitchFamily="2" charset="2"/>
              <a:buChar char="Ø"/>
            </a:pPr>
            <a:r>
              <a:rPr kumimoji="1" lang="ja-JP" altLang="en-US" sz="1300" b="1" u="sng" dirty="0">
                <a:solidFill>
                  <a:schemeClr val="tx1"/>
                </a:solidFill>
                <a:latin typeface="+mn-ea"/>
              </a:rPr>
              <a:t>今年度の特徴</a:t>
            </a:r>
            <a:br>
              <a:rPr kumimoji="1" lang="en-US" altLang="ja-JP" sz="1400" b="1" u="sng" dirty="0">
                <a:solidFill>
                  <a:schemeClr val="tx1"/>
                </a:solidFill>
                <a:latin typeface="+mn-ea"/>
              </a:rPr>
            </a:br>
            <a:br>
              <a:rPr kumimoji="1" lang="en-US" altLang="ja-JP" sz="100" b="1" u="sng" dirty="0">
                <a:solidFill>
                  <a:schemeClr val="tx1"/>
                </a:solidFill>
                <a:latin typeface="+mn-ea"/>
              </a:rPr>
            </a:br>
            <a:r>
              <a:rPr lang="ja-JP" altLang="en-US" sz="1200" dirty="0">
                <a:solidFill>
                  <a:schemeClr val="tx1"/>
                </a:solidFill>
                <a:latin typeface="+mn-ea"/>
              </a:rPr>
              <a:t>・睡眠について ： 「睡眠で十分な休養が取れていますか」 ＝ 「いいえ」 </a:t>
            </a:r>
            <a:r>
              <a:rPr lang="en-US" altLang="ja-JP" sz="1200" dirty="0">
                <a:solidFill>
                  <a:schemeClr val="tx1"/>
                </a:solidFill>
                <a:latin typeface="+mn-ea"/>
              </a:rPr>
              <a:t>57.5%</a:t>
            </a:r>
            <a:r>
              <a:rPr lang="ja-JP" altLang="en-US" sz="1200" dirty="0">
                <a:solidFill>
                  <a:schemeClr val="tx1"/>
                </a:solidFill>
                <a:latin typeface="+mn-ea"/>
              </a:rPr>
              <a:t>　</a:t>
            </a:r>
            <a:r>
              <a:rPr kumimoji="1" lang="ja-JP" altLang="en-US" sz="1200" dirty="0">
                <a:solidFill>
                  <a:schemeClr val="tx1"/>
                </a:solidFill>
                <a:latin typeface="+mn-ea"/>
              </a:rPr>
              <a:t>（前年度比 </a:t>
            </a:r>
            <a:r>
              <a:rPr lang="en-US" altLang="ja-JP" sz="1200" dirty="0">
                <a:solidFill>
                  <a:schemeClr val="tx1"/>
                </a:solidFill>
                <a:latin typeface="+mn-ea"/>
              </a:rPr>
              <a:t>17.5%</a:t>
            </a:r>
            <a:r>
              <a:rPr lang="ja-JP" altLang="en-US" sz="1200" dirty="0">
                <a:solidFill>
                  <a:schemeClr val="tx1"/>
                </a:solidFill>
                <a:latin typeface="+mn-ea"/>
              </a:rPr>
              <a:t>増、前々年度比 </a:t>
            </a:r>
            <a:r>
              <a:rPr lang="en-US" altLang="ja-JP" sz="1200" dirty="0">
                <a:solidFill>
                  <a:schemeClr val="tx1"/>
                </a:solidFill>
                <a:latin typeface="+mn-ea"/>
              </a:rPr>
              <a:t>9.5%</a:t>
            </a:r>
            <a:r>
              <a:rPr lang="ja-JP" altLang="en-US" sz="1200" dirty="0">
                <a:solidFill>
                  <a:schemeClr val="tx1"/>
                </a:solidFill>
                <a:latin typeface="+mn-ea"/>
              </a:rPr>
              <a:t>増）</a:t>
            </a:r>
            <a:br>
              <a:rPr lang="en-US" altLang="ja-JP" sz="1200" dirty="0">
                <a:solidFill>
                  <a:schemeClr val="tx1"/>
                </a:solidFill>
                <a:latin typeface="+mn-ea"/>
              </a:rPr>
            </a:br>
            <a:r>
              <a:rPr lang="en-US" altLang="ja-JP" sz="1200" dirty="0">
                <a:solidFill>
                  <a:schemeClr val="tx1"/>
                </a:solidFill>
                <a:latin typeface="+mn-ea"/>
              </a:rPr>
              <a:t>	</a:t>
            </a:r>
            <a:r>
              <a:rPr lang="ja-JP" altLang="en-US" sz="1200" dirty="0">
                <a:solidFill>
                  <a:schemeClr val="tx1"/>
                </a:solidFill>
                <a:latin typeface="+mn-ea"/>
              </a:rPr>
              <a:t>　　　　　⇒ </a:t>
            </a:r>
            <a:r>
              <a:rPr lang="ja-JP" altLang="en-US" sz="1200" u="sng" dirty="0">
                <a:solidFill>
                  <a:srgbClr val="FF0000"/>
                </a:solidFill>
                <a:latin typeface="+mn-ea"/>
              </a:rPr>
              <a:t>睡眠で十分に休養がとれていない（十分な睡眠・快眠ができていない）</a:t>
            </a:r>
            <a:br>
              <a:rPr lang="en-US" altLang="ja-JP" sz="1200" u="sng" dirty="0">
                <a:solidFill>
                  <a:srgbClr val="FF0000"/>
                </a:solidFill>
                <a:latin typeface="+mn-ea"/>
              </a:rPr>
            </a:br>
            <a:br>
              <a:rPr lang="en-US" altLang="ja-JP" sz="100" u="sng" dirty="0">
                <a:solidFill>
                  <a:srgbClr val="FF0000"/>
                </a:solidFill>
                <a:latin typeface="+mn-ea"/>
              </a:rPr>
            </a:br>
            <a:endParaRPr lang="en-US" altLang="ja-JP" sz="200" u="sng" dirty="0">
              <a:solidFill>
                <a:schemeClr val="tx1"/>
              </a:solidFill>
              <a:latin typeface="+mn-ea"/>
            </a:endParaRPr>
          </a:p>
          <a:p>
            <a:pPr marL="285750" indent="-285750">
              <a:buFont typeface="Wingdings" panose="05000000000000000000" pitchFamily="2" charset="2"/>
              <a:buChar char="Ø"/>
            </a:pPr>
            <a:r>
              <a:rPr lang="en-US" altLang="ja-JP" sz="1300" b="1" u="sng" dirty="0">
                <a:solidFill>
                  <a:schemeClr val="tx1"/>
                </a:solidFill>
                <a:latin typeface="+mn-ea"/>
              </a:rPr>
              <a:t>3</a:t>
            </a:r>
            <a:r>
              <a:rPr lang="ja-JP" altLang="en-US" sz="1300" b="1" u="sng" dirty="0">
                <a:solidFill>
                  <a:schemeClr val="tx1"/>
                </a:solidFill>
                <a:latin typeface="+mn-ea"/>
              </a:rPr>
              <a:t>年間で見えてきたこと</a:t>
            </a:r>
            <a:br>
              <a:rPr lang="en-US" altLang="ja-JP" sz="1400" b="1" u="sng" dirty="0">
                <a:solidFill>
                  <a:schemeClr val="tx1"/>
                </a:solidFill>
                <a:latin typeface="+mn-ea"/>
              </a:rPr>
            </a:br>
            <a:br>
              <a:rPr lang="en-US" altLang="ja-JP" sz="100" b="1" u="sng" dirty="0">
                <a:solidFill>
                  <a:schemeClr val="tx1"/>
                </a:solidFill>
                <a:latin typeface="+mn-ea"/>
              </a:rPr>
            </a:br>
            <a:r>
              <a:rPr lang="ja-JP" altLang="en-US" sz="1200" spc="-30" dirty="0">
                <a:solidFill>
                  <a:schemeClr val="tx1"/>
                </a:solidFill>
                <a:latin typeface="+mn-ea"/>
              </a:rPr>
              <a:t>・コロナ禍による働き方の変化が睡眠への意識の高まりにつながったが、</a:t>
            </a:r>
            <a:r>
              <a:rPr lang="ja-JP" altLang="en-US" sz="1200" u="sng" spc="-30" dirty="0">
                <a:solidFill>
                  <a:srgbClr val="FF0000"/>
                </a:solidFill>
                <a:latin typeface="+mn-ea"/>
              </a:rPr>
              <a:t>今年に入り出社が増えたことで十分な睡眠がとれな い</a:t>
            </a:r>
            <a:br>
              <a:rPr lang="en-US" altLang="ja-JP" sz="1200" u="sng" spc="-30" dirty="0">
                <a:solidFill>
                  <a:srgbClr val="FF0000"/>
                </a:solidFill>
                <a:latin typeface="+mn-ea"/>
              </a:rPr>
            </a:br>
            <a:r>
              <a:rPr lang="ja-JP" altLang="en-US" sz="1200" spc="-30" dirty="0">
                <a:solidFill>
                  <a:srgbClr val="FF0000"/>
                </a:solidFill>
                <a:latin typeface="+mn-ea"/>
              </a:rPr>
              <a:t>  </a:t>
            </a:r>
            <a:r>
              <a:rPr lang="ja-JP" altLang="en-US" sz="1200" u="sng" dirty="0">
                <a:solidFill>
                  <a:srgbClr val="FF0000"/>
                </a:solidFill>
                <a:latin typeface="+mn-ea"/>
              </a:rPr>
              <a:t>状況とそれに対する不満が増加</a:t>
            </a:r>
            <a:r>
              <a:rPr lang="ja-JP" altLang="en-US" sz="1200" dirty="0">
                <a:solidFill>
                  <a:schemeClr val="tx1"/>
                </a:solidFill>
                <a:latin typeface="+mn-ea"/>
              </a:rPr>
              <a:t>。より柔軟な働き方（在宅と出社のハイブリッド等）を考える必要あり。</a:t>
            </a:r>
            <a:br>
              <a:rPr lang="en-US" altLang="ja-JP" sz="1200" dirty="0">
                <a:solidFill>
                  <a:schemeClr val="tx1"/>
                </a:solidFill>
                <a:latin typeface="+mn-ea"/>
              </a:rPr>
            </a:br>
            <a:r>
              <a:rPr lang="ja-JP" altLang="en-US" sz="1200" dirty="0">
                <a:solidFill>
                  <a:schemeClr val="tx1"/>
                </a:solidFill>
                <a:latin typeface="+mn-ea"/>
              </a:rPr>
              <a:t>・社会全体で喫煙者の割合は減少し、厚生労働省調査では</a:t>
            </a:r>
            <a:r>
              <a:rPr lang="en-US" altLang="ja-JP" sz="1200" dirty="0">
                <a:solidFill>
                  <a:schemeClr val="tx1"/>
                </a:solidFill>
                <a:latin typeface="+mn-ea"/>
              </a:rPr>
              <a:t>16.7%</a:t>
            </a:r>
            <a:r>
              <a:rPr lang="ja-JP" altLang="en-US" sz="1200" dirty="0">
                <a:solidFill>
                  <a:schemeClr val="tx1"/>
                </a:solidFill>
                <a:latin typeface="+mn-ea"/>
              </a:rPr>
              <a:t>だが、当社はそれを上回っており、</a:t>
            </a:r>
            <a:r>
              <a:rPr lang="ja-JP" altLang="en-US" sz="1200" u="sng" dirty="0">
                <a:solidFill>
                  <a:srgbClr val="FF0000"/>
                </a:solidFill>
                <a:latin typeface="+mn-ea"/>
              </a:rPr>
              <a:t>健康への意識は高まって</a:t>
            </a:r>
            <a:br>
              <a:rPr lang="en-US" altLang="ja-JP" sz="1200" u="sng" dirty="0">
                <a:solidFill>
                  <a:srgbClr val="FF0000"/>
                </a:solidFill>
                <a:latin typeface="+mn-ea"/>
              </a:rPr>
            </a:br>
            <a:r>
              <a:rPr lang="en-US" altLang="ja-JP" sz="1200" dirty="0">
                <a:solidFill>
                  <a:srgbClr val="FF0000"/>
                </a:solidFill>
                <a:latin typeface="+mn-ea"/>
              </a:rPr>
              <a:t>  </a:t>
            </a:r>
            <a:r>
              <a:rPr lang="ja-JP" altLang="en-US" sz="1200" u="sng" spc="-30" dirty="0">
                <a:solidFill>
                  <a:srgbClr val="FF0000"/>
                </a:solidFill>
                <a:latin typeface="+mn-ea"/>
              </a:rPr>
              <a:t>いても喫煙に対する行動変容は一向に見られない。</a:t>
            </a:r>
            <a:r>
              <a:rPr lang="ja-JP" altLang="en-US" sz="1200" spc="-30" dirty="0">
                <a:solidFill>
                  <a:schemeClr val="tx1"/>
                </a:solidFill>
                <a:latin typeface="+mn-ea"/>
              </a:rPr>
              <a:t>禁煙促進に成功している他社の例などを研究し、新たな対策</a:t>
            </a:r>
            <a:r>
              <a:rPr lang="ja-JP" altLang="en-US" sz="1200" dirty="0">
                <a:solidFill>
                  <a:schemeClr val="tx1"/>
                </a:solidFill>
                <a:latin typeface="+mn-ea"/>
              </a:rPr>
              <a:t>が必要。</a:t>
            </a:r>
            <a:r>
              <a:rPr lang="ja-JP" altLang="en-US" sz="1200" b="0" i="0" dirty="0">
                <a:solidFill>
                  <a:srgbClr val="333333"/>
                </a:solidFill>
                <a:effectLst/>
                <a:latin typeface="+mn-ea"/>
              </a:rPr>
              <a:t>　</a:t>
            </a:r>
            <a:br>
              <a:rPr lang="en-US" altLang="ja-JP" sz="1200" b="0" i="0" dirty="0">
                <a:solidFill>
                  <a:srgbClr val="333333"/>
                </a:solidFill>
                <a:effectLst/>
                <a:latin typeface="+mn-ea"/>
              </a:rPr>
            </a:br>
            <a:r>
              <a:rPr lang="ja-JP" altLang="en-US" sz="1200" b="0" i="0" dirty="0">
                <a:solidFill>
                  <a:srgbClr val="333333"/>
                </a:solidFill>
                <a:effectLst/>
                <a:latin typeface="+mn-ea"/>
              </a:rPr>
              <a:t>・外出機会および</a:t>
            </a:r>
            <a:r>
              <a:rPr lang="ja-JP" altLang="en-US" sz="1200" dirty="0">
                <a:solidFill>
                  <a:srgbClr val="333333"/>
                </a:solidFill>
                <a:latin typeface="+mn-ea"/>
              </a:rPr>
              <a:t>運動機会が減る中、</a:t>
            </a:r>
            <a:r>
              <a:rPr lang="ja-JP" altLang="en-US" sz="1200" b="0" i="0" u="sng" dirty="0">
                <a:solidFill>
                  <a:srgbClr val="FF0000"/>
                </a:solidFill>
                <a:effectLst/>
                <a:latin typeface="+mn-ea"/>
              </a:rPr>
              <a:t>運動の必要性は意識している</a:t>
            </a:r>
            <a:r>
              <a:rPr lang="ja-JP" altLang="en-US" sz="1200" u="sng" dirty="0">
                <a:solidFill>
                  <a:srgbClr val="FF0000"/>
                </a:solidFill>
                <a:latin typeface="+mn-ea"/>
              </a:rPr>
              <a:t>が、実践できていない</a:t>
            </a:r>
            <a:r>
              <a:rPr lang="ja-JP" altLang="en-US" sz="1200" b="0" i="0" dirty="0">
                <a:solidFill>
                  <a:srgbClr val="333333"/>
                </a:solidFill>
                <a:effectLst/>
                <a:latin typeface="+mn-ea"/>
              </a:rPr>
              <a:t>人が多い。効果のある具体的</a:t>
            </a:r>
            <a:br>
              <a:rPr lang="en-US" altLang="ja-JP" sz="1200" b="0" i="0" dirty="0">
                <a:solidFill>
                  <a:srgbClr val="333333"/>
                </a:solidFill>
                <a:effectLst/>
                <a:latin typeface="+mn-ea"/>
              </a:rPr>
            </a:br>
            <a:r>
              <a:rPr lang="ja-JP" altLang="en-US" sz="1200" dirty="0">
                <a:solidFill>
                  <a:srgbClr val="333333"/>
                </a:solidFill>
                <a:latin typeface="+mn-ea"/>
              </a:rPr>
              <a:t>  </a:t>
            </a:r>
            <a:r>
              <a:rPr lang="ja-JP" altLang="en-US" sz="1200" b="0" i="0" dirty="0">
                <a:solidFill>
                  <a:srgbClr val="333333"/>
                </a:solidFill>
                <a:effectLst/>
                <a:latin typeface="+mn-ea"/>
              </a:rPr>
              <a:t>な運動習慣のあり方を改めて考える必要がある。</a:t>
            </a:r>
            <a:br>
              <a:rPr lang="en-US" altLang="ja-JP" sz="1200" b="0" i="0" dirty="0">
                <a:solidFill>
                  <a:srgbClr val="333333"/>
                </a:solidFill>
                <a:effectLst/>
                <a:latin typeface="+mn-ea"/>
              </a:rPr>
            </a:br>
            <a:r>
              <a:rPr lang="ja-JP" altLang="en-US" sz="1200" b="0" i="0" dirty="0">
                <a:solidFill>
                  <a:srgbClr val="333333"/>
                </a:solidFill>
                <a:effectLst/>
                <a:latin typeface="+mn-ea"/>
              </a:rPr>
              <a:t>　</a:t>
            </a:r>
            <a:r>
              <a:rPr lang="ja-JP" altLang="en-US" sz="1200" u="sng" dirty="0">
                <a:solidFill>
                  <a:srgbClr val="FF0000"/>
                </a:solidFill>
                <a:latin typeface="+mn-ea"/>
              </a:rPr>
              <a:t>コロナが人々の体調や生活習慣に大きな影響をもたらしている</a:t>
            </a:r>
            <a:r>
              <a:rPr lang="ja-JP" altLang="en-US" sz="1200" dirty="0">
                <a:solidFill>
                  <a:srgbClr val="333333"/>
                </a:solidFill>
                <a:latin typeface="+mn-ea"/>
              </a:rPr>
              <a:t>という実態が明らかになった。</a:t>
            </a:r>
            <a:r>
              <a:rPr lang="ja-JP" altLang="en-US" sz="1200" dirty="0">
                <a:solidFill>
                  <a:schemeClr val="tx1"/>
                </a:solidFill>
                <a:latin typeface="+mn-ea"/>
              </a:rPr>
              <a:t>　</a:t>
            </a:r>
            <a:endParaRPr lang="en-US" altLang="ja-JP" sz="1200" b="0" i="0" dirty="0">
              <a:solidFill>
                <a:srgbClr val="333333"/>
              </a:solidFill>
              <a:effectLst/>
              <a:latin typeface="+mn-ea"/>
            </a:endParaRPr>
          </a:p>
          <a:p>
            <a:pPr marL="285750" indent="-285750">
              <a:buFont typeface="Wingdings" panose="05000000000000000000" pitchFamily="2" charset="2"/>
              <a:buChar char="Ø"/>
            </a:pPr>
            <a:r>
              <a:rPr lang="ja-JP" altLang="en-US" sz="1300" b="1" u="sng" dirty="0">
                <a:solidFill>
                  <a:srgbClr val="333333"/>
                </a:solidFill>
                <a:latin typeface="+mn-ea"/>
              </a:rPr>
              <a:t>課題と対策</a:t>
            </a:r>
            <a:endParaRPr lang="ja-JP" altLang="en-US" sz="1300" b="1" i="0" u="sng" dirty="0">
              <a:solidFill>
                <a:srgbClr val="333333"/>
              </a:solidFill>
              <a:effectLst/>
              <a:latin typeface="+mn-ea"/>
            </a:endParaRPr>
          </a:p>
          <a:p>
            <a:r>
              <a:rPr lang="ja-JP" altLang="en-US" sz="1200" b="0" i="0" dirty="0">
                <a:solidFill>
                  <a:srgbClr val="333333"/>
                </a:solidFill>
                <a:effectLst/>
                <a:latin typeface="+mn-ea"/>
              </a:rPr>
              <a:t>　　</a:t>
            </a:r>
            <a:r>
              <a:rPr lang="ja-JP" altLang="en-US" sz="1200" b="0" i="0" dirty="0">
                <a:solidFill>
                  <a:srgbClr val="FF0000"/>
                </a:solidFill>
                <a:effectLst/>
                <a:latin typeface="+mn-ea"/>
              </a:rPr>
              <a:t>　</a:t>
            </a:r>
            <a:r>
              <a:rPr lang="ja-JP" altLang="en-US" sz="1200" u="sng" dirty="0">
                <a:solidFill>
                  <a:srgbClr val="FF0000"/>
                </a:solidFill>
                <a:highlight>
                  <a:srgbClr val="FFFF00"/>
                </a:highlight>
                <a:latin typeface="+mn-ea"/>
              </a:rPr>
              <a:t>・睡眠の関心が高く、前項の希望する施策同様、</a:t>
            </a:r>
            <a:r>
              <a:rPr lang="ja-JP" altLang="en-US" sz="1200" u="sng" dirty="0">
                <a:solidFill>
                  <a:srgbClr val="FF0000"/>
                </a:solidFill>
                <a:highlight>
                  <a:srgbClr val="FFFF00"/>
                </a:highlight>
                <a:latin typeface="Arial" panose="020B0604020202020204" pitchFamily="34" charset="0"/>
              </a:rPr>
              <a:t>休息が採れる</a:t>
            </a:r>
            <a:r>
              <a:rPr lang="ja-JP" altLang="en-US" sz="1200" i="0" u="sng" dirty="0">
                <a:solidFill>
                  <a:srgbClr val="FF0000"/>
                </a:solidFill>
                <a:effectLst/>
                <a:highlight>
                  <a:srgbClr val="FFFF00"/>
                </a:highlight>
                <a:latin typeface="Arial" panose="020B0604020202020204" pitchFamily="34" charset="0"/>
              </a:rPr>
              <a:t>環境づくりを目指す。</a:t>
            </a:r>
            <a:endParaRPr lang="en-US" altLang="ja-JP" sz="1200" b="0" i="0" u="sng" dirty="0">
              <a:solidFill>
                <a:srgbClr val="FF0000"/>
              </a:solidFill>
              <a:effectLst/>
              <a:highlight>
                <a:srgbClr val="FFFF00"/>
              </a:highlight>
              <a:latin typeface="+mn-ea"/>
            </a:endParaRPr>
          </a:p>
          <a:p>
            <a:r>
              <a:rPr lang="ja-JP" altLang="en-US" sz="1200" b="0" i="0" dirty="0">
                <a:solidFill>
                  <a:srgbClr val="FF0000"/>
                </a:solidFill>
                <a:effectLst/>
                <a:highlight>
                  <a:srgbClr val="C0C0C0"/>
                </a:highlight>
                <a:latin typeface="+mn-ea"/>
              </a:rPr>
              <a:t>　</a:t>
            </a:r>
            <a:r>
              <a:rPr lang="en-US" altLang="ja-JP" sz="1200" dirty="0">
                <a:solidFill>
                  <a:srgbClr val="333333"/>
                </a:solidFill>
                <a:latin typeface="+mn-ea"/>
              </a:rPr>
              <a:t>      </a:t>
            </a:r>
            <a:endParaRPr lang="en-US" altLang="ja-JP" sz="1200" dirty="0">
              <a:solidFill>
                <a:schemeClr val="tx1"/>
              </a:solidFill>
              <a:latin typeface="+mn-ea"/>
            </a:endParaRPr>
          </a:p>
          <a:p>
            <a:r>
              <a:rPr lang="ja-JP" altLang="en-US" sz="1300" b="1" dirty="0">
                <a:solidFill>
                  <a:schemeClr val="tx1"/>
                </a:solidFill>
                <a:latin typeface="+mn-ea"/>
              </a:rPr>
              <a:t>　　</a:t>
            </a:r>
            <a:endParaRPr lang="ja-JP" altLang="en-US" sz="1200" dirty="0">
              <a:solidFill>
                <a:schemeClr val="tx1"/>
              </a:solidFill>
              <a:latin typeface="+mn-ea"/>
            </a:endParaRPr>
          </a:p>
        </p:txBody>
      </p:sp>
      <p:sp>
        <p:nvSpPr>
          <p:cNvPr id="2" name="テキスト ボックス 1">
            <a:extLst>
              <a:ext uri="{FF2B5EF4-FFF2-40B4-BE49-F238E27FC236}">
                <a16:creationId xmlns:a16="http://schemas.microsoft.com/office/drawing/2014/main" id="{92A2CA54-690D-E55B-D736-1F02DA610980}"/>
              </a:ext>
            </a:extLst>
          </p:cNvPr>
          <p:cNvSpPr txBox="1"/>
          <p:nvPr/>
        </p:nvSpPr>
        <p:spPr>
          <a:xfrm>
            <a:off x="269448" y="691740"/>
            <a:ext cx="2909771" cy="338554"/>
          </a:xfrm>
          <a:prstGeom prst="rect">
            <a:avLst/>
          </a:prstGeom>
          <a:noFill/>
        </p:spPr>
        <p:txBody>
          <a:bodyPr wrap="none" rtlCol="0">
            <a:spAutoFit/>
          </a:bodyPr>
          <a:lstStyle/>
          <a:p>
            <a:pPr marL="342900" indent="-342900">
              <a:buFont typeface="+mj-lt"/>
              <a:buAutoNum type="arabicPeriod" startAt="3"/>
            </a:pPr>
            <a:r>
              <a:rPr kumimoji="1" lang="ja-JP" altLang="en-US" sz="1600" b="1" dirty="0">
                <a:solidFill>
                  <a:srgbClr val="0070C0"/>
                </a:solidFill>
              </a:rPr>
              <a:t>健康増進・生活習慣病対策</a:t>
            </a:r>
          </a:p>
        </p:txBody>
      </p:sp>
      <p:sp>
        <p:nvSpPr>
          <p:cNvPr id="7" name="正方形/長方形 6">
            <a:extLst>
              <a:ext uri="{FF2B5EF4-FFF2-40B4-BE49-F238E27FC236}">
                <a16:creationId xmlns:a16="http://schemas.microsoft.com/office/drawing/2014/main" id="{BC0B2162-6B41-4D36-BAD8-4CE1641A7D36}"/>
              </a:ext>
            </a:extLst>
          </p:cNvPr>
          <p:cNvSpPr/>
          <p:nvPr/>
        </p:nvSpPr>
        <p:spPr>
          <a:xfrm>
            <a:off x="324000" y="3993386"/>
            <a:ext cx="8496000" cy="2691944"/>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8000" rtlCol="0" anchor="t"/>
          <a:lstStyle/>
          <a:p>
            <a:pPr marL="285750" indent="-285750">
              <a:buFont typeface="Wingdings" panose="05000000000000000000" pitchFamily="2" charset="2"/>
              <a:buChar char="Ø"/>
            </a:pPr>
            <a:r>
              <a:rPr kumimoji="1" lang="ja-JP" altLang="en-US" sz="1300" b="1" u="sng" dirty="0">
                <a:solidFill>
                  <a:schemeClr val="tx1"/>
                </a:solidFill>
                <a:latin typeface="+mn-ea"/>
              </a:rPr>
              <a:t>今年度の特徴</a:t>
            </a:r>
            <a:br>
              <a:rPr kumimoji="1" lang="en-US" altLang="ja-JP" sz="1400" b="1" u="sng" dirty="0">
                <a:solidFill>
                  <a:schemeClr val="tx1"/>
                </a:solidFill>
                <a:latin typeface="+mn-ea"/>
              </a:rPr>
            </a:br>
            <a:br>
              <a:rPr kumimoji="1" lang="en-US" altLang="ja-JP" sz="100" b="1" u="sng" dirty="0">
                <a:solidFill>
                  <a:schemeClr val="tx1"/>
                </a:solidFill>
                <a:latin typeface="+mn-ea"/>
              </a:rPr>
            </a:br>
            <a:r>
              <a:rPr lang="ja-JP" altLang="en-US" sz="1200" spc="-50" dirty="0">
                <a:solidFill>
                  <a:schemeClr val="tx1"/>
                </a:solidFill>
                <a:latin typeface="+mn-ea"/>
              </a:rPr>
              <a:t>・活力、熱意、没頭を「いつも感じる～時々感じる」 ＝ 活力 </a:t>
            </a:r>
            <a:r>
              <a:rPr lang="en-US" altLang="ja-JP" sz="1200" spc="-50" dirty="0">
                <a:solidFill>
                  <a:schemeClr val="tx1"/>
                </a:solidFill>
                <a:latin typeface="+mn-ea"/>
              </a:rPr>
              <a:t>70.3%</a:t>
            </a:r>
            <a:r>
              <a:rPr kumimoji="1" lang="ja-JP" altLang="en-US" sz="1200" dirty="0">
                <a:solidFill>
                  <a:schemeClr val="tx1"/>
                </a:solidFill>
                <a:latin typeface="+mn-ea"/>
              </a:rPr>
              <a:t>（前年度比 </a:t>
            </a:r>
            <a:r>
              <a:rPr lang="en-US" altLang="ja-JP" sz="1200" dirty="0">
                <a:solidFill>
                  <a:schemeClr val="tx1"/>
                </a:solidFill>
                <a:latin typeface="+mn-ea"/>
              </a:rPr>
              <a:t>3.3%</a:t>
            </a:r>
            <a:r>
              <a:rPr lang="ja-JP" altLang="en-US" sz="1200" dirty="0">
                <a:solidFill>
                  <a:schemeClr val="tx1"/>
                </a:solidFill>
                <a:latin typeface="+mn-ea"/>
              </a:rPr>
              <a:t>増）　　</a:t>
            </a:r>
            <a:r>
              <a:rPr lang="ja-JP" altLang="en-US" sz="1200" spc="-50" dirty="0">
                <a:solidFill>
                  <a:schemeClr val="tx1"/>
                </a:solidFill>
                <a:latin typeface="+mn-ea"/>
              </a:rPr>
              <a:t>熱意 </a:t>
            </a:r>
            <a:r>
              <a:rPr lang="en-US" altLang="ja-JP" sz="1200" spc="-50" dirty="0">
                <a:solidFill>
                  <a:schemeClr val="tx1"/>
                </a:solidFill>
                <a:latin typeface="+mn-ea"/>
              </a:rPr>
              <a:t>86.9%</a:t>
            </a:r>
            <a:r>
              <a:rPr kumimoji="1" lang="ja-JP" altLang="en-US" sz="1200" dirty="0">
                <a:solidFill>
                  <a:schemeClr val="tx1"/>
                </a:solidFill>
                <a:latin typeface="+mn-ea"/>
              </a:rPr>
              <a:t>（前年度比 </a:t>
            </a:r>
            <a:r>
              <a:rPr lang="en-US" altLang="ja-JP" sz="1200" dirty="0">
                <a:solidFill>
                  <a:schemeClr val="tx1"/>
                </a:solidFill>
                <a:latin typeface="+mn-ea"/>
              </a:rPr>
              <a:t>2.9%</a:t>
            </a:r>
            <a:r>
              <a:rPr lang="ja-JP" altLang="en-US" sz="1200" dirty="0">
                <a:solidFill>
                  <a:schemeClr val="tx1"/>
                </a:solidFill>
                <a:latin typeface="+mn-ea"/>
              </a:rPr>
              <a:t>増）</a:t>
            </a:r>
            <a:br>
              <a:rPr lang="en-US" altLang="ja-JP" sz="1200" dirty="0">
                <a:solidFill>
                  <a:schemeClr val="tx1"/>
                </a:solidFill>
                <a:latin typeface="+mn-ea"/>
              </a:rPr>
            </a:br>
            <a:r>
              <a:rPr lang="en-US" altLang="ja-JP" sz="1200" dirty="0">
                <a:solidFill>
                  <a:schemeClr val="tx1"/>
                </a:solidFill>
                <a:latin typeface="+mn-ea"/>
              </a:rPr>
              <a:t>			</a:t>
            </a:r>
            <a:r>
              <a:rPr lang="ja-JP" altLang="en-US" sz="1200" dirty="0">
                <a:solidFill>
                  <a:schemeClr val="tx1"/>
                </a:solidFill>
                <a:latin typeface="+mn-ea"/>
              </a:rPr>
              <a:t>　　　　　　　 </a:t>
            </a:r>
            <a:r>
              <a:rPr lang="ja-JP" altLang="en-US" sz="1200" spc="-50" dirty="0">
                <a:solidFill>
                  <a:schemeClr val="tx1"/>
                </a:solidFill>
                <a:latin typeface="+mn-ea"/>
              </a:rPr>
              <a:t>没頭 </a:t>
            </a:r>
            <a:r>
              <a:rPr lang="en-US" altLang="ja-JP" sz="1200" spc="-50" dirty="0">
                <a:solidFill>
                  <a:schemeClr val="tx1"/>
                </a:solidFill>
                <a:latin typeface="+mn-ea"/>
              </a:rPr>
              <a:t>74.0%</a:t>
            </a:r>
            <a:r>
              <a:rPr kumimoji="1" lang="ja-JP" altLang="en-US" sz="1200" dirty="0">
                <a:solidFill>
                  <a:schemeClr val="tx1"/>
                </a:solidFill>
                <a:latin typeface="+mn-ea"/>
              </a:rPr>
              <a:t>（前年度比 </a:t>
            </a:r>
            <a:r>
              <a:rPr lang="en-US" altLang="ja-JP" sz="1200" dirty="0">
                <a:solidFill>
                  <a:schemeClr val="tx1"/>
                </a:solidFill>
                <a:latin typeface="+mn-ea"/>
              </a:rPr>
              <a:t>3%</a:t>
            </a:r>
            <a:r>
              <a:rPr lang="ja-JP" altLang="en-US" sz="1200" dirty="0">
                <a:solidFill>
                  <a:schemeClr val="tx1"/>
                </a:solidFill>
                <a:latin typeface="+mn-ea"/>
              </a:rPr>
              <a:t>増）</a:t>
            </a:r>
            <a:br>
              <a:rPr lang="en-US" altLang="ja-JP" sz="1200" dirty="0">
                <a:solidFill>
                  <a:schemeClr val="tx1"/>
                </a:solidFill>
                <a:latin typeface="+mn-ea"/>
              </a:rPr>
            </a:br>
            <a:r>
              <a:rPr lang="ja-JP" altLang="en-US" sz="1200" dirty="0">
                <a:solidFill>
                  <a:schemeClr val="tx1"/>
                </a:solidFill>
                <a:latin typeface="+mn-ea"/>
              </a:rPr>
              <a:t>・</a:t>
            </a:r>
            <a:r>
              <a:rPr lang="ja-JP" altLang="en-US" sz="1200" spc="-50" dirty="0">
                <a:solidFill>
                  <a:schemeClr val="tx1"/>
                </a:solidFill>
                <a:latin typeface="+mn-ea"/>
              </a:rPr>
              <a:t>高い年代ほど肯定的な回答が多くワークエンゲージメントが高い（全国と比較して同様の傾向）</a:t>
            </a:r>
            <a:br>
              <a:rPr lang="en-US" altLang="ja-JP" sz="1200" spc="-50" dirty="0">
                <a:solidFill>
                  <a:schemeClr val="tx1"/>
                </a:solidFill>
                <a:latin typeface="+mn-ea"/>
              </a:rPr>
            </a:br>
            <a:r>
              <a:rPr lang="en-US" altLang="ja-JP" sz="1200" spc="-50" dirty="0">
                <a:solidFill>
                  <a:schemeClr val="tx1"/>
                </a:solidFill>
                <a:latin typeface="+mn-ea"/>
              </a:rPr>
              <a:t>	</a:t>
            </a:r>
            <a:r>
              <a:rPr lang="ja-JP" altLang="en-US" sz="1200" spc="-50" dirty="0">
                <a:solidFill>
                  <a:schemeClr val="tx1"/>
                </a:solidFill>
                <a:latin typeface="+mn-ea"/>
              </a:rPr>
              <a:t>⇒ </a:t>
            </a:r>
            <a:r>
              <a:rPr lang="ja-JP" altLang="en-US" sz="1200" u="sng" spc="-50" dirty="0">
                <a:solidFill>
                  <a:srgbClr val="FF0000"/>
                </a:solidFill>
                <a:latin typeface="+mn-ea"/>
              </a:rPr>
              <a:t>全体の数値としてはワークエンゲージメントは高くなっている。</a:t>
            </a:r>
            <a:endParaRPr lang="en-US" altLang="ja-JP" sz="1200" u="sng" spc="-50" dirty="0">
              <a:solidFill>
                <a:srgbClr val="FF0000"/>
              </a:solidFill>
              <a:latin typeface="+mn-ea"/>
            </a:endParaRPr>
          </a:p>
          <a:p>
            <a:r>
              <a:rPr lang="ja-JP" altLang="en-US" sz="1200" spc="-50" dirty="0">
                <a:solidFill>
                  <a:schemeClr val="tx1"/>
                </a:solidFill>
                <a:latin typeface="+mn-ea"/>
              </a:rPr>
              <a:t>　　　・コミュニケーションの活性度合を「充分」「どちらかというと充分」＝</a:t>
            </a:r>
            <a:r>
              <a:rPr lang="en-US" altLang="ja-JP" sz="1200" spc="-50" dirty="0">
                <a:solidFill>
                  <a:schemeClr val="tx1"/>
                </a:solidFill>
                <a:latin typeface="+mn-ea"/>
              </a:rPr>
              <a:t>72.6%</a:t>
            </a:r>
            <a:r>
              <a:rPr lang="ja-JP" altLang="en-US" sz="1200" spc="-50" dirty="0">
                <a:solidFill>
                  <a:schemeClr val="tx1"/>
                </a:solidFill>
                <a:latin typeface="+mn-ea"/>
              </a:rPr>
              <a:t>（前年度比 </a:t>
            </a:r>
            <a:r>
              <a:rPr lang="en-US" altLang="ja-JP" sz="1200" spc="-50" dirty="0">
                <a:solidFill>
                  <a:schemeClr val="tx1"/>
                </a:solidFill>
                <a:latin typeface="+mn-ea"/>
              </a:rPr>
              <a:t>6.6%</a:t>
            </a:r>
            <a:r>
              <a:rPr lang="ja-JP" altLang="en-US" sz="1200" spc="-50" dirty="0">
                <a:solidFill>
                  <a:schemeClr val="tx1"/>
                </a:solidFill>
                <a:latin typeface="+mn-ea"/>
              </a:rPr>
              <a:t>増、前々年度比 </a:t>
            </a:r>
            <a:r>
              <a:rPr lang="en-US" altLang="ja-JP" sz="1200" spc="-50" dirty="0">
                <a:solidFill>
                  <a:schemeClr val="tx1"/>
                </a:solidFill>
                <a:latin typeface="+mn-ea"/>
              </a:rPr>
              <a:t>7.8%</a:t>
            </a:r>
            <a:r>
              <a:rPr lang="ja-JP" altLang="en-US" sz="1200" spc="-50" dirty="0">
                <a:solidFill>
                  <a:schemeClr val="tx1"/>
                </a:solidFill>
                <a:latin typeface="+mn-ea"/>
              </a:rPr>
              <a:t>増）　　　　　　　　　　　　　　　　　　　　　　　　　　　　　　　　　　　　　　　　　　　　　　　</a:t>
            </a:r>
            <a:endParaRPr lang="en-US" altLang="ja-JP" sz="1200" spc="-50" dirty="0">
              <a:solidFill>
                <a:schemeClr val="tx1"/>
              </a:solidFill>
              <a:latin typeface="+mn-ea"/>
            </a:endParaRPr>
          </a:p>
          <a:p>
            <a:r>
              <a:rPr lang="en-US" altLang="ja-JP" sz="1200" dirty="0">
                <a:solidFill>
                  <a:schemeClr val="tx1"/>
                </a:solidFill>
                <a:latin typeface="+mn-ea"/>
              </a:rPr>
              <a:t>                    </a:t>
            </a:r>
            <a:r>
              <a:rPr lang="ja-JP" altLang="en-US" sz="1200" dirty="0">
                <a:solidFill>
                  <a:schemeClr val="tx1"/>
                </a:solidFill>
                <a:latin typeface="+mn-ea"/>
              </a:rPr>
              <a:t>⇒</a:t>
            </a:r>
            <a:r>
              <a:rPr lang="ja-JP" altLang="en-US" sz="1200" u="sng" dirty="0">
                <a:solidFill>
                  <a:srgbClr val="FF0000"/>
                </a:solidFill>
                <a:latin typeface="+mn-ea"/>
              </a:rPr>
              <a:t>年々数値は上昇している、中でも、年代別では</a:t>
            </a:r>
            <a:r>
              <a:rPr lang="en-US" altLang="ja-JP" sz="1200" u="sng" dirty="0">
                <a:solidFill>
                  <a:srgbClr val="FF0000"/>
                </a:solidFill>
                <a:latin typeface="+mn-ea"/>
              </a:rPr>
              <a:t>20</a:t>
            </a:r>
            <a:r>
              <a:rPr lang="ja-JP" altLang="en-US" sz="1200" u="sng" dirty="0">
                <a:solidFill>
                  <a:srgbClr val="FF0000"/>
                </a:solidFill>
                <a:latin typeface="+mn-ea"/>
              </a:rPr>
              <a:t>代が</a:t>
            </a:r>
            <a:r>
              <a:rPr lang="en-US" altLang="ja-JP" sz="1200" u="sng" dirty="0">
                <a:solidFill>
                  <a:srgbClr val="FF0000"/>
                </a:solidFill>
                <a:latin typeface="+mn-ea"/>
              </a:rPr>
              <a:t>82%</a:t>
            </a:r>
            <a:r>
              <a:rPr lang="ja-JP" altLang="en-US" sz="1200" u="sng" dirty="0">
                <a:solidFill>
                  <a:srgbClr val="FF0000"/>
                </a:solidFill>
                <a:latin typeface="+mn-ea"/>
              </a:rPr>
              <a:t>と最も高く、唯一、</a:t>
            </a:r>
            <a:r>
              <a:rPr lang="en-US" altLang="ja-JP" sz="1200" u="sng" dirty="0">
                <a:solidFill>
                  <a:srgbClr val="FF0000"/>
                </a:solidFill>
                <a:latin typeface="+mn-ea"/>
              </a:rPr>
              <a:t>80%</a:t>
            </a:r>
            <a:r>
              <a:rPr lang="ja-JP" altLang="en-US" sz="1200" u="sng" dirty="0">
                <a:solidFill>
                  <a:srgbClr val="FF0000"/>
                </a:solidFill>
                <a:latin typeface="+mn-ea"/>
              </a:rPr>
              <a:t>を上回った。</a:t>
            </a:r>
            <a:br>
              <a:rPr lang="en-US" altLang="ja-JP" sz="1200" u="sng" dirty="0">
                <a:solidFill>
                  <a:srgbClr val="FF0000"/>
                </a:solidFill>
                <a:latin typeface="+mn-ea"/>
              </a:rPr>
            </a:br>
            <a:endParaRPr lang="en-US" altLang="ja-JP" sz="200" u="sng" dirty="0">
              <a:solidFill>
                <a:srgbClr val="FF0000"/>
              </a:solidFill>
              <a:latin typeface="+mn-ea"/>
            </a:endParaRPr>
          </a:p>
          <a:p>
            <a:pPr marL="285750" indent="-285750">
              <a:buFont typeface="Wingdings" panose="05000000000000000000" pitchFamily="2" charset="2"/>
              <a:buChar char="Ø"/>
            </a:pPr>
            <a:r>
              <a:rPr lang="en-US" altLang="ja-JP" sz="1300" b="1" u="sng" dirty="0">
                <a:solidFill>
                  <a:schemeClr val="tx1"/>
                </a:solidFill>
                <a:latin typeface="+mn-ea"/>
              </a:rPr>
              <a:t>3</a:t>
            </a:r>
            <a:r>
              <a:rPr lang="ja-JP" altLang="en-US" sz="1300" b="1" u="sng" dirty="0">
                <a:solidFill>
                  <a:schemeClr val="tx1"/>
                </a:solidFill>
                <a:latin typeface="+mn-ea"/>
              </a:rPr>
              <a:t>年間で見えてきたこと</a:t>
            </a:r>
            <a:br>
              <a:rPr lang="en-US" altLang="ja-JP" sz="1400" b="1" u="sng" dirty="0">
                <a:solidFill>
                  <a:schemeClr val="tx1"/>
                </a:solidFill>
                <a:latin typeface="+mn-ea"/>
              </a:rPr>
            </a:br>
            <a:br>
              <a:rPr lang="en-US" altLang="ja-JP" sz="100" b="1" u="sng" dirty="0">
                <a:solidFill>
                  <a:schemeClr val="tx1"/>
                </a:solidFill>
                <a:latin typeface="+mn-ea"/>
              </a:rPr>
            </a:br>
            <a:r>
              <a:rPr lang="ja-JP" altLang="en-US" sz="1200" dirty="0">
                <a:solidFill>
                  <a:schemeClr val="tx1"/>
                </a:solidFill>
                <a:latin typeface="+mn-ea"/>
              </a:rPr>
              <a:t>・</a:t>
            </a:r>
            <a:r>
              <a:rPr lang="ja-JP" altLang="en-US" sz="1200" spc="-30" dirty="0">
                <a:solidFill>
                  <a:schemeClr val="tx1"/>
                </a:solidFill>
                <a:latin typeface="+mn-ea"/>
              </a:rPr>
              <a:t>職位・職責が高くなるほどスコアは高くなっているが、一方で若手社員のスコアは低い傾向。</a:t>
            </a:r>
            <a:endParaRPr lang="en-US" altLang="ja-JP" sz="1200" spc="-30" dirty="0">
              <a:solidFill>
                <a:schemeClr val="tx1"/>
              </a:solidFill>
              <a:latin typeface="+mn-ea"/>
            </a:endParaRPr>
          </a:p>
          <a:p>
            <a:r>
              <a:rPr lang="ja-JP" altLang="en-US" sz="1200" spc="-30" dirty="0">
                <a:solidFill>
                  <a:schemeClr val="tx1"/>
                </a:solidFill>
                <a:latin typeface="+mn-ea"/>
              </a:rPr>
              <a:t>　　　・コミュニケーションの活性度合いにおける、「充分」「どちらかというと充分」という回答は</a:t>
            </a:r>
            <a:r>
              <a:rPr lang="en-US" altLang="ja-JP" sz="1200" spc="-30" dirty="0">
                <a:solidFill>
                  <a:schemeClr val="tx1"/>
                </a:solidFill>
                <a:latin typeface="+mn-ea"/>
              </a:rPr>
              <a:t>2021</a:t>
            </a:r>
            <a:r>
              <a:rPr lang="ja-JP" altLang="en-US" sz="1200" spc="-30" dirty="0">
                <a:solidFill>
                  <a:schemeClr val="tx1"/>
                </a:solidFill>
                <a:latin typeface="+mn-ea"/>
              </a:rPr>
              <a:t>年度 </a:t>
            </a:r>
            <a:r>
              <a:rPr lang="en-US" altLang="ja-JP" sz="1200" spc="-30" dirty="0">
                <a:solidFill>
                  <a:schemeClr val="tx1"/>
                </a:solidFill>
                <a:latin typeface="+mn-ea"/>
              </a:rPr>
              <a:t>64.8%</a:t>
            </a:r>
            <a:r>
              <a:rPr lang="ja-JP" altLang="en-US" sz="1200" spc="-30" dirty="0">
                <a:solidFill>
                  <a:schemeClr val="tx1"/>
                </a:solidFill>
                <a:latin typeface="+mn-ea"/>
              </a:rPr>
              <a:t>から、</a:t>
            </a:r>
            <a:r>
              <a:rPr lang="en-US" altLang="ja-JP" sz="1200" spc="-30" dirty="0">
                <a:solidFill>
                  <a:schemeClr val="tx1"/>
                </a:solidFill>
                <a:latin typeface="+mn-ea"/>
              </a:rPr>
              <a:t>2023</a:t>
            </a:r>
            <a:r>
              <a:rPr lang="ja-JP" altLang="en-US" sz="1200" spc="-30" dirty="0">
                <a:solidFill>
                  <a:schemeClr val="tx1"/>
                </a:solidFill>
                <a:latin typeface="+mn-ea"/>
              </a:rPr>
              <a:t>年度 は</a:t>
            </a:r>
            <a:r>
              <a:rPr lang="en-US" altLang="ja-JP" sz="1200" spc="-30" dirty="0">
                <a:solidFill>
                  <a:schemeClr val="tx1"/>
                </a:solidFill>
                <a:latin typeface="+mn-ea"/>
              </a:rPr>
              <a:t>72.6%</a:t>
            </a:r>
            <a:r>
              <a:rPr lang="ja-JP" altLang="en-US" sz="1200" spc="-30" dirty="0">
                <a:solidFill>
                  <a:schemeClr val="tx1"/>
                </a:solidFill>
                <a:latin typeface="+mn-ea"/>
              </a:rPr>
              <a:t>と</a:t>
            </a:r>
            <a:endParaRPr lang="en-US" altLang="ja-JP" sz="1200" spc="-30" dirty="0">
              <a:solidFill>
                <a:schemeClr val="tx1"/>
              </a:solidFill>
              <a:latin typeface="+mn-ea"/>
            </a:endParaRPr>
          </a:p>
          <a:p>
            <a:r>
              <a:rPr lang="ja-JP" altLang="en-US" sz="1200" spc="-30" dirty="0">
                <a:solidFill>
                  <a:schemeClr val="tx1"/>
                </a:solidFill>
                <a:latin typeface="+mn-ea"/>
              </a:rPr>
              <a:t>　　　　</a:t>
            </a:r>
            <a:r>
              <a:rPr lang="en-US" altLang="ja-JP" sz="1200" spc="-30" dirty="0">
                <a:solidFill>
                  <a:schemeClr val="tx1"/>
                </a:solidFill>
                <a:latin typeface="+mn-ea"/>
              </a:rPr>
              <a:t>7.8% </a:t>
            </a:r>
            <a:r>
              <a:rPr lang="ja-JP" altLang="en-US" sz="1200" spc="-30" dirty="0">
                <a:solidFill>
                  <a:schemeClr val="tx1"/>
                </a:solidFill>
                <a:latin typeface="+mn-ea"/>
              </a:rPr>
              <a:t>上昇しており、今後のコミュニケーションの活性化をワークエンゲージメントの改善につなげていく必要あり。</a:t>
            </a:r>
            <a:endParaRPr lang="en-US" altLang="ja-JP" sz="1200" spc="-30" dirty="0">
              <a:solidFill>
                <a:schemeClr val="tx1"/>
              </a:solidFill>
              <a:latin typeface="+mn-ea"/>
            </a:endParaRPr>
          </a:p>
          <a:p>
            <a:r>
              <a:rPr lang="ja-JP" altLang="en-US" sz="1200" spc="-30" dirty="0">
                <a:solidFill>
                  <a:schemeClr val="tx1"/>
                </a:solidFill>
                <a:latin typeface="+mn-ea"/>
              </a:rPr>
              <a:t>　　　</a:t>
            </a:r>
            <a:r>
              <a:rPr lang="ja-JP" altLang="en-US" sz="1200" b="1" u="sng" spc="-30" dirty="0">
                <a:solidFill>
                  <a:schemeClr val="tx1"/>
                </a:solidFill>
                <a:latin typeface="+mn-ea"/>
              </a:rPr>
              <a:t>課題</a:t>
            </a:r>
            <a:r>
              <a:rPr lang="ja-JP" altLang="en-US" sz="1300" b="1" u="sng" spc="-30" dirty="0">
                <a:solidFill>
                  <a:schemeClr val="tx1"/>
                </a:solidFill>
                <a:latin typeface="+mn-ea"/>
              </a:rPr>
              <a:t>と対策</a:t>
            </a:r>
            <a:endParaRPr lang="en-US" altLang="ja-JP" sz="1200" b="1" spc="-30" dirty="0">
              <a:solidFill>
                <a:schemeClr val="tx1"/>
              </a:solidFill>
              <a:latin typeface="+mn-ea"/>
            </a:endParaRPr>
          </a:p>
          <a:p>
            <a:r>
              <a:rPr lang="ja-JP" altLang="en-US" sz="1200" b="1" spc="-30" dirty="0">
                <a:solidFill>
                  <a:schemeClr val="tx1"/>
                </a:solidFill>
                <a:latin typeface="+mn-ea"/>
              </a:rPr>
              <a:t>　　　</a:t>
            </a:r>
            <a:r>
              <a:rPr lang="ja-JP" altLang="en-US" sz="1200" u="sng" spc="-30" dirty="0">
                <a:solidFill>
                  <a:srgbClr val="FF0000"/>
                </a:solidFill>
                <a:highlight>
                  <a:srgbClr val="FFFF00"/>
                </a:highlight>
                <a:latin typeface="+mn-ea"/>
              </a:rPr>
              <a:t>・定期的にウォーキングなど健康イベントをグループ単位で実施し、健康づくりへの取り組みを習慣化し、かつ、社内コミュニケーシ　　　</a:t>
            </a:r>
            <a:endParaRPr lang="en-US" altLang="ja-JP" sz="1200" u="sng" spc="-30" dirty="0">
              <a:solidFill>
                <a:srgbClr val="FF0000"/>
              </a:solidFill>
              <a:highlight>
                <a:srgbClr val="FFFF00"/>
              </a:highlight>
              <a:latin typeface="+mn-ea"/>
            </a:endParaRPr>
          </a:p>
          <a:p>
            <a:r>
              <a:rPr lang="ja-JP" altLang="en-US" sz="1200" u="sng" spc="-30" dirty="0">
                <a:solidFill>
                  <a:srgbClr val="FF0000"/>
                </a:solidFill>
                <a:highlight>
                  <a:srgbClr val="FFFF00"/>
                </a:highlight>
                <a:latin typeface="+mn-ea"/>
              </a:rPr>
              <a:t>　　　ョンの活性化向上させる。</a:t>
            </a:r>
          </a:p>
          <a:p>
            <a:pPr marL="285750" indent="-285750">
              <a:buFont typeface="Wingdings" panose="05000000000000000000" pitchFamily="2" charset="2"/>
              <a:buChar char="Ø"/>
            </a:pPr>
            <a:endParaRPr lang="ja-JP" altLang="en-US" sz="1200" spc="-50" dirty="0">
              <a:solidFill>
                <a:schemeClr val="tx1"/>
              </a:solidFill>
              <a:latin typeface="+mn-ea"/>
            </a:endParaRPr>
          </a:p>
        </p:txBody>
      </p:sp>
      <p:sp>
        <p:nvSpPr>
          <p:cNvPr id="8" name="テキスト ボックス 7">
            <a:extLst>
              <a:ext uri="{FF2B5EF4-FFF2-40B4-BE49-F238E27FC236}">
                <a16:creationId xmlns:a16="http://schemas.microsoft.com/office/drawing/2014/main" id="{220A8CBA-5899-4188-AC4C-F41A1BFF233D}"/>
              </a:ext>
            </a:extLst>
          </p:cNvPr>
          <p:cNvSpPr txBox="1"/>
          <p:nvPr/>
        </p:nvSpPr>
        <p:spPr>
          <a:xfrm>
            <a:off x="241404" y="3688534"/>
            <a:ext cx="5442516" cy="338554"/>
          </a:xfrm>
          <a:prstGeom prst="rect">
            <a:avLst/>
          </a:prstGeom>
          <a:noFill/>
        </p:spPr>
        <p:txBody>
          <a:bodyPr wrap="none" rtlCol="0">
            <a:spAutoFit/>
          </a:bodyPr>
          <a:lstStyle/>
          <a:p>
            <a:pPr marL="342900" indent="-342900">
              <a:buFont typeface="+mj-lt"/>
              <a:buAutoNum type="arabicPeriod" startAt="4"/>
            </a:pPr>
            <a:r>
              <a:rPr kumimoji="1" lang="ja-JP" altLang="en-US" sz="1600" b="1" dirty="0">
                <a:solidFill>
                  <a:srgbClr val="0070C0"/>
                </a:solidFill>
              </a:rPr>
              <a:t>ワークエンゲージメント：従業員や組織の活性度について</a:t>
            </a:r>
          </a:p>
        </p:txBody>
      </p:sp>
    </p:spTree>
    <p:extLst>
      <p:ext uri="{BB962C8B-B14F-4D97-AF65-F5344CB8AC3E}">
        <p14:creationId xmlns:p14="http://schemas.microsoft.com/office/powerpoint/2010/main" val="1189621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番号プレースホルダー 4">
            <a:extLst>
              <a:ext uri="{FF2B5EF4-FFF2-40B4-BE49-F238E27FC236}">
                <a16:creationId xmlns:a16="http://schemas.microsoft.com/office/drawing/2014/main" id="{85F3A8B2-700E-497C-8DBB-08A75CC37C87}"/>
              </a:ext>
            </a:extLst>
          </p:cNvPr>
          <p:cNvSpPr>
            <a:spLocks noGrp="1"/>
          </p:cNvSpPr>
          <p:nvPr>
            <p:ph type="sldNum" sz="quarter" idx="10"/>
          </p:nvPr>
        </p:nvSpPr>
        <p:spPr>
          <a:noFill/>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defRPr kumimoji="1" sz="16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16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1600">
                <a:solidFill>
                  <a:schemeClr val="tx1"/>
                </a:solidFill>
                <a:latin typeface="Arial" panose="020B0604020202020204" pitchFamily="34" charset="0"/>
                <a:ea typeface="ＭＳ Ｐゴシック" panose="020B0600070205080204" pitchFamily="50" charset="-128"/>
              </a:defRPr>
            </a:lvl9pPr>
          </a:lstStyle>
          <a:p>
            <a:pPr>
              <a:spcBef>
                <a:spcPct val="0"/>
              </a:spcBef>
            </a:pPr>
            <a:fld id="{D6E5B1EB-3BBD-43C0-85A1-C3872AE1A929}" type="slidenum">
              <a:rPr lang="en-US" altLang="ja-JP" sz="1200" smtClean="0"/>
              <a:pPr>
                <a:spcBef>
                  <a:spcPct val="0"/>
                </a:spcBef>
              </a:pPr>
              <a:t>3</a:t>
            </a:fld>
            <a:endParaRPr lang="en-US" altLang="ja-JP" sz="1200" dirty="0"/>
          </a:p>
        </p:txBody>
      </p:sp>
      <p:sp>
        <p:nvSpPr>
          <p:cNvPr id="5" name="フッター プレースホルダー 5">
            <a:extLst>
              <a:ext uri="{FF2B5EF4-FFF2-40B4-BE49-F238E27FC236}">
                <a16:creationId xmlns:a16="http://schemas.microsoft.com/office/drawing/2014/main" id="{4F5C0EBF-DBEF-4539-9070-09C24F9FF89F}"/>
              </a:ext>
            </a:extLst>
          </p:cNvPr>
          <p:cNvSpPr>
            <a:spLocks noGrp="1"/>
          </p:cNvSpPr>
          <p:nvPr>
            <p:ph type="ftr" sz="quarter" idx="11"/>
          </p:nvPr>
        </p:nvSpPr>
        <p:spPr>
          <a:xfrm>
            <a:off x="2517775" y="6428154"/>
            <a:ext cx="6192838" cy="476250"/>
          </a:xfrm>
        </p:spPr>
        <p:txBody>
          <a:bodyPr/>
          <a:lstStyle/>
          <a:p>
            <a:pPr>
              <a:defRPr/>
            </a:pPr>
            <a:r>
              <a:rPr lang="en-US" altLang="ja-JP" dirty="0"/>
              <a:t>© 2023 Daiwa House Group All rights reserved. </a:t>
            </a:r>
          </a:p>
        </p:txBody>
      </p:sp>
      <p:sp>
        <p:nvSpPr>
          <p:cNvPr id="6148" name="Rectangle 4">
            <a:extLst>
              <a:ext uri="{FF2B5EF4-FFF2-40B4-BE49-F238E27FC236}">
                <a16:creationId xmlns:a16="http://schemas.microsoft.com/office/drawing/2014/main" id="{EA2059BD-527A-4717-B829-B833742F84DA}"/>
              </a:ext>
            </a:extLst>
          </p:cNvPr>
          <p:cNvSpPr>
            <a:spLocks noGrp="1" noChangeArrowheads="1"/>
          </p:cNvSpPr>
          <p:nvPr>
            <p:ph type="title"/>
          </p:nvPr>
        </p:nvSpPr>
        <p:spPr>
          <a:xfrm>
            <a:off x="446088" y="115200"/>
            <a:ext cx="6573837" cy="417512"/>
          </a:xfrm>
          <a:noFill/>
        </p:spPr>
        <p:txBody>
          <a:bodyPr/>
          <a:lstStyle/>
          <a:p>
            <a:pPr eaLnBrk="1" hangingPunct="1"/>
            <a:r>
              <a:rPr lang="ja-JP" altLang="en-US" dirty="0"/>
              <a:t>❖アンケート結果　まとめ（３／３）　</a:t>
            </a:r>
            <a:endParaRPr lang="ja-JP" altLang="en-US" sz="1600" dirty="0">
              <a:solidFill>
                <a:srgbClr val="FF0000"/>
              </a:solidFill>
            </a:endParaRPr>
          </a:p>
        </p:txBody>
      </p:sp>
      <p:sp>
        <p:nvSpPr>
          <p:cNvPr id="6" name="正方形/長方形 5">
            <a:extLst>
              <a:ext uri="{FF2B5EF4-FFF2-40B4-BE49-F238E27FC236}">
                <a16:creationId xmlns:a16="http://schemas.microsoft.com/office/drawing/2014/main" id="{9AC103B8-C981-74EF-8E54-A4D73E19D96B}"/>
              </a:ext>
            </a:extLst>
          </p:cNvPr>
          <p:cNvSpPr/>
          <p:nvPr/>
        </p:nvSpPr>
        <p:spPr>
          <a:xfrm>
            <a:off x="380383" y="924020"/>
            <a:ext cx="8496000" cy="3120369"/>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36000" rtlCol="0" anchor="t"/>
          <a:lstStyle/>
          <a:p>
            <a:pPr marL="285750" indent="-285750">
              <a:buFont typeface="Wingdings" panose="05000000000000000000" pitchFamily="2" charset="2"/>
              <a:buChar char="Ø"/>
            </a:pPr>
            <a:r>
              <a:rPr kumimoji="1" lang="ja-JP" altLang="en-US" sz="1300" b="1" u="sng" dirty="0">
                <a:solidFill>
                  <a:schemeClr val="tx1"/>
                </a:solidFill>
                <a:latin typeface="+mn-ea"/>
              </a:rPr>
              <a:t>今年度の特徴</a:t>
            </a:r>
            <a:br>
              <a:rPr kumimoji="1" lang="en-US" altLang="ja-JP" sz="1400" b="1" u="sng" dirty="0">
                <a:solidFill>
                  <a:schemeClr val="tx1"/>
                </a:solidFill>
                <a:latin typeface="+mn-ea"/>
              </a:rPr>
            </a:br>
            <a:br>
              <a:rPr kumimoji="1" lang="en-US" altLang="ja-JP" sz="400" b="1" u="sng" dirty="0">
                <a:solidFill>
                  <a:schemeClr val="tx1"/>
                </a:solidFill>
                <a:latin typeface="+mn-ea"/>
              </a:rPr>
            </a:br>
            <a:r>
              <a:rPr lang="ja-JP" altLang="en-US" sz="1200" dirty="0">
                <a:solidFill>
                  <a:schemeClr val="tx1"/>
                </a:solidFill>
                <a:latin typeface="+mn-ea"/>
              </a:rPr>
              <a:t>・直近１ヵ月の健康状態 ＝ 「よい」 「まあよい」「ふつう」 </a:t>
            </a:r>
            <a:r>
              <a:rPr lang="en-US" altLang="ja-JP" sz="1200" dirty="0">
                <a:solidFill>
                  <a:schemeClr val="tx1"/>
                </a:solidFill>
                <a:latin typeface="+mn-ea"/>
              </a:rPr>
              <a:t>83%</a:t>
            </a:r>
            <a:r>
              <a:rPr kumimoji="1" lang="ja-JP" altLang="en-US" sz="1200" dirty="0">
                <a:solidFill>
                  <a:schemeClr val="tx1"/>
                </a:solidFill>
                <a:latin typeface="+mn-ea"/>
              </a:rPr>
              <a:t> （前年度比 </a:t>
            </a:r>
            <a:r>
              <a:rPr lang="en-US" altLang="ja-JP" sz="1200" dirty="0">
                <a:solidFill>
                  <a:schemeClr val="tx1"/>
                </a:solidFill>
                <a:latin typeface="+mn-ea"/>
              </a:rPr>
              <a:t>2%</a:t>
            </a:r>
            <a:r>
              <a:rPr lang="ja-JP" altLang="en-US" sz="1200" dirty="0">
                <a:solidFill>
                  <a:schemeClr val="tx1"/>
                </a:solidFill>
                <a:latin typeface="+mn-ea"/>
              </a:rPr>
              <a:t>減、前々年度</a:t>
            </a:r>
            <a:r>
              <a:rPr lang="en-US" altLang="ja-JP" sz="1200" dirty="0">
                <a:solidFill>
                  <a:schemeClr val="tx1"/>
                </a:solidFill>
                <a:latin typeface="+mn-ea"/>
              </a:rPr>
              <a:t>3.4%</a:t>
            </a:r>
            <a:r>
              <a:rPr lang="ja-JP" altLang="en-US" sz="1200" dirty="0">
                <a:solidFill>
                  <a:schemeClr val="tx1"/>
                </a:solidFill>
                <a:latin typeface="+mn-ea"/>
              </a:rPr>
              <a:t>減）</a:t>
            </a:r>
            <a:br>
              <a:rPr lang="en-US" altLang="ja-JP" sz="1200" dirty="0">
                <a:solidFill>
                  <a:schemeClr val="tx1"/>
                </a:solidFill>
                <a:latin typeface="+mn-ea"/>
              </a:rPr>
            </a:br>
            <a:r>
              <a:rPr lang="ja-JP" altLang="en-US" sz="1200" dirty="0">
                <a:solidFill>
                  <a:schemeClr val="tx1"/>
                </a:solidFill>
                <a:latin typeface="+mn-ea"/>
              </a:rPr>
              <a:t>・健康問題がどの程度仕事に影響しているか＝影響を及ぼすほどではない </a:t>
            </a:r>
            <a:r>
              <a:rPr lang="en-US" altLang="ja-JP" sz="1200" dirty="0">
                <a:solidFill>
                  <a:schemeClr val="tx1"/>
                </a:solidFill>
                <a:latin typeface="+mn-ea"/>
              </a:rPr>
              <a:t>41.1</a:t>
            </a:r>
            <a:r>
              <a:rPr lang="ja-JP" altLang="en-US" sz="1200" dirty="0">
                <a:solidFill>
                  <a:schemeClr val="tx1"/>
                </a:solidFill>
                <a:latin typeface="+mn-ea"/>
              </a:rPr>
              <a:t>％</a:t>
            </a:r>
            <a:r>
              <a:rPr kumimoji="1" lang="ja-JP" altLang="en-US" sz="1200" dirty="0">
                <a:solidFill>
                  <a:schemeClr val="tx1"/>
                </a:solidFill>
                <a:latin typeface="+mn-ea"/>
              </a:rPr>
              <a:t>（前年度比 </a:t>
            </a:r>
            <a:r>
              <a:rPr kumimoji="1" lang="en-US" altLang="ja-JP" sz="1200" dirty="0">
                <a:solidFill>
                  <a:schemeClr val="tx1"/>
                </a:solidFill>
                <a:latin typeface="+mn-ea"/>
              </a:rPr>
              <a:t>3.9%</a:t>
            </a:r>
            <a:r>
              <a:rPr lang="ja-JP" altLang="en-US" sz="1200" dirty="0">
                <a:solidFill>
                  <a:schemeClr val="tx1"/>
                </a:solidFill>
                <a:latin typeface="+mn-ea"/>
              </a:rPr>
              <a:t>減、前々年度比 </a:t>
            </a:r>
            <a:r>
              <a:rPr lang="en-US" altLang="ja-JP" sz="1200" dirty="0">
                <a:solidFill>
                  <a:schemeClr val="tx1"/>
                </a:solidFill>
                <a:latin typeface="+mn-ea"/>
              </a:rPr>
              <a:t>11.1%</a:t>
            </a:r>
            <a:r>
              <a:rPr lang="ja-JP" altLang="en-US" sz="1200" dirty="0">
                <a:solidFill>
                  <a:schemeClr val="tx1"/>
                </a:solidFill>
                <a:latin typeface="+mn-ea"/>
              </a:rPr>
              <a:t>増）</a:t>
            </a:r>
            <a:br>
              <a:rPr lang="en-US" altLang="ja-JP" sz="1200" dirty="0">
                <a:solidFill>
                  <a:schemeClr val="tx1"/>
                </a:solidFill>
                <a:latin typeface="+mn-ea"/>
              </a:rPr>
            </a:br>
            <a:r>
              <a:rPr lang="ja-JP" altLang="en-US" sz="1200" dirty="0">
                <a:solidFill>
                  <a:schemeClr val="tx1"/>
                </a:solidFill>
                <a:latin typeface="+mn-ea"/>
              </a:rPr>
              <a:t>・症状がある時の仕事量・質 ＝通常に近い仕事量ができている </a:t>
            </a:r>
            <a:r>
              <a:rPr lang="en-US" altLang="ja-JP" sz="1200" dirty="0">
                <a:solidFill>
                  <a:schemeClr val="tx1"/>
                </a:solidFill>
                <a:latin typeface="+mn-ea"/>
              </a:rPr>
              <a:t>48%</a:t>
            </a:r>
            <a:r>
              <a:rPr kumimoji="1" lang="ja-JP" altLang="en-US" sz="1200" dirty="0">
                <a:solidFill>
                  <a:schemeClr val="tx1"/>
                </a:solidFill>
                <a:latin typeface="+mn-ea"/>
              </a:rPr>
              <a:t>（前年度比 </a:t>
            </a:r>
            <a:r>
              <a:rPr kumimoji="1" lang="en-US" altLang="ja-JP" sz="1200" dirty="0">
                <a:solidFill>
                  <a:schemeClr val="tx1"/>
                </a:solidFill>
                <a:latin typeface="+mn-ea"/>
              </a:rPr>
              <a:t>2</a:t>
            </a:r>
            <a:r>
              <a:rPr lang="en-US" altLang="ja-JP" sz="1200" dirty="0">
                <a:solidFill>
                  <a:schemeClr val="tx1"/>
                </a:solidFill>
                <a:latin typeface="+mn-ea"/>
              </a:rPr>
              <a:t>%</a:t>
            </a:r>
            <a:r>
              <a:rPr lang="ja-JP" altLang="en-US" sz="1200" dirty="0">
                <a:solidFill>
                  <a:schemeClr val="tx1"/>
                </a:solidFill>
                <a:latin typeface="+mn-ea"/>
              </a:rPr>
              <a:t>減、前々年度比 </a:t>
            </a:r>
            <a:r>
              <a:rPr lang="en-US" altLang="ja-JP" sz="1200" dirty="0">
                <a:solidFill>
                  <a:schemeClr val="tx1"/>
                </a:solidFill>
                <a:latin typeface="+mn-ea"/>
              </a:rPr>
              <a:t>5%</a:t>
            </a:r>
            <a:r>
              <a:rPr lang="ja-JP" altLang="en-US" sz="1200" dirty="0">
                <a:solidFill>
                  <a:schemeClr val="tx1"/>
                </a:solidFill>
                <a:latin typeface="+mn-ea"/>
              </a:rPr>
              <a:t>減）</a:t>
            </a:r>
            <a:br>
              <a:rPr lang="en-US" altLang="ja-JP" sz="1200" dirty="0">
                <a:solidFill>
                  <a:schemeClr val="tx1"/>
                </a:solidFill>
                <a:latin typeface="+mn-ea"/>
              </a:rPr>
            </a:br>
            <a:r>
              <a:rPr lang="ja-JP" altLang="en-US" sz="1200" dirty="0">
                <a:solidFill>
                  <a:schemeClr val="tx1"/>
                </a:solidFill>
                <a:latin typeface="+mn-ea"/>
              </a:rPr>
              <a:t>　</a:t>
            </a:r>
            <a:r>
              <a:rPr lang="en-US" altLang="ja-JP" sz="1200" dirty="0">
                <a:solidFill>
                  <a:schemeClr val="tx1"/>
                </a:solidFill>
                <a:latin typeface="+mn-ea"/>
              </a:rPr>
              <a:t>		</a:t>
            </a:r>
            <a:r>
              <a:rPr lang="ja-JP" altLang="en-US" sz="1200" dirty="0">
                <a:solidFill>
                  <a:schemeClr val="tx1"/>
                </a:solidFill>
                <a:latin typeface="+mn-ea"/>
              </a:rPr>
              <a:t>　        通常に近い質の仕事が出来ている </a:t>
            </a:r>
            <a:r>
              <a:rPr lang="en-US" altLang="ja-JP" sz="1200" dirty="0">
                <a:solidFill>
                  <a:schemeClr val="tx1"/>
                </a:solidFill>
                <a:latin typeface="+mn-ea"/>
              </a:rPr>
              <a:t>48.5%</a:t>
            </a:r>
            <a:r>
              <a:rPr kumimoji="1" lang="ja-JP" altLang="en-US" sz="1200" dirty="0">
                <a:solidFill>
                  <a:schemeClr val="tx1"/>
                </a:solidFill>
                <a:latin typeface="+mn-ea"/>
              </a:rPr>
              <a:t>（前年度比 </a:t>
            </a:r>
            <a:r>
              <a:rPr lang="en-US" altLang="ja-JP" sz="1200" dirty="0">
                <a:solidFill>
                  <a:schemeClr val="tx1"/>
                </a:solidFill>
                <a:latin typeface="+mn-ea"/>
              </a:rPr>
              <a:t>2.5%</a:t>
            </a:r>
            <a:r>
              <a:rPr lang="ja-JP" altLang="en-US" sz="1200" dirty="0">
                <a:solidFill>
                  <a:schemeClr val="tx1"/>
                </a:solidFill>
                <a:latin typeface="+mn-ea"/>
              </a:rPr>
              <a:t>減、前々年度比 </a:t>
            </a:r>
            <a:r>
              <a:rPr lang="en-US" altLang="ja-JP" sz="1200" dirty="0">
                <a:solidFill>
                  <a:schemeClr val="tx1"/>
                </a:solidFill>
                <a:latin typeface="+mn-ea"/>
              </a:rPr>
              <a:t>7.5%</a:t>
            </a:r>
            <a:r>
              <a:rPr lang="ja-JP" altLang="en-US" sz="1200" dirty="0">
                <a:solidFill>
                  <a:schemeClr val="tx1"/>
                </a:solidFill>
                <a:latin typeface="+mn-ea"/>
              </a:rPr>
              <a:t>減）</a:t>
            </a:r>
            <a:br>
              <a:rPr lang="en-US" altLang="ja-JP" sz="1200" dirty="0">
                <a:solidFill>
                  <a:schemeClr val="tx1"/>
                </a:solidFill>
                <a:latin typeface="+mn-ea"/>
              </a:rPr>
            </a:br>
            <a:br>
              <a:rPr lang="en-US" altLang="ja-JP" sz="400" dirty="0">
                <a:solidFill>
                  <a:schemeClr val="tx1"/>
                </a:solidFill>
                <a:latin typeface="+mn-ea"/>
              </a:rPr>
            </a:br>
            <a:r>
              <a:rPr lang="en-US" altLang="ja-JP" sz="1200" dirty="0">
                <a:solidFill>
                  <a:schemeClr val="tx1"/>
                </a:solidFill>
                <a:latin typeface="+mn-ea"/>
              </a:rPr>
              <a:t>	</a:t>
            </a:r>
            <a:r>
              <a:rPr lang="ja-JP" altLang="en-US" sz="1200" dirty="0">
                <a:solidFill>
                  <a:schemeClr val="tx1"/>
                </a:solidFill>
                <a:latin typeface="+mn-ea"/>
              </a:rPr>
              <a:t>⇒ プレゼンティーズムの原因は様々で、</a:t>
            </a:r>
            <a:r>
              <a:rPr lang="ja-JP" altLang="en-US" sz="1200" u="sng" dirty="0">
                <a:solidFill>
                  <a:srgbClr val="FF0000"/>
                </a:solidFill>
                <a:latin typeface="+mn-ea"/>
              </a:rPr>
              <a:t>従業員が本来のパフォーマンスを発揮できていない</a:t>
            </a:r>
            <a:r>
              <a:rPr lang="ja-JP" altLang="en-US" sz="1200" dirty="0">
                <a:solidFill>
                  <a:schemeClr val="tx1"/>
                </a:solidFill>
                <a:latin typeface="+mn-ea"/>
              </a:rPr>
              <a:t>ことは問題。</a:t>
            </a:r>
            <a:br>
              <a:rPr lang="en-US" altLang="ja-JP" sz="1200" dirty="0">
                <a:solidFill>
                  <a:schemeClr val="tx1"/>
                </a:solidFill>
                <a:latin typeface="+mn-ea"/>
              </a:rPr>
            </a:br>
            <a:r>
              <a:rPr lang="en-US" altLang="ja-JP" sz="1200" dirty="0">
                <a:solidFill>
                  <a:schemeClr val="tx1"/>
                </a:solidFill>
                <a:latin typeface="+mn-ea"/>
              </a:rPr>
              <a:t>	</a:t>
            </a:r>
            <a:r>
              <a:rPr lang="ja-JP" altLang="en-US" sz="1200" dirty="0">
                <a:solidFill>
                  <a:schemeClr val="tx1"/>
                </a:solidFill>
                <a:latin typeface="+mn-ea"/>
              </a:rPr>
              <a:t>　  本来のパフォーマンスを発揮できる環境を目指すことが必要。</a:t>
            </a:r>
            <a:endParaRPr lang="en-US" altLang="ja-JP" sz="800" u="sng" dirty="0">
              <a:solidFill>
                <a:srgbClr val="FF0000"/>
              </a:solidFill>
              <a:latin typeface="+mn-ea"/>
            </a:endParaRPr>
          </a:p>
          <a:p>
            <a:pPr marL="285750" indent="-285750">
              <a:buFont typeface="Wingdings" panose="05000000000000000000" pitchFamily="2" charset="2"/>
              <a:buChar char="Ø"/>
            </a:pPr>
            <a:r>
              <a:rPr lang="en-US" altLang="ja-JP" sz="1300" b="1" u="sng" dirty="0">
                <a:solidFill>
                  <a:schemeClr val="tx1"/>
                </a:solidFill>
                <a:latin typeface="+mn-ea"/>
              </a:rPr>
              <a:t>3</a:t>
            </a:r>
            <a:r>
              <a:rPr lang="ja-JP" altLang="en-US" sz="1300" b="1" u="sng" dirty="0">
                <a:solidFill>
                  <a:schemeClr val="tx1"/>
                </a:solidFill>
                <a:latin typeface="+mn-ea"/>
              </a:rPr>
              <a:t>年間で見えてきたこと</a:t>
            </a:r>
            <a:br>
              <a:rPr lang="en-US" altLang="ja-JP" sz="1400" b="1" u="sng" dirty="0">
                <a:solidFill>
                  <a:schemeClr val="tx1"/>
                </a:solidFill>
                <a:latin typeface="+mn-ea"/>
              </a:rPr>
            </a:br>
            <a:br>
              <a:rPr lang="en-US" altLang="ja-JP" sz="400" b="1" u="sng" dirty="0">
                <a:solidFill>
                  <a:schemeClr val="tx1"/>
                </a:solidFill>
                <a:latin typeface="+mn-ea"/>
              </a:rPr>
            </a:br>
            <a:r>
              <a:rPr lang="ja-JP" altLang="en-US" sz="1200" spc="-30" dirty="0">
                <a:solidFill>
                  <a:schemeClr val="tx1"/>
                </a:solidFill>
                <a:latin typeface="+mn-ea"/>
              </a:rPr>
              <a:t>・直近</a:t>
            </a:r>
            <a:r>
              <a:rPr lang="en-US" altLang="ja-JP" sz="1200" spc="-30" dirty="0">
                <a:solidFill>
                  <a:schemeClr val="tx1"/>
                </a:solidFill>
                <a:latin typeface="+mn-ea"/>
              </a:rPr>
              <a:t>1</a:t>
            </a:r>
            <a:r>
              <a:rPr lang="ja-JP" altLang="en-US" sz="1200" spc="-30" dirty="0">
                <a:solidFill>
                  <a:schemeClr val="tx1"/>
                </a:solidFill>
                <a:latin typeface="+mn-ea"/>
              </a:rPr>
              <a:t>か月の健康状態についての「よい」「まあよい「「ふつう」の回答は年々減少傾向にある。</a:t>
            </a:r>
            <a:br>
              <a:rPr lang="en-US" altLang="ja-JP" sz="1200" spc="-30" dirty="0">
                <a:solidFill>
                  <a:schemeClr val="tx1"/>
                </a:solidFill>
                <a:latin typeface="+mn-ea"/>
              </a:rPr>
            </a:br>
            <a:r>
              <a:rPr lang="ja-JP" altLang="en-US" sz="1200" spc="-30" dirty="0">
                <a:solidFill>
                  <a:schemeClr val="tx1"/>
                </a:solidFill>
                <a:latin typeface="+mn-ea"/>
              </a:rPr>
              <a:t>・仕事に影響を及ぼす健康問題上位は「首の不調」「眼の不調」「腰痛」など、例年と変わらない。</a:t>
            </a:r>
            <a:br>
              <a:rPr lang="en-US" altLang="ja-JP" sz="1200" spc="-30" dirty="0">
                <a:solidFill>
                  <a:schemeClr val="tx1"/>
                </a:solidFill>
                <a:latin typeface="+mn-ea"/>
              </a:rPr>
            </a:br>
            <a:r>
              <a:rPr lang="ja-JP" altLang="en-US" sz="1200" spc="-30" dirty="0">
                <a:solidFill>
                  <a:schemeClr val="tx1"/>
                </a:solidFill>
                <a:latin typeface="+mn-ea"/>
              </a:rPr>
              <a:t>・仕事に影響を及ぼす健康問題、その症状がある時の仕事の質、量ともに減少傾向。</a:t>
            </a:r>
            <a:br>
              <a:rPr lang="en-US" altLang="ja-JP" sz="1200" spc="-30" dirty="0">
                <a:solidFill>
                  <a:schemeClr val="tx1"/>
                </a:solidFill>
                <a:latin typeface="+mn-ea"/>
              </a:rPr>
            </a:br>
            <a:br>
              <a:rPr lang="en-US" altLang="ja-JP" sz="400" spc="-30" dirty="0">
                <a:solidFill>
                  <a:schemeClr val="tx1"/>
                </a:solidFill>
                <a:latin typeface="+mn-ea"/>
              </a:rPr>
            </a:br>
            <a:r>
              <a:rPr lang="en-US" altLang="ja-JP" sz="1200" spc="-30" dirty="0">
                <a:solidFill>
                  <a:schemeClr val="tx1"/>
                </a:solidFill>
                <a:latin typeface="+mn-ea"/>
              </a:rPr>
              <a:t>	</a:t>
            </a:r>
            <a:r>
              <a:rPr lang="ja-JP" altLang="en-US" sz="1200" spc="-50" dirty="0">
                <a:solidFill>
                  <a:schemeClr val="tx1"/>
                </a:solidFill>
                <a:latin typeface="+mn-ea"/>
              </a:rPr>
              <a:t>⇒ 健康に対する意識は相対的に高まっているが、</a:t>
            </a:r>
            <a:r>
              <a:rPr lang="ja-JP" altLang="en-US" sz="1200" spc="-50" dirty="0">
                <a:solidFill>
                  <a:srgbClr val="FF0000"/>
                </a:solidFill>
                <a:latin typeface="+mn-ea"/>
              </a:rPr>
              <a:t>健康状態の低下やそれによるパフォーマンスの</a:t>
            </a:r>
            <a:r>
              <a:rPr lang="ja-JP" altLang="en-US" sz="1200" spc="-30" dirty="0">
                <a:solidFill>
                  <a:srgbClr val="FF0000"/>
                </a:solidFill>
                <a:latin typeface="+mn-ea"/>
              </a:rPr>
              <a:t>低下は全社として</a:t>
            </a:r>
            <a:br>
              <a:rPr lang="en-US" altLang="ja-JP" sz="1200" spc="-30" dirty="0">
                <a:solidFill>
                  <a:srgbClr val="FF0000"/>
                </a:solidFill>
                <a:latin typeface="+mn-ea"/>
              </a:rPr>
            </a:br>
            <a:r>
              <a:rPr lang="en-US" altLang="ja-JP" sz="1200" spc="-30" dirty="0">
                <a:solidFill>
                  <a:srgbClr val="FF0000"/>
                </a:solidFill>
                <a:latin typeface="+mn-ea"/>
              </a:rPr>
              <a:t>	</a:t>
            </a:r>
            <a:r>
              <a:rPr lang="ja-JP" altLang="en-US" sz="1200" spc="-30" dirty="0">
                <a:solidFill>
                  <a:srgbClr val="FF0000"/>
                </a:solidFill>
                <a:latin typeface="+mn-ea"/>
              </a:rPr>
              <a:t>　  食い止めなければいけない重要課題。</a:t>
            </a:r>
            <a:endParaRPr lang="en-US" altLang="ja-JP" sz="1200" spc="-30" dirty="0">
              <a:solidFill>
                <a:srgbClr val="FF0000"/>
              </a:solidFill>
              <a:latin typeface="+mn-ea"/>
            </a:endParaRPr>
          </a:p>
          <a:p>
            <a:pPr marL="285750" indent="-285750">
              <a:buFont typeface="Wingdings" panose="05000000000000000000" pitchFamily="2" charset="2"/>
              <a:buChar char="Ø"/>
            </a:pPr>
            <a:r>
              <a:rPr lang="ja-JP" altLang="en-US" sz="1300" b="1" u="sng" spc="-30" dirty="0">
                <a:solidFill>
                  <a:schemeClr val="tx1"/>
                </a:solidFill>
                <a:latin typeface="+mn-ea"/>
              </a:rPr>
              <a:t>課題と対策</a:t>
            </a:r>
            <a:endParaRPr lang="en-US" altLang="ja-JP" sz="1300" b="1" u="sng" spc="-30" dirty="0">
              <a:solidFill>
                <a:schemeClr val="tx1"/>
              </a:solidFill>
              <a:latin typeface="+mn-ea"/>
            </a:endParaRPr>
          </a:p>
          <a:p>
            <a:r>
              <a:rPr lang="ja-JP" altLang="en-US" sz="1300" b="1" spc="-30" dirty="0">
                <a:solidFill>
                  <a:schemeClr val="tx1"/>
                </a:solidFill>
                <a:latin typeface="+mn-ea"/>
              </a:rPr>
              <a:t>　　</a:t>
            </a:r>
            <a:r>
              <a:rPr lang="ja-JP" altLang="en-US" sz="1200" u="sng" spc="-30" dirty="0">
                <a:solidFill>
                  <a:srgbClr val="FF0000"/>
                </a:solidFill>
                <a:highlight>
                  <a:srgbClr val="FFFF00"/>
                </a:highlight>
                <a:latin typeface="+mn-ea"/>
              </a:rPr>
              <a:t>・定期的に会議室で講師による健康問題に対応できるストレッチの指導行ない、健康リテラシーを向上させる</a:t>
            </a:r>
          </a:p>
          <a:p>
            <a:pPr marL="285750" indent="-285750">
              <a:buFont typeface="Wingdings" panose="05000000000000000000" pitchFamily="2" charset="2"/>
              <a:buChar char="Ø"/>
            </a:pPr>
            <a:endParaRPr lang="ja-JP" altLang="en-US" sz="1200" dirty="0">
              <a:solidFill>
                <a:schemeClr val="tx1"/>
              </a:solidFill>
              <a:latin typeface="+mn-ea"/>
            </a:endParaRPr>
          </a:p>
        </p:txBody>
      </p:sp>
      <p:sp>
        <p:nvSpPr>
          <p:cNvPr id="2" name="テキスト ボックス 1">
            <a:extLst>
              <a:ext uri="{FF2B5EF4-FFF2-40B4-BE49-F238E27FC236}">
                <a16:creationId xmlns:a16="http://schemas.microsoft.com/office/drawing/2014/main" id="{92A2CA54-690D-E55B-D736-1F02DA610980}"/>
              </a:ext>
            </a:extLst>
          </p:cNvPr>
          <p:cNvSpPr txBox="1"/>
          <p:nvPr/>
        </p:nvSpPr>
        <p:spPr>
          <a:xfrm>
            <a:off x="267617" y="585466"/>
            <a:ext cx="4304383" cy="338554"/>
          </a:xfrm>
          <a:prstGeom prst="rect">
            <a:avLst/>
          </a:prstGeom>
          <a:noFill/>
        </p:spPr>
        <p:txBody>
          <a:bodyPr wrap="none" rtlCol="0">
            <a:spAutoFit/>
          </a:bodyPr>
          <a:lstStyle/>
          <a:p>
            <a:pPr marL="342900" indent="-342900">
              <a:buFont typeface="+mj-lt"/>
              <a:buAutoNum type="arabicPeriod" startAt="5"/>
            </a:pPr>
            <a:r>
              <a:rPr kumimoji="1" lang="ja-JP" altLang="en-US" sz="1600" b="1" dirty="0">
                <a:solidFill>
                  <a:srgbClr val="0070C0"/>
                </a:solidFill>
              </a:rPr>
              <a:t>主観的健康感：プレゼンティーズムについて</a:t>
            </a:r>
          </a:p>
        </p:txBody>
      </p:sp>
    </p:spTree>
    <p:extLst>
      <p:ext uri="{BB962C8B-B14F-4D97-AF65-F5344CB8AC3E}">
        <p14:creationId xmlns:p14="http://schemas.microsoft.com/office/powerpoint/2010/main" val="3105547986"/>
      </p:ext>
    </p:extLst>
  </p:cSld>
  <p:clrMapOvr>
    <a:masterClrMapping/>
  </p:clrMapOvr>
</p:sld>
</file>

<file path=ppt/theme/theme1.xml><?xml version="1.0" encoding="utf-8"?>
<a:theme xmlns:a="http://schemas.openxmlformats.org/drawingml/2006/main" name="新しいプレゼンテーション">
  <a:themeElements>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新しいプレゼンテーション">
      <a:majorFont>
        <a:latin typeface="ＭＳ Ｐゴシック"/>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新しいプレゼンテーショ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新しいプレゼンテーショ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新しいプレゼンテーショ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新しいプレゼンテーショ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新しいプレゼンテーショ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新しいプレゼンテーショ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新しいプレゼンテーショ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新しいプレゼンテーショ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新しいプレゼンテーショ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新しいプレゼンテーショ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新しいプレゼンテーショ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1498</Words>
  <Application>Microsoft Office PowerPoint</Application>
  <PresentationFormat>画面に合わせる (4:3)</PresentationFormat>
  <Paragraphs>49</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Wingdings</vt:lpstr>
      <vt:lpstr>新しいプレゼンテーション</vt:lpstr>
      <vt:lpstr>❖アンケート結果　まとめ（１／３）</vt:lpstr>
      <vt:lpstr>❖アンケート結果　まとめ（２／３）　</vt:lpstr>
      <vt:lpstr>❖アンケート結果　まとめ（３／３）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2023-11-10T16:27:45Z</dcterms:created>
  <dcterms:modified xsi:type="dcterms:W3CDTF">2023-11-15T10:53:18Z</dcterms:modified>
</cp:coreProperties>
</file>