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
  </p:notesMasterIdLst>
  <p:sldIdLst>
    <p:sldId id="264" r:id="rId2"/>
  </p:sldIdLst>
  <p:sldSz cx="7775575" cy="10907713"/>
  <p:notesSz cx="6735763" cy="9866313"/>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B3"/>
    <a:srgbClr val="CCCCFF"/>
    <a:srgbClr val="99CCFF"/>
    <a:srgbClr val="CCECFF"/>
    <a:srgbClr val="FF3300"/>
    <a:srgbClr val="0F1587"/>
    <a:srgbClr val="F9836B"/>
    <a:srgbClr val="FBFFC9"/>
    <a:srgbClr val="35E3FB"/>
    <a:srgbClr val="1D04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03" autoAdjust="0"/>
    <p:restoredTop sz="86418"/>
  </p:normalViewPr>
  <p:slideViewPr>
    <p:cSldViewPr snapToGrid="0">
      <p:cViewPr>
        <p:scale>
          <a:sx n="100" d="100"/>
          <a:sy n="100" d="100"/>
        </p:scale>
        <p:origin x="1646" y="-2246"/>
      </p:cViewPr>
      <p:guideLst>
        <p:guide orient="horz" pos="3435"/>
        <p:guide pos="2449"/>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p:scale>
          <a:sx n="37" d="100"/>
          <a:sy n="37" d="100"/>
        </p:scale>
        <p:origin x="3784" y="1520"/>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0T02:20:33.8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0,'8017'0,"-7997"0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0T02:20:41.75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1,'8559'0,"-8539"0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0T02:20:47.53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1,'12952'0,"-12934"0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830" cy="495029"/>
          </a:xfrm>
          <a:prstGeom prst="rect">
            <a:avLst/>
          </a:prstGeom>
        </p:spPr>
        <p:txBody>
          <a:bodyPr vert="horz" lIns="90782" tIns="45390" rIns="90782" bIns="4539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6" y="0"/>
            <a:ext cx="2918830" cy="495029"/>
          </a:xfrm>
          <a:prstGeom prst="rect">
            <a:avLst/>
          </a:prstGeom>
        </p:spPr>
        <p:txBody>
          <a:bodyPr vert="horz" lIns="90782" tIns="45390" rIns="90782" bIns="45390" rtlCol="0"/>
          <a:lstStyle>
            <a:lvl1pPr algn="r">
              <a:defRPr sz="1200"/>
            </a:lvl1pPr>
          </a:lstStyle>
          <a:p>
            <a:fld id="{70F99883-74AE-4A2C-81B7-5B86A08198C0}" type="datetimeFigureOut">
              <a:rPr kumimoji="1" lang="ja-JP" altLang="en-US" smtClean="0"/>
              <a:pPr/>
              <a:t>2025/1/14</a:t>
            </a:fld>
            <a:endParaRPr kumimoji="1" lang="ja-JP" altLang="en-US"/>
          </a:p>
        </p:txBody>
      </p:sp>
      <p:sp>
        <p:nvSpPr>
          <p:cNvPr id="4" name="スライド イメージ プレースホルダー 3"/>
          <p:cNvSpPr>
            <a:spLocks noGrp="1" noRot="1" noChangeAspect="1"/>
          </p:cNvSpPr>
          <p:nvPr>
            <p:ph type="sldImg" idx="2"/>
          </p:nvPr>
        </p:nvSpPr>
        <p:spPr>
          <a:xfrm>
            <a:off x="2181225" y="1231900"/>
            <a:ext cx="2373313" cy="3332163"/>
          </a:xfrm>
          <a:prstGeom prst="rect">
            <a:avLst/>
          </a:prstGeom>
          <a:noFill/>
          <a:ln w="12700">
            <a:solidFill>
              <a:prstClr val="black"/>
            </a:solidFill>
          </a:ln>
        </p:spPr>
        <p:txBody>
          <a:bodyPr vert="horz" lIns="90782" tIns="45390" rIns="90782" bIns="45390"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0782" tIns="45390" rIns="90782" bIns="4539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288"/>
            <a:ext cx="2918830" cy="495028"/>
          </a:xfrm>
          <a:prstGeom prst="rect">
            <a:avLst/>
          </a:prstGeom>
        </p:spPr>
        <p:txBody>
          <a:bodyPr vert="horz" lIns="90782" tIns="45390" rIns="90782" bIns="4539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6" y="9371288"/>
            <a:ext cx="2918830" cy="495028"/>
          </a:xfrm>
          <a:prstGeom prst="rect">
            <a:avLst/>
          </a:prstGeom>
        </p:spPr>
        <p:txBody>
          <a:bodyPr vert="horz" lIns="90782" tIns="45390" rIns="90782" bIns="45390" rtlCol="0" anchor="b"/>
          <a:lstStyle>
            <a:lvl1pPr algn="r">
              <a:defRPr sz="1200"/>
            </a:lvl1pPr>
          </a:lstStyle>
          <a:p>
            <a:fld id="{ACD93CC5-A9B8-46A1-B8C3-70AA73E05DA2}" type="slidenum">
              <a:rPr kumimoji="1" lang="ja-JP" altLang="en-US" smtClean="0"/>
              <a:pPr/>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CD93CC5-A9B8-46A1-B8C3-70AA73E05DA2}" type="slidenum">
              <a:rPr kumimoji="1" lang="ja-JP" altLang="en-US" smtClean="0"/>
              <a:pPr/>
              <a:t>1</a:t>
            </a:fld>
            <a:endParaRPr kumimoji="1" lang="ja-JP" altLang="en-US"/>
          </a:p>
        </p:txBody>
      </p:sp>
    </p:spTree>
    <p:extLst>
      <p:ext uri="{BB962C8B-B14F-4D97-AF65-F5344CB8AC3E}">
        <p14:creationId xmlns:p14="http://schemas.microsoft.com/office/powerpoint/2010/main" val="476238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7140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1">
                <a:lumMod val="5000"/>
                <a:lumOff val="95000"/>
              </a:schemeClr>
            </a:gs>
            <a:gs pos="100000">
              <a:schemeClr val="accent1">
                <a:lumMod val="45000"/>
                <a:lumOff val="55000"/>
              </a:schemeClr>
            </a:gs>
            <a:gs pos="100000">
              <a:schemeClr val="bg1"/>
            </a:gs>
            <a:gs pos="100000">
              <a:srgbClr val="0070C0"/>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4887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777514" rtl="0" eaLnBrk="1" latinLnBrk="0" hangingPunct="1">
        <a:lnSpc>
          <a:spcPct val="90000"/>
        </a:lnSpc>
        <a:spcBef>
          <a:spcPct val="0"/>
        </a:spcBef>
        <a:buNone/>
        <a:defRPr kumimoji="1"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kumimoji="1"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kumimoji="1"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kumimoji="1"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customXml" Target="../ink/ink2.xml"/><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customXml" Target="../ink/ink1.xml"/><Relationship Id="rId5" Type="http://schemas.openxmlformats.org/officeDocument/2006/relationships/image" Target="../media/image3.jpeg"/><Relationship Id="rId15" Type="http://schemas.openxmlformats.org/officeDocument/2006/relationships/customXml" Target="../ink/ink3.xml"/><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2" name="Picture 18" descr="画像で検索｜無料イラスト・フリー素材なら「イラストAC」">
            <a:extLst>
              <a:ext uri="{FF2B5EF4-FFF2-40B4-BE49-F238E27FC236}">
                <a16:creationId xmlns:a16="http://schemas.microsoft.com/office/drawing/2014/main" id="{FCBC3E3D-2271-BD0A-34F3-23FD46E8F7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108" y="1227724"/>
            <a:ext cx="1376551" cy="599270"/>
          </a:xfrm>
          <a:prstGeom prst="rect">
            <a:avLst/>
          </a:prstGeom>
          <a:noFill/>
          <a:extLst>
            <a:ext uri="{909E8E84-426E-40DD-AFC4-6F175D3DCCD1}">
              <a14:hiddenFill xmlns:a14="http://schemas.microsoft.com/office/drawing/2010/main">
                <a:solidFill>
                  <a:srgbClr val="FFFFFF"/>
                </a:solidFill>
              </a14:hiddenFill>
            </a:ext>
          </a:extLst>
        </p:spPr>
      </p:pic>
      <p:sp>
        <p:nvSpPr>
          <p:cNvPr id="27" name="矢印: 五方向 26">
            <a:extLst>
              <a:ext uri="{FF2B5EF4-FFF2-40B4-BE49-F238E27FC236}">
                <a16:creationId xmlns:a16="http://schemas.microsoft.com/office/drawing/2014/main" id="{56443FA2-7842-9717-61EB-3AA1AAB6129E}"/>
              </a:ext>
            </a:extLst>
          </p:cNvPr>
          <p:cNvSpPr/>
          <p:nvPr/>
        </p:nvSpPr>
        <p:spPr>
          <a:xfrm>
            <a:off x="-178465" y="169905"/>
            <a:ext cx="3519750" cy="309168"/>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F7E99D17-B2C4-326C-843E-D92DD74CCD71}"/>
              </a:ext>
            </a:extLst>
          </p:cNvPr>
          <p:cNvSpPr/>
          <p:nvPr/>
        </p:nvSpPr>
        <p:spPr>
          <a:xfrm>
            <a:off x="-137062" y="6430153"/>
            <a:ext cx="2029977" cy="26277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Picture 2" descr="一般キュービクル（奥行1600以下） 写真">
            <a:extLst>
              <a:ext uri="{FF2B5EF4-FFF2-40B4-BE49-F238E27FC236}">
                <a16:creationId xmlns:a16="http://schemas.microsoft.com/office/drawing/2014/main" id="{6B6FC600-0014-9715-C5CC-DC928A8206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874" y="-73768"/>
            <a:ext cx="1745584" cy="1745584"/>
          </a:xfrm>
          <a:prstGeom prst="rect">
            <a:avLst/>
          </a:prstGeom>
          <a:noFill/>
          <a:extLst>
            <a:ext uri="{909E8E84-426E-40DD-AFC4-6F175D3DCCD1}">
              <a14:hiddenFill xmlns:a14="http://schemas.microsoft.com/office/drawing/2010/main">
                <a:solidFill>
                  <a:srgbClr val="FFFFFF"/>
                </a:solidFill>
              </a14:hiddenFill>
            </a:ext>
          </a:extLst>
        </p:spPr>
      </p:pic>
      <p:sp>
        <p:nvSpPr>
          <p:cNvPr id="82" name="正方形/長方形 81"/>
          <p:cNvSpPr/>
          <p:nvPr/>
        </p:nvSpPr>
        <p:spPr>
          <a:xfrm>
            <a:off x="-2" y="9816145"/>
            <a:ext cx="7775575" cy="1091568"/>
          </a:xfrm>
          <a:prstGeom prst="rect">
            <a:avLst/>
          </a:prstGeom>
          <a:solidFill>
            <a:srgbClr val="0F1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00" dirty="0">
              <a:solidFill>
                <a:schemeClr val="bg1"/>
              </a:solidFill>
              <a:latin typeface="HG創英角ｺﾞｼｯｸUB" panose="020B0909000000000000" pitchFamily="49" charset="-128"/>
              <a:ea typeface="HG創英角ｺﾞｼｯｸUB" panose="020B0909000000000000" pitchFamily="49" charset="-128"/>
            </a:endParaRPr>
          </a:p>
        </p:txBody>
      </p:sp>
      <p:sp>
        <p:nvSpPr>
          <p:cNvPr id="14" name="テキスト ボックス 13">
            <a:extLst>
              <a:ext uri="{FF2B5EF4-FFF2-40B4-BE49-F238E27FC236}">
                <a16:creationId xmlns:a16="http://schemas.microsoft.com/office/drawing/2014/main" id="{719DDF76-FDD2-8B61-2C6E-A3E11B5674D1}"/>
              </a:ext>
            </a:extLst>
          </p:cNvPr>
          <p:cNvSpPr txBox="1"/>
          <p:nvPr/>
        </p:nvSpPr>
        <p:spPr>
          <a:xfrm>
            <a:off x="575041" y="140519"/>
            <a:ext cx="3036026" cy="338554"/>
          </a:xfrm>
          <a:prstGeom prst="rect">
            <a:avLst/>
          </a:prstGeom>
          <a:noFill/>
        </p:spPr>
        <p:txBody>
          <a:bodyPr wrap="square" rtlCol="0">
            <a:spAutoFit/>
          </a:bodyPr>
          <a:lstStyle/>
          <a:p>
            <a:r>
              <a:rPr kumimoji="1" lang="ja-JP" altLang="en-US" sz="1600" dirty="0">
                <a:solidFill>
                  <a:schemeClr val="accent4"/>
                </a:solidFill>
                <a:latin typeface="HGP創英角ｺﾞｼｯｸUB" panose="020B0900000000000000" pitchFamily="50" charset="-128"/>
                <a:ea typeface="HGP創英角ｺﾞｼｯｸUB" panose="020B0900000000000000" pitchFamily="50" charset="-128"/>
              </a:rPr>
              <a:t>経 営 者 の み な さ ま</a:t>
            </a:r>
            <a:endParaRPr kumimoji="1" lang="en-US" altLang="ja-JP" sz="1600" dirty="0">
              <a:solidFill>
                <a:schemeClr val="accent4"/>
              </a:solidFill>
              <a:latin typeface="HGP創英角ｺﾞｼｯｸUB" panose="020B0900000000000000" pitchFamily="50" charset="-128"/>
              <a:ea typeface="HGP創英角ｺﾞｼｯｸUB" panose="020B0900000000000000" pitchFamily="50" charset="-128"/>
            </a:endParaRPr>
          </a:p>
        </p:txBody>
      </p:sp>
      <p:sp>
        <p:nvSpPr>
          <p:cNvPr id="64" name="四角形: 角を丸くする 63">
            <a:extLst>
              <a:ext uri="{FF2B5EF4-FFF2-40B4-BE49-F238E27FC236}">
                <a16:creationId xmlns:a16="http://schemas.microsoft.com/office/drawing/2014/main" id="{BF7978C1-2F2B-7A77-769E-317AA6E60E29}"/>
              </a:ext>
            </a:extLst>
          </p:cNvPr>
          <p:cNvSpPr/>
          <p:nvPr/>
        </p:nvSpPr>
        <p:spPr>
          <a:xfrm>
            <a:off x="-256946" y="10010436"/>
            <a:ext cx="5446166" cy="10915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0" name="図 59">
            <a:extLst>
              <a:ext uri="{FF2B5EF4-FFF2-40B4-BE49-F238E27FC236}">
                <a16:creationId xmlns:a16="http://schemas.microsoft.com/office/drawing/2014/main" id="{081A065B-16A9-34E3-E4BF-FBF36D33D9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567" y="10130496"/>
            <a:ext cx="1316286" cy="624065"/>
          </a:xfrm>
          <a:prstGeom prst="rect">
            <a:avLst/>
          </a:prstGeom>
        </p:spPr>
      </p:pic>
      <p:sp>
        <p:nvSpPr>
          <p:cNvPr id="65" name="テキスト ボックス 64">
            <a:extLst>
              <a:ext uri="{FF2B5EF4-FFF2-40B4-BE49-F238E27FC236}">
                <a16:creationId xmlns:a16="http://schemas.microsoft.com/office/drawing/2014/main" id="{98C8AD21-42A0-2F12-757D-325F9ED41C3A}"/>
              </a:ext>
            </a:extLst>
          </p:cNvPr>
          <p:cNvSpPr txBox="1"/>
          <p:nvPr/>
        </p:nvSpPr>
        <p:spPr>
          <a:xfrm>
            <a:off x="1406736" y="10052630"/>
            <a:ext cx="3522017" cy="246221"/>
          </a:xfrm>
          <a:prstGeom prst="rect">
            <a:avLst/>
          </a:prstGeom>
          <a:noFill/>
        </p:spPr>
        <p:txBody>
          <a:bodyPr wrap="square" rtlCol="0">
            <a:spAutoFit/>
          </a:bodyPr>
          <a:lstStyle/>
          <a:p>
            <a:r>
              <a:rPr kumimoji="1" lang="ja-JP" altLang="en-US" sz="1000" dirty="0">
                <a:solidFill>
                  <a:srgbClr val="0F1587"/>
                </a:solidFill>
              </a:rPr>
              <a:t>〒</a:t>
            </a:r>
            <a:r>
              <a:rPr kumimoji="1" lang="en-US" altLang="ja-JP" sz="1000" dirty="0">
                <a:solidFill>
                  <a:srgbClr val="0F1587"/>
                </a:solidFill>
              </a:rPr>
              <a:t>435-0013</a:t>
            </a:r>
            <a:r>
              <a:rPr kumimoji="1" lang="ja-JP" altLang="en-US" sz="1000" dirty="0">
                <a:solidFill>
                  <a:srgbClr val="0F1587"/>
                </a:solidFill>
              </a:rPr>
              <a:t>　静岡県浜松市中央区天龍川町</a:t>
            </a:r>
            <a:r>
              <a:rPr kumimoji="1" lang="en-US" altLang="ja-JP" sz="1000" dirty="0">
                <a:solidFill>
                  <a:srgbClr val="0F1587"/>
                </a:solidFill>
              </a:rPr>
              <a:t>223-1</a:t>
            </a:r>
            <a:endParaRPr kumimoji="1" lang="ja-JP" altLang="en-US" sz="1000" dirty="0">
              <a:solidFill>
                <a:srgbClr val="0F1587"/>
              </a:solidFill>
            </a:endParaRPr>
          </a:p>
        </p:txBody>
      </p:sp>
      <p:sp>
        <p:nvSpPr>
          <p:cNvPr id="66" name="正方形/長方形 65">
            <a:extLst>
              <a:ext uri="{FF2B5EF4-FFF2-40B4-BE49-F238E27FC236}">
                <a16:creationId xmlns:a16="http://schemas.microsoft.com/office/drawing/2014/main" id="{27DCE76D-1EA4-5703-6FAC-C3C4D566FB7A}"/>
              </a:ext>
            </a:extLst>
          </p:cNvPr>
          <p:cNvSpPr/>
          <p:nvPr/>
        </p:nvSpPr>
        <p:spPr>
          <a:xfrm>
            <a:off x="1463550" y="10292083"/>
            <a:ext cx="388911" cy="175794"/>
          </a:xfrm>
          <a:prstGeom prst="rect">
            <a:avLst/>
          </a:prstGeom>
          <a:solidFill>
            <a:srgbClr val="0F15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dirty="0"/>
              <a:t>メール</a:t>
            </a:r>
          </a:p>
        </p:txBody>
      </p:sp>
      <p:sp>
        <p:nvSpPr>
          <p:cNvPr id="67" name="正方形/長方形 66">
            <a:extLst>
              <a:ext uri="{FF2B5EF4-FFF2-40B4-BE49-F238E27FC236}">
                <a16:creationId xmlns:a16="http://schemas.microsoft.com/office/drawing/2014/main" id="{EB6B12C4-16E1-371A-049A-09AF5DFF76F5}"/>
              </a:ext>
            </a:extLst>
          </p:cNvPr>
          <p:cNvSpPr/>
          <p:nvPr/>
        </p:nvSpPr>
        <p:spPr>
          <a:xfrm>
            <a:off x="3300209" y="10287544"/>
            <a:ext cx="388911" cy="175794"/>
          </a:xfrm>
          <a:prstGeom prst="rect">
            <a:avLst/>
          </a:prstGeom>
          <a:solidFill>
            <a:srgbClr val="0F15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t>FAX</a:t>
            </a:r>
            <a:endParaRPr kumimoji="1" lang="ja-JP" altLang="en-US" sz="600" dirty="0"/>
          </a:p>
        </p:txBody>
      </p:sp>
      <p:sp>
        <p:nvSpPr>
          <p:cNvPr id="68" name="正方形/長方形 67">
            <a:extLst>
              <a:ext uri="{FF2B5EF4-FFF2-40B4-BE49-F238E27FC236}">
                <a16:creationId xmlns:a16="http://schemas.microsoft.com/office/drawing/2014/main" id="{CFFF475C-61EC-2CA1-3A97-74E78212DC47}"/>
              </a:ext>
            </a:extLst>
          </p:cNvPr>
          <p:cNvSpPr/>
          <p:nvPr/>
        </p:nvSpPr>
        <p:spPr>
          <a:xfrm>
            <a:off x="1463550" y="10547299"/>
            <a:ext cx="629504" cy="200455"/>
          </a:xfrm>
          <a:prstGeom prst="rect">
            <a:avLst/>
          </a:prstGeom>
          <a:solidFill>
            <a:srgbClr val="0F15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dirty="0"/>
              <a:t>ホームページ</a:t>
            </a:r>
          </a:p>
        </p:txBody>
      </p:sp>
      <p:sp>
        <p:nvSpPr>
          <p:cNvPr id="69" name="テキスト ボックス 68">
            <a:extLst>
              <a:ext uri="{FF2B5EF4-FFF2-40B4-BE49-F238E27FC236}">
                <a16:creationId xmlns:a16="http://schemas.microsoft.com/office/drawing/2014/main" id="{ACA3293C-CAF3-9C92-D9B2-F3F34BF427C1}"/>
              </a:ext>
            </a:extLst>
          </p:cNvPr>
          <p:cNvSpPr txBox="1"/>
          <p:nvPr/>
        </p:nvSpPr>
        <p:spPr>
          <a:xfrm>
            <a:off x="1811524" y="10252331"/>
            <a:ext cx="1511746" cy="246221"/>
          </a:xfrm>
          <a:prstGeom prst="rect">
            <a:avLst/>
          </a:prstGeom>
          <a:noFill/>
        </p:spPr>
        <p:txBody>
          <a:bodyPr wrap="square" rtlCol="0">
            <a:spAutoFit/>
          </a:bodyPr>
          <a:lstStyle/>
          <a:p>
            <a:r>
              <a:rPr kumimoji="1" lang="en-US" altLang="ja-JP" sz="1000" dirty="0">
                <a:solidFill>
                  <a:srgbClr val="0F1587"/>
                </a:solidFill>
              </a:rPr>
              <a:t>a-sugimori@butlers.co.jp</a:t>
            </a:r>
            <a:endParaRPr kumimoji="1" lang="ja-JP" altLang="en-US" sz="1000" dirty="0">
              <a:solidFill>
                <a:srgbClr val="0F1587"/>
              </a:solidFill>
            </a:endParaRPr>
          </a:p>
        </p:txBody>
      </p:sp>
      <p:sp>
        <p:nvSpPr>
          <p:cNvPr id="70" name="テキスト ボックス 69">
            <a:extLst>
              <a:ext uri="{FF2B5EF4-FFF2-40B4-BE49-F238E27FC236}">
                <a16:creationId xmlns:a16="http://schemas.microsoft.com/office/drawing/2014/main" id="{315EDFD6-5A1D-DCFF-8CA3-B6576076E53D}"/>
              </a:ext>
            </a:extLst>
          </p:cNvPr>
          <p:cNvSpPr txBox="1"/>
          <p:nvPr/>
        </p:nvSpPr>
        <p:spPr>
          <a:xfrm>
            <a:off x="3669858" y="10260254"/>
            <a:ext cx="932910" cy="246221"/>
          </a:xfrm>
          <a:prstGeom prst="rect">
            <a:avLst/>
          </a:prstGeom>
          <a:noFill/>
        </p:spPr>
        <p:txBody>
          <a:bodyPr wrap="square" rtlCol="0">
            <a:spAutoFit/>
          </a:bodyPr>
          <a:lstStyle/>
          <a:p>
            <a:r>
              <a:rPr kumimoji="1" lang="en-US" altLang="ja-JP" sz="1000" dirty="0">
                <a:solidFill>
                  <a:srgbClr val="0F1587"/>
                </a:solidFill>
              </a:rPr>
              <a:t>053-582-7310</a:t>
            </a:r>
          </a:p>
        </p:txBody>
      </p:sp>
      <p:sp>
        <p:nvSpPr>
          <p:cNvPr id="72" name="テキスト ボックス 71">
            <a:extLst>
              <a:ext uri="{FF2B5EF4-FFF2-40B4-BE49-F238E27FC236}">
                <a16:creationId xmlns:a16="http://schemas.microsoft.com/office/drawing/2014/main" id="{8802780F-8F88-8A4C-9BB9-DC5A3610F546}"/>
              </a:ext>
            </a:extLst>
          </p:cNvPr>
          <p:cNvSpPr txBox="1"/>
          <p:nvPr/>
        </p:nvSpPr>
        <p:spPr>
          <a:xfrm>
            <a:off x="2189894" y="10504387"/>
            <a:ext cx="1697889" cy="246221"/>
          </a:xfrm>
          <a:prstGeom prst="rect">
            <a:avLst/>
          </a:prstGeom>
          <a:noFill/>
        </p:spPr>
        <p:txBody>
          <a:bodyPr wrap="square" rtlCol="0">
            <a:spAutoFit/>
          </a:bodyPr>
          <a:lstStyle/>
          <a:p>
            <a:r>
              <a:rPr kumimoji="1" lang="en-US" altLang="ja-JP" sz="1000" dirty="0">
                <a:solidFill>
                  <a:srgbClr val="0F1587"/>
                </a:solidFill>
              </a:rPr>
              <a:t>https://www.butlers.co.jp/</a:t>
            </a:r>
            <a:endParaRPr kumimoji="1" lang="ja-JP" altLang="en-US" sz="1000" dirty="0">
              <a:solidFill>
                <a:srgbClr val="0F1587"/>
              </a:solidFill>
            </a:endParaRPr>
          </a:p>
        </p:txBody>
      </p:sp>
      <p:sp>
        <p:nvSpPr>
          <p:cNvPr id="73" name="正方形/長方形 72">
            <a:extLst>
              <a:ext uri="{FF2B5EF4-FFF2-40B4-BE49-F238E27FC236}">
                <a16:creationId xmlns:a16="http://schemas.microsoft.com/office/drawing/2014/main" id="{D4E90EC1-9D1F-36D9-1BB8-E8FDA38345D0}"/>
              </a:ext>
            </a:extLst>
          </p:cNvPr>
          <p:cNvSpPr/>
          <p:nvPr/>
        </p:nvSpPr>
        <p:spPr>
          <a:xfrm>
            <a:off x="5186930" y="10265373"/>
            <a:ext cx="2533065" cy="477054"/>
          </a:xfrm>
          <a:prstGeom prst="rect">
            <a:avLst/>
          </a:prstGeom>
          <a:noFill/>
        </p:spPr>
        <p:txBody>
          <a:bodyPr wrap="none" lIns="91440" tIns="45720" rIns="91440" bIns="45720">
            <a:spAutoFit/>
          </a:bodyPr>
          <a:lstStyle/>
          <a:p>
            <a:pPr algn="ctr"/>
            <a:r>
              <a:rPr lang="ja-JP" altLang="en-US" sz="2500" b="0" cap="none" spc="0" dirty="0">
                <a:ln w="0"/>
                <a:solidFill>
                  <a:schemeClr val="bg1"/>
                </a:solidFill>
                <a:effectLst>
                  <a:outerShdw blurRad="38100" dist="19050" dir="2700000" algn="tl" rotWithShape="0">
                    <a:schemeClr val="dk1">
                      <a:alpha val="40000"/>
                    </a:schemeClr>
                  </a:outerShdw>
                </a:effectLst>
              </a:rPr>
              <a:t>☏　</a:t>
            </a:r>
            <a:r>
              <a:rPr lang="en-US" altLang="ja-JP" sz="2500" b="0" cap="none" spc="0" dirty="0">
                <a:ln w="0"/>
                <a:solidFill>
                  <a:schemeClr val="bg1"/>
                </a:solidFill>
                <a:effectLst>
                  <a:outerShdw blurRad="38100" dist="19050" dir="2700000" algn="tl" rotWithShape="0">
                    <a:schemeClr val="dk1">
                      <a:alpha val="40000"/>
                    </a:schemeClr>
                  </a:outerShdw>
                </a:effectLst>
              </a:rPr>
              <a:t>053-582-7311</a:t>
            </a:r>
            <a:endParaRPr lang="ja-JP" altLang="en-US" sz="2500" b="0" cap="none" spc="0" dirty="0">
              <a:ln w="0"/>
              <a:solidFill>
                <a:schemeClr val="bg1"/>
              </a:solidFill>
              <a:effectLst>
                <a:outerShdw blurRad="38100" dist="19050" dir="2700000" algn="tl" rotWithShape="0">
                  <a:schemeClr val="dk1">
                    <a:alpha val="40000"/>
                  </a:schemeClr>
                </a:outerShdw>
              </a:effectLst>
            </a:endParaRPr>
          </a:p>
        </p:txBody>
      </p:sp>
      <p:sp>
        <p:nvSpPr>
          <p:cNvPr id="74" name="正方形/長方形 73">
            <a:extLst>
              <a:ext uri="{FF2B5EF4-FFF2-40B4-BE49-F238E27FC236}">
                <a16:creationId xmlns:a16="http://schemas.microsoft.com/office/drawing/2014/main" id="{06607443-6EA3-5E90-CD08-5BB9A3C35289}"/>
              </a:ext>
            </a:extLst>
          </p:cNvPr>
          <p:cNvSpPr/>
          <p:nvPr/>
        </p:nvSpPr>
        <p:spPr>
          <a:xfrm>
            <a:off x="5290048" y="10029463"/>
            <a:ext cx="2310248" cy="323165"/>
          </a:xfrm>
          <a:prstGeom prst="rect">
            <a:avLst/>
          </a:prstGeom>
          <a:noFill/>
        </p:spPr>
        <p:txBody>
          <a:bodyPr wrap="none" lIns="91440" tIns="45720" rIns="91440" bIns="45720">
            <a:spAutoFit/>
          </a:bodyPr>
          <a:lstStyle/>
          <a:p>
            <a:pPr algn="ctr"/>
            <a:r>
              <a:rPr lang="ja-JP" altLang="en-US" sz="1500" b="0" cap="none" spc="0" dirty="0">
                <a:ln w="0"/>
                <a:solidFill>
                  <a:srgbClr val="FFFF00"/>
                </a:solidFill>
                <a:effectLst>
                  <a:outerShdw blurRad="38100" dist="19050" dir="2700000" algn="tl" rotWithShape="0">
                    <a:schemeClr val="dk1">
                      <a:alpha val="40000"/>
                    </a:schemeClr>
                  </a:outerShdw>
                </a:effectLst>
              </a:rPr>
              <a:t>お気軽にお問合せください</a:t>
            </a:r>
          </a:p>
        </p:txBody>
      </p:sp>
      <p:sp>
        <p:nvSpPr>
          <p:cNvPr id="76" name="フリーフォーム: 図形 75">
            <a:extLst>
              <a:ext uri="{FF2B5EF4-FFF2-40B4-BE49-F238E27FC236}">
                <a16:creationId xmlns:a16="http://schemas.microsoft.com/office/drawing/2014/main" id="{F97FC8EA-96E2-E31D-6509-411601C5367D}"/>
              </a:ext>
            </a:extLst>
          </p:cNvPr>
          <p:cNvSpPr/>
          <p:nvPr/>
        </p:nvSpPr>
        <p:spPr>
          <a:xfrm>
            <a:off x="4914900" y="10591800"/>
            <a:ext cx="289560" cy="225537"/>
          </a:xfrm>
          <a:custGeom>
            <a:avLst/>
            <a:gdLst>
              <a:gd name="connsiteX0" fmla="*/ 289560 w 289560"/>
              <a:gd name="connsiteY0" fmla="*/ 205740 h 225537"/>
              <a:gd name="connsiteX1" fmla="*/ 76200 w 289560"/>
              <a:gd name="connsiteY1" fmla="*/ 205740 h 225537"/>
              <a:gd name="connsiteX2" fmla="*/ 0 w 289560"/>
              <a:gd name="connsiteY2" fmla="*/ 0 h 225537"/>
            </a:gdLst>
            <a:ahLst/>
            <a:cxnLst>
              <a:cxn ang="0">
                <a:pos x="connsiteX0" y="connsiteY0"/>
              </a:cxn>
              <a:cxn ang="0">
                <a:pos x="connsiteX1" y="connsiteY1"/>
              </a:cxn>
              <a:cxn ang="0">
                <a:pos x="connsiteX2" y="connsiteY2"/>
              </a:cxn>
            </a:cxnLst>
            <a:rect l="l" t="t" r="r" b="b"/>
            <a:pathLst>
              <a:path w="289560" h="225537">
                <a:moveTo>
                  <a:pt x="289560" y="205740"/>
                </a:moveTo>
                <a:cubicBezTo>
                  <a:pt x="207010" y="222885"/>
                  <a:pt x="124460" y="240030"/>
                  <a:pt x="76200" y="205740"/>
                </a:cubicBezTo>
                <a:cubicBezTo>
                  <a:pt x="27940" y="171450"/>
                  <a:pt x="13970" y="85725"/>
                  <a:pt x="0" y="0"/>
                </a:cubicBezTo>
              </a:path>
            </a:pathLst>
          </a:cu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7" name="台形 76">
            <a:extLst>
              <a:ext uri="{FF2B5EF4-FFF2-40B4-BE49-F238E27FC236}">
                <a16:creationId xmlns:a16="http://schemas.microsoft.com/office/drawing/2014/main" id="{926B53B1-6567-CF8F-E5BC-43C6C4271EA6}"/>
              </a:ext>
            </a:extLst>
          </p:cNvPr>
          <p:cNvSpPr/>
          <p:nvPr/>
        </p:nvSpPr>
        <p:spPr>
          <a:xfrm rot="9886368">
            <a:off x="4669507" y="10352769"/>
            <a:ext cx="398956" cy="357633"/>
          </a:xfrm>
          <a:prstGeom prst="trapezoid">
            <a:avLst/>
          </a:prstGeom>
          <a:solidFill>
            <a:srgbClr val="0F15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9" name="直線コネクタ 78">
            <a:extLst>
              <a:ext uri="{FF2B5EF4-FFF2-40B4-BE49-F238E27FC236}">
                <a16:creationId xmlns:a16="http://schemas.microsoft.com/office/drawing/2014/main" id="{4433A384-C0B0-A9B7-0FB9-B7A65563466A}"/>
              </a:ext>
            </a:extLst>
          </p:cNvPr>
          <p:cNvCxnSpPr>
            <a:cxnSpLocks/>
          </p:cNvCxnSpPr>
          <p:nvPr/>
        </p:nvCxnSpPr>
        <p:spPr>
          <a:xfrm flipH="1" flipV="1">
            <a:off x="4689172" y="10225445"/>
            <a:ext cx="51001" cy="159174"/>
          </a:xfrm>
          <a:prstGeom prst="line">
            <a:avLst/>
          </a:prstGeom>
          <a:ln w="38100">
            <a:solidFill>
              <a:srgbClr val="0F1587"/>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B9A2B380-5F1A-A5F5-F628-3746397BA04A}"/>
              </a:ext>
            </a:extLst>
          </p:cNvPr>
          <p:cNvCxnSpPr>
            <a:cxnSpLocks/>
          </p:cNvCxnSpPr>
          <p:nvPr/>
        </p:nvCxnSpPr>
        <p:spPr>
          <a:xfrm flipH="1" flipV="1">
            <a:off x="4859872" y="10175740"/>
            <a:ext cx="51001" cy="159174"/>
          </a:xfrm>
          <a:prstGeom prst="line">
            <a:avLst/>
          </a:prstGeom>
          <a:ln w="38100">
            <a:solidFill>
              <a:srgbClr val="0F1587"/>
            </a:solidFill>
          </a:ln>
        </p:spPr>
        <p:style>
          <a:lnRef idx="1">
            <a:schemeClr val="accent1"/>
          </a:lnRef>
          <a:fillRef idx="0">
            <a:schemeClr val="accent1"/>
          </a:fillRef>
          <a:effectRef idx="0">
            <a:schemeClr val="accent1"/>
          </a:effectRef>
          <a:fontRef idx="minor">
            <a:schemeClr val="tx1"/>
          </a:fontRef>
        </p:style>
      </p:cxnSp>
      <p:sp>
        <p:nvSpPr>
          <p:cNvPr id="84" name="正方形/長方形 83">
            <a:extLst>
              <a:ext uri="{FF2B5EF4-FFF2-40B4-BE49-F238E27FC236}">
                <a16:creationId xmlns:a16="http://schemas.microsoft.com/office/drawing/2014/main" id="{28CFEFDC-CF87-5DAE-7645-D4D4BB626EB1}"/>
              </a:ext>
            </a:extLst>
          </p:cNvPr>
          <p:cNvSpPr/>
          <p:nvPr/>
        </p:nvSpPr>
        <p:spPr>
          <a:xfrm>
            <a:off x="-6822" y="9801430"/>
            <a:ext cx="4695994" cy="246221"/>
          </a:xfrm>
          <a:prstGeom prst="rect">
            <a:avLst/>
          </a:prstGeom>
          <a:noFill/>
        </p:spPr>
        <p:txBody>
          <a:bodyPr wrap="square" lIns="91440" tIns="45720" rIns="91440" bIns="45720">
            <a:spAutoFit/>
          </a:bodyPr>
          <a:lstStyle/>
          <a:p>
            <a:pPr algn="ctr"/>
            <a:r>
              <a:rPr lang="ja-JP" altLang="en-US" sz="1000" b="0" cap="none" spc="0" dirty="0">
                <a:ln w="0"/>
                <a:solidFill>
                  <a:schemeClr val="bg1"/>
                </a:solidFill>
                <a:effectLst>
                  <a:outerShdw blurRad="38100" dist="19050" dir="2700000" algn="tl" rotWithShape="0">
                    <a:schemeClr val="dk1">
                      <a:alpha val="40000"/>
                    </a:schemeClr>
                  </a:outerShdw>
                </a:effectLst>
              </a:rPr>
              <a:t>一般建設業　静岡県知事許可</a:t>
            </a:r>
            <a:r>
              <a:rPr lang="en-US" altLang="ja-JP" sz="1000" b="0" cap="none" spc="0" dirty="0">
                <a:ln w="0"/>
                <a:solidFill>
                  <a:schemeClr val="bg1"/>
                </a:solidFill>
                <a:effectLst>
                  <a:outerShdw blurRad="38100" dist="19050" dir="2700000" algn="tl" rotWithShape="0">
                    <a:schemeClr val="dk1">
                      <a:alpha val="40000"/>
                    </a:schemeClr>
                  </a:outerShdw>
                </a:effectLst>
              </a:rPr>
              <a:t>(</a:t>
            </a:r>
            <a:r>
              <a:rPr lang="ja-JP" altLang="en-US" sz="1000" b="0" cap="none" spc="0" dirty="0">
                <a:ln w="0"/>
                <a:solidFill>
                  <a:schemeClr val="bg1"/>
                </a:solidFill>
                <a:effectLst>
                  <a:outerShdw blurRad="38100" dist="19050" dir="2700000" algn="tl" rotWithShape="0">
                    <a:schemeClr val="dk1">
                      <a:alpha val="40000"/>
                    </a:schemeClr>
                  </a:outerShdw>
                </a:effectLst>
              </a:rPr>
              <a:t>般</a:t>
            </a:r>
            <a:r>
              <a:rPr lang="en-US" altLang="ja-JP" sz="1000" b="0" cap="none" spc="0" dirty="0">
                <a:ln w="0"/>
                <a:solidFill>
                  <a:schemeClr val="bg1"/>
                </a:solidFill>
                <a:effectLst>
                  <a:outerShdw blurRad="38100" dist="19050" dir="2700000" algn="tl" rotWithShape="0">
                    <a:schemeClr val="dk1">
                      <a:alpha val="40000"/>
                    </a:schemeClr>
                  </a:outerShdw>
                </a:effectLst>
              </a:rPr>
              <a:t>-4)</a:t>
            </a:r>
            <a:r>
              <a:rPr lang="ja-JP" altLang="en-US" sz="1000" b="0" cap="none" spc="0" dirty="0">
                <a:ln w="0"/>
                <a:solidFill>
                  <a:schemeClr val="bg1"/>
                </a:solidFill>
                <a:effectLst>
                  <a:outerShdw blurRad="38100" dist="19050" dir="2700000" algn="tl" rotWithShape="0">
                    <a:schemeClr val="dk1">
                      <a:alpha val="40000"/>
                    </a:schemeClr>
                  </a:outerShdw>
                </a:effectLst>
              </a:rPr>
              <a:t>第</a:t>
            </a:r>
            <a:r>
              <a:rPr lang="en-US" altLang="ja-JP" sz="1000" b="0" cap="none" spc="0" dirty="0">
                <a:ln w="0"/>
                <a:solidFill>
                  <a:schemeClr val="bg1"/>
                </a:solidFill>
                <a:effectLst>
                  <a:outerShdw blurRad="38100" dist="19050" dir="2700000" algn="tl" rotWithShape="0">
                    <a:schemeClr val="dk1">
                      <a:alpha val="40000"/>
                    </a:schemeClr>
                  </a:outerShdw>
                </a:effectLst>
              </a:rPr>
              <a:t>40929</a:t>
            </a:r>
            <a:r>
              <a:rPr lang="ja-JP" altLang="en-US" sz="1000" b="0" cap="none" spc="0" dirty="0">
                <a:ln w="0"/>
                <a:solidFill>
                  <a:schemeClr val="bg1"/>
                </a:solidFill>
                <a:effectLst>
                  <a:outerShdw blurRad="38100" dist="19050" dir="2700000" algn="tl" rotWithShape="0">
                    <a:schemeClr val="dk1">
                      <a:alpha val="40000"/>
                    </a:schemeClr>
                  </a:outerShdw>
                </a:effectLst>
              </a:rPr>
              <a:t>号　</a:t>
            </a:r>
            <a:r>
              <a:rPr lang="en-US" altLang="ja-JP" sz="1000" b="0" cap="none" spc="0" dirty="0">
                <a:ln w="0"/>
                <a:solidFill>
                  <a:schemeClr val="bg1"/>
                </a:solidFill>
                <a:effectLst>
                  <a:outerShdw blurRad="38100" dist="19050" dir="2700000" algn="tl" rotWithShape="0">
                    <a:schemeClr val="dk1">
                      <a:alpha val="40000"/>
                    </a:schemeClr>
                  </a:outerShdw>
                </a:effectLst>
              </a:rPr>
              <a:t>/</a:t>
            </a:r>
            <a:r>
              <a:rPr lang="ja-JP" altLang="en-US" sz="1000" b="0" cap="none" spc="0" dirty="0">
                <a:ln w="0"/>
                <a:solidFill>
                  <a:schemeClr val="bg1"/>
                </a:solidFill>
                <a:effectLst>
                  <a:outerShdw blurRad="38100" dist="19050" dir="2700000" algn="tl" rotWithShape="0">
                    <a:schemeClr val="dk1">
                      <a:alpha val="40000"/>
                    </a:schemeClr>
                  </a:outerShdw>
                </a:effectLst>
              </a:rPr>
              <a:t>　電気工事業　第</a:t>
            </a:r>
            <a:r>
              <a:rPr lang="en-US" altLang="ja-JP" sz="1000" b="0" cap="none" spc="0" dirty="0">
                <a:ln w="0"/>
                <a:solidFill>
                  <a:schemeClr val="bg1"/>
                </a:solidFill>
                <a:effectLst>
                  <a:outerShdw blurRad="38100" dist="19050" dir="2700000" algn="tl" rotWithShape="0">
                    <a:schemeClr val="dk1">
                      <a:alpha val="40000"/>
                    </a:schemeClr>
                  </a:outerShdw>
                </a:effectLst>
              </a:rPr>
              <a:t>2230037</a:t>
            </a:r>
            <a:endParaRPr lang="ja-JP" altLang="en-US" sz="1000" b="0" cap="none" spc="0" dirty="0">
              <a:ln w="0"/>
              <a:solidFill>
                <a:schemeClr val="bg1"/>
              </a:solidFill>
              <a:effectLst>
                <a:outerShdw blurRad="38100" dist="19050" dir="2700000" algn="tl" rotWithShape="0">
                  <a:schemeClr val="dk1">
                    <a:alpha val="40000"/>
                  </a:schemeClr>
                </a:outerShdw>
              </a:effectLst>
            </a:endParaRPr>
          </a:p>
        </p:txBody>
      </p:sp>
      <p:sp>
        <p:nvSpPr>
          <p:cNvPr id="13" name="テキスト ボックス 12">
            <a:extLst>
              <a:ext uri="{FF2B5EF4-FFF2-40B4-BE49-F238E27FC236}">
                <a16:creationId xmlns:a16="http://schemas.microsoft.com/office/drawing/2014/main" id="{B8450C0E-FEB9-4BC6-9A15-7594748B39F7}"/>
              </a:ext>
            </a:extLst>
          </p:cNvPr>
          <p:cNvSpPr txBox="1"/>
          <p:nvPr/>
        </p:nvSpPr>
        <p:spPr>
          <a:xfrm>
            <a:off x="470031" y="6376465"/>
            <a:ext cx="1455935"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rPr>
              <a:t>節 税 対 策</a:t>
            </a:r>
            <a:endParaRPr kumimoji="1" lang="en-US" altLang="ja-JP" sz="1600" dirty="0">
              <a:latin typeface="HGP創英角ｺﾞｼｯｸUB" panose="020B0900000000000000" pitchFamily="50" charset="-128"/>
              <a:ea typeface="HGP創英角ｺﾞｼｯｸUB" panose="020B0900000000000000" pitchFamily="50" charset="-128"/>
            </a:endParaRPr>
          </a:p>
        </p:txBody>
      </p:sp>
      <p:sp>
        <p:nvSpPr>
          <p:cNvPr id="23" name="テキスト ボックス 22">
            <a:extLst>
              <a:ext uri="{FF2B5EF4-FFF2-40B4-BE49-F238E27FC236}">
                <a16:creationId xmlns:a16="http://schemas.microsoft.com/office/drawing/2014/main" id="{17997881-BE36-E968-60F0-5EB7763B0FC6}"/>
              </a:ext>
            </a:extLst>
          </p:cNvPr>
          <p:cNvSpPr txBox="1"/>
          <p:nvPr/>
        </p:nvSpPr>
        <p:spPr>
          <a:xfrm>
            <a:off x="347962" y="6719597"/>
            <a:ext cx="7305127" cy="430887"/>
          </a:xfrm>
          <a:prstGeom prst="rect">
            <a:avLst/>
          </a:prstGeom>
          <a:noFill/>
        </p:spPr>
        <p:txBody>
          <a:bodyPr wrap="square" rtlCol="0">
            <a:spAutoFit/>
          </a:bodyPr>
          <a:lstStyle/>
          <a:p>
            <a:r>
              <a:rPr kumimoji="1" lang="ja-JP" altLang="en-US" sz="1100" dirty="0">
                <a:latin typeface="HGP創英角ｺﾞｼｯｸUB" panose="020B0900000000000000" pitchFamily="50" charset="-128"/>
                <a:ea typeface="HGP創英角ｺﾞｼｯｸUB" panose="020B0900000000000000" pitchFamily="50" charset="-128"/>
              </a:rPr>
              <a:t>キュービクル高圧受電設備を導入すると、中小企業経営強化税制</a:t>
            </a:r>
            <a:r>
              <a:rPr kumimoji="1" lang="en-US" altLang="ja-JP" sz="1100" dirty="0">
                <a:latin typeface="HGP創英角ｺﾞｼｯｸUB" panose="020B0900000000000000" pitchFamily="50" charset="-128"/>
                <a:ea typeface="HGP創英角ｺﾞｼｯｸUB" panose="020B0900000000000000" pitchFamily="50" charset="-128"/>
              </a:rPr>
              <a:t>※</a:t>
            </a:r>
            <a:r>
              <a:rPr kumimoji="1" lang="ja-JP" altLang="en-US" sz="1100" dirty="0">
                <a:latin typeface="HGP創英角ｺﾞｼｯｸUB" panose="020B0900000000000000" pitchFamily="50" charset="-128"/>
                <a:ea typeface="HGP創英角ｺﾞｼｯｸUB" panose="020B0900000000000000" pitchFamily="50" charset="-128"/>
              </a:rPr>
              <a:t>が利用できます。中小企業経営強化税制では、</a:t>
            </a:r>
            <a:endParaRPr kumimoji="1" lang="en-US" altLang="ja-JP" sz="1100" dirty="0">
              <a:latin typeface="HGP創英角ｺﾞｼｯｸUB" panose="020B0900000000000000" pitchFamily="50" charset="-128"/>
              <a:ea typeface="HGP創英角ｺﾞｼｯｸUB" panose="020B0900000000000000" pitchFamily="50" charset="-128"/>
            </a:endParaRPr>
          </a:p>
          <a:p>
            <a:r>
              <a:rPr kumimoji="1" lang="ja-JP" altLang="en-US" sz="1100" dirty="0">
                <a:latin typeface="HGP創英角ｺﾞｼｯｸUB" panose="020B0900000000000000" pitchFamily="50" charset="-128"/>
                <a:ea typeface="HGP創英角ｺﾞｼｯｸUB" panose="020B0900000000000000" pitchFamily="50" charset="-128"/>
              </a:rPr>
              <a:t>則時償却もしくは取得額の</a:t>
            </a:r>
            <a:r>
              <a:rPr kumimoji="1" lang="en-US" altLang="ja-JP" sz="1100" dirty="0">
                <a:latin typeface="HGP創英角ｺﾞｼｯｸUB" panose="020B0900000000000000" pitchFamily="50" charset="-128"/>
                <a:ea typeface="HGP創英角ｺﾞｼｯｸUB" panose="020B0900000000000000" pitchFamily="50" charset="-128"/>
              </a:rPr>
              <a:t>10</a:t>
            </a:r>
            <a:r>
              <a:rPr kumimoji="1" lang="ja-JP" altLang="en-US" sz="1100" dirty="0">
                <a:latin typeface="HGP創英角ｺﾞｼｯｸUB" panose="020B0900000000000000" pitchFamily="50" charset="-128"/>
                <a:ea typeface="HGP創英角ｺﾞｼｯｸUB" panose="020B0900000000000000" pitchFamily="50" charset="-128"/>
              </a:rPr>
              <a:t>％</a:t>
            </a:r>
            <a:r>
              <a:rPr kumimoji="1" lang="en-US" altLang="ja-JP" sz="1100" dirty="0">
                <a:latin typeface="HGP創英角ｺﾞｼｯｸUB" panose="020B0900000000000000" pitchFamily="50" charset="-128"/>
                <a:ea typeface="HGP創英角ｺﾞｼｯｸUB" panose="020B0900000000000000" pitchFamily="50" charset="-128"/>
              </a:rPr>
              <a:t>(</a:t>
            </a:r>
            <a:r>
              <a:rPr kumimoji="1" lang="ja-JP" altLang="en-US" sz="1100" dirty="0">
                <a:latin typeface="HGP創英角ｺﾞｼｯｸUB" panose="020B0900000000000000" pitchFamily="50" charset="-128"/>
                <a:ea typeface="HGP創英角ｺﾞｼｯｸUB" panose="020B0900000000000000" pitchFamily="50" charset="-128"/>
              </a:rPr>
              <a:t>資本金</a:t>
            </a:r>
            <a:r>
              <a:rPr kumimoji="1" lang="en-US" altLang="ja-JP" sz="1100" dirty="0">
                <a:latin typeface="HGP創英角ｺﾞｼｯｸUB" panose="020B0900000000000000" pitchFamily="50" charset="-128"/>
                <a:ea typeface="HGP創英角ｺﾞｼｯｸUB" panose="020B0900000000000000" pitchFamily="50" charset="-128"/>
              </a:rPr>
              <a:t>3000</a:t>
            </a:r>
            <a:r>
              <a:rPr kumimoji="1" lang="ja-JP" altLang="en-US" sz="1100" dirty="0">
                <a:latin typeface="HGP創英角ｺﾞｼｯｸUB" panose="020B0900000000000000" pitchFamily="50" charset="-128"/>
                <a:ea typeface="HGP創英角ｺﾞｼｯｸUB" panose="020B0900000000000000" pitchFamily="50" charset="-128"/>
              </a:rPr>
              <a:t>万円超</a:t>
            </a:r>
            <a:r>
              <a:rPr kumimoji="1" lang="en-US" altLang="ja-JP" sz="1100" dirty="0">
                <a:latin typeface="HGP創英角ｺﾞｼｯｸUB" panose="020B0900000000000000" pitchFamily="50" charset="-128"/>
                <a:ea typeface="HGP創英角ｺﾞｼｯｸUB" panose="020B0900000000000000" pitchFamily="50" charset="-128"/>
              </a:rPr>
              <a:t>1</a:t>
            </a:r>
            <a:r>
              <a:rPr kumimoji="1" lang="ja-JP" altLang="en-US" sz="1100" dirty="0">
                <a:latin typeface="HGP創英角ｺﾞｼｯｸUB" panose="020B0900000000000000" pitchFamily="50" charset="-128"/>
                <a:ea typeface="HGP創英角ｺﾞｼｯｸUB" panose="020B0900000000000000" pitchFamily="50" charset="-128"/>
              </a:rPr>
              <a:t>億円以下の法人は</a:t>
            </a:r>
            <a:r>
              <a:rPr kumimoji="1" lang="en-US" altLang="ja-JP" sz="1100" dirty="0">
                <a:latin typeface="HGP創英角ｺﾞｼｯｸUB" panose="020B0900000000000000" pitchFamily="50" charset="-128"/>
                <a:ea typeface="HGP創英角ｺﾞｼｯｸUB" panose="020B0900000000000000" pitchFamily="50" charset="-128"/>
              </a:rPr>
              <a:t>7</a:t>
            </a:r>
            <a:r>
              <a:rPr kumimoji="1" lang="ja-JP" altLang="en-US" sz="1100" dirty="0">
                <a:latin typeface="HGP創英角ｺﾞｼｯｸUB" panose="020B0900000000000000" pitchFamily="50" charset="-128"/>
                <a:ea typeface="HGP創英角ｺﾞｼｯｸUB" panose="020B0900000000000000" pitchFamily="50" charset="-128"/>
              </a:rPr>
              <a:t>％</a:t>
            </a:r>
            <a:r>
              <a:rPr kumimoji="1" lang="en-US" altLang="ja-JP" sz="1100" dirty="0">
                <a:latin typeface="HGP創英角ｺﾞｼｯｸUB" panose="020B0900000000000000" pitchFamily="50" charset="-128"/>
                <a:ea typeface="HGP創英角ｺﾞｼｯｸUB" panose="020B0900000000000000" pitchFamily="50" charset="-128"/>
              </a:rPr>
              <a:t>)</a:t>
            </a:r>
            <a:r>
              <a:rPr kumimoji="1" lang="ja-JP" altLang="en-US" sz="1100" dirty="0">
                <a:latin typeface="HGP創英角ｺﾞｼｯｸUB" panose="020B0900000000000000" pitchFamily="50" charset="-128"/>
                <a:ea typeface="HGP創英角ｺﾞｼｯｸUB" panose="020B0900000000000000" pitchFamily="50" charset="-128"/>
              </a:rPr>
              <a:t>の税額控除のいずれかを選択できます。</a:t>
            </a:r>
          </a:p>
        </p:txBody>
      </p:sp>
      <p:sp>
        <p:nvSpPr>
          <p:cNvPr id="24" name="テキスト ボックス 23">
            <a:extLst>
              <a:ext uri="{FF2B5EF4-FFF2-40B4-BE49-F238E27FC236}">
                <a16:creationId xmlns:a16="http://schemas.microsoft.com/office/drawing/2014/main" id="{944F3EBE-9754-C7F2-8604-CF7D3B4E8834}"/>
              </a:ext>
            </a:extLst>
          </p:cNvPr>
          <p:cNvSpPr txBox="1"/>
          <p:nvPr/>
        </p:nvSpPr>
        <p:spPr>
          <a:xfrm>
            <a:off x="347962" y="503396"/>
            <a:ext cx="3172471" cy="400110"/>
          </a:xfrm>
          <a:prstGeom prst="rect">
            <a:avLst/>
          </a:prstGeom>
          <a:noFill/>
        </p:spPr>
        <p:txBody>
          <a:bodyPr wrap="square" rtlCol="0">
            <a:spAutoFit/>
          </a:bodyPr>
          <a:lstStyle/>
          <a:p>
            <a:r>
              <a:rPr lang="ja-JP" altLang="en-US" sz="2000" dirty="0">
                <a:latin typeface="HGP創英角ｺﾞｼｯｸUB" panose="020B0900000000000000" pitchFamily="50" charset="-128"/>
                <a:ea typeface="HGP創英角ｺﾞｼｯｸUB" panose="020B0900000000000000" pitchFamily="50" charset="-128"/>
              </a:rPr>
              <a:t>キュービクル新設・交換は</a:t>
            </a:r>
            <a:endParaRPr kumimoji="1" lang="en-US" altLang="ja-JP" sz="2000" dirty="0">
              <a:latin typeface="HGP創英角ｺﾞｼｯｸUB" panose="020B0900000000000000" pitchFamily="50" charset="-128"/>
              <a:ea typeface="HGP創英角ｺﾞｼｯｸUB" panose="020B0900000000000000" pitchFamily="50" charset="-128"/>
            </a:endParaRPr>
          </a:p>
        </p:txBody>
      </p:sp>
      <p:pic>
        <p:nvPicPr>
          <p:cNvPr id="1026" name="Picture 2" descr="ワンポイント・チェックの指のイラスト">
            <a:extLst>
              <a:ext uri="{FF2B5EF4-FFF2-40B4-BE49-F238E27FC236}">
                <a16:creationId xmlns:a16="http://schemas.microsoft.com/office/drawing/2014/main" id="{3C055389-D645-1C44-D12C-C8B7BED836C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567042">
            <a:off x="147389" y="6395392"/>
            <a:ext cx="333234" cy="3899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青いポイントの文字の無料(フリー)イラスト | かわいい手描きの ...">
            <a:extLst>
              <a:ext uri="{FF2B5EF4-FFF2-40B4-BE49-F238E27FC236}">
                <a16:creationId xmlns:a16="http://schemas.microsoft.com/office/drawing/2014/main" id="{B3BD8FC4-CA5A-A100-3CEF-DD9D8CC1324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700" y="6145059"/>
            <a:ext cx="466301" cy="26277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90D2A782-0605-6986-B72F-EC8DB0851070}"/>
              </a:ext>
            </a:extLst>
          </p:cNvPr>
          <p:cNvSpPr txBox="1"/>
          <p:nvPr/>
        </p:nvSpPr>
        <p:spPr>
          <a:xfrm>
            <a:off x="1113369" y="7722892"/>
            <a:ext cx="1027922" cy="276999"/>
          </a:xfrm>
          <a:prstGeom prst="rect">
            <a:avLst/>
          </a:prstGeom>
          <a:noFill/>
        </p:spPr>
        <p:txBody>
          <a:bodyPr wrap="square" rtlCol="0">
            <a:spAutoFit/>
          </a:bodyPr>
          <a:lstStyle/>
          <a:p>
            <a:r>
              <a:rPr kumimoji="1" lang="ja-JP" altLang="en-US" sz="1200" dirty="0">
                <a:latin typeface="HGP創英角ｺﾞｼｯｸUB" panose="020B0900000000000000" pitchFamily="50" charset="-128"/>
                <a:ea typeface="HGP創英角ｺﾞｼｯｸUB" panose="020B0900000000000000" pitchFamily="50" charset="-128"/>
              </a:rPr>
              <a:t>★即時償却</a:t>
            </a:r>
          </a:p>
        </p:txBody>
      </p:sp>
      <p:sp>
        <p:nvSpPr>
          <p:cNvPr id="6" name="二等辺三角形 5">
            <a:extLst>
              <a:ext uri="{FF2B5EF4-FFF2-40B4-BE49-F238E27FC236}">
                <a16:creationId xmlns:a16="http://schemas.microsoft.com/office/drawing/2014/main" id="{9E2AB590-58B2-F4EE-B1FC-AA3CF73CB6CF}"/>
              </a:ext>
            </a:extLst>
          </p:cNvPr>
          <p:cNvSpPr/>
          <p:nvPr/>
        </p:nvSpPr>
        <p:spPr>
          <a:xfrm rot="10800000">
            <a:off x="1517797" y="7999200"/>
            <a:ext cx="140208" cy="9207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A2841A9-4B32-3C14-21DF-90F11EFE640C}"/>
              </a:ext>
            </a:extLst>
          </p:cNvPr>
          <p:cNvSpPr txBox="1"/>
          <p:nvPr/>
        </p:nvSpPr>
        <p:spPr>
          <a:xfrm>
            <a:off x="556001" y="8093765"/>
            <a:ext cx="2242259" cy="276999"/>
          </a:xfrm>
          <a:prstGeom prst="rect">
            <a:avLst/>
          </a:prstGeom>
          <a:noFill/>
        </p:spPr>
        <p:txBody>
          <a:bodyPr wrap="square" rtlCol="0">
            <a:spAutoFit/>
          </a:bodyPr>
          <a:lstStyle/>
          <a:p>
            <a:r>
              <a:rPr kumimoji="1" lang="ja-JP" altLang="en-US" sz="1200" dirty="0">
                <a:latin typeface="HGP創英角ｺﾞｼｯｸUB" panose="020B0900000000000000" pitchFamily="50" charset="-128"/>
                <a:ea typeface="HGP創英角ｺﾞｼｯｸUB" panose="020B0900000000000000" pitchFamily="50" charset="-128"/>
              </a:rPr>
              <a:t>取得価格金額を損金算入できる</a:t>
            </a:r>
          </a:p>
        </p:txBody>
      </p:sp>
      <p:sp>
        <p:nvSpPr>
          <p:cNvPr id="8" name="テキスト ボックス 7">
            <a:extLst>
              <a:ext uri="{FF2B5EF4-FFF2-40B4-BE49-F238E27FC236}">
                <a16:creationId xmlns:a16="http://schemas.microsoft.com/office/drawing/2014/main" id="{B109A103-15A9-775D-2F9C-4E4918BA1657}"/>
              </a:ext>
            </a:extLst>
          </p:cNvPr>
          <p:cNvSpPr txBox="1"/>
          <p:nvPr/>
        </p:nvSpPr>
        <p:spPr>
          <a:xfrm>
            <a:off x="1113977" y="8496420"/>
            <a:ext cx="970678" cy="276999"/>
          </a:xfrm>
          <a:prstGeom prst="rect">
            <a:avLst/>
          </a:prstGeom>
          <a:noFill/>
        </p:spPr>
        <p:txBody>
          <a:bodyPr wrap="square" rtlCol="0">
            <a:spAutoFit/>
          </a:bodyPr>
          <a:lstStyle/>
          <a:p>
            <a:r>
              <a:rPr kumimoji="1" lang="ja-JP" altLang="en-US" sz="1200" dirty="0">
                <a:latin typeface="HGP創英角ｺﾞｼｯｸUB" panose="020B0900000000000000" pitchFamily="50" charset="-128"/>
                <a:ea typeface="HGP創英角ｺﾞｼｯｸUB" panose="020B0900000000000000" pitchFamily="50" charset="-128"/>
              </a:rPr>
              <a:t>★税額控除</a:t>
            </a:r>
          </a:p>
        </p:txBody>
      </p:sp>
      <p:sp>
        <p:nvSpPr>
          <p:cNvPr id="9" name="二等辺三角形 8">
            <a:extLst>
              <a:ext uri="{FF2B5EF4-FFF2-40B4-BE49-F238E27FC236}">
                <a16:creationId xmlns:a16="http://schemas.microsoft.com/office/drawing/2014/main" id="{BE7E066D-49C4-B80D-A973-0A0E675AD9FE}"/>
              </a:ext>
            </a:extLst>
          </p:cNvPr>
          <p:cNvSpPr/>
          <p:nvPr/>
        </p:nvSpPr>
        <p:spPr>
          <a:xfrm rot="10800000">
            <a:off x="1529212" y="8790279"/>
            <a:ext cx="140208" cy="9207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E6F245C-5843-45D7-77C2-BF7BBCB05D40}"/>
              </a:ext>
            </a:extLst>
          </p:cNvPr>
          <p:cNvSpPr txBox="1"/>
          <p:nvPr/>
        </p:nvSpPr>
        <p:spPr>
          <a:xfrm>
            <a:off x="470031" y="8856824"/>
            <a:ext cx="2653797" cy="461665"/>
          </a:xfrm>
          <a:prstGeom prst="rect">
            <a:avLst/>
          </a:prstGeom>
          <a:noFill/>
        </p:spPr>
        <p:txBody>
          <a:bodyPr wrap="square" rtlCol="0">
            <a:spAutoFit/>
          </a:bodyPr>
          <a:lstStyle/>
          <a:p>
            <a:r>
              <a:rPr kumimoji="1" lang="ja-JP" altLang="en-US" sz="900" dirty="0"/>
              <a:t>　　　　</a:t>
            </a:r>
            <a:r>
              <a:rPr kumimoji="1" lang="ja-JP" altLang="en-US" sz="1200" dirty="0">
                <a:latin typeface="HGP創英角ｺﾞｼｯｸUB" panose="020B0900000000000000" pitchFamily="50" charset="-128"/>
                <a:ea typeface="HGP創英角ｺﾞｼｯｸUB" panose="020B0900000000000000" pitchFamily="50" charset="-128"/>
              </a:rPr>
              <a:t>通常のキュービクルの</a:t>
            </a:r>
            <a:endParaRPr kumimoji="1" lang="en-US" altLang="ja-JP" sz="1200" dirty="0">
              <a:latin typeface="HGP創英角ｺﾞｼｯｸUB" panose="020B0900000000000000" pitchFamily="50" charset="-128"/>
              <a:ea typeface="HGP創英角ｺﾞｼｯｸUB" panose="020B0900000000000000" pitchFamily="50" charset="-128"/>
            </a:endParaRPr>
          </a:p>
          <a:p>
            <a:r>
              <a:rPr kumimoji="1" lang="ja-JP" altLang="en-US" sz="1200" dirty="0">
                <a:latin typeface="HGP創英角ｺﾞｼｯｸUB" panose="020B0900000000000000" pitchFamily="50" charset="-128"/>
                <a:ea typeface="HGP創英角ｺﾞｼｯｸUB" panose="020B0900000000000000" pitchFamily="50" charset="-128"/>
              </a:rPr>
              <a:t>減価償却費計上＋税額控</a:t>
            </a:r>
            <a:r>
              <a:rPr kumimoji="1" lang="en-US" altLang="ja-JP" sz="1200" dirty="0">
                <a:latin typeface="HGP創英角ｺﾞｼｯｸUB" panose="020B0900000000000000" pitchFamily="50" charset="-128"/>
                <a:ea typeface="HGP創英角ｺﾞｼｯｸUB" panose="020B0900000000000000" pitchFamily="50" charset="-128"/>
              </a:rPr>
              <a:t>(10/7)</a:t>
            </a:r>
            <a:r>
              <a:rPr kumimoji="1" lang="ja-JP" altLang="en-US" sz="1200" dirty="0">
                <a:latin typeface="HGP創英角ｺﾞｼｯｸUB" panose="020B0900000000000000" pitchFamily="50" charset="-128"/>
                <a:ea typeface="HGP創英角ｺﾞｼｯｸUB" panose="020B0900000000000000" pitchFamily="50" charset="-128"/>
              </a:rPr>
              <a:t>％</a:t>
            </a:r>
          </a:p>
        </p:txBody>
      </p:sp>
      <p:sp>
        <p:nvSpPr>
          <p:cNvPr id="12" name="テキスト ボックス 11">
            <a:extLst>
              <a:ext uri="{FF2B5EF4-FFF2-40B4-BE49-F238E27FC236}">
                <a16:creationId xmlns:a16="http://schemas.microsoft.com/office/drawing/2014/main" id="{7727870B-EA54-2C3D-C2AB-8BA7ED130E31}"/>
              </a:ext>
            </a:extLst>
          </p:cNvPr>
          <p:cNvSpPr txBox="1"/>
          <p:nvPr/>
        </p:nvSpPr>
        <p:spPr>
          <a:xfrm>
            <a:off x="89700" y="7212583"/>
            <a:ext cx="3034127" cy="461665"/>
          </a:xfrm>
          <a:prstGeom prst="rect">
            <a:avLst/>
          </a:prstGeom>
          <a:noFill/>
        </p:spPr>
        <p:txBody>
          <a:bodyPr wrap="square" rtlCol="0">
            <a:spAutoFit/>
          </a:bodyPr>
          <a:lstStyle/>
          <a:p>
            <a:r>
              <a:rPr kumimoji="1" lang="ja-JP" altLang="en-US" sz="1200" dirty="0">
                <a:latin typeface="HGP創英角ｺﾞｼｯｸUB" panose="020B0900000000000000" pitchFamily="50" charset="-128"/>
                <a:ea typeface="HGP創英角ｺﾞｼｯｸUB" panose="020B0900000000000000" pitchFamily="50" charset="-128"/>
              </a:rPr>
              <a:t>中小企業経営強化税制を利用することにより</a:t>
            </a:r>
            <a:endParaRPr kumimoji="1" lang="en-US" altLang="ja-JP" sz="1200" dirty="0">
              <a:latin typeface="HGP創英角ｺﾞｼｯｸUB" panose="020B0900000000000000" pitchFamily="50" charset="-128"/>
              <a:ea typeface="HGP創英角ｺﾞｼｯｸUB" panose="020B0900000000000000" pitchFamily="50" charset="-128"/>
            </a:endParaRPr>
          </a:p>
          <a:p>
            <a:r>
              <a:rPr lang="ja-JP" altLang="en-US" sz="1200" dirty="0">
                <a:solidFill>
                  <a:srgbClr val="FF0000"/>
                </a:solidFill>
                <a:latin typeface="HGP創英角ｺﾞｼｯｸUB" panose="020B0900000000000000" pitchFamily="50" charset="-128"/>
                <a:ea typeface="HGP創英角ｺﾞｼｯｸUB" panose="020B0900000000000000" pitchFamily="50" charset="-128"/>
              </a:rPr>
              <a:t>　　　　　　　　　　</a:t>
            </a:r>
            <a:r>
              <a:rPr kumimoji="1" lang="ja-JP" altLang="en-US" sz="1200" dirty="0">
                <a:solidFill>
                  <a:srgbClr val="FF0000"/>
                </a:solidFill>
                <a:latin typeface="HGP創英角ｺﾞｼｯｸUB" panose="020B0900000000000000" pitchFamily="50" charset="-128"/>
                <a:ea typeface="HGP創英角ｺﾞｼｯｸUB" panose="020B0900000000000000" pitchFamily="50" charset="-128"/>
              </a:rPr>
              <a:t>節税</a:t>
            </a:r>
            <a:r>
              <a:rPr kumimoji="1" lang="ja-JP" altLang="en-US" sz="1200" dirty="0">
                <a:latin typeface="HGP創英角ｺﾞｼｯｸUB" panose="020B0900000000000000" pitchFamily="50" charset="-128"/>
                <a:ea typeface="HGP創英角ｺﾞｼｯｸUB" panose="020B0900000000000000" pitchFamily="50" charset="-128"/>
              </a:rPr>
              <a:t>が図れます</a:t>
            </a:r>
          </a:p>
        </p:txBody>
      </p:sp>
      <p:sp>
        <p:nvSpPr>
          <p:cNvPr id="15" name="テキスト ボックス 14">
            <a:extLst>
              <a:ext uri="{FF2B5EF4-FFF2-40B4-BE49-F238E27FC236}">
                <a16:creationId xmlns:a16="http://schemas.microsoft.com/office/drawing/2014/main" id="{612316C2-1564-BBC7-7D67-83A3B7FBB265}"/>
              </a:ext>
            </a:extLst>
          </p:cNvPr>
          <p:cNvSpPr txBox="1"/>
          <p:nvPr/>
        </p:nvSpPr>
        <p:spPr>
          <a:xfrm>
            <a:off x="603358" y="9381034"/>
            <a:ext cx="5002198" cy="215444"/>
          </a:xfrm>
          <a:prstGeom prst="rect">
            <a:avLst/>
          </a:prstGeom>
          <a:noFill/>
        </p:spPr>
        <p:txBody>
          <a:bodyPr wrap="square" rtlCol="0">
            <a:spAutoFit/>
          </a:bodyPr>
          <a:lstStyle/>
          <a:p>
            <a:r>
              <a:rPr kumimoji="1" lang="en-US" altLang="ja-JP" sz="800" dirty="0">
                <a:latin typeface="HGP創英角ｺﾞｼｯｸUB" panose="020B0900000000000000" pitchFamily="50" charset="-128"/>
                <a:ea typeface="HGP創英角ｺﾞｼｯｸUB" panose="020B0900000000000000" pitchFamily="50" charset="-128"/>
              </a:rPr>
              <a:t>※</a:t>
            </a:r>
            <a:r>
              <a:rPr kumimoji="1" lang="ja-JP" altLang="en-US" sz="800" dirty="0">
                <a:latin typeface="HGP創英角ｺﾞｼｯｸUB" panose="020B0900000000000000" pitchFamily="50" charset="-128"/>
                <a:ea typeface="HGP創英角ｺﾞｼｯｸUB" panose="020B0900000000000000" pitchFamily="50" charset="-128"/>
              </a:rPr>
              <a:t>制度の詳細は、弊社営業担当または中小企業庁の</a:t>
            </a:r>
            <a:r>
              <a:rPr kumimoji="1" lang="en-US" altLang="ja-JP" sz="800" dirty="0">
                <a:latin typeface="HGP創英角ｺﾞｼｯｸUB" panose="020B0900000000000000" pitchFamily="50" charset="-128"/>
                <a:ea typeface="HGP創英角ｺﾞｼｯｸUB" panose="020B0900000000000000" pitchFamily="50" charset="-128"/>
              </a:rPr>
              <a:t>HP</a:t>
            </a:r>
            <a:r>
              <a:rPr kumimoji="1" lang="ja-JP" altLang="en-US" sz="800" dirty="0">
                <a:latin typeface="HGP創英角ｺﾞｼｯｸUB" panose="020B0900000000000000" pitchFamily="50" charset="-128"/>
                <a:ea typeface="HGP創英角ｺﾞｼｯｸUB" panose="020B0900000000000000" pitchFamily="50" charset="-128"/>
              </a:rPr>
              <a:t>、顧問税理士等の専門家にご確認下さい。</a:t>
            </a:r>
          </a:p>
        </p:txBody>
      </p:sp>
      <p:sp>
        <p:nvSpPr>
          <p:cNvPr id="16" name="テキスト ボックス 15">
            <a:extLst>
              <a:ext uri="{FF2B5EF4-FFF2-40B4-BE49-F238E27FC236}">
                <a16:creationId xmlns:a16="http://schemas.microsoft.com/office/drawing/2014/main" id="{576AA463-FA8C-0AE1-3B98-EAFF1D72384D}"/>
              </a:ext>
            </a:extLst>
          </p:cNvPr>
          <p:cNvSpPr txBox="1"/>
          <p:nvPr/>
        </p:nvSpPr>
        <p:spPr>
          <a:xfrm>
            <a:off x="628040" y="9550772"/>
            <a:ext cx="3774155" cy="215444"/>
          </a:xfrm>
          <a:prstGeom prst="rect">
            <a:avLst/>
          </a:prstGeom>
          <a:noFill/>
        </p:spPr>
        <p:txBody>
          <a:bodyPr wrap="square" rtlCol="0">
            <a:spAutoFit/>
          </a:bodyPr>
          <a:lstStyle/>
          <a:p>
            <a:r>
              <a:rPr kumimoji="1" lang="en-US" altLang="ja-JP" sz="800" dirty="0">
                <a:latin typeface="HGP創英角ｺﾞｼｯｸUB" panose="020B0900000000000000" pitchFamily="50" charset="-128"/>
                <a:ea typeface="HGP創英角ｺﾞｼｯｸUB" panose="020B0900000000000000" pitchFamily="50" charset="-128"/>
              </a:rPr>
              <a:t>※</a:t>
            </a:r>
            <a:r>
              <a:rPr kumimoji="1" lang="ja-JP" altLang="en-US" sz="800" dirty="0">
                <a:latin typeface="HGP創英角ｺﾞｼｯｸUB" panose="020B0900000000000000" pitchFamily="50" charset="-128"/>
                <a:ea typeface="HGP創英角ｺﾞｼｯｸUB" panose="020B0900000000000000" pitchFamily="50" charset="-128"/>
              </a:rPr>
              <a:t>中小企業経営強化税制を受けられるのは、令和</a:t>
            </a:r>
            <a:r>
              <a:rPr kumimoji="1" lang="en-US" altLang="ja-JP" sz="800" dirty="0">
                <a:latin typeface="HGP創英角ｺﾞｼｯｸUB" panose="020B0900000000000000" pitchFamily="50" charset="-128"/>
                <a:ea typeface="HGP創英角ｺﾞｼｯｸUB" panose="020B0900000000000000" pitchFamily="50" charset="-128"/>
              </a:rPr>
              <a:t>7</a:t>
            </a:r>
            <a:r>
              <a:rPr kumimoji="1" lang="ja-JP" altLang="en-US" sz="800" dirty="0">
                <a:latin typeface="HGP創英角ｺﾞｼｯｸUB" panose="020B0900000000000000" pitchFamily="50" charset="-128"/>
                <a:ea typeface="HGP創英角ｺﾞｼｯｸUB" panose="020B0900000000000000" pitchFamily="50" charset="-128"/>
              </a:rPr>
              <a:t>年</a:t>
            </a:r>
            <a:r>
              <a:rPr kumimoji="1" lang="en-US" altLang="ja-JP" sz="800" dirty="0">
                <a:latin typeface="HGP創英角ｺﾞｼｯｸUB" panose="020B0900000000000000" pitchFamily="50" charset="-128"/>
                <a:ea typeface="HGP創英角ｺﾞｼｯｸUB" panose="020B0900000000000000" pitchFamily="50" charset="-128"/>
              </a:rPr>
              <a:t>3</a:t>
            </a:r>
            <a:r>
              <a:rPr kumimoji="1" lang="ja-JP" altLang="en-US" sz="800" dirty="0">
                <a:latin typeface="HGP創英角ｺﾞｼｯｸUB" panose="020B0900000000000000" pitchFamily="50" charset="-128"/>
                <a:ea typeface="HGP創英角ｺﾞｼｯｸUB" panose="020B0900000000000000" pitchFamily="50" charset="-128"/>
              </a:rPr>
              <a:t>月末までとなっております。</a:t>
            </a:r>
            <a:endParaRPr kumimoji="1" lang="en-US" altLang="ja-JP" sz="800" dirty="0">
              <a:latin typeface="HGP創英角ｺﾞｼｯｸUB" panose="020B0900000000000000" pitchFamily="50" charset="-128"/>
              <a:ea typeface="HGP創英角ｺﾞｼｯｸUB" panose="020B0900000000000000" pitchFamily="50" charset="-128"/>
            </a:endParaRPr>
          </a:p>
        </p:txBody>
      </p:sp>
      <p:sp>
        <p:nvSpPr>
          <p:cNvPr id="20" name="正方形/長方形 19">
            <a:extLst>
              <a:ext uri="{FF2B5EF4-FFF2-40B4-BE49-F238E27FC236}">
                <a16:creationId xmlns:a16="http://schemas.microsoft.com/office/drawing/2014/main" id="{2AC9F52D-EB9A-395A-9AF2-E2A0D1EEB32F}"/>
              </a:ext>
            </a:extLst>
          </p:cNvPr>
          <p:cNvSpPr/>
          <p:nvPr/>
        </p:nvSpPr>
        <p:spPr>
          <a:xfrm>
            <a:off x="3108960" y="7222976"/>
            <a:ext cx="4374646" cy="386819"/>
          </a:xfrm>
          <a:prstGeom prst="rect">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accent1">
                    <a:lumMod val="50000"/>
                  </a:schemeClr>
                </a:solidFill>
              </a:rPr>
              <a:t>(</a:t>
            </a:r>
            <a:r>
              <a:rPr kumimoji="1" lang="ja-JP" altLang="en-US" sz="1200" b="1" dirty="0">
                <a:solidFill>
                  <a:schemeClr val="accent1">
                    <a:lumMod val="50000"/>
                  </a:schemeClr>
                </a:solidFill>
              </a:rPr>
              <a:t>例</a:t>
            </a:r>
            <a:r>
              <a:rPr kumimoji="1" lang="en-US" altLang="ja-JP" sz="1200" b="1" dirty="0">
                <a:solidFill>
                  <a:schemeClr val="accent1">
                    <a:lumMod val="50000"/>
                  </a:schemeClr>
                </a:solidFill>
              </a:rPr>
              <a:t>)1000</a:t>
            </a:r>
            <a:r>
              <a:rPr kumimoji="1" lang="ja-JP" altLang="en-US" sz="1200" b="1" dirty="0">
                <a:solidFill>
                  <a:schemeClr val="accent1">
                    <a:lumMod val="50000"/>
                  </a:schemeClr>
                </a:solidFill>
              </a:rPr>
              <a:t>万円のキュービクル高圧受電設備を導入</a:t>
            </a:r>
          </a:p>
        </p:txBody>
      </p:sp>
      <p:sp>
        <p:nvSpPr>
          <p:cNvPr id="22" name="正方形/長方形 21">
            <a:extLst>
              <a:ext uri="{FF2B5EF4-FFF2-40B4-BE49-F238E27FC236}">
                <a16:creationId xmlns:a16="http://schemas.microsoft.com/office/drawing/2014/main" id="{E9E00989-72DE-DFED-96E3-7D0FC2669E0F}"/>
              </a:ext>
            </a:extLst>
          </p:cNvPr>
          <p:cNvSpPr/>
          <p:nvPr/>
        </p:nvSpPr>
        <p:spPr>
          <a:xfrm>
            <a:off x="3108960" y="7608417"/>
            <a:ext cx="2186787" cy="163349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788B57D0-7B25-5C60-AC38-A4DF11AA7177}"/>
              </a:ext>
            </a:extLst>
          </p:cNvPr>
          <p:cNvSpPr/>
          <p:nvPr/>
        </p:nvSpPr>
        <p:spPr>
          <a:xfrm>
            <a:off x="5290048" y="7610113"/>
            <a:ext cx="2193558" cy="1626671"/>
          </a:xfrm>
          <a:prstGeom prst="rect">
            <a:avLst/>
          </a:prstGeom>
          <a:solidFill>
            <a:srgbClr val="99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コネクタ 28">
            <a:extLst>
              <a:ext uri="{FF2B5EF4-FFF2-40B4-BE49-F238E27FC236}">
                <a16:creationId xmlns:a16="http://schemas.microsoft.com/office/drawing/2014/main" id="{B89BACDC-4A43-5C6D-639A-B8B9B97C514F}"/>
              </a:ext>
            </a:extLst>
          </p:cNvPr>
          <p:cNvCxnSpPr>
            <a:cxnSpLocks/>
          </p:cNvCxnSpPr>
          <p:nvPr/>
        </p:nvCxnSpPr>
        <p:spPr>
          <a:xfrm>
            <a:off x="3341285" y="8102391"/>
            <a:ext cx="3963755" cy="0"/>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1EB04030-3689-AE6C-0A15-219625EB3476}"/>
              </a:ext>
            </a:extLst>
          </p:cNvPr>
          <p:cNvCxnSpPr>
            <a:cxnSpLocks/>
          </p:cNvCxnSpPr>
          <p:nvPr/>
        </p:nvCxnSpPr>
        <p:spPr>
          <a:xfrm>
            <a:off x="3341285" y="8383527"/>
            <a:ext cx="3963755" cy="2312"/>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CF4EF37F-4265-C6B7-C9B4-6E54BE3C1DAE}"/>
              </a:ext>
            </a:extLst>
          </p:cNvPr>
          <p:cNvCxnSpPr>
            <a:cxnSpLocks/>
          </p:cNvCxnSpPr>
          <p:nvPr/>
        </p:nvCxnSpPr>
        <p:spPr>
          <a:xfrm>
            <a:off x="3354710" y="8687228"/>
            <a:ext cx="3941226" cy="0"/>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AF89679F-8D8D-86DF-0F6B-8387516AA2FE}"/>
              </a:ext>
            </a:extLst>
          </p:cNvPr>
          <p:cNvCxnSpPr>
            <a:cxnSpLocks/>
          </p:cNvCxnSpPr>
          <p:nvPr/>
        </p:nvCxnSpPr>
        <p:spPr>
          <a:xfrm>
            <a:off x="3359790" y="8953510"/>
            <a:ext cx="3936146" cy="0"/>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DFC0D045-3D75-07A9-0B34-F64852C2B016}"/>
              </a:ext>
            </a:extLst>
          </p:cNvPr>
          <p:cNvSpPr txBox="1"/>
          <p:nvPr/>
        </p:nvSpPr>
        <p:spPr>
          <a:xfrm>
            <a:off x="3501228" y="7636015"/>
            <a:ext cx="1534663" cy="230832"/>
          </a:xfrm>
          <a:prstGeom prst="rect">
            <a:avLst/>
          </a:prstGeom>
          <a:noFill/>
        </p:spPr>
        <p:txBody>
          <a:bodyPr wrap="square" rtlCol="0">
            <a:spAutoFit/>
          </a:bodyPr>
          <a:lstStyle/>
          <a:p>
            <a:r>
              <a:rPr kumimoji="1" lang="ja-JP" altLang="en-US" sz="900" dirty="0"/>
              <a:t>即時償却を利用した場合</a:t>
            </a:r>
          </a:p>
        </p:txBody>
      </p:sp>
      <p:sp>
        <p:nvSpPr>
          <p:cNvPr id="34" name="テキスト ボックス 33">
            <a:extLst>
              <a:ext uri="{FF2B5EF4-FFF2-40B4-BE49-F238E27FC236}">
                <a16:creationId xmlns:a16="http://schemas.microsoft.com/office/drawing/2014/main" id="{AF598993-25FD-C040-A441-0C1507735CCB}"/>
              </a:ext>
            </a:extLst>
          </p:cNvPr>
          <p:cNvSpPr txBox="1"/>
          <p:nvPr/>
        </p:nvSpPr>
        <p:spPr>
          <a:xfrm>
            <a:off x="5646246" y="7627400"/>
            <a:ext cx="1633199" cy="230832"/>
          </a:xfrm>
          <a:prstGeom prst="rect">
            <a:avLst/>
          </a:prstGeom>
          <a:noFill/>
        </p:spPr>
        <p:txBody>
          <a:bodyPr wrap="square" rtlCol="0">
            <a:spAutoFit/>
          </a:bodyPr>
          <a:lstStyle/>
          <a:p>
            <a:r>
              <a:rPr kumimoji="1" lang="ja-JP" altLang="en-US" sz="900" dirty="0"/>
              <a:t>即時償却を利用しない場合</a:t>
            </a:r>
          </a:p>
        </p:txBody>
      </p:sp>
      <p:sp>
        <p:nvSpPr>
          <p:cNvPr id="35" name="テキスト ボックス 34">
            <a:extLst>
              <a:ext uri="{FF2B5EF4-FFF2-40B4-BE49-F238E27FC236}">
                <a16:creationId xmlns:a16="http://schemas.microsoft.com/office/drawing/2014/main" id="{11644CCC-CCE3-D8C6-4706-B422447424AE}"/>
              </a:ext>
            </a:extLst>
          </p:cNvPr>
          <p:cNvSpPr txBox="1"/>
          <p:nvPr/>
        </p:nvSpPr>
        <p:spPr>
          <a:xfrm>
            <a:off x="3413087" y="7847544"/>
            <a:ext cx="711919" cy="246221"/>
          </a:xfrm>
          <a:prstGeom prst="rect">
            <a:avLst/>
          </a:prstGeom>
          <a:noFill/>
        </p:spPr>
        <p:txBody>
          <a:bodyPr wrap="square" rtlCol="0">
            <a:spAutoFit/>
          </a:bodyPr>
          <a:lstStyle/>
          <a:p>
            <a:r>
              <a:rPr kumimoji="1" lang="ja-JP" altLang="en-US" sz="1000" dirty="0"/>
              <a:t>経常利益</a:t>
            </a:r>
          </a:p>
        </p:txBody>
      </p:sp>
      <p:sp>
        <p:nvSpPr>
          <p:cNvPr id="37" name="テキスト ボックス 36">
            <a:extLst>
              <a:ext uri="{FF2B5EF4-FFF2-40B4-BE49-F238E27FC236}">
                <a16:creationId xmlns:a16="http://schemas.microsoft.com/office/drawing/2014/main" id="{F4625154-0EA6-6947-9523-F9DEEBE288D5}"/>
              </a:ext>
            </a:extLst>
          </p:cNvPr>
          <p:cNvSpPr txBox="1"/>
          <p:nvPr/>
        </p:nvSpPr>
        <p:spPr>
          <a:xfrm>
            <a:off x="3413087" y="8133403"/>
            <a:ext cx="696224" cy="246221"/>
          </a:xfrm>
          <a:prstGeom prst="rect">
            <a:avLst/>
          </a:prstGeom>
          <a:noFill/>
        </p:spPr>
        <p:txBody>
          <a:bodyPr wrap="square" rtlCol="0">
            <a:spAutoFit/>
          </a:bodyPr>
          <a:lstStyle/>
          <a:p>
            <a:r>
              <a:rPr kumimoji="1" lang="ja-JP" altLang="en-US" sz="1000" dirty="0"/>
              <a:t>特別償却</a:t>
            </a:r>
          </a:p>
        </p:txBody>
      </p:sp>
      <p:sp>
        <p:nvSpPr>
          <p:cNvPr id="38" name="テキスト ボックス 37">
            <a:extLst>
              <a:ext uri="{FF2B5EF4-FFF2-40B4-BE49-F238E27FC236}">
                <a16:creationId xmlns:a16="http://schemas.microsoft.com/office/drawing/2014/main" id="{AC24259A-5616-CD1B-E785-A5D498978786}"/>
              </a:ext>
            </a:extLst>
          </p:cNvPr>
          <p:cNvSpPr txBox="1"/>
          <p:nvPr/>
        </p:nvSpPr>
        <p:spPr>
          <a:xfrm>
            <a:off x="5559804" y="8719598"/>
            <a:ext cx="714868" cy="246221"/>
          </a:xfrm>
          <a:prstGeom prst="rect">
            <a:avLst/>
          </a:prstGeom>
          <a:noFill/>
        </p:spPr>
        <p:txBody>
          <a:bodyPr wrap="square" rtlCol="0">
            <a:spAutoFit/>
          </a:bodyPr>
          <a:lstStyle/>
          <a:p>
            <a:r>
              <a:rPr kumimoji="1" lang="ja-JP" altLang="en-US" sz="1000" dirty="0"/>
              <a:t>法人税等</a:t>
            </a:r>
          </a:p>
        </p:txBody>
      </p:sp>
      <p:sp>
        <p:nvSpPr>
          <p:cNvPr id="39" name="テキスト ボックス 38">
            <a:extLst>
              <a:ext uri="{FF2B5EF4-FFF2-40B4-BE49-F238E27FC236}">
                <a16:creationId xmlns:a16="http://schemas.microsoft.com/office/drawing/2014/main" id="{5ED0B483-0FA0-E4B1-148D-2542EA908678}"/>
              </a:ext>
            </a:extLst>
          </p:cNvPr>
          <p:cNvSpPr txBox="1"/>
          <p:nvPr/>
        </p:nvSpPr>
        <p:spPr>
          <a:xfrm>
            <a:off x="3175202" y="8429372"/>
            <a:ext cx="1209582" cy="246221"/>
          </a:xfrm>
          <a:prstGeom prst="rect">
            <a:avLst/>
          </a:prstGeom>
          <a:noFill/>
        </p:spPr>
        <p:txBody>
          <a:bodyPr wrap="square" rtlCol="0">
            <a:spAutoFit/>
          </a:bodyPr>
          <a:lstStyle/>
          <a:p>
            <a:r>
              <a:rPr kumimoji="1" lang="ja-JP" altLang="en-US" sz="1000" dirty="0"/>
              <a:t>税引前当期純利益</a:t>
            </a:r>
          </a:p>
        </p:txBody>
      </p:sp>
      <p:sp>
        <p:nvSpPr>
          <p:cNvPr id="41" name="テキスト ボックス 40">
            <a:extLst>
              <a:ext uri="{FF2B5EF4-FFF2-40B4-BE49-F238E27FC236}">
                <a16:creationId xmlns:a16="http://schemas.microsoft.com/office/drawing/2014/main" id="{6103D428-3810-3875-E32B-972CDA647E64}"/>
              </a:ext>
            </a:extLst>
          </p:cNvPr>
          <p:cNvSpPr txBox="1"/>
          <p:nvPr/>
        </p:nvSpPr>
        <p:spPr>
          <a:xfrm>
            <a:off x="3432514" y="8714088"/>
            <a:ext cx="737564" cy="246221"/>
          </a:xfrm>
          <a:prstGeom prst="rect">
            <a:avLst/>
          </a:prstGeom>
          <a:noFill/>
        </p:spPr>
        <p:txBody>
          <a:bodyPr wrap="square" rtlCol="0">
            <a:spAutoFit/>
          </a:bodyPr>
          <a:lstStyle/>
          <a:p>
            <a:r>
              <a:rPr kumimoji="1" lang="ja-JP" altLang="en-US" sz="1000" dirty="0"/>
              <a:t>法人税等</a:t>
            </a:r>
          </a:p>
        </p:txBody>
      </p:sp>
      <p:sp>
        <p:nvSpPr>
          <p:cNvPr id="42" name="テキスト ボックス 41">
            <a:extLst>
              <a:ext uri="{FF2B5EF4-FFF2-40B4-BE49-F238E27FC236}">
                <a16:creationId xmlns:a16="http://schemas.microsoft.com/office/drawing/2014/main" id="{BDAEB9D9-4EA3-7C3F-CF65-654BF7826C68}"/>
              </a:ext>
            </a:extLst>
          </p:cNvPr>
          <p:cNvSpPr txBox="1"/>
          <p:nvPr/>
        </p:nvSpPr>
        <p:spPr>
          <a:xfrm>
            <a:off x="3430653" y="8988403"/>
            <a:ext cx="699893" cy="246221"/>
          </a:xfrm>
          <a:prstGeom prst="rect">
            <a:avLst/>
          </a:prstGeom>
          <a:noFill/>
        </p:spPr>
        <p:txBody>
          <a:bodyPr wrap="square" rtlCol="0">
            <a:spAutoFit/>
          </a:bodyPr>
          <a:lstStyle/>
          <a:p>
            <a:r>
              <a:rPr kumimoji="1" lang="ja-JP" altLang="en-US" sz="1000" dirty="0"/>
              <a:t>当期利益</a:t>
            </a:r>
          </a:p>
        </p:txBody>
      </p:sp>
      <p:sp>
        <p:nvSpPr>
          <p:cNvPr id="43" name="テキスト ボックス 42">
            <a:extLst>
              <a:ext uri="{FF2B5EF4-FFF2-40B4-BE49-F238E27FC236}">
                <a16:creationId xmlns:a16="http://schemas.microsoft.com/office/drawing/2014/main" id="{C297A141-84C8-F6A6-3A56-4484027B2769}"/>
              </a:ext>
            </a:extLst>
          </p:cNvPr>
          <p:cNvSpPr txBox="1"/>
          <p:nvPr/>
        </p:nvSpPr>
        <p:spPr>
          <a:xfrm>
            <a:off x="5570024" y="8990576"/>
            <a:ext cx="694428" cy="246221"/>
          </a:xfrm>
          <a:prstGeom prst="rect">
            <a:avLst/>
          </a:prstGeom>
          <a:noFill/>
        </p:spPr>
        <p:txBody>
          <a:bodyPr wrap="square" rtlCol="0">
            <a:spAutoFit/>
          </a:bodyPr>
          <a:lstStyle/>
          <a:p>
            <a:r>
              <a:rPr kumimoji="1" lang="ja-JP" altLang="en-US" sz="1000" dirty="0"/>
              <a:t>当期利益</a:t>
            </a:r>
          </a:p>
        </p:txBody>
      </p:sp>
      <p:sp>
        <p:nvSpPr>
          <p:cNvPr id="44" name="テキスト ボックス 43">
            <a:extLst>
              <a:ext uri="{FF2B5EF4-FFF2-40B4-BE49-F238E27FC236}">
                <a16:creationId xmlns:a16="http://schemas.microsoft.com/office/drawing/2014/main" id="{1A34332B-3CDA-67E1-016F-1B1325D99A97}"/>
              </a:ext>
            </a:extLst>
          </p:cNvPr>
          <p:cNvSpPr txBox="1"/>
          <p:nvPr/>
        </p:nvSpPr>
        <p:spPr>
          <a:xfrm>
            <a:off x="4340849" y="7857430"/>
            <a:ext cx="735839" cy="246221"/>
          </a:xfrm>
          <a:prstGeom prst="rect">
            <a:avLst/>
          </a:prstGeom>
          <a:noFill/>
        </p:spPr>
        <p:txBody>
          <a:bodyPr wrap="square" rtlCol="0">
            <a:spAutoFit/>
          </a:bodyPr>
          <a:lstStyle/>
          <a:p>
            <a:r>
              <a:rPr kumimoji="1" lang="en-US" altLang="ja-JP" sz="1000" dirty="0"/>
              <a:t>1500</a:t>
            </a:r>
            <a:r>
              <a:rPr kumimoji="1" lang="ja-JP" altLang="en-US" sz="1000" dirty="0"/>
              <a:t>万円</a:t>
            </a:r>
          </a:p>
        </p:txBody>
      </p:sp>
      <p:sp>
        <p:nvSpPr>
          <p:cNvPr id="45" name="テキスト ボックス 44">
            <a:extLst>
              <a:ext uri="{FF2B5EF4-FFF2-40B4-BE49-F238E27FC236}">
                <a16:creationId xmlns:a16="http://schemas.microsoft.com/office/drawing/2014/main" id="{8F8005B4-95CD-019C-C6B8-DD1F00871258}"/>
              </a:ext>
            </a:extLst>
          </p:cNvPr>
          <p:cNvSpPr txBox="1"/>
          <p:nvPr/>
        </p:nvSpPr>
        <p:spPr>
          <a:xfrm>
            <a:off x="4335764" y="8133404"/>
            <a:ext cx="706815" cy="246221"/>
          </a:xfrm>
          <a:prstGeom prst="rect">
            <a:avLst/>
          </a:prstGeom>
          <a:noFill/>
        </p:spPr>
        <p:txBody>
          <a:bodyPr wrap="square" rtlCol="0">
            <a:spAutoFit/>
          </a:bodyPr>
          <a:lstStyle/>
          <a:p>
            <a:r>
              <a:rPr kumimoji="1" lang="en-US" altLang="ja-JP" sz="1000" dirty="0"/>
              <a:t>1000</a:t>
            </a:r>
            <a:r>
              <a:rPr kumimoji="1" lang="ja-JP" altLang="en-US" sz="1000" dirty="0"/>
              <a:t>万円</a:t>
            </a:r>
          </a:p>
        </p:txBody>
      </p:sp>
      <p:sp>
        <p:nvSpPr>
          <p:cNvPr id="46" name="テキスト ボックス 45">
            <a:extLst>
              <a:ext uri="{FF2B5EF4-FFF2-40B4-BE49-F238E27FC236}">
                <a16:creationId xmlns:a16="http://schemas.microsoft.com/office/drawing/2014/main" id="{43473731-FA19-F162-FA1E-4C978355FCBB}"/>
              </a:ext>
            </a:extLst>
          </p:cNvPr>
          <p:cNvSpPr txBox="1"/>
          <p:nvPr/>
        </p:nvSpPr>
        <p:spPr>
          <a:xfrm>
            <a:off x="4349152" y="8416607"/>
            <a:ext cx="710528" cy="246221"/>
          </a:xfrm>
          <a:prstGeom prst="rect">
            <a:avLst/>
          </a:prstGeom>
          <a:noFill/>
        </p:spPr>
        <p:txBody>
          <a:bodyPr wrap="square" rtlCol="0">
            <a:spAutoFit/>
          </a:bodyPr>
          <a:lstStyle/>
          <a:p>
            <a:r>
              <a:rPr lang="ja-JP" altLang="en-US" sz="600" dirty="0"/>
              <a:t>　</a:t>
            </a:r>
            <a:r>
              <a:rPr kumimoji="1" lang="en-US" altLang="ja-JP" sz="1000" dirty="0"/>
              <a:t>500</a:t>
            </a:r>
            <a:r>
              <a:rPr kumimoji="1" lang="ja-JP" altLang="en-US" sz="1000" dirty="0"/>
              <a:t>万円</a:t>
            </a:r>
          </a:p>
        </p:txBody>
      </p:sp>
      <p:sp>
        <p:nvSpPr>
          <p:cNvPr id="47" name="テキスト ボックス 46">
            <a:extLst>
              <a:ext uri="{FF2B5EF4-FFF2-40B4-BE49-F238E27FC236}">
                <a16:creationId xmlns:a16="http://schemas.microsoft.com/office/drawing/2014/main" id="{CA77836C-1C17-EF76-CB91-DD1103142FBB}"/>
              </a:ext>
            </a:extLst>
          </p:cNvPr>
          <p:cNvSpPr txBox="1"/>
          <p:nvPr/>
        </p:nvSpPr>
        <p:spPr>
          <a:xfrm>
            <a:off x="4345996" y="8717969"/>
            <a:ext cx="725544" cy="246221"/>
          </a:xfrm>
          <a:prstGeom prst="rect">
            <a:avLst/>
          </a:prstGeom>
          <a:noFill/>
        </p:spPr>
        <p:txBody>
          <a:bodyPr wrap="square" rtlCol="0">
            <a:spAutoFit/>
          </a:bodyPr>
          <a:lstStyle/>
          <a:p>
            <a:r>
              <a:rPr lang="ja-JP" altLang="en-US" sz="600" dirty="0"/>
              <a:t>　</a:t>
            </a:r>
            <a:r>
              <a:rPr kumimoji="1" lang="en-US" altLang="ja-JP" sz="1000" dirty="0"/>
              <a:t>175</a:t>
            </a:r>
            <a:r>
              <a:rPr kumimoji="1" lang="ja-JP" altLang="en-US" sz="1000" dirty="0"/>
              <a:t>万円</a:t>
            </a:r>
          </a:p>
        </p:txBody>
      </p:sp>
      <p:sp>
        <p:nvSpPr>
          <p:cNvPr id="48" name="テキスト ボックス 47">
            <a:extLst>
              <a:ext uri="{FF2B5EF4-FFF2-40B4-BE49-F238E27FC236}">
                <a16:creationId xmlns:a16="http://schemas.microsoft.com/office/drawing/2014/main" id="{2CE5164D-8BE1-0B0E-1B90-3279FA67F41A}"/>
              </a:ext>
            </a:extLst>
          </p:cNvPr>
          <p:cNvSpPr txBox="1"/>
          <p:nvPr/>
        </p:nvSpPr>
        <p:spPr>
          <a:xfrm>
            <a:off x="4335764" y="8992436"/>
            <a:ext cx="746977" cy="246221"/>
          </a:xfrm>
          <a:prstGeom prst="rect">
            <a:avLst/>
          </a:prstGeom>
          <a:noFill/>
        </p:spPr>
        <p:txBody>
          <a:bodyPr wrap="square" rtlCol="0">
            <a:spAutoFit/>
          </a:bodyPr>
          <a:lstStyle/>
          <a:p>
            <a:r>
              <a:rPr lang="ja-JP" altLang="en-US" sz="1000" dirty="0"/>
              <a:t>　</a:t>
            </a:r>
            <a:r>
              <a:rPr kumimoji="1" lang="en-US" altLang="ja-JP" sz="1000" dirty="0"/>
              <a:t>325</a:t>
            </a:r>
            <a:r>
              <a:rPr kumimoji="1" lang="ja-JP" altLang="en-US" sz="1000" dirty="0"/>
              <a:t>万円</a:t>
            </a:r>
          </a:p>
        </p:txBody>
      </p:sp>
      <p:sp>
        <p:nvSpPr>
          <p:cNvPr id="50" name="テキスト ボックス 49">
            <a:extLst>
              <a:ext uri="{FF2B5EF4-FFF2-40B4-BE49-F238E27FC236}">
                <a16:creationId xmlns:a16="http://schemas.microsoft.com/office/drawing/2014/main" id="{8DFCF95C-C2FD-12BB-1B16-81A865DD2125}"/>
              </a:ext>
            </a:extLst>
          </p:cNvPr>
          <p:cNvSpPr txBox="1"/>
          <p:nvPr/>
        </p:nvSpPr>
        <p:spPr>
          <a:xfrm>
            <a:off x="6559619" y="8400541"/>
            <a:ext cx="703129" cy="246221"/>
          </a:xfrm>
          <a:prstGeom prst="rect">
            <a:avLst/>
          </a:prstGeom>
          <a:noFill/>
        </p:spPr>
        <p:txBody>
          <a:bodyPr wrap="square" rtlCol="0">
            <a:spAutoFit/>
          </a:bodyPr>
          <a:lstStyle/>
          <a:p>
            <a:r>
              <a:rPr kumimoji="1" lang="en-US" altLang="ja-JP" sz="1000" dirty="0"/>
              <a:t>1500</a:t>
            </a:r>
            <a:r>
              <a:rPr kumimoji="1" lang="ja-JP" altLang="en-US" sz="1000" dirty="0"/>
              <a:t>万円</a:t>
            </a:r>
          </a:p>
        </p:txBody>
      </p:sp>
      <p:sp>
        <p:nvSpPr>
          <p:cNvPr id="51" name="テキスト ボックス 50">
            <a:extLst>
              <a:ext uri="{FF2B5EF4-FFF2-40B4-BE49-F238E27FC236}">
                <a16:creationId xmlns:a16="http://schemas.microsoft.com/office/drawing/2014/main" id="{BF032CBA-4F53-26D6-D060-079E03CF3E65}"/>
              </a:ext>
            </a:extLst>
          </p:cNvPr>
          <p:cNvSpPr txBox="1"/>
          <p:nvPr/>
        </p:nvSpPr>
        <p:spPr>
          <a:xfrm>
            <a:off x="6577379" y="8721819"/>
            <a:ext cx="702066" cy="246221"/>
          </a:xfrm>
          <a:prstGeom prst="rect">
            <a:avLst/>
          </a:prstGeom>
          <a:noFill/>
        </p:spPr>
        <p:txBody>
          <a:bodyPr wrap="square" rtlCol="0">
            <a:spAutoFit/>
          </a:bodyPr>
          <a:lstStyle/>
          <a:p>
            <a:r>
              <a:rPr lang="ja-JP" altLang="en-US" sz="600" dirty="0"/>
              <a:t>　</a:t>
            </a:r>
            <a:r>
              <a:rPr kumimoji="1" lang="en-US" altLang="ja-JP" sz="1000" dirty="0"/>
              <a:t>525</a:t>
            </a:r>
            <a:r>
              <a:rPr kumimoji="1" lang="ja-JP" altLang="en-US" sz="1000" dirty="0"/>
              <a:t>万円</a:t>
            </a:r>
          </a:p>
        </p:txBody>
      </p:sp>
      <p:sp>
        <p:nvSpPr>
          <p:cNvPr id="52" name="テキスト ボックス 51">
            <a:extLst>
              <a:ext uri="{FF2B5EF4-FFF2-40B4-BE49-F238E27FC236}">
                <a16:creationId xmlns:a16="http://schemas.microsoft.com/office/drawing/2014/main" id="{9FD89A99-E008-E8ED-FDF6-441184C592AF}"/>
              </a:ext>
            </a:extLst>
          </p:cNvPr>
          <p:cNvSpPr txBox="1"/>
          <p:nvPr/>
        </p:nvSpPr>
        <p:spPr>
          <a:xfrm>
            <a:off x="6551015" y="8984153"/>
            <a:ext cx="694428" cy="246221"/>
          </a:xfrm>
          <a:prstGeom prst="rect">
            <a:avLst/>
          </a:prstGeom>
          <a:noFill/>
        </p:spPr>
        <p:txBody>
          <a:bodyPr wrap="square" rtlCol="0">
            <a:spAutoFit/>
          </a:bodyPr>
          <a:lstStyle/>
          <a:p>
            <a:r>
              <a:rPr lang="ja-JP" altLang="en-US" sz="600" dirty="0"/>
              <a:t>　</a:t>
            </a:r>
            <a:r>
              <a:rPr kumimoji="1" lang="en-US" altLang="ja-JP" sz="1000" dirty="0"/>
              <a:t>975</a:t>
            </a:r>
            <a:r>
              <a:rPr kumimoji="1" lang="ja-JP" altLang="en-US" sz="1000" dirty="0"/>
              <a:t>万円</a:t>
            </a:r>
          </a:p>
        </p:txBody>
      </p:sp>
      <p:sp>
        <p:nvSpPr>
          <p:cNvPr id="53" name="テキスト ボックス 52">
            <a:extLst>
              <a:ext uri="{FF2B5EF4-FFF2-40B4-BE49-F238E27FC236}">
                <a16:creationId xmlns:a16="http://schemas.microsoft.com/office/drawing/2014/main" id="{F8C7DF29-E9E2-8348-9878-4629A730B514}"/>
              </a:ext>
            </a:extLst>
          </p:cNvPr>
          <p:cNvSpPr txBox="1"/>
          <p:nvPr/>
        </p:nvSpPr>
        <p:spPr>
          <a:xfrm>
            <a:off x="6948858" y="9255996"/>
            <a:ext cx="841641" cy="169277"/>
          </a:xfrm>
          <a:prstGeom prst="rect">
            <a:avLst/>
          </a:prstGeom>
          <a:noFill/>
        </p:spPr>
        <p:txBody>
          <a:bodyPr wrap="square" rtlCol="0">
            <a:spAutoFit/>
          </a:bodyPr>
          <a:lstStyle/>
          <a:p>
            <a:r>
              <a:rPr lang="en-US" altLang="ja-JP" sz="500" dirty="0">
                <a:latin typeface="HGP創英角ｺﾞｼｯｸUB" panose="020B0900000000000000" pitchFamily="50" charset="-128"/>
                <a:ea typeface="HGP創英角ｺﾞｼｯｸUB" panose="020B0900000000000000" pitchFamily="50" charset="-128"/>
              </a:rPr>
              <a:t>※</a:t>
            </a:r>
            <a:r>
              <a:rPr lang="ja-JP" altLang="en-US" sz="500" dirty="0">
                <a:latin typeface="HGP創英角ｺﾞｼｯｸUB" panose="020B0900000000000000" pitchFamily="50" charset="-128"/>
                <a:ea typeface="HGP創英角ｺﾞｼｯｸUB" panose="020B0900000000000000" pitchFamily="50" charset="-128"/>
              </a:rPr>
              <a:t>税率</a:t>
            </a:r>
            <a:r>
              <a:rPr lang="en-US" altLang="ja-JP" sz="500" dirty="0">
                <a:latin typeface="HGP創英角ｺﾞｼｯｸUB" panose="020B0900000000000000" pitchFamily="50" charset="-128"/>
                <a:ea typeface="HGP創英角ｺﾞｼｯｸUB" panose="020B0900000000000000" pitchFamily="50" charset="-128"/>
              </a:rPr>
              <a:t>35</a:t>
            </a:r>
            <a:r>
              <a:rPr lang="ja-JP" altLang="en-US" sz="500" dirty="0">
                <a:latin typeface="HGP創英角ｺﾞｼｯｸUB" panose="020B0900000000000000" pitchFamily="50" charset="-128"/>
                <a:ea typeface="HGP創英角ｺﾞｼｯｸUB" panose="020B0900000000000000" pitchFamily="50" charset="-128"/>
              </a:rPr>
              <a:t>％で計算</a:t>
            </a:r>
            <a:endParaRPr kumimoji="1" lang="ja-JP" altLang="en-US" sz="500" dirty="0">
              <a:latin typeface="HGP創英角ｺﾞｼｯｸUB" panose="020B0900000000000000" pitchFamily="50" charset="-128"/>
              <a:ea typeface="HGP創英角ｺﾞｼｯｸUB" panose="020B0900000000000000" pitchFamily="50" charset="-128"/>
            </a:endParaRPr>
          </a:p>
        </p:txBody>
      </p:sp>
      <p:sp>
        <p:nvSpPr>
          <p:cNvPr id="54" name="テキスト ボックス 53">
            <a:extLst>
              <a:ext uri="{FF2B5EF4-FFF2-40B4-BE49-F238E27FC236}">
                <a16:creationId xmlns:a16="http://schemas.microsoft.com/office/drawing/2014/main" id="{2AE4DCA0-6518-6A4D-F7E6-3D94C6C2006D}"/>
              </a:ext>
            </a:extLst>
          </p:cNvPr>
          <p:cNvSpPr txBox="1"/>
          <p:nvPr/>
        </p:nvSpPr>
        <p:spPr>
          <a:xfrm>
            <a:off x="5868874" y="9365437"/>
            <a:ext cx="2189675" cy="184666"/>
          </a:xfrm>
          <a:prstGeom prst="rect">
            <a:avLst/>
          </a:prstGeom>
          <a:noFill/>
        </p:spPr>
        <p:txBody>
          <a:bodyPr wrap="square" rtlCol="0">
            <a:spAutoFit/>
          </a:bodyPr>
          <a:lstStyle/>
          <a:p>
            <a:r>
              <a:rPr kumimoji="1" lang="ja-JP" altLang="en-US" sz="600" dirty="0">
                <a:latin typeface="HGP創英角ｺﾞｼｯｸUB" panose="020B0900000000000000" pitchFamily="50" charset="-128"/>
                <a:ea typeface="HGP創英角ｺﾞｼｯｸUB" panose="020B0900000000000000" pitchFamily="50" charset="-128"/>
              </a:rPr>
              <a:t>税率は概算ですので、詳しくは税理士にご確認下さい。</a:t>
            </a:r>
          </a:p>
        </p:txBody>
      </p:sp>
      <p:sp>
        <p:nvSpPr>
          <p:cNvPr id="3" name="テキスト ボックス 2">
            <a:extLst>
              <a:ext uri="{FF2B5EF4-FFF2-40B4-BE49-F238E27FC236}">
                <a16:creationId xmlns:a16="http://schemas.microsoft.com/office/drawing/2014/main" id="{498CCA94-7714-0F3D-8B5B-E9FEC77C3EE2}"/>
              </a:ext>
            </a:extLst>
          </p:cNvPr>
          <p:cNvSpPr txBox="1"/>
          <p:nvPr/>
        </p:nvSpPr>
        <p:spPr>
          <a:xfrm>
            <a:off x="613424" y="869603"/>
            <a:ext cx="5434598" cy="477054"/>
          </a:xfrm>
          <a:prstGeom prst="rect">
            <a:avLst/>
          </a:prstGeom>
          <a:noFill/>
        </p:spPr>
        <p:txBody>
          <a:bodyPr wrap="square" rtlCol="0">
            <a:spAutoFit/>
          </a:bodyPr>
          <a:lstStyle/>
          <a:p>
            <a:r>
              <a:rPr lang="en-US" altLang="ja-JP" sz="2500" dirty="0">
                <a:latin typeface="HGP創英角ｺﾞｼｯｸUB" panose="020B0900000000000000" pitchFamily="50" charset="-128"/>
                <a:ea typeface="HGP創英角ｺﾞｼｯｸUB" panose="020B0900000000000000" pitchFamily="50" charset="-128"/>
              </a:rPr>
              <a:t>2026</a:t>
            </a:r>
            <a:r>
              <a:rPr lang="ja-JP" altLang="en-US" sz="2500" dirty="0">
                <a:latin typeface="HGP創英角ｺﾞｼｯｸUB" panose="020B0900000000000000" pitchFamily="50" charset="-128"/>
                <a:ea typeface="HGP創英角ｺﾞｼｯｸUB" panose="020B0900000000000000" pitchFamily="50" charset="-128"/>
              </a:rPr>
              <a:t>年トランス規格変更前がお得です</a:t>
            </a:r>
            <a:endParaRPr kumimoji="1" lang="en-US" altLang="ja-JP" sz="2500" dirty="0">
              <a:latin typeface="HGP創英角ｺﾞｼｯｸUB" panose="020B0900000000000000" pitchFamily="50" charset="-128"/>
              <a:ea typeface="HGP創英角ｺﾞｼｯｸUB" panose="020B0900000000000000" pitchFamily="50" charset="-128"/>
            </a:endParaRPr>
          </a:p>
        </p:txBody>
      </p:sp>
      <p:sp>
        <p:nvSpPr>
          <p:cNvPr id="28" name="テキスト ボックス 27">
            <a:extLst>
              <a:ext uri="{FF2B5EF4-FFF2-40B4-BE49-F238E27FC236}">
                <a16:creationId xmlns:a16="http://schemas.microsoft.com/office/drawing/2014/main" id="{574C1B20-30CD-F513-2DC3-D7FB51BC88D3}"/>
              </a:ext>
            </a:extLst>
          </p:cNvPr>
          <p:cNvSpPr txBox="1"/>
          <p:nvPr/>
        </p:nvSpPr>
        <p:spPr>
          <a:xfrm>
            <a:off x="140674" y="1621615"/>
            <a:ext cx="7229005" cy="954107"/>
          </a:xfrm>
          <a:prstGeom prst="rect">
            <a:avLst/>
          </a:prstGeom>
          <a:noFill/>
        </p:spPr>
        <p:txBody>
          <a:bodyPr wrap="square" rtlCol="0">
            <a:spAutoFit/>
          </a:bodyPr>
          <a:lstStyle/>
          <a:p>
            <a:r>
              <a:rPr kumimoji="1" lang="en-US" altLang="ja-JP" sz="1400" dirty="0">
                <a:latin typeface="HGP創英角ｺﾞｼｯｸUB" panose="020B0900000000000000" pitchFamily="50" charset="-128"/>
                <a:ea typeface="HGP創英角ｺﾞｼｯｸUB" panose="020B0900000000000000" pitchFamily="50" charset="-128"/>
              </a:rPr>
              <a:t>2026</a:t>
            </a:r>
            <a:r>
              <a:rPr kumimoji="1" lang="ja-JP" altLang="en-US" sz="1400" dirty="0">
                <a:latin typeface="HGP創英角ｺﾞｼｯｸUB" panose="020B0900000000000000" pitchFamily="50" charset="-128"/>
                <a:ea typeface="HGP創英角ｺﾞｼｯｸUB" panose="020B0900000000000000" pitchFamily="50" charset="-128"/>
              </a:rPr>
              <a:t>年にトップランナー変圧器の基準が大幅に改定されることが日本電機工業会（</a:t>
            </a:r>
            <a:r>
              <a:rPr kumimoji="1" lang="en-US" altLang="ja-JP" sz="1400" dirty="0">
                <a:latin typeface="HGP創英角ｺﾞｼｯｸUB" panose="020B0900000000000000" pitchFamily="50" charset="-128"/>
                <a:ea typeface="HGP創英角ｺﾞｼｯｸUB" panose="020B0900000000000000" pitchFamily="50" charset="-128"/>
              </a:rPr>
              <a:t>JEMA</a:t>
            </a:r>
            <a:r>
              <a:rPr kumimoji="1" lang="ja-JP" altLang="en-US" sz="1400" dirty="0">
                <a:latin typeface="HGP創英角ｺﾞｼｯｸUB" panose="020B0900000000000000" pitchFamily="50" charset="-128"/>
                <a:ea typeface="HGP創英角ｺﾞｼｯｸUB" panose="020B0900000000000000" pitchFamily="50" charset="-128"/>
              </a:rPr>
              <a:t>）から発表されました。</a:t>
            </a:r>
            <a:endParaRPr kumimoji="1" lang="en-US" altLang="ja-JP" sz="1400" dirty="0">
              <a:latin typeface="HGP創英角ｺﾞｼｯｸUB" panose="020B0900000000000000" pitchFamily="50" charset="-128"/>
              <a:ea typeface="HGP創英角ｺﾞｼｯｸUB" panose="020B0900000000000000" pitchFamily="50" charset="-128"/>
            </a:endParaRPr>
          </a:p>
          <a:p>
            <a:r>
              <a:rPr kumimoji="1" lang="ja-JP" altLang="en-US" sz="1400" dirty="0">
                <a:latin typeface="HGP創英角ｺﾞｼｯｸUB" panose="020B0900000000000000" pitchFamily="50" charset="-128"/>
                <a:ea typeface="HGP創英角ｺﾞｼｯｸUB" panose="020B0900000000000000" pitchFamily="50" charset="-128"/>
              </a:rPr>
              <a:t>この変更は、エネルギー効率をさらに高めることを目的としており、製造業や商業施設などで使用される変圧器に影響を与えることが予想されます。</a:t>
            </a:r>
          </a:p>
        </p:txBody>
      </p:sp>
      <p:sp>
        <p:nvSpPr>
          <p:cNvPr id="57" name="矢印: 下 56">
            <a:extLst>
              <a:ext uri="{FF2B5EF4-FFF2-40B4-BE49-F238E27FC236}">
                <a16:creationId xmlns:a16="http://schemas.microsoft.com/office/drawing/2014/main" id="{8FBB84F2-BE1A-D430-51C9-471140A921C3}"/>
              </a:ext>
            </a:extLst>
          </p:cNvPr>
          <p:cNvSpPr/>
          <p:nvPr/>
        </p:nvSpPr>
        <p:spPr>
          <a:xfrm>
            <a:off x="3537471" y="2606501"/>
            <a:ext cx="580028" cy="443222"/>
          </a:xfrm>
          <a:prstGeom prst="down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11626DEC-ECF3-5022-E297-F4856AB7B717}"/>
              </a:ext>
            </a:extLst>
          </p:cNvPr>
          <p:cNvSpPr txBox="1"/>
          <p:nvPr/>
        </p:nvSpPr>
        <p:spPr>
          <a:xfrm>
            <a:off x="798749" y="3443517"/>
            <a:ext cx="5742217" cy="369332"/>
          </a:xfrm>
          <a:prstGeom prst="rect">
            <a:avLst/>
          </a:prstGeom>
          <a:noFill/>
        </p:spPr>
        <p:txBody>
          <a:bodyPr wrap="square" rtlCol="0">
            <a:spAutoFit/>
          </a:bodyPr>
          <a:lstStyle/>
          <a:p>
            <a:r>
              <a:rPr kumimoji="1" lang="en-US" altLang="ja-JP" sz="1800" dirty="0">
                <a:latin typeface="HGP創英角ｺﾞｼｯｸUB" panose="020B0900000000000000" pitchFamily="50" charset="-128"/>
                <a:ea typeface="HGP創英角ｺﾞｼｯｸUB" panose="020B0900000000000000" pitchFamily="50" charset="-128"/>
              </a:rPr>
              <a:t>TR</a:t>
            </a:r>
            <a:r>
              <a:rPr lang="ja-JP" altLang="en-US" sz="1800" dirty="0">
                <a:latin typeface="HGP創英角ｺﾞｼｯｸUB" panose="020B0900000000000000" pitchFamily="50" charset="-128"/>
                <a:ea typeface="HGP創英角ｺﾞｼｯｸUB" panose="020B0900000000000000" pitchFamily="50" charset="-128"/>
              </a:rPr>
              <a:t>寸法が大きくなるためキュービクル箱体も大きくなります。</a:t>
            </a:r>
            <a:endParaRPr lang="en-US" altLang="ja-JP" sz="1800" dirty="0">
              <a:latin typeface="HGP創英角ｺﾞｼｯｸUB" panose="020B0900000000000000" pitchFamily="50" charset="-128"/>
              <a:ea typeface="HGP創英角ｺﾞｼｯｸUB" panose="020B0900000000000000" pitchFamily="50" charset="-128"/>
            </a:endParaRPr>
          </a:p>
        </p:txBody>
      </p:sp>
      <p:sp>
        <p:nvSpPr>
          <p:cNvPr id="59" name="テキスト ボックス 58">
            <a:extLst>
              <a:ext uri="{FF2B5EF4-FFF2-40B4-BE49-F238E27FC236}">
                <a16:creationId xmlns:a16="http://schemas.microsoft.com/office/drawing/2014/main" id="{D99C07D9-CFB0-0F08-01E0-49644ACB8DED}"/>
              </a:ext>
            </a:extLst>
          </p:cNvPr>
          <p:cNvSpPr txBox="1"/>
          <p:nvPr/>
        </p:nvSpPr>
        <p:spPr>
          <a:xfrm>
            <a:off x="2492594" y="4312311"/>
            <a:ext cx="2797454" cy="369332"/>
          </a:xfrm>
          <a:prstGeom prst="rect">
            <a:avLst/>
          </a:prstGeom>
          <a:noFill/>
        </p:spPr>
        <p:txBody>
          <a:bodyPr wrap="square" rtlCol="0">
            <a:spAutoFit/>
          </a:bodyPr>
          <a:lstStyle/>
          <a:p>
            <a:r>
              <a:rPr kumimoji="1" lang="ja-JP" altLang="en-US" sz="1800" dirty="0">
                <a:latin typeface="HGP創英角ｺﾞｼｯｸUB" panose="020B0900000000000000" pitchFamily="50" charset="-128"/>
                <a:ea typeface="HGP創英角ｺﾞｼｯｸUB" panose="020B0900000000000000" pitchFamily="50" charset="-128"/>
              </a:rPr>
              <a:t>基礎寸法が合わなくなる・・</a:t>
            </a:r>
            <a:endParaRPr lang="en-US" altLang="ja-JP" sz="1800" dirty="0">
              <a:latin typeface="HGP創英角ｺﾞｼｯｸUB" panose="020B0900000000000000" pitchFamily="50" charset="-128"/>
              <a:ea typeface="HGP創英角ｺﾞｼｯｸUB" panose="020B0900000000000000" pitchFamily="50" charset="-128"/>
            </a:endParaRPr>
          </a:p>
        </p:txBody>
      </p:sp>
      <p:sp>
        <p:nvSpPr>
          <p:cNvPr id="61" name="テキスト ボックス 60">
            <a:extLst>
              <a:ext uri="{FF2B5EF4-FFF2-40B4-BE49-F238E27FC236}">
                <a16:creationId xmlns:a16="http://schemas.microsoft.com/office/drawing/2014/main" id="{12C0C530-1A58-60A5-E5B7-A05C57DB6588}"/>
              </a:ext>
            </a:extLst>
          </p:cNvPr>
          <p:cNvSpPr txBox="1"/>
          <p:nvPr/>
        </p:nvSpPr>
        <p:spPr>
          <a:xfrm>
            <a:off x="2255423" y="4804753"/>
            <a:ext cx="3143649" cy="369332"/>
          </a:xfrm>
          <a:prstGeom prst="rect">
            <a:avLst/>
          </a:prstGeom>
          <a:noFill/>
        </p:spPr>
        <p:txBody>
          <a:bodyPr wrap="square" rtlCol="0">
            <a:spAutoFit/>
          </a:bodyPr>
          <a:lstStyle/>
          <a:p>
            <a:r>
              <a:rPr kumimoji="1" lang="ja-JP" altLang="en-US" sz="1800" dirty="0">
                <a:latin typeface="HGP創英角ｺﾞｼｯｸUB" panose="020B0900000000000000" pitchFamily="50" charset="-128"/>
                <a:ea typeface="HGP創英角ｺﾞｼｯｸUB" panose="020B0900000000000000" pitchFamily="50" charset="-128"/>
              </a:rPr>
              <a:t>現状のスペースに収まらない・・</a:t>
            </a:r>
            <a:endParaRPr lang="en-US" altLang="ja-JP" sz="1800" dirty="0">
              <a:latin typeface="HGP創英角ｺﾞｼｯｸUB" panose="020B0900000000000000" pitchFamily="50" charset="-128"/>
              <a:ea typeface="HGP創英角ｺﾞｼｯｸUB" panose="020B0900000000000000" pitchFamily="50" charset="-128"/>
            </a:endParaRPr>
          </a:p>
        </p:txBody>
      </p:sp>
      <p:sp>
        <p:nvSpPr>
          <p:cNvPr id="62" name="テキスト ボックス 61">
            <a:extLst>
              <a:ext uri="{FF2B5EF4-FFF2-40B4-BE49-F238E27FC236}">
                <a16:creationId xmlns:a16="http://schemas.microsoft.com/office/drawing/2014/main" id="{FECA7C9E-E325-6839-45F4-FF8A21808456}"/>
              </a:ext>
            </a:extLst>
          </p:cNvPr>
          <p:cNvSpPr txBox="1"/>
          <p:nvPr/>
        </p:nvSpPr>
        <p:spPr>
          <a:xfrm>
            <a:off x="1606313" y="5288436"/>
            <a:ext cx="4669369" cy="369332"/>
          </a:xfrm>
          <a:prstGeom prst="rect">
            <a:avLst/>
          </a:prstGeom>
          <a:noFill/>
        </p:spPr>
        <p:txBody>
          <a:bodyPr wrap="square" rtlCol="0">
            <a:spAutoFit/>
          </a:bodyPr>
          <a:lstStyle/>
          <a:p>
            <a:r>
              <a:rPr kumimoji="1" lang="ja-JP" altLang="en-US" sz="1800" dirty="0">
                <a:latin typeface="HGP創英角ｺﾞｼｯｸUB" panose="020B0900000000000000" pitchFamily="50" charset="-128"/>
                <a:ea typeface="HGP創英角ｺﾞｼｯｸUB" panose="020B0900000000000000" pitchFamily="50" charset="-128"/>
              </a:rPr>
              <a:t>キュービクルの場所移動は大変な工事になる・・</a:t>
            </a:r>
            <a:endParaRPr lang="en-US" altLang="ja-JP" sz="1800" dirty="0">
              <a:latin typeface="HGP創英角ｺﾞｼｯｸUB" panose="020B0900000000000000" pitchFamily="50" charset="-128"/>
              <a:ea typeface="HGP創英角ｺﾞｼｯｸUB" panose="020B0900000000000000" pitchFamily="50" charset="-128"/>
            </a:endParaRPr>
          </a:p>
        </p:txBody>
      </p:sp>
      <p:sp>
        <p:nvSpPr>
          <p:cNvPr id="63" name="テキスト ボックス 62">
            <a:extLst>
              <a:ext uri="{FF2B5EF4-FFF2-40B4-BE49-F238E27FC236}">
                <a16:creationId xmlns:a16="http://schemas.microsoft.com/office/drawing/2014/main" id="{CF87C4D0-ECB2-717C-252F-0C73E4C3DEAD}"/>
              </a:ext>
            </a:extLst>
          </p:cNvPr>
          <p:cNvSpPr txBox="1"/>
          <p:nvPr/>
        </p:nvSpPr>
        <p:spPr>
          <a:xfrm>
            <a:off x="1292025" y="3083268"/>
            <a:ext cx="5186237" cy="369332"/>
          </a:xfrm>
          <a:prstGeom prst="rect">
            <a:avLst/>
          </a:prstGeom>
          <a:noFill/>
        </p:spPr>
        <p:txBody>
          <a:bodyPr wrap="square" rtlCol="0">
            <a:spAutoFit/>
          </a:bodyPr>
          <a:lstStyle/>
          <a:p>
            <a:r>
              <a:rPr kumimoji="1" lang="ja-JP" altLang="en-US" sz="1800" dirty="0">
                <a:latin typeface="HGP創英角ｺﾞｼｯｸUB" panose="020B0900000000000000" pitchFamily="50" charset="-128"/>
                <a:ea typeface="HGP創英角ｺﾞｼｯｸUB" panose="020B0900000000000000" pitchFamily="50" charset="-128"/>
              </a:rPr>
              <a:t>新規格トランスの為、価格が大幅に上がります。</a:t>
            </a:r>
            <a:endParaRPr lang="en-US" altLang="ja-JP" sz="1800" dirty="0">
              <a:latin typeface="HGP創英角ｺﾞｼｯｸUB" panose="020B0900000000000000" pitchFamily="50" charset="-128"/>
              <a:ea typeface="HGP創英角ｺﾞｼｯｸUB" panose="020B0900000000000000" pitchFamily="50" charset="-128"/>
            </a:endParaRPr>
          </a:p>
        </p:txBody>
      </p:sp>
      <p:sp>
        <p:nvSpPr>
          <p:cNvPr id="71" name="テキスト ボックス 70">
            <a:extLst>
              <a:ext uri="{FF2B5EF4-FFF2-40B4-BE49-F238E27FC236}">
                <a16:creationId xmlns:a16="http://schemas.microsoft.com/office/drawing/2014/main" id="{7EBEAB26-0151-9691-03B9-0218E14CBF57}"/>
              </a:ext>
            </a:extLst>
          </p:cNvPr>
          <p:cNvSpPr txBox="1"/>
          <p:nvPr/>
        </p:nvSpPr>
        <p:spPr>
          <a:xfrm>
            <a:off x="892686" y="5817942"/>
            <a:ext cx="6035726" cy="523220"/>
          </a:xfrm>
          <a:prstGeom prst="rect">
            <a:avLst/>
          </a:prstGeom>
          <a:noFill/>
        </p:spPr>
        <p:txBody>
          <a:bodyPr wrap="square" rtlCol="0">
            <a:spAutoFit/>
          </a:bodyPr>
          <a:lstStyle/>
          <a:p>
            <a:r>
              <a:rPr kumimoji="1" lang="en-US" altLang="ja-JP" sz="1400" dirty="0">
                <a:latin typeface="HGP創英角ｺﾞｼｯｸUB" panose="020B0900000000000000" pitchFamily="50" charset="-128"/>
                <a:ea typeface="HGP創英角ｺﾞｼｯｸUB" panose="020B0900000000000000" pitchFamily="50" charset="-128"/>
              </a:rPr>
              <a:t>2025</a:t>
            </a:r>
            <a:r>
              <a:rPr lang="ja-JP" altLang="en-US" sz="1400" dirty="0">
                <a:latin typeface="HGP創英角ｺﾞｼｯｸUB" panose="020B0900000000000000" pitchFamily="50" charset="-128"/>
                <a:ea typeface="HGP創英角ｺﾞｼｯｸUB" panose="020B0900000000000000" pitchFamily="50" charset="-128"/>
              </a:rPr>
              <a:t>年末頃にはキュービクル在庫数の減少・工事の混みあいが予想されます！</a:t>
            </a:r>
            <a:endParaRPr lang="en-US" altLang="ja-JP" sz="1400" dirty="0">
              <a:latin typeface="HGP創英角ｺﾞｼｯｸUB" panose="020B0900000000000000" pitchFamily="50" charset="-128"/>
              <a:ea typeface="HGP創英角ｺﾞｼｯｸUB" panose="020B0900000000000000" pitchFamily="50" charset="-128"/>
            </a:endParaRPr>
          </a:p>
          <a:p>
            <a:r>
              <a:rPr kumimoji="1" lang="ja-JP" altLang="en-US" sz="1400" dirty="0">
                <a:latin typeface="HGP創英角ｺﾞｼｯｸUB" panose="020B0900000000000000" pitchFamily="50" charset="-128"/>
                <a:ea typeface="HGP創英角ｺﾞｼｯｸUB" panose="020B0900000000000000" pitchFamily="50" charset="-128"/>
              </a:rPr>
              <a:t>　　　　　　　　　　　　　　お早めにご検討お願い致します。</a:t>
            </a:r>
          </a:p>
        </p:txBody>
      </p:sp>
      <p:sp>
        <p:nvSpPr>
          <p:cNvPr id="75" name="矢印: 下 74">
            <a:extLst>
              <a:ext uri="{FF2B5EF4-FFF2-40B4-BE49-F238E27FC236}">
                <a16:creationId xmlns:a16="http://schemas.microsoft.com/office/drawing/2014/main" id="{8C44D9FC-5633-5B68-F636-43C4BDA03DD3}"/>
              </a:ext>
            </a:extLst>
          </p:cNvPr>
          <p:cNvSpPr/>
          <p:nvPr/>
        </p:nvSpPr>
        <p:spPr>
          <a:xfrm>
            <a:off x="3536998" y="3856043"/>
            <a:ext cx="580501" cy="456268"/>
          </a:xfrm>
          <a:prstGeom prst="down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32" name="Picture 8" descr="白黒の指・ポイントのイラスト | 無料のフリー素材 イラストエイト">
            <a:extLst>
              <a:ext uri="{FF2B5EF4-FFF2-40B4-BE49-F238E27FC236}">
                <a16:creationId xmlns:a16="http://schemas.microsoft.com/office/drawing/2014/main" id="{36733E22-E9B7-3C41-7E47-35DB36BF9D9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6328" y="2678098"/>
            <a:ext cx="918525" cy="84310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ゼネコン施工ミスの背景に構造的問題 | 賃貸管理物件3000戸越え、を目指して賃貸管理を増やす。">
            <a:extLst>
              <a:ext uri="{FF2B5EF4-FFF2-40B4-BE49-F238E27FC236}">
                <a16:creationId xmlns:a16="http://schemas.microsoft.com/office/drawing/2014/main" id="{7667C509-EBBD-A7E0-43A5-E33B47275EF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75682" y="4099319"/>
            <a:ext cx="655223" cy="133203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問題解決に必須のマル秘スキルとは？現役営業マンが本音で解説｜現役営業マンお悩み解決ブログ">
            <a:extLst>
              <a:ext uri="{FF2B5EF4-FFF2-40B4-BE49-F238E27FC236}">
                <a16:creationId xmlns:a16="http://schemas.microsoft.com/office/drawing/2014/main" id="{DE28A09A-7B98-C16A-3A80-9FA2B745F7F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39071" y="4220261"/>
            <a:ext cx="979634" cy="73526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11">
            <p14:nvContentPartPr>
              <p14:cNvPr id="80" name="インク 79">
                <a:extLst>
                  <a:ext uri="{FF2B5EF4-FFF2-40B4-BE49-F238E27FC236}">
                    <a16:creationId xmlns:a16="http://schemas.microsoft.com/office/drawing/2014/main" id="{8D6D45C6-5E36-9E78-0E03-03043B99E0E3}"/>
                  </a:ext>
                </a:extLst>
              </p14:cNvPr>
              <p14:cNvContentPartPr/>
              <p14:nvPr/>
            </p14:nvContentPartPr>
            <p14:xfrm>
              <a:off x="2380657" y="4694384"/>
              <a:ext cx="2893182" cy="360"/>
            </p14:xfrm>
          </p:contentPart>
        </mc:Choice>
        <mc:Fallback xmlns="">
          <p:pic>
            <p:nvPicPr>
              <p:cNvPr id="80" name="インク 79">
                <a:extLst>
                  <a:ext uri="{FF2B5EF4-FFF2-40B4-BE49-F238E27FC236}">
                    <a16:creationId xmlns:a16="http://schemas.microsoft.com/office/drawing/2014/main" id="{8D6D45C6-5E36-9E78-0E03-03043B99E0E3}"/>
                  </a:ext>
                </a:extLst>
              </p:cNvPr>
              <p:cNvPicPr/>
              <p:nvPr/>
            </p:nvPicPr>
            <p:blipFill>
              <a:blip r:embed="rId12"/>
              <a:stretch>
                <a:fillRect/>
              </a:stretch>
            </p:blipFill>
            <p:spPr>
              <a:xfrm>
                <a:off x="2344663" y="4622384"/>
                <a:ext cx="296481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5" name="インク 84">
                <a:extLst>
                  <a:ext uri="{FF2B5EF4-FFF2-40B4-BE49-F238E27FC236}">
                    <a16:creationId xmlns:a16="http://schemas.microsoft.com/office/drawing/2014/main" id="{3D285E47-799A-8B4C-6429-B85962BBCD1D}"/>
                  </a:ext>
                </a:extLst>
              </p14:cNvPr>
              <p14:cNvContentPartPr/>
              <p14:nvPr/>
            </p14:nvContentPartPr>
            <p14:xfrm>
              <a:off x="2255423" y="5184399"/>
              <a:ext cx="3088737" cy="360"/>
            </p14:xfrm>
          </p:contentPart>
        </mc:Choice>
        <mc:Fallback xmlns="">
          <p:pic>
            <p:nvPicPr>
              <p:cNvPr id="85" name="インク 84">
                <a:extLst>
                  <a:ext uri="{FF2B5EF4-FFF2-40B4-BE49-F238E27FC236}">
                    <a16:creationId xmlns:a16="http://schemas.microsoft.com/office/drawing/2014/main" id="{3D285E47-799A-8B4C-6429-B85962BBCD1D}"/>
                  </a:ext>
                </a:extLst>
              </p:cNvPr>
              <p:cNvPicPr/>
              <p:nvPr/>
            </p:nvPicPr>
            <p:blipFill>
              <a:blip r:embed="rId14"/>
              <a:stretch>
                <a:fillRect/>
              </a:stretch>
            </p:blipFill>
            <p:spPr>
              <a:xfrm>
                <a:off x="2219424" y="5112399"/>
                <a:ext cx="3160376"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7" name="インク 86">
                <a:extLst>
                  <a:ext uri="{FF2B5EF4-FFF2-40B4-BE49-F238E27FC236}">
                    <a16:creationId xmlns:a16="http://schemas.microsoft.com/office/drawing/2014/main" id="{6C1274F2-1C22-8512-8869-1F9D3E4B0DC4}"/>
                  </a:ext>
                </a:extLst>
              </p14:cNvPr>
              <p14:cNvContentPartPr/>
              <p14:nvPr/>
            </p14:nvContentPartPr>
            <p14:xfrm>
              <a:off x="1581410" y="5657323"/>
              <a:ext cx="4669369" cy="360"/>
            </p14:xfrm>
          </p:contentPart>
        </mc:Choice>
        <mc:Fallback xmlns="">
          <p:pic>
            <p:nvPicPr>
              <p:cNvPr id="87" name="インク 86">
                <a:extLst>
                  <a:ext uri="{FF2B5EF4-FFF2-40B4-BE49-F238E27FC236}">
                    <a16:creationId xmlns:a16="http://schemas.microsoft.com/office/drawing/2014/main" id="{6C1274F2-1C22-8512-8869-1F9D3E4B0DC4}"/>
                  </a:ext>
                </a:extLst>
              </p:cNvPr>
              <p:cNvPicPr/>
              <p:nvPr/>
            </p:nvPicPr>
            <p:blipFill>
              <a:blip r:embed="rId16"/>
              <a:stretch>
                <a:fillRect/>
              </a:stretch>
            </p:blipFill>
            <p:spPr>
              <a:xfrm>
                <a:off x="1545411" y="5585323"/>
                <a:ext cx="4741006" cy="144000"/>
              </a:xfrm>
              <a:prstGeom prst="rect">
                <a:avLst/>
              </a:prstGeom>
            </p:spPr>
          </p:pic>
        </mc:Fallback>
      </mc:AlternateContent>
      <p:sp>
        <p:nvSpPr>
          <p:cNvPr id="19" name="テキスト ボックス 18">
            <a:extLst>
              <a:ext uri="{FF2B5EF4-FFF2-40B4-BE49-F238E27FC236}">
                <a16:creationId xmlns:a16="http://schemas.microsoft.com/office/drawing/2014/main" id="{E0F8015B-EF8F-0B2E-E5BC-ECEC2F88AE6E}"/>
              </a:ext>
            </a:extLst>
          </p:cNvPr>
          <p:cNvSpPr txBox="1"/>
          <p:nvPr/>
        </p:nvSpPr>
        <p:spPr>
          <a:xfrm>
            <a:off x="5552226" y="7835934"/>
            <a:ext cx="711919" cy="246221"/>
          </a:xfrm>
          <a:prstGeom prst="rect">
            <a:avLst/>
          </a:prstGeom>
          <a:noFill/>
        </p:spPr>
        <p:txBody>
          <a:bodyPr wrap="square" rtlCol="0">
            <a:spAutoFit/>
          </a:bodyPr>
          <a:lstStyle/>
          <a:p>
            <a:r>
              <a:rPr kumimoji="1" lang="ja-JP" altLang="en-US" sz="1000" dirty="0"/>
              <a:t>経常利益</a:t>
            </a:r>
          </a:p>
        </p:txBody>
      </p:sp>
      <p:sp>
        <p:nvSpPr>
          <p:cNvPr id="21" name="テキスト ボックス 20">
            <a:extLst>
              <a:ext uri="{FF2B5EF4-FFF2-40B4-BE49-F238E27FC236}">
                <a16:creationId xmlns:a16="http://schemas.microsoft.com/office/drawing/2014/main" id="{89D26B6C-A448-4709-3682-A271747723F8}"/>
              </a:ext>
            </a:extLst>
          </p:cNvPr>
          <p:cNvSpPr txBox="1"/>
          <p:nvPr/>
        </p:nvSpPr>
        <p:spPr>
          <a:xfrm>
            <a:off x="6548159" y="7831453"/>
            <a:ext cx="735839" cy="246221"/>
          </a:xfrm>
          <a:prstGeom prst="rect">
            <a:avLst/>
          </a:prstGeom>
          <a:noFill/>
        </p:spPr>
        <p:txBody>
          <a:bodyPr wrap="square" rtlCol="0">
            <a:spAutoFit/>
          </a:bodyPr>
          <a:lstStyle/>
          <a:p>
            <a:r>
              <a:rPr kumimoji="1" lang="en-US" altLang="ja-JP" sz="1000" dirty="0"/>
              <a:t>1500</a:t>
            </a:r>
            <a:r>
              <a:rPr kumimoji="1" lang="ja-JP" altLang="en-US" sz="1000" dirty="0"/>
              <a:t>万円</a:t>
            </a:r>
          </a:p>
        </p:txBody>
      </p:sp>
      <p:sp>
        <p:nvSpPr>
          <p:cNvPr id="25" name="テキスト ボックス 24">
            <a:extLst>
              <a:ext uri="{FF2B5EF4-FFF2-40B4-BE49-F238E27FC236}">
                <a16:creationId xmlns:a16="http://schemas.microsoft.com/office/drawing/2014/main" id="{A348B2EA-EDBE-694E-A6C9-D946FA412327}"/>
              </a:ext>
            </a:extLst>
          </p:cNvPr>
          <p:cNvSpPr txBox="1"/>
          <p:nvPr/>
        </p:nvSpPr>
        <p:spPr>
          <a:xfrm>
            <a:off x="5357886" y="8399035"/>
            <a:ext cx="1209582" cy="246221"/>
          </a:xfrm>
          <a:prstGeom prst="rect">
            <a:avLst/>
          </a:prstGeom>
          <a:noFill/>
        </p:spPr>
        <p:txBody>
          <a:bodyPr wrap="square" rtlCol="0">
            <a:spAutoFit/>
          </a:bodyPr>
          <a:lstStyle/>
          <a:p>
            <a:r>
              <a:rPr kumimoji="1" lang="ja-JP" altLang="en-US" sz="1000" dirty="0"/>
              <a:t>税引前当期純利益</a:t>
            </a:r>
          </a:p>
        </p:txBody>
      </p:sp>
    </p:spTree>
    <p:extLst>
      <p:ext uri="{BB962C8B-B14F-4D97-AF65-F5344CB8AC3E}">
        <p14:creationId xmlns:p14="http://schemas.microsoft.com/office/powerpoint/2010/main" val="208336985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1.pptx" id="{D8CEF92E-E621-4889-A2C4-D44EA4896D94}" vid="{7BA0B976-7AA0-4750-86DE-53A6EBAC7E7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3174</TotalTime>
  <Words>451</Words>
  <Application>Microsoft Office PowerPoint</Application>
  <PresentationFormat>ユーザー設定</PresentationFormat>
  <Paragraphs>58</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HGP創英角ｺﾞｼｯｸUB</vt:lpstr>
      <vt:lpstr>HG創英角ｺﾞｼｯｸUB</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dc:creator>
  <cp:lastModifiedBy>3 butlers</cp:lastModifiedBy>
  <cp:revision>186</cp:revision>
  <cp:lastPrinted>2025-01-14T07:17:37Z</cp:lastPrinted>
  <dcterms:created xsi:type="dcterms:W3CDTF">2013-08-08T01:25:55Z</dcterms:created>
  <dcterms:modified xsi:type="dcterms:W3CDTF">2025-01-14T07:25:43Z</dcterms:modified>
</cp:coreProperties>
</file>