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Cambria Math"/>
      <p:regular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jtKCnXWS1rJydYTvIEZr/ivBNe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FA98ED6-21C0-472F-8400-F0076B05AD80}">
  <a:tblStyle styleId="{FFA98ED6-21C0-472F-8400-F0076B05AD80}" styleName="Table_0">
    <a:wholeTbl>
      <a:tcTxStyle b="off" i="off">
        <a:font>
          <a:latin typeface="Calibri"/>
          <a:ea typeface="Calibri"/>
          <a:cs typeface="Calibri"/>
        </a:font>
        <a:schemeClr val="dk1"/>
      </a:tcTxStyle>
      <a:tcStyle>
        <a:tcBdr>
          <a:left>
            <a:ln cap="flat" cmpd="sng" w="12700">
              <a:solidFill>
                <a:schemeClr val="accent2"/>
              </a:solidFill>
              <a:prstDash val="solid"/>
              <a:round/>
              <a:headEnd len="sm" w="sm" type="none"/>
              <a:tailEnd len="sm" w="sm" type="none"/>
            </a:ln>
          </a:left>
          <a:right>
            <a:ln cap="flat" cmpd="sng" w="12700">
              <a:solidFill>
                <a:schemeClr val="accent2"/>
              </a:solidFill>
              <a:prstDash val="solid"/>
              <a:round/>
              <a:headEnd len="sm" w="sm" type="none"/>
              <a:tailEnd len="sm" w="sm" type="none"/>
            </a:ln>
          </a:right>
          <a:top>
            <a:ln cap="flat" cmpd="sng" w="12700">
              <a:solidFill>
                <a:schemeClr val="accent2"/>
              </a:solidFill>
              <a:prstDash val="solid"/>
              <a:round/>
              <a:headEnd len="sm" w="sm" type="none"/>
              <a:tailEnd len="sm" w="sm" type="none"/>
            </a:ln>
          </a:top>
          <a:bottom>
            <a:ln cap="flat" cmpd="sng" w="12700">
              <a:solidFill>
                <a:schemeClr val="accent2"/>
              </a:solidFill>
              <a:prstDash val="solid"/>
              <a:round/>
              <a:headEnd len="sm" w="sm" type="none"/>
              <a:tailEnd len="sm" w="sm" type="none"/>
            </a:ln>
          </a:bottom>
          <a:insideH>
            <a:ln cap="flat" cmpd="sng" w="12700">
              <a:solidFill>
                <a:schemeClr val="accent2"/>
              </a:solidFill>
              <a:prstDash val="solid"/>
              <a:round/>
              <a:headEnd len="sm" w="sm" type="none"/>
              <a:tailEnd len="sm" w="sm" type="none"/>
            </a:ln>
          </a:insideH>
          <a:insideV>
            <a:ln cap="flat" cmpd="sng" w="12700">
              <a:solidFill>
                <a:schemeClr val="accent2"/>
              </a:solidFill>
              <a:prstDash val="solid"/>
              <a:round/>
              <a:headEnd len="sm" w="sm" type="none"/>
              <a:tailEnd len="sm" w="sm" type="none"/>
            </a:ln>
          </a:insideV>
        </a:tcBdr>
        <a:fill>
          <a:solidFill>
            <a:srgbClr val="FCECE7"/>
          </a:solidFill>
        </a:fill>
      </a:tcStyle>
    </a:wholeTbl>
    <a:band1H>
      <a:tcTxStyle/>
      <a:tcStyle>
        <a:fill>
          <a:solidFill>
            <a:srgbClr val="F8D6CC"/>
          </a:solidFill>
        </a:fill>
      </a:tcStyle>
    </a:band1H>
    <a:band2H>
      <a:tcTxStyle/>
    </a:band2H>
    <a:band1V>
      <a:tcTxStyle/>
      <a:tcStyle>
        <a:fill>
          <a:solidFill>
            <a:srgbClr val="F8D6CC"/>
          </a:solidFill>
        </a:fill>
      </a:tcStyle>
    </a:band1V>
    <a:band2V>
      <a:tcTxStyle/>
    </a:band2V>
    <a:lastCol>
      <a:tcTxStyle b="on" i="off"/>
    </a:lastCol>
    <a:firstCol>
      <a:tcTxStyle b="on" i="off"/>
    </a:firstCol>
    <a:lastRow>
      <a:tcTxStyle b="on" i="off"/>
      <a:tcStyle>
        <a:tcBdr>
          <a:top>
            <a:ln cap="flat" cmpd="sng" w="25400">
              <a:solidFill>
                <a:schemeClr val="accent2"/>
              </a:solidFill>
              <a:prstDash val="solid"/>
              <a:round/>
              <a:headEnd len="sm" w="sm" type="none"/>
              <a:tailEnd len="sm" w="sm" type="none"/>
            </a:ln>
          </a:top>
        </a:tcBdr>
        <a:fill>
          <a:solidFill>
            <a:srgbClr val="FCECE7"/>
          </a:solidFill>
        </a:fill>
      </a:tcStyle>
    </a:lastRow>
    <a:seCell>
      <a:tcTxStyle/>
    </a:seCell>
    <a:swCell>
      <a:tcTxStyle/>
    </a:swCell>
    <a:firstRow>
      <a:tcTxStyle b="on" i="off"/>
      <a:tcStyle>
        <a:fill>
          <a:solidFill>
            <a:srgbClr val="FCECE7"/>
          </a:solidFill>
        </a:fill>
      </a:tcStyle>
    </a:firstRow>
    <a:neCell>
      <a:tcTxStyle/>
    </a:neCell>
    <a:nwCell>
      <a:tcTxStyle/>
    </a:nwCell>
  </a:tblStyle>
  <a:tblStyle styleId="{9D401811-7484-416A-8ECE-67B07CA8E478}" styleName="Table_1">
    <a:wholeTbl>
      <a:tcTxStyle b="off" i="off">
        <a:font>
          <a:latin typeface="Calibri"/>
          <a:ea typeface="Calibri"/>
          <a:cs typeface="Calibri"/>
        </a:font>
        <a:schemeClr val="dk1"/>
      </a:tcTxStyle>
      <a:tcStyle>
        <a:tcBdr>
          <a:left>
            <a:ln cap="flat" cmpd="sng" w="12700">
              <a:solidFill>
                <a:schemeClr val="accent2"/>
              </a:solidFill>
              <a:prstDash val="solid"/>
              <a:round/>
              <a:headEnd len="sm" w="sm" type="none"/>
              <a:tailEnd len="sm" w="sm" type="none"/>
            </a:ln>
          </a:left>
          <a:right>
            <a:ln cap="flat" cmpd="sng" w="12700">
              <a:solidFill>
                <a:schemeClr val="accent2"/>
              </a:solidFill>
              <a:prstDash val="solid"/>
              <a:round/>
              <a:headEnd len="sm" w="sm" type="none"/>
              <a:tailEnd len="sm" w="sm" type="none"/>
            </a:ln>
          </a:right>
          <a:top>
            <a:ln cap="flat" cmpd="sng" w="12700">
              <a:solidFill>
                <a:schemeClr val="accent2"/>
              </a:solidFill>
              <a:prstDash val="solid"/>
              <a:round/>
              <a:headEnd len="sm" w="sm" type="none"/>
              <a:tailEnd len="sm" w="sm" type="none"/>
            </a:ln>
          </a:top>
          <a:bottom>
            <a:ln cap="flat" cmpd="sng" w="12700">
              <a:solidFill>
                <a:schemeClr val="accent2"/>
              </a:solidFill>
              <a:prstDash val="solid"/>
              <a:round/>
              <a:headEnd len="sm" w="sm" type="none"/>
              <a:tailEnd len="sm" w="sm" type="none"/>
            </a:ln>
          </a:bottom>
          <a:insideH>
            <a:ln cap="flat" cmpd="sng" w="12700">
              <a:solidFill>
                <a:schemeClr val="accent2"/>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lt1"/>
          </a:solidFill>
        </a:fill>
      </a:tcStyle>
    </a:wholeTbl>
    <a:band1H>
      <a:tcTxStyle/>
      <a:tcStyle>
        <a:fill>
          <a:solidFill>
            <a:srgbClr val="FCECE7"/>
          </a:solidFill>
        </a:fill>
      </a:tcStyle>
    </a:band1H>
    <a:band2H>
      <a:tcTxStyle/>
    </a:band2H>
    <a:band1V>
      <a:tcTxStyle/>
      <a:tcStyle>
        <a:fill>
          <a:solidFill>
            <a:srgbClr val="FCECE7"/>
          </a:solidFill>
        </a:fill>
      </a:tcStyle>
    </a:band1V>
    <a:band2V>
      <a:tcTxStyle/>
    </a:band2V>
    <a:lastCol>
      <a:tcTxStyle b="on" i="off"/>
    </a:lastCol>
    <a:firstCol>
      <a:tcTxStyle b="on" i="off"/>
    </a:firstCol>
    <a:lastRow>
      <a:tcTxStyle b="on" i="off"/>
      <a:tcStyle>
        <a:tcBdr>
          <a:top>
            <a:ln cap="flat" cmpd="sng" w="50800">
              <a:solidFill>
                <a:schemeClr val="accent2"/>
              </a:solidFill>
              <a:prstDash val="solid"/>
              <a:round/>
              <a:headEnd len="sm" w="sm" type="none"/>
              <a:tailEnd len="sm" w="sm" type="none"/>
            </a:ln>
          </a:top>
        </a:tcBdr>
        <a:fill>
          <a:solidFill>
            <a:schemeClr val="lt1"/>
          </a:solidFill>
        </a:fill>
      </a:tcStyle>
    </a:lastRow>
    <a:seCell>
      <a:tcTxStyle/>
    </a:seCell>
    <a:swCell>
      <a:tcTxStyle/>
    </a:swCell>
    <a:firstRow>
      <a:tcTxStyle b="on" i="off">
        <a:font>
          <a:latin typeface="Calibri"/>
          <a:ea typeface="Calibri"/>
          <a:cs typeface="Calibri"/>
        </a:font>
        <a:schemeClr val="lt1"/>
      </a:tcTxStyle>
      <a:tcStyle>
        <a:fill>
          <a:solidFill>
            <a:schemeClr val="accent2"/>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ambriaMath-regular.fntdata"/><Relationship Id="rId7" Type="http://schemas.openxmlformats.org/officeDocument/2006/relationships/slide" Target="slides/slide2.xml"/><Relationship Id="rId8" Type="http://schemas.openxmlformats.org/officeDocument/2006/relationships/slide" Target="slides/slide3.xml"/><Relationship Id="rId3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ja-JP"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5" name="Shape 15"/>
        <p:cNvGrpSpPr/>
        <p:nvPr/>
      </p:nvGrpSpPr>
      <p:grpSpPr>
        <a:xfrm>
          <a:off x="0" y="0"/>
          <a:ext cx="0" cy="0"/>
          <a:chOff x="0" y="0"/>
          <a:chExt cx="0" cy="0"/>
        </a:xfrm>
      </p:grpSpPr>
      <p:sp>
        <p:nvSpPr>
          <p:cNvPr id="16" name="Google Shape;16;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5"/>
          <p:cNvSpPr txBox="1"/>
          <p:nvPr>
            <p:ph idx="11" type="ftr"/>
          </p:nvPr>
        </p:nvSpPr>
        <p:spPr>
          <a:xfrm>
            <a:off x="4038600" y="6492875"/>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5"/>
          <p:cNvSpPr txBox="1"/>
          <p:nvPr>
            <p:ph idx="12" type="sldNum"/>
          </p:nvPr>
        </p:nvSpPr>
        <p:spPr>
          <a:xfrm>
            <a:off x="9067800" y="649287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10;縦書きテキスト" type="vertTx">
  <p:cSld name="VERTICAL_TEXT">
    <p:spTree>
      <p:nvGrpSpPr>
        <p:cNvPr id="71" name="Shape 71"/>
        <p:cNvGrpSpPr/>
        <p:nvPr/>
      </p:nvGrpSpPr>
      <p:grpSpPr>
        <a:xfrm>
          <a:off x="0" y="0"/>
          <a:ext cx="0" cy="0"/>
          <a:chOff x="0" y="0"/>
          <a:chExt cx="0" cy="0"/>
        </a:xfrm>
      </p:grpSpPr>
      <p:sp>
        <p:nvSpPr>
          <p:cNvPr id="72" name="Google Shape;72;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77" name="Shape 77"/>
        <p:cNvGrpSpPr/>
        <p:nvPr/>
      </p:nvGrpSpPr>
      <p:grpSpPr>
        <a:xfrm>
          <a:off x="0" y="0"/>
          <a:ext cx="0" cy="0"/>
          <a:chOff x="0" y="0"/>
          <a:chExt cx="0" cy="0"/>
        </a:xfrm>
      </p:grpSpPr>
      <p:sp>
        <p:nvSpPr>
          <p:cNvPr id="78" name="Google Shape;78;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20" name="Shape 20"/>
        <p:cNvGrpSpPr/>
        <p:nvPr/>
      </p:nvGrpSpPr>
      <p:grpSpPr>
        <a:xfrm>
          <a:off x="0" y="0"/>
          <a:ext cx="0" cy="0"/>
          <a:chOff x="0" y="0"/>
          <a:chExt cx="0" cy="0"/>
        </a:xfrm>
      </p:grpSpPr>
      <p:sp>
        <p:nvSpPr>
          <p:cNvPr id="21" name="Google Shape;21;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26" name="Shape 26"/>
        <p:cNvGrpSpPr/>
        <p:nvPr/>
      </p:nvGrpSpPr>
      <p:grpSpPr>
        <a:xfrm>
          <a:off x="0" y="0"/>
          <a:ext cx="0" cy="0"/>
          <a:chOff x="0" y="0"/>
          <a:chExt cx="0" cy="0"/>
        </a:xfrm>
      </p:grpSpPr>
      <p:sp>
        <p:nvSpPr>
          <p:cNvPr id="27" name="Google Shape;27;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9" name="Google Shape;29;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32" name="Shape 32"/>
        <p:cNvGrpSpPr/>
        <p:nvPr/>
      </p:nvGrpSpPr>
      <p:grpSpPr>
        <a:xfrm>
          <a:off x="0" y="0"/>
          <a:ext cx="0" cy="0"/>
          <a:chOff x="0" y="0"/>
          <a:chExt cx="0" cy="0"/>
        </a:xfrm>
      </p:grpSpPr>
      <p:sp>
        <p:nvSpPr>
          <p:cNvPr id="33" name="Google Shape;33;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39" name="Shape 39"/>
        <p:cNvGrpSpPr/>
        <p:nvPr/>
      </p:nvGrpSpPr>
      <p:grpSpPr>
        <a:xfrm>
          <a:off x="0" y="0"/>
          <a:ext cx="0" cy="0"/>
          <a:chOff x="0" y="0"/>
          <a:chExt cx="0" cy="0"/>
        </a:xfrm>
      </p:grpSpPr>
      <p:sp>
        <p:nvSpPr>
          <p:cNvPr id="40" name="Google Shape;40;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2" name="Google Shape;42;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48" name="Shape 48"/>
        <p:cNvGrpSpPr/>
        <p:nvPr/>
      </p:nvGrpSpPr>
      <p:grpSpPr>
        <a:xfrm>
          <a:off x="0" y="0"/>
          <a:ext cx="0" cy="0"/>
          <a:chOff x="0" y="0"/>
          <a:chExt cx="0" cy="0"/>
        </a:xfrm>
      </p:grpSpPr>
      <p:sp>
        <p:nvSpPr>
          <p:cNvPr id="49" name="Google Shape;49;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53" name="Shape 53"/>
        <p:cNvGrpSpPr/>
        <p:nvPr/>
      </p:nvGrpSpPr>
      <p:grpSpPr>
        <a:xfrm>
          <a:off x="0" y="0"/>
          <a:ext cx="0" cy="0"/>
          <a:chOff x="0" y="0"/>
          <a:chExt cx="0" cy="0"/>
        </a:xfrm>
      </p:grpSpPr>
      <p:sp>
        <p:nvSpPr>
          <p:cNvPr id="54" name="Google Shape;54;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10;コンテンツ" type="objTx">
  <p:cSld name="OBJECT_WITH_CAPTION_TEXT">
    <p:spTree>
      <p:nvGrpSpPr>
        <p:cNvPr id="57" name="Shape 57"/>
        <p:cNvGrpSpPr/>
        <p:nvPr/>
      </p:nvGrpSpPr>
      <p:grpSpPr>
        <a:xfrm>
          <a:off x="0" y="0"/>
          <a:ext cx="0" cy="0"/>
          <a:chOff x="0" y="0"/>
          <a:chExt cx="0" cy="0"/>
        </a:xfrm>
      </p:grpSpPr>
      <p:sp>
        <p:nvSpPr>
          <p:cNvPr id="58" name="Google Shape;58;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0" name="Google Shape;60;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1" name="Google Shape;6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64" name="Shape 64"/>
        <p:cNvGrpSpPr/>
        <p:nvPr/>
      </p:nvGrpSpPr>
      <p:grpSpPr>
        <a:xfrm>
          <a:off x="0" y="0"/>
          <a:ext cx="0" cy="0"/>
          <a:chOff x="0" y="0"/>
          <a:chExt cx="0" cy="0"/>
        </a:xfrm>
      </p:grpSpPr>
      <p:sp>
        <p:nvSpPr>
          <p:cNvPr id="65" name="Google Shape;65;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33"/>
          <p:cNvSpPr/>
          <p:nvPr>
            <p:ph idx="2" type="pic"/>
          </p:nvPr>
        </p:nvSpPr>
        <p:spPr>
          <a:xfrm>
            <a:off x="5183188" y="987425"/>
            <a:ext cx="6172200" cy="4873625"/>
          </a:xfrm>
          <a:prstGeom prst="rect">
            <a:avLst/>
          </a:prstGeom>
          <a:noFill/>
          <a:ln>
            <a:noFill/>
          </a:ln>
        </p:spPr>
      </p:sp>
      <p:sp>
        <p:nvSpPr>
          <p:cNvPr id="67" name="Google Shape;67;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8" name="Google Shape;6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30.png"/><Relationship Id="rId6"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35.png"/><Relationship Id="rId5"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6.jpg"/><Relationship Id="rId8"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9.jp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
          <p:cNvSpPr txBox="1"/>
          <p:nvPr>
            <p:ph type="ctrTitle"/>
          </p:nvPr>
        </p:nvSpPr>
        <p:spPr>
          <a:xfrm>
            <a:off x="2947416" y="1589411"/>
            <a:ext cx="6341100" cy="14505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Arial"/>
              <a:buNone/>
            </a:pPr>
            <a:r>
              <a:rPr lang="ja-JP" sz="4800">
                <a:latin typeface="Arial"/>
                <a:ea typeface="Arial"/>
                <a:cs typeface="Arial"/>
                <a:sym typeface="Arial"/>
              </a:rPr>
              <a:t>セールスパートナー</a:t>
            </a:r>
            <a:br>
              <a:rPr lang="ja-JP" sz="4800">
                <a:latin typeface="Arial"/>
                <a:ea typeface="Arial"/>
                <a:cs typeface="Arial"/>
                <a:sym typeface="Arial"/>
              </a:rPr>
            </a:br>
            <a:r>
              <a:rPr lang="ja-JP" sz="4800">
                <a:latin typeface="Arial"/>
                <a:ea typeface="Arial"/>
                <a:cs typeface="Arial"/>
                <a:sym typeface="Arial"/>
              </a:rPr>
              <a:t>アライアンスご提案書</a:t>
            </a:r>
            <a:endParaRPr sz="4800">
              <a:latin typeface="Arial"/>
              <a:ea typeface="Arial"/>
              <a:cs typeface="Arial"/>
              <a:sym typeface="Arial"/>
            </a:endParaRPr>
          </a:p>
        </p:txBody>
      </p:sp>
      <p:pic>
        <p:nvPicPr>
          <p:cNvPr id="88" name="Google Shape;88;p1"/>
          <p:cNvPicPr preferRelativeResize="0"/>
          <p:nvPr/>
        </p:nvPicPr>
        <p:blipFill>
          <a:blip r:embed="rId3">
            <a:alphaModFix/>
          </a:blip>
          <a:stretch>
            <a:fillRect/>
          </a:stretch>
        </p:blipFill>
        <p:spPr>
          <a:xfrm>
            <a:off x="3704452" y="3145527"/>
            <a:ext cx="4795324" cy="3392700"/>
          </a:xfrm>
          <a:prstGeom prst="rect">
            <a:avLst/>
          </a:prstGeom>
          <a:noFill/>
          <a:ln>
            <a:noFill/>
          </a:ln>
        </p:spPr>
      </p:pic>
      <p:cxnSp>
        <p:nvCxnSpPr>
          <p:cNvPr id="89" name="Google Shape;89;p1"/>
          <p:cNvCxnSpPr/>
          <p:nvPr/>
        </p:nvCxnSpPr>
        <p:spPr>
          <a:xfrm>
            <a:off x="2388973" y="3205163"/>
            <a:ext cx="7372800" cy="0"/>
          </a:xfrm>
          <a:prstGeom prst="straightConnector1">
            <a:avLst/>
          </a:prstGeom>
          <a:noFill/>
          <a:ln cap="flat" cmpd="sng" w="38100">
            <a:solidFill>
              <a:srgbClr val="BF9000"/>
            </a:solidFill>
            <a:prstDash val="solid"/>
            <a:miter lim="800000"/>
            <a:headEnd len="sm" w="sm" type="none"/>
            <a:tailEnd len="sm" w="sm"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id="269" name="Google Shape;269;p10"/>
          <p:cNvPicPr preferRelativeResize="0"/>
          <p:nvPr/>
        </p:nvPicPr>
        <p:blipFill rotWithShape="1">
          <a:blip r:embed="rId3">
            <a:alphaModFix/>
          </a:blip>
          <a:srcRect b="0" l="0" r="0" t="0"/>
          <a:stretch/>
        </p:blipFill>
        <p:spPr>
          <a:xfrm>
            <a:off x="182651" y="-14750"/>
            <a:ext cx="11811686" cy="6858000"/>
          </a:xfrm>
          <a:prstGeom prst="rect">
            <a:avLst/>
          </a:prstGeom>
          <a:noFill/>
          <a:ln>
            <a:noFill/>
          </a:ln>
        </p:spPr>
      </p:pic>
      <p:cxnSp>
        <p:nvCxnSpPr>
          <p:cNvPr id="270" name="Google Shape;270;p10"/>
          <p:cNvCxnSpPr/>
          <p:nvPr/>
        </p:nvCxnSpPr>
        <p:spPr>
          <a:xfrm>
            <a:off x="2236573" y="3509963"/>
            <a:ext cx="7372800" cy="0"/>
          </a:xfrm>
          <a:prstGeom prst="straightConnector1">
            <a:avLst/>
          </a:prstGeom>
          <a:noFill/>
          <a:ln cap="flat" cmpd="sng" w="38100">
            <a:solidFill>
              <a:srgbClr val="BA8C00"/>
            </a:solidFill>
            <a:prstDash val="solid"/>
            <a:miter lim="800000"/>
            <a:headEnd len="sm" w="sm" type="none"/>
            <a:tailEnd len="sm" w="sm" type="none"/>
          </a:ln>
        </p:spPr>
      </p:cxnSp>
      <p:sp>
        <p:nvSpPr>
          <p:cNvPr id="271" name="Google Shape;271;p10"/>
          <p:cNvSpPr txBox="1"/>
          <p:nvPr/>
        </p:nvSpPr>
        <p:spPr>
          <a:xfrm>
            <a:off x="5008172" y="2809254"/>
            <a:ext cx="2566500" cy="700800"/>
          </a:xfrm>
          <a:prstGeom prst="rect">
            <a:avLst/>
          </a:prstGeom>
          <a:noFill/>
          <a:ln>
            <a:noFill/>
          </a:ln>
        </p:spPr>
        <p:txBody>
          <a:bodyPr anchorCtr="0" anchor="ctr" bIns="45700" lIns="91425" spcFirstLastPara="1" rIns="91425" wrap="square" tIns="45700">
            <a:normAutofit lnSpcReduction="10000"/>
          </a:bodyPr>
          <a:lstStyle/>
          <a:p>
            <a:pPr indent="0" lvl="0" marL="0" marR="0" rtl="0" algn="just">
              <a:lnSpc>
                <a:spcPct val="90000"/>
              </a:lnSpc>
              <a:spcBef>
                <a:spcPts val="0"/>
              </a:spcBef>
              <a:spcAft>
                <a:spcPts val="0"/>
              </a:spcAft>
              <a:buClr>
                <a:schemeClr val="dk1"/>
              </a:buClr>
              <a:buSzPts val="4800"/>
              <a:buFont typeface="Calibri"/>
              <a:buNone/>
            </a:pPr>
            <a:r>
              <a:rPr lang="ja-JP" sz="4800">
                <a:solidFill>
                  <a:schemeClr val="dk1"/>
                </a:solidFill>
                <a:latin typeface="Calibri"/>
                <a:ea typeface="Calibri"/>
                <a:cs typeface="Calibri"/>
                <a:sym typeface="Calibri"/>
              </a:rPr>
              <a:t>市場性</a:t>
            </a:r>
            <a:endParaRPr sz="4800">
              <a:solidFill>
                <a:schemeClr val="dk1"/>
              </a:solidFill>
              <a:latin typeface="Calibri"/>
              <a:ea typeface="Calibri"/>
              <a:cs typeface="Calibri"/>
              <a:sym typeface="Calibri"/>
            </a:endParaRPr>
          </a:p>
        </p:txBody>
      </p:sp>
      <p:sp>
        <p:nvSpPr>
          <p:cNvPr id="272" name="Google Shape;272;p10"/>
          <p:cNvSpPr txBox="1"/>
          <p:nvPr>
            <p:ph idx="11" type="ftr"/>
          </p:nvPr>
        </p:nvSpPr>
        <p:spPr>
          <a:xfrm>
            <a:off x="4018005" y="6510651"/>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Arcness,Ltd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1"/>
          <p:cNvSpPr/>
          <p:nvPr/>
        </p:nvSpPr>
        <p:spPr>
          <a:xfrm>
            <a:off x="1234950" y="5148925"/>
            <a:ext cx="9102600" cy="563400"/>
          </a:xfrm>
          <a:prstGeom prst="rect">
            <a:avLst/>
          </a:prstGeom>
          <a:solidFill>
            <a:schemeClr val="lt1"/>
          </a:solidFill>
          <a:ln cap="flat" cmpd="sng" w="1905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11"/>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79" name="Google Shape;279;p11"/>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280" name="Google Shape;280;p11"/>
          <p:cNvSpPr txBox="1"/>
          <p:nvPr/>
        </p:nvSpPr>
        <p:spPr>
          <a:xfrm>
            <a:off x="283775" y="0"/>
            <a:ext cx="5021100" cy="700800"/>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Calibri"/>
              <a:buNone/>
            </a:pPr>
            <a:r>
              <a:rPr lang="ja-JP" sz="2800">
                <a:solidFill>
                  <a:schemeClr val="dk1"/>
                </a:solidFill>
                <a:latin typeface="Calibri"/>
                <a:ea typeface="Calibri"/>
                <a:cs typeface="Calibri"/>
                <a:sym typeface="Calibri"/>
              </a:rPr>
              <a:t>２０１９年問題とは・・・</a:t>
            </a:r>
            <a:endParaRPr sz="2800">
              <a:solidFill>
                <a:schemeClr val="dk1"/>
              </a:solidFill>
              <a:latin typeface="Calibri"/>
              <a:ea typeface="Calibri"/>
              <a:cs typeface="Calibri"/>
              <a:sym typeface="Calibri"/>
            </a:endParaRPr>
          </a:p>
        </p:txBody>
      </p:sp>
      <p:sp>
        <p:nvSpPr>
          <p:cNvPr id="281" name="Google Shape;281;p11"/>
          <p:cNvSpPr txBox="1"/>
          <p:nvPr/>
        </p:nvSpPr>
        <p:spPr>
          <a:xfrm>
            <a:off x="283775" y="912063"/>
            <a:ext cx="118086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Calibri"/>
                <a:ea typeface="Calibri"/>
                <a:cs typeface="Calibri"/>
                <a:sym typeface="Calibri"/>
              </a:rPr>
              <a:t>２００９年１１月より「余剰電力買取制度」がスタートし、２０１２年７月より今の「固定価格買取制度（ＦＩＴ制度）」がスタートしました。</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住宅用太陽光発電の買取保証期間は１０年と定められており、２０１９年には１０年を迎え、FIT切れと言われる顧客が出てきました。</a:t>
            </a:r>
            <a:endParaRPr sz="1400">
              <a:solidFill>
                <a:schemeClr val="dk1"/>
              </a:solidFill>
              <a:latin typeface="Calibri"/>
              <a:ea typeface="Calibri"/>
              <a:cs typeface="Calibri"/>
              <a:sym typeface="Calibri"/>
            </a:endParaRPr>
          </a:p>
        </p:txBody>
      </p:sp>
      <p:sp>
        <p:nvSpPr>
          <p:cNvPr id="282" name="Google Shape;282;p11"/>
          <p:cNvSpPr txBox="1"/>
          <p:nvPr/>
        </p:nvSpPr>
        <p:spPr>
          <a:xfrm>
            <a:off x="3418276" y="1662025"/>
            <a:ext cx="5346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2400" u="sng">
                <a:solidFill>
                  <a:schemeClr val="dk1"/>
                </a:solidFill>
                <a:latin typeface="Calibri"/>
                <a:ea typeface="Calibri"/>
                <a:cs typeface="Calibri"/>
                <a:sym typeface="Calibri"/>
              </a:rPr>
              <a:t>これが「２０１９年問題」！！！</a:t>
            </a:r>
            <a:endParaRPr sz="2400" u="sng">
              <a:solidFill>
                <a:schemeClr val="dk1"/>
              </a:solidFill>
              <a:latin typeface="Calibri"/>
              <a:ea typeface="Calibri"/>
              <a:cs typeface="Calibri"/>
              <a:sym typeface="Calibri"/>
            </a:endParaRPr>
          </a:p>
        </p:txBody>
      </p:sp>
      <p:sp>
        <p:nvSpPr>
          <p:cNvPr id="283" name="Google Shape;283;p11"/>
          <p:cNvSpPr txBox="1"/>
          <p:nvPr/>
        </p:nvSpPr>
        <p:spPr>
          <a:xfrm>
            <a:off x="1469506" y="2267639"/>
            <a:ext cx="8188844"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1400">
                <a:solidFill>
                  <a:schemeClr val="dk1"/>
                </a:solidFill>
                <a:latin typeface="Calibri"/>
                <a:ea typeface="Calibri"/>
                <a:cs typeface="Calibri"/>
                <a:sym typeface="Calibri"/>
              </a:rPr>
              <a:t>買取期間が終了した顧客（FIT切れ顧客）はその後どうなうか？</a:t>
            </a:r>
            <a:endParaRPr sz="1400">
              <a:solidFill>
                <a:schemeClr val="dk1"/>
              </a:solidFill>
              <a:latin typeface="Calibri"/>
              <a:ea typeface="Calibri"/>
              <a:cs typeface="Calibri"/>
              <a:sym typeface="Calibri"/>
            </a:endParaRPr>
          </a:p>
          <a:p>
            <a:pPr indent="0" lvl="0" marL="0" marR="0" rtl="0" algn="ctr">
              <a:spcBef>
                <a:spcPts val="0"/>
              </a:spcBef>
              <a:spcAft>
                <a:spcPts val="0"/>
              </a:spcAft>
              <a:buNone/>
            </a:pPr>
            <a:r>
              <a:rPr lang="ja-JP" sz="1400">
                <a:solidFill>
                  <a:schemeClr val="dk1"/>
                </a:solidFill>
                <a:latin typeface="Calibri"/>
                <a:ea typeface="Calibri"/>
                <a:cs typeface="Calibri"/>
                <a:sym typeface="Calibri"/>
              </a:rPr>
              <a:t>実は買取価格は従来の1/6と言われています。</a:t>
            </a:r>
            <a:endParaRPr sz="1400">
              <a:solidFill>
                <a:schemeClr val="dk1"/>
              </a:solidFill>
              <a:latin typeface="Calibri"/>
              <a:ea typeface="Calibri"/>
              <a:cs typeface="Calibri"/>
              <a:sym typeface="Calibri"/>
            </a:endParaRPr>
          </a:p>
          <a:p>
            <a:pPr indent="0" lvl="0" marL="0" marR="0" rtl="0" algn="ctr">
              <a:spcBef>
                <a:spcPts val="0"/>
              </a:spcBef>
              <a:spcAft>
                <a:spcPts val="0"/>
              </a:spcAft>
              <a:buNone/>
            </a:pPr>
            <a:r>
              <a:rPr lang="ja-JP" sz="1400">
                <a:solidFill>
                  <a:schemeClr val="dk1"/>
                </a:solidFill>
                <a:latin typeface="Calibri"/>
                <a:ea typeface="Calibri"/>
                <a:cs typeface="Calibri"/>
                <a:sym typeface="Calibri"/>
              </a:rPr>
              <a:t>太陽光発電を導入した約３５～４０万世帯の方（年間）が経済メリットが出せず、困っています。</a:t>
            </a:r>
            <a:endParaRPr sz="1400">
              <a:solidFill>
                <a:schemeClr val="dk1"/>
              </a:solidFill>
              <a:latin typeface="Calibri"/>
              <a:ea typeface="Calibri"/>
              <a:cs typeface="Calibri"/>
              <a:sym typeface="Calibri"/>
            </a:endParaRPr>
          </a:p>
        </p:txBody>
      </p:sp>
      <p:grpSp>
        <p:nvGrpSpPr>
          <p:cNvPr id="284" name="Google Shape;284;p11"/>
          <p:cNvGrpSpPr/>
          <p:nvPr/>
        </p:nvGrpSpPr>
        <p:grpSpPr>
          <a:xfrm>
            <a:off x="9141943" y="1646623"/>
            <a:ext cx="2912799" cy="1798854"/>
            <a:chOff x="4110684" y="2600152"/>
            <a:chExt cx="2912799" cy="1798854"/>
          </a:xfrm>
        </p:grpSpPr>
        <p:sp>
          <p:nvSpPr>
            <p:cNvPr id="285" name="Google Shape;285;p11"/>
            <p:cNvSpPr/>
            <p:nvPr/>
          </p:nvSpPr>
          <p:spPr>
            <a:xfrm rot="893962">
              <a:off x="4211698" y="2929484"/>
              <a:ext cx="2710770" cy="1140189"/>
            </a:xfrm>
            <a:prstGeom prst="irregularSeal2">
              <a:avLst/>
            </a:prstGeom>
            <a:gradFill>
              <a:gsLst>
                <a:gs pos="0">
                  <a:srgbClr val="FFC647"/>
                </a:gs>
                <a:gs pos="50000">
                  <a:srgbClr val="FFC600"/>
                </a:gs>
                <a:gs pos="100000">
                  <a:srgbClr val="E3B400"/>
                </a:gs>
              </a:gsLst>
              <a:lin ang="5400000"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6" name="Google Shape;286;p11"/>
            <p:cNvSpPr txBox="1"/>
            <p:nvPr/>
          </p:nvSpPr>
          <p:spPr>
            <a:xfrm>
              <a:off x="4325636" y="3277582"/>
              <a:ext cx="2354207"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0000"/>
                </a:buClr>
                <a:buSzPts val="1600"/>
                <a:buFont typeface="Arial"/>
                <a:buNone/>
              </a:pPr>
              <a:r>
                <a:rPr b="1" lang="ja-JP" sz="1600">
                  <a:solidFill>
                    <a:srgbClr val="FF0000"/>
                  </a:solidFill>
                  <a:latin typeface="Arial"/>
                  <a:ea typeface="Arial"/>
                  <a:cs typeface="Arial"/>
                  <a:sym typeface="Arial"/>
                </a:rPr>
                <a:t>ビジネス</a:t>
              </a:r>
              <a:endParaRPr b="1" sz="1600">
                <a:solidFill>
                  <a:srgbClr val="FF0000"/>
                </a:solidFill>
                <a:latin typeface="Arial"/>
                <a:ea typeface="Arial"/>
                <a:cs typeface="Arial"/>
                <a:sym typeface="Arial"/>
              </a:endParaRPr>
            </a:p>
            <a:p>
              <a:pPr indent="0" lvl="0" marL="0" marR="0" rtl="0" algn="ctr">
                <a:lnSpc>
                  <a:spcPct val="90000"/>
                </a:lnSpc>
                <a:spcBef>
                  <a:spcPts val="0"/>
                </a:spcBef>
                <a:spcAft>
                  <a:spcPts val="0"/>
                </a:spcAft>
                <a:buClr>
                  <a:srgbClr val="FF0000"/>
                </a:buClr>
                <a:buSzPts val="1600"/>
                <a:buFont typeface="Arial"/>
                <a:buNone/>
              </a:pPr>
              <a:r>
                <a:rPr b="1" lang="ja-JP" sz="1600">
                  <a:solidFill>
                    <a:srgbClr val="FF0000"/>
                  </a:solidFill>
                  <a:latin typeface="Arial"/>
                  <a:ea typeface="Arial"/>
                  <a:cs typeface="Arial"/>
                  <a:sym typeface="Arial"/>
                </a:rPr>
                <a:t>チャンスの発生</a:t>
              </a:r>
              <a:endParaRPr b="1" sz="1600">
                <a:solidFill>
                  <a:srgbClr val="FF0000"/>
                </a:solidFill>
                <a:latin typeface="Arial"/>
                <a:ea typeface="Arial"/>
                <a:cs typeface="Arial"/>
                <a:sym typeface="Arial"/>
              </a:endParaRPr>
            </a:p>
          </p:txBody>
        </p:sp>
      </p:grpSp>
      <p:sp>
        <p:nvSpPr>
          <p:cNvPr id="287" name="Google Shape;287;p11"/>
          <p:cNvSpPr txBox="1"/>
          <p:nvPr/>
        </p:nvSpPr>
        <p:spPr>
          <a:xfrm>
            <a:off x="2687176" y="3163200"/>
            <a:ext cx="6721200" cy="523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1400">
                <a:solidFill>
                  <a:schemeClr val="dk1"/>
                </a:solidFill>
                <a:latin typeface="Calibri"/>
                <a:ea typeface="Calibri"/>
                <a:cs typeface="Calibri"/>
                <a:sym typeface="Calibri"/>
              </a:rPr>
              <a:t>これからの市場には</a:t>
            </a:r>
            <a:r>
              <a:rPr b="1" lang="ja-JP" sz="1400" u="sng">
                <a:solidFill>
                  <a:srgbClr val="0000FF"/>
                </a:solidFill>
                <a:latin typeface="Calibri"/>
                <a:ea typeface="Calibri"/>
                <a:cs typeface="Calibri"/>
                <a:sym typeface="Calibri"/>
              </a:rPr>
              <a:t>「蓄電池」の必要性</a:t>
            </a:r>
            <a:r>
              <a:rPr lang="ja-JP" sz="1400">
                <a:solidFill>
                  <a:schemeClr val="dk1"/>
                </a:solidFill>
                <a:latin typeface="Calibri"/>
                <a:ea typeface="Calibri"/>
                <a:cs typeface="Calibri"/>
                <a:sym typeface="Calibri"/>
              </a:rPr>
              <a:t>がますます高まってきており</a:t>
            </a:r>
            <a:endParaRPr sz="1400">
              <a:solidFill>
                <a:schemeClr val="dk1"/>
              </a:solidFill>
              <a:latin typeface="Calibri"/>
              <a:ea typeface="Calibri"/>
              <a:cs typeface="Calibri"/>
              <a:sym typeface="Calibri"/>
            </a:endParaRPr>
          </a:p>
          <a:p>
            <a:pPr indent="0" lvl="0" marL="0" marR="0" rtl="0" algn="ctr">
              <a:spcBef>
                <a:spcPts val="0"/>
              </a:spcBef>
              <a:spcAft>
                <a:spcPts val="0"/>
              </a:spcAft>
              <a:buNone/>
            </a:pPr>
            <a:r>
              <a:rPr lang="ja-JP" sz="1400">
                <a:solidFill>
                  <a:schemeClr val="dk1"/>
                </a:solidFill>
                <a:latin typeface="Calibri"/>
                <a:ea typeface="Calibri"/>
                <a:cs typeface="Calibri"/>
                <a:sym typeface="Calibri"/>
              </a:rPr>
              <a:t>蓄電池の需要がこの2019年より一気に加速していくと考えれております。</a:t>
            </a:r>
            <a:endParaRPr sz="1400">
              <a:solidFill>
                <a:schemeClr val="dk1"/>
              </a:solidFill>
              <a:latin typeface="Calibri"/>
              <a:ea typeface="Calibri"/>
              <a:cs typeface="Calibri"/>
              <a:sym typeface="Calibri"/>
            </a:endParaRPr>
          </a:p>
        </p:txBody>
      </p:sp>
      <p:sp>
        <p:nvSpPr>
          <p:cNvPr id="288" name="Google Shape;288;p11"/>
          <p:cNvSpPr txBox="1"/>
          <p:nvPr/>
        </p:nvSpPr>
        <p:spPr>
          <a:xfrm>
            <a:off x="727625" y="4371375"/>
            <a:ext cx="11252700" cy="738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Calibri"/>
                <a:ea typeface="Calibri"/>
                <a:cs typeface="Calibri"/>
                <a:sym typeface="Calibri"/>
              </a:rPr>
              <a:t>世界規模でこれまで経験したことないような災害が相次ぎ、私たち日本も年々災害に相次いでいます。</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２０１８年、２０１９年に至っては大型の台風が数回本土へ上陸し、「岡山・広島・千葉」やその他各地に大きな災害をもたらしました。</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台風だけでなく、熊本や北海道でも大きな地震があり大きな災害をもたらしたこともまだ記憶に新しいのではないかと思います。</a:t>
            </a:r>
            <a:endParaRPr sz="1400">
              <a:solidFill>
                <a:schemeClr val="dk1"/>
              </a:solidFill>
              <a:latin typeface="Calibri"/>
              <a:ea typeface="Calibri"/>
              <a:cs typeface="Calibri"/>
              <a:sym typeface="Calibri"/>
            </a:endParaRPr>
          </a:p>
        </p:txBody>
      </p:sp>
      <p:cxnSp>
        <p:nvCxnSpPr>
          <p:cNvPr id="289" name="Google Shape;289;p11"/>
          <p:cNvCxnSpPr/>
          <p:nvPr/>
        </p:nvCxnSpPr>
        <p:spPr>
          <a:xfrm>
            <a:off x="250821" y="4330796"/>
            <a:ext cx="2022822" cy="0"/>
          </a:xfrm>
          <a:prstGeom prst="straightConnector1">
            <a:avLst/>
          </a:prstGeom>
          <a:noFill/>
          <a:ln cap="flat" cmpd="sng" w="38100">
            <a:solidFill>
              <a:srgbClr val="BA8C00"/>
            </a:solidFill>
            <a:prstDash val="solid"/>
            <a:miter lim="800000"/>
            <a:headEnd len="sm" w="sm" type="none"/>
            <a:tailEnd len="sm" w="sm" type="none"/>
          </a:ln>
        </p:spPr>
      </p:cxnSp>
      <p:sp>
        <p:nvSpPr>
          <p:cNvPr id="290" name="Google Shape;290;p11"/>
          <p:cNvSpPr txBox="1"/>
          <p:nvPr/>
        </p:nvSpPr>
        <p:spPr>
          <a:xfrm>
            <a:off x="250827" y="3900000"/>
            <a:ext cx="3299100" cy="395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1" lang="ja-JP" sz="1600">
                <a:solidFill>
                  <a:schemeClr val="dk1"/>
                </a:solidFill>
                <a:latin typeface="Arial"/>
                <a:ea typeface="Arial"/>
                <a:cs typeface="Arial"/>
                <a:sym typeface="Arial"/>
              </a:rPr>
              <a:t>災害対策としても・・・</a:t>
            </a:r>
            <a:endParaRPr b="1" sz="1600">
              <a:solidFill>
                <a:schemeClr val="dk1"/>
              </a:solidFill>
              <a:latin typeface="Arial"/>
              <a:ea typeface="Arial"/>
              <a:cs typeface="Arial"/>
              <a:sym typeface="Arial"/>
            </a:endParaRPr>
          </a:p>
        </p:txBody>
      </p:sp>
      <p:sp>
        <p:nvSpPr>
          <p:cNvPr id="291" name="Google Shape;291;p11"/>
          <p:cNvSpPr txBox="1"/>
          <p:nvPr/>
        </p:nvSpPr>
        <p:spPr>
          <a:xfrm>
            <a:off x="1365875" y="5150625"/>
            <a:ext cx="9052200" cy="55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Calibri"/>
                <a:ea typeface="Calibri"/>
                <a:cs typeface="Calibri"/>
                <a:sym typeface="Calibri"/>
              </a:rPr>
              <a:t>このようないつ起こるかわからない災害の対策としても、</a:t>
            </a:r>
            <a:r>
              <a:rPr lang="ja-JP" sz="1600" u="sng">
                <a:solidFill>
                  <a:srgbClr val="0000FF"/>
                </a:solidFill>
                <a:latin typeface="Calibri"/>
                <a:ea typeface="Calibri"/>
                <a:cs typeface="Calibri"/>
                <a:sym typeface="Calibri"/>
              </a:rPr>
              <a:t>太陽光、蓄電池の必要性</a:t>
            </a:r>
            <a:r>
              <a:rPr lang="ja-JP" sz="1400">
                <a:solidFill>
                  <a:schemeClr val="dk1"/>
                </a:solidFill>
                <a:latin typeface="Calibri"/>
                <a:ea typeface="Calibri"/>
                <a:cs typeface="Calibri"/>
                <a:sym typeface="Calibri"/>
              </a:rPr>
              <a:t>が高まってきています。</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地震や台風などの災害時に蓄電池があれば蓄電池に貯めた電気を利用することができます！</a:t>
            </a:r>
            <a:endParaRPr sz="1400">
              <a:solidFill>
                <a:schemeClr val="dk1"/>
              </a:solidFill>
              <a:latin typeface="Calibri"/>
              <a:ea typeface="Calibri"/>
              <a:cs typeface="Calibri"/>
              <a:sym typeface="Calibri"/>
            </a:endParaRPr>
          </a:p>
        </p:txBody>
      </p:sp>
      <p:sp>
        <p:nvSpPr>
          <p:cNvPr id="292" name="Google Shape;292;p11"/>
          <p:cNvSpPr txBox="1"/>
          <p:nvPr/>
        </p:nvSpPr>
        <p:spPr>
          <a:xfrm>
            <a:off x="809400" y="6036325"/>
            <a:ext cx="108984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600" u="sng">
                <a:solidFill>
                  <a:srgbClr val="FF0000"/>
                </a:solidFill>
                <a:latin typeface="Calibri"/>
                <a:ea typeface="Calibri"/>
                <a:cs typeface="Calibri"/>
                <a:sym typeface="Calibri"/>
              </a:rPr>
              <a:t>備えという時代は過ぎ、必需品という時代に差し掛かっていると考え、お客様へ真摯にご提案を行っております。</a:t>
            </a:r>
            <a:endParaRPr sz="1600" u="sng">
              <a:solidFill>
                <a:srgbClr val="FF0000"/>
              </a:solidFill>
              <a:latin typeface="Calibri"/>
              <a:ea typeface="Calibri"/>
              <a:cs typeface="Calibri"/>
              <a:sym typeface="Calibri"/>
            </a:endParaRPr>
          </a:p>
        </p:txBody>
      </p:sp>
      <p:sp>
        <p:nvSpPr>
          <p:cNvPr id="293" name="Google Shape;293;p11"/>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12"/>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99" name="Google Shape;299;p12"/>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300" name="Google Shape;300;p12"/>
          <p:cNvSpPr txBox="1"/>
          <p:nvPr/>
        </p:nvSpPr>
        <p:spPr>
          <a:xfrm>
            <a:off x="283775" y="0"/>
            <a:ext cx="5351400" cy="700800"/>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Calibri"/>
              <a:buNone/>
            </a:pPr>
            <a:r>
              <a:rPr lang="ja-JP" sz="2800">
                <a:solidFill>
                  <a:schemeClr val="dk1"/>
                </a:solidFill>
                <a:latin typeface="Calibri"/>
                <a:ea typeface="Calibri"/>
                <a:cs typeface="Calibri"/>
                <a:sym typeface="Calibri"/>
              </a:rPr>
              <a:t>太陽光販売から蓄電池の販売へ</a:t>
            </a:r>
            <a:endParaRPr sz="2800">
              <a:solidFill>
                <a:schemeClr val="dk1"/>
              </a:solidFill>
              <a:latin typeface="Calibri"/>
              <a:ea typeface="Calibri"/>
              <a:cs typeface="Calibri"/>
              <a:sym typeface="Calibri"/>
            </a:endParaRPr>
          </a:p>
        </p:txBody>
      </p:sp>
      <p:sp>
        <p:nvSpPr>
          <p:cNvPr id="301" name="Google Shape;301;p12"/>
          <p:cNvSpPr txBox="1"/>
          <p:nvPr/>
        </p:nvSpPr>
        <p:spPr>
          <a:xfrm>
            <a:off x="489719" y="887134"/>
            <a:ext cx="9168631"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600">
                <a:solidFill>
                  <a:schemeClr val="dk1"/>
                </a:solidFill>
                <a:latin typeface="Calibri"/>
                <a:ea typeface="Calibri"/>
                <a:cs typeface="Calibri"/>
                <a:sym typeface="Calibri"/>
              </a:rPr>
              <a:t>太陽光発電業界における２０１９年問題→ビジネスチャンス！！</a:t>
            </a:r>
            <a:endParaRPr b="1" sz="1600">
              <a:solidFill>
                <a:schemeClr val="dk1"/>
              </a:solidFill>
              <a:latin typeface="Calibri"/>
              <a:ea typeface="Calibri"/>
              <a:cs typeface="Calibri"/>
              <a:sym typeface="Calibri"/>
            </a:endParaRPr>
          </a:p>
        </p:txBody>
      </p:sp>
      <p:sp>
        <p:nvSpPr>
          <p:cNvPr id="302" name="Google Shape;302;p12"/>
          <p:cNvSpPr txBox="1"/>
          <p:nvPr/>
        </p:nvSpPr>
        <p:spPr>
          <a:xfrm>
            <a:off x="1684250" y="6133975"/>
            <a:ext cx="90687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800" u="sng">
                <a:solidFill>
                  <a:schemeClr val="dk1"/>
                </a:solidFill>
                <a:latin typeface="Calibri"/>
                <a:ea typeface="Calibri"/>
                <a:cs typeface="Calibri"/>
                <a:sym typeface="Calibri"/>
              </a:rPr>
              <a:t>太陽光発電設備の提案手法を「買取目的」→「買取+蓄電による自家消費」へシフト</a:t>
            </a:r>
            <a:endParaRPr b="1" sz="1800" u="sng">
              <a:solidFill>
                <a:schemeClr val="dk1"/>
              </a:solidFill>
              <a:latin typeface="Calibri"/>
              <a:ea typeface="Calibri"/>
              <a:cs typeface="Calibri"/>
              <a:sym typeface="Calibri"/>
            </a:endParaRPr>
          </a:p>
        </p:txBody>
      </p:sp>
      <p:sp>
        <p:nvSpPr>
          <p:cNvPr id="303" name="Google Shape;303;p12"/>
          <p:cNvSpPr txBox="1"/>
          <p:nvPr/>
        </p:nvSpPr>
        <p:spPr>
          <a:xfrm>
            <a:off x="746300" y="1289575"/>
            <a:ext cx="90687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Calibri"/>
                <a:ea typeface="Calibri"/>
                <a:cs typeface="Calibri"/>
                <a:sym typeface="Calibri"/>
              </a:rPr>
              <a:t>余剰電力買取制度の買取義務期間１０年経過後は、電力会社に買取価格が保証されない！→安く買い叩かれる</a:t>
            </a:r>
            <a:endParaRPr sz="1400">
              <a:solidFill>
                <a:schemeClr val="dk1"/>
              </a:solidFill>
              <a:latin typeface="Calibri"/>
              <a:ea typeface="Calibri"/>
              <a:cs typeface="Calibri"/>
              <a:sym typeface="Calibri"/>
            </a:endParaRPr>
          </a:p>
        </p:txBody>
      </p:sp>
      <p:grpSp>
        <p:nvGrpSpPr>
          <p:cNvPr id="304" name="Google Shape;304;p12"/>
          <p:cNvGrpSpPr/>
          <p:nvPr/>
        </p:nvGrpSpPr>
        <p:grpSpPr>
          <a:xfrm>
            <a:off x="1060539" y="2175119"/>
            <a:ext cx="8828861" cy="978840"/>
            <a:chOff x="986008" y="2026838"/>
            <a:chExt cx="8828861" cy="978840"/>
          </a:xfrm>
        </p:grpSpPr>
        <p:grpSp>
          <p:nvGrpSpPr>
            <p:cNvPr id="305" name="Google Shape;305;p12"/>
            <p:cNvGrpSpPr/>
            <p:nvPr/>
          </p:nvGrpSpPr>
          <p:grpSpPr>
            <a:xfrm>
              <a:off x="986008" y="2026838"/>
              <a:ext cx="8828861" cy="872864"/>
              <a:chOff x="1114705" y="2188634"/>
              <a:chExt cx="8828861" cy="872864"/>
            </a:xfrm>
          </p:grpSpPr>
          <p:grpSp>
            <p:nvGrpSpPr>
              <p:cNvPr id="306" name="Google Shape;306;p12"/>
              <p:cNvGrpSpPr/>
              <p:nvPr/>
            </p:nvGrpSpPr>
            <p:grpSpPr>
              <a:xfrm>
                <a:off x="1114705" y="2188634"/>
                <a:ext cx="8828861" cy="872864"/>
                <a:chOff x="1114705" y="2188634"/>
                <a:chExt cx="8828861" cy="872864"/>
              </a:xfrm>
            </p:grpSpPr>
            <p:grpSp>
              <p:nvGrpSpPr>
                <p:cNvPr id="307" name="Google Shape;307;p12"/>
                <p:cNvGrpSpPr/>
                <p:nvPr/>
              </p:nvGrpSpPr>
              <p:grpSpPr>
                <a:xfrm>
                  <a:off x="8312750" y="2188634"/>
                  <a:ext cx="1630815" cy="872864"/>
                  <a:chOff x="7949792" y="1917759"/>
                  <a:chExt cx="1630815" cy="872864"/>
                </a:xfrm>
              </p:grpSpPr>
              <p:sp>
                <p:nvSpPr>
                  <p:cNvPr id="308" name="Google Shape;308;p12"/>
                  <p:cNvSpPr/>
                  <p:nvPr/>
                </p:nvSpPr>
                <p:spPr>
                  <a:xfrm rot="-5400000">
                    <a:off x="8366160" y="1512277"/>
                    <a:ext cx="798101" cy="1630793"/>
                  </a:xfrm>
                  <a:prstGeom prst="downArrow">
                    <a:avLst>
                      <a:gd fmla="val 100000" name="adj1"/>
                      <a:gd fmla="val 51262" name="adj2"/>
                    </a:avLst>
                  </a:prstGeom>
                  <a:solidFill>
                    <a:srgbClr val="E25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2"/>
                  <p:cNvSpPr txBox="1"/>
                  <p:nvPr/>
                </p:nvSpPr>
                <p:spPr>
                  <a:xfrm>
                    <a:off x="7949804" y="1928621"/>
                    <a:ext cx="1221670" cy="798101"/>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310" name="Google Shape;310;p12"/>
                  <p:cNvSpPr/>
                  <p:nvPr/>
                </p:nvSpPr>
                <p:spPr>
                  <a:xfrm rot="-5400000">
                    <a:off x="7727424" y="2140163"/>
                    <a:ext cx="872851" cy="428068"/>
                  </a:xfrm>
                  <a:prstGeom prst="downArrow">
                    <a:avLst>
                      <a:gd fmla="val 100000" name="adj1"/>
                      <a:gd fmla="val 1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txBox="1"/>
                  <p:nvPr/>
                </p:nvSpPr>
                <p:spPr>
                  <a:xfrm>
                    <a:off x="7949792" y="1917759"/>
                    <a:ext cx="0" cy="872851"/>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grpSp>
              <p:nvGrpSpPr>
                <p:cNvPr id="312" name="Google Shape;312;p12"/>
                <p:cNvGrpSpPr/>
                <p:nvPr/>
              </p:nvGrpSpPr>
              <p:grpSpPr>
                <a:xfrm>
                  <a:off x="1114705" y="2288082"/>
                  <a:ext cx="7543759" cy="673960"/>
                  <a:chOff x="489709" y="1949611"/>
                  <a:chExt cx="7401592" cy="602843"/>
                </a:xfrm>
              </p:grpSpPr>
              <p:grpSp>
                <p:nvGrpSpPr>
                  <p:cNvPr id="313" name="Google Shape;313;p12"/>
                  <p:cNvGrpSpPr/>
                  <p:nvPr/>
                </p:nvGrpSpPr>
                <p:grpSpPr>
                  <a:xfrm>
                    <a:off x="6764657" y="1949611"/>
                    <a:ext cx="1126644" cy="599122"/>
                    <a:chOff x="1992454" y="2042913"/>
                    <a:chExt cx="1126644" cy="599122"/>
                  </a:xfrm>
                </p:grpSpPr>
                <p:sp>
                  <p:nvSpPr>
                    <p:cNvPr id="314" name="Google Shape;314;p12"/>
                    <p:cNvSpPr/>
                    <p:nvPr/>
                  </p:nvSpPr>
                  <p:spPr>
                    <a:xfrm rot="-5400000">
                      <a:off x="2265556" y="1780868"/>
                      <a:ext cx="591479" cy="1115605"/>
                    </a:xfrm>
                    <a:prstGeom prst="downArrow">
                      <a:avLst>
                        <a:gd fmla="val 100000" name="adj1"/>
                        <a:gd fmla="val 51262" name="adj2"/>
                      </a:avLst>
                    </a:prstGeom>
                    <a:solidFill>
                      <a:srgbClr val="E25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txBox="1"/>
                    <p:nvPr/>
                  </p:nvSpPr>
                  <p:spPr>
                    <a:xfrm>
                      <a:off x="2003487" y="2042913"/>
                      <a:ext cx="812401" cy="59147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316" name="Google Shape;316;p12"/>
                    <p:cNvSpPr/>
                    <p:nvPr/>
                  </p:nvSpPr>
                  <p:spPr>
                    <a:xfrm rot="-5400000">
                      <a:off x="1837710" y="2197864"/>
                      <a:ext cx="598925" cy="289417"/>
                    </a:xfrm>
                    <a:prstGeom prst="downArrow">
                      <a:avLst>
                        <a:gd fmla="val 100000" name="adj1"/>
                        <a:gd fmla="val 1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
                    <p:cNvSpPr txBox="1"/>
                    <p:nvPr/>
                  </p:nvSpPr>
                  <p:spPr>
                    <a:xfrm>
                      <a:off x="1992454" y="2043096"/>
                      <a:ext cx="0" cy="598925"/>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grpSp>
                <p:nvGrpSpPr>
                  <p:cNvPr id="318" name="Google Shape;318;p12"/>
                  <p:cNvGrpSpPr/>
                  <p:nvPr/>
                </p:nvGrpSpPr>
                <p:grpSpPr>
                  <a:xfrm>
                    <a:off x="5868926" y="1949611"/>
                    <a:ext cx="1126644" cy="599122"/>
                    <a:chOff x="1992454" y="2042913"/>
                    <a:chExt cx="1126644" cy="599122"/>
                  </a:xfrm>
                </p:grpSpPr>
                <p:sp>
                  <p:nvSpPr>
                    <p:cNvPr id="319" name="Google Shape;319;p12"/>
                    <p:cNvSpPr/>
                    <p:nvPr/>
                  </p:nvSpPr>
                  <p:spPr>
                    <a:xfrm rot="-5400000">
                      <a:off x="2265556" y="1780868"/>
                      <a:ext cx="591479" cy="1115605"/>
                    </a:xfrm>
                    <a:prstGeom prst="downArrow">
                      <a:avLst>
                        <a:gd fmla="val 100000" name="adj1"/>
                        <a:gd fmla="val 51262" name="adj2"/>
                      </a:avLst>
                    </a:prstGeom>
                    <a:solidFill>
                      <a:srgbClr val="E25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2"/>
                    <p:cNvSpPr txBox="1"/>
                    <p:nvPr/>
                  </p:nvSpPr>
                  <p:spPr>
                    <a:xfrm>
                      <a:off x="2003487" y="2042913"/>
                      <a:ext cx="812401" cy="59147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321" name="Google Shape;321;p12"/>
                    <p:cNvSpPr/>
                    <p:nvPr/>
                  </p:nvSpPr>
                  <p:spPr>
                    <a:xfrm rot="-5400000">
                      <a:off x="1837710" y="2197864"/>
                      <a:ext cx="598925" cy="289417"/>
                    </a:xfrm>
                    <a:prstGeom prst="downArrow">
                      <a:avLst>
                        <a:gd fmla="val 100000" name="adj1"/>
                        <a:gd fmla="val 1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2"/>
                    <p:cNvSpPr txBox="1"/>
                    <p:nvPr/>
                  </p:nvSpPr>
                  <p:spPr>
                    <a:xfrm>
                      <a:off x="1992454" y="2043096"/>
                      <a:ext cx="0" cy="598925"/>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grpSp>
                <p:nvGrpSpPr>
                  <p:cNvPr id="323" name="Google Shape;323;p12"/>
                  <p:cNvGrpSpPr/>
                  <p:nvPr/>
                </p:nvGrpSpPr>
                <p:grpSpPr>
                  <a:xfrm>
                    <a:off x="4973195" y="1950834"/>
                    <a:ext cx="1126644" cy="599122"/>
                    <a:chOff x="1992454" y="2042913"/>
                    <a:chExt cx="1126644" cy="599122"/>
                  </a:xfrm>
                </p:grpSpPr>
                <p:sp>
                  <p:nvSpPr>
                    <p:cNvPr id="324" name="Google Shape;324;p12"/>
                    <p:cNvSpPr/>
                    <p:nvPr/>
                  </p:nvSpPr>
                  <p:spPr>
                    <a:xfrm rot="-5400000">
                      <a:off x="2265556" y="1780868"/>
                      <a:ext cx="591479" cy="1115605"/>
                    </a:xfrm>
                    <a:prstGeom prst="downArrow">
                      <a:avLst>
                        <a:gd fmla="val 100000" name="adj1"/>
                        <a:gd fmla="val 51262" name="adj2"/>
                      </a:avLst>
                    </a:prstGeom>
                    <a:solidFill>
                      <a:srgbClr val="E25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
                    <p:cNvSpPr txBox="1"/>
                    <p:nvPr/>
                  </p:nvSpPr>
                  <p:spPr>
                    <a:xfrm>
                      <a:off x="2003487" y="2042913"/>
                      <a:ext cx="812401" cy="59147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326" name="Google Shape;326;p12"/>
                    <p:cNvSpPr/>
                    <p:nvPr/>
                  </p:nvSpPr>
                  <p:spPr>
                    <a:xfrm rot="-5400000">
                      <a:off x="1837710" y="2197864"/>
                      <a:ext cx="598925" cy="289417"/>
                    </a:xfrm>
                    <a:prstGeom prst="downArrow">
                      <a:avLst>
                        <a:gd fmla="val 100000" name="adj1"/>
                        <a:gd fmla="val 1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
                    <p:cNvSpPr txBox="1"/>
                    <p:nvPr/>
                  </p:nvSpPr>
                  <p:spPr>
                    <a:xfrm>
                      <a:off x="1992454" y="2043096"/>
                      <a:ext cx="0" cy="598925"/>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grpSp>
                <p:nvGrpSpPr>
                  <p:cNvPr id="328" name="Google Shape;328;p12"/>
                  <p:cNvGrpSpPr/>
                  <p:nvPr/>
                </p:nvGrpSpPr>
                <p:grpSpPr>
                  <a:xfrm>
                    <a:off x="4077464" y="1950834"/>
                    <a:ext cx="1126644" cy="599122"/>
                    <a:chOff x="1992454" y="2042913"/>
                    <a:chExt cx="1126644" cy="599122"/>
                  </a:xfrm>
                </p:grpSpPr>
                <p:sp>
                  <p:nvSpPr>
                    <p:cNvPr id="329" name="Google Shape;329;p12"/>
                    <p:cNvSpPr/>
                    <p:nvPr/>
                  </p:nvSpPr>
                  <p:spPr>
                    <a:xfrm rot="-5400000">
                      <a:off x="2265556" y="1780868"/>
                      <a:ext cx="591479" cy="1115605"/>
                    </a:xfrm>
                    <a:prstGeom prst="downArrow">
                      <a:avLst>
                        <a:gd fmla="val 100000" name="adj1"/>
                        <a:gd fmla="val 51262" name="adj2"/>
                      </a:avLst>
                    </a:prstGeom>
                    <a:solidFill>
                      <a:srgbClr val="E25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2"/>
                    <p:cNvSpPr txBox="1"/>
                    <p:nvPr/>
                  </p:nvSpPr>
                  <p:spPr>
                    <a:xfrm>
                      <a:off x="2003487" y="2042913"/>
                      <a:ext cx="812401" cy="59147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331" name="Google Shape;331;p12"/>
                    <p:cNvSpPr/>
                    <p:nvPr/>
                  </p:nvSpPr>
                  <p:spPr>
                    <a:xfrm rot="-5400000">
                      <a:off x="1837710" y="2197864"/>
                      <a:ext cx="598925" cy="289417"/>
                    </a:xfrm>
                    <a:prstGeom prst="downArrow">
                      <a:avLst>
                        <a:gd fmla="val 100000" name="adj1"/>
                        <a:gd fmla="val 1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2"/>
                    <p:cNvSpPr txBox="1"/>
                    <p:nvPr/>
                  </p:nvSpPr>
                  <p:spPr>
                    <a:xfrm>
                      <a:off x="1992454" y="2043096"/>
                      <a:ext cx="0" cy="598925"/>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grpSp>
                <p:nvGrpSpPr>
                  <p:cNvPr id="333" name="Google Shape;333;p12"/>
                  <p:cNvGrpSpPr/>
                  <p:nvPr/>
                </p:nvGrpSpPr>
                <p:grpSpPr>
                  <a:xfrm>
                    <a:off x="3181733" y="1949611"/>
                    <a:ext cx="1126644" cy="599122"/>
                    <a:chOff x="1992454" y="2042913"/>
                    <a:chExt cx="1126644" cy="599122"/>
                  </a:xfrm>
                </p:grpSpPr>
                <p:sp>
                  <p:nvSpPr>
                    <p:cNvPr id="334" name="Google Shape;334;p12"/>
                    <p:cNvSpPr/>
                    <p:nvPr/>
                  </p:nvSpPr>
                  <p:spPr>
                    <a:xfrm rot="-5400000">
                      <a:off x="2265556" y="1780868"/>
                      <a:ext cx="591479" cy="1115605"/>
                    </a:xfrm>
                    <a:prstGeom prst="downArrow">
                      <a:avLst>
                        <a:gd fmla="val 100000" name="adj1"/>
                        <a:gd fmla="val 51262" name="adj2"/>
                      </a:avLst>
                    </a:prstGeom>
                    <a:solidFill>
                      <a:srgbClr val="E25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2"/>
                    <p:cNvSpPr txBox="1"/>
                    <p:nvPr/>
                  </p:nvSpPr>
                  <p:spPr>
                    <a:xfrm>
                      <a:off x="2003487" y="2042913"/>
                      <a:ext cx="812401" cy="59147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336" name="Google Shape;336;p12"/>
                    <p:cNvSpPr/>
                    <p:nvPr/>
                  </p:nvSpPr>
                  <p:spPr>
                    <a:xfrm rot="-5400000">
                      <a:off x="1837710" y="2197864"/>
                      <a:ext cx="598925" cy="289417"/>
                    </a:xfrm>
                    <a:prstGeom prst="downArrow">
                      <a:avLst>
                        <a:gd fmla="val 100000" name="adj1"/>
                        <a:gd fmla="val 1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2"/>
                    <p:cNvSpPr txBox="1"/>
                    <p:nvPr/>
                  </p:nvSpPr>
                  <p:spPr>
                    <a:xfrm>
                      <a:off x="1992454" y="2043096"/>
                      <a:ext cx="0" cy="598925"/>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grpSp>
                <p:nvGrpSpPr>
                  <p:cNvPr id="338" name="Google Shape;338;p12"/>
                  <p:cNvGrpSpPr/>
                  <p:nvPr/>
                </p:nvGrpSpPr>
                <p:grpSpPr>
                  <a:xfrm>
                    <a:off x="2286002" y="1949611"/>
                    <a:ext cx="1126644" cy="599122"/>
                    <a:chOff x="1992454" y="2042913"/>
                    <a:chExt cx="1126644" cy="599122"/>
                  </a:xfrm>
                </p:grpSpPr>
                <p:sp>
                  <p:nvSpPr>
                    <p:cNvPr id="339" name="Google Shape;339;p12"/>
                    <p:cNvSpPr/>
                    <p:nvPr/>
                  </p:nvSpPr>
                  <p:spPr>
                    <a:xfrm rot="-5400000">
                      <a:off x="2265556" y="1780868"/>
                      <a:ext cx="591479" cy="1115605"/>
                    </a:xfrm>
                    <a:prstGeom prst="downArrow">
                      <a:avLst>
                        <a:gd fmla="val 100000" name="adj1"/>
                        <a:gd fmla="val 51262" name="adj2"/>
                      </a:avLst>
                    </a:prstGeom>
                    <a:solidFill>
                      <a:srgbClr val="E25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txBox="1"/>
                    <p:nvPr/>
                  </p:nvSpPr>
                  <p:spPr>
                    <a:xfrm>
                      <a:off x="2003487" y="2042913"/>
                      <a:ext cx="812401" cy="59147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341" name="Google Shape;341;p12"/>
                    <p:cNvSpPr/>
                    <p:nvPr/>
                  </p:nvSpPr>
                  <p:spPr>
                    <a:xfrm rot="-5400000">
                      <a:off x="1837710" y="2197864"/>
                      <a:ext cx="598925" cy="289417"/>
                    </a:xfrm>
                    <a:prstGeom prst="downArrow">
                      <a:avLst>
                        <a:gd fmla="val 100000" name="adj1"/>
                        <a:gd fmla="val 1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2"/>
                    <p:cNvSpPr txBox="1"/>
                    <p:nvPr/>
                  </p:nvSpPr>
                  <p:spPr>
                    <a:xfrm>
                      <a:off x="1992454" y="2043096"/>
                      <a:ext cx="0" cy="598925"/>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grpSp>
                <p:nvGrpSpPr>
                  <p:cNvPr id="343" name="Google Shape;343;p12"/>
                  <p:cNvGrpSpPr/>
                  <p:nvPr/>
                </p:nvGrpSpPr>
                <p:grpSpPr>
                  <a:xfrm>
                    <a:off x="1385440" y="1953332"/>
                    <a:ext cx="1126644" cy="599122"/>
                    <a:chOff x="1992454" y="2042913"/>
                    <a:chExt cx="1126644" cy="599122"/>
                  </a:xfrm>
                </p:grpSpPr>
                <p:sp>
                  <p:nvSpPr>
                    <p:cNvPr id="344" name="Google Shape;344;p12"/>
                    <p:cNvSpPr/>
                    <p:nvPr/>
                  </p:nvSpPr>
                  <p:spPr>
                    <a:xfrm rot="-5400000">
                      <a:off x="2265556" y="1780868"/>
                      <a:ext cx="591479" cy="1115605"/>
                    </a:xfrm>
                    <a:prstGeom prst="downArrow">
                      <a:avLst>
                        <a:gd fmla="val 100000" name="adj1"/>
                        <a:gd fmla="val 51262" name="adj2"/>
                      </a:avLst>
                    </a:prstGeom>
                    <a:solidFill>
                      <a:srgbClr val="E25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2"/>
                    <p:cNvSpPr txBox="1"/>
                    <p:nvPr/>
                  </p:nvSpPr>
                  <p:spPr>
                    <a:xfrm>
                      <a:off x="2003487" y="2042913"/>
                      <a:ext cx="812401" cy="59147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346" name="Google Shape;346;p12"/>
                    <p:cNvSpPr/>
                    <p:nvPr/>
                  </p:nvSpPr>
                  <p:spPr>
                    <a:xfrm rot="-5400000">
                      <a:off x="1837710" y="2197864"/>
                      <a:ext cx="598925" cy="289417"/>
                    </a:xfrm>
                    <a:prstGeom prst="downArrow">
                      <a:avLst>
                        <a:gd fmla="val 100000" name="adj1"/>
                        <a:gd fmla="val 1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2"/>
                    <p:cNvSpPr txBox="1"/>
                    <p:nvPr/>
                  </p:nvSpPr>
                  <p:spPr>
                    <a:xfrm>
                      <a:off x="1992454" y="2043096"/>
                      <a:ext cx="0" cy="598925"/>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grpSp>
                <p:nvGrpSpPr>
                  <p:cNvPr id="348" name="Google Shape;348;p12"/>
                  <p:cNvGrpSpPr/>
                  <p:nvPr/>
                </p:nvGrpSpPr>
                <p:grpSpPr>
                  <a:xfrm>
                    <a:off x="489709" y="1953332"/>
                    <a:ext cx="1126644" cy="599122"/>
                    <a:chOff x="1992454" y="2042913"/>
                    <a:chExt cx="1126644" cy="599122"/>
                  </a:xfrm>
                </p:grpSpPr>
                <p:sp>
                  <p:nvSpPr>
                    <p:cNvPr id="349" name="Google Shape;349;p12"/>
                    <p:cNvSpPr/>
                    <p:nvPr/>
                  </p:nvSpPr>
                  <p:spPr>
                    <a:xfrm rot="-5400000">
                      <a:off x="2265556" y="1780868"/>
                      <a:ext cx="591479" cy="1115605"/>
                    </a:xfrm>
                    <a:prstGeom prst="downArrow">
                      <a:avLst>
                        <a:gd fmla="val 100000" name="adj1"/>
                        <a:gd fmla="val 51262" name="adj2"/>
                      </a:avLst>
                    </a:prstGeom>
                    <a:solidFill>
                      <a:srgbClr val="E259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2"/>
                    <p:cNvSpPr txBox="1"/>
                    <p:nvPr/>
                  </p:nvSpPr>
                  <p:spPr>
                    <a:xfrm>
                      <a:off x="2003487" y="2042913"/>
                      <a:ext cx="812401" cy="59147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351" name="Google Shape;351;p12"/>
                    <p:cNvSpPr/>
                    <p:nvPr/>
                  </p:nvSpPr>
                  <p:spPr>
                    <a:xfrm rot="-5400000">
                      <a:off x="1837710" y="2197864"/>
                      <a:ext cx="598925" cy="289417"/>
                    </a:xfrm>
                    <a:prstGeom prst="downArrow">
                      <a:avLst>
                        <a:gd fmla="val 100000" name="adj1"/>
                        <a:gd fmla="val 100000" name="adj2"/>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2"/>
                    <p:cNvSpPr txBox="1"/>
                    <p:nvPr/>
                  </p:nvSpPr>
                  <p:spPr>
                    <a:xfrm>
                      <a:off x="1992454" y="2043096"/>
                      <a:ext cx="0" cy="598925"/>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grpSp>
          </p:grpSp>
          <p:sp>
            <p:nvSpPr>
              <p:cNvPr id="353" name="Google Shape;353;p12"/>
              <p:cNvSpPr txBox="1"/>
              <p:nvPr/>
            </p:nvSpPr>
            <p:spPr>
              <a:xfrm>
                <a:off x="1416401" y="2421146"/>
                <a:ext cx="682129" cy="395166"/>
              </a:xfrm>
              <a:prstGeom prst="rect">
                <a:avLst/>
              </a:prstGeom>
              <a:noFill/>
              <a:ln>
                <a:noFill/>
              </a:ln>
            </p:spPr>
            <p:txBody>
              <a:bodyPr anchorCtr="0" anchor="ctr" bIns="45700" lIns="91425" spcFirstLastPara="1" rIns="91425" wrap="square" tIns="45700">
                <a:noAutofit/>
              </a:bodyPr>
              <a:lstStyle/>
              <a:p>
                <a:pPr indent="0" lvl="0" marL="0" marR="0" rtl="0" algn="just">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２００９年</a:t>
                </a:r>
                <a:endParaRPr b="1" sz="800">
                  <a:solidFill>
                    <a:schemeClr val="lt1"/>
                  </a:solidFill>
                  <a:latin typeface="Arial"/>
                  <a:ea typeface="Arial"/>
                  <a:cs typeface="Arial"/>
                  <a:sym typeface="Arial"/>
                </a:endParaRPr>
              </a:p>
              <a:p>
                <a:pPr indent="0" lvl="0" marL="0" marR="0" rtl="0" algn="just">
                  <a:lnSpc>
                    <a:spcPct val="90000"/>
                  </a:lnSpc>
                  <a:spcBef>
                    <a:spcPts val="0"/>
                  </a:spcBef>
                  <a:spcAft>
                    <a:spcPts val="0"/>
                  </a:spcAft>
                  <a:buClr>
                    <a:schemeClr val="dk1"/>
                  </a:buClr>
                  <a:buSzPts val="500"/>
                  <a:buFont typeface="Calibri"/>
                  <a:buNone/>
                </a:pPr>
                <a:r>
                  <a:t/>
                </a:r>
                <a:endParaRPr b="1" sz="500">
                  <a:solidFill>
                    <a:schemeClr val="lt1"/>
                  </a:solidFill>
                  <a:latin typeface="Arial"/>
                  <a:ea typeface="Arial"/>
                  <a:cs typeface="Arial"/>
                  <a:sym typeface="Arial"/>
                </a:endParaRPr>
              </a:p>
              <a:p>
                <a:pPr indent="0" lvl="0" marL="0" marR="0" rtl="0" algn="just">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11月1日～</a:t>
                </a:r>
                <a:endParaRPr b="1" sz="800">
                  <a:solidFill>
                    <a:schemeClr val="lt1"/>
                  </a:solidFill>
                  <a:latin typeface="Arial"/>
                  <a:ea typeface="Arial"/>
                  <a:cs typeface="Arial"/>
                  <a:sym typeface="Arial"/>
                </a:endParaRPr>
              </a:p>
            </p:txBody>
          </p:sp>
          <p:sp>
            <p:nvSpPr>
              <p:cNvPr id="354" name="Google Shape;354;p12"/>
              <p:cNvSpPr txBox="1"/>
              <p:nvPr/>
            </p:nvSpPr>
            <p:spPr>
              <a:xfrm>
                <a:off x="2285018" y="2416996"/>
                <a:ext cx="690493" cy="39931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２０11年</a:t>
                </a:r>
                <a:endParaRPr b="1" sz="8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Calibri"/>
                  <a:buNone/>
                </a:pPr>
                <a:r>
                  <a:t/>
                </a:r>
                <a:endParaRPr b="1" sz="5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4月～</a:t>
                </a:r>
                <a:endParaRPr b="1" sz="800">
                  <a:solidFill>
                    <a:schemeClr val="lt1"/>
                  </a:solidFill>
                  <a:latin typeface="Arial"/>
                  <a:ea typeface="Arial"/>
                  <a:cs typeface="Arial"/>
                  <a:sym typeface="Arial"/>
                </a:endParaRPr>
              </a:p>
            </p:txBody>
          </p:sp>
          <p:sp>
            <p:nvSpPr>
              <p:cNvPr id="355" name="Google Shape;355;p12"/>
              <p:cNvSpPr txBox="1"/>
              <p:nvPr/>
            </p:nvSpPr>
            <p:spPr>
              <a:xfrm>
                <a:off x="3202310" y="2432498"/>
                <a:ext cx="690493" cy="39931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２０12年</a:t>
                </a:r>
                <a:endParaRPr b="1" sz="8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Calibri"/>
                  <a:buNone/>
                </a:pPr>
                <a:r>
                  <a:t/>
                </a:r>
                <a:endParaRPr b="1" sz="5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4月～</a:t>
                </a:r>
                <a:endParaRPr b="1" sz="800">
                  <a:solidFill>
                    <a:schemeClr val="lt1"/>
                  </a:solidFill>
                  <a:latin typeface="Arial"/>
                  <a:ea typeface="Arial"/>
                  <a:cs typeface="Arial"/>
                  <a:sym typeface="Arial"/>
                </a:endParaRPr>
              </a:p>
            </p:txBody>
          </p:sp>
          <p:sp>
            <p:nvSpPr>
              <p:cNvPr id="356" name="Google Shape;356;p12"/>
              <p:cNvSpPr txBox="1"/>
              <p:nvPr/>
            </p:nvSpPr>
            <p:spPr>
              <a:xfrm>
                <a:off x="4128397" y="2432497"/>
                <a:ext cx="690493" cy="39931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２０13年</a:t>
                </a:r>
                <a:endParaRPr b="1" sz="8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Calibri"/>
                  <a:buNone/>
                </a:pPr>
                <a:r>
                  <a:t/>
                </a:r>
                <a:endParaRPr b="1" sz="5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4月～</a:t>
                </a:r>
                <a:endParaRPr b="1" sz="800">
                  <a:solidFill>
                    <a:schemeClr val="lt1"/>
                  </a:solidFill>
                  <a:latin typeface="Arial"/>
                  <a:ea typeface="Arial"/>
                  <a:cs typeface="Arial"/>
                  <a:sym typeface="Arial"/>
                </a:endParaRPr>
              </a:p>
            </p:txBody>
          </p:sp>
          <p:sp>
            <p:nvSpPr>
              <p:cNvPr id="357" name="Google Shape;357;p12"/>
              <p:cNvSpPr txBox="1"/>
              <p:nvPr/>
            </p:nvSpPr>
            <p:spPr>
              <a:xfrm>
                <a:off x="5039073" y="2417777"/>
                <a:ext cx="690493" cy="39931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２０14年</a:t>
                </a:r>
                <a:endParaRPr b="1" sz="8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Calibri"/>
                  <a:buNone/>
                </a:pPr>
                <a:r>
                  <a:t/>
                </a:r>
                <a:endParaRPr b="1" sz="5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4月～</a:t>
                </a:r>
                <a:endParaRPr b="1" sz="800">
                  <a:solidFill>
                    <a:schemeClr val="lt1"/>
                  </a:solidFill>
                  <a:latin typeface="Arial"/>
                  <a:ea typeface="Arial"/>
                  <a:cs typeface="Arial"/>
                  <a:sym typeface="Arial"/>
                </a:endParaRPr>
              </a:p>
            </p:txBody>
          </p:sp>
          <p:sp>
            <p:nvSpPr>
              <p:cNvPr id="358" name="Google Shape;358;p12"/>
              <p:cNvSpPr txBox="1"/>
              <p:nvPr/>
            </p:nvSpPr>
            <p:spPr>
              <a:xfrm>
                <a:off x="5957742" y="2423433"/>
                <a:ext cx="690493" cy="39931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２０15年</a:t>
                </a:r>
                <a:endParaRPr b="1" sz="8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Calibri"/>
                  <a:buNone/>
                </a:pPr>
                <a:r>
                  <a:t/>
                </a:r>
                <a:endParaRPr b="1" sz="5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4月～</a:t>
                </a:r>
                <a:endParaRPr b="1" sz="800">
                  <a:solidFill>
                    <a:schemeClr val="lt1"/>
                  </a:solidFill>
                  <a:latin typeface="Arial"/>
                  <a:ea typeface="Arial"/>
                  <a:cs typeface="Arial"/>
                  <a:sym typeface="Arial"/>
                </a:endParaRPr>
              </a:p>
            </p:txBody>
          </p:sp>
          <p:sp>
            <p:nvSpPr>
              <p:cNvPr id="359" name="Google Shape;359;p12"/>
              <p:cNvSpPr txBox="1"/>
              <p:nvPr/>
            </p:nvSpPr>
            <p:spPr>
              <a:xfrm>
                <a:off x="6867019" y="2447999"/>
                <a:ext cx="690493" cy="39931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２０16年</a:t>
                </a:r>
                <a:endParaRPr b="1" sz="8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Calibri"/>
                  <a:buNone/>
                </a:pPr>
                <a:r>
                  <a:t/>
                </a:r>
                <a:endParaRPr b="1" sz="5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4月～</a:t>
                </a:r>
                <a:endParaRPr b="1" sz="800">
                  <a:solidFill>
                    <a:schemeClr val="lt1"/>
                  </a:solidFill>
                  <a:latin typeface="Arial"/>
                  <a:ea typeface="Arial"/>
                  <a:cs typeface="Arial"/>
                  <a:sym typeface="Arial"/>
                </a:endParaRPr>
              </a:p>
            </p:txBody>
          </p:sp>
          <p:sp>
            <p:nvSpPr>
              <p:cNvPr id="360" name="Google Shape;360;p12"/>
              <p:cNvSpPr txBox="1"/>
              <p:nvPr/>
            </p:nvSpPr>
            <p:spPr>
              <a:xfrm>
                <a:off x="7793925" y="2432497"/>
                <a:ext cx="690493" cy="39931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２０17年</a:t>
                </a:r>
                <a:endParaRPr b="1" sz="8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500"/>
                  <a:buFont typeface="Calibri"/>
                  <a:buNone/>
                </a:pPr>
                <a:r>
                  <a:t/>
                </a:r>
                <a:endParaRPr b="1" sz="5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800"/>
                  <a:buFont typeface="Arial"/>
                  <a:buNone/>
                </a:pPr>
                <a:r>
                  <a:rPr b="1" lang="ja-JP" sz="800">
                    <a:solidFill>
                      <a:schemeClr val="lt1"/>
                    </a:solidFill>
                    <a:latin typeface="Arial"/>
                    <a:ea typeface="Arial"/>
                    <a:cs typeface="Arial"/>
                    <a:sym typeface="Arial"/>
                  </a:rPr>
                  <a:t>4月～</a:t>
                </a:r>
                <a:endParaRPr b="1" sz="800">
                  <a:solidFill>
                    <a:schemeClr val="lt1"/>
                  </a:solidFill>
                  <a:latin typeface="Arial"/>
                  <a:ea typeface="Arial"/>
                  <a:cs typeface="Arial"/>
                  <a:sym typeface="Arial"/>
                </a:endParaRPr>
              </a:p>
            </p:txBody>
          </p:sp>
          <p:sp>
            <p:nvSpPr>
              <p:cNvPr id="361" name="Google Shape;361;p12"/>
              <p:cNvSpPr txBox="1"/>
              <p:nvPr/>
            </p:nvSpPr>
            <p:spPr>
              <a:xfrm>
                <a:off x="8706861" y="2398890"/>
                <a:ext cx="1010981" cy="39931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1000"/>
                  <a:buFont typeface="Arial"/>
                  <a:buNone/>
                </a:pPr>
                <a:r>
                  <a:rPr b="1" lang="ja-JP" sz="1000">
                    <a:solidFill>
                      <a:schemeClr val="lt1"/>
                    </a:solidFill>
                    <a:latin typeface="Arial"/>
                    <a:ea typeface="Arial"/>
                    <a:cs typeface="Arial"/>
                    <a:sym typeface="Arial"/>
                  </a:rPr>
                  <a:t>２０19年</a:t>
                </a:r>
                <a:endParaRPr b="1" sz="10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400"/>
                  <a:buFont typeface="Calibri"/>
                  <a:buNone/>
                </a:pPr>
                <a:r>
                  <a:t/>
                </a:r>
                <a:endParaRPr b="1" sz="400">
                  <a:solidFill>
                    <a:schemeClr val="lt1"/>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1000"/>
                  <a:buFont typeface="Arial"/>
                  <a:buNone/>
                </a:pPr>
                <a:r>
                  <a:rPr b="1" lang="ja-JP" sz="1000">
                    <a:solidFill>
                      <a:schemeClr val="lt1"/>
                    </a:solidFill>
                    <a:latin typeface="Arial"/>
                    <a:ea typeface="Arial"/>
                    <a:cs typeface="Arial"/>
                    <a:sym typeface="Arial"/>
                  </a:rPr>
                  <a:t>10月31日～</a:t>
                </a:r>
                <a:endParaRPr b="1" sz="1000">
                  <a:solidFill>
                    <a:schemeClr val="lt1"/>
                  </a:solidFill>
                  <a:latin typeface="Arial"/>
                  <a:ea typeface="Arial"/>
                  <a:cs typeface="Arial"/>
                  <a:sym typeface="Arial"/>
                </a:endParaRPr>
              </a:p>
            </p:txBody>
          </p:sp>
        </p:grpSp>
        <p:sp>
          <p:nvSpPr>
            <p:cNvPr id="362" name="Google Shape;362;p12"/>
            <p:cNvSpPr/>
            <p:nvPr/>
          </p:nvSpPr>
          <p:spPr>
            <a:xfrm>
              <a:off x="1107458" y="2713837"/>
              <a:ext cx="681298" cy="291840"/>
            </a:xfrm>
            <a:prstGeom prst="roundRect">
              <a:avLst>
                <a:gd fmla="val 16667" name="adj"/>
              </a:avLst>
            </a:prstGeom>
            <a:solidFill>
              <a:schemeClr val="lt1"/>
            </a:solid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800">
                  <a:solidFill>
                    <a:schemeClr val="dk1"/>
                  </a:solidFill>
                  <a:latin typeface="Calibri"/>
                  <a:ea typeface="Calibri"/>
                  <a:cs typeface="Calibri"/>
                  <a:sym typeface="Calibri"/>
                </a:rPr>
                <a:t>買取</a:t>
              </a:r>
              <a:r>
                <a:rPr lang="ja-JP" sz="1050">
                  <a:solidFill>
                    <a:schemeClr val="dk1"/>
                  </a:solidFill>
                  <a:latin typeface="Calibri"/>
                  <a:ea typeface="Calibri"/>
                  <a:cs typeface="Calibri"/>
                  <a:sym typeface="Calibri"/>
                </a:rPr>
                <a:t>48</a:t>
              </a:r>
              <a:r>
                <a:rPr lang="ja-JP" sz="800">
                  <a:solidFill>
                    <a:schemeClr val="dk1"/>
                  </a:solidFill>
                  <a:latin typeface="Calibri"/>
                  <a:ea typeface="Calibri"/>
                  <a:cs typeface="Calibri"/>
                  <a:sym typeface="Calibri"/>
                </a:rPr>
                <a:t>円</a:t>
              </a:r>
              <a:endParaRPr sz="800">
                <a:solidFill>
                  <a:schemeClr val="dk1"/>
                </a:solidFill>
                <a:latin typeface="Calibri"/>
                <a:ea typeface="Calibri"/>
                <a:cs typeface="Calibri"/>
                <a:sym typeface="Calibri"/>
              </a:endParaRPr>
            </a:p>
          </p:txBody>
        </p:sp>
        <p:sp>
          <p:nvSpPr>
            <p:cNvPr id="363" name="Google Shape;363;p12"/>
            <p:cNvSpPr/>
            <p:nvPr/>
          </p:nvSpPr>
          <p:spPr>
            <a:xfrm>
              <a:off x="2034701" y="2712324"/>
              <a:ext cx="681298" cy="291840"/>
            </a:xfrm>
            <a:prstGeom prst="roundRect">
              <a:avLst>
                <a:gd fmla="val 16667" name="adj"/>
              </a:avLst>
            </a:prstGeom>
            <a:solidFill>
              <a:schemeClr val="lt1"/>
            </a:solid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800">
                  <a:solidFill>
                    <a:schemeClr val="dk1"/>
                  </a:solidFill>
                  <a:latin typeface="Calibri"/>
                  <a:ea typeface="Calibri"/>
                  <a:cs typeface="Calibri"/>
                  <a:sym typeface="Calibri"/>
                </a:rPr>
                <a:t>買取</a:t>
              </a:r>
              <a:r>
                <a:rPr lang="ja-JP" sz="1050">
                  <a:solidFill>
                    <a:schemeClr val="dk1"/>
                  </a:solidFill>
                  <a:latin typeface="Calibri"/>
                  <a:ea typeface="Calibri"/>
                  <a:cs typeface="Calibri"/>
                  <a:sym typeface="Calibri"/>
                </a:rPr>
                <a:t>42</a:t>
              </a:r>
              <a:r>
                <a:rPr lang="ja-JP" sz="800">
                  <a:solidFill>
                    <a:schemeClr val="dk1"/>
                  </a:solidFill>
                  <a:latin typeface="Calibri"/>
                  <a:ea typeface="Calibri"/>
                  <a:cs typeface="Calibri"/>
                  <a:sym typeface="Calibri"/>
                </a:rPr>
                <a:t>円</a:t>
              </a:r>
              <a:endParaRPr sz="800">
                <a:solidFill>
                  <a:schemeClr val="dk1"/>
                </a:solidFill>
                <a:latin typeface="Calibri"/>
                <a:ea typeface="Calibri"/>
                <a:cs typeface="Calibri"/>
                <a:sym typeface="Calibri"/>
              </a:endParaRPr>
            </a:p>
          </p:txBody>
        </p:sp>
        <p:sp>
          <p:nvSpPr>
            <p:cNvPr id="364" name="Google Shape;364;p12"/>
            <p:cNvSpPr/>
            <p:nvPr/>
          </p:nvSpPr>
          <p:spPr>
            <a:xfrm>
              <a:off x="2927894" y="2712324"/>
              <a:ext cx="681298" cy="291840"/>
            </a:xfrm>
            <a:prstGeom prst="roundRect">
              <a:avLst>
                <a:gd fmla="val 16667" name="adj"/>
              </a:avLst>
            </a:prstGeom>
            <a:solidFill>
              <a:schemeClr val="lt1"/>
            </a:solid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800">
                  <a:solidFill>
                    <a:schemeClr val="dk1"/>
                  </a:solidFill>
                  <a:latin typeface="Calibri"/>
                  <a:ea typeface="Calibri"/>
                  <a:cs typeface="Calibri"/>
                  <a:sym typeface="Calibri"/>
                </a:rPr>
                <a:t>買取</a:t>
              </a:r>
              <a:r>
                <a:rPr lang="ja-JP" sz="1050">
                  <a:solidFill>
                    <a:schemeClr val="dk1"/>
                  </a:solidFill>
                  <a:latin typeface="Calibri"/>
                  <a:ea typeface="Calibri"/>
                  <a:cs typeface="Calibri"/>
                  <a:sym typeface="Calibri"/>
                </a:rPr>
                <a:t>42</a:t>
              </a:r>
              <a:r>
                <a:rPr lang="ja-JP" sz="800">
                  <a:solidFill>
                    <a:schemeClr val="dk1"/>
                  </a:solidFill>
                  <a:latin typeface="Calibri"/>
                  <a:ea typeface="Calibri"/>
                  <a:cs typeface="Calibri"/>
                  <a:sym typeface="Calibri"/>
                </a:rPr>
                <a:t>円</a:t>
              </a:r>
              <a:endParaRPr sz="800">
                <a:solidFill>
                  <a:schemeClr val="dk1"/>
                </a:solidFill>
                <a:latin typeface="Calibri"/>
                <a:ea typeface="Calibri"/>
                <a:cs typeface="Calibri"/>
                <a:sym typeface="Calibri"/>
              </a:endParaRPr>
            </a:p>
          </p:txBody>
        </p:sp>
        <p:sp>
          <p:nvSpPr>
            <p:cNvPr id="365" name="Google Shape;365;p12"/>
            <p:cNvSpPr/>
            <p:nvPr/>
          </p:nvSpPr>
          <p:spPr>
            <a:xfrm>
              <a:off x="3840466" y="2708939"/>
              <a:ext cx="681298" cy="291840"/>
            </a:xfrm>
            <a:prstGeom prst="roundRect">
              <a:avLst>
                <a:gd fmla="val 16667" name="adj"/>
              </a:avLst>
            </a:prstGeom>
            <a:solidFill>
              <a:schemeClr val="lt1"/>
            </a:solid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800">
                  <a:solidFill>
                    <a:schemeClr val="dk1"/>
                  </a:solidFill>
                  <a:latin typeface="Calibri"/>
                  <a:ea typeface="Calibri"/>
                  <a:cs typeface="Calibri"/>
                  <a:sym typeface="Calibri"/>
                </a:rPr>
                <a:t>買取</a:t>
              </a:r>
              <a:r>
                <a:rPr lang="ja-JP" sz="1050">
                  <a:solidFill>
                    <a:schemeClr val="dk1"/>
                  </a:solidFill>
                  <a:latin typeface="Calibri"/>
                  <a:ea typeface="Calibri"/>
                  <a:cs typeface="Calibri"/>
                  <a:sym typeface="Calibri"/>
                </a:rPr>
                <a:t>38</a:t>
              </a:r>
              <a:r>
                <a:rPr lang="ja-JP" sz="800">
                  <a:solidFill>
                    <a:schemeClr val="dk1"/>
                  </a:solidFill>
                  <a:latin typeface="Calibri"/>
                  <a:ea typeface="Calibri"/>
                  <a:cs typeface="Calibri"/>
                  <a:sym typeface="Calibri"/>
                </a:rPr>
                <a:t>円</a:t>
              </a:r>
              <a:endParaRPr sz="800">
                <a:solidFill>
                  <a:schemeClr val="dk1"/>
                </a:solidFill>
                <a:latin typeface="Calibri"/>
                <a:ea typeface="Calibri"/>
                <a:cs typeface="Calibri"/>
                <a:sym typeface="Calibri"/>
              </a:endParaRPr>
            </a:p>
          </p:txBody>
        </p:sp>
        <p:sp>
          <p:nvSpPr>
            <p:cNvPr id="366" name="Google Shape;366;p12"/>
            <p:cNvSpPr/>
            <p:nvPr/>
          </p:nvSpPr>
          <p:spPr>
            <a:xfrm>
              <a:off x="4759050" y="2708457"/>
              <a:ext cx="681298" cy="291840"/>
            </a:xfrm>
            <a:prstGeom prst="roundRect">
              <a:avLst>
                <a:gd fmla="val 16667" name="adj"/>
              </a:avLst>
            </a:prstGeom>
            <a:solidFill>
              <a:schemeClr val="lt1"/>
            </a:solid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800">
                  <a:solidFill>
                    <a:schemeClr val="dk1"/>
                  </a:solidFill>
                  <a:latin typeface="Calibri"/>
                  <a:ea typeface="Calibri"/>
                  <a:cs typeface="Calibri"/>
                  <a:sym typeface="Calibri"/>
                </a:rPr>
                <a:t>買取</a:t>
              </a:r>
              <a:r>
                <a:rPr lang="ja-JP" sz="1050">
                  <a:solidFill>
                    <a:schemeClr val="dk1"/>
                  </a:solidFill>
                  <a:latin typeface="Calibri"/>
                  <a:ea typeface="Calibri"/>
                  <a:cs typeface="Calibri"/>
                  <a:sym typeface="Calibri"/>
                </a:rPr>
                <a:t>37</a:t>
              </a:r>
              <a:r>
                <a:rPr lang="ja-JP" sz="800">
                  <a:solidFill>
                    <a:schemeClr val="dk1"/>
                  </a:solidFill>
                  <a:latin typeface="Calibri"/>
                  <a:ea typeface="Calibri"/>
                  <a:cs typeface="Calibri"/>
                  <a:sym typeface="Calibri"/>
                </a:rPr>
                <a:t>円</a:t>
              </a:r>
              <a:endParaRPr sz="800">
                <a:solidFill>
                  <a:schemeClr val="dk1"/>
                </a:solidFill>
                <a:latin typeface="Calibri"/>
                <a:ea typeface="Calibri"/>
                <a:cs typeface="Calibri"/>
                <a:sym typeface="Calibri"/>
              </a:endParaRPr>
            </a:p>
          </p:txBody>
        </p:sp>
        <p:sp>
          <p:nvSpPr>
            <p:cNvPr id="367" name="Google Shape;367;p12"/>
            <p:cNvSpPr/>
            <p:nvPr/>
          </p:nvSpPr>
          <p:spPr>
            <a:xfrm>
              <a:off x="5562039" y="2703865"/>
              <a:ext cx="883332" cy="291840"/>
            </a:xfrm>
            <a:prstGeom prst="roundRect">
              <a:avLst>
                <a:gd fmla="val 16667" name="adj"/>
              </a:avLst>
            </a:prstGeom>
            <a:solidFill>
              <a:schemeClr val="lt1"/>
            </a:solid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800">
                  <a:solidFill>
                    <a:schemeClr val="dk1"/>
                  </a:solidFill>
                  <a:latin typeface="Calibri"/>
                  <a:ea typeface="Calibri"/>
                  <a:cs typeface="Calibri"/>
                  <a:sym typeface="Calibri"/>
                </a:rPr>
                <a:t>買取33円/35円</a:t>
              </a:r>
              <a:endParaRPr sz="800">
                <a:solidFill>
                  <a:schemeClr val="dk1"/>
                </a:solidFill>
                <a:latin typeface="Calibri"/>
                <a:ea typeface="Calibri"/>
                <a:cs typeface="Calibri"/>
                <a:sym typeface="Calibri"/>
              </a:endParaRPr>
            </a:p>
          </p:txBody>
        </p:sp>
        <p:sp>
          <p:nvSpPr>
            <p:cNvPr id="368" name="Google Shape;368;p12"/>
            <p:cNvSpPr/>
            <p:nvPr/>
          </p:nvSpPr>
          <p:spPr>
            <a:xfrm>
              <a:off x="6481684" y="2692663"/>
              <a:ext cx="883332" cy="291840"/>
            </a:xfrm>
            <a:prstGeom prst="roundRect">
              <a:avLst>
                <a:gd fmla="val 16667" name="adj"/>
              </a:avLst>
            </a:prstGeom>
            <a:solidFill>
              <a:schemeClr val="lt1"/>
            </a:solid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800">
                  <a:solidFill>
                    <a:schemeClr val="dk1"/>
                  </a:solidFill>
                  <a:latin typeface="Calibri"/>
                  <a:ea typeface="Calibri"/>
                  <a:cs typeface="Calibri"/>
                  <a:sym typeface="Calibri"/>
                </a:rPr>
                <a:t>買取31円/33円</a:t>
              </a:r>
              <a:endParaRPr sz="800">
                <a:solidFill>
                  <a:schemeClr val="dk1"/>
                </a:solidFill>
                <a:latin typeface="Calibri"/>
                <a:ea typeface="Calibri"/>
                <a:cs typeface="Calibri"/>
                <a:sym typeface="Calibri"/>
              </a:endParaRPr>
            </a:p>
          </p:txBody>
        </p:sp>
        <p:sp>
          <p:nvSpPr>
            <p:cNvPr id="369" name="Google Shape;369;p12"/>
            <p:cNvSpPr/>
            <p:nvPr/>
          </p:nvSpPr>
          <p:spPr>
            <a:xfrm>
              <a:off x="7420997" y="2688159"/>
              <a:ext cx="883332" cy="291840"/>
            </a:xfrm>
            <a:prstGeom prst="roundRect">
              <a:avLst>
                <a:gd fmla="val 16667" name="adj"/>
              </a:avLst>
            </a:prstGeom>
            <a:solidFill>
              <a:schemeClr val="lt1"/>
            </a:solid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800">
                  <a:solidFill>
                    <a:schemeClr val="dk1"/>
                  </a:solidFill>
                  <a:latin typeface="Calibri"/>
                  <a:ea typeface="Calibri"/>
                  <a:cs typeface="Calibri"/>
                  <a:sym typeface="Calibri"/>
                </a:rPr>
                <a:t>買取28円/30円</a:t>
              </a:r>
              <a:endParaRPr sz="800">
                <a:solidFill>
                  <a:schemeClr val="dk1"/>
                </a:solidFill>
                <a:latin typeface="Calibri"/>
                <a:ea typeface="Calibri"/>
                <a:cs typeface="Calibri"/>
                <a:sym typeface="Calibri"/>
              </a:endParaRPr>
            </a:p>
          </p:txBody>
        </p:sp>
      </p:grpSp>
      <p:sp>
        <p:nvSpPr>
          <p:cNvPr id="370" name="Google Shape;370;p12"/>
          <p:cNvSpPr/>
          <p:nvPr/>
        </p:nvSpPr>
        <p:spPr>
          <a:xfrm>
            <a:off x="3247914" y="1722313"/>
            <a:ext cx="2388655" cy="352970"/>
          </a:xfrm>
          <a:prstGeom prst="wedgeRoundRectCallout">
            <a:avLst>
              <a:gd fmla="val -34473" name="adj1"/>
              <a:gd fmla="val 101535" name="adj2"/>
              <a:gd fmla="val 16667" name="adj3"/>
            </a:avLst>
          </a:prstGeom>
          <a:no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1" name="Google Shape;371;p12"/>
          <p:cNvSpPr/>
          <p:nvPr/>
        </p:nvSpPr>
        <p:spPr>
          <a:xfrm>
            <a:off x="1181989" y="1726427"/>
            <a:ext cx="1801880" cy="352970"/>
          </a:xfrm>
          <a:prstGeom prst="wedgeRoundRectCallout">
            <a:avLst>
              <a:gd fmla="val -34473" name="adj1"/>
              <a:gd fmla="val 101535" name="adj2"/>
              <a:gd fmla="val 16667" name="adj3"/>
            </a:avLst>
          </a:prstGeom>
          <a:no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2" name="Google Shape;372;p12"/>
          <p:cNvSpPr txBox="1"/>
          <p:nvPr/>
        </p:nvSpPr>
        <p:spPr>
          <a:xfrm>
            <a:off x="1145637" y="1697203"/>
            <a:ext cx="185678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800"/>
              <a:buFont typeface="Arial"/>
              <a:buNone/>
            </a:pPr>
            <a:r>
              <a:rPr b="1" lang="ja-JP" sz="800">
                <a:solidFill>
                  <a:schemeClr val="dk1"/>
                </a:solidFill>
                <a:latin typeface="Arial"/>
                <a:ea typeface="Arial"/>
                <a:cs typeface="Arial"/>
                <a:sym typeface="Arial"/>
              </a:rPr>
              <a:t>「太陽光発電　余剰電力制度」</a:t>
            </a:r>
            <a:endParaRPr b="1" sz="800">
              <a:solidFill>
                <a:schemeClr val="dk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800"/>
              <a:buFont typeface="Arial"/>
              <a:buNone/>
            </a:pPr>
            <a:r>
              <a:rPr b="1" lang="ja-JP" sz="800">
                <a:solidFill>
                  <a:schemeClr val="dk1"/>
                </a:solidFill>
                <a:latin typeface="Arial"/>
                <a:ea typeface="Arial"/>
                <a:cs typeface="Arial"/>
                <a:sym typeface="Arial"/>
              </a:rPr>
              <a:t>2009年11月1日スタート</a:t>
            </a:r>
            <a:endParaRPr b="1" sz="800">
              <a:solidFill>
                <a:schemeClr val="dk1"/>
              </a:solidFill>
              <a:latin typeface="Arial"/>
              <a:ea typeface="Arial"/>
              <a:cs typeface="Arial"/>
              <a:sym typeface="Arial"/>
            </a:endParaRPr>
          </a:p>
        </p:txBody>
      </p:sp>
      <p:sp>
        <p:nvSpPr>
          <p:cNvPr id="373" name="Google Shape;373;p12"/>
          <p:cNvSpPr txBox="1"/>
          <p:nvPr/>
        </p:nvSpPr>
        <p:spPr>
          <a:xfrm>
            <a:off x="3266875" y="1697200"/>
            <a:ext cx="23886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800"/>
              <a:buFont typeface="Arial"/>
              <a:buNone/>
            </a:pPr>
            <a:r>
              <a:rPr b="1" lang="ja-JP" sz="800">
                <a:solidFill>
                  <a:schemeClr val="dk1"/>
                </a:solidFill>
                <a:latin typeface="Arial"/>
                <a:ea typeface="Arial"/>
                <a:cs typeface="Arial"/>
                <a:sym typeface="Arial"/>
              </a:rPr>
              <a:t>「再生可能エネルギーの固定価格買取制度」</a:t>
            </a:r>
            <a:endParaRPr b="1" sz="800">
              <a:solidFill>
                <a:schemeClr val="dk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800"/>
              <a:buFont typeface="Arial"/>
              <a:buNone/>
            </a:pPr>
            <a:r>
              <a:rPr b="1" lang="ja-JP" sz="800">
                <a:solidFill>
                  <a:schemeClr val="dk1"/>
                </a:solidFill>
                <a:latin typeface="Arial"/>
                <a:ea typeface="Arial"/>
                <a:cs typeface="Arial"/>
                <a:sym typeface="Arial"/>
              </a:rPr>
              <a:t>2012年7月1日スタート</a:t>
            </a:r>
            <a:endParaRPr b="1" sz="800">
              <a:solidFill>
                <a:schemeClr val="dk1"/>
              </a:solidFill>
              <a:latin typeface="Arial"/>
              <a:ea typeface="Arial"/>
              <a:cs typeface="Arial"/>
              <a:sym typeface="Arial"/>
            </a:endParaRPr>
          </a:p>
        </p:txBody>
      </p:sp>
      <p:sp>
        <p:nvSpPr>
          <p:cNvPr id="374" name="Google Shape;374;p12"/>
          <p:cNvSpPr/>
          <p:nvPr/>
        </p:nvSpPr>
        <p:spPr>
          <a:xfrm rot="893962">
            <a:off x="9452824" y="1285815"/>
            <a:ext cx="1923059" cy="1448014"/>
          </a:xfrm>
          <a:prstGeom prst="irregularSeal2">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5" name="Google Shape;375;p12"/>
          <p:cNvSpPr txBox="1"/>
          <p:nvPr/>
        </p:nvSpPr>
        <p:spPr>
          <a:xfrm>
            <a:off x="9200796" y="1836578"/>
            <a:ext cx="2354207"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大量の買取期間終了</a:t>
            </a:r>
            <a:endParaRPr b="1" sz="1000">
              <a:solidFill>
                <a:schemeClr val="dk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ユーザーが発生！</a:t>
            </a:r>
            <a:endParaRPr b="1" sz="1000">
              <a:solidFill>
                <a:schemeClr val="dk1"/>
              </a:solidFill>
              <a:latin typeface="Arial"/>
              <a:ea typeface="Arial"/>
              <a:cs typeface="Arial"/>
              <a:sym typeface="Arial"/>
            </a:endParaRPr>
          </a:p>
        </p:txBody>
      </p:sp>
      <p:cxnSp>
        <p:nvCxnSpPr>
          <p:cNvPr id="376" name="Google Shape;376;p12"/>
          <p:cNvCxnSpPr/>
          <p:nvPr/>
        </p:nvCxnSpPr>
        <p:spPr>
          <a:xfrm>
            <a:off x="854222" y="3394633"/>
            <a:ext cx="10242146" cy="0"/>
          </a:xfrm>
          <a:prstGeom prst="straightConnector1">
            <a:avLst/>
          </a:prstGeom>
          <a:noFill/>
          <a:ln cap="flat" cmpd="sng" w="38100">
            <a:solidFill>
              <a:srgbClr val="E2594E"/>
            </a:solidFill>
            <a:prstDash val="solid"/>
            <a:miter lim="800000"/>
            <a:headEnd len="sm" w="sm" type="none"/>
            <a:tailEnd len="sm" w="sm" type="none"/>
          </a:ln>
        </p:spPr>
      </p:cxnSp>
      <p:grpSp>
        <p:nvGrpSpPr>
          <p:cNvPr id="377" name="Google Shape;377;p12"/>
          <p:cNvGrpSpPr/>
          <p:nvPr/>
        </p:nvGrpSpPr>
        <p:grpSpPr>
          <a:xfrm>
            <a:off x="1120134" y="3665532"/>
            <a:ext cx="8930028" cy="2021103"/>
            <a:chOff x="1120134" y="3665532"/>
            <a:chExt cx="8264548" cy="2021103"/>
          </a:xfrm>
        </p:grpSpPr>
        <p:sp>
          <p:nvSpPr>
            <p:cNvPr id="378" name="Google Shape;378;p12"/>
            <p:cNvSpPr txBox="1"/>
            <p:nvPr/>
          </p:nvSpPr>
          <p:spPr>
            <a:xfrm>
              <a:off x="1120134" y="3679085"/>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2010年</a:t>
              </a:r>
              <a:endParaRPr b="1" sz="900">
                <a:solidFill>
                  <a:schemeClr val="dk1"/>
                </a:solidFill>
                <a:latin typeface="Arial"/>
                <a:ea typeface="Arial"/>
                <a:cs typeface="Arial"/>
                <a:sym typeface="Arial"/>
              </a:endParaRPr>
            </a:p>
          </p:txBody>
        </p:sp>
        <p:sp>
          <p:nvSpPr>
            <p:cNvPr id="379" name="Google Shape;379;p12"/>
            <p:cNvSpPr/>
            <p:nvPr/>
          </p:nvSpPr>
          <p:spPr>
            <a:xfrm>
              <a:off x="1801433" y="3665532"/>
              <a:ext cx="4741656" cy="437620"/>
            </a:xfrm>
            <a:prstGeom prst="rightArrow">
              <a:avLst>
                <a:gd fmla="val 50000" name="adj1"/>
                <a:gd fmla="val 50000" name="adj2"/>
              </a:avLst>
            </a:prstGeom>
            <a:gradFill>
              <a:gsLst>
                <a:gs pos="0">
                  <a:srgbClr val="F7BCA2"/>
                </a:gs>
                <a:gs pos="50000">
                  <a:srgbClr val="F4B093"/>
                </a:gs>
                <a:gs pos="100000">
                  <a:srgbClr val="F7A47F"/>
                </a:gs>
              </a:gsLst>
              <a:lin ang="5400000" scaled="0"/>
            </a:grad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80" name="Google Shape;380;p12"/>
            <p:cNvSpPr txBox="1"/>
            <p:nvPr/>
          </p:nvSpPr>
          <p:spPr>
            <a:xfrm>
              <a:off x="6497415" y="3707986"/>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2020年</a:t>
              </a:r>
              <a:endParaRPr b="1" sz="900">
                <a:solidFill>
                  <a:schemeClr val="dk1"/>
                </a:solidFill>
                <a:latin typeface="Arial"/>
                <a:ea typeface="Arial"/>
                <a:cs typeface="Arial"/>
                <a:sym typeface="Arial"/>
              </a:endParaRPr>
            </a:p>
          </p:txBody>
        </p:sp>
        <p:sp>
          <p:nvSpPr>
            <p:cNvPr id="381" name="Google Shape;381;p12"/>
            <p:cNvSpPr txBox="1"/>
            <p:nvPr/>
          </p:nvSpPr>
          <p:spPr>
            <a:xfrm>
              <a:off x="1549553" y="3981031"/>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2011年</a:t>
              </a:r>
              <a:endParaRPr b="1" sz="900">
                <a:solidFill>
                  <a:schemeClr val="dk1"/>
                </a:solidFill>
                <a:latin typeface="Arial"/>
                <a:ea typeface="Arial"/>
                <a:cs typeface="Arial"/>
                <a:sym typeface="Arial"/>
              </a:endParaRPr>
            </a:p>
          </p:txBody>
        </p:sp>
        <p:sp>
          <p:nvSpPr>
            <p:cNvPr id="382" name="Google Shape;382;p12"/>
            <p:cNvSpPr/>
            <p:nvPr/>
          </p:nvSpPr>
          <p:spPr>
            <a:xfrm>
              <a:off x="2230852" y="3967478"/>
              <a:ext cx="4741656" cy="437620"/>
            </a:xfrm>
            <a:prstGeom prst="rightArrow">
              <a:avLst>
                <a:gd fmla="val 50000" name="adj1"/>
                <a:gd fmla="val 50000" name="adj2"/>
              </a:avLst>
            </a:prstGeom>
            <a:gradFill>
              <a:gsLst>
                <a:gs pos="0">
                  <a:srgbClr val="F7BCA2"/>
                </a:gs>
                <a:gs pos="50000">
                  <a:srgbClr val="F4B093"/>
                </a:gs>
                <a:gs pos="100000">
                  <a:srgbClr val="F7A47F"/>
                </a:gs>
              </a:gsLst>
              <a:lin ang="5400000" scaled="0"/>
            </a:grad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83" name="Google Shape;383;p12"/>
            <p:cNvSpPr txBox="1"/>
            <p:nvPr/>
          </p:nvSpPr>
          <p:spPr>
            <a:xfrm>
              <a:off x="6926834" y="4009932"/>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2021年</a:t>
              </a:r>
              <a:endParaRPr b="1" sz="900">
                <a:solidFill>
                  <a:schemeClr val="dk1"/>
                </a:solidFill>
                <a:latin typeface="Arial"/>
                <a:ea typeface="Arial"/>
                <a:cs typeface="Arial"/>
                <a:sym typeface="Arial"/>
              </a:endParaRPr>
            </a:p>
          </p:txBody>
        </p:sp>
        <p:sp>
          <p:nvSpPr>
            <p:cNvPr id="384" name="Google Shape;384;p12"/>
            <p:cNvSpPr txBox="1"/>
            <p:nvPr/>
          </p:nvSpPr>
          <p:spPr>
            <a:xfrm>
              <a:off x="1984726" y="4301927"/>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2012年</a:t>
              </a:r>
              <a:endParaRPr b="1" sz="900">
                <a:solidFill>
                  <a:schemeClr val="dk1"/>
                </a:solidFill>
                <a:latin typeface="Arial"/>
                <a:ea typeface="Arial"/>
                <a:cs typeface="Arial"/>
                <a:sym typeface="Arial"/>
              </a:endParaRPr>
            </a:p>
          </p:txBody>
        </p:sp>
        <p:sp>
          <p:nvSpPr>
            <p:cNvPr id="385" name="Google Shape;385;p12"/>
            <p:cNvSpPr/>
            <p:nvPr/>
          </p:nvSpPr>
          <p:spPr>
            <a:xfrm>
              <a:off x="2666025" y="4288374"/>
              <a:ext cx="4741656" cy="437620"/>
            </a:xfrm>
            <a:prstGeom prst="rightArrow">
              <a:avLst>
                <a:gd fmla="val 50000" name="adj1"/>
                <a:gd fmla="val 50000" name="adj2"/>
              </a:avLst>
            </a:prstGeom>
            <a:gradFill>
              <a:gsLst>
                <a:gs pos="0">
                  <a:srgbClr val="F7BCA2"/>
                </a:gs>
                <a:gs pos="50000">
                  <a:srgbClr val="F4B093"/>
                </a:gs>
                <a:gs pos="100000">
                  <a:srgbClr val="F7A47F"/>
                </a:gs>
              </a:gsLst>
              <a:lin ang="5400000" scaled="0"/>
            </a:grad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86" name="Google Shape;386;p12"/>
            <p:cNvSpPr txBox="1"/>
            <p:nvPr/>
          </p:nvSpPr>
          <p:spPr>
            <a:xfrm>
              <a:off x="7362007" y="4330828"/>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2022年</a:t>
              </a:r>
              <a:endParaRPr b="1" sz="900">
                <a:solidFill>
                  <a:schemeClr val="dk1"/>
                </a:solidFill>
                <a:latin typeface="Arial"/>
                <a:ea typeface="Arial"/>
                <a:cs typeface="Arial"/>
                <a:sym typeface="Arial"/>
              </a:endParaRPr>
            </a:p>
          </p:txBody>
        </p:sp>
        <p:sp>
          <p:nvSpPr>
            <p:cNvPr id="387" name="Google Shape;387;p12"/>
            <p:cNvSpPr txBox="1"/>
            <p:nvPr/>
          </p:nvSpPr>
          <p:spPr>
            <a:xfrm>
              <a:off x="2419898" y="4630158"/>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2013年</a:t>
              </a:r>
              <a:endParaRPr b="1" sz="900">
                <a:solidFill>
                  <a:schemeClr val="dk1"/>
                </a:solidFill>
                <a:latin typeface="Arial"/>
                <a:ea typeface="Arial"/>
                <a:cs typeface="Arial"/>
                <a:sym typeface="Arial"/>
              </a:endParaRPr>
            </a:p>
          </p:txBody>
        </p:sp>
        <p:sp>
          <p:nvSpPr>
            <p:cNvPr id="388" name="Google Shape;388;p12"/>
            <p:cNvSpPr/>
            <p:nvPr/>
          </p:nvSpPr>
          <p:spPr>
            <a:xfrm>
              <a:off x="3101197" y="4616605"/>
              <a:ext cx="4741656" cy="437620"/>
            </a:xfrm>
            <a:prstGeom prst="rightArrow">
              <a:avLst>
                <a:gd fmla="val 50000" name="adj1"/>
                <a:gd fmla="val 50000" name="adj2"/>
              </a:avLst>
            </a:prstGeom>
            <a:gradFill>
              <a:gsLst>
                <a:gs pos="0">
                  <a:srgbClr val="F7BCA2"/>
                </a:gs>
                <a:gs pos="50000">
                  <a:srgbClr val="F4B093"/>
                </a:gs>
                <a:gs pos="100000">
                  <a:srgbClr val="F7A47F"/>
                </a:gs>
              </a:gsLst>
              <a:lin ang="5400000" scaled="0"/>
            </a:grad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89" name="Google Shape;389;p12"/>
            <p:cNvSpPr txBox="1"/>
            <p:nvPr/>
          </p:nvSpPr>
          <p:spPr>
            <a:xfrm>
              <a:off x="7797179" y="4659059"/>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2023年</a:t>
              </a:r>
              <a:endParaRPr b="1" sz="900">
                <a:solidFill>
                  <a:schemeClr val="dk1"/>
                </a:solidFill>
                <a:latin typeface="Arial"/>
                <a:ea typeface="Arial"/>
                <a:cs typeface="Arial"/>
                <a:sym typeface="Arial"/>
              </a:endParaRPr>
            </a:p>
          </p:txBody>
        </p:sp>
        <p:sp>
          <p:nvSpPr>
            <p:cNvPr id="390" name="Google Shape;390;p12"/>
            <p:cNvSpPr txBox="1"/>
            <p:nvPr/>
          </p:nvSpPr>
          <p:spPr>
            <a:xfrm>
              <a:off x="2873001" y="4951054"/>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2014年</a:t>
              </a:r>
              <a:endParaRPr b="1" sz="900">
                <a:solidFill>
                  <a:schemeClr val="dk1"/>
                </a:solidFill>
                <a:latin typeface="Arial"/>
                <a:ea typeface="Arial"/>
                <a:cs typeface="Arial"/>
                <a:sym typeface="Arial"/>
              </a:endParaRPr>
            </a:p>
          </p:txBody>
        </p:sp>
        <p:sp>
          <p:nvSpPr>
            <p:cNvPr id="391" name="Google Shape;391;p12"/>
            <p:cNvSpPr/>
            <p:nvPr/>
          </p:nvSpPr>
          <p:spPr>
            <a:xfrm>
              <a:off x="3554300" y="4937501"/>
              <a:ext cx="4741656" cy="437620"/>
            </a:xfrm>
            <a:prstGeom prst="rightArrow">
              <a:avLst>
                <a:gd fmla="val 50000" name="adj1"/>
                <a:gd fmla="val 50000" name="adj2"/>
              </a:avLst>
            </a:prstGeom>
            <a:gradFill>
              <a:gsLst>
                <a:gs pos="0">
                  <a:srgbClr val="F7BCA2"/>
                </a:gs>
                <a:gs pos="50000">
                  <a:srgbClr val="F4B093"/>
                </a:gs>
                <a:gs pos="100000">
                  <a:srgbClr val="F7A47F"/>
                </a:gs>
              </a:gsLst>
              <a:lin ang="5400000" scaled="0"/>
            </a:grad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92" name="Google Shape;392;p12"/>
            <p:cNvSpPr txBox="1"/>
            <p:nvPr/>
          </p:nvSpPr>
          <p:spPr>
            <a:xfrm>
              <a:off x="8250282" y="4979955"/>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2024年</a:t>
              </a:r>
              <a:endParaRPr b="1" sz="900">
                <a:solidFill>
                  <a:schemeClr val="dk1"/>
                </a:solidFill>
                <a:latin typeface="Arial"/>
                <a:ea typeface="Arial"/>
                <a:cs typeface="Arial"/>
                <a:sym typeface="Arial"/>
              </a:endParaRPr>
            </a:p>
          </p:txBody>
        </p:sp>
        <p:sp>
          <p:nvSpPr>
            <p:cNvPr id="393" name="Google Shape;393;p12"/>
            <p:cNvSpPr txBox="1"/>
            <p:nvPr/>
          </p:nvSpPr>
          <p:spPr>
            <a:xfrm>
              <a:off x="3326103" y="5262568"/>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2015年</a:t>
              </a:r>
              <a:endParaRPr b="1" sz="900">
                <a:solidFill>
                  <a:schemeClr val="dk1"/>
                </a:solidFill>
                <a:latin typeface="Arial"/>
                <a:ea typeface="Arial"/>
                <a:cs typeface="Arial"/>
                <a:sym typeface="Arial"/>
              </a:endParaRPr>
            </a:p>
          </p:txBody>
        </p:sp>
        <p:sp>
          <p:nvSpPr>
            <p:cNvPr id="394" name="Google Shape;394;p12"/>
            <p:cNvSpPr/>
            <p:nvPr/>
          </p:nvSpPr>
          <p:spPr>
            <a:xfrm>
              <a:off x="4007402" y="5249015"/>
              <a:ext cx="4741656" cy="437620"/>
            </a:xfrm>
            <a:prstGeom prst="rightArrow">
              <a:avLst>
                <a:gd fmla="val 50000" name="adj1"/>
                <a:gd fmla="val 50000" name="adj2"/>
              </a:avLst>
            </a:prstGeom>
            <a:gradFill>
              <a:gsLst>
                <a:gs pos="0">
                  <a:srgbClr val="F7BCA2"/>
                </a:gs>
                <a:gs pos="50000">
                  <a:srgbClr val="F4B093"/>
                </a:gs>
                <a:gs pos="100000">
                  <a:srgbClr val="F7A47F"/>
                </a:gs>
              </a:gsLst>
              <a:lin ang="5400000" scaled="0"/>
            </a:grad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95" name="Google Shape;395;p12"/>
            <p:cNvSpPr txBox="1"/>
            <p:nvPr/>
          </p:nvSpPr>
          <p:spPr>
            <a:xfrm>
              <a:off x="8703384" y="5291469"/>
              <a:ext cx="681298"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900"/>
                <a:buFont typeface="Arial"/>
                <a:buNone/>
              </a:pPr>
              <a:r>
                <a:rPr b="1" lang="ja-JP" sz="900">
                  <a:solidFill>
                    <a:schemeClr val="dk1"/>
                  </a:solidFill>
                  <a:latin typeface="Arial"/>
                  <a:ea typeface="Arial"/>
                  <a:cs typeface="Arial"/>
                  <a:sym typeface="Arial"/>
                </a:rPr>
                <a:t>2025年</a:t>
              </a:r>
              <a:endParaRPr b="1" sz="900">
                <a:solidFill>
                  <a:schemeClr val="dk1"/>
                </a:solidFill>
                <a:latin typeface="Arial"/>
                <a:ea typeface="Arial"/>
                <a:cs typeface="Arial"/>
                <a:sym typeface="Arial"/>
              </a:endParaRPr>
            </a:p>
          </p:txBody>
        </p:sp>
      </p:grpSp>
      <p:sp>
        <p:nvSpPr>
          <p:cNvPr id="396" name="Google Shape;396;p12"/>
          <p:cNvSpPr/>
          <p:nvPr/>
        </p:nvSpPr>
        <p:spPr>
          <a:xfrm rot="893962">
            <a:off x="9478113" y="4057347"/>
            <a:ext cx="1923059" cy="1448014"/>
          </a:xfrm>
          <a:prstGeom prst="irregularSeal2">
            <a:avLst/>
          </a:prstGeom>
          <a:solidFill>
            <a:schemeClr val="accent4"/>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7" name="Google Shape;397;p12"/>
          <p:cNvSpPr txBox="1"/>
          <p:nvPr/>
        </p:nvSpPr>
        <p:spPr>
          <a:xfrm>
            <a:off x="9226085" y="4608110"/>
            <a:ext cx="2354207" cy="39516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２０１９年以降</a:t>
            </a:r>
            <a:endParaRPr b="1" sz="1000">
              <a:solidFill>
                <a:schemeClr val="dk1"/>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継続的に終了</a:t>
            </a:r>
            <a:endParaRPr b="1" sz="1000">
              <a:solidFill>
                <a:schemeClr val="dk1"/>
              </a:solidFill>
              <a:latin typeface="Arial"/>
              <a:ea typeface="Arial"/>
              <a:cs typeface="Arial"/>
              <a:sym typeface="Arial"/>
            </a:endParaRPr>
          </a:p>
        </p:txBody>
      </p:sp>
      <p:sp>
        <p:nvSpPr>
          <p:cNvPr id="398" name="Google Shape;398;p12"/>
          <p:cNvSpPr txBox="1"/>
          <p:nvPr/>
        </p:nvSpPr>
        <p:spPr>
          <a:xfrm>
            <a:off x="1815499" y="3686750"/>
            <a:ext cx="7764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〈契 約〉</a:t>
            </a:r>
            <a:endParaRPr/>
          </a:p>
        </p:txBody>
      </p:sp>
      <p:sp>
        <p:nvSpPr>
          <p:cNvPr id="399" name="Google Shape;399;p12"/>
          <p:cNvSpPr txBox="1"/>
          <p:nvPr/>
        </p:nvSpPr>
        <p:spPr>
          <a:xfrm>
            <a:off x="2262799" y="4004950"/>
            <a:ext cx="7764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〈契 約〉</a:t>
            </a:r>
            <a:endParaRPr/>
          </a:p>
        </p:txBody>
      </p:sp>
      <p:sp>
        <p:nvSpPr>
          <p:cNvPr id="400" name="Google Shape;400;p12"/>
          <p:cNvSpPr txBox="1"/>
          <p:nvPr/>
        </p:nvSpPr>
        <p:spPr>
          <a:xfrm>
            <a:off x="2734475" y="4316375"/>
            <a:ext cx="9063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〈契 約〉</a:t>
            </a:r>
            <a:endParaRPr/>
          </a:p>
        </p:txBody>
      </p:sp>
      <p:sp>
        <p:nvSpPr>
          <p:cNvPr id="401" name="Google Shape;401;p12"/>
          <p:cNvSpPr txBox="1"/>
          <p:nvPr/>
        </p:nvSpPr>
        <p:spPr>
          <a:xfrm>
            <a:off x="3211380" y="4637825"/>
            <a:ext cx="9063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〈契 約〉</a:t>
            </a:r>
            <a:endParaRPr/>
          </a:p>
        </p:txBody>
      </p:sp>
      <p:sp>
        <p:nvSpPr>
          <p:cNvPr id="402" name="Google Shape;402;p12"/>
          <p:cNvSpPr txBox="1"/>
          <p:nvPr/>
        </p:nvSpPr>
        <p:spPr>
          <a:xfrm>
            <a:off x="3700203" y="4958725"/>
            <a:ext cx="8181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〈契 約〉</a:t>
            </a:r>
            <a:endParaRPr/>
          </a:p>
        </p:txBody>
      </p:sp>
      <p:sp>
        <p:nvSpPr>
          <p:cNvPr id="403" name="Google Shape;403;p12"/>
          <p:cNvSpPr txBox="1"/>
          <p:nvPr/>
        </p:nvSpPr>
        <p:spPr>
          <a:xfrm>
            <a:off x="4200828" y="5270250"/>
            <a:ext cx="8181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〈契 約〉</a:t>
            </a:r>
            <a:endParaRPr/>
          </a:p>
        </p:txBody>
      </p:sp>
      <p:sp>
        <p:nvSpPr>
          <p:cNvPr id="404" name="Google Shape;404;p12"/>
          <p:cNvSpPr txBox="1"/>
          <p:nvPr/>
        </p:nvSpPr>
        <p:spPr>
          <a:xfrm>
            <a:off x="5693600" y="5334877"/>
            <a:ext cx="2342181" cy="26589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10年間の買取期間</a:t>
            </a:r>
            <a:endParaRPr b="1" sz="1000">
              <a:solidFill>
                <a:schemeClr val="dk1"/>
              </a:solidFill>
              <a:latin typeface="Arial"/>
              <a:ea typeface="Arial"/>
              <a:cs typeface="Arial"/>
              <a:sym typeface="Arial"/>
            </a:endParaRPr>
          </a:p>
        </p:txBody>
      </p:sp>
      <p:sp>
        <p:nvSpPr>
          <p:cNvPr id="405" name="Google Shape;405;p12"/>
          <p:cNvSpPr txBox="1"/>
          <p:nvPr/>
        </p:nvSpPr>
        <p:spPr>
          <a:xfrm>
            <a:off x="8320377" y="5274600"/>
            <a:ext cx="9063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〈終了〉</a:t>
            </a:r>
            <a:endParaRPr/>
          </a:p>
        </p:txBody>
      </p:sp>
      <p:sp>
        <p:nvSpPr>
          <p:cNvPr id="406" name="Google Shape;406;p12"/>
          <p:cNvSpPr txBox="1"/>
          <p:nvPr/>
        </p:nvSpPr>
        <p:spPr>
          <a:xfrm>
            <a:off x="7937302" y="4958725"/>
            <a:ext cx="8181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〈終了〉</a:t>
            </a:r>
            <a:endParaRPr/>
          </a:p>
        </p:txBody>
      </p:sp>
      <p:sp>
        <p:nvSpPr>
          <p:cNvPr id="407" name="Google Shape;407;p12"/>
          <p:cNvSpPr txBox="1"/>
          <p:nvPr/>
        </p:nvSpPr>
        <p:spPr>
          <a:xfrm>
            <a:off x="7440097" y="4660775"/>
            <a:ext cx="8181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〈終了〉</a:t>
            </a:r>
            <a:endParaRPr/>
          </a:p>
        </p:txBody>
      </p:sp>
      <p:sp>
        <p:nvSpPr>
          <p:cNvPr id="408" name="Google Shape;408;p12"/>
          <p:cNvSpPr txBox="1"/>
          <p:nvPr/>
        </p:nvSpPr>
        <p:spPr>
          <a:xfrm>
            <a:off x="7069801" y="4322425"/>
            <a:ext cx="7173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〈終了〉</a:t>
            </a:r>
            <a:endParaRPr/>
          </a:p>
        </p:txBody>
      </p:sp>
      <p:sp>
        <p:nvSpPr>
          <p:cNvPr id="409" name="Google Shape;409;p12"/>
          <p:cNvSpPr txBox="1"/>
          <p:nvPr/>
        </p:nvSpPr>
        <p:spPr>
          <a:xfrm>
            <a:off x="6402922" y="4025300"/>
            <a:ext cx="906300" cy="3468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〈終了〉</a:t>
            </a:r>
            <a:endParaRPr/>
          </a:p>
        </p:txBody>
      </p:sp>
      <p:sp>
        <p:nvSpPr>
          <p:cNvPr id="410" name="Google Shape;410;p12"/>
          <p:cNvSpPr txBox="1"/>
          <p:nvPr/>
        </p:nvSpPr>
        <p:spPr>
          <a:xfrm>
            <a:off x="5951497" y="3695625"/>
            <a:ext cx="906300" cy="395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〈終了〉</a:t>
            </a:r>
            <a:endParaRPr/>
          </a:p>
        </p:txBody>
      </p:sp>
      <p:sp>
        <p:nvSpPr>
          <p:cNvPr id="411" name="Google Shape;411;p12"/>
          <p:cNvSpPr txBox="1"/>
          <p:nvPr/>
        </p:nvSpPr>
        <p:spPr>
          <a:xfrm>
            <a:off x="5300714" y="5025573"/>
            <a:ext cx="2342181" cy="26589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10年間の買取期間</a:t>
            </a:r>
            <a:endParaRPr b="1" sz="1000">
              <a:solidFill>
                <a:schemeClr val="dk1"/>
              </a:solidFill>
              <a:latin typeface="Arial"/>
              <a:ea typeface="Arial"/>
              <a:cs typeface="Arial"/>
              <a:sym typeface="Arial"/>
            </a:endParaRPr>
          </a:p>
        </p:txBody>
      </p:sp>
      <p:sp>
        <p:nvSpPr>
          <p:cNvPr id="412" name="Google Shape;412;p12"/>
          <p:cNvSpPr txBox="1"/>
          <p:nvPr/>
        </p:nvSpPr>
        <p:spPr>
          <a:xfrm>
            <a:off x="4853234" y="4710747"/>
            <a:ext cx="2342181" cy="26589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10年間の買取期間</a:t>
            </a:r>
            <a:endParaRPr b="1" sz="1000">
              <a:solidFill>
                <a:schemeClr val="dk1"/>
              </a:solidFill>
              <a:latin typeface="Arial"/>
              <a:ea typeface="Arial"/>
              <a:cs typeface="Arial"/>
              <a:sym typeface="Arial"/>
            </a:endParaRPr>
          </a:p>
        </p:txBody>
      </p:sp>
      <p:sp>
        <p:nvSpPr>
          <p:cNvPr id="413" name="Google Shape;413;p12"/>
          <p:cNvSpPr txBox="1"/>
          <p:nvPr/>
        </p:nvSpPr>
        <p:spPr>
          <a:xfrm>
            <a:off x="4346207" y="4376197"/>
            <a:ext cx="2342181" cy="26589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10年間の買取期間</a:t>
            </a:r>
            <a:endParaRPr b="1" sz="1000">
              <a:solidFill>
                <a:schemeClr val="dk1"/>
              </a:solidFill>
              <a:latin typeface="Arial"/>
              <a:ea typeface="Arial"/>
              <a:cs typeface="Arial"/>
              <a:sym typeface="Arial"/>
            </a:endParaRPr>
          </a:p>
        </p:txBody>
      </p:sp>
      <p:sp>
        <p:nvSpPr>
          <p:cNvPr id="414" name="Google Shape;414;p12"/>
          <p:cNvSpPr txBox="1"/>
          <p:nvPr/>
        </p:nvSpPr>
        <p:spPr>
          <a:xfrm>
            <a:off x="3790458" y="4049516"/>
            <a:ext cx="2342181" cy="26589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10年間の買取期間</a:t>
            </a:r>
            <a:endParaRPr b="1" sz="1000">
              <a:solidFill>
                <a:schemeClr val="dk1"/>
              </a:solidFill>
              <a:latin typeface="Arial"/>
              <a:ea typeface="Arial"/>
              <a:cs typeface="Arial"/>
              <a:sym typeface="Arial"/>
            </a:endParaRPr>
          </a:p>
        </p:txBody>
      </p:sp>
      <p:sp>
        <p:nvSpPr>
          <p:cNvPr id="415" name="Google Shape;415;p12"/>
          <p:cNvSpPr txBox="1"/>
          <p:nvPr/>
        </p:nvSpPr>
        <p:spPr>
          <a:xfrm>
            <a:off x="3292871" y="3749160"/>
            <a:ext cx="2342181" cy="265896"/>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dk1"/>
              </a:buClr>
              <a:buSzPts val="1000"/>
              <a:buFont typeface="Arial"/>
              <a:buNone/>
            </a:pPr>
            <a:r>
              <a:rPr b="1" lang="ja-JP" sz="1000">
                <a:solidFill>
                  <a:schemeClr val="dk1"/>
                </a:solidFill>
                <a:latin typeface="Arial"/>
                <a:ea typeface="Arial"/>
                <a:cs typeface="Arial"/>
                <a:sym typeface="Arial"/>
              </a:rPr>
              <a:t>10年間の買取期間</a:t>
            </a:r>
            <a:endParaRPr b="1" sz="1000">
              <a:solidFill>
                <a:schemeClr val="dk1"/>
              </a:solidFill>
              <a:latin typeface="Arial"/>
              <a:ea typeface="Arial"/>
              <a:cs typeface="Arial"/>
              <a:sym typeface="Arial"/>
            </a:endParaRPr>
          </a:p>
        </p:txBody>
      </p:sp>
      <p:sp>
        <p:nvSpPr>
          <p:cNvPr id="416" name="Google Shape;416;p12"/>
          <p:cNvSpPr txBox="1"/>
          <p:nvPr/>
        </p:nvSpPr>
        <p:spPr>
          <a:xfrm>
            <a:off x="2369487" y="3774184"/>
            <a:ext cx="1150339" cy="21881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70C0"/>
              </a:buClr>
              <a:buSzPts val="1000"/>
              <a:buFont typeface="Arial"/>
              <a:buNone/>
            </a:pPr>
            <a:r>
              <a:rPr b="1" lang="ja-JP" sz="1000">
                <a:solidFill>
                  <a:srgbClr val="0070C0"/>
                </a:solidFill>
                <a:latin typeface="Arial"/>
                <a:ea typeface="Arial"/>
                <a:cs typeface="Arial"/>
                <a:sym typeface="Arial"/>
              </a:rPr>
              <a:t>買取価格：48円</a:t>
            </a:r>
            <a:endParaRPr b="1" sz="1000">
              <a:solidFill>
                <a:srgbClr val="0070C0"/>
              </a:solidFill>
              <a:latin typeface="Arial"/>
              <a:ea typeface="Arial"/>
              <a:cs typeface="Arial"/>
              <a:sym typeface="Arial"/>
            </a:endParaRPr>
          </a:p>
        </p:txBody>
      </p:sp>
      <p:sp>
        <p:nvSpPr>
          <p:cNvPr id="417" name="Google Shape;417;p12"/>
          <p:cNvSpPr txBox="1"/>
          <p:nvPr/>
        </p:nvSpPr>
        <p:spPr>
          <a:xfrm>
            <a:off x="2850742" y="4090343"/>
            <a:ext cx="1150339" cy="21881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70C0"/>
              </a:buClr>
              <a:buSzPts val="1000"/>
              <a:buFont typeface="Arial"/>
              <a:buNone/>
            </a:pPr>
            <a:r>
              <a:rPr b="1" lang="ja-JP" sz="1000">
                <a:solidFill>
                  <a:srgbClr val="0070C0"/>
                </a:solidFill>
                <a:latin typeface="Arial"/>
                <a:ea typeface="Arial"/>
                <a:cs typeface="Arial"/>
                <a:sym typeface="Arial"/>
              </a:rPr>
              <a:t>買取価格：42円</a:t>
            </a:r>
            <a:endParaRPr b="1" sz="1000">
              <a:solidFill>
                <a:srgbClr val="0070C0"/>
              </a:solidFill>
              <a:latin typeface="Arial"/>
              <a:ea typeface="Arial"/>
              <a:cs typeface="Arial"/>
              <a:sym typeface="Arial"/>
            </a:endParaRPr>
          </a:p>
        </p:txBody>
      </p:sp>
      <p:sp>
        <p:nvSpPr>
          <p:cNvPr id="418" name="Google Shape;418;p12"/>
          <p:cNvSpPr txBox="1"/>
          <p:nvPr/>
        </p:nvSpPr>
        <p:spPr>
          <a:xfrm>
            <a:off x="3311228" y="4399891"/>
            <a:ext cx="1150339" cy="21881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70C0"/>
              </a:buClr>
              <a:buSzPts val="1000"/>
              <a:buFont typeface="Arial"/>
              <a:buNone/>
            </a:pPr>
            <a:r>
              <a:rPr b="1" lang="ja-JP" sz="1000">
                <a:solidFill>
                  <a:srgbClr val="0070C0"/>
                </a:solidFill>
                <a:latin typeface="Arial"/>
                <a:ea typeface="Arial"/>
                <a:cs typeface="Arial"/>
                <a:sym typeface="Arial"/>
              </a:rPr>
              <a:t>買取価格：42円</a:t>
            </a:r>
            <a:endParaRPr b="1" sz="1000">
              <a:solidFill>
                <a:srgbClr val="0070C0"/>
              </a:solidFill>
              <a:latin typeface="Arial"/>
              <a:ea typeface="Arial"/>
              <a:cs typeface="Arial"/>
              <a:sym typeface="Arial"/>
            </a:endParaRPr>
          </a:p>
        </p:txBody>
      </p:sp>
      <p:sp>
        <p:nvSpPr>
          <p:cNvPr id="419" name="Google Shape;419;p12"/>
          <p:cNvSpPr txBox="1"/>
          <p:nvPr/>
        </p:nvSpPr>
        <p:spPr>
          <a:xfrm>
            <a:off x="3766153" y="4733142"/>
            <a:ext cx="1150339" cy="21881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70C0"/>
              </a:buClr>
              <a:buSzPts val="1000"/>
              <a:buFont typeface="Arial"/>
              <a:buNone/>
            </a:pPr>
            <a:r>
              <a:rPr b="1" lang="ja-JP" sz="1000">
                <a:solidFill>
                  <a:srgbClr val="0070C0"/>
                </a:solidFill>
                <a:latin typeface="Arial"/>
                <a:ea typeface="Arial"/>
                <a:cs typeface="Arial"/>
                <a:sym typeface="Arial"/>
              </a:rPr>
              <a:t>買取価格：38円</a:t>
            </a:r>
            <a:endParaRPr b="1" sz="1000">
              <a:solidFill>
                <a:srgbClr val="0070C0"/>
              </a:solidFill>
              <a:latin typeface="Arial"/>
              <a:ea typeface="Arial"/>
              <a:cs typeface="Arial"/>
              <a:sym typeface="Arial"/>
            </a:endParaRPr>
          </a:p>
        </p:txBody>
      </p:sp>
      <p:sp>
        <p:nvSpPr>
          <p:cNvPr id="420" name="Google Shape;420;p12"/>
          <p:cNvSpPr txBox="1"/>
          <p:nvPr/>
        </p:nvSpPr>
        <p:spPr>
          <a:xfrm>
            <a:off x="4248100" y="5050743"/>
            <a:ext cx="1150339" cy="21881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70C0"/>
              </a:buClr>
              <a:buSzPts val="1000"/>
              <a:buFont typeface="Arial"/>
              <a:buNone/>
            </a:pPr>
            <a:r>
              <a:rPr b="1" lang="ja-JP" sz="1000">
                <a:solidFill>
                  <a:srgbClr val="0070C0"/>
                </a:solidFill>
                <a:latin typeface="Arial"/>
                <a:ea typeface="Arial"/>
                <a:cs typeface="Arial"/>
                <a:sym typeface="Arial"/>
              </a:rPr>
              <a:t>買取価格：37円</a:t>
            </a:r>
            <a:endParaRPr b="1" sz="1000">
              <a:solidFill>
                <a:srgbClr val="0070C0"/>
              </a:solidFill>
              <a:latin typeface="Arial"/>
              <a:ea typeface="Arial"/>
              <a:cs typeface="Arial"/>
              <a:sym typeface="Arial"/>
            </a:endParaRPr>
          </a:p>
        </p:txBody>
      </p:sp>
      <p:sp>
        <p:nvSpPr>
          <p:cNvPr id="421" name="Google Shape;421;p12"/>
          <p:cNvSpPr txBox="1"/>
          <p:nvPr/>
        </p:nvSpPr>
        <p:spPr>
          <a:xfrm>
            <a:off x="4756306" y="5367222"/>
            <a:ext cx="1541511" cy="21881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70C0"/>
              </a:buClr>
              <a:buSzPts val="1000"/>
              <a:buFont typeface="Arial"/>
              <a:buNone/>
            </a:pPr>
            <a:r>
              <a:rPr b="1" lang="ja-JP" sz="1000">
                <a:solidFill>
                  <a:srgbClr val="0070C0"/>
                </a:solidFill>
                <a:latin typeface="Arial"/>
                <a:ea typeface="Arial"/>
                <a:cs typeface="Arial"/>
                <a:sym typeface="Arial"/>
              </a:rPr>
              <a:t>買取価格：33円/35円</a:t>
            </a:r>
            <a:endParaRPr b="1" sz="1000">
              <a:solidFill>
                <a:srgbClr val="0070C0"/>
              </a:solidFill>
              <a:latin typeface="Arial"/>
              <a:ea typeface="Arial"/>
              <a:cs typeface="Arial"/>
              <a:sym typeface="Arial"/>
            </a:endParaRPr>
          </a:p>
        </p:txBody>
      </p:sp>
      <p:sp>
        <p:nvSpPr>
          <p:cNvPr id="422" name="Google Shape;422;p12"/>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pic>
        <p:nvPicPr>
          <p:cNvPr id="427" name="Google Shape;427;p13"/>
          <p:cNvPicPr preferRelativeResize="0"/>
          <p:nvPr/>
        </p:nvPicPr>
        <p:blipFill rotWithShape="1">
          <a:blip r:embed="rId3">
            <a:alphaModFix/>
          </a:blip>
          <a:srcRect b="0" l="0" r="0" t="0"/>
          <a:stretch/>
        </p:blipFill>
        <p:spPr>
          <a:xfrm>
            <a:off x="220424" y="0"/>
            <a:ext cx="11811686" cy="6858000"/>
          </a:xfrm>
          <a:prstGeom prst="rect">
            <a:avLst/>
          </a:prstGeom>
          <a:noFill/>
          <a:ln>
            <a:noFill/>
          </a:ln>
        </p:spPr>
      </p:pic>
      <p:cxnSp>
        <p:nvCxnSpPr>
          <p:cNvPr id="428" name="Google Shape;428;p13"/>
          <p:cNvCxnSpPr/>
          <p:nvPr/>
        </p:nvCxnSpPr>
        <p:spPr>
          <a:xfrm>
            <a:off x="2388973" y="3509963"/>
            <a:ext cx="7372865" cy="0"/>
          </a:xfrm>
          <a:prstGeom prst="straightConnector1">
            <a:avLst/>
          </a:prstGeom>
          <a:noFill/>
          <a:ln cap="flat" cmpd="sng" w="38100">
            <a:solidFill>
              <a:srgbClr val="BA8C00"/>
            </a:solidFill>
            <a:prstDash val="solid"/>
            <a:miter lim="800000"/>
            <a:headEnd len="sm" w="sm" type="none"/>
            <a:tailEnd len="sm" w="sm" type="none"/>
          </a:ln>
        </p:spPr>
      </p:cxnSp>
      <p:sp>
        <p:nvSpPr>
          <p:cNvPr id="429" name="Google Shape;429;p13"/>
          <p:cNvSpPr txBox="1"/>
          <p:nvPr/>
        </p:nvSpPr>
        <p:spPr>
          <a:xfrm>
            <a:off x="4373858" y="2809254"/>
            <a:ext cx="3439800" cy="700800"/>
          </a:xfrm>
          <a:prstGeom prst="rect">
            <a:avLst/>
          </a:prstGeom>
          <a:noFill/>
          <a:ln>
            <a:noFill/>
          </a:ln>
        </p:spPr>
        <p:txBody>
          <a:bodyPr anchorCtr="0" anchor="ctr" bIns="45700" lIns="91425" spcFirstLastPara="1" rIns="91425" wrap="square" tIns="45700">
            <a:normAutofit fontScale="70000"/>
          </a:bodyPr>
          <a:lstStyle/>
          <a:p>
            <a:pPr indent="0" lvl="0" marL="0" marR="0" rtl="0" algn="just">
              <a:lnSpc>
                <a:spcPct val="90000"/>
              </a:lnSpc>
              <a:spcBef>
                <a:spcPts val="0"/>
              </a:spcBef>
              <a:spcAft>
                <a:spcPts val="0"/>
              </a:spcAft>
              <a:buClr>
                <a:schemeClr val="dk1"/>
              </a:buClr>
              <a:buSzPct val="100000"/>
              <a:buFont typeface="Calibri"/>
              <a:buNone/>
            </a:pPr>
            <a:r>
              <a:rPr lang="ja-JP" sz="4800">
                <a:solidFill>
                  <a:schemeClr val="dk1"/>
                </a:solidFill>
                <a:latin typeface="Calibri"/>
                <a:ea typeface="Calibri"/>
                <a:cs typeface="Calibri"/>
                <a:sym typeface="Calibri"/>
              </a:rPr>
              <a:t>販売代理店募集</a:t>
            </a:r>
            <a:endParaRPr sz="4800">
              <a:solidFill>
                <a:schemeClr val="dk1"/>
              </a:solidFill>
              <a:latin typeface="Calibri"/>
              <a:ea typeface="Calibri"/>
              <a:cs typeface="Calibri"/>
              <a:sym typeface="Calibri"/>
            </a:endParaRPr>
          </a:p>
        </p:txBody>
      </p:sp>
      <p:sp>
        <p:nvSpPr>
          <p:cNvPr id="430" name="Google Shape;430;p13"/>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14"/>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36" name="Google Shape;436;p14"/>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437" name="Google Shape;437;p14"/>
          <p:cNvSpPr txBox="1"/>
          <p:nvPr/>
        </p:nvSpPr>
        <p:spPr>
          <a:xfrm>
            <a:off x="283772" y="0"/>
            <a:ext cx="3999904" cy="700709"/>
          </a:xfrm>
          <a:prstGeom prst="rect">
            <a:avLst/>
          </a:prstGeom>
          <a:noFill/>
          <a:ln>
            <a:noFill/>
          </a:ln>
        </p:spPr>
        <p:txBody>
          <a:bodyPr anchorCtr="0" anchor="ctr" bIns="45700" lIns="91425" spcFirstLastPara="1" rIns="91425" wrap="square" tIns="45700">
            <a:normAutofit fontScale="92500"/>
          </a:bodyPr>
          <a:lstStyle/>
          <a:p>
            <a:pPr indent="0" lvl="0" marL="0" marR="0" rtl="0" algn="just">
              <a:lnSpc>
                <a:spcPct val="90000"/>
              </a:lnSpc>
              <a:spcBef>
                <a:spcPts val="0"/>
              </a:spcBef>
              <a:spcAft>
                <a:spcPts val="0"/>
              </a:spcAft>
              <a:buClr>
                <a:schemeClr val="dk1"/>
              </a:buClr>
              <a:buSzPct val="100000"/>
              <a:buFont typeface="Calibri"/>
              <a:buNone/>
            </a:pPr>
            <a:r>
              <a:rPr lang="ja-JP" sz="2800">
                <a:solidFill>
                  <a:schemeClr val="dk1"/>
                </a:solidFill>
                <a:latin typeface="Calibri"/>
                <a:ea typeface="Calibri"/>
                <a:cs typeface="Calibri"/>
                <a:sym typeface="Calibri"/>
              </a:rPr>
              <a:t>販売代理店募集のご案内</a:t>
            </a:r>
            <a:endParaRPr sz="2800">
              <a:solidFill>
                <a:schemeClr val="dk1"/>
              </a:solidFill>
              <a:latin typeface="Calibri"/>
              <a:ea typeface="Calibri"/>
              <a:cs typeface="Calibri"/>
              <a:sym typeface="Calibri"/>
            </a:endParaRPr>
          </a:p>
        </p:txBody>
      </p:sp>
      <p:sp>
        <p:nvSpPr>
          <p:cNvPr id="438" name="Google Shape;438;p14"/>
          <p:cNvSpPr txBox="1"/>
          <p:nvPr/>
        </p:nvSpPr>
        <p:spPr>
          <a:xfrm>
            <a:off x="406207" y="797975"/>
            <a:ext cx="753603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Calibri"/>
                <a:ea typeface="Calibri"/>
                <a:cs typeface="Calibri"/>
                <a:sym typeface="Calibri"/>
              </a:rPr>
              <a:t>アークネス株式会社では、太陽光発電システム、蓄電池、その他商材をご販売いただく代理店様を</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以下の通り、募集させていただきます。</a:t>
            </a:r>
            <a:endParaRPr sz="1400">
              <a:solidFill>
                <a:schemeClr val="dk1"/>
              </a:solidFill>
              <a:latin typeface="Calibri"/>
              <a:ea typeface="Calibri"/>
              <a:cs typeface="Calibri"/>
              <a:sym typeface="Calibri"/>
            </a:endParaRPr>
          </a:p>
        </p:txBody>
      </p:sp>
      <p:graphicFrame>
        <p:nvGraphicFramePr>
          <p:cNvPr id="439" name="Google Shape;439;p14"/>
          <p:cNvGraphicFramePr/>
          <p:nvPr/>
        </p:nvGraphicFramePr>
        <p:xfrm>
          <a:off x="1047063" y="1889440"/>
          <a:ext cx="3000000" cy="3000000"/>
        </p:xfrm>
        <a:graphic>
          <a:graphicData uri="http://schemas.openxmlformats.org/drawingml/2006/table">
            <a:tbl>
              <a:tblPr>
                <a:noFill/>
                <a:tableStyleId>{FFA98ED6-21C0-472F-8400-F0076B05AD80}</a:tableStyleId>
              </a:tblPr>
              <a:tblGrid>
                <a:gridCol w="2690050"/>
                <a:gridCol w="6963425"/>
              </a:tblGrid>
              <a:tr h="490550">
                <a:tc>
                  <a:txBody>
                    <a:bodyPr/>
                    <a:lstStyle/>
                    <a:p>
                      <a:pPr indent="0" lvl="0" marL="0" marR="0" rtl="0" algn="l">
                        <a:spcBef>
                          <a:spcPts val="0"/>
                        </a:spcBef>
                        <a:spcAft>
                          <a:spcPts val="0"/>
                        </a:spcAft>
                        <a:buNone/>
                      </a:pPr>
                      <a:r>
                        <a:rPr lang="ja-JP" sz="1400" u="none" cap="none" strike="noStrike"/>
                        <a:t>募集対象</a:t>
                      </a:r>
                      <a:endParaRPr b="1" sz="1400"/>
                    </a:p>
                  </a:txBody>
                  <a:tcPr marT="45725" marB="45725" marR="91450" marL="91450"/>
                </a:tc>
                <a:tc>
                  <a:txBody>
                    <a:bodyPr/>
                    <a:lstStyle/>
                    <a:p>
                      <a:pPr indent="0" lvl="0" marL="0" marR="0" rtl="0" algn="l">
                        <a:spcBef>
                          <a:spcPts val="0"/>
                        </a:spcBef>
                        <a:spcAft>
                          <a:spcPts val="0"/>
                        </a:spcAft>
                        <a:buNone/>
                      </a:pPr>
                      <a:r>
                        <a:rPr lang="ja-JP" sz="1400"/>
                        <a:t>法人・個人事業主・個人（副業可）</a:t>
                      </a:r>
                      <a:endParaRPr sz="1400"/>
                    </a:p>
                  </a:txBody>
                  <a:tcPr marT="45725" marB="45725" marR="91450" marL="91450"/>
                </a:tc>
              </a:tr>
              <a:tr h="490550">
                <a:tc>
                  <a:txBody>
                    <a:bodyPr/>
                    <a:lstStyle/>
                    <a:p>
                      <a:pPr indent="0" lvl="0" marL="0" marR="0" rtl="0" algn="l">
                        <a:spcBef>
                          <a:spcPts val="0"/>
                        </a:spcBef>
                        <a:spcAft>
                          <a:spcPts val="0"/>
                        </a:spcAft>
                        <a:buNone/>
                      </a:pPr>
                      <a:r>
                        <a:rPr lang="ja-JP" sz="1400"/>
                        <a:t>募集地域</a:t>
                      </a:r>
                      <a:endParaRPr b="1" sz="1400"/>
                    </a:p>
                  </a:txBody>
                  <a:tcPr marT="45725" marB="45725" marR="91450" marL="91450"/>
                </a:tc>
                <a:tc>
                  <a:txBody>
                    <a:bodyPr/>
                    <a:lstStyle/>
                    <a:p>
                      <a:pPr indent="0" lvl="0" marL="0" marR="0" rtl="0" algn="l">
                        <a:spcBef>
                          <a:spcPts val="0"/>
                        </a:spcBef>
                        <a:spcAft>
                          <a:spcPts val="0"/>
                        </a:spcAft>
                        <a:buNone/>
                      </a:pPr>
                      <a:r>
                        <a:rPr lang="ja-JP" sz="1400"/>
                        <a:t>全国</a:t>
                      </a:r>
                      <a:endParaRPr sz="1400"/>
                    </a:p>
                  </a:txBody>
                  <a:tcPr marT="45725" marB="45725" marR="91450" marL="91450"/>
                </a:tc>
              </a:tr>
              <a:tr h="1209575">
                <a:tc>
                  <a:txBody>
                    <a:bodyPr/>
                    <a:lstStyle/>
                    <a:p>
                      <a:pPr indent="0" lvl="0" marL="0" marR="0" rtl="0" algn="l">
                        <a:spcBef>
                          <a:spcPts val="0"/>
                        </a:spcBef>
                        <a:spcAft>
                          <a:spcPts val="0"/>
                        </a:spcAft>
                        <a:buNone/>
                      </a:pPr>
                      <a:r>
                        <a:rPr lang="ja-JP" sz="1400"/>
                        <a:t>初期費用</a:t>
                      </a:r>
                      <a:endParaRPr sz="1400"/>
                    </a:p>
                    <a:p>
                      <a:pPr indent="0" lvl="0" marL="0" marR="0" rtl="0" algn="l">
                        <a:spcBef>
                          <a:spcPts val="0"/>
                        </a:spcBef>
                        <a:spcAft>
                          <a:spcPts val="0"/>
                        </a:spcAft>
                        <a:buNone/>
                      </a:pPr>
                      <a:r>
                        <a:rPr lang="ja-JP" sz="1400"/>
                        <a:t>（税込表記）</a:t>
                      </a:r>
                      <a:endParaRPr b="1" sz="1400"/>
                    </a:p>
                  </a:txBody>
                  <a:tcPr marT="45725" marB="45725" marR="91450" marL="91450"/>
                </a:tc>
                <a:tc>
                  <a:txBody>
                    <a:bodyPr/>
                    <a:lstStyle/>
                    <a:p>
                      <a:pPr indent="0" lvl="0" marL="0" marR="0" rtl="0" algn="l">
                        <a:spcBef>
                          <a:spcPts val="0"/>
                        </a:spcBef>
                        <a:spcAft>
                          <a:spcPts val="0"/>
                        </a:spcAft>
                        <a:buNone/>
                      </a:pPr>
                      <a:r>
                        <a:rPr lang="ja-JP" sz="1400"/>
                        <a:t>登録料：販売代理店：①5.5万円　②11万円</a:t>
                      </a:r>
                      <a:endParaRPr sz="1400"/>
                    </a:p>
                    <a:p>
                      <a:pPr indent="0" lvl="0" marL="0" marR="0" rtl="0" algn="l">
                        <a:spcBef>
                          <a:spcPts val="0"/>
                        </a:spcBef>
                        <a:spcAft>
                          <a:spcPts val="0"/>
                        </a:spcAft>
                        <a:buNone/>
                      </a:pPr>
                      <a:r>
                        <a:rPr lang="ja-JP" sz="1400"/>
                        <a:t>　　　　　 紹介代理店：5.5万円</a:t>
                      </a:r>
                      <a:endParaRPr sz="1400"/>
                    </a:p>
                    <a:p>
                      <a:pPr indent="0" lvl="0" marL="0" marR="0" rtl="0" algn="l">
                        <a:spcBef>
                          <a:spcPts val="0"/>
                        </a:spcBef>
                        <a:spcAft>
                          <a:spcPts val="0"/>
                        </a:spcAft>
                        <a:buNone/>
                      </a:pPr>
                      <a:r>
                        <a:rPr lang="ja-JP" sz="1400"/>
                        <a:t>研修費用：11万円</a:t>
                      </a:r>
                      <a:endParaRPr sz="1400"/>
                    </a:p>
                  </a:txBody>
                  <a:tcPr marT="45725" marB="45725" marR="91450" marL="91450"/>
                </a:tc>
              </a:tr>
              <a:tr h="960375">
                <a:tc>
                  <a:txBody>
                    <a:bodyPr/>
                    <a:lstStyle/>
                    <a:p>
                      <a:pPr indent="0" lvl="0" marL="0" marR="0" rtl="0" algn="l">
                        <a:spcBef>
                          <a:spcPts val="0"/>
                        </a:spcBef>
                        <a:spcAft>
                          <a:spcPts val="0"/>
                        </a:spcAft>
                        <a:buNone/>
                      </a:pPr>
                      <a:r>
                        <a:rPr lang="ja-JP" sz="1400"/>
                        <a:t>業務範囲</a:t>
                      </a:r>
                      <a:endParaRPr b="1" sz="1400"/>
                    </a:p>
                  </a:txBody>
                  <a:tcPr marT="45725" marB="45725" marR="91450" marL="91450"/>
                </a:tc>
                <a:tc>
                  <a:txBody>
                    <a:bodyPr/>
                    <a:lstStyle/>
                    <a:p>
                      <a:pPr indent="0" lvl="0" marL="0" marR="0" rtl="0" algn="l">
                        <a:spcBef>
                          <a:spcPts val="0"/>
                        </a:spcBef>
                        <a:spcAft>
                          <a:spcPts val="0"/>
                        </a:spcAft>
                        <a:buNone/>
                      </a:pPr>
                      <a:r>
                        <a:rPr lang="ja-JP" sz="1400"/>
                        <a:t>販売代理店：①アポイントメントから完工まで　</a:t>
                      </a:r>
                      <a:endParaRPr sz="1400"/>
                    </a:p>
                    <a:p>
                      <a:pPr indent="0" lvl="0" marL="0" marR="0" rtl="0" algn="l">
                        <a:spcBef>
                          <a:spcPts val="0"/>
                        </a:spcBef>
                        <a:spcAft>
                          <a:spcPts val="0"/>
                        </a:spcAft>
                        <a:buNone/>
                      </a:pPr>
                      <a:r>
                        <a:rPr lang="ja-JP" sz="1400"/>
                        <a:t>　　　　　　　　</a:t>
                      </a:r>
                      <a:r>
                        <a:rPr lang="ja-JP" sz="1400"/>
                        <a:t> </a:t>
                      </a:r>
                      <a:r>
                        <a:rPr lang="ja-JP" sz="1400"/>
                        <a:t>②クロージング（ご契約手続き込）</a:t>
                      </a:r>
                      <a:endParaRPr sz="1400"/>
                    </a:p>
                    <a:p>
                      <a:pPr indent="0" lvl="0" marL="0" marR="0" rtl="0" algn="l">
                        <a:spcBef>
                          <a:spcPts val="0"/>
                        </a:spcBef>
                        <a:spcAft>
                          <a:spcPts val="0"/>
                        </a:spcAft>
                        <a:buNone/>
                      </a:pPr>
                      <a:r>
                        <a:rPr lang="ja-JP" sz="1400"/>
                        <a:t>紹介代理店：アポイントメント（電話・メール対応）のみ</a:t>
                      </a:r>
                      <a:endParaRPr sz="1400"/>
                    </a:p>
                  </a:txBody>
                  <a:tcPr marT="45725" marB="45725" marR="91450" marL="91450"/>
                </a:tc>
              </a:tr>
              <a:tr h="960375">
                <a:tc>
                  <a:txBody>
                    <a:bodyPr/>
                    <a:lstStyle/>
                    <a:p>
                      <a:pPr indent="0" lvl="0" marL="0" marR="0" rtl="0" algn="l">
                        <a:lnSpc>
                          <a:spcPct val="100000"/>
                        </a:lnSpc>
                        <a:spcBef>
                          <a:spcPts val="0"/>
                        </a:spcBef>
                        <a:spcAft>
                          <a:spcPts val="0"/>
                        </a:spcAft>
                        <a:buClr>
                          <a:schemeClr val="dk1"/>
                        </a:buClr>
                        <a:buSzPts val="1400"/>
                        <a:buFont typeface="Calibri"/>
                        <a:buNone/>
                      </a:pPr>
                      <a:r>
                        <a:rPr lang="ja-JP" sz="1400"/>
                        <a:t>販売条件</a:t>
                      </a:r>
                      <a:endParaRPr b="1" sz="1400"/>
                    </a:p>
                  </a:txBody>
                  <a:tcPr marT="45725" marB="45725" marR="91450" marL="91450"/>
                </a:tc>
                <a:tc>
                  <a:txBody>
                    <a:bodyPr/>
                    <a:lstStyle/>
                    <a:p>
                      <a:pPr indent="0" lvl="0" marL="0" marR="0" rtl="0" algn="l">
                        <a:spcBef>
                          <a:spcPts val="0"/>
                        </a:spcBef>
                        <a:spcAft>
                          <a:spcPts val="0"/>
                        </a:spcAft>
                        <a:buNone/>
                      </a:pPr>
                      <a:r>
                        <a:rPr lang="ja-JP" sz="1400"/>
                        <a:t>販売代理店：①粗利の50％　</a:t>
                      </a:r>
                      <a:endParaRPr sz="1400"/>
                    </a:p>
                    <a:p>
                      <a:pPr indent="0" lvl="0" marL="0" marR="0" rtl="0" algn="l">
                        <a:spcBef>
                          <a:spcPts val="0"/>
                        </a:spcBef>
                        <a:spcAft>
                          <a:spcPts val="0"/>
                        </a:spcAft>
                        <a:buNone/>
                      </a:pPr>
                      <a:r>
                        <a:rPr lang="ja-JP" sz="1400"/>
                        <a:t>　　　　　　　　</a:t>
                      </a:r>
                      <a:r>
                        <a:rPr lang="ja-JP" sz="1400"/>
                        <a:t> </a:t>
                      </a:r>
                      <a:r>
                        <a:rPr lang="ja-JP" sz="1400"/>
                        <a:t>②粗利の30％</a:t>
                      </a:r>
                      <a:endParaRPr sz="1400"/>
                    </a:p>
                    <a:p>
                      <a:pPr indent="0" lvl="0" marL="0" marR="0" rtl="0" algn="l">
                        <a:spcBef>
                          <a:spcPts val="0"/>
                        </a:spcBef>
                        <a:spcAft>
                          <a:spcPts val="0"/>
                        </a:spcAft>
                        <a:buNone/>
                      </a:pPr>
                      <a:r>
                        <a:rPr lang="ja-JP" sz="1400"/>
                        <a:t>紹介代理店：粗利の20％</a:t>
                      </a:r>
                      <a:endParaRPr sz="1400"/>
                    </a:p>
                  </a:txBody>
                  <a:tcPr marT="45725" marB="45725" marR="91450" marL="91450"/>
                </a:tc>
              </a:tr>
              <a:tr h="490550">
                <a:tc>
                  <a:txBody>
                    <a:bodyPr/>
                    <a:lstStyle/>
                    <a:p>
                      <a:pPr indent="0" lvl="0" marL="0" marR="0" rtl="0" algn="l">
                        <a:spcBef>
                          <a:spcPts val="0"/>
                        </a:spcBef>
                        <a:spcAft>
                          <a:spcPts val="0"/>
                        </a:spcAft>
                        <a:buNone/>
                      </a:pPr>
                      <a:r>
                        <a:rPr lang="ja-JP" sz="1400"/>
                        <a:t>その他</a:t>
                      </a:r>
                      <a:endParaRPr b="1" sz="1400"/>
                    </a:p>
                  </a:txBody>
                  <a:tcPr marT="45725" marB="45725" marR="91450" marL="91450"/>
                </a:tc>
                <a:tc>
                  <a:txBody>
                    <a:bodyPr/>
                    <a:lstStyle/>
                    <a:p>
                      <a:pPr indent="0" lvl="0" marL="0" marR="0" rtl="0" algn="l">
                        <a:spcBef>
                          <a:spcPts val="0"/>
                        </a:spcBef>
                        <a:spcAft>
                          <a:spcPts val="0"/>
                        </a:spcAft>
                        <a:buNone/>
                      </a:pPr>
                      <a:r>
                        <a:rPr lang="ja-JP" sz="1400"/>
                        <a:t>太陽光発電システム商材以外の販売成功に関しましても、同様にお支払い致します。</a:t>
                      </a:r>
                      <a:endParaRPr sz="1400"/>
                    </a:p>
                  </a:txBody>
                  <a:tcPr marT="45725" marB="45725" marR="91450" marL="91450"/>
                </a:tc>
              </a:tr>
            </a:tbl>
          </a:graphicData>
        </a:graphic>
      </p:graphicFrame>
      <p:sp>
        <p:nvSpPr>
          <p:cNvPr id="440" name="Google Shape;440;p14"/>
          <p:cNvSpPr txBox="1"/>
          <p:nvPr/>
        </p:nvSpPr>
        <p:spPr>
          <a:xfrm>
            <a:off x="3754903" y="1343700"/>
            <a:ext cx="46764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rgbClr val="FF0000"/>
                </a:solidFill>
                <a:latin typeface="Calibri"/>
                <a:ea typeface="Calibri"/>
                <a:cs typeface="Calibri"/>
                <a:sym typeface="Calibri"/>
              </a:rPr>
              <a:t>※アポイントのみの条件で募集が望ましいかも</a:t>
            </a:r>
            <a:endParaRPr sz="1400">
              <a:solidFill>
                <a:srgbClr val="FF0000"/>
              </a:solidFill>
              <a:latin typeface="Calibri"/>
              <a:ea typeface="Calibri"/>
              <a:cs typeface="Calibri"/>
              <a:sym typeface="Calibri"/>
            </a:endParaRPr>
          </a:p>
          <a:p>
            <a:pPr indent="0" lvl="0" marL="0" marR="0" rtl="0" algn="l">
              <a:spcBef>
                <a:spcPts val="0"/>
              </a:spcBef>
              <a:spcAft>
                <a:spcPts val="0"/>
              </a:spcAft>
              <a:buNone/>
            </a:pPr>
            <a:r>
              <a:rPr lang="ja-JP" sz="1400">
                <a:solidFill>
                  <a:srgbClr val="FF0000"/>
                </a:solidFill>
                <a:latin typeface="Calibri"/>
                <a:ea typeface="Calibri"/>
                <a:cs typeface="Calibri"/>
                <a:sym typeface="Calibri"/>
              </a:rPr>
              <a:t>①アポイント　②紹介</a:t>
            </a:r>
            <a:endParaRPr sz="1400">
              <a:solidFill>
                <a:srgbClr val="FF0000"/>
              </a:solidFill>
              <a:latin typeface="Calibri"/>
              <a:ea typeface="Calibri"/>
              <a:cs typeface="Calibri"/>
              <a:sym typeface="Calibri"/>
            </a:endParaRPr>
          </a:p>
        </p:txBody>
      </p:sp>
      <p:sp>
        <p:nvSpPr>
          <p:cNvPr id="441" name="Google Shape;441;p14"/>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15"/>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47" name="Google Shape;447;p15"/>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448" name="Google Shape;448;p15"/>
          <p:cNvSpPr txBox="1"/>
          <p:nvPr/>
        </p:nvSpPr>
        <p:spPr>
          <a:xfrm>
            <a:off x="283772" y="0"/>
            <a:ext cx="1314370" cy="700709"/>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Calibri"/>
              <a:buNone/>
            </a:pPr>
            <a:r>
              <a:rPr lang="ja-JP" sz="2800">
                <a:solidFill>
                  <a:schemeClr val="dk1"/>
                </a:solidFill>
                <a:latin typeface="Calibri"/>
                <a:ea typeface="Calibri"/>
                <a:cs typeface="Calibri"/>
                <a:sym typeface="Calibri"/>
              </a:rPr>
              <a:t>報酬例</a:t>
            </a:r>
            <a:endParaRPr sz="2800">
              <a:solidFill>
                <a:schemeClr val="dk1"/>
              </a:solidFill>
              <a:latin typeface="Calibri"/>
              <a:ea typeface="Calibri"/>
              <a:cs typeface="Calibri"/>
              <a:sym typeface="Calibri"/>
            </a:endParaRPr>
          </a:p>
        </p:txBody>
      </p:sp>
      <p:graphicFrame>
        <p:nvGraphicFramePr>
          <p:cNvPr id="449" name="Google Shape;449;p15"/>
          <p:cNvGraphicFramePr/>
          <p:nvPr/>
        </p:nvGraphicFramePr>
        <p:xfrm>
          <a:off x="940957" y="886578"/>
          <a:ext cx="3000000" cy="3000000"/>
        </p:xfrm>
        <a:graphic>
          <a:graphicData uri="http://schemas.openxmlformats.org/drawingml/2006/table">
            <a:tbl>
              <a:tblPr>
                <a:solidFill>
                  <a:srgbClr val="FFCCCC"/>
                </a:solidFill>
                <a:tableStyleId>{9D401811-7484-416A-8ECE-67B07CA8E478}</a:tableStyleId>
              </a:tblPr>
              <a:tblGrid>
                <a:gridCol w="2136350"/>
                <a:gridCol w="1321350"/>
                <a:gridCol w="1728850"/>
                <a:gridCol w="1728850"/>
                <a:gridCol w="1728850"/>
              </a:tblGrid>
              <a:tr h="156075">
                <a:tc>
                  <a:txBody>
                    <a:bodyPr/>
                    <a:lstStyle/>
                    <a:p>
                      <a:pPr indent="0" lvl="0" marL="0" marR="0" rtl="0" algn="ctr">
                        <a:spcBef>
                          <a:spcPts val="0"/>
                        </a:spcBef>
                        <a:spcAft>
                          <a:spcPts val="0"/>
                        </a:spcAft>
                        <a:buNone/>
                      </a:pPr>
                      <a:r>
                        <a:rPr lang="ja-JP" sz="800"/>
                        <a:t>案件内容</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c>
                  <a:txBody>
                    <a:bodyPr/>
                    <a:lstStyle/>
                    <a:p>
                      <a:pPr indent="0" lvl="0" marL="0" marR="0" rtl="0" algn="ctr">
                        <a:spcBef>
                          <a:spcPts val="0"/>
                        </a:spcBef>
                        <a:spcAft>
                          <a:spcPts val="0"/>
                        </a:spcAft>
                        <a:buNone/>
                      </a:pPr>
                      <a:r>
                        <a:rPr lang="ja-JP" sz="800"/>
                        <a:t>契約金額</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c>
                  <a:txBody>
                    <a:bodyPr/>
                    <a:lstStyle/>
                    <a:p>
                      <a:pPr indent="0" lvl="0" marL="0" marR="0" rtl="0" algn="ctr">
                        <a:spcBef>
                          <a:spcPts val="0"/>
                        </a:spcBef>
                        <a:spcAft>
                          <a:spcPts val="0"/>
                        </a:spcAft>
                        <a:buNone/>
                      </a:pPr>
                      <a:r>
                        <a:rPr lang="ja-JP" sz="800"/>
                        <a:t>仕入れ</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c>
                  <a:txBody>
                    <a:bodyPr/>
                    <a:lstStyle/>
                    <a:p>
                      <a:pPr indent="0" lvl="0" marL="0" marR="0" rtl="0" algn="ctr">
                        <a:spcBef>
                          <a:spcPts val="0"/>
                        </a:spcBef>
                        <a:spcAft>
                          <a:spcPts val="0"/>
                        </a:spcAft>
                        <a:buNone/>
                      </a:pPr>
                      <a:r>
                        <a:rPr lang="ja-JP" sz="800"/>
                        <a:t>工事費</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c>
                  <a:txBody>
                    <a:bodyPr/>
                    <a:lstStyle/>
                    <a:p>
                      <a:pPr indent="0" lvl="0" marL="0" marR="0" rtl="0" algn="ctr">
                        <a:spcBef>
                          <a:spcPts val="0"/>
                        </a:spcBef>
                        <a:spcAft>
                          <a:spcPts val="0"/>
                        </a:spcAft>
                        <a:buNone/>
                      </a:pPr>
                      <a:r>
                        <a:rPr lang="ja-JP" sz="800"/>
                        <a:t>利益</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r>
              <a:tr h="158700">
                <a:tc>
                  <a:txBody>
                    <a:bodyPr/>
                    <a:lstStyle/>
                    <a:p>
                      <a:pPr indent="0" lvl="0" marL="0" marR="0" rtl="0" algn="ctr">
                        <a:spcBef>
                          <a:spcPts val="0"/>
                        </a:spcBef>
                        <a:spcAft>
                          <a:spcPts val="0"/>
                        </a:spcAft>
                        <a:buNone/>
                      </a:pPr>
                      <a:r>
                        <a:rPr lang="ja-JP" sz="800"/>
                        <a:t>太陽光（9.52kw）+蓄電池（9.8kw）</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800"/>
                        <a:t>4,000,000円</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800"/>
                        <a:t>2,070,000円</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800"/>
                        <a:t>600,000円</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800"/>
                        <a:t>1,330,000円</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graphicFrame>
        <p:nvGraphicFramePr>
          <p:cNvPr id="450" name="Google Shape;450;p15"/>
          <p:cNvGraphicFramePr/>
          <p:nvPr/>
        </p:nvGraphicFramePr>
        <p:xfrm>
          <a:off x="971865" y="1582258"/>
          <a:ext cx="3000000" cy="3000000"/>
        </p:xfrm>
        <a:graphic>
          <a:graphicData uri="http://schemas.openxmlformats.org/drawingml/2006/table">
            <a:tbl>
              <a:tblPr>
                <a:solidFill>
                  <a:srgbClr val="FFCCCC"/>
                </a:solidFill>
                <a:tableStyleId>{9D401811-7484-416A-8ECE-67B07CA8E478}</a:tableStyleId>
              </a:tblPr>
              <a:tblGrid>
                <a:gridCol w="1559700"/>
                <a:gridCol w="1482800"/>
                <a:gridCol w="2144025"/>
              </a:tblGrid>
              <a:tr h="148450">
                <a:tc>
                  <a:txBody>
                    <a:bodyPr/>
                    <a:lstStyle/>
                    <a:p>
                      <a:pPr indent="0" lvl="0" marL="0" marR="0" rtl="0" algn="ctr">
                        <a:spcBef>
                          <a:spcPts val="0"/>
                        </a:spcBef>
                        <a:spcAft>
                          <a:spcPts val="0"/>
                        </a:spcAft>
                        <a:buNone/>
                      </a:pPr>
                      <a:r>
                        <a:rPr b="1" lang="ja-JP" sz="800">
                          <a:solidFill>
                            <a:schemeClr val="lt1"/>
                          </a:solidFill>
                        </a:rPr>
                        <a:t>利益</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報酬比率</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代理店様報酬</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r>
              <a:tr h="159050">
                <a:tc>
                  <a:txBody>
                    <a:bodyPr/>
                    <a:lstStyle/>
                    <a:p>
                      <a:pPr indent="0" lvl="0" marL="0" marR="0" rtl="0" algn="ctr">
                        <a:spcBef>
                          <a:spcPts val="0"/>
                        </a:spcBef>
                        <a:spcAft>
                          <a:spcPts val="0"/>
                        </a:spcAft>
                        <a:buNone/>
                      </a:pPr>
                      <a:r>
                        <a:rPr lang="ja-JP" sz="900"/>
                        <a:t>1,330,000円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25％</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332,500円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sp>
        <p:nvSpPr>
          <p:cNvPr id="451" name="Google Shape;451;p15"/>
          <p:cNvSpPr txBox="1"/>
          <p:nvPr/>
        </p:nvSpPr>
        <p:spPr>
          <a:xfrm>
            <a:off x="826426" y="1345900"/>
            <a:ext cx="1790700" cy="215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800">
                <a:solidFill>
                  <a:schemeClr val="dk1"/>
                </a:solidFill>
                <a:latin typeface="Calibri"/>
                <a:ea typeface="Calibri"/>
                <a:cs typeface="Calibri"/>
                <a:sym typeface="Calibri"/>
              </a:rPr>
              <a:t>報酬体系①　紹介代理店（25％）</a:t>
            </a:r>
            <a:endParaRPr b="1" sz="800">
              <a:solidFill>
                <a:schemeClr val="dk1"/>
              </a:solidFill>
              <a:latin typeface="Calibri"/>
              <a:ea typeface="Calibri"/>
              <a:cs typeface="Calibri"/>
              <a:sym typeface="Calibri"/>
            </a:endParaRPr>
          </a:p>
        </p:txBody>
      </p:sp>
      <p:sp>
        <p:nvSpPr>
          <p:cNvPr id="452" name="Google Shape;452;p15"/>
          <p:cNvSpPr txBox="1"/>
          <p:nvPr/>
        </p:nvSpPr>
        <p:spPr>
          <a:xfrm>
            <a:off x="574499" y="668425"/>
            <a:ext cx="3015900" cy="230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900">
                <a:solidFill>
                  <a:schemeClr val="dk1"/>
                </a:solidFill>
                <a:latin typeface="Calibri"/>
                <a:ea typeface="Calibri"/>
                <a:cs typeface="Calibri"/>
                <a:sym typeface="Calibri"/>
              </a:rPr>
              <a:t>例１　太陽光発電+蓄電池をご成約いただいた場合</a:t>
            </a:r>
            <a:endParaRPr b="1" sz="900">
              <a:solidFill>
                <a:schemeClr val="dk1"/>
              </a:solidFill>
              <a:latin typeface="Calibri"/>
              <a:ea typeface="Calibri"/>
              <a:cs typeface="Calibri"/>
              <a:sym typeface="Calibri"/>
            </a:endParaRPr>
          </a:p>
        </p:txBody>
      </p:sp>
      <p:cxnSp>
        <p:nvCxnSpPr>
          <p:cNvPr id="453" name="Google Shape;453;p15"/>
          <p:cNvCxnSpPr/>
          <p:nvPr/>
        </p:nvCxnSpPr>
        <p:spPr>
          <a:xfrm>
            <a:off x="868661" y="3573747"/>
            <a:ext cx="10483080" cy="0"/>
          </a:xfrm>
          <a:prstGeom prst="straightConnector1">
            <a:avLst/>
          </a:prstGeom>
          <a:noFill/>
          <a:ln cap="flat" cmpd="sng" w="57150">
            <a:solidFill>
              <a:srgbClr val="BA8C00"/>
            </a:solidFill>
            <a:prstDash val="solid"/>
            <a:miter lim="800000"/>
            <a:headEnd len="sm" w="sm" type="none"/>
            <a:tailEnd len="sm" w="sm" type="none"/>
          </a:ln>
        </p:spPr>
      </p:cxnSp>
      <p:sp>
        <p:nvSpPr>
          <p:cNvPr id="454" name="Google Shape;454;p15"/>
          <p:cNvSpPr txBox="1"/>
          <p:nvPr/>
        </p:nvSpPr>
        <p:spPr>
          <a:xfrm>
            <a:off x="3726921" y="6355268"/>
            <a:ext cx="5009282"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400">
                <a:solidFill>
                  <a:srgbClr val="0000FF"/>
                </a:solidFill>
                <a:latin typeface="Arial"/>
                <a:ea typeface="Arial"/>
                <a:cs typeface="Arial"/>
                <a:sym typeface="Arial"/>
              </a:rPr>
              <a:t>業界最高報酬</a:t>
            </a:r>
            <a:r>
              <a:rPr b="1" lang="ja-JP" sz="1200">
                <a:solidFill>
                  <a:schemeClr val="dk1"/>
                </a:solidFill>
                <a:latin typeface="Arial"/>
                <a:ea typeface="Arial"/>
                <a:cs typeface="Arial"/>
                <a:sym typeface="Arial"/>
              </a:rPr>
              <a:t>にて代理店様の頑張りをサポートしていきます！！</a:t>
            </a:r>
            <a:endParaRPr b="1" sz="1200">
              <a:solidFill>
                <a:schemeClr val="dk1"/>
              </a:solidFill>
              <a:latin typeface="Arial"/>
              <a:ea typeface="Arial"/>
              <a:cs typeface="Arial"/>
              <a:sym typeface="Arial"/>
            </a:endParaRPr>
          </a:p>
        </p:txBody>
      </p:sp>
      <p:graphicFrame>
        <p:nvGraphicFramePr>
          <p:cNvPr id="455" name="Google Shape;455;p15"/>
          <p:cNvGraphicFramePr/>
          <p:nvPr/>
        </p:nvGraphicFramePr>
        <p:xfrm>
          <a:off x="940957" y="2286886"/>
          <a:ext cx="3000000" cy="3000000"/>
        </p:xfrm>
        <a:graphic>
          <a:graphicData uri="http://schemas.openxmlformats.org/drawingml/2006/table">
            <a:tbl>
              <a:tblPr>
                <a:solidFill>
                  <a:srgbClr val="FFCCCC"/>
                </a:solidFill>
                <a:tableStyleId>{9D401811-7484-416A-8ECE-67B07CA8E478}</a:tableStyleId>
              </a:tblPr>
              <a:tblGrid>
                <a:gridCol w="1559700"/>
                <a:gridCol w="1482800"/>
                <a:gridCol w="2144025"/>
              </a:tblGrid>
              <a:tr h="119525">
                <a:tc>
                  <a:txBody>
                    <a:bodyPr/>
                    <a:lstStyle/>
                    <a:p>
                      <a:pPr indent="0" lvl="0" marL="0" marR="0" rtl="0" algn="ctr">
                        <a:spcBef>
                          <a:spcPts val="0"/>
                        </a:spcBef>
                        <a:spcAft>
                          <a:spcPts val="0"/>
                        </a:spcAft>
                        <a:buNone/>
                      </a:pPr>
                      <a:r>
                        <a:rPr b="1" lang="ja-JP" sz="800">
                          <a:solidFill>
                            <a:schemeClr val="lt1"/>
                          </a:solidFill>
                        </a:rPr>
                        <a:t>利益</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報酬比率</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代理店様報酬</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r>
              <a:tr h="128075">
                <a:tc>
                  <a:txBody>
                    <a:bodyPr/>
                    <a:lstStyle/>
                    <a:p>
                      <a:pPr indent="0" lvl="0" marL="0" marR="0" rtl="0" algn="ctr">
                        <a:spcBef>
                          <a:spcPts val="0"/>
                        </a:spcBef>
                        <a:spcAft>
                          <a:spcPts val="0"/>
                        </a:spcAft>
                        <a:buNone/>
                      </a:pPr>
                      <a:r>
                        <a:rPr lang="ja-JP" sz="900"/>
                        <a:t>1,330,000円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40％</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532,000円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sp>
        <p:nvSpPr>
          <p:cNvPr id="456" name="Google Shape;456;p15"/>
          <p:cNvSpPr txBox="1"/>
          <p:nvPr/>
        </p:nvSpPr>
        <p:spPr>
          <a:xfrm>
            <a:off x="826427" y="2085125"/>
            <a:ext cx="2008800" cy="215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800">
                <a:solidFill>
                  <a:schemeClr val="dk1"/>
                </a:solidFill>
                <a:latin typeface="Calibri"/>
                <a:ea typeface="Calibri"/>
                <a:cs typeface="Calibri"/>
                <a:sym typeface="Calibri"/>
              </a:rPr>
              <a:t>報酬体系②　販売代理店Ⅰ（40％）</a:t>
            </a:r>
            <a:endParaRPr b="1" sz="800">
              <a:solidFill>
                <a:schemeClr val="dk1"/>
              </a:solidFill>
              <a:latin typeface="Calibri"/>
              <a:ea typeface="Calibri"/>
              <a:cs typeface="Calibri"/>
              <a:sym typeface="Calibri"/>
            </a:endParaRPr>
          </a:p>
        </p:txBody>
      </p:sp>
      <p:graphicFrame>
        <p:nvGraphicFramePr>
          <p:cNvPr id="457" name="Google Shape;457;p15"/>
          <p:cNvGraphicFramePr/>
          <p:nvPr/>
        </p:nvGraphicFramePr>
        <p:xfrm>
          <a:off x="940957" y="2980157"/>
          <a:ext cx="3000000" cy="3000000"/>
        </p:xfrm>
        <a:graphic>
          <a:graphicData uri="http://schemas.openxmlformats.org/drawingml/2006/table">
            <a:tbl>
              <a:tblPr>
                <a:solidFill>
                  <a:srgbClr val="FFCCCC"/>
                </a:solidFill>
                <a:tableStyleId>{9D401811-7484-416A-8ECE-67B07CA8E478}</a:tableStyleId>
              </a:tblPr>
              <a:tblGrid>
                <a:gridCol w="1559700"/>
                <a:gridCol w="1482800"/>
                <a:gridCol w="2144025"/>
              </a:tblGrid>
              <a:tr h="170600">
                <a:tc>
                  <a:txBody>
                    <a:bodyPr/>
                    <a:lstStyle/>
                    <a:p>
                      <a:pPr indent="0" lvl="0" marL="0" marR="0" rtl="0" algn="ctr">
                        <a:spcBef>
                          <a:spcPts val="0"/>
                        </a:spcBef>
                        <a:spcAft>
                          <a:spcPts val="0"/>
                        </a:spcAft>
                        <a:buNone/>
                      </a:pPr>
                      <a:r>
                        <a:rPr b="1" lang="ja-JP" sz="800">
                          <a:solidFill>
                            <a:schemeClr val="lt1"/>
                          </a:solidFill>
                        </a:rPr>
                        <a:t>利益</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報酬比率</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代理店様報酬</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r>
              <a:tr h="194975">
                <a:tc>
                  <a:txBody>
                    <a:bodyPr/>
                    <a:lstStyle/>
                    <a:p>
                      <a:pPr indent="0" lvl="0" marL="0" marR="0" rtl="0" algn="ctr">
                        <a:spcBef>
                          <a:spcPts val="0"/>
                        </a:spcBef>
                        <a:spcAft>
                          <a:spcPts val="0"/>
                        </a:spcAft>
                        <a:buNone/>
                      </a:pPr>
                      <a:r>
                        <a:rPr lang="ja-JP" sz="900"/>
                        <a:t>1,330,000円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55％</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731,500円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sp>
        <p:nvSpPr>
          <p:cNvPr id="458" name="Google Shape;458;p15"/>
          <p:cNvSpPr txBox="1"/>
          <p:nvPr/>
        </p:nvSpPr>
        <p:spPr>
          <a:xfrm>
            <a:off x="826427" y="2759725"/>
            <a:ext cx="2189100" cy="215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800">
                <a:solidFill>
                  <a:schemeClr val="dk1"/>
                </a:solidFill>
                <a:latin typeface="Calibri"/>
                <a:ea typeface="Calibri"/>
                <a:cs typeface="Calibri"/>
                <a:sym typeface="Calibri"/>
              </a:rPr>
              <a:t>報酬体系③　販売代理店Ⅱ（55％）</a:t>
            </a:r>
            <a:endParaRPr b="1" sz="800">
              <a:solidFill>
                <a:schemeClr val="dk1"/>
              </a:solidFill>
              <a:latin typeface="Calibri"/>
              <a:ea typeface="Calibri"/>
              <a:cs typeface="Calibri"/>
              <a:sym typeface="Calibri"/>
            </a:endParaRPr>
          </a:p>
        </p:txBody>
      </p:sp>
      <p:graphicFrame>
        <p:nvGraphicFramePr>
          <p:cNvPr id="459" name="Google Shape;459;p15"/>
          <p:cNvGraphicFramePr/>
          <p:nvPr/>
        </p:nvGraphicFramePr>
        <p:xfrm>
          <a:off x="1014110" y="3864806"/>
          <a:ext cx="3000000" cy="3000000"/>
        </p:xfrm>
        <a:graphic>
          <a:graphicData uri="http://schemas.openxmlformats.org/drawingml/2006/table">
            <a:tbl>
              <a:tblPr>
                <a:solidFill>
                  <a:srgbClr val="FFCCCC"/>
                </a:solidFill>
                <a:tableStyleId>{9D401811-7484-416A-8ECE-67B07CA8E478}</a:tableStyleId>
              </a:tblPr>
              <a:tblGrid>
                <a:gridCol w="2136350"/>
                <a:gridCol w="1321350"/>
                <a:gridCol w="1728850"/>
                <a:gridCol w="1728850"/>
                <a:gridCol w="1728850"/>
              </a:tblGrid>
              <a:tr h="156075">
                <a:tc>
                  <a:txBody>
                    <a:bodyPr/>
                    <a:lstStyle/>
                    <a:p>
                      <a:pPr indent="0" lvl="0" marL="0" marR="0" rtl="0" algn="ctr">
                        <a:spcBef>
                          <a:spcPts val="0"/>
                        </a:spcBef>
                        <a:spcAft>
                          <a:spcPts val="0"/>
                        </a:spcAft>
                        <a:buNone/>
                      </a:pPr>
                      <a:r>
                        <a:rPr lang="ja-JP" sz="800"/>
                        <a:t>案件内容</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c>
                  <a:txBody>
                    <a:bodyPr/>
                    <a:lstStyle/>
                    <a:p>
                      <a:pPr indent="0" lvl="0" marL="0" marR="0" rtl="0" algn="ctr">
                        <a:spcBef>
                          <a:spcPts val="0"/>
                        </a:spcBef>
                        <a:spcAft>
                          <a:spcPts val="0"/>
                        </a:spcAft>
                        <a:buNone/>
                      </a:pPr>
                      <a:r>
                        <a:rPr lang="ja-JP" sz="800"/>
                        <a:t>契約金額</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c>
                  <a:txBody>
                    <a:bodyPr/>
                    <a:lstStyle/>
                    <a:p>
                      <a:pPr indent="0" lvl="0" marL="0" marR="0" rtl="0" algn="ctr">
                        <a:spcBef>
                          <a:spcPts val="0"/>
                        </a:spcBef>
                        <a:spcAft>
                          <a:spcPts val="0"/>
                        </a:spcAft>
                        <a:buNone/>
                      </a:pPr>
                      <a:r>
                        <a:rPr lang="ja-JP" sz="800"/>
                        <a:t>仕入れ</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c>
                  <a:txBody>
                    <a:bodyPr/>
                    <a:lstStyle/>
                    <a:p>
                      <a:pPr indent="0" lvl="0" marL="0" marR="0" rtl="0" algn="ctr">
                        <a:spcBef>
                          <a:spcPts val="0"/>
                        </a:spcBef>
                        <a:spcAft>
                          <a:spcPts val="0"/>
                        </a:spcAft>
                        <a:buNone/>
                      </a:pPr>
                      <a:r>
                        <a:rPr lang="ja-JP" sz="800"/>
                        <a:t>工事費</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c>
                  <a:txBody>
                    <a:bodyPr/>
                    <a:lstStyle/>
                    <a:p>
                      <a:pPr indent="0" lvl="0" marL="0" marR="0" rtl="0" algn="ctr">
                        <a:spcBef>
                          <a:spcPts val="0"/>
                        </a:spcBef>
                        <a:spcAft>
                          <a:spcPts val="0"/>
                        </a:spcAft>
                        <a:buNone/>
                      </a:pPr>
                      <a:r>
                        <a:rPr lang="ja-JP" sz="800"/>
                        <a:t>利益</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2B5B0"/>
                    </a:solidFill>
                  </a:tcPr>
                </a:tc>
              </a:tr>
              <a:tr h="158700">
                <a:tc>
                  <a:txBody>
                    <a:bodyPr/>
                    <a:lstStyle/>
                    <a:p>
                      <a:pPr indent="0" lvl="0" marL="0" marR="0" rtl="0" algn="ctr">
                        <a:spcBef>
                          <a:spcPts val="0"/>
                        </a:spcBef>
                        <a:spcAft>
                          <a:spcPts val="0"/>
                        </a:spcAft>
                        <a:buNone/>
                      </a:pPr>
                      <a:r>
                        <a:rPr lang="ja-JP" sz="800"/>
                        <a:t>蓄電池（16.4kw）</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800"/>
                        <a:t>2,850,000円</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800"/>
                        <a:t>1,600,900円</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800"/>
                        <a:t>250,000円</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800"/>
                        <a:t>999,100円</a:t>
                      </a:r>
                      <a:endParaRPr sz="8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graphicFrame>
        <p:nvGraphicFramePr>
          <p:cNvPr id="460" name="Google Shape;460;p15"/>
          <p:cNvGraphicFramePr/>
          <p:nvPr/>
        </p:nvGraphicFramePr>
        <p:xfrm>
          <a:off x="1045018" y="4560486"/>
          <a:ext cx="3000000" cy="3000000"/>
        </p:xfrm>
        <a:graphic>
          <a:graphicData uri="http://schemas.openxmlformats.org/drawingml/2006/table">
            <a:tbl>
              <a:tblPr>
                <a:solidFill>
                  <a:srgbClr val="FFCCCC"/>
                </a:solidFill>
                <a:tableStyleId>{9D401811-7484-416A-8ECE-67B07CA8E478}</a:tableStyleId>
              </a:tblPr>
              <a:tblGrid>
                <a:gridCol w="1559700"/>
                <a:gridCol w="1482800"/>
                <a:gridCol w="2144025"/>
              </a:tblGrid>
              <a:tr h="148450">
                <a:tc>
                  <a:txBody>
                    <a:bodyPr/>
                    <a:lstStyle/>
                    <a:p>
                      <a:pPr indent="0" lvl="0" marL="0" marR="0" rtl="0" algn="ctr">
                        <a:spcBef>
                          <a:spcPts val="0"/>
                        </a:spcBef>
                        <a:spcAft>
                          <a:spcPts val="0"/>
                        </a:spcAft>
                        <a:buNone/>
                      </a:pPr>
                      <a:r>
                        <a:rPr b="1" lang="ja-JP" sz="800">
                          <a:solidFill>
                            <a:schemeClr val="lt1"/>
                          </a:solidFill>
                        </a:rPr>
                        <a:t>利益</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報酬比率</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代理店様報酬</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r>
              <a:tr h="159050">
                <a:tc>
                  <a:txBody>
                    <a:bodyPr/>
                    <a:lstStyle/>
                    <a:p>
                      <a:pPr indent="0" lvl="0" marL="0" marR="0" rtl="0" algn="ctr">
                        <a:spcBef>
                          <a:spcPts val="0"/>
                        </a:spcBef>
                        <a:spcAft>
                          <a:spcPts val="0"/>
                        </a:spcAft>
                        <a:buNone/>
                      </a:pPr>
                      <a:r>
                        <a:rPr lang="ja-JP" sz="900"/>
                        <a:t>999,100円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25％</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249,775円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sp>
        <p:nvSpPr>
          <p:cNvPr id="461" name="Google Shape;461;p15"/>
          <p:cNvSpPr txBox="1"/>
          <p:nvPr/>
        </p:nvSpPr>
        <p:spPr>
          <a:xfrm>
            <a:off x="899577" y="4324125"/>
            <a:ext cx="2115900" cy="215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800">
                <a:solidFill>
                  <a:schemeClr val="dk1"/>
                </a:solidFill>
                <a:latin typeface="Calibri"/>
                <a:ea typeface="Calibri"/>
                <a:cs typeface="Calibri"/>
                <a:sym typeface="Calibri"/>
              </a:rPr>
              <a:t>報酬体系①　紹介代理店（25％）</a:t>
            </a:r>
            <a:endParaRPr b="1" sz="800">
              <a:solidFill>
                <a:schemeClr val="dk1"/>
              </a:solidFill>
              <a:latin typeface="Calibri"/>
              <a:ea typeface="Calibri"/>
              <a:cs typeface="Calibri"/>
              <a:sym typeface="Calibri"/>
            </a:endParaRPr>
          </a:p>
        </p:txBody>
      </p:sp>
      <p:sp>
        <p:nvSpPr>
          <p:cNvPr id="462" name="Google Shape;462;p15"/>
          <p:cNvSpPr txBox="1"/>
          <p:nvPr/>
        </p:nvSpPr>
        <p:spPr>
          <a:xfrm>
            <a:off x="608127" y="3663596"/>
            <a:ext cx="2008883"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900">
                <a:solidFill>
                  <a:schemeClr val="dk1"/>
                </a:solidFill>
                <a:latin typeface="Calibri"/>
                <a:ea typeface="Calibri"/>
                <a:cs typeface="Calibri"/>
                <a:sym typeface="Calibri"/>
              </a:rPr>
              <a:t>例２　蓄電池をご成約いただいた場合</a:t>
            </a:r>
            <a:endParaRPr b="1" sz="900">
              <a:solidFill>
                <a:schemeClr val="dk1"/>
              </a:solidFill>
              <a:latin typeface="Calibri"/>
              <a:ea typeface="Calibri"/>
              <a:cs typeface="Calibri"/>
              <a:sym typeface="Calibri"/>
            </a:endParaRPr>
          </a:p>
        </p:txBody>
      </p:sp>
      <p:graphicFrame>
        <p:nvGraphicFramePr>
          <p:cNvPr id="463" name="Google Shape;463;p15"/>
          <p:cNvGraphicFramePr/>
          <p:nvPr/>
        </p:nvGraphicFramePr>
        <p:xfrm>
          <a:off x="1014110" y="5265114"/>
          <a:ext cx="3000000" cy="3000000"/>
        </p:xfrm>
        <a:graphic>
          <a:graphicData uri="http://schemas.openxmlformats.org/drawingml/2006/table">
            <a:tbl>
              <a:tblPr>
                <a:solidFill>
                  <a:srgbClr val="FFCCCC"/>
                </a:solidFill>
                <a:tableStyleId>{9D401811-7484-416A-8ECE-67B07CA8E478}</a:tableStyleId>
              </a:tblPr>
              <a:tblGrid>
                <a:gridCol w="1559700"/>
                <a:gridCol w="1482800"/>
                <a:gridCol w="2144025"/>
              </a:tblGrid>
              <a:tr h="119525">
                <a:tc>
                  <a:txBody>
                    <a:bodyPr/>
                    <a:lstStyle/>
                    <a:p>
                      <a:pPr indent="0" lvl="0" marL="0" marR="0" rtl="0" algn="ctr">
                        <a:spcBef>
                          <a:spcPts val="0"/>
                        </a:spcBef>
                        <a:spcAft>
                          <a:spcPts val="0"/>
                        </a:spcAft>
                        <a:buNone/>
                      </a:pPr>
                      <a:r>
                        <a:rPr b="1" lang="ja-JP" sz="800">
                          <a:solidFill>
                            <a:schemeClr val="lt1"/>
                          </a:solidFill>
                        </a:rPr>
                        <a:t>利益</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報酬比率</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代理店様報酬</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r>
              <a:tr h="128075">
                <a:tc>
                  <a:txBody>
                    <a:bodyPr/>
                    <a:lstStyle/>
                    <a:p>
                      <a:pPr indent="0" lvl="0" marL="0" marR="0" rtl="0" algn="ctr">
                        <a:spcBef>
                          <a:spcPts val="0"/>
                        </a:spcBef>
                        <a:spcAft>
                          <a:spcPts val="0"/>
                        </a:spcAft>
                        <a:buNone/>
                      </a:pPr>
                      <a:r>
                        <a:rPr lang="ja-JP" sz="900"/>
                        <a:t>999,100円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40％</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399,640円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sp>
        <p:nvSpPr>
          <p:cNvPr id="464" name="Google Shape;464;p15"/>
          <p:cNvSpPr txBox="1"/>
          <p:nvPr/>
        </p:nvSpPr>
        <p:spPr>
          <a:xfrm>
            <a:off x="899576" y="5063350"/>
            <a:ext cx="2008800" cy="215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800">
                <a:solidFill>
                  <a:schemeClr val="dk1"/>
                </a:solidFill>
                <a:latin typeface="Calibri"/>
                <a:ea typeface="Calibri"/>
                <a:cs typeface="Calibri"/>
                <a:sym typeface="Calibri"/>
              </a:rPr>
              <a:t>報酬体系②　販売代理店Ⅰ（40％）</a:t>
            </a:r>
            <a:endParaRPr b="1" sz="800">
              <a:solidFill>
                <a:schemeClr val="dk1"/>
              </a:solidFill>
              <a:latin typeface="Calibri"/>
              <a:ea typeface="Calibri"/>
              <a:cs typeface="Calibri"/>
              <a:sym typeface="Calibri"/>
            </a:endParaRPr>
          </a:p>
        </p:txBody>
      </p:sp>
      <p:graphicFrame>
        <p:nvGraphicFramePr>
          <p:cNvPr id="465" name="Google Shape;465;p15"/>
          <p:cNvGraphicFramePr/>
          <p:nvPr/>
        </p:nvGraphicFramePr>
        <p:xfrm>
          <a:off x="1014110" y="5958385"/>
          <a:ext cx="3000000" cy="3000000"/>
        </p:xfrm>
        <a:graphic>
          <a:graphicData uri="http://schemas.openxmlformats.org/drawingml/2006/table">
            <a:tbl>
              <a:tblPr>
                <a:solidFill>
                  <a:srgbClr val="FFCCCC"/>
                </a:solidFill>
                <a:tableStyleId>{9D401811-7484-416A-8ECE-67B07CA8E478}</a:tableStyleId>
              </a:tblPr>
              <a:tblGrid>
                <a:gridCol w="1559700"/>
                <a:gridCol w="1482800"/>
                <a:gridCol w="2144025"/>
              </a:tblGrid>
              <a:tr h="170600">
                <a:tc>
                  <a:txBody>
                    <a:bodyPr/>
                    <a:lstStyle/>
                    <a:p>
                      <a:pPr indent="0" lvl="0" marL="0" marR="0" rtl="0" algn="ctr">
                        <a:spcBef>
                          <a:spcPts val="0"/>
                        </a:spcBef>
                        <a:spcAft>
                          <a:spcPts val="0"/>
                        </a:spcAft>
                        <a:buNone/>
                      </a:pPr>
                      <a:r>
                        <a:rPr b="1" lang="ja-JP" sz="800">
                          <a:solidFill>
                            <a:schemeClr val="lt1"/>
                          </a:solidFill>
                        </a:rPr>
                        <a:t>利益</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報酬比率</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c>
                  <a:txBody>
                    <a:bodyPr/>
                    <a:lstStyle/>
                    <a:p>
                      <a:pPr indent="0" lvl="0" marL="0" marR="0" rtl="0" algn="ctr">
                        <a:spcBef>
                          <a:spcPts val="0"/>
                        </a:spcBef>
                        <a:spcAft>
                          <a:spcPts val="0"/>
                        </a:spcAft>
                        <a:buNone/>
                      </a:pPr>
                      <a:r>
                        <a:rPr b="1" lang="ja-JP" sz="800">
                          <a:solidFill>
                            <a:schemeClr val="lt1"/>
                          </a:solidFill>
                        </a:rPr>
                        <a:t>代理店様報酬</a:t>
                      </a:r>
                      <a:endParaRPr b="1" sz="800">
                        <a:solidFill>
                          <a:schemeClr val="lt1"/>
                        </a:solidFill>
                      </a:endParaRPr>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E2594E"/>
                    </a:solidFill>
                  </a:tcPr>
                </a:tc>
              </a:tr>
              <a:tr h="194975">
                <a:tc>
                  <a:txBody>
                    <a:bodyPr/>
                    <a:lstStyle/>
                    <a:p>
                      <a:pPr indent="0" lvl="0" marL="0" marR="0" rtl="0" algn="ctr">
                        <a:spcBef>
                          <a:spcPts val="0"/>
                        </a:spcBef>
                        <a:spcAft>
                          <a:spcPts val="0"/>
                        </a:spcAft>
                        <a:buNone/>
                      </a:pPr>
                      <a:r>
                        <a:rPr lang="ja-JP" sz="900"/>
                        <a:t>999,100円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55％</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ja-JP" sz="900"/>
                        <a:t>549,505円</a:t>
                      </a:r>
                      <a:endParaRPr sz="900"/>
                    </a:p>
                  </a:txBody>
                  <a:tcPr marT="45725" marB="45725" marR="91450" marL="914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sp>
        <p:nvSpPr>
          <p:cNvPr id="466" name="Google Shape;466;p15"/>
          <p:cNvSpPr txBox="1"/>
          <p:nvPr/>
        </p:nvSpPr>
        <p:spPr>
          <a:xfrm>
            <a:off x="899576" y="5737975"/>
            <a:ext cx="2008800" cy="215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800">
                <a:solidFill>
                  <a:schemeClr val="dk1"/>
                </a:solidFill>
                <a:latin typeface="Calibri"/>
                <a:ea typeface="Calibri"/>
                <a:cs typeface="Calibri"/>
                <a:sym typeface="Calibri"/>
              </a:rPr>
              <a:t>報酬体系③　販売代理店Ⅱ（55％）</a:t>
            </a:r>
            <a:endParaRPr b="1" sz="800">
              <a:solidFill>
                <a:schemeClr val="dk1"/>
              </a:solidFill>
              <a:latin typeface="Calibri"/>
              <a:ea typeface="Calibri"/>
              <a:cs typeface="Calibri"/>
              <a:sym typeface="Calibri"/>
            </a:endParaRPr>
          </a:p>
        </p:txBody>
      </p:sp>
      <p:sp>
        <p:nvSpPr>
          <p:cNvPr id="467" name="Google Shape;467;p15"/>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6"/>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73" name="Google Shape;473;p16"/>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474" name="Google Shape;474;p16"/>
          <p:cNvSpPr txBox="1"/>
          <p:nvPr/>
        </p:nvSpPr>
        <p:spPr>
          <a:xfrm>
            <a:off x="283772" y="0"/>
            <a:ext cx="1767450" cy="700709"/>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Calibri"/>
              <a:buNone/>
            </a:pPr>
            <a:r>
              <a:rPr lang="ja-JP" sz="2800">
                <a:solidFill>
                  <a:schemeClr val="dk1"/>
                </a:solidFill>
                <a:latin typeface="Calibri"/>
                <a:ea typeface="Calibri"/>
                <a:cs typeface="Calibri"/>
                <a:sym typeface="Calibri"/>
              </a:rPr>
              <a:t>成功事例</a:t>
            </a:r>
            <a:endParaRPr sz="2800">
              <a:solidFill>
                <a:schemeClr val="dk1"/>
              </a:solidFill>
              <a:latin typeface="Calibri"/>
              <a:ea typeface="Calibri"/>
              <a:cs typeface="Calibri"/>
              <a:sym typeface="Calibri"/>
            </a:endParaRPr>
          </a:p>
        </p:txBody>
      </p:sp>
      <p:sp>
        <p:nvSpPr>
          <p:cNvPr id="475" name="Google Shape;475;p16"/>
          <p:cNvSpPr txBox="1"/>
          <p:nvPr/>
        </p:nvSpPr>
        <p:spPr>
          <a:xfrm>
            <a:off x="283772" y="776841"/>
            <a:ext cx="582870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Calibri"/>
                <a:ea typeface="Calibri"/>
                <a:cs typeface="Calibri"/>
                <a:sym typeface="Calibri"/>
              </a:rPr>
              <a:t>既に活動されている販売代理店様の成功事例をご紹介さえ手いただきます。</a:t>
            </a:r>
            <a:endParaRPr sz="1400">
              <a:solidFill>
                <a:schemeClr val="dk1"/>
              </a:solidFill>
              <a:latin typeface="Calibri"/>
              <a:ea typeface="Calibri"/>
              <a:cs typeface="Calibri"/>
              <a:sym typeface="Calibri"/>
            </a:endParaRPr>
          </a:p>
        </p:txBody>
      </p:sp>
      <p:sp>
        <p:nvSpPr>
          <p:cNvPr id="476" name="Google Shape;476;p16"/>
          <p:cNvSpPr/>
          <p:nvPr/>
        </p:nvSpPr>
        <p:spPr>
          <a:xfrm>
            <a:off x="375289" y="1240972"/>
            <a:ext cx="5392098" cy="5508958"/>
          </a:xfrm>
          <a:prstGeom prst="rect">
            <a:avLst/>
          </a:prstGeom>
          <a:gradFill>
            <a:gsLst>
              <a:gs pos="0">
                <a:srgbClr val="FFDC9B"/>
              </a:gs>
              <a:gs pos="50000">
                <a:srgbClr val="FFD68D"/>
              </a:gs>
              <a:gs pos="100000">
                <a:srgbClr val="FFD478"/>
              </a:gs>
            </a:gsLst>
            <a:lin ang="5400000" scaled="0"/>
          </a:gradFill>
          <a:ln cap="flat" cmpd="sng" w="9525">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77" name="Google Shape;477;p16"/>
          <p:cNvSpPr/>
          <p:nvPr/>
        </p:nvSpPr>
        <p:spPr>
          <a:xfrm>
            <a:off x="6367415" y="1240973"/>
            <a:ext cx="5392098" cy="5508958"/>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8" name="Google Shape;478;p16"/>
          <p:cNvSpPr txBox="1"/>
          <p:nvPr/>
        </p:nvSpPr>
        <p:spPr>
          <a:xfrm>
            <a:off x="2056308" y="1672989"/>
            <a:ext cx="1172523"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Calibri"/>
                <a:ea typeface="Calibri"/>
                <a:cs typeface="Calibri"/>
                <a:sym typeface="Calibri"/>
              </a:rPr>
              <a:t>お　名　前：</a:t>
            </a:r>
            <a:endParaRPr sz="1400">
              <a:solidFill>
                <a:schemeClr val="dk1"/>
              </a:solidFill>
              <a:latin typeface="Calibri"/>
              <a:ea typeface="Calibri"/>
              <a:cs typeface="Calibri"/>
              <a:sym typeface="Calibri"/>
            </a:endParaRPr>
          </a:p>
          <a:p>
            <a:pPr indent="0" lvl="0" marL="0" marR="0" rtl="0" algn="just">
              <a:spcBef>
                <a:spcPts val="0"/>
              </a:spcBef>
              <a:spcAft>
                <a:spcPts val="0"/>
              </a:spcAft>
              <a:buNone/>
            </a:pPr>
            <a:r>
              <a:rPr lang="ja-JP" sz="1400">
                <a:solidFill>
                  <a:schemeClr val="dk1"/>
                </a:solidFill>
                <a:latin typeface="Calibri"/>
                <a:ea typeface="Calibri"/>
                <a:cs typeface="Calibri"/>
                <a:sym typeface="Calibri"/>
              </a:rPr>
              <a:t>業務内容：</a:t>
            </a:r>
            <a:endParaRPr sz="1400">
              <a:solidFill>
                <a:schemeClr val="dk1"/>
              </a:solidFill>
              <a:latin typeface="Calibri"/>
              <a:ea typeface="Calibri"/>
              <a:cs typeface="Calibri"/>
              <a:sym typeface="Calibri"/>
            </a:endParaRPr>
          </a:p>
          <a:p>
            <a:pPr indent="0" lvl="0" marL="0" marR="0" rtl="0" algn="just">
              <a:spcBef>
                <a:spcPts val="0"/>
              </a:spcBef>
              <a:spcAft>
                <a:spcPts val="0"/>
              </a:spcAft>
              <a:buNone/>
            </a:pPr>
            <a:r>
              <a:rPr lang="ja-JP" sz="1400">
                <a:solidFill>
                  <a:schemeClr val="dk1"/>
                </a:solidFill>
                <a:latin typeface="Calibri"/>
                <a:ea typeface="Calibri"/>
                <a:cs typeface="Calibri"/>
                <a:sym typeface="Calibri"/>
              </a:rPr>
              <a:t>形　　　態：</a:t>
            </a:r>
            <a:endParaRPr sz="1400">
              <a:solidFill>
                <a:schemeClr val="dk1"/>
              </a:solidFill>
              <a:latin typeface="Calibri"/>
              <a:ea typeface="Calibri"/>
              <a:cs typeface="Calibri"/>
              <a:sym typeface="Calibri"/>
            </a:endParaRPr>
          </a:p>
          <a:p>
            <a:pPr indent="0" lvl="0" marL="0" marR="0" rtl="0" algn="just">
              <a:spcBef>
                <a:spcPts val="0"/>
              </a:spcBef>
              <a:spcAft>
                <a:spcPts val="0"/>
              </a:spcAft>
              <a:buNone/>
            </a:pPr>
            <a:r>
              <a:rPr lang="ja-JP" sz="1400">
                <a:solidFill>
                  <a:schemeClr val="dk1"/>
                </a:solidFill>
                <a:latin typeface="Calibri"/>
                <a:ea typeface="Calibri"/>
                <a:cs typeface="Calibri"/>
                <a:sym typeface="Calibri"/>
              </a:rPr>
              <a:t>活動エリア：</a:t>
            </a:r>
            <a:endParaRPr sz="1400">
              <a:solidFill>
                <a:schemeClr val="dk1"/>
              </a:solidFill>
              <a:latin typeface="Calibri"/>
              <a:ea typeface="Calibri"/>
              <a:cs typeface="Calibri"/>
              <a:sym typeface="Calibri"/>
            </a:endParaRPr>
          </a:p>
        </p:txBody>
      </p:sp>
      <p:sp>
        <p:nvSpPr>
          <p:cNvPr id="479" name="Google Shape;479;p16"/>
          <p:cNvSpPr txBox="1"/>
          <p:nvPr/>
        </p:nvSpPr>
        <p:spPr>
          <a:xfrm>
            <a:off x="3189318" y="1697459"/>
            <a:ext cx="1753385" cy="954107"/>
          </a:xfrm>
          <a:prstGeom prst="rect">
            <a:avLst/>
          </a:prstGeom>
          <a:solidFill>
            <a:schemeClr val="accent4"/>
          </a:solidFill>
          <a:ln cap="flat" cmpd="sng" w="12700">
            <a:solidFill>
              <a:srgbClr val="BA8C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lt1"/>
                </a:solidFill>
                <a:latin typeface="Calibri"/>
                <a:ea typeface="Calibri"/>
                <a:cs typeface="Calibri"/>
                <a:sym typeface="Calibri"/>
              </a:rPr>
              <a:t>〇〇様</a:t>
            </a:r>
            <a:endParaRPr sz="1400">
              <a:solidFill>
                <a:schemeClr val="lt1"/>
              </a:solidFill>
              <a:latin typeface="Calibri"/>
              <a:ea typeface="Calibri"/>
              <a:cs typeface="Calibri"/>
              <a:sym typeface="Calibri"/>
            </a:endParaRPr>
          </a:p>
          <a:p>
            <a:pPr indent="0" lvl="0" marL="0" marR="0" rtl="0" algn="just">
              <a:spcBef>
                <a:spcPts val="0"/>
              </a:spcBef>
              <a:spcAft>
                <a:spcPts val="0"/>
              </a:spcAft>
              <a:buNone/>
            </a:pPr>
            <a:r>
              <a:rPr lang="ja-JP" sz="1400">
                <a:solidFill>
                  <a:schemeClr val="lt1"/>
                </a:solidFill>
                <a:latin typeface="Calibri"/>
                <a:ea typeface="Calibri"/>
                <a:cs typeface="Calibri"/>
                <a:sym typeface="Calibri"/>
              </a:rPr>
              <a:t>アポのみ</a:t>
            </a:r>
            <a:endParaRPr sz="1400">
              <a:solidFill>
                <a:schemeClr val="lt1"/>
              </a:solidFill>
              <a:latin typeface="Calibri"/>
              <a:ea typeface="Calibri"/>
              <a:cs typeface="Calibri"/>
              <a:sym typeface="Calibri"/>
            </a:endParaRPr>
          </a:p>
          <a:p>
            <a:pPr indent="0" lvl="0" marL="0" marR="0" rtl="0" algn="just">
              <a:spcBef>
                <a:spcPts val="0"/>
              </a:spcBef>
              <a:spcAft>
                <a:spcPts val="0"/>
              </a:spcAft>
              <a:buNone/>
            </a:pPr>
            <a:r>
              <a:rPr lang="ja-JP" sz="1400">
                <a:solidFill>
                  <a:schemeClr val="lt1"/>
                </a:solidFill>
                <a:latin typeface="Calibri"/>
                <a:ea typeface="Calibri"/>
                <a:cs typeface="Calibri"/>
                <a:sym typeface="Calibri"/>
              </a:rPr>
              <a:t>副業</a:t>
            </a:r>
            <a:endParaRPr sz="1400">
              <a:solidFill>
                <a:schemeClr val="lt1"/>
              </a:solidFill>
              <a:latin typeface="Calibri"/>
              <a:ea typeface="Calibri"/>
              <a:cs typeface="Calibri"/>
              <a:sym typeface="Calibri"/>
            </a:endParaRPr>
          </a:p>
          <a:p>
            <a:pPr indent="0" lvl="0" marL="0" marR="0" rtl="0" algn="just">
              <a:spcBef>
                <a:spcPts val="0"/>
              </a:spcBef>
              <a:spcAft>
                <a:spcPts val="0"/>
              </a:spcAft>
              <a:buNone/>
            </a:pPr>
            <a:r>
              <a:rPr lang="ja-JP" sz="1400">
                <a:solidFill>
                  <a:schemeClr val="lt1"/>
                </a:solidFill>
                <a:latin typeface="Calibri"/>
                <a:ea typeface="Calibri"/>
                <a:cs typeface="Calibri"/>
                <a:sym typeface="Calibri"/>
              </a:rPr>
              <a:t>千葉、神奈川</a:t>
            </a:r>
            <a:endParaRPr sz="1400">
              <a:solidFill>
                <a:schemeClr val="lt1"/>
              </a:solidFill>
              <a:latin typeface="Calibri"/>
              <a:ea typeface="Calibri"/>
              <a:cs typeface="Calibri"/>
              <a:sym typeface="Calibri"/>
            </a:endParaRPr>
          </a:p>
        </p:txBody>
      </p:sp>
      <p:sp>
        <p:nvSpPr>
          <p:cNvPr id="480" name="Google Shape;480;p16"/>
          <p:cNvSpPr txBox="1"/>
          <p:nvPr/>
        </p:nvSpPr>
        <p:spPr>
          <a:xfrm>
            <a:off x="8189379" y="1697459"/>
            <a:ext cx="1172523"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Calibri"/>
                <a:ea typeface="Calibri"/>
                <a:cs typeface="Calibri"/>
                <a:sym typeface="Calibri"/>
              </a:rPr>
              <a:t>お　名　前：</a:t>
            </a:r>
            <a:endParaRPr sz="1400">
              <a:solidFill>
                <a:schemeClr val="dk1"/>
              </a:solidFill>
              <a:latin typeface="Calibri"/>
              <a:ea typeface="Calibri"/>
              <a:cs typeface="Calibri"/>
              <a:sym typeface="Calibri"/>
            </a:endParaRPr>
          </a:p>
          <a:p>
            <a:pPr indent="0" lvl="0" marL="0" marR="0" rtl="0" algn="just">
              <a:spcBef>
                <a:spcPts val="0"/>
              </a:spcBef>
              <a:spcAft>
                <a:spcPts val="0"/>
              </a:spcAft>
              <a:buNone/>
            </a:pPr>
            <a:r>
              <a:rPr lang="ja-JP" sz="1400">
                <a:solidFill>
                  <a:schemeClr val="dk1"/>
                </a:solidFill>
                <a:latin typeface="Calibri"/>
                <a:ea typeface="Calibri"/>
                <a:cs typeface="Calibri"/>
                <a:sym typeface="Calibri"/>
              </a:rPr>
              <a:t>業務内容：</a:t>
            </a:r>
            <a:endParaRPr sz="1400">
              <a:solidFill>
                <a:schemeClr val="dk1"/>
              </a:solidFill>
              <a:latin typeface="Calibri"/>
              <a:ea typeface="Calibri"/>
              <a:cs typeface="Calibri"/>
              <a:sym typeface="Calibri"/>
            </a:endParaRPr>
          </a:p>
          <a:p>
            <a:pPr indent="0" lvl="0" marL="0" marR="0" rtl="0" algn="just">
              <a:spcBef>
                <a:spcPts val="0"/>
              </a:spcBef>
              <a:spcAft>
                <a:spcPts val="0"/>
              </a:spcAft>
              <a:buNone/>
            </a:pPr>
            <a:r>
              <a:rPr lang="ja-JP" sz="1400">
                <a:solidFill>
                  <a:schemeClr val="dk1"/>
                </a:solidFill>
                <a:latin typeface="Calibri"/>
                <a:ea typeface="Calibri"/>
                <a:cs typeface="Calibri"/>
                <a:sym typeface="Calibri"/>
              </a:rPr>
              <a:t>形　　　態：</a:t>
            </a:r>
            <a:endParaRPr sz="1400">
              <a:solidFill>
                <a:schemeClr val="dk1"/>
              </a:solidFill>
              <a:latin typeface="Calibri"/>
              <a:ea typeface="Calibri"/>
              <a:cs typeface="Calibri"/>
              <a:sym typeface="Calibri"/>
            </a:endParaRPr>
          </a:p>
          <a:p>
            <a:pPr indent="0" lvl="0" marL="0" marR="0" rtl="0" algn="just">
              <a:spcBef>
                <a:spcPts val="0"/>
              </a:spcBef>
              <a:spcAft>
                <a:spcPts val="0"/>
              </a:spcAft>
              <a:buNone/>
            </a:pPr>
            <a:r>
              <a:rPr lang="ja-JP" sz="1400">
                <a:solidFill>
                  <a:schemeClr val="dk1"/>
                </a:solidFill>
                <a:latin typeface="Calibri"/>
                <a:ea typeface="Calibri"/>
                <a:cs typeface="Calibri"/>
                <a:sym typeface="Calibri"/>
              </a:rPr>
              <a:t>活動エリア：</a:t>
            </a:r>
            <a:endParaRPr sz="1400">
              <a:solidFill>
                <a:schemeClr val="dk1"/>
              </a:solidFill>
              <a:latin typeface="Calibri"/>
              <a:ea typeface="Calibri"/>
              <a:cs typeface="Calibri"/>
              <a:sym typeface="Calibri"/>
            </a:endParaRPr>
          </a:p>
        </p:txBody>
      </p:sp>
      <p:sp>
        <p:nvSpPr>
          <p:cNvPr id="481" name="Google Shape;481;p16"/>
          <p:cNvSpPr/>
          <p:nvPr/>
        </p:nvSpPr>
        <p:spPr>
          <a:xfrm>
            <a:off x="6638036" y="1345665"/>
            <a:ext cx="1357834" cy="1657697"/>
          </a:xfrm>
          <a:prstGeom prst="rect">
            <a:avLst/>
          </a:prstGeom>
          <a:solidFill>
            <a:schemeClr val="accent4"/>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1800">
                <a:solidFill>
                  <a:schemeClr val="lt1"/>
                </a:solidFill>
                <a:latin typeface="Calibri"/>
                <a:ea typeface="Calibri"/>
                <a:cs typeface="Calibri"/>
                <a:sym typeface="Calibri"/>
              </a:rPr>
              <a:t>写真</a:t>
            </a:r>
            <a:endParaRPr sz="1800">
              <a:solidFill>
                <a:schemeClr val="lt1"/>
              </a:solidFill>
              <a:latin typeface="Calibri"/>
              <a:ea typeface="Calibri"/>
              <a:cs typeface="Calibri"/>
              <a:sym typeface="Calibri"/>
            </a:endParaRPr>
          </a:p>
        </p:txBody>
      </p:sp>
      <p:sp>
        <p:nvSpPr>
          <p:cNvPr id="482" name="Google Shape;482;p16"/>
          <p:cNvSpPr txBox="1"/>
          <p:nvPr/>
        </p:nvSpPr>
        <p:spPr>
          <a:xfrm>
            <a:off x="9322389" y="1721929"/>
            <a:ext cx="1753385"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Calibri"/>
                <a:ea typeface="Calibri"/>
                <a:cs typeface="Calibri"/>
                <a:sym typeface="Calibri"/>
              </a:rPr>
              <a:t>〇〇様</a:t>
            </a:r>
            <a:endParaRPr sz="1400">
              <a:solidFill>
                <a:schemeClr val="dk1"/>
              </a:solidFill>
              <a:latin typeface="Calibri"/>
              <a:ea typeface="Calibri"/>
              <a:cs typeface="Calibri"/>
              <a:sym typeface="Calibri"/>
            </a:endParaRPr>
          </a:p>
          <a:p>
            <a:pPr indent="0" lvl="0" marL="0" marR="0" rtl="0" algn="just">
              <a:spcBef>
                <a:spcPts val="0"/>
              </a:spcBef>
              <a:spcAft>
                <a:spcPts val="0"/>
              </a:spcAft>
              <a:buNone/>
            </a:pPr>
            <a:r>
              <a:rPr lang="ja-JP" sz="1400">
                <a:solidFill>
                  <a:schemeClr val="dk1"/>
                </a:solidFill>
                <a:latin typeface="Calibri"/>
                <a:ea typeface="Calibri"/>
                <a:cs typeface="Calibri"/>
                <a:sym typeface="Calibri"/>
              </a:rPr>
              <a:t>成約まで（申込書含）</a:t>
            </a:r>
            <a:endParaRPr sz="1400">
              <a:solidFill>
                <a:schemeClr val="dk1"/>
              </a:solidFill>
              <a:latin typeface="Calibri"/>
              <a:ea typeface="Calibri"/>
              <a:cs typeface="Calibri"/>
              <a:sym typeface="Calibri"/>
            </a:endParaRPr>
          </a:p>
          <a:p>
            <a:pPr indent="0" lvl="0" marL="0" marR="0" rtl="0" algn="just">
              <a:spcBef>
                <a:spcPts val="0"/>
              </a:spcBef>
              <a:spcAft>
                <a:spcPts val="0"/>
              </a:spcAft>
              <a:buNone/>
            </a:pPr>
            <a:r>
              <a:rPr lang="ja-JP" sz="1400">
                <a:solidFill>
                  <a:schemeClr val="dk1"/>
                </a:solidFill>
                <a:latin typeface="Calibri"/>
                <a:ea typeface="Calibri"/>
                <a:cs typeface="Calibri"/>
                <a:sym typeface="Calibri"/>
              </a:rPr>
              <a:t>代理店</a:t>
            </a:r>
            <a:endParaRPr sz="1400">
              <a:solidFill>
                <a:schemeClr val="dk1"/>
              </a:solidFill>
              <a:latin typeface="Calibri"/>
              <a:ea typeface="Calibri"/>
              <a:cs typeface="Calibri"/>
              <a:sym typeface="Calibri"/>
            </a:endParaRPr>
          </a:p>
          <a:p>
            <a:pPr indent="0" lvl="0" marL="0" marR="0" rtl="0" algn="just">
              <a:spcBef>
                <a:spcPts val="0"/>
              </a:spcBef>
              <a:spcAft>
                <a:spcPts val="0"/>
              </a:spcAft>
              <a:buNone/>
            </a:pPr>
            <a:r>
              <a:rPr lang="ja-JP" sz="1400">
                <a:solidFill>
                  <a:schemeClr val="dk1"/>
                </a:solidFill>
                <a:latin typeface="Calibri"/>
                <a:ea typeface="Calibri"/>
                <a:cs typeface="Calibri"/>
                <a:sym typeface="Calibri"/>
              </a:rPr>
              <a:t>埼玉</a:t>
            </a:r>
            <a:endParaRPr sz="1400">
              <a:solidFill>
                <a:schemeClr val="dk1"/>
              </a:solidFill>
              <a:latin typeface="Calibri"/>
              <a:ea typeface="Calibri"/>
              <a:cs typeface="Calibri"/>
              <a:sym typeface="Calibri"/>
            </a:endParaRPr>
          </a:p>
        </p:txBody>
      </p:sp>
      <p:sp>
        <p:nvSpPr>
          <p:cNvPr id="483" name="Google Shape;483;p16"/>
          <p:cNvSpPr txBox="1"/>
          <p:nvPr/>
        </p:nvSpPr>
        <p:spPr>
          <a:xfrm>
            <a:off x="504965" y="3296879"/>
            <a:ext cx="5187381"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Calibri"/>
                <a:ea typeface="Calibri"/>
                <a:cs typeface="Calibri"/>
                <a:sym typeface="Calibri"/>
              </a:rPr>
              <a:t>私の場合、前職は会社として同様の職に従事しておりました。</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ja-JP" sz="1200">
                <a:solidFill>
                  <a:schemeClr val="dk1"/>
                </a:solidFill>
                <a:latin typeface="Calibri"/>
                <a:ea typeface="Calibri"/>
                <a:cs typeface="Calibri"/>
                <a:sym typeface="Calibri"/>
              </a:rPr>
              <a:t>子供が生まれたばかりということもあり、転職に関しての不安は少なからずありました。しかし、今考えたときにその時の決断は間違っていなかったとつくづく思います。</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ja-JP" sz="1200">
                <a:solidFill>
                  <a:schemeClr val="dk1"/>
                </a:solidFill>
                <a:latin typeface="Calibri"/>
                <a:ea typeface="Calibri"/>
                <a:cs typeface="Calibri"/>
                <a:sym typeface="Calibri"/>
              </a:rPr>
              <a:t>会社に雇用されているわけではございませんので、自分自身でスケジュール調整ができ、家族と一緒にいられる時間も増えて大変満足です。</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ja-JP" sz="1200">
                <a:solidFill>
                  <a:schemeClr val="dk1"/>
                </a:solidFill>
                <a:latin typeface="Calibri"/>
                <a:ea typeface="Calibri"/>
                <a:cs typeface="Calibri"/>
                <a:sym typeface="Calibri"/>
              </a:rPr>
              <a:t>当初妻のほうは転職に反対でしたが、今は逆に応援してくれています。</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ja-JP" sz="1200">
                <a:solidFill>
                  <a:schemeClr val="dk1"/>
                </a:solidFill>
                <a:latin typeface="Calibri"/>
                <a:ea typeface="Calibri"/>
                <a:cs typeface="Calibri"/>
                <a:sym typeface="Calibri"/>
              </a:rPr>
              <a:t>成功事例といっても、特別なことは何一つなく、まずは扉をたたき、そこに飛び込む勇気だけかと思います。</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ja-JP" sz="1200">
                <a:solidFill>
                  <a:schemeClr val="dk1"/>
                </a:solidFill>
                <a:latin typeface="Calibri"/>
                <a:ea typeface="Calibri"/>
                <a:cs typeface="Calibri"/>
                <a:sym typeface="Calibri"/>
              </a:rPr>
              <a:t>株式会社スカイリンクでは、未経験者、経験者によってさまざまなポジションがありますので、アポイントの取得を得意としている方はアポイントのみ、クロージングが得意な方はクロージングのみ、すべて自分で行いたいという方はすべて自分で行うというスタイルがありますので自分にあった形をいち早く見つけるのが一番の近道です。</a:t>
            </a:r>
            <a:endParaRPr sz="1200">
              <a:solidFill>
                <a:schemeClr val="dk1"/>
              </a:solidFill>
              <a:latin typeface="Calibri"/>
              <a:ea typeface="Calibri"/>
              <a:cs typeface="Calibri"/>
              <a:sym typeface="Calibri"/>
            </a:endParaRPr>
          </a:p>
        </p:txBody>
      </p:sp>
      <p:pic>
        <p:nvPicPr>
          <p:cNvPr id="484" name="Google Shape;484;p16"/>
          <p:cNvPicPr preferRelativeResize="0"/>
          <p:nvPr/>
        </p:nvPicPr>
        <p:blipFill rotWithShape="1">
          <a:blip r:embed="rId3">
            <a:alphaModFix/>
          </a:blip>
          <a:srcRect b="0" l="0" r="0" t="0"/>
          <a:stretch/>
        </p:blipFill>
        <p:spPr>
          <a:xfrm>
            <a:off x="729789" y="1494647"/>
            <a:ext cx="1130302" cy="1408670"/>
          </a:xfrm>
          <a:prstGeom prst="rect">
            <a:avLst/>
          </a:prstGeom>
          <a:noFill/>
          <a:ln>
            <a:noFill/>
          </a:ln>
        </p:spPr>
      </p:pic>
      <p:sp>
        <p:nvSpPr>
          <p:cNvPr id="485" name="Google Shape;485;p16"/>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cxnSp>
        <p:nvCxnSpPr>
          <p:cNvPr id="490" name="Google Shape;490;p17"/>
          <p:cNvCxnSpPr/>
          <p:nvPr/>
        </p:nvCxnSpPr>
        <p:spPr>
          <a:xfrm>
            <a:off x="0" y="620486"/>
            <a:ext cx="9658350" cy="0"/>
          </a:xfrm>
          <a:prstGeom prst="straightConnector1">
            <a:avLst/>
          </a:prstGeom>
          <a:noFill/>
          <a:ln cap="flat" cmpd="sng" w="57150">
            <a:solidFill>
              <a:srgbClr val="E2594E"/>
            </a:solidFill>
            <a:prstDash val="solid"/>
            <a:miter lim="800000"/>
            <a:headEnd len="sm" w="sm" type="none"/>
            <a:tailEnd len="sm" w="sm" type="none"/>
          </a:ln>
        </p:spPr>
      </p:cxnSp>
      <p:sp>
        <p:nvSpPr>
          <p:cNvPr id="491" name="Google Shape;491;p17"/>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492" name="Google Shape;492;p17"/>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493" name="Google Shape;493;p17"/>
          <p:cNvSpPr txBox="1"/>
          <p:nvPr/>
        </p:nvSpPr>
        <p:spPr>
          <a:xfrm>
            <a:off x="283771" y="0"/>
            <a:ext cx="3225547" cy="700709"/>
          </a:xfrm>
          <a:prstGeom prst="rect">
            <a:avLst/>
          </a:prstGeom>
          <a:noFill/>
          <a:ln>
            <a:noFill/>
          </a:ln>
        </p:spPr>
        <p:txBody>
          <a:bodyPr anchorCtr="0" anchor="ctr" bIns="45700" lIns="91425" spcFirstLastPara="1" rIns="91425" wrap="square" tIns="45700">
            <a:normAutofit fontScale="92500"/>
          </a:bodyPr>
          <a:lstStyle/>
          <a:p>
            <a:pPr indent="0" lvl="0" marL="0" marR="0" rtl="0" algn="just">
              <a:lnSpc>
                <a:spcPct val="90000"/>
              </a:lnSpc>
              <a:spcBef>
                <a:spcPts val="0"/>
              </a:spcBef>
              <a:spcAft>
                <a:spcPts val="0"/>
              </a:spcAft>
              <a:buClr>
                <a:schemeClr val="dk1"/>
              </a:buClr>
              <a:buSzPct val="100000"/>
              <a:buFont typeface="Calibri"/>
              <a:buNone/>
            </a:pPr>
            <a:r>
              <a:rPr lang="ja-JP" sz="2800">
                <a:solidFill>
                  <a:schemeClr val="dk1"/>
                </a:solidFill>
                <a:latin typeface="Calibri"/>
                <a:ea typeface="Calibri"/>
                <a:cs typeface="Calibri"/>
                <a:sym typeface="Calibri"/>
              </a:rPr>
              <a:t>稼働開始までの流れ</a:t>
            </a:r>
            <a:endParaRPr sz="2800">
              <a:solidFill>
                <a:schemeClr val="dk1"/>
              </a:solidFill>
              <a:latin typeface="Calibri"/>
              <a:ea typeface="Calibri"/>
              <a:cs typeface="Calibri"/>
              <a:sym typeface="Calibri"/>
            </a:endParaRPr>
          </a:p>
        </p:txBody>
      </p:sp>
      <p:sp>
        <p:nvSpPr>
          <p:cNvPr id="494" name="Google Shape;494;p17"/>
          <p:cNvSpPr/>
          <p:nvPr/>
        </p:nvSpPr>
        <p:spPr>
          <a:xfrm>
            <a:off x="4695565" y="813485"/>
            <a:ext cx="1746423" cy="1746423"/>
          </a:xfrm>
          <a:prstGeom prst="flowChartConnector">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1800">
                <a:solidFill>
                  <a:schemeClr val="lt1"/>
                </a:solidFill>
                <a:latin typeface="Calibri"/>
                <a:ea typeface="Calibri"/>
                <a:cs typeface="Calibri"/>
                <a:sym typeface="Calibri"/>
              </a:rPr>
              <a:t>商談</a:t>
            </a:r>
            <a:endParaRPr sz="1800">
              <a:solidFill>
                <a:schemeClr val="lt1"/>
              </a:solidFill>
              <a:latin typeface="Calibri"/>
              <a:ea typeface="Calibri"/>
              <a:cs typeface="Calibri"/>
              <a:sym typeface="Calibri"/>
            </a:endParaRPr>
          </a:p>
        </p:txBody>
      </p:sp>
      <p:sp>
        <p:nvSpPr>
          <p:cNvPr id="495" name="Google Shape;495;p17"/>
          <p:cNvSpPr/>
          <p:nvPr/>
        </p:nvSpPr>
        <p:spPr>
          <a:xfrm>
            <a:off x="7041034" y="2244812"/>
            <a:ext cx="1746423" cy="1746423"/>
          </a:xfrm>
          <a:prstGeom prst="flowChartConnector">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1600">
                <a:solidFill>
                  <a:schemeClr val="lt1"/>
                </a:solidFill>
                <a:latin typeface="Calibri"/>
                <a:ea typeface="Calibri"/>
                <a:cs typeface="Calibri"/>
                <a:sym typeface="Calibri"/>
              </a:rPr>
              <a:t>締結への</a:t>
            </a:r>
            <a:endParaRPr sz="1600">
              <a:solidFill>
                <a:schemeClr val="lt1"/>
              </a:solidFill>
              <a:latin typeface="Calibri"/>
              <a:ea typeface="Calibri"/>
              <a:cs typeface="Calibri"/>
              <a:sym typeface="Calibri"/>
            </a:endParaRPr>
          </a:p>
          <a:p>
            <a:pPr indent="0" lvl="0" marL="0" marR="0" rtl="0" algn="ctr">
              <a:spcBef>
                <a:spcPts val="0"/>
              </a:spcBef>
              <a:spcAft>
                <a:spcPts val="0"/>
              </a:spcAft>
              <a:buNone/>
            </a:pPr>
            <a:r>
              <a:rPr lang="ja-JP" sz="1600">
                <a:solidFill>
                  <a:schemeClr val="lt1"/>
                </a:solidFill>
                <a:latin typeface="Calibri"/>
                <a:ea typeface="Calibri"/>
                <a:cs typeface="Calibri"/>
                <a:sym typeface="Calibri"/>
              </a:rPr>
              <a:t>決定</a:t>
            </a:r>
            <a:endParaRPr sz="1600">
              <a:solidFill>
                <a:schemeClr val="lt1"/>
              </a:solidFill>
              <a:latin typeface="Calibri"/>
              <a:ea typeface="Calibri"/>
              <a:cs typeface="Calibri"/>
              <a:sym typeface="Calibri"/>
            </a:endParaRPr>
          </a:p>
        </p:txBody>
      </p:sp>
      <p:sp>
        <p:nvSpPr>
          <p:cNvPr id="496" name="Google Shape;496;p17"/>
          <p:cNvSpPr/>
          <p:nvPr/>
        </p:nvSpPr>
        <p:spPr>
          <a:xfrm>
            <a:off x="6167822" y="4606423"/>
            <a:ext cx="1746423" cy="1746423"/>
          </a:xfrm>
          <a:prstGeom prst="flowChartConnector">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1600">
                <a:solidFill>
                  <a:schemeClr val="lt1"/>
                </a:solidFill>
                <a:latin typeface="Calibri"/>
                <a:ea typeface="Calibri"/>
                <a:cs typeface="Calibri"/>
                <a:sym typeface="Calibri"/>
              </a:rPr>
              <a:t>契約書締結</a:t>
            </a:r>
            <a:endParaRPr sz="1600">
              <a:solidFill>
                <a:schemeClr val="lt1"/>
              </a:solidFill>
              <a:latin typeface="Calibri"/>
              <a:ea typeface="Calibri"/>
              <a:cs typeface="Calibri"/>
              <a:sym typeface="Calibri"/>
            </a:endParaRPr>
          </a:p>
        </p:txBody>
      </p:sp>
      <p:sp>
        <p:nvSpPr>
          <p:cNvPr id="497" name="Google Shape;497;p17"/>
          <p:cNvSpPr/>
          <p:nvPr/>
        </p:nvSpPr>
        <p:spPr>
          <a:xfrm>
            <a:off x="3388315" y="4606423"/>
            <a:ext cx="1746423" cy="1746423"/>
          </a:xfrm>
          <a:prstGeom prst="flowChartConnector">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1600">
                <a:solidFill>
                  <a:schemeClr val="lt1"/>
                </a:solidFill>
                <a:latin typeface="Calibri"/>
                <a:ea typeface="Calibri"/>
                <a:cs typeface="Calibri"/>
                <a:sym typeface="Calibri"/>
              </a:rPr>
              <a:t>研修</a:t>
            </a:r>
            <a:endParaRPr sz="1600">
              <a:solidFill>
                <a:schemeClr val="lt1"/>
              </a:solidFill>
              <a:latin typeface="Calibri"/>
              <a:ea typeface="Calibri"/>
              <a:cs typeface="Calibri"/>
              <a:sym typeface="Calibri"/>
            </a:endParaRPr>
          </a:p>
        </p:txBody>
      </p:sp>
      <p:sp>
        <p:nvSpPr>
          <p:cNvPr id="498" name="Google Shape;498;p17"/>
          <p:cNvSpPr/>
          <p:nvPr/>
        </p:nvSpPr>
        <p:spPr>
          <a:xfrm rot="2111556">
            <a:off x="6491416" y="2001796"/>
            <a:ext cx="665371" cy="708454"/>
          </a:xfrm>
          <a:prstGeom prst="rightArrow">
            <a:avLst>
              <a:gd fmla="val 50000" name="adj1"/>
              <a:gd fmla="val 50000" name="adj2"/>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9" name="Google Shape;499;p17"/>
          <p:cNvSpPr/>
          <p:nvPr/>
        </p:nvSpPr>
        <p:spPr>
          <a:xfrm rot="6808889">
            <a:off x="7257172" y="4033272"/>
            <a:ext cx="665371" cy="708454"/>
          </a:xfrm>
          <a:prstGeom prst="rightArrow">
            <a:avLst>
              <a:gd fmla="val 50000" name="adj1"/>
              <a:gd fmla="val 50000" name="adj2"/>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0" name="Google Shape;500;p17"/>
          <p:cNvSpPr/>
          <p:nvPr/>
        </p:nvSpPr>
        <p:spPr>
          <a:xfrm rot="10800000">
            <a:off x="5302427" y="5273066"/>
            <a:ext cx="665371" cy="708454"/>
          </a:xfrm>
          <a:prstGeom prst="rightArrow">
            <a:avLst>
              <a:gd fmla="val 50000" name="adj1"/>
              <a:gd fmla="val 50000" name="adj2"/>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1" name="Google Shape;501;p17"/>
          <p:cNvSpPr/>
          <p:nvPr/>
        </p:nvSpPr>
        <p:spPr>
          <a:xfrm rot="-7252880">
            <a:off x="3362705" y="3944601"/>
            <a:ext cx="665371" cy="708454"/>
          </a:xfrm>
          <a:prstGeom prst="rightArrow">
            <a:avLst>
              <a:gd fmla="val 50000" name="adj1"/>
              <a:gd fmla="val 50000" name="adj2"/>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2" name="Google Shape;502;p17"/>
          <p:cNvSpPr/>
          <p:nvPr/>
        </p:nvSpPr>
        <p:spPr>
          <a:xfrm rot="-2190125">
            <a:off x="4101813" y="2046103"/>
            <a:ext cx="665371" cy="708454"/>
          </a:xfrm>
          <a:prstGeom prst="rightArrow">
            <a:avLst>
              <a:gd fmla="val 50000" name="adj1"/>
              <a:gd fmla="val 50000" name="adj2"/>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外国人とのビジネスマナー 握手のタブー６つの注意点 | Manner Up Magazine" id="503" name="Google Shape;503;p17"/>
          <p:cNvPicPr preferRelativeResize="0"/>
          <p:nvPr/>
        </p:nvPicPr>
        <p:blipFill rotWithShape="1">
          <a:blip r:embed="rId3">
            <a:alphaModFix/>
          </a:blip>
          <a:srcRect b="0" l="0" r="0" t="0"/>
          <a:stretch/>
        </p:blipFill>
        <p:spPr>
          <a:xfrm>
            <a:off x="4418848" y="2837240"/>
            <a:ext cx="2300900" cy="1723454"/>
          </a:xfrm>
          <a:prstGeom prst="ellipse">
            <a:avLst/>
          </a:prstGeom>
          <a:noFill/>
          <a:ln>
            <a:noFill/>
          </a:ln>
        </p:spPr>
      </p:pic>
      <p:pic>
        <p:nvPicPr>
          <p:cNvPr descr="弁護士が教える、契約書の必要性と弁護士が契約書を作成するメリット | 弁護士法人グレイス｜企業法務サイト" id="504" name="Google Shape;504;p17"/>
          <p:cNvPicPr preferRelativeResize="0"/>
          <p:nvPr/>
        </p:nvPicPr>
        <p:blipFill rotWithShape="1">
          <a:blip r:embed="rId4">
            <a:alphaModFix/>
          </a:blip>
          <a:srcRect b="0" l="0" r="0" t="0"/>
          <a:stretch/>
        </p:blipFill>
        <p:spPr>
          <a:xfrm>
            <a:off x="8485545" y="4131181"/>
            <a:ext cx="2524015" cy="1679618"/>
          </a:xfrm>
          <a:prstGeom prst="ellipse">
            <a:avLst/>
          </a:prstGeom>
          <a:noFill/>
          <a:ln>
            <a:noFill/>
          </a:ln>
        </p:spPr>
      </p:pic>
      <p:pic>
        <p:nvPicPr>
          <p:cNvPr id="505" name="Google Shape;505;p17"/>
          <p:cNvPicPr preferRelativeResize="0"/>
          <p:nvPr/>
        </p:nvPicPr>
        <p:blipFill rotWithShape="1">
          <a:blip r:embed="rId5">
            <a:alphaModFix/>
          </a:blip>
          <a:srcRect b="0" l="0" r="0" t="0"/>
          <a:stretch/>
        </p:blipFill>
        <p:spPr>
          <a:xfrm>
            <a:off x="8615732" y="1121631"/>
            <a:ext cx="2263639" cy="1506349"/>
          </a:xfrm>
          <a:prstGeom prst="ellipse">
            <a:avLst/>
          </a:prstGeom>
          <a:noFill/>
          <a:ln>
            <a:noFill/>
          </a:ln>
        </p:spPr>
      </p:pic>
      <p:pic>
        <p:nvPicPr>
          <p:cNvPr id="506" name="Google Shape;506;p17"/>
          <p:cNvPicPr preferRelativeResize="0"/>
          <p:nvPr/>
        </p:nvPicPr>
        <p:blipFill rotWithShape="1">
          <a:blip r:embed="rId6">
            <a:alphaModFix/>
          </a:blip>
          <a:srcRect b="0" l="0" r="0" t="0"/>
          <a:stretch/>
        </p:blipFill>
        <p:spPr>
          <a:xfrm>
            <a:off x="748514" y="4469550"/>
            <a:ext cx="2272088" cy="1511971"/>
          </a:xfrm>
          <a:prstGeom prst="ellipse">
            <a:avLst/>
          </a:prstGeom>
          <a:noFill/>
          <a:ln>
            <a:noFill/>
          </a:ln>
        </p:spPr>
      </p:pic>
      <p:pic>
        <p:nvPicPr>
          <p:cNvPr id="507" name="Google Shape;507;p17"/>
          <p:cNvPicPr preferRelativeResize="0"/>
          <p:nvPr/>
        </p:nvPicPr>
        <p:blipFill rotWithShape="1">
          <a:blip r:embed="rId7">
            <a:alphaModFix/>
          </a:blip>
          <a:srcRect b="0" l="0" r="0" t="0"/>
          <a:stretch/>
        </p:blipFill>
        <p:spPr>
          <a:xfrm>
            <a:off x="1291182" y="947607"/>
            <a:ext cx="2139098" cy="1423472"/>
          </a:xfrm>
          <a:prstGeom prst="ellipse">
            <a:avLst/>
          </a:prstGeom>
          <a:noFill/>
          <a:ln>
            <a:noFill/>
          </a:ln>
        </p:spPr>
      </p:pic>
      <p:sp>
        <p:nvSpPr>
          <p:cNvPr id="508" name="Google Shape;508;p17"/>
          <p:cNvSpPr/>
          <p:nvPr/>
        </p:nvSpPr>
        <p:spPr>
          <a:xfrm>
            <a:off x="2340598" y="2244811"/>
            <a:ext cx="1746423" cy="1746423"/>
          </a:xfrm>
          <a:prstGeom prst="flowChartConnector">
            <a:avLst/>
          </a:prstGeom>
          <a:solidFill>
            <a:srgbClr val="E2594E"/>
          </a:solidFill>
          <a:ln cap="flat" cmpd="sng" w="12700">
            <a:solidFill>
              <a:srgbClr val="F2B5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ja-JP" sz="1800">
                <a:solidFill>
                  <a:schemeClr val="lt1"/>
                </a:solidFill>
                <a:latin typeface="Calibri"/>
                <a:ea typeface="Calibri"/>
                <a:cs typeface="Calibri"/>
                <a:sym typeface="Calibri"/>
              </a:rPr>
              <a:t>稼働</a:t>
            </a:r>
            <a:endParaRPr sz="1800">
              <a:solidFill>
                <a:schemeClr val="lt1"/>
              </a:solidFill>
              <a:latin typeface="Calibri"/>
              <a:ea typeface="Calibri"/>
              <a:cs typeface="Calibri"/>
              <a:sym typeface="Calibri"/>
            </a:endParaRPr>
          </a:p>
        </p:txBody>
      </p:sp>
      <p:sp>
        <p:nvSpPr>
          <p:cNvPr id="509" name="Google Shape;509;p17"/>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id="514" name="Google Shape;514;p18"/>
          <p:cNvPicPr preferRelativeResize="0"/>
          <p:nvPr/>
        </p:nvPicPr>
        <p:blipFill rotWithShape="1">
          <a:blip r:embed="rId3">
            <a:alphaModFix/>
          </a:blip>
          <a:srcRect b="13943" l="0" r="0" t="8513"/>
          <a:stretch/>
        </p:blipFill>
        <p:spPr>
          <a:xfrm>
            <a:off x="6101394" y="3896497"/>
            <a:ext cx="4134526" cy="2416567"/>
          </a:xfrm>
          <a:prstGeom prst="rect">
            <a:avLst/>
          </a:prstGeom>
          <a:noFill/>
          <a:ln cap="flat" cmpd="sng" w="9525">
            <a:solidFill>
              <a:schemeClr val="dk1"/>
            </a:solidFill>
            <a:prstDash val="solid"/>
            <a:round/>
            <a:headEnd len="sm" w="sm" type="none"/>
            <a:tailEnd len="sm" w="sm" type="none"/>
          </a:ln>
        </p:spPr>
      </p:pic>
      <p:pic>
        <p:nvPicPr>
          <p:cNvPr id="515" name="Google Shape;515;p18"/>
          <p:cNvPicPr preferRelativeResize="0"/>
          <p:nvPr/>
        </p:nvPicPr>
        <p:blipFill rotWithShape="1">
          <a:blip r:embed="rId4">
            <a:alphaModFix/>
          </a:blip>
          <a:srcRect b="7331" l="5782" r="4694" t="6371"/>
          <a:stretch/>
        </p:blipFill>
        <p:spPr>
          <a:xfrm>
            <a:off x="973834" y="3914431"/>
            <a:ext cx="4134526" cy="2398633"/>
          </a:xfrm>
          <a:prstGeom prst="rect">
            <a:avLst/>
          </a:prstGeom>
          <a:noFill/>
          <a:ln cap="flat" cmpd="sng" w="9525">
            <a:solidFill>
              <a:schemeClr val="dk1"/>
            </a:solidFill>
            <a:prstDash val="solid"/>
            <a:round/>
            <a:headEnd len="sm" w="sm" type="none"/>
            <a:tailEnd len="sm" w="sm" type="none"/>
          </a:ln>
        </p:spPr>
      </p:pic>
      <p:pic>
        <p:nvPicPr>
          <p:cNvPr id="516" name="Google Shape;516;p18"/>
          <p:cNvPicPr preferRelativeResize="0"/>
          <p:nvPr/>
        </p:nvPicPr>
        <p:blipFill rotWithShape="1">
          <a:blip r:embed="rId5">
            <a:alphaModFix/>
          </a:blip>
          <a:srcRect b="8729" l="0" r="0" t="4700"/>
          <a:stretch/>
        </p:blipFill>
        <p:spPr>
          <a:xfrm>
            <a:off x="6101394" y="1351615"/>
            <a:ext cx="4134526" cy="2388973"/>
          </a:xfrm>
          <a:prstGeom prst="rect">
            <a:avLst/>
          </a:prstGeom>
          <a:noFill/>
          <a:ln cap="flat" cmpd="sng" w="9525">
            <a:solidFill>
              <a:schemeClr val="dk1"/>
            </a:solidFill>
            <a:prstDash val="solid"/>
            <a:round/>
            <a:headEnd len="sm" w="sm" type="none"/>
            <a:tailEnd len="sm" w="sm" type="none"/>
          </a:ln>
        </p:spPr>
      </p:pic>
      <p:pic>
        <p:nvPicPr>
          <p:cNvPr descr="82,800点を超えるセミナーのイラスト素材、ロイヤリティフリーのベクター画像とクリップアート - iStock" id="517" name="Google Shape;517;p18"/>
          <p:cNvPicPr preferRelativeResize="0"/>
          <p:nvPr/>
        </p:nvPicPr>
        <p:blipFill rotWithShape="1">
          <a:blip r:embed="rId6">
            <a:alphaModFix/>
          </a:blip>
          <a:srcRect b="6348" l="0" r="0" t="6682"/>
          <a:stretch/>
        </p:blipFill>
        <p:spPr>
          <a:xfrm>
            <a:off x="973834" y="1343376"/>
            <a:ext cx="4134526" cy="2397212"/>
          </a:xfrm>
          <a:prstGeom prst="rect">
            <a:avLst/>
          </a:prstGeom>
          <a:noFill/>
          <a:ln cap="flat" cmpd="sng" w="9525">
            <a:solidFill>
              <a:schemeClr val="dk1"/>
            </a:solidFill>
            <a:prstDash val="solid"/>
            <a:round/>
            <a:headEnd len="sm" w="sm" type="none"/>
            <a:tailEnd len="sm" w="sm" type="none"/>
          </a:ln>
        </p:spPr>
      </p:pic>
      <p:sp>
        <p:nvSpPr>
          <p:cNvPr id="518" name="Google Shape;518;p18"/>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519" name="Google Shape;519;p18"/>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520" name="Google Shape;520;p18"/>
          <p:cNvSpPr txBox="1"/>
          <p:nvPr/>
        </p:nvSpPr>
        <p:spPr>
          <a:xfrm>
            <a:off x="283772" y="0"/>
            <a:ext cx="1767450" cy="700709"/>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Calibri"/>
              <a:buNone/>
            </a:pPr>
            <a:r>
              <a:rPr lang="ja-JP" sz="2800">
                <a:solidFill>
                  <a:schemeClr val="dk1"/>
                </a:solidFill>
                <a:latin typeface="Calibri"/>
                <a:ea typeface="Calibri"/>
                <a:cs typeface="Calibri"/>
                <a:sym typeface="Calibri"/>
              </a:rPr>
              <a:t>支援内容</a:t>
            </a:r>
            <a:endParaRPr sz="2800">
              <a:solidFill>
                <a:schemeClr val="dk1"/>
              </a:solidFill>
              <a:latin typeface="Calibri"/>
              <a:ea typeface="Calibri"/>
              <a:cs typeface="Calibri"/>
              <a:sym typeface="Calibri"/>
            </a:endParaRPr>
          </a:p>
        </p:txBody>
      </p:sp>
      <p:sp>
        <p:nvSpPr>
          <p:cNvPr id="521" name="Google Shape;521;p18"/>
          <p:cNvSpPr txBox="1"/>
          <p:nvPr/>
        </p:nvSpPr>
        <p:spPr>
          <a:xfrm>
            <a:off x="283772" y="794368"/>
            <a:ext cx="551465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Calibri"/>
                <a:ea typeface="Calibri"/>
                <a:cs typeface="Calibri"/>
                <a:sym typeface="Calibri"/>
              </a:rPr>
              <a:t>弊社では以下の通り、販売代理店様を支援させていただいております。</a:t>
            </a:r>
            <a:endParaRPr sz="1400">
              <a:solidFill>
                <a:schemeClr val="dk1"/>
              </a:solidFill>
              <a:latin typeface="Calibri"/>
              <a:ea typeface="Calibri"/>
              <a:cs typeface="Calibri"/>
              <a:sym typeface="Calibri"/>
            </a:endParaRPr>
          </a:p>
        </p:txBody>
      </p:sp>
      <p:sp>
        <p:nvSpPr>
          <p:cNvPr id="522" name="Google Shape;522;p18"/>
          <p:cNvSpPr txBox="1"/>
          <p:nvPr/>
        </p:nvSpPr>
        <p:spPr>
          <a:xfrm>
            <a:off x="2470601" y="1691829"/>
            <a:ext cx="101181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600" u="sng">
                <a:solidFill>
                  <a:srgbClr val="0000FF"/>
                </a:solidFill>
                <a:latin typeface="Calibri"/>
                <a:ea typeface="Calibri"/>
                <a:cs typeface="Calibri"/>
                <a:sym typeface="Calibri"/>
              </a:rPr>
              <a:t>初期研修</a:t>
            </a:r>
            <a:endParaRPr b="1" sz="1600" u="sng">
              <a:solidFill>
                <a:srgbClr val="0000FF"/>
              </a:solidFill>
              <a:latin typeface="Calibri"/>
              <a:ea typeface="Calibri"/>
              <a:cs typeface="Calibri"/>
              <a:sym typeface="Calibri"/>
            </a:endParaRPr>
          </a:p>
        </p:txBody>
      </p:sp>
      <p:sp>
        <p:nvSpPr>
          <p:cNvPr id="523" name="Google Shape;523;p18"/>
          <p:cNvSpPr txBox="1"/>
          <p:nvPr/>
        </p:nvSpPr>
        <p:spPr>
          <a:xfrm>
            <a:off x="1341948" y="2204226"/>
            <a:ext cx="3398298" cy="9387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100">
                <a:solidFill>
                  <a:srgbClr val="0C0C0C"/>
                </a:solidFill>
                <a:latin typeface="Arial"/>
                <a:ea typeface="Arial"/>
                <a:cs typeface="Arial"/>
                <a:sym typeface="Arial"/>
              </a:rPr>
              <a:t>対面でもリモートでも対応可能です。</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初期だけと言わず、わからないことはすぐ</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ご連絡をいただけましたらご対応させていただきます。</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現場の同行もさせていただきます。</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一緒に成長していけたら嬉しく思います。</a:t>
            </a:r>
            <a:endParaRPr b="1" sz="1100">
              <a:solidFill>
                <a:srgbClr val="0C0C0C"/>
              </a:solidFill>
              <a:latin typeface="Arial"/>
              <a:ea typeface="Arial"/>
              <a:cs typeface="Arial"/>
              <a:sym typeface="Arial"/>
            </a:endParaRPr>
          </a:p>
        </p:txBody>
      </p:sp>
      <p:sp>
        <p:nvSpPr>
          <p:cNvPr id="524" name="Google Shape;524;p18"/>
          <p:cNvSpPr txBox="1"/>
          <p:nvPr/>
        </p:nvSpPr>
        <p:spPr>
          <a:xfrm>
            <a:off x="7625422" y="4219675"/>
            <a:ext cx="17136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600" u="sng">
                <a:solidFill>
                  <a:srgbClr val="0000FF"/>
                </a:solidFill>
                <a:latin typeface="Calibri"/>
                <a:ea typeface="Calibri"/>
                <a:cs typeface="Calibri"/>
                <a:sym typeface="Calibri"/>
              </a:rPr>
              <a:t>個別フォロー</a:t>
            </a:r>
            <a:endParaRPr b="1" sz="1600" u="sng">
              <a:solidFill>
                <a:srgbClr val="0000FF"/>
              </a:solidFill>
              <a:latin typeface="Calibri"/>
              <a:ea typeface="Calibri"/>
              <a:cs typeface="Calibri"/>
              <a:sym typeface="Calibri"/>
            </a:endParaRPr>
          </a:p>
        </p:txBody>
      </p:sp>
      <p:sp>
        <p:nvSpPr>
          <p:cNvPr id="525" name="Google Shape;525;p18"/>
          <p:cNvSpPr txBox="1"/>
          <p:nvPr/>
        </p:nvSpPr>
        <p:spPr>
          <a:xfrm>
            <a:off x="6380613" y="4835485"/>
            <a:ext cx="3871784" cy="6001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100">
                <a:solidFill>
                  <a:srgbClr val="0C0C0C"/>
                </a:solidFill>
                <a:latin typeface="Arial"/>
                <a:ea typeface="Arial"/>
                <a:cs typeface="Arial"/>
                <a:sym typeface="Arial"/>
              </a:rPr>
              <a:t>電話やメール、LINEなどでもご相談可能です。</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その時、その場にあった提案や解決策を講じて参ります。</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どんな些細なことでもお気軽にご連絡をいただければ幸いです。</a:t>
            </a:r>
            <a:endParaRPr b="1" sz="1100">
              <a:solidFill>
                <a:srgbClr val="0C0C0C"/>
              </a:solidFill>
              <a:latin typeface="Arial"/>
              <a:ea typeface="Arial"/>
              <a:cs typeface="Arial"/>
              <a:sym typeface="Arial"/>
            </a:endParaRPr>
          </a:p>
        </p:txBody>
      </p:sp>
      <p:sp>
        <p:nvSpPr>
          <p:cNvPr id="526" name="Google Shape;526;p18"/>
          <p:cNvSpPr txBox="1"/>
          <p:nvPr/>
        </p:nvSpPr>
        <p:spPr>
          <a:xfrm>
            <a:off x="2263813" y="4154181"/>
            <a:ext cx="142539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600" u="sng">
                <a:solidFill>
                  <a:srgbClr val="0000FF"/>
                </a:solidFill>
                <a:latin typeface="Calibri"/>
                <a:ea typeface="Calibri"/>
                <a:cs typeface="Calibri"/>
                <a:sym typeface="Calibri"/>
              </a:rPr>
              <a:t>稼働後の支援</a:t>
            </a:r>
            <a:endParaRPr b="1" sz="1600" u="sng">
              <a:solidFill>
                <a:srgbClr val="0000FF"/>
              </a:solidFill>
              <a:latin typeface="Calibri"/>
              <a:ea typeface="Calibri"/>
              <a:cs typeface="Calibri"/>
              <a:sym typeface="Calibri"/>
            </a:endParaRPr>
          </a:p>
        </p:txBody>
      </p:sp>
      <p:sp>
        <p:nvSpPr>
          <p:cNvPr id="527" name="Google Shape;527;p18"/>
          <p:cNvSpPr txBox="1"/>
          <p:nvPr/>
        </p:nvSpPr>
        <p:spPr>
          <a:xfrm>
            <a:off x="922875" y="4639155"/>
            <a:ext cx="4219637"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100">
                <a:solidFill>
                  <a:srgbClr val="0C0C0C"/>
                </a:solidFill>
                <a:latin typeface="Arial"/>
                <a:ea typeface="Arial"/>
                <a:cs typeface="Arial"/>
                <a:sym typeface="Arial"/>
              </a:rPr>
              <a:t>稼働後、販売店様にて売上構築に困ったりしてしまった場合、</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弊社直スタッフより数字が上がるよう、日々のロープレや</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トークの研修、知識研修など常に販売店様のサポートが</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できる体制にしておりますのでご安心ください。</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t/>
            </a:r>
            <a:endParaRPr b="1" sz="1100">
              <a:solidFill>
                <a:srgbClr val="0C0C0C"/>
              </a:solidFill>
              <a:latin typeface="Arial"/>
              <a:ea typeface="Arial"/>
              <a:cs typeface="Arial"/>
              <a:sym typeface="Arial"/>
            </a:endParaRPr>
          </a:p>
          <a:p>
            <a:pPr indent="0" lvl="0" marL="0" marR="0" rtl="0" algn="ctr">
              <a:spcBef>
                <a:spcPts val="0"/>
              </a:spcBef>
              <a:spcAft>
                <a:spcPts val="0"/>
              </a:spcAft>
              <a:buNone/>
            </a:pPr>
            <a:r>
              <a:rPr b="1" lang="ja-JP" sz="1100">
                <a:solidFill>
                  <a:srgbClr val="0C0C0C"/>
                </a:solidFill>
                <a:latin typeface="Arial"/>
                <a:ea typeface="Arial"/>
                <a:cs typeface="Arial"/>
                <a:sym typeface="Arial"/>
              </a:rPr>
              <a:t>（定例会議/営業研修/アポイント研修/メーカー研修など）</a:t>
            </a:r>
            <a:endParaRPr b="1" sz="1100">
              <a:solidFill>
                <a:srgbClr val="0C0C0C"/>
              </a:solidFill>
              <a:latin typeface="Arial"/>
              <a:ea typeface="Arial"/>
              <a:cs typeface="Arial"/>
              <a:sym typeface="Arial"/>
            </a:endParaRPr>
          </a:p>
        </p:txBody>
      </p:sp>
      <p:sp>
        <p:nvSpPr>
          <p:cNvPr id="528" name="Google Shape;528;p18"/>
          <p:cNvSpPr txBox="1"/>
          <p:nvPr/>
        </p:nvSpPr>
        <p:spPr>
          <a:xfrm>
            <a:off x="7563148" y="1804625"/>
            <a:ext cx="15438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600" u="sng">
                <a:solidFill>
                  <a:srgbClr val="0000FF"/>
                </a:solidFill>
                <a:latin typeface="Calibri"/>
                <a:ea typeface="Calibri"/>
                <a:cs typeface="Calibri"/>
                <a:sym typeface="Calibri"/>
              </a:rPr>
              <a:t>営業ツール</a:t>
            </a:r>
            <a:endParaRPr b="1" sz="1600" u="sng">
              <a:solidFill>
                <a:srgbClr val="0000FF"/>
              </a:solidFill>
              <a:latin typeface="Calibri"/>
              <a:ea typeface="Calibri"/>
              <a:cs typeface="Calibri"/>
              <a:sym typeface="Calibri"/>
            </a:endParaRPr>
          </a:p>
        </p:txBody>
      </p:sp>
      <p:sp>
        <p:nvSpPr>
          <p:cNvPr id="529" name="Google Shape;529;p18"/>
          <p:cNvSpPr txBox="1"/>
          <p:nvPr/>
        </p:nvSpPr>
        <p:spPr>
          <a:xfrm>
            <a:off x="6370401" y="2264153"/>
            <a:ext cx="3855307" cy="9387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ja-JP" sz="1100">
                <a:solidFill>
                  <a:schemeClr val="dk1"/>
                </a:solidFill>
                <a:latin typeface="Arial"/>
                <a:ea typeface="Arial"/>
                <a:cs typeface="Arial"/>
                <a:sym typeface="Arial"/>
              </a:rPr>
              <a:t>自社で用意した、資料やメーカー様のパンフレット</a:t>
            </a:r>
            <a:endParaRPr b="1" sz="1100">
              <a:solidFill>
                <a:schemeClr val="dk1"/>
              </a:solidFill>
              <a:latin typeface="Arial"/>
              <a:ea typeface="Arial"/>
              <a:cs typeface="Arial"/>
              <a:sym typeface="Arial"/>
            </a:endParaRPr>
          </a:p>
          <a:p>
            <a:pPr indent="0" lvl="0" marL="0" marR="0" rtl="0" algn="ctr">
              <a:spcBef>
                <a:spcPts val="0"/>
              </a:spcBef>
              <a:spcAft>
                <a:spcPts val="0"/>
              </a:spcAft>
              <a:buNone/>
            </a:pPr>
            <a:r>
              <a:rPr b="1" lang="ja-JP" sz="1100">
                <a:solidFill>
                  <a:schemeClr val="dk1"/>
                </a:solidFill>
                <a:latin typeface="Arial"/>
                <a:ea typeface="Arial"/>
                <a:cs typeface="Arial"/>
                <a:sym typeface="Arial"/>
              </a:rPr>
              <a:t>などを無料でご活用いただけます。</a:t>
            </a:r>
            <a:endParaRPr b="1" sz="1100">
              <a:solidFill>
                <a:schemeClr val="dk1"/>
              </a:solidFill>
              <a:latin typeface="Arial"/>
              <a:ea typeface="Arial"/>
              <a:cs typeface="Arial"/>
              <a:sym typeface="Arial"/>
            </a:endParaRPr>
          </a:p>
          <a:p>
            <a:pPr indent="0" lvl="0" marL="0" marR="0" rtl="0" algn="ctr">
              <a:spcBef>
                <a:spcPts val="0"/>
              </a:spcBef>
              <a:spcAft>
                <a:spcPts val="0"/>
              </a:spcAft>
              <a:buNone/>
            </a:pPr>
            <a:r>
              <a:rPr b="1" lang="ja-JP" sz="1100">
                <a:solidFill>
                  <a:schemeClr val="dk1"/>
                </a:solidFill>
                <a:latin typeface="Arial"/>
                <a:ea typeface="Arial"/>
                <a:cs typeface="Arial"/>
                <a:sym typeface="Arial"/>
              </a:rPr>
              <a:t>欲しい資料等があれば、新たに作成しますのでご相談ください。</a:t>
            </a:r>
            <a:endParaRPr b="1" sz="1100">
              <a:solidFill>
                <a:schemeClr val="dk1"/>
              </a:solidFill>
              <a:latin typeface="Arial"/>
              <a:ea typeface="Arial"/>
              <a:cs typeface="Arial"/>
              <a:sym typeface="Arial"/>
            </a:endParaRPr>
          </a:p>
          <a:p>
            <a:pPr indent="0" lvl="0" marL="0" marR="0" rtl="0" algn="ctr">
              <a:spcBef>
                <a:spcPts val="0"/>
              </a:spcBef>
              <a:spcAft>
                <a:spcPts val="0"/>
              </a:spcAft>
              <a:buNone/>
            </a:pPr>
            <a:r>
              <a:t/>
            </a:r>
            <a:endParaRPr b="1" sz="1100">
              <a:solidFill>
                <a:schemeClr val="dk1"/>
              </a:solidFill>
              <a:latin typeface="Arial"/>
              <a:ea typeface="Arial"/>
              <a:cs typeface="Arial"/>
              <a:sym typeface="Arial"/>
            </a:endParaRPr>
          </a:p>
          <a:p>
            <a:pPr indent="0" lvl="0" marL="0" marR="0" rtl="0" algn="ctr">
              <a:spcBef>
                <a:spcPts val="0"/>
              </a:spcBef>
              <a:spcAft>
                <a:spcPts val="0"/>
              </a:spcAft>
              <a:buNone/>
            </a:pPr>
            <a:r>
              <a:rPr b="1" lang="ja-JP" sz="1100">
                <a:solidFill>
                  <a:schemeClr val="dk1"/>
                </a:solidFill>
                <a:latin typeface="Arial"/>
                <a:ea typeface="Arial"/>
                <a:cs typeface="Arial"/>
                <a:sym typeface="Arial"/>
              </a:rPr>
              <a:t>（名刺/アポトーク/営業トーク/マニュアル一式など）</a:t>
            </a:r>
            <a:endParaRPr b="1" sz="1100">
              <a:solidFill>
                <a:schemeClr val="dk1"/>
              </a:solidFill>
              <a:latin typeface="Arial"/>
              <a:ea typeface="Arial"/>
              <a:cs typeface="Arial"/>
              <a:sym typeface="Arial"/>
            </a:endParaRPr>
          </a:p>
        </p:txBody>
      </p:sp>
      <p:sp>
        <p:nvSpPr>
          <p:cNvPr id="530" name="Google Shape;530;p18"/>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19"/>
          <p:cNvSpPr/>
          <p:nvPr/>
        </p:nvSpPr>
        <p:spPr>
          <a:xfrm>
            <a:off x="0" y="2199997"/>
            <a:ext cx="12192000" cy="2989841"/>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6" name="Google Shape;536;p19"/>
          <p:cNvSpPr txBox="1"/>
          <p:nvPr/>
        </p:nvSpPr>
        <p:spPr>
          <a:xfrm>
            <a:off x="4172032" y="1499288"/>
            <a:ext cx="3134931" cy="700709"/>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Arial"/>
              <a:buNone/>
            </a:pPr>
            <a:r>
              <a:rPr lang="ja-JP" sz="2800">
                <a:solidFill>
                  <a:schemeClr val="dk1"/>
                </a:solidFill>
                <a:latin typeface="Arial"/>
                <a:ea typeface="Arial"/>
                <a:cs typeface="Arial"/>
                <a:sym typeface="Arial"/>
              </a:rPr>
              <a:t>THANK　YOU</a:t>
            </a:r>
            <a:endParaRPr sz="2800">
              <a:solidFill>
                <a:schemeClr val="dk1"/>
              </a:solidFill>
              <a:latin typeface="Arial"/>
              <a:ea typeface="Arial"/>
              <a:cs typeface="Arial"/>
              <a:sym typeface="Arial"/>
            </a:endParaRPr>
          </a:p>
        </p:txBody>
      </p:sp>
      <p:sp>
        <p:nvSpPr>
          <p:cNvPr id="537" name="Google Shape;537;p19"/>
          <p:cNvSpPr txBox="1"/>
          <p:nvPr/>
        </p:nvSpPr>
        <p:spPr>
          <a:xfrm>
            <a:off x="2077176" y="2551200"/>
            <a:ext cx="8249100" cy="2555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1600">
                <a:solidFill>
                  <a:schemeClr val="lt1"/>
                </a:solidFill>
                <a:latin typeface="Arial"/>
                <a:ea typeface="Arial"/>
                <a:cs typeface="Arial"/>
                <a:sym typeface="Arial"/>
              </a:rPr>
              <a:t>最後までお読みいただきありがとうございました。</a:t>
            </a:r>
            <a:endParaRPr sz="1600">
              <a:solidFill>
                <a:schemeClr val="lt1"/>
              </a:solidFill>
              <a:latin typeface="Arial"/>
              <a:ea typeface="Arial"/>
              <a:cs typeface="Arial"/>
              <a:sym typeface="Arial"/>
            </a:endParaRPr>
          </a:p>
          <a:p>
            <a:pPr indent="0" lvl="0" marL="0" marR="0" rtl="0" algn="ctr">
              <a:spcBef>
                <a:spcPts val="0"/>
              </a:spcBef>
              <a:spcAft>
                <a:spcPts val="0"/>
              </a:spcAft>
              <a:buNone/>
            </a:pPr>
            <a:r>
              <a:t/>
            </a:r>
            <a:endParaRPr sz="1600">
              <a:solidFill>
                <a:schemeClr val="lt1"/>
              </a:solidFill>
              <a:latin typeface="Arial"/>
              <a:ea typeface="Arial"/>
              <a:cs typeface="Arial"/>
              <a:sym typeface="Arial"/>
            </a:endParaRPr>
          </a:p>
          <a:p>
            <a:pPr indent="0" lvl="0" marL="0" marR="0" rtl="0" algn="ctr">
              <a:spcBef>
                <a:spcPts val="0"/>
              </a:spcBef>
              <a:spcAft>
                <a:spcPts val="0"/>
              </a:spcAft>
              <a:buNone/>
            </a:pPr>
            <a:r>
              <a:rPr lang="ja-JP" sz="1600">
                <a:solidFill>
                  <a:schemeClr val="lt1"/>
                </a:solidFill>
                <a:latin typeface="Arial"/>
                <a:ea typeface="Arial"/>
                <a:cs typeface="Arial"/>
                <a:sym typeface="Arial"/>
              </a:rPr>
              <a:t>共に成長しあえるパートナー様とともに時代を先駆け</a:t>
            </a:r>
            <a:endParaRPr sz="1600">
              <a:solidFill>
                <a:schemeClr val="lt1"/>
              </a:solidFill>
              <a:latin typeface="Arial"/>
              <a:ea typeface="Arial"/>
              <a:cs typeface="Arial"/>
              <a:sym typeface="Arial"/>
            </a:endParaRPr>
          </a:p>
          <a:p>
            <a:pPr indent="0" lvl="0" marL="0" marR="0" rtl="0" algn="ctr">
              <a:spcBef>
                <a:spcPts val="0"/>
              </a:spcBef>
              <a:spcAft>
                <a:spcPts val="0"/>
              </a:spcAft>
              <a:buNone/>
            </a:pPr>
            <a:r>
              <a:t/>
            </a:r>
            <a:endParaRPr sz="1600">
              <a:solidFill>
                <a:schemeClr val="lt1"/>
              </a:solidFill>
              <a:latin typeface="Arial"/>
              <a:ea typeface="Arial"/>
              <a:cs typeface="Arial"/>
              <a:sym typeface="Arial"/>
            </a:endParaRPr>
          </a:p>
          <a:p>
            <a:pPr indent="0" lvl="0" marL="0" marR="0" rtl="0" algn="ctr">
              <a:spcBef>
                <a:spcPts val="0"/>
              </a:spcBef>
              <a:spcAft>
                <a:spcPts val="0"/>
              </a:spcAft>
              <a:buNone/>
            </a:pPr>
            <a:r>
              <a:rPr lang="ja-JP" sz="1600">
                <a:solidFill>
                  <a:schemeClr val="lt1"/>
                </a:solidFill>
                <a:latin typeface="Arial"/>
                <a:ea typeface="Arial"/>
                <a:cs typeface="Arial"/>
                <a:sym typeface="Arial"/>
              </a:rPr>
              <a:t>お客様のみならず、社会へ、そして地球環境へ貢献していきたいと考えております。</a:t>
            </a:r>
            <a:endParaRPr sz="1600">
              <a:solidFill>
                <a:schemeClr val="lt1"/>
              </a:solidFill>
              <a:latin typeface="Arial"/>
              <a:ea typeface="Arial"/>
              <a:cs typeface="Arial"/>
              <a:sym typeface="Arial"/>
            </a:endParaRPr>
          </a:p>
          <a:p>
            <a:pPr indent="0" lvl="0" marL="0" marR="0" rtl="0" algn="ctr">
              <a:spcBef>
                <a:spcPts val="0"/>
              </a:spcBef>
              <a:spcAft>
                <a:spcPts val="0"/>
              </a:spcAft>
              <a:buNone/>
            </a:pPr>
            <a:r>
              <a:t/>
            </a:r>
            <a:endParaRPr sz="1600">
              <a:solidFill>
                <a:schemeClr val="lt1"/>
              </a:solidFill>
              <a:latin typeface="Arial"/>
              <a:ea typeface="Arial"/>
              <a:cs typeface="Arial"/>
              <a:sym typeface="Arial"/>
            </a:endParaRPr>
          </a:p>
          <a:p>
            <a:pPr indent="0" lvl="0" marL="0" marR="0" rtl="0" algn="ctr">
              <a:spcBef>
                <a:spcPts val="0"/>
              </a:spcBef>
              <a:spcAft>
                <a:spcPts val="0"/>
              </a:spcAft>
              <a:buNone/>
            </a:pPr>
            <a:r>
              <a:rPr lang="ja-JP" sz="1600">
                <a:solidFill>
                  <a:schemeClr val="lt1"/>
                </a:solidFill>
                <a:latin typeface="Arial"/>
                <a:ea typeface="Arial"/>
                <a:cs typeface="Arial"/>
                <a:sym typeface="Arial"/>
              </a:rPr>
              <a:t>コロナ禍でも売り上げを伸ばしているビジネスですので</a:t>
            </a:r>
            <a:endParaRPr sz="1600">
              <a:solidFill>
                <a:schemeClr val="lt1"/>
              </a:solidFill>
              <a:latin typeface="Arial"/>
              <a:ea typeface="Arial"/>
              <a:cs typeface="Arial"/>
              <a:sym typeface="Arial"/>
            </a:endParaRPr>
          </a:p>
          <a:p>
            <a:pPr indent="0" lvl="0" marL="0" marR="0" rtl="0" algn="ctr">
              <a:spcBef>
                <a:spcPts val="0"/>
              </a:spcBef>
              <a:spcAft>
                <a:spcPts val="0"/>
              </a:spcAft>
              <a:buNone/>
            </a:pPr>
            <a:r>
              <a:t/>
            </a:r>
            <a:endParaRPr sz="1600">
              <a:solidFill>
                <a:schemeClr val="lt1"/>
              </a:solidFill>
              <a:latin typeface="Arial"/>
              <a:ea typeface="Arial"/>
              <a:cs typeface="Arial"/>
              <a:sym typeface="Arial"/>
            </a:endParaRPr>
          </a:p>
          <a:p>
            <a:pPr indent="0" lvl="0" marL="0" marR="0" rtl="0" algn="ctr">
              <a:spcBef>
                <a:spcPts val="0"/>
              </a:spcBef>
              <a:spcAft>
                <a:spcPts val="0"/>
              </a:spcAft>
              <a:buNone/>
            </a:pPr>
            <a:r>
              <a:rPr lang="ja-JP" sz="1600">
                <a:solidFill>
                  <a:schemeClr val="lt1"/>
                </a:solidFill>
                <a:latin typeface="Arial"/>
                <a:ea typeface="Arial"/>
                <a:cs typeface="Arial"/>
                <a:sym typeface="Arial"/>
              </a:rPr>
              <a:t>是非お力添えいただけますと幸いです。</a:t>
            </a:r>
            <a:endParaRPr sz="1600">
              <a:solidFill>
                <a:schemeClr val="lt1"/>
              </a:solidFill>
              <a:latin typeface="Arial"/>
              <a:ea typeface="Arial"/>
              <a:cs typeface="Arial"/>
              <a:sym typeface="Arial"/>
            </a:endParaRPr>
          </a:p>
          <a:p>
            <a:pPr indent="0" lvl="0" marL="0" marR="0" rtl="0" algn="ctr">
              <a:spcBef>
                <a:spcPts val="0"/>
              </a:spcBef>
              <a:spcAft>
                <a:spcPts val="0"/>
              </a:spcAft>
              <a:buNone/>
            </a:pPr>
            <a:r>
              <a:t/>
            </a:r>
            <a:endParaRPr sz="1600">
              <a:solidFill>
                <a:schemeClr val="lt1"/>
              </a:solidFill>
              <a:latin typeface="Arial"/>
              <a:ea typeface="Arial"/>
              <a:cs typeface="Arial"/>
              <a:sym typeface="Arial"/>
            </a:endParaRPr>
          </a:p>
        </p:txBody>
      </p:sp>
      <p:sp>
        <p:nvSpPr>
          <p:cNvPr id="538" name="Google Shape;538;p19"/>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2"/>
          <p:cNvPicPr preferRelativeResize="0"/>
          <p:nvPr/>
        </p:nvPicPr>
        <p:blipFill rotWithShape="1">
          <a:blip r:embed="rId3">
            <a:alphaModFix/>
          </a:blip>
          <a:srcRect b="0" l="0" r="0" t="0"/>
          <a:stretch/>
        </p:blipFill>
        <p:spPr>
          <a:xfrm>
            <a:off x="220437" y="509275"/>
            <a:ext cx="10934550" cy="6348725"/>
          </a:xfrm>
          <a:prstGeom prst="rect">
            <a:avLst/>
          </a:prstGeom>
          <a:noFill/>
          <a:ln>
            <a:noFill/>
          </a:ln>
        </p:spPr>
      </p:pic>
      <p:cxnSp>
        <p:nvCxnSpPr>
          <p:cNvPr id="95" name="Google Shape;95;p2"/>
          <p:cNvCxnSpPr/>
          <p:nvPr/>
        </p:nvCxnSpPr>
        <p:spPr>
          <a:xfrm>
            <a:off x="2388973" y="3509963"/>
            <a:ext cx="7372865" cy="0"/>
          </a:xfrm>
          <a:prstGeom prst="straightConnector1">
            <a:avLst/>
          </a:prstGeom>
          <a:noFill/>
          <a:ln cap="flat" cmpd="sng" w="38100">
            <a:solidFill>
              <a:schemeClr val="accent4"/>
            </a:solidFill>
            <a:prstDash val="solid"/>
            <a:miter lim="800000"/>
            <a:headEnd len="sm" w="sm" type="none"/>
            <a:tailEnd len="sm" w="sm" type="none"/>
          </a:ln>
        </p:spPr>
      </p:cxnSp>
      <p:sp>
        <p:nvSpPr>
          <p:cNvPr id="96" name="Google Shape;96;p2"/>
          <p:cNvSpPr txBox="1"/>
          <p:nvPr/>
        </p:nvSpPr>
        <p:spPr>
          <a:xfrm>
            <a:off x="4550972" y="2809254"/>
            <a:ext cx="2780704" cy="700709"/>
          </a:xfrm>
          <a:prstGeom prst="rect">
            <a:avLst/>
          </a:prstGeom>
          <a:noFill/>
          <a:ln>
            <a:noFill/>
          </a:ln>
        </p:spPr>
        <p:txBody>
          <a:bodyPr anchorCtr="0" anchor="ctr" bIns="45700" lIns="91425" spcFirstLastPara="1" rIns="91425" wrap="square" tIns="45700">
            <a:normAutofit lnSpcReduction="10000"/>
          </a:bodyPr>
          <a:lstStyle/>
          <a:p>
            <a:pPr indent="0" lvl="0" marL="0" marR="0" rtl="0" algn="just">
              <a:lnSpc>
                <a:spcPct val="90000"/>
              </a:lnSpc>
              <a:spcBef>
                <a:spcPts val="0"/>
              </a:spcBef>
              <a:spcAft>
                <a:spcPts val="0"/>
              </a:spcAft>
              <a:buClr>
                <a:schemeClr val="dk1"/>
              </a:buClr>
              <a:buSzPts val="4800"/>
              <a:buFont typeface="Arial"/>
              <a:buNone/>
            </a:pPr>
            <a:r>
              <a:rPr b="0" i="0" lang="ja-JP" sz="4800" u="none" cap="none" strike="noStrike">
                <a:solidFill>
                  <a:schemeClr val="dk1"/>
                </a:solidFill>
                <a:latin typeface="Arial"/>
                <a:ea typeface="Arial"/>
                <a:cs typeface="Arial"/>
                <a:sym typeface="Arial"/>
              </a:rPr>
              <a:t>企業紹介</a:t>
            </a:r>
            <a:endParaRPr b="0" i="0" sz="4800" u="none" cap="none" strike="noStrike">
              <a:solidFill>
                <a:schemeClr val="dk1"/>
              </a:solidFill>
              <a:latin typeface="Arial"/>
              <a:ea typeface="Arial"/>
              <a:cs typeface="Arial"/>
              <a:sym typeface="Arial"/>
            </a:endParaRPr>
          </a:p>
        </p:txBody>
      </p:sp>
      <p:sp>
        <p:nvSpPr>
          <p:cNvPr id="97" name="Google Shape;97;p2"/>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20"/>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544" name="Google Shape;544;p20"/>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545" name="Google Shape;545;p20"/>
          <p:cNvSpPr txBox="1"/>
          <p:nvPr/>
        </p:nvSpPr>
        <p:spPr>
          <a:xfrm>
            <a:off x="283775" y="0"/>
            <a:ext cx="4811700" cy="700800"/>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400"/>
              <a:buFont typeface="Arial"/>
              <a:buNone/>
            </a:pPr>
            <a:r>
              <a:rPr lang="ja-JP" sz="2400">
                <a:solidFill>
                  <a:schemeClr val="dk1"/>
                </a:solidFill>
                <a:latin typeface="Arial"/>
                <a:ea typeface="Arial"/>
                <a:cs typeface="Arial"/>
                <a:sym typeface="Arial"/>
              </a:rPr>
              <a:t>太陽光、蓄電池の連系メリット</a:t>
            </a:r>
            <a:endParaRPr sz="2400">
              <a:solidFill>
                <a:schemeClr val="dk1"/>
              </a:solidFill>
              <a:latin typeface="Arial"/>
              <a:ea typeface="Arial"/>
              <a:cs typeface="Arial"/>
              <a:sym typeface="Arial"/>
            </a:endParaRPr>
          </a:p>
        </p:txBody>
      </p:sp>
      <p:pic>
        <p:nvPicPr>
          <p:cNvPr id="546" name="Google Shape;546;p20"/>
          <p:cNvPicPr preferRelativeResize="0"/>
          <p:nvPr/>
        </p:nvPicPr>
        <p:blipFill rotWithShape="1">
          <a:blip r:embed="rId3">
            <a:alphaModFix/>
          </a:blip>
          <a:srcRect b="0" l="0" r="0" t="0"/>
          <a:stretch/>
        </p:blipFill>
        <p:spPr>
          <a:xfrm>
            <a:off x="1222803" y="1240973"/>
            <a:ext cx="8707396" cy="5262852"/>
          </a:xfrm>
          <a:prstGeom prst="rect">
            <a:avLst/>
          </a:prstGeom>
          <a:noFill/>
          <a:ln>
            <a:noFill/>
          </a:ln>
        </p:spPr>
      </p:pic>
      <p:sp>
        <p:nvSpPr>
          <p:cNvPr id="547" name="Google Shape;547;p20"/>
          <p:cNvSpPr txBox="1"/>
          <p:nvPr/>
        </p:nvSpPr>
        <p:spPr>
          <a:xfrm>
            <a:off x="853901" y="792250"/>
            <a:ext cx="10199700" cy="415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050">
                <a:solidFill>
                  <a:schemeClr val="dk1"/>
                </a:solidFill>
                <a:latin typeface="Arial"/>
                <a:ea typeface="Arial"/>
                <a:cs typeface="Arial"/>
                <a:sym typeface="Arial"/>
              </a:rPr>
              <a:t>太陽の光をエネルギーに変換することができる太陽光発電は、環境面やコストなどの問題を解決できるものとして注目を集めているシステムです。</a:t>
            </a:r>
            <a:br>
              <a:rPr lang="ja-JP" sz="1050">
                <a:solidFill>
                  <a:schemeClr val="dk1"/>
                </a:solidFill>
                <a:latin typeface="Arial"/>
                <a:ea typeface="Arial"/>
                <a:cs typeface="Arial"/>
                <a:sym typeface="Arial"/>
              </a:rPr>
            </a:br>
            <a:r>
              <a:rPr lang="ja-JP" sz="1050">
                <a:solidFill>
                  <a:schemeClr val="dk1"/>
                </a:solidFill>
                <a:latin typeface="Arial"/>
                <a:ea typeface="Arial"/>
                <a:cs typeface="Arial"/>
                <a:sym typeface="Arial"/>
              </a:rPr>
              <a:t>また、日中は太陽光から作り出される電力を蓄電池に貯め、夜間にその電気を使用するピークシフトといった方法で、日常の電気代を節約することもできます。</a:t>
            </a:r>
            <a:endParaRPr sz="1050">
              <a:solidFill>
                <a:schemeClr val="dk1"/>
              </a:solidFill>
              <a:latin typeface="Arial"/>
              <a:ea typeface="Arial"/>
              <a:cs typeface="Arial"/>
              <a:sym typeface="Arial"/>
            </a:endParaRPr>
          </a:p>
        </p:txBody>
      </p:sp>
      <p:sp>
        <p:nvSpPr>
          <p:cNvPr id="548" name="Google Shape;548;p20"/>
          <p:cNvSpPr txBox="1"/>
          <p:nvPr/>
        </p:nvSpPr>
        <p:spPr>
          <a:xfrm>
            <a:off x="4561472" y="6255975"/>
            <a:ext cx="30327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太陽光発電と蓄電池のイメージ図</a:t>
            </a:r>
            <a:endParaRPr sz="1200">
              <a:solidFill>
                <a:schemeClr val="dk1"/>
              </a:solidFill>
              <a:latin typeface="Arial"/>
              <a:ea typeface="Arial"/>
              <a:cs typeface="Arial"/>
              <a:sym typeface="Arial"/>
            </a:endParaRPr>
          </a:p>
        </p:txBody>
      </p:sp>
      <p:sp>
        <p:nvSpPr>
          <p:cNvPr id="549" name="Google Shape;549;p20"/>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21"/>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555" name="Google Shape;555;p21"/>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556" name="Google Shape;556;p21"/>
          <p:cNvSpPr txBox="1"/>
          <p:nvPr/>
        </p:nvSpPr>
        <p:spPr>
          <a:xfrm>
            <a:off x="283775" y="0"/>
            <a:ext cx="4684200" cy="700800"/>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400"/>
              <a:buFont typeface="Arial"/>
              <a:buNone/>
            </a:pPr>
            <a:r>
              <a:rPr lang="ja-JP" sz="2400">
                <a:solidFill>
                  <a:schemeClr val="dk1"/>
                </a:solidFill>
                <a:latin typeface="Arial"/>
                <a:ea typeface="Arial"/>
                <a:cs typeface="Arial"/>
                <a:sym typeface="Arial"/>
              </a:rPr>
              <a:t>太陽光、蓄電池の連系メリット</a:t>
            </a:r>
            <a:endParaRPr sz="2400">
              <a:solidFill>
                <a:schemeClr val="dk1"/>
              </a:solidFill>
              <a:latin typeface="Arial"/>
              <a:ea typeface="Arial"/>
              <a:cs typeface="Arial"/>
              <a:sym typeface="Arial"/>
            </a:endParaRPr>
          </a:p>
        </p:txBody>
      </p:sp>
      <p:sp>
        <p:nvSpPr>
          <p:cNvPr id="557" name="Google Shape;557;p21"/>
          <p:cNvSpPr txBox="1"/>
          <p:nvPr/>
        </p:nvSpPr>
        <p:spPr>
          <a:xfrm>
            <a:off x="606184" y="1358224"/>
            <a:ext cx="280314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メリット①　発電した電気を貯める</a:t>
            </a:r>
            <a:endParaRPr sz="1200">
              <a:solidFill>
                <a:schemeClr val="dk1"/>
              </a:solidFill>
              <a:latin typeface="Arial"/>
              <a:ea typeface="Arial"/>
              <a:cs typeface="Arial"/>
              <a:sym typeface="Arial"/>
            </a:endParaRPr>
          </a:p>
        </p:txBody>
      </p:sp>
      <p:sp>
        <p:nvSpPr>
          <p:cNvPr id="558" name="Google Shape;558;p21"/>
          <p:cNvSpPr txBox="1"/>
          <p:nvPr/>
        </p:nvSpPr>
        <p:spPr>
          <a:xfrm>
            <a:off x="2155476" y="721700"/>
            <a:ext cx="66591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太陽光発電システムと蓄電池を連携させることにより以下のようなメリットがあります。</a:t>
            </a:r>
            <a:endParaRPr sz="1200">
              <a:solidFill>
                <a:schemeClr val="dk1"/>
              </a:solidFill>
              <a:latin typeface="Arial"/>
              <a:ea typeface="Arial"/>
              <a:cs typeface="Arial"/>
              <a:sym typeface="Arial"/>
            </a:endParaRPr>
          </a:p>
        </p:txBody>
      </p:sp>
      <p:sp>
        <p:nvSpPr>
          <p:cNvPr id="559" name="Google Shape;559;p21"/>
          <p:cNvSpPr txBox="1"/>
          <p:nvPr/>
        </p:nvSpPr>
        <p:spPr>
          <a:xfrm>
            <a:off x="606174" y="2707500"/>
            <a:ext cx="4896600" cy="27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メリット②　電気料金を節約（電気料金値上げの影響が少ない）</a:t>
            </a:r>
            <a:endParaRPr/>
          </a:p>
        </p:txBody>
      </p:sp>
      <p:sp>
        <p:nvSpPr>
          <p:cNvPr id="560" name="Google Shape;560;p21"/>
          <p:cNvSpPr txBox="1"/>
          <p:nvPr/>
        </p:nvSpPr>
        <p:spPr>
          <a:xfrm>
            <a:off x="630897" y="4378409"/>
            <a:ext cx="2374775"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メリット③　ピークカット</a:t>
            </a:r>
            <a:endParaRPr sz="1200">
              <a:solidFill>
                <a:schemeClr val="dk1"/>
              </a:solidFill>
              <a:latin typeface="Arial"/>
              <a:ea typeface="Arial"/>
              <a:cs typeface="Arial"/>
              <a:sym typeface="Arial"/>
            </a:endParaRPr>
          </a:p>
        </p:txBody>
      </p:sp>
      <p:sp>
        <p:nvSpPr>
          <p:cNvPr id="561" name="Google Shape;561;p21"/>
          <p:cNvSpPr txBox="1"/>
          <p:nvPr/>
        </p:nvSpPr>
        <p:spPr>
          <a:xfrm>
            <a:off x="655600" y="1699250"/>
            <a:ext cx="8945700" cy="708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000">
                <a:solidFill>
                  <a:schemeClr val="dk1"/>
                </a:solidFill>
                <a:latin typeface="Arial"/>
                <a:ea typeface="Arial"/>
                <a:cs typeface="Arial"/>
                <a:sym typeface="Arial"/>
              </a:rPr>
              <a:t>通常、太陽光発電システムで作られた電力は、できた時点で使用しなければなりません。</a:t>
            </a:r>
            <a:endParaRPr sz="1000">
              <a:solidFill>
                <a:schemeClr val="dk1"/>
              </a:solidFill>
              <a:latin typeface="Arial"/>
              <a:ea typeface="Arial"/>
              <a:cs typeface="Arial"/>
              <a:sym typeface="Arial"/>
            </a:endParaRPr>
          </a:p>
          <a:p>
            <a:pPr indent="0" lvl="0" marL="0" marR="0" rtl="0" algn="l">
              <a:spcBef>
                <a:spcPts val="0"/>
              </a:spcBef>
              <a:spcAft>
                <a:spcPts val="0"/>
              </a:spcAft>
              <a:buNone/>
            </a:pPr>
            <a:r>
              <a:rPr lang="ja-JP" sz="1000">
                <a:solidFill>
                  <a:schemeClr val="dk1"/>
                </a:solidFill>
                <a:latin typeface="Arial"/>
                <a:ea typeface="Arial"/>
                <a:cs typeface="Arial"/>
                <a:sym typeface="Arial"/>
              </a:rPr>
              <a:t>当然天気が悪い時には十分な電力を確保できませんし、昼間に必ず家にいるとも限りません。</a:t>
            </a:r>
            <a:endParaRPr/>
          </a:p>
          <a:p>
            <a:pPr indent="0" lvl="0" marL="0" marR="0" rtl="0" algn="l">
              <a:spcBef>
                <a:spcPts val="0"/>
              </a:spcBef>
              <a:spcAft>
                <a:spcPts val="0"/>
              </a:spcAft>
              <a:buNone/>
            </a:pPr>
            <a:r>
              <a:rPr lang="ja-JP" sz="1000">
                <a:solidFill>
                  <a:schemeClr val="dk1"/>
                </a:solidFill>
                <a:latin typeface="Arial"/>
                <a:ea typeface="Arial"/>
                <a:cs typeface="Arial"/>
                <a:sym typeface="Arial"/>
              </a:rPr>
              <a:t>そこで、発電した電力を蓄電池に貯めておくことで、好きな時にその電気を使用することができるのです。</a:t>
            </a:r>
            <a:endParaRPr sz="1000">
              <a:solidFill>
                <a:schemeClr val="dk1"/>
              </a:solidFill>
              <a:latin typeface="Arial"/>
              <a:ea typeface="Arial"/>
              <a:cs typeface="Arial"/>
              <a:sym typeface="Arial"/>
            </a:endParaRPr>
          </a:p>
          <a:p>
            <a:pPr indent="0" lvl="0" marL="0" marR="0" rtl="0" algn="l">
              <a:spcBef>
                <a:spcPts val="0"/>
              </a:spcBef>
              <a:spcAft>
                <a:spcPts val="0"/>
              </a:spcAft>
              <a:buNone/>
            </a:pPr>
            <a:r>
              <a:rPr lang="ja-JP" sz="1000">
                <a:solidFill>
                  <a:schemeClr val="dk1"/>
                </a:solidFill>
                <a:latin typeface="Arial"/>
                <a:ea typeface="Arial"/>
                <a:cs typeface="Arial"/>
                <a:sym typeface="Arial"/>
              </a:rPr>
              <a:t>また、電力を貯めておくことで地震などの災害やトラブルで停電してしまった場合に「非常用電源」としてその電力を使用することもできます。</a:t>
            </a:r>
            <a:endParaRPr sz="1000">
              <a:solidFill>
                <a:schemeClr val="dk1"/>
              </a:solidFill>
              <a:latin typeface="Arial"/>
              <a:ea typeface="Arial"/>
              <a:cs typeface="Arial"/>
              <a:sym typeface="Arial"/>
            </a:endParaRPr>
          </a:p>
        </p:txBody>
      </p:sp>
      <p:pic>
        <p:nvPicPr>
          <p:cNvPr id="562" name="Google Shape;562;p21"/>
          <p:cNvPicPr preferRelativeResize="0"/>
          <p:nvPr/>
        </p:nvPicPr>
        <p:blipFill rotWithShape="1">
          <a:blip r:embed="rId3">
            <a:alphaModFix/>
          </a:blip>
          <a:srcRect b="1711" l="2688" r="0" t="11919"/>
          <a:stretch/>
        </p:blipFill>
        <p:spPr>
          <a:xfrm>
            <a:off x="7096897" y="2855058"/>
            <a:ext cx="2821356" cy="1808097"/>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563" name="Google Shape;563;p21"/>
          <p:cNvSpPr txBox="1"/>
          <p:nvPr/>
        </p:nvSpPr>
        <p:spPr>
          <a:xfrm>
            <a:off x="606175" y="3107900"/>
            <a:ext cx="67131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000">
                <a:solidFill>
                  <a:schemeClr val="dk1"/>
                </a:solidFill>
                <a:latin typeface="Arial"/>
                <a:ea typeface="Arial"/>
                <a:cs typeface="Arial"/>
                <a:sym typeface="Arial"/>
              </a:rPr>
              <a:t>導入の一番のメリットは、蓄電された電気には電力会社に通常支払っている電気料金の負担がないので、</a:t>
            </a:r>
            <a:endParaRPr sz="1000">
              <a:solidFill>
                <a:schemeClr val="dk1"/>
              </a:solidFill>
              <a:latin typeface="Arial"/>
              <a:ea typeface="Arial"/>
              <a:cs typeface="Arial"/>
              <a:sym typeface="Arial"/>
            </a:endParaRPr>
          </a:p>
          <a:p>
            <a:pPr indent="0" lvl="0" marL="0" marR="0" rtl="0" algn="l">
              <a:spcBef>
                <a:spcPts val="0"/>
              </a:spcBef>
              <a:spcAft>
                <a:spcPts val="0"/>
              </a:spcAft>
              <a:buNone/>
            </a:pPr>
            <a:r>
              <a:rPr lang="ja-JP" sz="1000">
                <a:solidFill>
                  <a:schemeClr val="dk1"/>
                </a:solidFill>
                <a:latin typeface="Arial"/>
                <a:ea typeface="Arial"/>
                <a:cs typeface="Arial"/>
                <a:sym typeface="Arial"/>
              </a:rPr>
              <a:t>電気料金値上げの影響を受けません。</a:t>
            </a:r>
            <a:endParaRPr/>
          </a:p>
          <a:p>
            <a:pPr indent="0" lvl="0" marL="0" marR="0" rtl="0" algn="l">
              <a:spcBef>
                <a:spcPts val="0"/>
              </a:spcBef>
              <a:spcAft>
                <a:spcPts val="0"/>
              </a:spcAft>
              <a:buNone/>
            </a:pPr>
            <a:r>
              <a:t/>
            </a:r>
            <a:endParaRPr sz="400">
              <a:solidFill>
                <a:schemeClr val="dk1"/>
              </a:solidFill>
              <a:latin typeface="Arial"/>
              <a:ea typeface="Arial"/>
              <a:cs typeface="Arial"/>
              <a:sym typeface="Arial"/>
            </a:endParaRPr>
          </a:p>
          <a:p>
            <a:pPr indent="0" lvl="0" marL="0" marR="0" rtl="0" algn="l">
              <a:spcBef>
                <a:spcPts val="0"/>
              </a:spcBef>
              <a:spcAft>
                <a:spcPts val="0"/>
              </a:spcAft>
              <a:buNone/>
            </a:pPr>
            <a:r>
              <a:rPr lang="ja-JP" sz="1000">
                <a:solidFill>
                  <a:schemeClr val="dk1"/>
                </a:solidFill>
                <a:latin typeface="Arial"/>
                <a:ea typeface="Arial"/>
                <a:cs typeface="Arial"/>
                <a:sym typeface="Arial"/>
              </a:rPr>
              <a:t>蓄電池に貯まっている電気を電気会社に売電することにより、収入にすることもできます。</a:t>
            </a:r>
            <a:endParaRPr/>
          </a:p>
          <a:p>
            <a:pPr indent="0" lvl="0" marL="0" marR="0" rtl="0" algn="l">
              <a:spcBef>
                <a:spcPts val="0"/>
              </a:spcBef>
              <a:spcAft>
                <a:spcPts val="0"/>
              </a:spcAft>
              <a:buNone/>
            </a:pPr>
            <a:r>
              <a:rPr lang="ja-JP" sz="1000">
                <a:solidFill>
                  <a:schemeClr val="dk1"/>
                </a:solidFill>
                <a:latin typeface="Arial"/>
                <a:ea typeface="Arial"/>
                <a:cs typeface="Arial"/>
                <a:sym typeface="Arial"/>
              </a:rPr>
              <a:t>太陽光発電で昼間に貯めた電気エネルギーを売電すれば、光熱費を抑えながら収入を得ることもできるのです。</a:t>
            </a:r>
            <a:endParaRPr sz="1000">
              <a:solidFill>
                <a:schemeClr val="dk1"/>
              </a:solidFill>
              <a:latin typeface="Arial"/>
              <a:ea typeface="Arial"/>
              <a:cs typeface="Arial"/>
              <a:sym typeface="Arial"/>
            </a:endParaRPr>
          </a:p>
        </p:txBody>
      </p:sp>
      <p:pic>
        <p:nvPicPr>
          <p:cNvPr id="564" name="Google Shape;564;p21"/>
          <p:cNvPicPr preferRelativeResize="0"/>
          <p:nvPr/>
        </p:nvPicPr>
        <p:blipFill rotWithShape="1">
          <a:blip r:embed="rId4">
            <a:alphaModFix/>
          </a:blip>
          <a:srcRect b="0" l="6616" r="8459" t="9443"/>
          <a:stretch/>
        </p:blipFill>
        <p:spPr>
          <a:xfrm>
            <a:off x="7111313" y="5017379"/>
            <a:ext cx="2792523" cy="1278857"/>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
        <p:nvSpPr>
          <p:cNvPr id="565" name="Google Shape;565;p21"/>
          <p:cNvSpPr txBox="1"/>
          <p:nvPr/>
        </p:nvSpPr>
        <p:spPr>
          <a:xfrm>
            <a:off x="655596" y="4771757"/>
            <a:ext cx="5542800" cy="76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000">
                <a:solidFill>
                  <a:schemeClr val="dk1"/>
                </a:solidFill>
                <a:latin typeface="Arial"/>
                <a:ea typeface="Arial"/>
                <a:cs typeface="Arial"/>
                <a:sym typeface="Arial"/>
              </a:rPr>
              <a:t>ピークカットとは、1 日の中で電気を最も消費する、昼から夕方にかけての時間帯に</a:t>
            </a:r>
            <a:endParaRPr sz="1000">
              <a:solidFill>
                <a:schemeClr val="dk1"/>
              </a:solidFill>
              <a:latin typeface="Arial"/>
              <a:ea typeface="Arial"/>
              <a:cs typeface="Arial"/>
              <a:sym typeface="Arial"/>
            </a:endParaRPr>
          </a:p>
          <a:p>
            <a:pPr indent="0" lvl="0" marL="0" marR="0" rtl="0" algn="l">
              <a:spcBef>
                <a:spcPts val="0"/>
              </a:spcBef>
              <a:spcAft>
                <a:spcPts val="0"/>
              </a:spcAft>
              <a:buNone/>
            </a:pPr>
            <a:r>
              <a:rPr lang="ja-JP" sz="1000">
                <a:solidFill>
                  <a:schemeClr val="dk1"/>
                </a:solidFill>
                <a:latin typeface="Arial"/>
                <a:ea typeface="Arial"/>
                <a:cs typeface="Arial"/>
                <a:sym typeface="Arial"/>
              </a:rPr>
              <a:t>電力会社から購入する電気量を控えることです。</a:t>
            </a:r>
            <a:endParaRPr sz="1000">
              <a:solidFill>
                <a:schemeClr val="dk1"/>
              </a:solidFill>
              <a:latin typeface="Arial"/>
              <a:ea typeface="Arial"/>
              <a:cs typeface="Arial"/>
              <a:sym typeface="Arial"/>
            </a:endParaRPr>
          </a:p>
          <a:p>
            <a:pPr indent="0" lvl="0" marL="0" marR="0" rtl="0" algn="l">
              <a:spcBef>
                <a:spcPts val="0"/>
              </a:spcBef>
              <a:spcAft>
                <a:spcPts val="0"/>
              </a:spcAft>
              <a:buNone/>
            </a:pPr>
            <a:r>
              <a:t/>
            </a:r>
            <a:endParaRPr sz="400">
              <a:solidFill>
                <a:schemeClr val="dk1"/>
              </a:solidFill>
              <a:latin typeface="Arial"/>
              <a:ea typeface="Arial"/>
              <a:cs typeface="Arial"/>
              <a:sym typeface="Arial"/>
            </a:endParaRPr>
          </a:p>
          <a:p>
            <a:pPr indent="0" lvl="0" marL="0" marR="0" rtl="0" algn="l">
              <a:spcBef>
                <a:spcPts val="0"/>
              </a:spcBef>
              <a:spcAft>
                <a:spcPts val="0"/>
              </a:spcAft>
              <a:buNone/>
            </a:pPr>
            <a:r>
              <a:rPr lang="ja-JP" sz="1000">
                <a:solidFill>
                  <a:schemeClr val="dk1"/>
                </a:solidFill>
                <a:latin typeface="Arial"/>
                <a:ea typeface="Arial"/>
                <a:cs typeface="Arial"/>
                <a:sym typeface="Arial"/>
              </a:rPr>
              <a:t>太陽光発電システムと蓄電池があれば、電力消費が集中する時間帯に</a:t>
            </a:r>
            <a:endParaRPr sz="1000">
              <a:solidFill>
                <a:schemeClr val="dk1"/>
              </a:solidFill>
              <a:latin typeface="Arial"/>
              <a:ea typeface="Arial"/>
              <a:cs typeface="Arial"/>
              <a:sym typeface="Arial"/>
            </a:endParaRPr>
          </a:p>
          <a:p>
            <a:pPr indent="0" lvl="0" marL="0" marR="0" rtl="0" algn="l">
              <a:spcBef>
                <a:spcPts val="0"/>
              </a:spcBef>
              <a:spcAft>
                <a:spcPts val="0"/>
              </a:spcAft>
              <a:buNone/>
            </a:pPr>
            <a:r>
              <a:rPr lang="ja-JP" sz="1000">
                <a:solidFill>
                  <a:schemeClr val="dk1"/>
                </a:solidFill>
                <a:latin typeface="Arial"/>
                <a:ea typeface="Arial"/>
                <a:cs typeface="Arial"/>
                <a:sym typeface="Arial"/>
              </a:rPr>
              <a:t>充電しておいた電力を使用することで、このピークカットに貢献することができます。</a:t>
            </a:r>
            <a:endParaRPr sz="1000">
              <a:solidFill>
                <a:schemeClr val="dk1"/>
              </a:solidFill>
              <a:latin typeface="Arial"/>
              <a:ea typeface="Arial"/>
              <a:cs typeface="Arial"/>
              <a:sym typeface="Arial"/>
            </a:endParaRPr>
          </a:p>
        </p:txBody>
      </p:sp>
      <p:cxnSp>
        <p:nvCxnSpPr>
          <p:cNvPr id="566" name="Google Shape;566;p21"/>
          <p:cNvCxnSpPr/>
          <p:nvPr/>
        </p:nvCxnSpPr>
        <p:spPr>
          <a:xfrm>
            <a:off x="630897" y="1630023"/>
            <a:ext cx="4896692" cy="0"/>
          </a:xfrm>
          <a:prstGeom prst="straightConnector1">
            <a:avLst/>
          </a:prstGeom>
          <a:noFill/>
          <a:ln cap="flat" cmpd="sng" w="12700">
            <a:solidFill>
              <a:srgbClr val="E2594E"/>
            </a:solidFill>
            <a:prstDash val="solid"/>
            <a:miter lim="800000"/>
            <a:headEnd len="sm" w="sm" type="none"/>
            <a:tailEnd len="sm" w="sm" type="none"/>
          </a:ln>
        </p:spPr>
      </p:cxnSp>
      <p:cxnSp>
        <p:nvCxnSpPr>
          <p:cNvPr id="567" name="Google Shape;567;p21"/>
          <p:cNvCxnSpPr/>
          <p:nvPr/>
        </p:nvCxnSpPr>
        <p:spPr>
          <a:xfrm>
            <a:off x="630897" y="2984488"/>
            <a:ext cx="4896692" cy="0"/>
          </a:xfrm>
          <a:prstGeom prst="straightConnector1">
            <a:avLst/>
          </a:prstGeom>
          <a:noFill/>
          <a:ln cap="flat" cmpd="sng" w="12700">
            <a:solidFill>
              <a:srgbClr val="E2594E"/>
            </a:solidFill>
            <a:prstDash val="solid"/>
            <a:miter lim="800000"/>
            <a:headEnd len="sm" w="sm" type="none"/>
            <a:tailEnd len="sm" w="sm" type="none"/>
          </a:ln>
        </p:spPr>
      </p:cxnSp>
      <p:cxnSp>
        <p:nvCxnSpPr>
          <p:cNvPr id="568" name="Google Shape;568;p21"/>
          <p:cNvCxnSpPr/>
          <p:nvPr/>
        </p:nvCxnSpPr>
        <p:spPr>
          <a:xfrm>
            <a:off x="655610" y="4655408"/>
            <a:ext cx="4896692" cy="0"/>
          </a:xfrm>
          <a:prstGeom prst="straightConnector1">
            <a:avLst/>
          </a:prstGeom>
          <a:noFill/>
          <a:ln cap="flat" cmpd="sng" w="12700">
            <a:solidFill>
              <a:srgbClr val="E2594E"/>
            </a:solidFill>
            <a:prstDash val="solid"/>
            <a:miter lim="800000"/>
            <a:headEnd len="sm" w="sm" type="none"/>
            <a:tailEnd len="sm" w="sm" type="none"/>
          </a:ln>
        </p:spPr>
      </p:cxnSp>
      <p:sp>
        <p:nvSpPr>
          <p:cNvPr id="569" name="Google Shape;569;p21"/>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22"/>
          <p:cNvSpPr/>
          <p:nvPr/>
        </p:nvSpPr>
        <p:spPr>
          <a:xfrm>
            <a:off x="6017697" y="1146373"/>
            <a:ext cx="4617779" cy="5394471"/>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75" name="Google Shape;575;p22"/>
          <p:cNvSpPr/>
          <p:nvPr/>
        </p:nvSpPr>
        <p:spPr>
          <a:xfrm>
            <a:off x="1229991" y="1146374"/>
            <a:ext cx="4647096" cy="5394470"/>
          </a:xfrm>
          <a:prstGeom prst="roundRect">
            <a:avLst>
              <a:gd fmla="val 16667" name="adj"/>
            </a:avLst>
          </a:prstGeom>
          <a:solidFill>
            <a:schemeClr val="lt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cxnSp>
        <p:nvCxnSpPr>
          <p:cNvPr id="576" name="Google Shape;576;p22"/>
          <p:cNvCxnSpPr/>
          <p:nvPr/>
        </p:nvCxnSpPr>
        <p:spPr>
          <a:xfrm>
            <a:off x="0" y="620486"/>
            <a:ext cx="9658350" cy="0"/>
          </a:xfrm>
          <a:prstGeom prst="straightConnector1">
            <a:avLst/>
          </a:prstGeom>
          <a:noFill/>
          <a:ln cap="flat" cmpd="sng" w="57150">
            <a:solidFill>
              <a:srgbClr val="E2594E"/>
            </a:solidFill>
            <a:prstDash val="solid"/>
            <a:miter lim="800000"/>
            <a:headEnd len="sm" w="sm" type="none"/>
            <a:tailEnd len="sm" w="sm" type="none"/>
          </a:ln>
        </p:spPr>
      </p:cxnSp>
      <p:sp>
        <p:nvSpPr>
          <p:cNvPr id="577" name="Google Shape;577;p22"/>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578" name="Google Shape;578;p22"/>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579" name="Google Shape;579;p22"/>
          <p:cNvSpPr txBox="1"/>
          <p:nvPr/>
        </p:nvSpPr>
        <p:spPr>
          <a:xfrm>
            <a:off x="220423" y="0"/>
            <a:ext cx="6163500" cy="700800"/>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Calibri"/>
              <a:buNone/>
            </a:pPr>
            <a:r>
              <a:rPr lang="ja-JP" sz="2800">
                <a:solidFill>
                  <a:schemeClr val="dk1"/>
                </a:solidFill>
                <a:latin typeface="Calibri"/>
                <a:ea typeface="Calibri"/>
                <a:cs typeface="Calibri"/>
                <a:sym typeface="Calibri"/>
              </a:rPr>
              <a:t>停電時の違い（特定負荷、全負荷）</a:t>
            </a:r>
            <a:endParaRPr sz="2800">
              <a:solidFill>
                <a:schemeClr val="dk1"/>
              </a:solidFill>
              <a:latin typeface="Calibri"/>
              <a:ea typeface="Calibri"/>
              <a:cs typeface="Calibri"/>
              <a:sym typeface="Calibri"/>
            </a:endParaRPr>
          </a:p>
        </p:txBody>
      </p:sp>
      <p:sp>
        <p:nvSpPr>
          <p:cNvPr id="580" name="Google Shape;580;p22"/>
          <p:cNvSpPr txBox="1"/>
          <p:nvPr/>
        </p:nvSpPr>
        <p:spPr>
          <a:xfrm>
            <a:off x="2322175" y="791050"/>
            <a:ext cx="77025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Calibri"/>
                <a:ea typeface="Calibri"/>
                <a:cs typeface="Calibri"/>
                <a:sym typeface="Calibri"/>
              </a:rPr>
              <a:t>蓄電池には「特定負荷型」「全負荷型」があり、それぞれメリットデメリットがあります。</a:t>
            </a:r>
            <a:endParaRPr sz="1400">
              <a:solidFill>
                <a:schemeClr val="dk1"/>
              </a:solidFill>
              <a:latin typeface="Calibri"/>
              <a:ea typeface="Calibri"/>
              <a:cs typeface="Calibri"/>
              <a:sym typeface="Calibri"/>
            </a:endParaRPr>
          </a:p>
        </p:txBody>
      </p:sp>
      <p:cxnSp>
        <p:nvCxnSpPr>
          <p:cNvPr id="581" name="Google Shape;581;p22"/>
          <p:cNvCxnSpPr/>
          <p:nvPr/>
        </p:nvCxnSpPr>
        <p:spPr>
          <a:xfrm>
            <a:off x="1238229" y="4102767"/>
            <a:ext cx="9384983" cy="0"/>
          </a:xfrm>
          <a:prstGeom prst="straightConnector1">
            <a:avLst/>
          </a:prstGeom>
          <a:noFill/>
          <a:ln cap="flat" cmpd="sng" w="19050">
            <a:solidFill>
              <a:srgbClr val="E2594E"/>
            </a:solidFill>
            <a:prstDash val="solid"/>
            <a:miter lim="800000"/>
            <a:headEnd len="sm" w="sm" type="none"/>
            <a:tailEnd len="sm" w="sm" type="none"/>
          </a:ln>
        </p:spPr>
      </p:cxnSp>
      <p:sp>
        <p:nvSpPr>
          <p:cNvPr id="582" name="Google Shape;582;p22"/>
          <p:cNvSpPr txBox="1"/>
          <p:nvPr/>
        </p:nvSpPr>
        <p:spPr>
          <a:xfrm>
            <a:off x="1285190" y="3748183"/>
            <a:ext cx="3530347" cy="395166"/>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1" lang="ja-JP" sz="1600">
                <a:solidFill>
                  <a:schemeClr val="dk1"/>
                </a:solidFill>
                <a:latin typeface="Arial"/>
                <a:ea typeface="Arial"/>
                <a:cs typeface="Arial"/>
                <a:sym typeface="Arial"/>
              </a:rPr>
              <a:t>停電時に電気が使える場所は？？</a:t>
            </a:r>
            <a:endParaRPr b="1" sz="1600">
              <a:solidFill>
                <a:schemeClr val="dk1"/>
              </a:solidFill>
              <a:latin typeface="Arial"/>
              <a:ea typeface="Arial"/>
              <a:cs typeface="Arial"/>
              <a:sym typeface="Arial"/>
            </a:endParaRPr>
          </a:p>
        </p:txBody>
      </p:sp>
      <p:sp>
        <p:nvSpPr>
          <p:cNvPr id="583" name="Google Shape;583;p22"/>
          <p:cNvSpPr txBox="1"/>
          <p:nvPr/>
        </p:nvSpPr>
        <p:spPr>
          <a:xfrm>
            <a:off x="3050363" y="1281503"/>
            <a:ext cx="128666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特定負荷型</a:t>
            </a:r>
            <a:endParaRPr sz="1200">
              <a:solidFill>
                <a:schemeClr val="dk1"/>
              </a:solidFill>
              <a:latin typeface="Arial"/>
              <a:ea typeface="Arial"/>
              <a:cs typeface="Arial"/>
              <a:sym typeface="Arial"/>
            </a:endParaRPr>
          </a:p>
        </p:txBody>
      </p:sp>
      <p:sp>
        <p:nvSpPr>
          <p:cNvPr id="584" name="Google Shape;584;p22"/>
          <p:cNvSpPr txBox="1"/>
          <p:nvPr/>
        </p:nvSpPr>
        <p:spPr>
          <a:xfrm>
            <a:off x="7975503" y="1288251"/>
            <a:ext cx="88017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全負荷型</a:t>
            </a:r>
            <a:endParaRPr sz="1200">
              <a:solidFill>
                <a:schemeClr val="dk1"/>
              </a:solidFill>
              <a:latin typeface="Arial"/>
              <a:ea typeface="Arial"/>
              <a:cs typeface="Arial"/>
              <a:sym typeface="Arial"/>
            </a:endParaRPr>
          </a:p>
        </p:txBody>
      </p:sp>
      <p:sp>
        <p:nvSpPr>
          <p:cNvPr id="585" name="Google Shape;585;p22"/>
          <p:cNvSpPr txBox="1"/>
          <p:nvPr/>
        </p:nvSpPr>
        <p:spPr>
          <a:xfrm>
            <a:off x="2151631" y="3057343"/>
            <a:ext cx="2760459" cy="6001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1050">
                <a:solidFill>
                  <a:schemeClr val="dk1"/>
                </a:solidFill>
                <a:latin typeface="Arial"/>
                <a:ea typeface="Arial"/>
                <a:cs typeface="Arial"/>
                <a:sym typeface="Arial"/>
              </a:rPr>
              <a:t>停電時に使用できるのは</a:t>
            </a:r>
            <a:r>
              <a:rPr b="1" lang="ja-JP" sz="1200">
                <a:solidFill>
                  <a:srgbClr val="FF0000"/>
                </a:solidFill>
                <a:latin typeface="Arial"/>
                <a:ea typeface="Arial"/>
                <a:cs typeface="Arial"/>
                <a:sym typeface="Arial"/>
              </a:rPr>
              <a:t>１００V家電</a:t>
            </a:r>
            <a:endParaRPr b="1" sz="1200">
              <a:solidFill>
                <a:srgbClr val="FF0000"/>
              </a:solidFill>
              <a:latin typeface="Arial"/>
              <a:ea typeface="Arial"/>
              <a:cs typeface="Arial"/>
              <a:sym typeface="Arial"/>
            </a:endParaRPr>
          </a:p>
          <a:p>
            <a:pPr indent="0" lvl="0" marL="0" marR="0" rtl="0" algn="ctr">
              <a:spcBef>
                <a:spcPts val="0"/>
              </a:spcBef>
              <a:spcAft>
                <a:spcPts val="0"/>
              </a:spcAft>
              <a:buNone/>
            </a:pPr>
            <a:r>
              <a:rPr lang="ja-JP" sz="1050">
                <a:solidFill>
                  <a:schemeClr val="dk1"/>
                </a:solidFill>
                <a:latin typeface="Arial"/>
                <a:ea typeface="Arial"/>
                <a:cs typeface="Arial"/>
                <a:sym typeface="Arial"/>
              </a:rPr>
              <a:t>（冷蔵庫、TV、照明、携帯の充電など）</a:t>
            </a:r>
            <a:endParaRPr sz="1050">
              <a:solidFill>
                <a:schemeClr val="dk1"/>
              </a:solidFill>
              <a:latin typeface="Arial"/>
              <a:ea typeface="Arial"/>
              <a:cs typeface="Arial"/>
              <a:sym typeface="Arial"/>
            </a:endParaRPr>
          </a:p>
          <a:p>
            <a:pPr indent="0" lvl="0" marL="0" marR="0" rtl="0" algn="ctr">
              <a:spcBef>
                <a:spcPts val="0"/>
              </a:spcBef>
              <a:spcAft>
                <a:spcPts val="0"/>
              </a:spcAft>
              <a:buNone/>
            </a:pPr>
            <a:r>
              <a:rPr lang="ja-JP" sz="1050">
                <a:solidFill>
                  <a:schemeClr val="dk1"/>
                </a:solidFill>
                <a:latin typeface="Arial"/>
                <a:ea typeface="Arial"/>
                <a:cs typeface="Arial"/>
                <a:sym typeface="Arial"/>
              </a:rPr>
              <a:t>お家の一部の電気のみが使用できます。</a:t>
            </a:r>
            <a:endParaRPr sz="1050">
              <a:solidFill>
                <a:schemeClr val="dk1"/>
              </a:solidFill>
              <a:latin typeface="Arial"/>
              <a:ea typeface="Arial"/>
              <a:cs typeface="Arial"/>
              <a:sym typeface="Arial"/>
            </a:endParaRPr>
          </a:p>
        </p:txBody>
      </p:sp>
      <p:sp>
        <p:nvSpPr>
          <p:cNvPr id="586" name="Google Shape;586;p22"/>
          <p:cNvSpPr txBox="1"/>
          <p:nvPr/>
        </p:nvSpPr>
        <p:spPr>
          <a:xfrm>
            <a:off x="6792487" y="3016913"/>
            <a:ext cx="3101155" cy="7848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1050">
                <a:solidFill>
                  <a:schemeClr val="dk1"/>
                </a:solidFill>
                <a:latin typeface="Arial"/>
                <a:ea typeface="Arial"/>
                <a:cs typeface="Arial"/>
                <a:sym typeface="Arial"/>
              </a:rPr>
              <a:t>停電時に使用できるのは</a:t>
            </a:r>
            <a:r>
              <a:rPr b="1" lang="ja-JP" sz="1200">
                <a:solidFill>
                  <a:srgbClr val="FF0000"/>
                </a:solidFill>
                <a:latin typeface="Arial"/>
                <a:ea typeface="Arial"/>
                <a:cs typeface="Arial"/>
                <a:sym typeface="Arial"/>
              </a:rPr>
              <a:t>１００/２００V家電</a:t>
            </a:r>
            <a:endParaRPr b="1" sz="1200">
              <a:solidFill>
                <a:srgbClr val="FF0000"/>
              </a:solidFill>
              <a:latin typeface="Arial"/>
              <a:ea typeface="Arial"/>
              <a:cs typeface="Arial"/>
              <a:sym typeface="Arial"/>
            </a:endParaRPr>
          </a:p>
          <a:p>
            <a:pPr indent="0" lvl="0" marL="0" marR="0" rtl="0" algn="ctr">
              <a:spcBef>
                <a:spcPts val="0"/>
              </a:spcBef>
              <a:spcAft>
                <a:spcPts val="0"/>
              </a:spcAft>
              <a:buNone/>
            </a:pPr>
            <a:r>
              <a:rPr lang="ja-JP" sz="1050">
                <a:solidFill>
                  <a:schemeClr val="dk1"/>
                </a:solidFill>
                <a:latin typeface="Arial"/>
                <a:ea typeface="Arial"/>
                <a:cs typeface="Arial"/>
                <a:sym typeface="Arial"/>
              </a:rPr>
              <a:t>（エアコン、IHクッキングヒーターなど）</a:t>
            </a:r>
            <a:endParaRPr sz="1050">
              <a:solidFill>
                <a:schemeClr val="dk1"/>
              </a:solidFill>
              <a:latin typeface="Arial"/>
              <a:ea typeface="Arial"/>
              <a:cs typeface="Arial"/>
              <a:sym typeface="Arial"/>
            </a:endParaRPr>
          </a:p>
          <a:p>
            <a:pPr indent="0" lvl="0" marL="0" marR="0" rtl="0" algn="ctr">
              <a:spcBef>
                <a:spcPts val="0"/>
              </a:spcBef>
              <a:spcAft>
                <a:spcPts val="0"/>
              </a:spcAft>
              <a:buNone/>
            </a:pPr>
            <a:r>
              <a:rPr lang="ja-JP" sz="1050">
                <a:solidFill>
                  <a:schemeClr val="dk1"/>
                </a:solidFill>
                <a:latin typeface="Arial"/>
                <a:ea typeface="Arial"/>
                <a:cs typeface="Arial"/>
                <a:sym typeface="Arial"/>
              </a:rPr>
              <a:t>お家全体で電気が利用できます。</a:t>
            </a:r>
            <a:endParaRPr sz="1050">
              <a:solidFill>
                <a:schemeClr val="dk1"/>
              </a:solidFill>
              <a:latin typeface="Arial"/>
              <a:ea typeface="Arial"/>
              <a:cs typeface="Arial"/>
              <a:sym typeface="Arial"/>
            </a:endParaRPr>
          </a:p>
          <a:p>
            <a:pPr indent="0" lvl="0" marL="0" marR="0" rtl="0" algn="ctr">
              <a:spcBef>
                <a:spcPts val="0"/>
              </a:spcBef>
              <a:spcAft>
                <a:spcPts val="0"/>
              </a:spcAft>
              <a:buNone/>
            </a:pPr>
            <a:r>
              <a:rPr lang="ja-JP" sz="1050">
                <a:solidFill>
                  <a:schemeClr val="dk1"/>
                </a:solidFill>
                <a:latin typeface="Arial"/>
                <a:ea typeface="Arial"/>
                <a:cs typeface="Arial"/>
                <a:sym typeface="Arial"/>
              </a:rPr>
              <a:t>◎特別な操作は不要。</a:t>
            </a:r>
            <a:endParaRPr sz="1050">
              <a:solidFill>
                <a:schemeClr val="dk1"/>
              </a:solidFill>
              <a:latin typeface="Arial"/>
              <a:ea typeface="Arial"/>
              <a:cs typeface="Arial"/>
              <a:sym typeface="Arial"/>
            </a:endParaRPr>
          </a:p>
        </p:txBody>
      </p:sp>
      <p:pic>
        <p:nvPicPr>
          <p:cNvPr descr="蓄電池を値段だけで選ぶと後悔する?!家庭用蓄電池の選び方 | 福岡・熊本・佐賀の太陽光発電・蓄電池専門店「ゆめソーラー」" id="587" name="Google Shape;587;p22"/>
          <p:cNvPicPr preferRelativeResize="0"/>
          <p:nvPr/>
        </p:nvPicPr>
        <p:blipFill rotWithShape="1">
          <a:blip r:embed="rId3">
            <a:alphaModFix/>
          </a:blip>
          <a:srcRect b="22733" l="51625" r="10298" t="35349"/>
          <a:stretch/>
        </p:blipFill>
        <p:spPr>
          <a:xfrm>
            <a:off x="2322165" y="1566321"/>
            <a:ext cx="2407256" cy="1483203"/>
          </a:xfrm>
          <a:prstGeom prst="rect">
            <a:avLst/>
          </a:prstGeom>
          <a:noFill/>
          <a:ln>
            <a:noFill/>
          </a:ln>
        </p:spPr>
      </p:pic>
      <p:pic>
        <p:nvPicPr>
          <p:cNvPr descr="蓄電池を値段だけで選ぶと後悔する?!家庭用蓄電池の選び方 | 福岡・熊本・佐賀の太陽光発電・蓄電池専門店「ゆめソーラー」" id="588" name="Google Shape;588;p22"/>
          <p:cNvPicPr preferRelativeResize="0"/>
          <p:nvPr/>
        </p:nvPicPr>
        <p:blipFill rotWithShape="1">
          <a:blip r:embed="rId3">
            <a:alphaModFix/>
          </a:blip>
          <a:srcRect b="22865" l="7677" r="53813" t="34679"/>
          <a:stretch/>
        </p:blipFill>
        <p:spPr>
          <a:xfrm>
            <a:off x="7122959" y="1565250"/>
            <a:ext cx="2407257" cy="1485347"/>
          </a:xfrm>
          <a:prstGeom prst="rect">
            <a:avLst/>
          </a:prstGeom>
          <a:noFill/>
          <a:ln>
            <a:noFill/>
          </a:ln>
        </p:spPr>
      </p:pic>
      <p:pic>
        <p:nvPicPr>
          <p:cNvPr id="589" name="Google Shape;589;p22"/>
          <p:cNvPicPr preferRelativeResize="0"/>
          <p:nvPr/>
        </p:nvPicPr>
        <p:blipFill rotWithShape="1">
          <a:blip r:embed="rId4">
            <a:alphaModFix/>
          </a:blip>
          <a:srcRect b="0" l="0" r="0" t="0"/>
          <a:stretch/>
        </p:blipFill>
        <p:spPr>
          <a:xfrm>
            <a:off x="2352359" y="4676133"/>
            <a:ext cx="2402359" cy="1792530"/>
          </a:xfrm>
          <a:prstGeom prst="rect">
            <a:avLst/>
          </a:prstGeom>
          <a:noFill/>
          <a:ln>
            <a:noFill/>
          </a:ln>
        </p:spPr>
      </p:pic>
      <p:pic>
        <p:nvPicPr>
          <p:cNvPr id="590" name="Google Shape;590;p22"/>
          <p:cNvPicPr preferRelativeResize="0"/>
          <p:nvPr/>
        </p:nvPicPr>
        <p:blipFill rotWithShape="1">
          <a:blip r:embed="rId5">
            <a:alphaModFix/>
          </a:blip>
          <a:srcRect b="0" l="0" r="0" t="0"/>
          <a:stretch/>
        </p:blipFill>
        <p:spPr>
          <a:xfrm>
            <a:off x="7252022" y="4695902"/>
            <a:ext cx="2389852" cy="1783197"/>
          </a:xfrm>
          <a:prstGeom prst="rect">
            <a:avLst/>
          </a:prstGeom>
          <a:noFill/>
          <a:ln>
            <a:noFill/>
          </a:ln>
        </p:spPr>
      </p:pic>
      <p:sp>
        <p:nvSpPr>
          <p:cNvPr id="591" name="Google Shape;591;p22"/>
          <p:cNvSpPr txBox="1"/>
          <p:nvPr/>
        </p:nvSpPr>
        <p:spPr>
          <a:xfrm>
            <a:off x="2048647" y="4163491"/>
            <a:ext cx="2851194" cy="4924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1200">
                <a:solidFill>
                  <a:schemeClr val="dk1"/>
                </a:solidFill>
                <a:latin typeface="Arial"/>
                <a:ea typeface="Arial"/>
                <a:cs typeface="Arial"/>
                <a:sym typeface="Arial"/>
              </a:rPr>
              <a:t>停電時に使用できるブレーカー</a:t>
            </a:r>
            <a:endParaRPr sz="1200">
              <a:solidFill>
                <a:schemeClr val="dk1"/>
              </a:solidFill>
              <a:latin typeface="Arial"/>
              <a:ea typeface="Arial"/>
              <a:cs typeface="Arial"/>
              <a:sym typeface="Arial"/>
            </a:endParaRPr>
          </a:p>
          <a:p>
            <a:pPr indent="0" lvl="0" marL="0" marR="0" rtl="0" algn="ctr">
              <a:spcBef>
                <a:spcPts val="0"/>
              </a:spcBef>
              <a:spcAft>
                <a:spcPts val="0"/>
              </a:spcAft>
              <a:buNone/>
            </a:pPr>
            <a:r>
              <a:rPr lang="ja-JP" sz="1400">
                <a:solidFill>
                  <a:srgbClr val="0000FF"/>
                </a:solidFill>
                <a:latin typeface="Arial"/>
                <a:ea typeface="Arial"/>
                <a:cs typeface="Arial"/>
                <a:sym typeface="Arial"/>
              </a:rPr>
              <a:t>基本1か所の利用</a:t>
            </a:r>
            <a:endParaRPr sz="1400">
              <a:solidFill>
                <a:srgbClr val="0000FF"/>
              </a:solidFill>
              <a:latin typeface="Arial"/>
              <a:ea typeface="Arial"/>
              <a:cs typeface="Arial"/>
              <a:sym typeface="Arial"/>
            </a:endParaRPr>
          </a:p>
        </p:txBody>
      </p:sp>
      <p:sp>
        <p:nvSpPr>
          <p:cNvPr id="592" name="Google Shape;592;p22"/>
          <p:cNvSpPr txBox="1"/>
          <p:nvPr/>
        </p:nvSpPr>
        <p:spPr>
          <a:xfrm>
            <a:off x="6958657" y="4194123"/>
            <a:ext cx="2851194" cy="4924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1200">
                <a:solidFill>
                  <a:schemeClr val="dk1"/>
                </a:solidFill>
                <a:latin typeface="Arial"/>
                <a:ea typeface="Arial"/>
                <a:cs typeface="Arial"/>
                <a:sym typeface="Arial"/>
              </a:rPr>
              <a:t>停電時に使用できるブレーカー</a:t>
            </a:r>
            <a:endParaRPr sz="1200">
              <a:solidFill>
                <a:schemeClr val="dk1"/>
              </a:solidFill>
              <a:latin typeface="Arial"/>
              <a:ea typeface="Arial"/>
              <a:cs typeface="Arial"/>
              <a:sym typeface="Arial"/>
            </a:endParaRPr>
          </a:p>
          <a:p>
            <a:pPr indent="0" lvl="0" marL="0" marR="0" rtl="0" algn="ctr">
              <a:spcBef>
                <a:spcPts val="0"/>
              </a:spcBef>
              <a:spcAft>
                <a:spcPts val="0"/>
              </a:spcAft>
              <a:buNone/>
            </a:pPr>
            <a:r>
              <a:rPr b="1" lang="ja-JP" sz="1400">
                <a:solidFill>
                  <a:srgbClr val="0000FF"/>
                </a:solidFill>
                <a:latin typeface="Arial"/>
                <a:ea typeface="Arial"/>
                <a:cs typeface="Arial"/>
                <a:sym typeface="Arial"/>
              </a:rPr>
              <a:t>全てに利用可能</a:t>
            </a:r>
            <a:endParaRPr b="1" sz="1400">
              <a:solidFill>
                <a:srgbClr val="0000FF"/>
              </a:solidFill>
              <a:latin typeface="Arial"/>
              <a:ea typeface="Arial"/>
              <a:cs typeface="Arial"/>
              <a:sym typeface="Arial"/>
            </a:endParaRPr>
          </a:p>
        </p:txBody>
      </p:sp>
      <p:sp>
        <p:nvSpPr>
          <p:cNvPr id="593" name="Google Shape;593;p22"/>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cxnSp>
        <p:nvCxnSpPr>
          <p:cNvPr id="598" name="Google Shape;598;p23"/>
          <p:cNvCxnSpPr/>
          <p:nvPr/>
        </p:nvCxnSpPr>
        <p:spPr>
          <a:xfrm>
            <a:off x="0" y="620486"/>
            <a:ext cx="9658350" cy="0"/>
          </a:xfrm>
          <a:prstGeom prst="straightConnector1">
            <a:avLst/>
          </a:prstGeom>
          <a:noFill/>
          <a:ln cap="flat" cmpd="sng" w="57150">
            <a:solidFill>
              <a:srgbClr val="E2594E"/>
            </a:solidFill>
            <a:prstDash val="solid"/>
            <a:miter lim="800000"/>
            <a:headEnd len="sm" w="sm" type="none"/>
            <a:tailEnd len="sm" w="sm" type="none"/>
          </a:ln>
        </p:spPr>
      </p:cxnSp>
      <p:sp>
        <p:nvSpPr>
          <p:cNvPr id="599" name="Google Shape;599;p23"/>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600" name="Google Shape;600;p23"/>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601" name="Google Shape;601;p23"/>
          <p:cNvSpPr txBox="1"/>
          <p:nvPr/>
        </p:nvSpPr>
        <p:spPr>
          <a:xfrm>
            <a:off x="220425" y="0"/>
            <a:ext cx="7605900" cy="700800"/>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Calibri"/>
              <a:buNone/>
            </a:pPr>
            <a:r>
              <a:rPr lang="ja-JP" sz="2800">
                <a:solidFill>
                  <a:schemeClr val="dk1"/>
                </a:solidFill>
                <a:latin typeface="Calibri"/>
                <a:ea typeface="Calibri"/>
                <a:cs typeface="Calibri"/>
                <a:sym typeface="Calibri"/>
              </a:rPr>
              <a:t>システムの違い（単機能、ハイブリッド）</a:t>
            </a:r>
            <a:endParaRPr sz="2800">
              <a:solidFill>
                <a:schemeClr val="dk1"/>
              </a:solidFill>
              <a:latin typeface="Calibri"/>
              <a:ea typeface="Calibri"/>
              <a:cs typeface="Calibri"/>
              <a:sym typeface="Calibri"/>
            </a:endParaRPr>
          </a:p>
        </p:txBody>
      </p:sp>
      <p:sp>
        <p:nvSpPr>
          <p:cNvPr id="602" name="Google Shape;602;p23"/>
          <p:cNvSpPr txBox="1"/>
          <p:nvPr/>
        </p:nvSpPr>
        <p:spPr>
          <a:xfrm>
            <a:off x="406200" y="797975"/>
            <a:ext cx="62502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Calibri"/>
                <a:ea typeface="Calibri"/>
                <a:cs typeface="Calibri"/>
                <a:sym typeface="Calibri"/>
              </a:rPr>
              <a:t>蓄電池には「単機能型」「ハイブリッド型」があります。</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それぞれメリットデメリットがありますので以下でご確認ください。</a:t>
            </a:r>
            <a:endParaRPr sz="1400">
              <a:solidFill>
                <a:schemeClr val="dk1"/>
              </a:solidFill>
              <a:latin typeface="Calibri"/>
              <a:ea typeface="Calibri"/>
              <a:cs typeface="Calibri"/>
              <a:sym typeface="Calibri"/>
            </a:endParaRPr>
          </a:p>
        </p:txBody>
      </p:sp>
      <p:pic>
        <p:nvPicPr>
          <p:cNvPr id="603" name="Google Shape;603;p23"/>
          <p:cNvPicPr preferRelativeResize="0"/>
          <p:nvPr/>
        </p:nvPicPr>
        <p:blipFill rotWithShape="1">
          <a:blip r:embed="rId3">
            <a:alphaModFix/>
          </a:blip>
          <a:srcRect b="10337" l="4569" r="53153" t="23798"/>
          <a:stretch/>
        </p:blipFill>
        <p:spPr>
          <a:xfrm>
            <a:off x="979004" y="2459573"/>
            <a:ext cx="3953723" cy="4047859"/>
          </a:xfrm>
          <a:prstGeom prst="rect">
            <a:avLst/>
          </a:prstGeom>
          <a:noFill/>
          <a:ln>
            <a:noFill/>
          </a:ln>
        </p:spPr>
      </p:pic>
      <p:pic>
        <p:nvPicPr>
          <p:cNvPr id="604" name="Google Shape;604;p23"/>
          <p:cNvPicPr preferRelativeResize="0"/>
          <p:nvPr/>
        </p:nvPicPr>
        <p:blipFill rotWithShape="1">
          <a:blip r:embed="rId3">
            <a:alphaModFix/>
          </a:blip>
          <a:srcRect b="10980" l="53221" r="4493" t="23922"/>
          <a:stretch/>
        </p:blipFill>
        <p:spPr>
          <a:xfrm>
            <a:off x="6511649" y="2478042"/>
            <a:ext cx="3968426" cy="4014673"/>
          </a:xfrm>
          <a:prstGeom prst="rect">
            <a:avLst/>
          </a:prstGeom>
          <a:noFill/>
          <a:ln>
            <a:noFill/>
          </a:ln>
        </p:spPr>
      </p:pic>
      <p:grpSp>
        <p:nvGrpSpPr>
          <p:cNvPr id="605" name="Google Shape;605;p23"/>
          <p:cNvGrpSpPr/>
          <p:nvPr/>
        </p:nvGrpSpPr>
        <p:grpSpPr>
          <a:xfrm>
            <a:off x="1294390" y="1369004"/>
            <a:ext cx="3261881" cy="1090569"/>
            <a:chOff x="1403710" y="1524428"/>
            <a:chExt cx="3261881" cy="1090569"/>
          </a:xfrm>
        </p:grpSpPr>
        <p:sp>
          <p:nvSpPr>
            <p:cNvPr id="606" name="Google Shape;606;p23"/>
            <p:cNvSpPr/>
            <p:nvPr/>
          </p:nvSpPr>
          <p:spPr>
            <a:xfrm>
              <a:off x="1403710" y="1524428"/>
              <a:ext cx="3261881" cy="1090569"/>
            </a:xfrm>
            <a:prstGeom prst="roundRect">
              <a:avLst>
                <a:gd fmla="val 16667" name="adj"/>
              </a:avLst>
            </a:prstGeom>
            <a:solidFill>
              <a:schemeClr val="lt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07" name="Google Shape;607;p23"/>
            <p:cNvSpPr txBox="1"/>
            <p:nvPr/>
          </p:nvSpPr>
          <p:spPr>
            <a:xfrm>
              <a:off x="1916704" y="1672684"/>
              <a:ext cx="249730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【単機能】</a:t>
              </a:r>
              <a:endParaRPr/>
            </a:p>
            <a:p>
              <a:pPr indent="0" lvl="0" marL="0" marR="0" rtl="0" algn="l">
                <a:spcBef>
                  <a:spcPts val="0"/>
                </a:spcBef>
                <a:spcAft>
                  <a:spcPts val="0"/>
                </a:spcAft>
                <a:buNone/>
              </a:pPr>
              <a:r>
                <a:rPr lang="ja-JP" sz="1200">
                  <a:solidFill>
                    <a:schemeClr val="dk1"/>
                  </a:solidFill>
                  <a:latin typeface="Arial"/>
                  <a:ea typeface="Arial"/>
                  <a:cs typeface="Arial"/>
                  <a:sym typeface="Arial"/>
                </a:rPr>
                <a:t>様々な太陽光との相性がいい</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chemeClr val="dk1"/>
                  </a:solidFill>
                  <a:latin typeface="Arial"/>
                  <a:ea typeface="Arial"/>
                  <a:cs typeface="Arial"/>
                  <a:sym typeface="Arial"/>
                </a:rPr>
                <a:t>太陽光の保証継続</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rgbClr val="FF0000"/>
                  </a:solidFill>
                  <a:latin typeface="Arial"/>
                  <a:ea typeface="Arial"/>
                  <a:cs typeface="Arial"/>
                  <a:sym typeface="Arial"/>
                </a:rPr>
                <a:t>△全負荷の製品が少ない</a:t>
              </a:r>
              <a:endParaRPr sz="1200">
                <a:solidFill>
                  <a:srgbClr val="FF0000"/>
                </a:solidFill>
                <a:latin typeface="Arial"/>
                <a:ea typeface="Arial"/>
                <a:cs typeface="Arial"/>
                <a:sym typeface="Arial"/>
              </a:endParaRPr>
            </a:p>
          </p:txBody>
        </p:sp>
      </p:grpSp>
      <p:grpSp>
        <p:nvGrpSpPr>
          <p:cNvPr id="608" name="Google Shape;608;p23"/>
          <p:cNvGrpSpPr/>
          <p:nvPr/>
        </p:nvGrpSpPr>
        <p:grpSpPr>
          <a:xfrm>
            <a:off x="6863566" y="1387473"/>
            <a:ext cx="3396106" cy="1090569"/>
            <a:chOff x="6796519" y="1211666"/>
            <a:chExt cx="3396106" cy="1090569"/>
          </a:xfrm>
        </p:grpSpPr>
        <p:sp>
          <p:nvSpPr>
            <p:cNvPr id="609" name="Google Shape;609;p23"/>
            <p:cNvSpPr/>
            <p:nvPr/>
          </p:nvSpPr>
          <p:spPr>
            <a:xfrm>
              <a:off x="6796519" y="1211666"/>
              <a:ext cx="3261881" cy="1090569"/>
            </a:xfrm>
            <a:prstGeom prst="roundRect">
              <a:avLst>
                <a:gd fmla="val 16667" name="adj"/>
              </a:avLst>
            </a:prstGeom>
            <a:solidFill>
              <a:schemeClr val="lt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10" name="Google Shape;610;p23"/>
            <p:cNvSpPr txBox="1"/>
            <p:nvPr/>
          </p:nvSpPr>
          <p:spPr>
            <a:xfrm>
              <a:off x="6930615" y="1249120"/>
              <a:ext cx="326201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【ハイブリッド】</a:t>
              </a:r>
              <a:endParaRPr/>
            </a:p>
            <a:p>
              <a:pPr indent="0" lvl="0" marL="0" marR="0" rtl="0" algn="l">
                <a:spcBef>
                  <a:spcPts val="0"/>
                </a:spcBef>
                <a:spcAft>
                  <a:spcPts val="0"/>
                </a:spcAft>
                <a:buNone/>
              </a:pPr>
              <a:r>
                <a:rPr lang="ja-JP" sz="1200">
                  <a:solidFill>
                    <a:schemeClr val="dk1"/>
                  </a:solidFill>
                  <a:latin typeface="Arial"/>
                  <a:ea typeface="Arial"/>
                  <a:cs typeface="Arial"/>
                  <a:sym typeface="Arial"/>
                </a:rPr>
                <a:t>〇パワコンを一新できる</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chemeClr val="dk1"/>
                  </a:solidFill>
                  <a:latin typeface="Arial"/>
                  <a:ea typeface="Arial"/>
                  <a:cs typeface="Arial"/>
                  <a:sym typeface="Arial"/>
                </a:rPr>
                <a:t>〇発電効率が単機能に比べ若干高い</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rgbClr val="FF0000"/>
                  </a:solidFill>
                  <a:latin typeface="Arial"/>
                  <a:ea typeface="Arial"/>
                  <a:cs typeface="Arial"/>
                  <a:sym typeface="Arial"/>
                </a:rPr>
                <a:t>△太陽光の機器保証がなくなる場合がある</a:t>
              </a:r>
              <a:endParaRPr sz="1200">
                <a:solidFill>
                  <a:srgbClr val="FF0000"/>
                </a:solidFill>
                <a:latin typeface="Arial"/>
                <a:ea typeface="Arial"/>
                <a:cs typeface="Arial"/>
                <a:sym typeface="Arial"/>
              </a:endParaRPr>
            </a:p>
            <a:p>
              <a:pPr indent="0" lvl="0" marL="0" marR="0" rtl="0" algn="l">
                <a:spcBef>
                  <a:spcPts val="0"/>
                </a:spcBef>
                <a:spcAft>
                  <a:spcPts val="0"/>
                </a:spcAft>
                <a:buNone/>
              </a:pPr>
              <a:r>
                <a:rPr lang="ja-JP" sz="1200">
                  <a:solidFill>
                    <a:srgbClr val="FF0000"/>
                  </a:solidFill>
                  <a:latin typeface="Arial"/>
                  <a:ea typeface="Arial"/>
                  <a:cs typeface="Arial"/>
                  <a:sym typeface="Arial"/>
                </a:rPr>
                <a:t>△太陽光との相性がある</a:t>
              </a:r>
              <a:endParaRPr sz="1200">
                <a:solidFill>
                  <a:srgbClr val="FF0000"/>
                </a:solidFill>
                <a:latin typeface="Arial"/>
                <a:ea typeface="Arial"/>
                <a:cs typeface="Arial"/>
                <a:sym typeface="Arial"/>
              </a:endParaRPr>
            </a:p>
          </p:txBody>
        </p:sp>
      </p:grpSp>
      <p:sp>
        <p:nvSpPr>
          <p:cNvPr id="611" name="Google Shape;611;p23"/>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3"/>
          <p:cNvSpPr/>
          <p:nvPr/>
        </p:nvSpPr>
        <p:spPr>
          <a:xfrm>
            <a:off x="922640" y="2883241"/>
            <a:ext cx="8756822" cy="3335083"/>
          </a:xfrm>
          <a:prstGeom prst="roundRect">
            <a:avLst>
              <a:gd fmla="val 16667" name="adj"/>
            </a:avLst>
          </a:prstGeom>
          <a:solidFill>
            <a:schemeClr val="lt1"/>
          </a:solidFill>
          <a:ln cap="flat" cmpd="sng" w="28575">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103" name="Google Shape;103;p3"/>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cxnSp>
        <p:nvCxnSpPr>
          <p:cNvPr id="104" name="Google Shape;104;p3"/>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105" name="Google Shape;105;p3"/>
          <p:cNvSpPr txBox="1"/>
          <p:nvPr/>
        </p:nvSpPr>
        <p:spPr>
          <a:xfrm>
            <a:off x="283772" y="0"/>
            <a:ext cx="1709785" cy="700709"/>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Arial"/>
              <a:buNone/>
            </a:pPr>
            <a:r>
              <a:rPr b="0" i="0" lang="ja-JP" sz="2800" u="none" cap="none" strike="noStrike">
                <a:solidFill>
                  <a:schemeClr val="dk1"/>
                </a:solidFill>
                <a:latin typeface="Arial"/>
                <a:ea typeface="Arial"/>
                <a:cs typeface="Arial"/>
                <a:sym typeface="Arial"/>
              </a:rPr>
              <a:t>会社概要</a:t>
            </a:r>
            <a:endParaRPr/>
          </a:p>
        </p:txBody>
      </p:sp>
      <p:sp>
        <p:nvSpPr>
          <p:cNvPr id="106" name="Google Shape;106;p3"/>
          <p:cNvSpPr txBox="1"/>
          <p:nvPr/>
        </p:nvSpPr>
        <p:spPr>
          <a:xfrm>
            <a:off x="283772" y="897923"/>
            <a:ext cx="11024172"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ja-JP" sz="1400" u="none" cap="none" strike="noStrike">
                <a:solidFill>
                  <a:schemeClr val="dk1"/>
                </a:solidFill>
                <a:latin typeface="Calibri"/>
                <a:ea typeface="Calibri"/>
                <a:cs typeface="Calibri"/>
                <a:sym typeface="Calibri"/>
              </a:rPr>
              <a:t>弊社では商品のご提案をはじめ、施工メンテナンスをトータルでサポートしております。</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アライアンス事業に力を入れており、さまざまな企業様と共に業務提携を結ばせていただいております。</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業務サポートから社員教育、マネジメントまで手厚くサポートさせていただいております。</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ja-JP" sz="1400">
                <a:solidFill>
                  <a:schemeClr val="dk1"/>
                </a:solidFill>
                <a:latin typeface="Calibri"/>
                <a:ea typeface="Calibri"/>
                <a:cs typeface="Calibri"/>
                <a:sym typeface="Calibri"/>
              </a:rPr>
              <a:t>このように時代の先駆けとなるような取り組みを通し、お客様のみならず社会へ、そして地球環境へ貢献していく企業へと成長していきます。</a:t>
            </a:r>
            <a:endParaRPr sz="1400">
              <a:solidFill>
                <a:schemeClr val="dk1"/>
              </a:solidFill>
              <a:latin typeface="Calibri"/>
              <a:ea typeface="Calibri"/>
              <a:cs typeface="Calibri"/>
              <a:sym typeface="Calibri"/>
            </a:endParaRPr>
          </a:p>
        </p:txBody>
      </p:sp>
      <p:sp>
        <p:nvSpPr>
          <p:cNvPr id="107" name="Google Shape;107;p3"/>
          <p:cNvSpPr txBox="1"/>
          <p:nvPr/>
        </p:nvSpPr>
        <p:spPr>
          <a:xfrm>
            <a:off x="1655372" y="3109781"/>
            <a:ext cx="1277400" cy="26781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Arial"/>
                <a:ea typeface="Arial"/>
                <a:cs typeface="Arial"/>
                <a:sym typeface="Arial"/>
              </a:rPr>
              <a:t>商　　　号</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　　　</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本社所在地</a:t>
            </a:r>
            <a:endParaRPr sz="1400">
              <a:solidFill>
                <a:schemeClr val="dk1"/>
              </a:solidFill>
              <a:latin typeface="Arial"/>
              <a:ea typeface="Arial"/>
              <a:cs typeface="Arial"/>
              <a:sym typeface="Aria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代表取締役</a:t>
            </a:r>
            <a:endParaRPr sz="1400">
              <a:solidFill>
                <a:schemeClr val="dk1"/>
              </a:solidFill>
              <a:latin typeface="Arial"/>
              <a:ea typeface="Arial"/>
              <a:cs typeface="Arial"/>
              <a:sym typeface="Aria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設　　　立</a:t>
            </a:r>
            <a:endParaRPr sz="1400">
              <a:solidFill>
                <a:schemeClr val="dk1"/>
              </a:solidFill>
              <a:latin typeface="Arial"/>
              <a:ea typeface="Arial"/>
              <a:cs typeface="Arial"/>
              <a:sym typeface="Aria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事業内容</a:t>
            </a:r>
            <a:endParaRPr sz="1400">
              <a:solidFill>
                <a:schemeClr val="dk1"/>
              </a:solidFill>
              <a:latin typeface="Arial"/>
              <a:ea typeface="Arial"/>
              <a:cs typeface="Arial"/>
              <a:sym typeface="Aria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p:txBody>
      </p:sp>
      <p:sp>
        <p:nvSpPr>
          <p:cNvPr id="108" name="Google Shape;108;p3"/>
          <p:cNvSpPr txBox="1"/>
          <p:nvPr/>
        </p:nvSpPr>
        <p:spPr>
          <a:xfrm>
            <a:off x="3298816" y="3109781"/>
            <a:ext cx="6174600" cy="26781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Arial"/>
                <a:ea typeface="Arial"/>
                <a:cs typeface="Arial"/>
                <a:sym typeface="Arial"/>
              </a:rPr>
              <a:t>株式会社</a:t>
            </a:r>
            <a:r>
              <a:rPr lang="ja-JP">
                <a:solidFill>
                  <a:schemeClr val="dk1"/>
                </a:solidFill>
              </a:rPr>
              <a:t>SANZEN</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　　　</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a:solidFill>
                  <a:schemeClr val="dk1"/>
                </a:solidFill>
              </a:rPr>
              <a:t>東京都中野区中野2-18-10</a:t>
            </a:r>
            <a:endParaRPr>
              <a:solidFill>
                <a:schemeClr val="dk1"/>
              </a:solidFil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a:solidFill>
                  <a:schemeClr val="dk1"/>
                </a:solidFill>
              </a:rPr>
              <a:t>渡邊　勇太</a:t>
            </a:r>
            <a:endParaRPr sz="1400">
              <a:solidFill>
                <a:schemeClr val="dk1"/>
              </a:solidFill>
              <a:latin typeface="Arial"/>
              <a:ea typeface="Arial"/>
              <a:cs typeface="Arial"/>
              <a:sym typeface="Aria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２０</a:t>
            </a:r>
            <a:r>
              <a:rPr lang="ja-JP">
                <a:solidFill>
                  <a:schemeClr val="dk1"/>
                </a:solidFill>
              </a:rPr>
              <a:t>２３</a:t>
            </a:r>
            <a:r>
              <a:rPr lang="ja-JP" sz="1400">
                <a:solidFill>
                  <a:schemeClr val="dk1"/>
                </a:solidFill>
                <a:latin typeface="Arial"/>
                <a:ea typeface="Arial"/>
                <a:cs typeface="Arial"/>
                <a:sym typeface="Arial"/>
              </a:rPr>
              <a:t>年</a:t>
            </a:r>
            <a:r>
              <a:rPr lang="ja-JP">
                <a:solidFill>
                  <a:schemeClr val="dk1"/>
                </a:solidFill>
              </a:rPr>
              <a:t>７</a:t>
            </a:r>
            <a:r>
              <a:rPr lang="ja-JP" sz="1400">
                <a:solidFill>
                  <a:schemeClr val="dk1"/>
                </a:solidFill>
                <a:latin typeface="Arial"/>
                <a:ea typeface="Arial"/>
                <a:cs typeface="Arial"/>
                <a:sym typeface="Arial"/>
              </a:rPr>
              <a:t>月</a:t>
            </a:r>
            <a:endParaRPr sz="1400">
              <a:solidFill>
                <a:schemeClr val="dk1"/>
              </a:solidFill>
              <a:latin typeface="Arial"/>
              <a:ea typeface="Arial"/>
              <a:cs typeface="Arial"/>
              <a:sym typeface="Aria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 太陽光・蓄電池事業</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 屋根・リフォーム事業</a:t>
            </a:r>
            <a:endParaRPr sz="1400">
              <a:solidFill>
                <a:schemeClr val="dk1"/>
              </a:solidFill>
              <a:latin typeface="Arial"/>
              <a:ea typeface="Arial"/>
              <a:cs typeface="Arial"/>
              <a:sym typeface="Arial"/>
            </a:endParaRPr>
          </a:p>
          <a:p>
            <a:pPr indent="0" lvl="0" marL="0" marR="0" rtl="0" algn="just">
              <a:spcBef>
                <a:spcPts val="0"/>
              </a:spcBef>
              <a:spcAft>
                <a:spcPts val="0"/>
              </a:spcAft>
              <a:buNone/>
            </a:pPr>
            <a:r>
              <a:rPr lang="ja-JP" sz="1400">
                <a:solidFill>
                  <a:schemeClr val="dk1"/>
                </a:solidFill>
                <a:latin typeface="Arial"/>
                <a:ea typeface="Arial"/>
                <a:cs typeface="Arial"/>
                <a:sym typeface="Arial"/>
              </a:rPr>
              <a:t>☐ 災害対策事業（ドローン調査）</a:t>
            </a:r>
            <a:endParaRPr sz="1400">
              <a:solidFill>
                <a:schemeClr val="dk1"/>
              </a:solidFill>
              <a:latin typeface="Arial"/>
              <a:ea typeface="Arial"/>
              <a:cs typeface="Arial"/>
              <a:sym typeface="Arial"/>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p:txBody>
      </p:sp>
      <p:sp>
        <p:nvSpPr>
          <p:cNvPr id="109" name="Google Shape;109;p3"/>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4"/>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15" name="Google Shape;115;p4"/>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116" name="Google Shape;116;p4"/>
          <p:cNvSpPr txBox="1"/>
          <p:nvPr/>
        </p:nvSpPr>
        <p:spPr>
          <a:xfrm>
            <a:off x="283772" y="0"/>
            <a:ext cx="2500617" cy="700709"/>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Calibri"/>
              <a:buNone/>
            </a:pPr>
            <a:r>
              <a:rPr lang="ja-JP" sz="2800">
                <a:solidFill>
                  <a:schemeClr val="dk1"/>
                </a:solidFill>
                <a:latin typeface="Calibri"/>
                <a:ea typeface="Calibri"/>
                <a:cs typeface="Calibri"/>
                <a:sym typeface="Calibri"/>
              </a:rPr>
              <a:t>取扱サービス</a:t>
            </a:r>
            <a:endParaRPr sz="2800">
              <a:solidFill>
                <a:schemeClr val="dk1"/>
              </a:solidFill>
              <a:latin typeface="Calibri"/>
              <a:ea typeface="Calibri"/>
              <a:cs typeface="Calibri"/>
              <a:sym typeface="Calibri"/>
            </a:endParaRPr>
          </a:p>
        </p:txBody>
      </p:sp>
      <p:sp>
        <p:nvSpPr>
          <p:cNvPr id="117" name="Google Shape;117;p4"/>
          <p:cNvSpPr txBox="1"/>
          <p:nvPr/>
        </p:nvSpPr>
        <p:spPr>
          <a:xfrm>
            <a:off x="1367829" y="3958275"/>
            <a:ext cx="1788900" cy="3078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Calibri"/>
                <a:ea typeface="Calibri"/>
                <a:cs typeface="Calibri"/>
                <a:sym typeface="Calibri"/>
              </a:rPr>
              <a:t>リフォーム</a:t>
            </a:r>
            <a:endParaRPr sz="1400">
              <a:solidFill>
                <a:schemeClr val="dk1"/>
              </a:solidFill>
              <a:latin typeface="Calibri"/>
              <a:ea typeface="Calibri"/>
              <a:cs typeface="Calibri"/>
              <a:sym typeface="Calibri"/>
            </a:endParaRPr>
          </a:p>
        </p:txBody>
      </p:sp>
      <p:sp>
        <p:nvSpPr>
          <p:cNvPr id="118" name="Google Shape;118;p4"/>
          <p:cNvSpPr txBox="1"/>
          <p:nvPr/>
        </p:nvSpPr>
        <p:spPr>
          <a:xfrm>
            <a:off x="4486801" y="3958275"/>
            <a:ext cx="2403600" cy="3078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Calibri"/>
                <a:ea typeface="Calibri"/>
                <a:cs typeface="Calibri"/>
                <a:sym typeface="Calibri"/>
              </a:rPr>
              <a:t>ドローン建物損害調査</a:t>
            </a:r>
            <a:endParaRPr sz="1400">
              <a:solidFill>
                <a:schemeClr val="dk1"/>
              </a:solidFill>
              <a:latin typeface="Calibri"/>
              <a:ea typeface="Calibri"/>
              <a:cs typeface="Calibri"/>
              <a:sym typeface="Calibri"/>
            </a:endParaRPr>
          </a:p>
        </p:txBody>
      </p:sp>
      <p:sp>
        <p:nvSpPr>
          <p:cNvPr id="119" name="Google Shape;119;p4"/>
          <p:cNvSpPr txBox="1"/>
          <p:nvPr/>
        </p:nvSpPr>
        <p:spPr>
          <a:xfrm>
            <a:off x="8561130" y="1017788"/>
            <a:ext cx="1617111"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Calibri"/>
                <a:ea typeface="Calibri"/>
                <a:cs typeface="Calibri"/>
                <a:sym typeface="Calibri"/>
              </a:rPr>
              <a:t>ソーラーカーポート</a:t>
            </a:r>
            <a:endParaRPr sz="1400">
              <a:solidFill>
                <a:schemeClr val="dk1"/>
              </a:solidFill>
              <a:latin typeface="Calibri"/>
              <a:ea typeface="Calibri"/>
              <a:cs typeface="Calibri"/>
              <a:sym typeface="Calibri"/>
            </a:endParaRPr>
          </a:p>
        </p:txBody>
      </p:sp>
      <p:sp>
        <p:nvSpPr>
          <p:cNvPr id="120" name="Google Shape;120;p4"/>
          <p:cNvSpPr txBox="1"/>
          <p:nvPr/>
        </p:nvSpPr>
        <p:spPr>
          <a:xfrm>
            <a:off x="1244508" y="1017788"/>
            <a:ext cx="1217576"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Calibri"/>
                <a:ea typeface="Calibri"/>
                <a:cs typeface="Calibri"/>
                <a:sym typeface="Calibri"/>
              </a:rPr>
              <a:t>太陽光発電</a:t>
            </a:r>
            <a:endParaRPr sz="1400">
              <a:solidFill>
                <a:schemeClr val="dk1"/>
              </a:solidFill>
              <a:latin typeface="Calibri"/>
              <a:ea typeface="Calibri"/>
              <a:cs typeface="Calibri"/>
              <a:sym typeface="Calibri"/>
            </a:endParaRPr>
          </a:p>
        </p:txBody>
      </p:sp>
      <p:sp>
        <p:nvSpPr>
          <p:cNvPr id="121" name="Google Shape;121;p4"/>
          <p:cNvSpPr txBox="1"/>
          <p:nvPr/>
        </p:nvSpPr>
        <p:spPr>
          <a:xfrm>
            <a:off x="5137917" y="1017788"/>
            <a:ext cx="900418"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ja-JP" sz="1400">
                <a:solidFill>
                  <a:schemeClr val="dk1"/>
                </a:solidFill>
                <a:latin typeface="Calibri"/>
                <a:ea typeface="Calibri"/>
                <a:cs typeface="Calibri"/>
                <a:sym typeface="Calibri"/>
              </a:rPr>
              <a:t>蓄電池</a:t>
            </a:r>
            <a:endParaRPr sz="1400">
              <a:solidFill>
                <a:schemeClr val="dk1"/>
              </a:solidFill>
              <a:latin typeface="Calibri"/>
              <a:ea typeface="Calibri"/>
              <a:cs typeface="Calibri"/>
              <a:sym typeface="Calibri"/>
            </a:endParaRPr>
          </a:p>
        </p:txBody>
      </p:sp>
      <p:sp>
        <p:nvSpPr>
          <p:cNvPr id="122" name="Google Shape;122;p4"/>
          <p:cNvSpPr txBox="1"/>
          <p:nvPr/>
        </p:nvSpPr>
        <p:spPr>
          <a:xfrm>
            <a:off x="7925725" y="3797750"/>
            <a:ext cx="3178200" cy="477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JP" sz="1400">
                <a:solidFill>
                  <a:schemeClr val="dk1"/>
                </a:solidFill>
                <a:latin typeface="Calibri"/>
                <a:ea typeface="Calibri"/>
                <a:cs typeface="Calibri"/>
                <a:sym typeface="Calibri"/>
              </a:rPr>
              <a:t>オール電化</a:t>
            </a:r>
            <a:endParaRPr sz="1400">
              <a:solidFill>
                <a:schemeClr val="dk1"/>
              </a:solidFill>
              <a:latin typeface="Calibri"/>
              <a:ea typeface="Calibri"/>
              <a:cs typeface="Calibri"/>
              <a:sym typeface="Calibri"/>
            </a:endParaRPr>
          </a:p>
          <a:p>
            <a:pPr indent="0" lvl="0" marL="0" marR="0" rtl="0" algn="ctr">
              <a:spcBef>
                <a:spcPts val="0"/>
              </a:spcBef>
              <a:spcAft>
                <a:spcPts val="0"/>
              </a:spcAft>
              <a:buNone/>
            </a:pPr>
            <a:r>
              <a:rPr lang="ja-JP" sz="1100">
                <a:solidFill>
                  <a:schemeClr val="dk1"/>
                </a:solidFill>
                <a:latin typeface="Calibri"/>
                <a:ea typeface="Calibri"/>
                <a:cs typeface="Calibri"/>
                <a:sym typeface="Calibri"/>
              </a:rPr>
              <a:t>（エコキュート・IHクッキングヒーター）</a:t>
            </a:r>
            <a:endParaRPr sz="1400">
              <a:solidFill>
                <a:schemeClr val="dk1"/>
              </a:solidFill>
              <a:latin typeface="Calibri"/>
              <a:ea typeface="Calibri"/>
              <a:cs typeface="Calibri"/>
              <a:sym typeface="Calibri"/>
            </a:endParaRPr>
          </a:p>
        </p:txBody>
      </p:sp>
      <p:cxnSp>
        <p:nvCxnSpPr>
          <p:cNvPr id="123" name="Google Shape;123;p4"/>
          <p:cNvCxnSpPr/>
          <p:nvPr/>
        </p:nvCxnSpPr>
        <p:spPr>
          <a:xfrm>
            <a:off x="810993" y="1325565"/>
            <a:ext cx="2088724" cy="0"/>
          </a:xfrm>
          <a:prstGeom prst="straightConnector1">
            <a:avLst/>
          </a:prstGeom>
          <a:noFill/>
          <a:ln cap="flat" cmpd="sng" w="28575">
            <a:solidFill>
              <a:srgbClr val="E2594E"/>
            </a:solidFill>
            <a:prstDash val="solid"/>
            <a:miter lim="800000"/>
            <a:headEnd len="sm" w="sm" type="none"/>
            <a:tailEnd len="sm" w="sm" type="none"/>
          </a:ln>
        </p:spPr>
      </p:cxnSp>
      <p:cxnSp>
        <p:nvCxnSpPr>
          <p:cNvPr id="124" name="Google Shape;124;p4"/>
          <p:cNvCxnSpPr/>
          <p:nvPr/>
        </p:nvCxnSpPr>
        <p:spPr>
          <a:xfrm>
            <a:off x="4449029" y="1325565"/>
            <a:ext cx="2088724" cy="0"/>
          </a:xfrm>
          <a:prstGeom prst="straightConnector1">
            <a:avLst/>
          </a:prstGeom>
          <a:noFill/>
          <a:ln cap="flat" cmpd="sng" w="28575">
            <a:solidFill>
              <a:srgbClr val="E2594E"/>
            </a:solidFill>
            <a:prstDash val="solid"/>
            <a:miter lim="800000"/>
            <a:headEnd len="sm" w="sm" type="none"/>
            <a:tailEnd len="sm" w="sm" type="none"/>
          </a:ln>
        </p:spPr>
      </p:cxnSp>
      <p:cxnSp>
        <p:nvCxnSpPr>
          <p:cNvPr id="125" name="Google Shape;125;p4"/>
          <p:cNvCxnSpPr/>
          <p:nvPr/>
        </p:nvCxnSpPr>
        <p:spPr>
          <a:xfrm>
            <a:off x="8311544" y="1331829"/>
            <a:ext cx="2088724" cy="0"/>
          </a:xfrm>
          <a:prstGeom prst="straightConnector1">
            <a:avLst/>
          </a:prstGeom>
          <a:noFill/>
          <a:ln cap="flat" cmpd="sng" w="28575">
            <a:solidFill>
              <a:srgbClr val="E2594E"/>
            </a:solidFill>
            <a:prstDash val="solid"/>
            <a:miter lim="800000"/>
            <a:headEnd len="sm" w="sm" type="none"/>
            <a:tailEnd len="sm" w="sm" type="none"/>
          </a:ln>
        </p:spPr>
      </p:cxnSp>
      <p:cxnSp>
        <p:nvCxnSpPr>
          <p:cNvPr id="126" name="Google Shape;126;p4"/>
          <p:cNvCxnSpPr/>
          <p:nvPr/>
        </p:nvCxnSpPr>
        <p:spPr>
          <a:xfrm>
            <a:off x="844717" y="4272311"/>
            <a:ext cx="2088724" cy="0"/>
          </a:xfrm>
          <a:prstGeom prst="straightConnector1">
            <a:avLst/>
          </a:prstGeom>
          <a:noFill/>
          <a:ln cap="flat" cmpd="sng" w="28575">
            <a:solidFill>
              <a:srgbClr val="E2594E"/>
            </a:solidFill>
            <a:prstDash val="solid"/>
            <a:miter lim="800000"/>
            <a:headEnd len="sm" w="sm" type="none"/>
            <a:tailEnd len="sm" w="sm" type="none"/>
          </a:ln>
        </p:spPr>
      </p:cxnSp>
      <p:cxnSp>
        <p:nvCxnSpPr>
          <p:cNvPr id="127" name="Google Shape;127;p4"/>
          <p:cNvCxnSpPr/>
          <p:nvPr/>
        </p:nvCxnSpPr>
        <p:spPr>
          <a:xfrm>
            <a:off x="4446638" y="4266047"/>
            <a:ext cx="2088724" cy="0"/>
          </a:xfrm>
          <a:prstGeom prst="straightConnector1">
            <a:avLst/>
          </a:prstGeom>
          <a:noFill/>
          <a:ln cap="flat" cmpd="sng" w="28575">
            <a:solidFill>
              <a:srgbClr val="E2594E"/>
            </a:solidFill>
            <a:prstDash val="solid"/>
            <a:miter lim="800000"/>
            <a:headEnd len="sm" w="sm" type="none"/>
            <a:tailEnd len="sm" w="sm" type="none"/>
          </a:ln>
        </p:spPr>
      </p:cxnSp>
      <p:cxnSp>
        <p:nvCxnSpPr>
          <p:cNvPr id="128" name="Google Shape;128;p4"/>
          <p:cNvCxnSpPr/>
          <p:nvPr/>
        </p:nvCxnSpPr>
        <p:spPr>
          <a:xfrm>
            <a:off x="8393925" y="4274794"/>
            <a:ext cx="2088724" cy="0"/>
          </a:xfrm>
          <a:prstGeom prst="straightConnector1">
            <a:avLst/>
          </a:prstGeom>
          <a:noFill/>
          <a:ln cap="flat" cmpd="sng" w="28575">
            <a:solidFill>
              <a:srgbClr val="E2594E"/>
            </a:solidFill>
            <a:prstDash val="solid"/>
            <a:miter lim="800000"/>
            <a:headEnd len="sm" w="sm" type="none"/>
            <a:tailEnd len="sm" w="sm" type="none"/>
          </a:ln>
        </p:spPr>
      </p:cxnSp>
      <p:sp>
        <p:nvSpPr>
          <p:cNvPr id="129" name="Google Shape;129;p4"/>
          <p:cNvSpPr txBox="1"/>
          <p:nvPr/>
        </p:nvSpPr>
        <p:spPr>
          <a:xfrm>
            <a:off x="536935" y="5461788"/>
            <a:ext cx="271664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Arial"/>
                <a:ea typeface="Arial"/>
                <a:cs typeface="Arial"/>
                <a:sym typeface="Arial"/>
              </a:rPr>
              <a:t>外壁塗装、屋根塗装、その他修繕リフォームから改修・改築リフォームまで幅広く対応をしております。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お客様のニーズに合わせてベストなご提案ができるよう幅広い商材を取扱いしております。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また、火災保険申請のサポート等も行っておりますのでお気軽にご相談ください。</a:t>
            </a:r>
            <a:endParaRPr sz="800">
              <a:solidFill>
                <a:schemeClr val="dk1"/>
              </a:solidFill>
              <a:latin typeface="Arial"/>
              <a:ea typeface="Arial"/>
              <a:cs typeface="Arial"/>
              <a:sym typeface="Arial"/>
            </a:endParaRPr>
          </a:p>
        </p:txBody>
      </p:sp>
      <p:sp>
        <p:nvSpPr>
          <p:cNvPr id="130" name="Google Shape;130;p4"/>
          <p:cNvSpPr txBox="1"/>
          <p:nvPr/>
        </p:nvSpPr>
        <p:spPr>
          <a:xfrm>
            <a:off x="4026377" y="5453399"/>
            <a:ext cx="3123497"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Arial"/>
                <a:ea typeface="Arial"/>
                <a:cs typeface="Arial"/>
                <a:sym typeface="Arial"/>
              </a:rPr>
              <a:t>戸建てにお住まいの方は基本的に「火災保険」「地震保険」の加入をされていますが、文字通り火災が起きないと保険が利用できないと思い込み、保険をうまく使えていないお客さんが多くいらっしゃいま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お客様自ら、屋根に登り確認チェックすることも容易ではありません。</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弊社では、ドローンを利用し建物損害調査を無料で実施させていただきお客様の保険利用のお手伝いをさせていただいており、大変ご好評をいただいております。</a:t>
            </a:r>
            <a:endParaRPr sz="800">
              <a:solidFill>
                <a:schemeClr val="dk1"/>
              </a:solidFill>
              <a:latin typeface="Arial"/>
              <a:ea typeface="Arial"/>
              <a:cs typeface="Arial"/>
              <a:sym typeface="Arial"/>
            </a:endParaRPr>
          </a:p>
        </p:txBody>
      </p:sp>
      <p:sp>
        <p:nvSpPr>
          <p:cNvPr id="131" name="Google Shape;131;p4"/>
          <p:cNvSpPr txBox="1"/>
          <p:nvPr/>
        </p:nvSpPr>
        <p:spPr>
          <a:xfrm>
            <a:off x="7862203" y="5489491"/>
            <a:ext cx="3066011"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Arial"/>
                <a:ea typeface="Arial"/>
                <a:cs typeface="Arial"/>
                <a:sym typeface="Arial"/>
              </a:rPr>
              <a:t>オール電化とは、家庭の全てのエネルギー源を電気でまかなうことをいい、主に、調理、給湯、空調（冷暖房）などの家の中のシステムが全て電気によってまかなわれていることを指します。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住宅の高断熱が進む中、屋内での高温の燃焼ガスを発生させないことや、火を使わない事から安心・安全であると言われています。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また、エコキュートの導入により料金プランが安くなり経済メリットもあります。</a:t>
            </a:r>
            <a:endParaRPr sz="800">
              <a:solidFill>
                <a:schemeClr val="dk1"/>
              </a:solidFill>
              <a:latin typeface="Arial"/>
              <a:ea typeface="Arial"/>
              <a:cs typeface="Arial"/>
              <a:sym typeface="Arial"/>
            </a:endParaRPr>
          </a:p>
        </p:txBody>
      </p:sp>
      <p:sp>
        <p:nvSpPr>
          <p:cNvPr id="132" name="Google Shape;132;p4"/>
          <p:cNvSpPr txBox="1"/>
          <p:nvPr/>
        </p:nvSpPr>
        <p:spPr>
          <a:xfrm>
            <a:off x="596810" y="2496487"/>
            <a:ext cx="271664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Arial"/>
                <a:ea typeface="Arial"/>
                <a:cs typeface="Arial"/>
                <a:sym typeface="Arial"/>
              </a:rPr>
              <a:t>太陽光発電は、シリコン半導体などに光が当たると電気が発生する現象を利用し、太陽の光エネルギーを太陽電池（半導体素子）により直接電気に変換する発電方法です。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温室効果ガス排出量の削減ができ、低炭素社会の実現に向けた取り組みとして推奨されている商品となります。</a:t>
            </a:r>
            <a:endParaRPr sz="800">
              <a:solidFill>
                <a:schemeClr val="dk1"/>
              </a:solidFill>
              <a:latin typeface="Arial"/>
              <a:ea typeface="Arial"/>
              <a:cs typeface="Arial"/>
              <a:sym typeface="Arial"/>
            </a:endParaRPr>
          </a:p>
        </p:txBody>
      </p:sp>
      <p:sp>
        <p:nvSpPr>
          <p:cNvPr id="133" name="Google Shape;133;p4"/>
          <p:cNvSpPr txBox="1"/>
          <p:nvPr/>
        </p:nvSpPr>
        <p:spPr>
          <a:xfrm>
            <a:off x="4158752" y="2496487"/>
            <a:ext cx="2961829"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Arial"/>
                <a:ea typeface="Arial"/>
                <a:cs typeface="Arial"/>
                <a:sym typeface="Arial"/>
              </a:rPr>
              <a:t>家庭用蓄電池は、充電して電気を貯めておくことができ、必要な時に電気機器に電気を供給することができる一般住宅で使用可能な二次電池・バッテリーのことです。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停電時に使用することができ、災害時や震災などでは、非常用電源として利用することができます。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ほかにも電気料金が安い夜間に充電、電気料金が高めな日中に蓄電池を使い、電気料金の削減ができるというメリットもあります。</a:t>
            </a:r>
            <a:endParaRPr sz="800">
              <a:solidFill>
                <a:schemeClr val="dk1"/>
              </a:solidFill>
              <a:latin typeface="Arial"/>
              <a:ea typeface="Arial"/>
              <a:cs typeface="Arial"/>
              <a:sym typeface="Arial"/>
            </a:endParaRPr>
          </a:p>
        </p:txBody>
      </p:sp>
      <p:pic>
        <p:nvPicPr>
          <p:cNvPr descr="http://a-cness.com/wp-content/themes/main/images/home/home-img04.jpg" id="134" name="Google Shape;134;p4"/>
          <p:cNvPicPr preferRelativeResize="0"/>
          <p:nvPr/>
        </p:nvPicPr>
        <p:blipFill rotWithShape="1">
          <a:blip r:embed="rId3">
            <a:alphaModFix/>
          </a:blip>
          <a:srcRect b="0" l="-393" r="8456" t="29842"/>
          <a:stretch/>
        </p:blipFill>
        <p:spPr>
          <a:xfrm>
            <a:off x="891512" y="1360575"/>
            <a:ext cx="1923563" cy="1100900"/>
          </a:xfrm>
          <a:prstGeom prst="rect">
            <a:avLst/>
          </a:prstGeom>
          <a:noFill/>
          <a:ln cap="flat" cmpd="sng" w="9525">
            <a:solidFill>
              <a:schemeClr val="dk1"/>
            </a:solidFill>
            <a:prstDash val="solid"/>
            <a:round/>
            <a:headEnd len="sm" w="sm" type="none"/>
            <a:tailEnd len="sm" w="sm" type="none"/>
          </a:ln>
        </p:spPr>
      </p:pic>
      <p:sp>
        <p:nvSpPr>
          <p:cNvPr id="135" name="Google Shape;135;p4"/>
          <p:cNvSpPr txBox="1"/>
          <p:nvPr/>
        </p:nvSpPr>
        <p:spPr>
          <a:xfrm>
            <a:off x="8040130" y="2457473"/>
            <a:ext cx="296182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800">
                <a:solidFill>
                  <a:schemeClr val="dk1"/>
                </a:solidFill>
                <a:latin typeface="Arial"/>
                <a:ea typeface="Arial"/>
                <a:cs typeface="Arial"/>
                <a:sym typeface="Arial"/>
              </a:rPr>
              <a:t>本来、雨や風よけの役割のあったカーポートの屋根を太陽光発電に使うことでさらなるスペースの有効活用が可能となります。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既に住宅の屋根に太陽光パネルが設置されている場合は、ソーラーカーポートを利用することで増設し、さらに発電量を上げることができます。</a:t>
            </a:r>
            <a:endParaRPr sz="800">
              <a:solidFill>
                <a:schemeClr val="dk1"/>
              </a:solidFill>
              <a:latin typeface="Arial"/>
              <a:ea typeface="Arial"/>
              <a:cs typeface="Arial"/>
              <a:sym typeface="Arial"/>
            </a:endParaRPr>
          </a:p>
          <a:p>
            <a:pPr indent="0" lvl="0" marL="0" marR="0" rtl="0" algn="l">
              <a:spcBef>
                <a:spcPts val="0"/>
              </a:spcBef>
              <a:spcAft>
                <a:spcPts val="0"/>
              </a:spcAft>
              <a:buNone/>
            </a:pPr>
            <a:r>
              <a:rPr lang="ja-JP" sz="800">
                <a:solidFill>
                  <a:schemeClr val="dk1"/>
                </a:solidFill>
                <a:latin typeface="Arial"/>
                <a:ea typeface="Arial"/>
                <a:cs typeface="Arial"/>
                <a:sym typeface="Arial"/>
              </a:rPr>
              <a:t>住宅の屋根だけでは十分な発電量が確保できない場合でも、屋根の既存設備の発電容量とソーラーカーポートによる発電容量を合算して10kw以上になれば、買取期間は20年に延長することが可能です。</a:t>
            </a:r>
            <a:endParaRPr sz="800">
              <a:solidFill>
                <a:schemeClr val="dk1"/>
              </a:solidFill>
              <a:latin typeface="Arial"/>
              <a:ea typeface="Arial"/>
              <a:cs typeface="Arial"/>
              <a:sym typeface="Arial"/>
            </a:endParaRPr>
          </a:p>
        </p:txBody>
      </p:sp>
      <p:pic>
        <p:nvPicPr>
          <p:cNvPr descr="家庭用蓄電池の価格相場とは？おすすめメーカー9選&amp;安く買える方法も | 太陽光発電・蓄電池システムの設置はTREND LINEへお任せください！" id="136" name="Google Shape;136;p4"/>
          <p:cNvPicPr preferRelativeResize="0"/>
          <p:nvPr/>
        </p:nvPicPr>
        <p:blipFill rotWithShape="1">
          <a:blip r:embed="rId4">
            <a:alphaModFix/>
          </a:blip>
          <a:srcRect b="11295" l="0" r="8069" t="7045"/>
          <a:stretch/>
        </p:blipFill>
        <p:spPr>
          <a:xfrm>
            <a:off x="4538615" y="1363782"/>
            <a:ext cx="1923563" cy="1097693"/>
          </a:xfrm>
          <a:prstGeom prst="rect">
            <a:avLst/>
          </a:prstGeom>
          <a:noFill/>
          <a:ln cap="flat" cmpd="sng" w="9525">
            <a:solidFill>
              <a:schemeClr val="dk1"/>
            </a:solidFill>
            <a:prstDash val="solid"/>
            <a:round/>
            <a:headEnd len="sm" w="sm" type="none"/>
            <a:tailEnd len="sm" w="sm" type="none"/>
          </a:ln>
        </p:spPr>
      </p:pic>
      <p:pic>
        <p:nvPicPr>
          <p:cNvPr id="137" name="Google Shape;137;p4"/>
          <p:cNvPicPr preferRelativeResize="0"/>
          <p:nvPr/>
        </p:nvPicPr>
        <p:blipFill rotWithShape="1">
          <a:blip r:embed="rId5">
            <a:alphaModFix/>
          </a:blip>
          <a:srcRect b="0" l="3263" r="7816" t="0"/>
          <a:stretch/>
        </p:blipFill>
        <p:spPr>
          <a:xfrm>
            <a:off x="8398460" y="1367238"/>
            <a:ext cx="1931367" cy="1085999"/>
          </a:xfrm>
          <a:prstGeom prst="rect">
            <a:avLst/>
          </a:prstGeom>
          <a:noFill/>
          <a:ln cap="flat" cmpd="sng" w="9525">
            <a:solidFill>
              <a:schemeClr val="dk1"/>
            </a:solidFill>
            <a:prstDash val="solid"/>
            <a:round/>
            <a:headEnd len="sm" w="sm" type="none"/>
            <a:tailEnd len="sm" w="sm" type="none"/>
          </a:ln>
        </p:spPr>
      </p:pic>
      <p:pic>
        <p:nvPicPr>
          <p:cNvPr id="138" name="Google Shape;138;p4"/>
          <p:cNvPicPr preferRelativeResize="0"/>
          <p:nvPr/>
        </p:nvPicPr>
        <p:blipFill rotWithShape="1">
          <a:blip r:embed="rId6">
            <a:alphaModFix/>
          </a:blip>
          <a:srcRect b="0" l="0" r="0" t="41778"/>
          <a:stretch/>
        </p:blipFill>
        <p:spPr>
          <a:xfrm>
            <a:off x="922943" y="4308403"/>
            <a:ext cx="1928150" cy="1122610"/>
          </a:xfrm>
          <a:prstGeom prst="rect">
            <a:avLst/>
          </a:prstGeom>
          <a:noFill/>
          <a:ln cap="flat" cmpd="sng" w="9525">
            <a:solidFill>
              <a:schemeClr val="dk1"/>
            </a:solidFill>
            <a:prstDash val="solid"/>
            <a:round/>
            <a:headEnd len="sm" w="sm" type="none"/>
            <a:tailEnd len="sm" w="sm" type="none"/>
          </a:ln>
        </p:spPr>
      </p:pic>
      <p:pic>
        <p:nvPicPr>
          <p:cNvPr descr="http://a-cness.com/wp-content/themes/main/images/home/home-img03.jpg" id="139" name="Google Shape;139;p4"/>
          <p:cNvPicPr preferRelativeResize="0"/>
          <p:nvPr/>
        </p:nvPicPr>
        <p:blipFill rotWithShape="1">
          <a:blip r:embed="rId7">
            <a:alphaModFix/>
          </a:blip>
          <a:srcRect b="12025" l="0" r="0" t="0"/>
          <a:stretch/>
        </p:blipFill>
        <p:spPr>
          <a:xfrm>
            <a:off x="4534102" y="4304280"/>
            <a:ext cx="1928150" cy="1130855"/>
          </a:xfrm>
          <a:prstGeom prst="rect">
            <a:avLst/>
          </a:prstGeom>
          <a:noFill/>
          <a:ln cap="flat" cmpd="sng" w="9525">
            <a:solidFill>
              <a:schemeClr val="dk1"/>
            </a:solidFill>
            <a:prstDash val="solid"/>
            <a:round/>
            <a:headEnd len="sm" w="sm" type="none"/>
            <a:tailEnd len="sm" w="sm" type="none"/>
          </a:ln>
        </p:spPr>
      </p:pic>
      <p:pic>
        <p:nvPicPr>
          <p:cNvPr id="140" name="Google Shape;140;p4"/>
          <p:cNvPicPr preferRelativeResize="0"/>
          <p:nvPr/>
        </p:nvPicPr>
        <p:blipFill rotWithShape="1">
          <a:blip r:embed="rId8">
            <a:alphaModFix/>
          </a:blip>
          <a:srcRect b="10043" l="1699" r="0" t="0"/>
          <a:stretch/>
        </p:blipFill>
        <p:spPr>
          <a:xfrm>
            <a:off x="8458094" y="4310887"/>
            <a:ext cx="1965832" cy="1142512"/>
          </a:xfrm>
          <a:prstGeom prst="rect">
            <a:avLst/>
          </a:prstGeom>
          <a:noFill/>
          <a:ln cap="flat" cmpd="sng" w="9525">
            <a:solidFill>
              <a:schemeClr val="dk1"/>
            </a:solidFill>
            <a:prstDash val="solid"/>
            <a:round/>
            <a:headEnd len="sm" w="sm" type="none"/>
            <a:tailEnd len="sm" w="sm" type="none"/>
          </a:ln>
        </p:spPr>
      </p:pic>
      <p:sp>
        <p:nvSpPr>
          <p:cNvPr id="141" name="Google Shape;141;p4"/>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5"/>
          <p:cNvSpPr/>
          <p:nvPr/>
        </p:nvSpPr>
        <p:spPr>
          <a:xfrm>
            <a:off x="740500" y="4996000"/>
            <a:ext cx="10817400" cy="1537800"/>
          </a:xfrm>
          <a:prstGeom prst="rect">
            <a:avLst/>
          </a:prstGeom>
          <a:solidFill>
            <a:schemeClr val="lt1"/>
          </a:solidFill>
          <a:ln cap="flat" cmpd="sng" w="1905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7" name="Google Shape;147;p5"/>
          <p:cNvSpPr/>
          <p:nvPr/>
        </p:nvSpPr>
        <p:spPr>
          <a:xfrm>
            <a:off x="106137" y="53298"/>
            <a:ext cx="114300" cy="473529"/>
          </a:xfrm>
          <a:prstGeom prst="rect">
            <a:avLst/>
          </a:prstGeom>
          <a:solidFill>
            <a:srgbClr val="E2594E"/>
          </a:solidFill>
          <a:ln cap="flat" cmpd="sng" w="12700">
            <a:solidFill>
              <a:srgbClr val="E2594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48" name="Google Shape;148;p5"/>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149" name="Google Shape;149;p5"/>
          <p:cNvSpPr txBox="1"/>
          <p:nvPr/>
        </p:nvSpPr>
        <p:spPr>
          <a:xfrm>
            <a:off x="283776" y="0"/>
            <a:ext cx="3862800" cy="700800"/>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Calibri"/>
              <a:buNone/>
            </a:pPr>
            <a:r>
              <a:rPr lang="ja-JP" sz="2800">
                <a:solidFill>
                  <a:schemeClr val="dk1"/>
                </a:solidFill>
                <a:latin typeface="Calibri"/>
                <a:ea typeface="Calibri"/>
                <a:cs typeface="Calibri"/>
                <a:sym typeface="Calibri"/>
              </a:rPr>
              <a:t>ワンストップサービス</a:t>
            </a:r>
            <a:endParaRPr/>
          </a:p>
        </p:txBody>
      </p:sp>
      <p:sp>
        <p:nvSpPr>
          <p:cNvPr id="150" name="Google Shape;150;p5"/>
          <p:cNvSpPr txBox="1"/>
          <p:nvPr/>
        </p:nvSpPr>
        <p:spPr>
          <a:xfrm>
            <a:off x="667892" y="786295"/>
            <a:ext cx="3237896" cy="33855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ja-JP" sz="1600">
                <a:solidFill>
                  <a:schemeClr val="dk1"/>
                </a:solidFill>
                <a:latin typeface="Calibri"/>
                <a:ea typeface="Calibri"/>
                <a:cs typeface="Calibri"/>
                <a:sym typeface="Calibri"/>
              </a:rPr>
              <a:t>★ワンストップサービスの流れ</a:t>
            </a:r>
            <a:endParaRPr b="1" sz="1600">
              <a:solidFill>
                <a:schemeClr val="dk1"/>
              </a:solidFill>
              <a:latin typeface="Calibri"/>
              <a:ea typeface="Calibri"/>
              <a:cs typeface="Calibri"/>
              <a:sym typeface="Calibri"/>
            </a:endParaRPr>
          </a:p>
        </p:txBody>
      </p:sp>
      <p:sp>
        <p:nvSpPr>
          <p:cNvPr id="151" name="Google Shape;151;p5"/>
          <p:cNvSpPr txBox="1"/>
          <p:nvPr/>
        </p:nvSpPr>
        <p:spPr>
          <a:xfrm>
            <a:off x="740500" y="5041450"/>
            <a:ext cx="11008800" cy="1446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600">
                <a:solidFill>
                  <a:schemeClr val="dk1"/>
                </a:solidFill>
                <a:latin typeface="Arial"/>
                <a:ea typeface="Arial"/>
                <a:cs typeface="Arial"/>
                <a:sym typeface="Arial"/>
              </a:rPr>
              <a:t>～お客様の心地よい暮らしを～</a:t>
            </a:r>
            <a:endParaRPr b="1" sz="16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chemeClr val="dk1"/>
                </a:solidFill>
                <a:latin typeface="Arial"/>
                <a:ea typeface="Arial"/>
                <a:cs typeface="Arial"/>
                <a:sym typeface="Arial"/>
              </a:rPr>
              <a:t>ライフスタイルの変化に伴い、住まいのエネルギーをスマートにアップデートしていく時代に突入しています。</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chemeClr val="dk1"/>
                </a:solidFill>
                <a:latin typeface="Arial"/>
                <a:ea typeface="Arial"/>
                <a:cs typeface="Arial"/>
                <a:sym typeface="Arial"/>
              </a:rPr>
              <a:t>より快適な暮らしを求めることで、エネルギー消費量は年々増加の一途をたどっています。</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chemeClr val="dk1"/>
                </a:solidFill>
                <a:latin typeface="Arial"/>
                <a:ea typeface="Arial"/>
                <a:cs typeface="Arial"/>
                <a:sym typeface="Arial"/>
              </a:rPr>
              <a:t>そこで私たちアークネスでは、近年注目を集めている自然エネルギーに着目し、エネルギーを賢く使う「スマートハウス」を</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chemeClr val="dk1"/>
                </a:solidFill>
                <a:latin typeface="Arial"/>
                <a:ea typeface="Arial"/>
                <a:cs typeface="Arial"/>
                <a:sym typeface="Arial"/>
              </a:rPr>
              <a:t>お客様の暮らしに合わせてワンストップサービスにてご提案をしております。</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chemeClr val="dk1"/>
                </a:solidFill>
                <a:latin typeface="Arial"/>
                <a:ea typeface="Arial"/>
                <a:cs typeface="Arial"/>
                <a:sym typeface="Arial"/>
              </a:rPr>
              <a:t>私たちは、お客様と取引企業様に「感動をプラスする」ことで初めて絆を深め、パートナーとして寄り添います。</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ja-JP" sz="1200">
                <a:solidFill>
                  <a:schemeClr val="dk1"/>
                </a:solidFill>
                <a:latin typeface="Arial"/>
                <a:ea typeface="Arial"/>
                <a:cs typeface="Arial"/>
                <a:sym typeface="Arial"/>
              </a:rPr>
              <a:t>エネルギー消費を自動的かつ効率的に「創って、貯めて、賢く使い」今よりも快適な賢い暮らし＝「スマート＆スマイルな街づくり」の実現を目指します。</a:t>
            </a:r>
            <a:endParaRPr sz="1200">
              <a:solidFill>
                <a:schemeClr val="dk1"/>
              </a:solidFill>
              <a:latin typeface="Arial"/>
              <a:ea typeface="Arial"/>
              <a:cs typeface="Arial"/>
              <a:sym typeface="Arial"/>
            </a:endParaRPr>
          </a:p>
        </p:txBody>
      </p:sp>
      <p:grpSp>
        <p:nvGrpSpPr>
          <p:cNvPr id="152" name="Google Shape;152;p5"/>
          <p:cNvGrpSpPr/>
          <p:nvPr/>
        </p:nvGrpSpPr>
        <p:grpSpPr>
          <a:xfrm>
            <a:off x="729983" y="1240973"/>
            <a:ext cx="10326896" cy="1287211"/>
            <a:chOff x="856111" y="1342215"/>
            <a:chExt cx="10326896" cy="1287211"/>
          </a:xfrm>
        </p:grpSpPr>
        <p:grpSp>
          <p:nvGrpSpPr>
            <p:cNvPr id="153" name="Google Shape;153;p5"/>
            <p:cNvGrpSpPr/>
            <p:nvPr/>
          </p:nvGrpSpPr>
          <p:grpSpPr>
            <a:xfrm>
              <a:off x="856111" y="1699778"/>
              <a:ext cx="10326896" cy="929648"/>
              <a:chOff x="866622" y="1626206"/>
              <a:chExt cx="10011585" cy="929648"/>
            </a:xfrm>
          </p:grpSpPr>
          <p:grpSp>
            <p:nvGrpSpPr>
              <p:cNvPr id="154" name="Google Shape;154;p5"/>
              <p:cNvGrpSpPr/>
              <p:nvPr/>
            </p:nvGrpSpPr>
            <p:grpSpPr>
              <a:xfrm>
                <a:off x="866622" y="1626206"/>
                <a:ext cx="10011585" cy="929648"/>
                <a:chOff x="1055809" y="1553666"/>
                <a:chExt cx="9507090" cy="905750"/>
              </a:xfrm>
            </p:grpSpPr>
            <p:sp>
              <p:nvSpPr>
                <p:cNvPr id="155" name="Google Shape;155;p5"/>
                <p:cNvSpPr/>
                <p:nvPr/>
              </p:nvSpPr>
              <p:spPr>
                <a:xfrm rot="-5400000">
                  <a:off x="8984199" y="880716"/>
                  <a:ext cx="902459" cy="2254941"/>
                </a:xfrm>
                <a:prstGeom prst="downArrow">
                  <a:avLst>
                    <a:gd fmla="val 100000" name="adj1"/>
                    <a:gd fmla="val 51262" name="adj2"/>
                  </a:avLst>
                </a:prstGeom>
                <a:solidFill>
                  <a:srgbClr val="E2594E"/>
                </a:solidFill>
                <a:ln cap="flat" cmpd="sng" w="28575">
                  <a:solidFill>
                    <a:srgbClr val="F7CAA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5"/>
                <p:cNvSpPr txBox="1"/>
                <p:nvPr/>
              </p:nvSpPr>
              <p:spPr>
                <a:xfrm>
                  <a:off x="8307934" y="1556941"/>
                  <a:ext cx="1792322" cy="90245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157" name="Google Shape;157;p5"/>
                <p:cNvSpPr/>
                <p:nvPr/>
              </p:nvSpPr>
              <p:spPr>
                <a:xfrm rot="-5400000">
                  <a:off x="7171165" y="880715"/>
                  <a:ext cx="902459" cy="2254941"/>
                </a:xfrm>
                <a:prstGeom prst="downArrow">
                  <a:avLst>
                    <a:gd fmla="val 100000" name="adj1"/>
                    <a:gd fmla="val 51262" name="adj2"/>
                  </a:avLst>
                </a:prstGeom>
                <a:solidFill>
                  <a:srgbClr val="E2594E"/>
                </a:solidFill>
                <a:ln cap="flat" cmpd="sng" w="28575">
                  <a:solidFill>
                    <a:srgbClr val="F7CAA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5"/>
                <p:cNvSpPr txBox="1"/>
                <p:nvPr/>
              </p:nvSpPr>
              <p:spPr>
                <a:xfrm>
                  <a:off x="6494909" y="1556941"/>
                  <a:ext cx="1792322" cy="90245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159" name="Google Shape;159;p5"/>
                <p:cNvSpPr/>
                <p:nvPr/>
              </p:nvSpPr>
              <p:spPr>
                <a:xfrm rot="-5400000">
                  <a:off x="5358131" y="880713"/>
                  <a:ext cx="902459" cy="2254941"/>
                </a:xfrm>
                <a:prstGeom prst="downArrow">
                  <a:avLst>
                    <a:gd fmla="val 100000" name="adj1"/>
                    <a:gd fmla="val 51262" name="adj2"/>
                  </a:avLst>
                </a:prstGeom>
                <a:solidFill>
                  <a:srgbClr val="E2594E"/>
                </a:solidFill>
                <a:ln cap="flat" cmpd="sng" w="28575">
                  <a:solidFill>
                    <a:srgbClr val="F7CAA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5"/>
                <p:cNvSpPr txBox="1"/>
                <p:nvPr/>
              </p:nvSpPr>
              <p:spPr>
                <a:xfrm>
                  <a:off x="4681884" y="1556941"/>
                  <a:ext cx="1792322" cy="90245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161" name="Google Shape;161;p5"/>
                <p:cNvSpPr/>
                <p:nvPr/>
              </p:nvSpPr>
              <p:spPr>
                <a:xfrm rot="-5400000">
                  <a:off x="3545097" y="877441"/>
                  <a:ext cx="902459" cy="2254941"/>
                </a:xfrm>
                <a:prstGeom prst="downArrow">
                  <a:avLst>
                    <a:gd fmla="val 100000" name="adj1"/>
                    <a:gd fmla="val 51262" name="adj2"/>
                  </a:avLst>
                </a:prstGeom>
                <a:solidFill>
                  <a:srgbClr val="E2594E"/>
                </a:solidFill>
                <a:ln cap="flat" cmpd="sng" w="28575">
                  <a:solidFill>
                    <a:srgbClr val="F7CAA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5"/>
                <p:cNvSpPr txBox="1"/>
                <p:nvPr/>
              </p:nvSpPr>
              <p:spPr>
                <a:xfrm>
                  <a:off x="2868834" y="1553666"/>
                  <a:ext cx="1792322" cy="90245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sp>
              <p:nvSpPr>
                <p:cNvPr id="163" name="Google Shape;163;p5"/>
                <p:cNvSpPr/>
                <p:nvPr/>
              </p:nvSpPr>
              <p:spPr>
                <a:xfrm rot="-5400000">
                  <a:off x="1732063" y="880712"/>
                  <a:ext cx="902459" cy="2254941"/>
                </a:xfrm>
                <a:prstGeom prst="downArrow">
                  <a:avLst>
                    <a:gd fmla="val 100000" name="adj1"/>
                    <a:gd fmla="val 51262" name="adj2"/>
                  </a:avLst>
                </a:prstGeom>
                <a:solidFill>
                  <a:srgbClr val="E2594E"/>
                </a:solidFill>
                <a:ln cap="flat" cmpd="sng" w="28575">
                  <a:solidFill>
                    <a:srgbClr val="F7CAAC"/>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5"/>
                <p:cNvSpPr txBox="1"/>
                <p:nvPr/>
              </p:nvSpPr>
              <p:spPr>
                <a:xfrm>
                  <a:off x="1055809" y="1556941"/>
                  <a:ext cx="1792322" cy="902459"/>
                </a:xfrm>
                <a:prstGeom prst="rect">
                  <a:avLst/>
                </a:prstGeom>
                <a:no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Calibri"/>
                    <a:ea typeface="Calibri"/>
                    <a:cs typeface="Calibri"/>
                    <a:sym typeface="Calibri"/>
                  </a:endParaRPr>
                </a:p>
              </p:txBody>
            </p:sp>
          </p:grpSp>
          <p:sp>
            <p:nvSpPr>
              <p:cNvPr id="165" name="Google Shape;165;p5"/>
              <p:cNvSpPr txBox="1"/>
              <p:nvPr/>
            </p:nvSpPr>
            <p:spPr>
              <a:xfrm>
                <a:off x="1539764" y="1891774"/>
                <a:ext cx="889573" cy="395166"/>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lt1"/>
                  </a:buClr>
                  <a:buSzPts val="1800"/>
                  <a:buFont typeface="Calibri"/>
                  <a:buNone/>
                </a:pPr>
                <a:r>
                  <a:rPr b="1" lang="ja-JP" sz="1800">
                    <a:solidFill>
                      <a:schemeClr val="lt1"/>
                    </a:solidFill>
                    <a:latin typeface="Calibri"/>
                    <a:ea typeface="Calibri"/>
                    <a:cs typeface="Calibri"/>
                    <a:sym typeface="Calibri"/>
                  </a:rPr>
                  <a:t>ご提案</a:t>
                </a:r>
                <a:endParaRPr b="1" sz="1800">
                  <a:solidFill>
                    <a:schemeClr val="lt1"/>
                  </a:solidFill>
                  <a:latin typeface="Calibri"/>
                  <a:ea typeface="Calibri"/>
                  <a:cs typeface="Calibri"/>
                  <a:sym typeface="Calibri"/>
                </a:endParaRPr>
              </a:p>
            </p:txBody>
          </p:sp>
          <p:sp>
            <p:nvSpPr>
              <p:cNvPr id="166" name="Google Shape;166;p5"/>
              <p:cNvSpPr txBox="1"/>
              <p:nvPr/>
            </p:nvSpPr>
            <p:spPr>
              <a:xfrm>
                <a:off x="3656970" y="1925452"/>
                <a:ext cx="889573" cy="395166"/>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lt1"/>
                  </a:buClr>
                  <a:buSzPts val="1800"/>
                  <a:buFont typeface="Calibri"/>
                  <a:buNone/>
                </a:pPr>
                <a:r>
                  <a:rPr b="1" lang="ja-JP" sz="1800">
                    <a:solidFill>
                      <a:schemeClr val="lt1"/>
                    </a:solidFill>
                    <a:latin typeface="Calibri"/>
                    <a:ea typeface="Calibri"/>
                    <a:cs typeface="Calibri"/>
                    <a:sym typeface="Calibri"/>
                  </a:rPr>
                  <a:t>設計</a:t>
                </a:r>
                <a:endParaRPr b="1" sz="1800">
                  <a:solidFill>
                    <a:schemeClr val="lt1"/>
                  </a:solidFill>
                  <a:latin typeface="Calibri"/>
                  <a:ea typeface="Calibri"/>
                  <a:cs typeface="Calibri"/>
                  <a:sym typeface="Calibri"/>
                </a:endParaRPr>
              </a:p>
            </p:txBody>
          </p:sp>
          <p:sp>
            <p:nvSpPr>
              <p:cNvPr id="167" name="Google Shape;167;p5"/>
              <p:cNvSpPr txBox="1"/>
              <p:nvPr/>
            </p:nvSpPr>
            <p:spPr>
              <a:xfrm>
                <a:off x="5296827" y="1925452"/>
                <a:ext cx="1297536" cy="395166"/>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lt1"/>
                  </a:buClr>
                  <a:buSzPts val="1800"/>
                  <a:buFont typeface="Calibri"/>
                  <a:buNone/>
                </a:pPr>
                <a:r>
                  <a:rPr b="1" lang="ja-JP" sz="1800">
                    <a:solidFill>
                      <a:schemeClr val="lt1"/>
                    </a:solidFill>
                    <a:latin typeface="Calibri"/>
                    <a:ea typeface="Calibri"/>
                    <a:cs typeface="Calibri"/>
                    <a:sym typeface="Calibri"/>
                  </a:rPr>
                  <a:t>認可手続き</a:t>
                </a:r>
                <a:endParaRPr b="1" sz="1800">
                  <a:solidFill>
                    <a:schemeClr val="lt1"/>
                  </a:solidFill>
                  <a:latin typeface="Calibri"/>
                  <a:ea typeface="Calibri"/>
                  <a:cs typeface="Calibri"/>
                  <a:sym typeface="Calibri"/>
                </a:endParaRPr>
              </a:p>
            </p:txBody>
          </p:sp>
          <p:sp>
            <p:nvSpPr>
              <p:cNvPr id="168" name="Google Shape;168;p5"/>
              <p:cNvSpPr txBox="1"/>
              <p:nvPr/>
            </p:nvSpPr>
            <p:spPr>
              <a:xfrm>
                <a:off x="7454883" y="1939917"/>
                <a:ext cx="889573" cy="395166"/>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lt1"/>
                  </a:buClr>
                  <a:buSzPts val="1800"/>
                  <a:buFont typeface="Calibri"/>
                  <a:buNone/>
                </a:pPr>
                <a:r>
                  <a:rPr b="1" lang="ja-JP" sz="1800">
                    <a:solidFill>
                      <a:schemeClr val="lt1"/>
                    </a:solidFill>
                    <a:latin typeface="Calibri"/>
                    <a:ea typeface="Calibri"/>
                    <a:cs typeface="Calibri"/>
                    <a:sym typeface="Calibri"/>
                  </a:rPr>
                  <a:t>施工</a:t>
                </a:r>
                <a:endParaRPr b="1" sz="1800">
                  <a:solidFill>
                    <a:schemeClr val="lt1"/>
                  </a:solidFill>
                  <a:latin typeface="Calibri"/>
                  <a:ea typeface="Calibri"/>
                  <a:cs typeface="Calibri"/>
                  <a:sym typeface="Calibri"/>
                </a:endParaRPr>
              </a:p>
            </p:txBody>
          </p:sp>
          <p:sp>
            <p:nvSpPr>
              <p:cNvPr id="169" name="Google Shape;169;p5"/>
              <p:cNvSpPr txBox="1"/>
              <p:nvPr/>
            </p:nvSpPr>
            <p:spPr>
              <a:xfrm>
                <a:off x="9000348" y="1865302"/>
                <a:ext cx="1688673" cy="515466"/>
              </a:xfrm>
              <a:prstGeom prst="rect">
                <a:avLst/>
              </a:prstGeom>
              <a:noFill/>
              <a:ln>
                <a:noFill/>
              </a:ln>
            </p:spPr>
            <p:txBody>
              <a:bodyPr anchorCtr="0" anchor="ctr" bIns="45700" lIns="91425" spcFirstLastPara="1" rIns="91425" wrap="square" tIns="45700">
                <a:noAutofit/>
              </a:bodyPr>
              <a:lstStyle/>
              <a:p>
                <a:pPr indent="0" lvl="0" marL="0" marR="0" rtl="0" algn="just">
                  <a:lnSpc>
                    <a:spcPct val="90000"/>
                  </a:lnSpc>
                  <a:spcBef>
                    <a:spcPts val="0"/>
                  </a:spcBef>
                  <a:spcAft>
                    <a:spcPts val="0"/>
                  </a:spcAft>
                  <a:buClr>
                    <a:schemeClr val="lt1"/>
                  </a:buClr>
                  <a:buSzPts val="1400"/>
                  <a:buFont typeface="Calibri"/>
                  <a:buNone/>
                </a:pPr>
                <a:r>
                  <a:rPr b="1" lang="ja-JP" sz="1400">
                    <a:solidFill>
                      <a:schemeClr val="lt1"/>
                    </a:solidFill>
                    <a:latin typeface="Calibri"/>
                    <a:ea typeface="Calibri"/>
                    <a:cs typeface="Calibri"/>
                    <a:sym typeface="Calibri"/>
                  </a:rPr>
                  <a:t>アフターフォロー</a:t>
                </a:r>
                <a:endParaRPr b="1" sz="1400">
                  <a:solidFill>
                    <a:schemeClr val="lt1"/>
                  </a:solidFill>
                  <a:latin typeface="Calibri"/>
                  <a:ea typeface="Calibri"/>
                  <a:cs typeface="Calibri"/>
                  <a:sym typeface="Calibri"/>
                </a:endParaRPr>
              </a:p>
              <a:p>
                <a:pPr indent="0" lvl="0" marL="0" marR="0" rtl="0" algn="just">
                  <a:lnSpc>
                    <a:spcPct val="90000"/>
                  </a:lnSpc>
                  <a:spcBef>
                    <a:spcPts val="0"/>
                  </a:spcBef>
                  <a:spcAft>
                    <a:spcPts val="0"/>
                  </a:spcAft>
                  <a:buClr>
                    <a:schemeClr val="dk1"/>
                  </a:buClr>
                  <a:buSzPts val="600"/>
                  <a:buFont typeface="Calibri"/>
                  <a:buNone/>
                </a:pPr>
                <a:r>
                  <a:t/>
                </a:r>
                <a:endParaRPr b="1" sz="600">
                  <a:solidFill>
                    <a:schemeClr val="lt1"/>
                  </a:solidFill>
                  <a:latin typeface="Calibri"/>
                  <a:ea typeface="Calibri"/>
                  <a:cs typeface="Calibri"/>
                  <a:sym typeface="Calibri"/>
                </a:endParaRPr>
              </a:p>
              <a:p>
                <a:pPr indent="0" lvl="0" marL="0" marR="0" rtl="0" algn="just">
                  <a:lnSpc>
                    <a:spcPct val="90000"/>
                  </a:lnSpc>
                  <a:spcBef>
                    <a:spcPts val="0"/>
                  </a:spcBef>
                  <a:spcAft>
                    <a:spcPts val="0"/>
                  </a:spcAft>
                  <a:buClr>
                    <a:schemeClr val="lt1"/>
                  </a:buClr>
                  <a:buSzPts val="1400"/>
                  <a:buFont typeface="Calibri"/>
                  <a:buNone/>
                </a:pPr>
                <a:r>
                  <a:rPr b="1" lang="ja-JP" sz="1400">
                    <a:solidFill>
                      <a:schemeClr val="lt1"/>
                    </a:solidFill>
                    <a:latin typeface="Calibri"/>
                    <a:ea typeface="Calibri"/>
                    <a:cs typeface="Calibri"/>
                    <a:sym typeface="Calibri"/>
                  </a:rPr>
                  <a:t>保守 ・ メンテナンス</a:t>
                </a:r>
                <a:endParaRPr b="1" sz="1400">
                  <a:solidFill>
                    <a:schemeClr val="lt1"/>
                  </a:solidFill>
                  <a:latin typeface="Calibri"/>
                  <a:ea typeface="Calibri"/>
                  <a:cs typeface="Calibri"/>
                  <a:sym typeface="Calibri"/>
                </a:endParaRPr>
              </a:p>
            </p:txBody>
          </p:sp>
        </p:grpSp>
        <p:grpSp>
          <p:nvGrpSpPr>
            <p:cNvPr id="170" name="Google Shape;170;p5"/>
            <p:cNvGrpSpPr/>
            <p:nvPr/>
          </p:nvGrpSpPr>
          <p:grpSpPr>
            <a:xfrm>
              <a:off x="1304398" y="1342215"/>
              <a:ext cx="1458968" cy="351555"/>
              <a:chOff x="1304398" y="1321195"/>
              <a:chExt cx="1458968" cy="351555"/>
            </a:xfrm>
          </p:grpSpPr>
          <p:cxnSp>
            <p:nvCxnSpPr>
              <p:cNvPr id="171" name="Google Shape;171;p5"/>
              <p:cNvCxnSpPr/>
              <p:nvPr/>
            </p:nvCxnSpPr>
            <p:spPr>
              <a:xfrm>
                <a:off x="1304398" y="1593186"/>
                <a:ext cx="1174155" cy="0"/>
              </a:xfrm>
              <a:prstGeom prst="straightConnector1">
                <a:avLst/>
              </a:prstGeom>
              <a:noFill/>
              <a:ln cap="flat" cmpd="sng" w="57150">
                <a:solidFill>
                  <a:srgbClr val="E2594E"/>
                </a:solidFill>
                <a:prstDash val="solid"/>
                <a:miter lim="800000"/>
                <a:headEnd len="sm" w="sm" type="none"/>
                <a:tailEnd len="sm" w="sm" type="none"/>
              </a:ln>
            </p:spPr>
          </p:cxnSp>
          <p:sp>
            <p:nvSpPr>
              <p:cNvPr id="172" name="Google Shape;172;p5"/>
              <p:cNvSpPr txBox="1"/>
              <p:nvPr/>
            </p:nvSpPr>
            <p:spPr>
              <a:xfrm>
                <a:off x="1482455" y="1321195"/>
                <a:ext cx="1280911" cy="351555"/>
              </a:xfrm>
              <a:prstGeom prst="rect">
                <a:avLst/>
              </a:prstGeom>
              <a:noFill/>
              <a:ln>
                <a:noFill/>
              </a:ln>
            </p:spPr>
            <p:txBody>
              <a:bodyPr anchorCtr="0" anchor="ctr" bIns="45700" lIns="91425" spcFirstLastPara="1" rIns="91425" wrap="square" tIns="45700">
                <a:noAutofit/>
              </a:bodyPr>
              <a:lstStyle/>
              <a:p>
                <a:pPr indent="0" lvl="0" marL="0" marR="0" rtl="0" algn="just">
                  <a:lnSpc>
                    <a:spcPct val="90000"/>
                  </a:lnSpc>
                  <a:spcBef>
                    <a:spcPts val="0"/>
                  </a:spcBef>
                  <a:spcAft>
                    <a:spcPts val="0"/>
                  </a:spcAft>
                  <a:buClr>
                    <a:schemeClr val="dk1"/>
                  </a:buClr>
                  <a:buSzPts val="2000"/>
                  <a:buFont typeface="Cambria Math"/>
                  <a:buNone/>
                </a:pPr>
                <a:r>
                  <a:rPr b="1" lang="ja-JP" sz="2000">
                    <a:solidFill>
                      <a:schemeClr val="dk1"/>
                    </a:solidFill>
                    <a:latin typeface="Cambria Math"/>
                    <a:ea typeface="Cambria Math"/>
                    <a:cs typeface="Cambria Math"/>
                    <a:sym typeface="Cambria Math"/>
                  </a:rPr>
                  <a:t>STEP.1</a:t>
                </a:r>
                <a:endParaRPr b="1" sz="2000">
                  <a:solidFill>
                    <a:schemeClr val="dk1"/>
                  </a:solidFill>
                  <a:latin typeface="Cambria Math"/>
                  <a:ea typeface="Cambria Math"/>
                  <a:cs typeface="Cambria Math"/>
                  <a:sym typeface="Cambria Math"/>
                </a:endParaRPr>
              </a:p>
            </p:txBody>
          </p:sp>
        </p:grpSp>
        <p:grpSp>
          <p:nvGrpSpPr>
            <p:cNvPr id="173" name="Google Shape;173;p5"/>
            <p:cNvGrpSpPr/>
            <p:nvPr/>
          </p:nvGrpSpPr>
          <p:grpSpPr>
            <a:xfrm>
              <a:off x="3380763" y="1342215"/>
              <a:ext cx="1458968" cy="351555"/>
              <a:chOff x="1304398" y="1321195"/>
              <a:chExt cx="1458968" cy="351555"/>
            </a:xfrm>
          </p:grpSpPr>
          <p:cxnSp>
            <p:nvCxnSpPr>
              <p:cNvPr id="174" name="Google Shape;174;p5"/>
              <p:cNvCxnSpPr/>
              <p:nvPr/>
            </p:nvCxnSpPr>
            <p:spPr>
              <a:xfrm>
                <a:off x="1304398" y="1593186"/>
                <a:ext cx="1174155" cy="0"/>
              </a:xfrm>
              <a:prstGeom prst="straightConnector1">
                <a:avLst/>
              </a:prstGeom>
              <a:noFill/>
              <a:ln cap="flat" cmpd="sng" w="57150">
                <a:solidFill>
                  <a:srgbClr val="E2594E"/>
                </a:solidFill>
                <a:prstDash val="solid"/>
                <a:miter lim="800000"/>
                <a:headEnd len="sm" w="sm" type="none"/>
                <a:tailEnd len="sm" w="sm" type="none"/>
              </a:ln>
            </p:spPr>
          </p:cxnSp>
          <p:sp>
            <p:nvSpPr>
              <p:cNvPr id="175" name="Google Shape;175;p5"/>
              <p:cNvSpPr txBox="1"/>
              <p:nvPr/>
            </p:nvSpPr>
            <p:spPr>
              <a:xfrm>
                <a:off x="1482455" y="1321195"/>
                <a:ext cx="1280911" cy="351555"/>
              </a:xfrm>
              <a:prstGeom prst="rect">
                <a:avLst/>
              </a:prstGeom>
              <a:noFill/>
              <a:ln>
                <a:noFill/>
              </a:ln>
            </p:spPr>
            <p:txBody>
              <a:bodyPr anchorCtr="0" anchor="ctr" bIns="45700" lIns="91425" spcFirstLastPara="1" rIns="91425" wrap="square" tIns="45700">
                <a:noAutofit/>
              </a:bodyPr>
              <a:lstStyle/>
              <a:p>
                <a:pPr indent="0" lvl="0" marL="0" marR="0" rtl="0" algn="just">
                  <a:lnSpc>
                    <a:spcPct val="90000"/>
                  </a:lnSpc>
                  <a:spcBef>
                    <a:spcPts val="0"/>
                  </a:spcBef>
                  <a:spcAft>
                    <a:spcPts val="0"/>
                  </a:spcAft>
                  <a:buClr>
                    <a:schemeClr val="dk1"/>
                  </a:buClr>
                  <a:buSzPts val="2000"/>
                  <a:buFont typeface="Cambria Math"/>
                  <a:buNone/>
                </a:pPr>
                <a:r>
                  <a:rPr b="1" lang="ja-JP" sz="2000">
                    <a:solidFill>
                      <a:schemeClr val="dk1"/>
                    </a:solidFill>
                    <a:latin typeface="Cambria Math"/>
                    <a:ea typeface="Cambria Math"/>
                    <a:cs typeface="Cambria Math"/>
                    <a:sym typeface="Cambria Math"/>
                  </a:rPr>
                  <a:t>STEP.2</a:t>
                </a:r>
                <a:endParaRPr/>
              </a:p>
            </p:txBody>
          </p:sp>
        </p:grpSp>
        <p:grpSp>
          <p:nvGrpSpPr>
            <p:cNvPr id="176" name="Google Shape;176;p5"/>
            <p:cNvGrpSpPr/>
            <p:nvPr/>
          </p:nvGrpSpPr>
          <p:grpSpPr>
            <a:xfrm>
              <a:off x="5365559" y="1348238"/>
              <a:ext cx="1458968" cy="351555"/>
              <a:chOff x="1304398" y="1321195"/>
              <a:chExt cx="1458968" cy="351555"/>
            </a:xfrm>
          </p:grpSpPr>
          <p:cxnSp>
            <p:nvCxnSpPr>
              <p:cNvPr id="177" name="Google Shape;177;p5"/>
              <p:cNvCxnSpPr/>
              <p:nvPr/>
            </p:nvCxnSpPr>
            <p:spPr>
              <a:xfrm>
                <a:off x="1304398" y="1593186"/>
                <a:ext cx="1174155" cy="0"/>
              </a:xfrm>
              <a:prstGeom prst="straightConnector1">
                <a:avLst/>
              </a:prstGeom>
              <a:noFill/>
              <a:ln cap="flat" cmpd="sng" w="57150">
                <a:solidFill>
                  <a:srgbClr val="E2594E"/>
                </a:solidFill>
                <a:prstDash val="solid"/>
                <a:miter lim="800000"/>
                <a:headEnd len="sm" w="sm" type="none"/>
                <a:tailEnd len="sm" w="sm" type="none"/>
              </a:ln>
            </p:spPr>
          </p:cxnSp>
          <p:sp>
            <p:nvSpPr>
              <p:cNvPr id="178" name="Google Shape;178;p5"/>
              <p:cNvSpPr txBox="1"/>
              <p:nvPr/>
            </p:nvSpPr>
            <p:spPr>
              <a:xfrm>
                <a:off x="1482455" y="1321195"/>
                <a:ext cx="1280911" cy="351555"/>
              </a:xfrm>
              <a:prstGeom prst="rect">
                <a:avLst/>
              </a:prstGeom>
              <a:noFill/>
              <a:ln>
                <a:noFill/>
              </a:ln>
            </p:spPr>
            <p:txBody>
              <a:bodyPr anchorCtr="0" anchor="ctr" bIns="45700" lIns="91425" spcFirstLastPara="1" rIns="91425" wrap="square" tIns="45700">
                <a:noAutofit/>
              </a:bodyPr>
              <a:lstStyle/>
              <a:p>
                <a:pPr indent="0" lvl="0" marL="0" marR="0" rtl="0" algn="just">
                  <a:lnSpc>
                    <a:spcPct val="90000"/>
                  </a:lnSpc>
                  <a:spcBef>
                    <a:spcPts val="0"/>
                  </a:spcBef>
                  <a:spcAft>
                    <a:spcPts val="0"/>
                  </a:spcAft>
                  <a:buClr>
                    <a:schemeClr val="dk1"/>
                  </a:buClr>
                  <a:buSzPts val="2000"/>
                  <a:buFont typeface="Cambria Math"/>
                  <a:buNone/>
                </a:pPr>
                <a:r>
                  <a:rPr b="1" lang="ja-JP" sz="2000">
                    <a:solidFill>
                      <a:schemeClr val="dk1"/>
                    </a:solidFill>
                    <a:latin typeface="Cambria Math"/>
                    <a:ea typeface="Cambria Math"/>
                    <a:cs typeface="Cambria Math"/>
                    <a:sym typeface="Cambria Math"/>
                  </a:rPr>
                  <a:t>STEP.3</a:t>
                </a:r>
                <a:endParaRPr/>
              </a:p>
            </p:txBody>
          </p:sp>
        </p:grpSp>
        <p:grpSp>
          <p:nvGrpSpPr>
            <p:cNvPr id="179" name="Google Shape;179;p5"/>
            <p:cNvGrpSpPr/>
            <p:nvPr/>
          </p:nvGrpSpPr>
          <p:grpSpPr>
            <a:xfrm>
              <a:off x="7335168" y="1352009"/>
              <a:ext cx="1458968" cy="351555"/>
              <a:chOff x="1304398" y="1321195"/>
              <a:chExt cx="1458968" cy="351555"/>
            </a:xfrm>
          </p:grpSpPr>
          <p:cxnSp>
            <p:nvCxnSpPr>
              <p:cNvPr id="180" name="Google Shape;180;p5"/>
              <p:cNvCxnSpPr/>
              <p:nvPr/>
            </p:nvCxnSpPr>
            <p:spPr>
              <a:xfrm>
                <a:off x="1304398" y="1593186"/>
                <a:ext cx="1174155" cy="0"/>
              </a:xfrm>
              <a:prstGeom prst="straightConnector1">
                <a:avLst/>
              </a:prstGeom>
              <a:noFill/>
              <a:ln cap="flat" cmpd="sng" w="57150">
                <a:solidFill>
                  <a:srgbClr val="E2594E"/>
                </a:solidFill>
                <a:prstDash val="solid"/>
                <a:miter lim="800000"/>
                <a:headEnd len="sm" w="sm" type="none"/>
                <a:tailEnd len="sm" w="sm" type="none"/>
              </a:ln>
            </p:spPr>
          </p:cxnSp>
          <p:sp>
            <p:nvSpPr>
              <p:cNvPr id="181" name="Google Shape;181;p5"/>
              <p:cNvSpPr txBox="1"/>
              <p:nvPr/>
            </p:nvSpPr>
            <p:spPr>
              <a:xfrm>
                <a:off x="1482455" y="1321195"/>
                <a:ext cx="1280911" cy="351555"/>
              </a:xfrm>
              <a:prstGeom prst="rect">
                <a:avLst/>
              </a:prstGeom>
              <a:noFill/>
              <a:ln>
                <a:noFill/>
              </a:ln>
            </p:spPr>
            <p:txBody>
              <a:bodyPr anchorCtr="0" anchor="ctr" bIns="45700" lIns="91425" spcFirstLastPara="1" rIns="91425" wrap="square" tIns="45700">
                <a:noAutofit/>
              </a:bodyPr>
              <a:lstStyle/>
              <a:p>
                <a:pPr indent="0" lvl="0" marL="0" marR="0" rtl="0" algn="just">
                  <a:lnSpc>
                    <a:spcPct val="90000"/>
                  </a:lnSpc>
                  <a:spcBef>
                    <a:spcPts val="0"/>
                  </a:spcBef>
                  <a:spcAft>
                    <a:spcPts val="0"/>
                  </a:spcAft>
                  <a:buClr>
                    <a:schemeClr val="dk1"/>
                  </a:buClr>
                  <a:buSzPts val="2000"/>
                  <a:buFont typeface="Cambria Math"/>
                  <a:buNone/>
                </a:pPr>
                <a:r>
                  <a:rPr b="1" lang="ja-JP" sz="2000">
                    <a:solidFill>
                      <a:schemeClr val="dk1"/>
                    </a:solidFill>
                    <a:latin typeface="Cambria Math"/>
                    <a:ea typeface="Cambria Math"/>
                    <a:cs typeface="Cambria Math"/>
                    <a:sym typeface="Cambria Math"/>
                  </a:rPr>
                  <a:t>STEP.4</a:t>
                </a:r>
                <a:endParaRPr/>
              </a:p>
            </p:txBody>
          </p:sp>
        </p:grpSp>
        <p:grpSp>
          <p:nvGrpSpPr>
            <p:cNvPr id="182" name="Google Shape;182;p5"/>
            <p:cNvGrpSpPr/>
            <p:nvPr/>
          </p:nvGrpSpPr>
          <p:grpSpPr>
            <a:xfrm>
              <a:off x="9304542" y="1350188"/>
              <a:ext cx="1458968" cy="351555"/>
              <a:chOff x="1304398" y="1321195"/>
              <a:chExt cx="1458968" cy="351555"/>
            </a:xfrm>
          </p:grpSpPr>
          <p:cxnSp>
            <p:nvCxnSpPr>
              <p:cNvPr id="183" name="Google Shape;183;p5"/>
              <p:cNvCxnSpPr/>
              <p:nvPr/>
            </p:nvCxnSpPr>
            <p:spPr>
              <a:xfrm>
                <a:off x="1304398" y="1593186"/>
                <a:ext cx="1174155" cy="0"/>
              </a:xfrm>
              <a:prstGeom prst="straightConnector1">
                <a:avLst/>
              </a:prstGeom>
              <a:noFill/>
              <a:ln cap="flat" cmpd="sng" w="57150">
                <a:solidFill>
                  <a:srgbClr val="E2594E"/>
                </a:solidFill>
                <a:prstDash val="solid"/>
                <a:miter lim="800000"/>
                <a:headEnd len="sm" w="sm" type="none"/>
                <a:tailEnd len="sm" w="sm" type="none"/>
              </a:ln>
            </p:spPr>
          </p:cxnSp>
          <p:sp>
            <p:nvSpPr>
              <p:cNvPr id="184" name="Google Shape;184;p5"/>
              <p:cNvSpPr txBox="1"/>
              <p:nvPr/>
            </p:nvSpPr>
            <p:spPr>
              <a:xfrm>
                <a:off x="1482455" y="1321195"/>
                <a:ext cx="1280911" cy="351555"/>
              </a:xfrm>
              <a:prstGeom prst="rect">
                <a:avLst/>
              </a:prstGeom>
              <a:noFill/>
              <a:ln>
                <a:noFill/>
              </a:ln>
            </p:spPr>
            <p:txBody>
              <a:bodyPr anchorCtr="0" anchor="ctr" bIns="45700" lIns="91425" spcFirstLastPara="1" rIns="91425" wrap="square" tIns="45700">
                <a:noAutofit/>
              </a:bodyPr>
              <a:lstStyle/>
              <a:p>
                <a:pPr indent="0" lvl="0" marL="0" marR="0" rtl="0" algn="just">
                  <a:lnSpc>
                    <a:spcPct val="90000"/>
                  </a:lnSpc>
                  <a:spcBef>
                    <a:spcPts val="0"/>
                  </a:spcBef>
                  <a:spcAft>
                    <a:spcPts val="0"/>
                  </a:spcAft>
                  <a:buClr>
                    <a:schemeClr val="dk1"/>
                  </a:buClr>
                  <a:buSzPts val="2000"/>
                  <a:buFont typeface="Cambria Math"/>
                  <a:buNone/>
                </a:pPr>
                <a:r>
                  <a:rPr b="1" lang="ja-JP" sz="2000">
                    <a:solidFill>
                      <a:schemeClr val="dk1"/>
                    </a:solidFill>
                    <a:latin typeface="Cambria Math"/>
                    <a:ea typeface="Cambria Math"/>
                    <a:cs typeface="Cambria Math"/>
                    <a:sym typeface="Cambria Math"/>
                  </a:rPr>
                  <a:t>STEP.5</a:t>
                </a:r>
                <a:endParaRPr/>
              </a:p>
            </p:txBody>
          </p:sp>
        </p:grpSp>
      </p:grpSp>
      <p:grpSp>
        <p:nvGrpSpPr>
          <p:cNvPr id="185" name="Google Shape;185;p5"/>
          <p:cNvGrpSpPr/>
          <p:nvPr/>
        </p:nvGrpSpPr>
        <p:grpSpPr>
          <a:xfrm>
            <a:off x="1030274" y="3088317"/>
            <a:ext cx="1606964" cy="1667411"/>
            <a:chOff x="1007603" y="3088317"/>
            <a:chExt cx="1645566" cy="1667411"/>
          </a:xfrm>
        </p:grpSpPr>
        <p:sp>
          <p:nvSpPr>
            <p:cNvPr id="186" name="Google Shape;186;p5"/>
            <p:cNvSpPr/>
            <p:nvPr/>
          </p:nvSpPr>
          <p:spPr>
            <a:xfrm rot="5400000">
              <a:off x="988715" y="3107205"/>
              <a:ext cx="1667411" cy="1629634"/>
            </a:xfrm>
            <a:prstGeom prst="wedgeRectCallout">
              <a:avLst>
                <a:gd fmla="val -74969" name="adj1"/>
                <a:gd fmla="val -6832" name="adj2"/>
              </a:avLst>
            </a:prstGeom>
            <a:solidFill>
              <a:srgbClr val="E2594E"/>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7" name="Google Shape;187;p5"/>
            <p:cNvSpPr txBox="1"/>
            <p:nvPr/>
          </p:nvSpPr>
          <p:spPr>
            <a:xfrm>
              <a:off x="1024717" y="3592677"/>
              <a:ext cx="1628452" cy="547597"/>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施工場所調査後</a:t>
              </a:r>
              <a:endParaRPr b="1" sz="1100">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お客様にあったプラン</a:t>
              </a:r>
              <a:endParaRPr b="1" sz="1100">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お見積書作成</a:t>
              </a:r>
              <a:endParaRPr b="1" sz="1100">
                <a:solidFill>
                  <a:schemeClr val="lt1"/>
                </a:solidFill>
                <a:latin typeface="Calibri"/>
                <a:ea typeface="Calibri"/>
                <a:cs typeface="Calibri"/>
                <a:sym typeface="Calibri"/>
              </a:endParaRPr>
            </a:p>
          </p:txBody>
        </p:sp>
      </p:grpSp>
      <p:grpSp>
        <p:nvGrpSpPr>
          <p:cNvPr id="188" name="Google Shape;188;p5"/>
          <p:cNvGrpSpPr/>
          <p:nvPr/>
        </p:nvGrpSpPr>
        <p:grpSpPr>
          <a:xfrm>
            <a:off x="3038230" y="3088317"/>
            <a:ext cx="1606964" cy="1667411"/>
            <a:chOff x="1007603" y="3088317"/>
            <a:chExt cx="1645566" cy="1667411"/>
          </a:xfrm>
        </p:grpSpPr>
        <p:sp>
          <p:nvSpPr>
            <p:cNvPr id="189" name="Google Shape;189;p5"/>
            <p:cNvSpPr/>
            <p:nvPr/>
          </p:nvSpPr>
          <p:spPr>
            <a:xfrm rot="5400000">
              <a:off x="988715" y="3107205"/>
              <a:ext cx="1667411" cy="1629634"/>
            </a:xfrm>
            <a:prstGeom prst="wedgeRectCallout">
              <a:avLst>
                <a:gd fmla="val -74969" name="adj1"/>
                <a:gd fmla="val -6832" name="adj2"/>
              </a:avLst>
            </a:prstGeom>
            <a:solidFill>
              <a:srgbClr val="E2594E"/>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 name="Google Shape;190;p5"/>
            <p:cNvSpPr txBox="1"/>
            <p:nvPr/>
          </p:nvSpPr>
          <p:spPr>
            <a:xfrm>
              <a:off x="1024717" y="3592677"/>
              <a:ext cx="1628452" cy="547597"/>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基本設計</a:t>
              </a:r>
              <a:endParaRPr b="1" sz="1100">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シミュレーション</a:t>
              </a:r>
              <a:endParaRPr b="1" sz="1100">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現場立ち合い</a:t>
              </a:r>
              <a:endParaRPr/>
            </a:p>
          </p:txBody>
        </p:sp>
      </p:grpSp>
      <p:grpSp>
        <p:nvGrpSpPr>
          <p:cNvPr id="191" name="Google Shape;191;p5"/>
          <p:cNvGrpSpPr/>
          <p:nvPr/>
        </p:nvGrpSpPr>
        <p:grpSpPr>
          <a:xfrm>
            <a:off x="5023026" y="3088316"/>
            <a:ext cx="1606964" cy="1667411"/>
            <a:chOff x="1007603" y="3088317"/>
            <a:chExt cx="1645566" cy="1667411"/>
          </a:xfrm>
        </p:grpSpPr>
        <p:sp>
          <p:nvSpPr>
            <p:cNvPr id="192" name="Google Shape;192;p5"/>
            <p:cNvSpPr/>
            <p:nvPr/>
          </p:nvSpPr>
          <p:spPr>
            <a:xfrm rot="5400000">
              <a:off x="988715" y="3107205"/>
              <a:ext cx="1667411" cy="1629634"/>
            </a:xfrm>
            <a:prstGeom prst="wedgeRectCallout">
              <a:avLst>
                <a:gd fmla="val -74969" name="adj1"/>
                <a:gd fmla="val -6832" name="adj2"/>
              </a:avLst>
            </a:prstGeom>
            <a:solidFill>
              <a:srgbClr val="E2594E"/>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3" name="Google Shape;193;p5"/>
            <p:cNvSpPr txBox="1"/>
            <p:nvPr/>
          </p:nvSpPr>
          <p:spPr>
            <a:xfrm>
              <a:off x="1024717" y="3592677"/>
              <a:ext cx="1628452" cy="547597"/>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設備認定</a:t>
              </a:r>
              <a:endParaRPr b="1" sz="1100">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補助金代行手続き</a:t>
              </a:r>
              <a:endParaRPr b="1" sz="1100">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電力会社とのご契約</a:t>
              </a:r>
              <a:endParaRPr b="1" sz="1100">
                <a:solidFill>
                  <a:schemeClr val="lt1"/>
                </a:solidFill>
                <a:latin typeface="Calibri"/>
                <a:ea typeface="Calibri"/>
                <a:cs typeface="Calibri"/>
                <a:sym typeface="Calibri"/>
              </a:endParaRPr>
            </a:p>
          </p:txBody>
        </p:sp>
      </p:grpSp>
      <p:grpSp>
        <p:nvGrpSpPr>
          <p:cNvPr id="194" name="Google Shape;194;p5"/>
          <p:cNvGrpSpPr/>
          <p:nvPr/>
        </p:nvGrpSpPr>
        <p:grpSpPr>
          <a:xfrm>
            <a:off x="7061044" y="3088316"/>
            <a:ext cx="1606964" cy="1667411"/>
            <a:chOff x="1007603" y="3088317"/>
            <a:chExt cx="1645566" cy="1667411"/>
          </a:xfrm>
        </p:grpSpPr>
        <p:sp>
          <p:nvSpPr>
            <p:cNvPr id="195" name="Google Shape;195;p5"/>
            <p:cNvSpPr/>
            <p:nvPr/>
          </p:nvSpPr>
          <p:spPr>
            <a:xfrm rot="5400000">
              <a:off x="988715" y="3107205"/>
              <a:ext cx="1667411" cy="1629634"/>
            </a:xfrm>
            <a:prstGeom prst="wedgeRectCallout">
              <a:avLst>
                <a:gd fmla="val -74969" name="adj1"/>
                <a:gd fmla="val -6832" name="adj2"/>
              </a:avLst>
            </a:prstGeom>
            <a:solidFill>
              <a:srgbClr val="E2594E"/>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6" name="Google Shape;196;p5"/>
            <p:cNvSpPr txBox="1"/>
            <p:nvPr/>
          </p:nvSpPr>
          <p:spPr>
            <a:xfrm>
              <a:off x="1024717" y="3716789"/>
              <a:ext cx="1628452" cy="547597"/>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設備運搬</a:t>
              </a:r>
              <a:endParaRPr b="1" sz="1100">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工事 ・ 施工</a:t>
              </a:r>
              <a:endParaRPr b="1" sz="1100">
                <a:solidFill>
                  <a:schemeClr val="lt1"/>
                </a:solidFill>
                <a:latin typeface="Calibri"/>
                <a:ea typeface="Calibri"/>
                <a:cs typeface="Calibri"/>
                <a:sym typeface="Calibri"/>
              </a:endParaRPr>
            </a:p>
          </p:txBody>
        </p:sp>
      </p:grpSp>
      <p:grpSp>
        <p:nvGrpSpPr>
          <p:cNvPr id="197" name="Google Shape;197;p5"/>
          <p:cNvGrpSpPr/>
          <p:nvPr/>
        </p:nvGrpSpPr>
        <p:grpSpPr>
          <a:xfrm>
            <a:off x="9015777" y="3088317"/>
            <a:ext cx="1606964" cy="1667411"/>
            <a:chOff x="1007603" y="3088317"/>
            <a:chExt cx="1645566" cy="1667411"/>
          </a:xfrm>
        </p:grpSpPr>
        <p:sp>
          <p:nvSpPr>
            <p:cNvPr id="198" name="Google Shape;198;p5"/>
            <p:cNvSpPr/>
            <p:nvPr/>
          </p:nvSpPr>
          <p:spPr>
            <a:xfrm rot="5400000">
              <a:off x="988715" y="3107205"/>
              <a:ext cx="1667411" cy="1629634"/>
            </a:xfrm>
            <a:prstGeom prst="wedgeRectCallout">
              <a:avLst>
                <a:gd fmla="val -74969" name="adj1"/>
                <a:gd fmla="val -6832" name="adj2"/>
              </a:avLst>
            </a:prstGeom>
            <a:solidFill>
              <a:srgbClr val="E2594E"/>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9" name="Google Shape;199;p5"/>
            <p:cNvSpPr txBox="1"/>
            <p:nvPr/>
          </p:nvSpPr>
          <p:spPr>
            <a:xfrm>
              <a:off x="1024717" y="3592677"/>
              <a:ext cx="1628452" cy="547597"/>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遠隔監視システム</a:t>
              </a:r>
              <a:endParaRPr b="1" sz="1100">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定期メンテナンス</a:t>
              </a:r>
              <a:endParaRPr b="1" sz="1100">
                <a:solidFill>
                  <a:schemeClr val="lt1"/>
                </a:solidFill>
                <a:latin typeface="Calibri"/>
                <a:ea typeface="Calibri"/>
                <a:cs typeface="Calibri"/>
                <a:sym typeface="Calibri"/>
              </a:endParaRPr>
            </a:p>
            <a:p>
              <a:pPr indent="0" lvl="0" marL="0" marR="0" rtl="0" algn="ctr">
                <a:lnSpc>
                  <a:spcPct val="90000"/>
                </a:lnSpc>
                <a:spcBef>
                  <a:spcPts val="0"/>
                </a:spcBef>
                <a:spcAft>
                  <a:spcPts val="0"/>
                </a:spcAft>
                <a:buClr>
                  <a:schemeClr val="lt1"/>
                </a:buClr>
                <a:buSzPts val="1100"/>
                <a:buFont typeface="Calibri"/>
                <a:buNone/>
              </a:pPr>
              <a:r>
                <a:rPr b="1" lang="ja-JP" sz="1100">
                  <a:solidFill>
                    <a:schemeClr val="lt1"/>
                  </a:solidFill>
                  <a:latin typeface="Calibri"/>
                  <a:ea typeface="Calibri"/>
                  <a:cs typeface="Calibri"/>
                  <a:sym typeface="Calibri"/>
                </a:rPr>
                <a:t>設備の保守点検</a:t>
              </a:r>
              <a:endParaRPr b="1" sz="1100">
                <a:solidFill>
                  <a:schemeClr val="lt1"/>
                </a:solidFill>
                <a:latin typeface="Calibri"/>
                <a:ea typeface="Calibri"/>
                <a:cs typeface="Calibri"/>
                <a:sym typeface="Calibri"/>
              </a:endParaRPr>
            </a:p>
          </p:txBody>
        </p:sp>
      </p:grpSp>
      <p:sp>
        <p:nvSpPr>
          <p:cNvPr id="200" name="Google Shape;200;p5"/>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6"/>
          <p:cNvPicPr preferRelativeResize="0"/>
          <p:nvPr/>
        </p:nvPicPr>
        <p:blipFill rotWithShape="1">
          <a:blip r:embed="rId3">
            <a:alphaModFix/>
          </a:blip>
          <a:srcRect b="12704" l="0" r="0" t="0"/>
          <a:stretch/>
        </p:blipFill>
        <p:spPr>
          <a:xfrm>
            <a:off x="458304" y="620485"/>
            <a:ext cx="11239426" cy="6172569"/>
          </a:xfrm>
          <a:prstGeom prst="rect">
            <a:avLst/>
          </a:prstGeom>
          <a:noFill/>
          <a:ln>
            <a:noFill/>
          </a:ln>
        </p:spPr>
      </p:pic>
      <p:sp>
        <p:nvSpPr>
          <p:cNvPr id="206" name="Google Shape;206;p6"/>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07" name="Google Shape;207;p6"/>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208" name="Google Shape;208;p6"/>
          <p:cNvSpPr txBox="1"/>
          <p:nvPr/>
        </p:nvSpPr>
        <p:spPr>
          <a:xfrm>
            <a:off x="283776" y="0"/>
            <a:ext cx="3645600" cy="700800"/>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Arial"/>
              <a:buNone/>
            </a:pPr>
            <a:r>
              <a:rPr lang="ja-JP" sz="2800">
                <a:solidFill>
                  <a:schemeClr val="dk1"/>
                </a:solidFill>
              </a:rPr>
              <a:t>SANZEN強</a:t>
            </a:r>
            <a:r>
              <a:rPr lang="ja-JP" sz="2800">
                <a:solidFill>
                  <a:schemeClr val="dk1"/>
                </a:solidFill>
                <a:latin typeface="Arial"/>
                <a:ea typeface="Arial"/>
                <a:cs typeface="Arial"/>
                <a:sym typeface="Arial"/>
              </a:rPr>
              <a:t>み①</a:t>
            </a:r>
            <a:endParaRPr sz="2800">
              <a:solidFill>
                <a:schemeClr val="dk1"/>
              </a:solidFill>
              <a:latin typeface="Arial"/>
              <a:ea typeface="Arial"/>
              <a:cs typeface="Arial"/>
              <a:sym typeface="Arial"/>
            </a:endParaRPr>
          </a:p>
        </p:txBody>
      </p:sp>
      <p:sp>
        <p:nvSpPr>
          <p:cNvPr id="209" name="Google Shape;209;p6"/>
          <p:cNvSpPr txBox="1"/>
          <p:nvPr/>
        </p:nvSpPr>
        <p:spPr>
          <a:xfrm>
            <a:off x="619055" y="847861"/>
            <a:ext cx="5199672" cy="33855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ja-JP" sz="1600">
                <a:solidFill>
                  <a:schemeClr val="dk1"/>
                </a:solidFill>
                <a:latin typeface="Arial"/>
                <a:ea typeface="Arial"/>
                <a:cs typeface="Arial"/>
                <a:sym typeface="Arial"/>
              </a:rPr>
              <a:t>★経験豊富な販売チャネルと多彩なアライアンス</a:t>
            </a:r>
            <a:endParaRPr b="1" sz="1600">
              <a:solidFill>
                <a:schemeClr val="dk1"/>
              </a:solidFill>
              <a:latin typeface="Arial"/>
              <a:ea typeface="Arial"/>
              <a:cs typeface="Arial"/>
              <a:sym typeface="Arial"/>
            </a:endParaRPr>
          </a:p>
        </p:txBody>
      </p:sp>
      <p:sp>
        <p:nvSpPr>
          <p:cNvPr id="210" name="Google Shape;210;p6"/>
          <p:cNvSpPr txBox="1"/>
          <p:nvPr/>
        </p:nvSpPr>
        <p:spPr>
          <a:xfrm>
            <a:off x="2686225" y="1739556"/>
            <a:ext cx="4939043" cy="4154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050">
                <a:solidFill>
                  <a:schemeClr val="dk1"/>
                </a:solidFill>
                <a:latin typeface="Arial"/>
                <a:ea typeface="Arial"/>
                <a:cs typeface="Arial"/>
                <a:sym typeface="Arial"/>
              </a:rPr>
              <a:t>訪問販売の経験をもとに完全マニュアル化</a:t>
            </a:r>
            <a:endParaRPr sz="1050">
              <a:solidFill>
                <a:schemeClr val="dk1"/>
              </a:solidFill>
              <a:latin typeface="Arial"/>
              <a:ea typeface="Arial"/>
              <a:cs typeface="Arial"/>
              <a:sym typeface="Arial"/>
            </a:endParaRPr>
          </a:p>
          <a:p>
            <a:pPr indent="0" lvl="0" marL="0" marR="0" rtl="0" algn="l">
              <a:spcBef>
                <a:spcPts val="0"/>
              </a:spcBef>
              <a:spcAft>
                <a:spcPts val="0"/>
              </a:spcAft>
              <a:buNone/>
            </a:pPr>
            <a:r>
              <a:rPr lang="ja-JP" sz="1050">
                <a:solidFill>
                  <a:schemeClr val="dk1"/>
                </a:solidFill>
                <a:latin typeface="Arial"/>
                <a:ea typeface="Arial"/>
                <a:cs typeface="Arial"/>
                <a:sym typeface="Arial"/>
              </a:rPr>
              <a:t>コンプライアンスを遵守している為、押し売りも一切行いません。</a:t>
            </a:r>
            <a:endParaRPr sz="1050">
              <a:solidFill>
                <a:schemeClr val="dk1"/>
              </a:solidFill>
              <a:latin typeface="Arial"/>
              <a:ea typeface="Arial"/>
              <a:cs typeface="Arial"/>
              <a:sym typeface="Arial"/>
            </a:endParaRPr>
          </a:p>
        </p:txBody>
      </p:sp>
      <p:sp>
        <p:nvSpPr>
          <p:cNvPr id="211" name="Google Shape;211;p6"/>
          <p:cNvSpPr txBox="1"/>
          <p:nvPr/>
        </p:nvSpPr>
        <p:spPr>
          <a:xfrm>
            <a:off x="2686225" y="2920417"/>
            <a:ext cx="5003181" cy="4154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050">
                <a:solidFill>
                  <a:schemeClr val="dk1"/>
                </a:solidFill>
                <a:latin typeface="Arial"/>
                <a:ea typeface="Arial"/>
                <a:cs typeface="Arial"/>
                <a:sym typeface="Arial"/>
              </a:rPr>
              <a:t>実績の出ているテレアポトークを</a:t>
            </a:r>
            <a:endParaRPr sz="1050">
              <a:solidFill>
                <a:schemeClr val="dk1"/>
              </a:solidFill>
              <a:latin typeface="Arial"/>
              <a:ea typeface="Arial"/>
              <a:cs typeface="Arial"/>
              <a:sym typeface="Arial"/>
            </a:endParaRPr>
          </a:p>
          <a:p>
            <a:pPr indent="0" lvl="0" marL="0" marR="0" rtl="0" algn="l">
              <a:spcBef>
                <a:spcPts val="0"/>
              </a:spcBef>
              <a:spcAft>
                <a:spcPts val="0"/>
              </a:spcAft>
              <a:buNone/>
            </a:pPr>
            <a:r>
              <a:rPr lang="ja-JP" sz="1050">
                <a:solidFill>
                  <a:schemeClr val="dk1"/>
                </a:solidFill>
                <a:latin typeface="Arial"/>
                <a:ea typeface="Arial"/>
                <a:cs typeface="Arial"/>
                <a:sym typeface="Arial"/>
              </a:rPr>
              <a:t>共有させていただきますので、それに則ってアポイント取得が可能となっております。</a:t>
            </a:r>
            <a:endParaRPr sz="1050">
              <a:solidFill>
                <a:schemeClr val="dk1"/>
              </a:solidFill>
              <a:latin typeface="Arial"/>
              <a:ea typeface="Arial"/>
              <a:cs typeface="Arial"/>
              <a:sym typeface="Arial"/>
            </a:endParaRPr>
          </a:p>
        </p:txBody>
      </p:sp>
      <p:sp>
        <p:nvSpPr>
          <p:cNvPr id="212" name="Google Shape;212;p6"/>
          <p:cNvSpPr txBox="1"/>
          <p:nvPr/>
        </p:nvSpPr>
        <p:spPr>
          <a:xfrm>
            <a:off x="2651679" y="4057103"/>
            <a:ext cx="4939043" cy="4154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050">
                <a:solidFill>
                  <a:schemeClr val="dk1"/>
                </a:solidFill>
                <a:latin typeface="Arial"/>
                <a:ea typeface="Arial"/>
                <a:cs typeface="Arial"/>
                <a:sym typeface="Arial"/>
              </a:rPr>
              <a:t>住宅事業者様、工務店様をはじめ、大手家電量販店、メーカー、不動産会社など様々な業種業態とのアライアンス実績がございます。</a:t>
            </a:r>
            <a:endParaRPr sz="1050">
              <a:solidFill>
                <a:schemeClr val="dk1"/>
              </a:solidFill>
              <a:latin typeface="Arial"/>
              <a:ea typeface="Arial"/>
              <a:cs typeface="Arial"/>
              <a:sym typeface="Arial"/>
            </a:endParaRPr>
          </a:p>
        </p:txBody>
      </p:sp>
      <p:sp>
        <p:nvSpPr>
          <p:cNvPr id="213" name="Google Shape;213;p6"/>
          <p:cNvSpPr txBox="1"/>
          <p:nvPr/>
        </p:nvSpPr>
        <p:spPr>
          <a:xfrm>
            <a:off x="2626774" y="5250125"/>
            <a:ext cx="3565500" cy="253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050">
                <a:solidFill>
                  <a:schemeClr val="dk1"/>
                </a:solidFill>
                <a:latin typeface="Arial"/>
                <a:ea typeface="Arial"/>
                <a:cs typeface="Arial"/>
                <a:sym typeface="Arial"/>
              </a:rPr>
              <a:t>ショッピングセンターに催事を行っております。</a:t>
            </a:r>
            <a:endParaRPr sz="1050">
              <a:solidFill>
                <a:schemeClr val="dk1"/>
              </a:solidFill>
              <a:latin typeface="Arial"/>
              <a:ea typeface="Arial"/>
              <a:cs typeface="Arial"/>
              <a:sym typeface="Arial"/>
            </a:endParaRPr>
          </a:p>
        </p:txBody>
      </p:sp>
      <p:sp>
        <p:nvSpPr>
          <p:cNvPr id="214" name="Google Shape;214;p6"/>
          <p:cNvSpPr txBox="1"/>
          <p:nvPr/>
        </p:nvSpPr>
        <p:spPr>
          <a:xfrm>
            <a:off x="2626783" y="4970767"/>
            <a:ext cx="855554" cy="26161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ja-JP" sz="1050">
                <a:solidFill>
                  <a:schemeClr val="dk1"/>
                </a:solidFill>
                <a:latin typeface="Arial"/>
                <a:ea typeface="Arial"/>
                <a:cs typeface="Arial"/>
                <a:sym typeface="Arial"/>
              </a:rPr>
              <a:t>催事販売</a:t>
            </a:r>
            <a:endParaRPr b="1" sz="1050">
              <a:solidFill>
                <a:schemeClr val="dk1"/>
              </a:solidFill>
              <a:latin typeface="Arial"/>
              <a:ea typeface="Arial"/>
              <a:cs typeface="Arial"/>
              <a:sym typeface="Arial"/>
            </a:endParaRPr>
          </a:p>
        </p:txBody>
      </p:sp>
      <p:pic>
        <p:nvPicPr>
          <p:cNvPr descr="不動産投資のテレアポがきつい理由とコツ3つ【断られても大丈夫】 | オンライン商談ツール・システムなら VCRM" id="215" name="Google Shape;215;p6"/>
          <p:cNvPicPr preferRelativeResize="0"/>
          <p:nvPr/>
        </p:nvPicPr>
        <p:blipFill rotWithShape="1">
          <a:blip r:embed="rId4">
            <a:alphaModFix/>
          </a:blip>
          <a:srcRect b="0" l="0" r="0" t="0"/>
          <a:stretch/>
        </p:blipFill>
        <p:spPr>
          <a:xfrm>
            <a:off x="895190" y="2659993"/>
            <a:ext cx="1620358" cy="958073"/>
          </a:xfrm>
          <a:prstGeom prst="roundRect">
            <a:avLst>
              <a:gd fmla="val 4167" name="adj"/>
            </a:avLst>
          </a:prstGeom>
          <a:solidFill>
            <a:srgbClr val="FFFFFF"/>
          </a:solidFill>
          <a:ln cap="sq" cmpd="sng" w="76200">
            <a:solidFill>
              <a:srgbClr val="EAEAEA"/>
            </a:solidFill>
            <a:prstDash val="solid"/>
            <a:miter lim="800000"/>
            <a:headEnd len="sm" w="sm" type="none"/>
            <a:tailEnd len="sm" w="sm" type="none"/>
          </a:ln>
          <a:effectLst>
            <a:reflection blurRad="0" dir="5400000" dist="5000" endA="0" endPos="28000" kx="0" rotWithShape="0" algn="bl" stA="33000" stPos="0" sy="-100000" ky="0"/>
          </a:effectLst>
        </p:spPr>
      </p:pic>
      <p:sp>
        <p:nvSpPr>
          <p:cNvPr id="216" name="Google Shape;216;p6"/>
          <p:cNvSpPr txBox="1"/>
          <p:nvPr/>
        </p:nvSpPr>
        <p:spPr>
          <a:xfrm>
            <a:off x="2651679" y="2578404"/>
            <a:ext cx="830658" cy="26161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ja-JP" sz="1050">
                <a:solidFill>
                  <a:schemeClr val="dk1"/>
                </a:solidFill>
                <a:latin typeface="Arial"/>
                <a:ea typeface="Arial"/>
                <a:cs typeface="Arial"/>
                <a:sym typeface="Arial"/>
              </a:rPr>
              <a:t>テレアポ</a:t>
            </a:r>
            <a:endParaRPr b="1" sz="1050">
              <a:solidFill>
                <a:schemeClr val="dk1"/>
              </a:solidFill>
              <a:latin typeface="Arial"/>
              <a:ea typeface="Arial"/>
              <a:cs typeface="Arial"/>
              <a:sym typeface="Arial"/>
            </a:endParaRPr>
          </a:p>
        </p:txBody>
      </p:sp>
      <p:pic>
        <p:nvPicPr>
          <p:cNvPr id="217" name="Google Shape;217;p6"/>
          <p:cNvPicPr preferRelativeResize="0"/>
          <p:nvPr/>
        </p:nvPicPr>
        <p:blipFill rotWithShape="1">
          <a:blip r:embed="rId5">
            <a:alphaModFix/>
          </a:blip>
          <a:srcRect b="8024" l="4054" r="11960" t="0"/>
          <a:stretch/>
        </p:blipFill>
        <p:spPr>
          <a:xfrm>
            <a:off x="889025" y="1512407"/>
            <a:ext cx="1632687" cy="942401"/>
          </a:xfrm>
          <a:prstGeom prst="roundRect">
            <a:avLst>
              <a:gd fmla="val 4167" name="adj"/>
            </a:avLst>
          </a:prstGeom>
          <a:solidFill>
            <a:srgbClr val="FFFFFF"/>
          </a:solidFill>
          <a:ln cap="sq" cmpd="sng" w="76200">
            <a:solidFill>
              <a:srgbClr val="EAEAEA"/>
            </a:solidFill>
            <a:prstDash val="solid"/>
            <a:miter lim="800000"/>
            <a:headEnd len="sm" w="sm" type="none"/>
            <a:tailEnd len="sm" w="sm" type="none"/>
          </a:ln>
          <a:effectLst>
            <a:reflection blurRad="0" dir="5400000" dist="5000" endA="0" endPos="28000" kx="0" rotWithShape="0" algn="bl" stA="33000" stPos="0" sy="-100000" ky="0"/>
          </a:effectLst>
        </p:spPr>
      </p:pic>
      <p:pic>
        <p:nvPicPr>
          <p:cNvPr id="218" name="Google Shape;218;p6"/>
          <p:cNvPicPr preferRelativeResize="0"/>
          <p:nvPr/>
        </p:nvPicPr>
        <p:blipFill rotWithShape="1">
          <a:blip r:embed="rId6">
            <a:alphaModFix/>
          </a:blip>
          <a:srcRect b="7621" l="0" r="0" t="7907"/>
          <a:stretch/>
        </p:blipFill>
        <p:spPr>
          <a:xfrm>
            <a:off x="895190" y="3834102"/>
            <a:ext cx="1620358" cy="944177"/>
          </a:xfrm>
          <a:prstGeom prst="roundRect">
            <a:avLst>
              <a:gd fmla="val 4167" name="adj"/>
            </a:avLst>
          </a:prstGeom>
          <a:solidFill>
            <a:srgbClr val="FFFFFF"/>
          </a:solidFill>
          <a:ln cap="sq" cmpd="sng" w="76200">
            <a:solidFill>
              <a:srgbClr val="EAEAEA"/>
            </a:solidFill>
            <a:prstDash val="solid"/>
            <a:miter lim="800000"/>
            <a:headEnd len="sm" w="sm" type="none"/>
            <a:tailEnd len="sm" w="sm" type="none"/>
          </a:ln>
          <a:effectLst>
            <a:reflection blurRad="0" dir="5400000" dist="5000" endA="0" endPos="28000" kx="0" rotWithShape="0" algn="bl" stA="33000" stPos="0" sy="-100000" ky="0"/>
          </a:effectLst>
        </p:spPr>
      </p:pic>
      <p:sp>
        <p:nvSpPr>
          <p:cNvPr id="219" name="Google Shape;219;p6"/>
          <p:cNvSpPr txBox="1"/>
          <p:nvPr/>
        </p:nvSpPr>
        <p:spPr>
          <a:xfrm>
            <a:off x="2626772" y="3769400"/>
            <a:ext cx="1719900" cy="2538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ja-JP" sz="1050">
                <a:solidFill>
                  <a:schemeClr val="dk1"/>
                </a:solidFill>
                <a:latin typeface="Arial"/>
                <a:ea typeface="Arial"/>
                <a:cs typeface="Arial"/>
                <a:sym typeface="Arial"/>
              </a:rPr>
              <a:t>アライアンス（協業）</a:t>
            </a:r>
            <a:endParaRPr b="1" sz="1050">
              <a:solidFill>
                <a:schemeClr val="dk1"/>
              </a:solidFill>
              <a:latin typeface="Arial"/>
              <a:ea typeface="Arial"/>
              <a:cs typeface="Arial"/>
              <a:sym typeface="Arial"/>
            </a:endParaRPr>
          </a:p>
        </p:txBody>
      </p:sp>
      <p:sp>
        <p:nvSpPr>
          <p:cNvPr id="220" name="Google Shape;220;p6"/>
          <p:cNvSpPr txBox="1"/>
          <p:nvPr/>
        </p:nvSpPr>
        <p:spPr>
          <a:xfrm>
            <a:off x="2669749" y="1401358"/>
            <a:ext cx="854816" cy="26161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ja-JP" sz="1050">
                <a:solidFill>
                  <a:schemeClr val="dk1"/>
                </a:solidFill>
                <a:latin typeface="Arial"/>
                <a:ea typeface="Arial"/>
                <a:cs typeface="Arial"/>
                <a:sym typeface="Arial"/>
              </a:rPr>
              <a:t>訪問販売</a:t>
            </a:r>
            <a:endParaRPr b="1" sz="1050">
              <a:solidFill>
                <a:schemeClr val="dk1"/>
              </a:solidFill>
              <a:latin typeface="Arial"/>
              <a:ea typeface="Arial"/>
              <a:cs typeface="Arial"/>
              <a:sym typeface="Arial"/>
            </a:endParaRPr>
          </a:p>
        </p:txBody>
      </p:sp>
      <p:pic>
        <p:nvPicPr>
          <p:cNvPr id="221" name="Google Shape;221;p6"/>
          <p:cNvPicPr preferRelativeResize="0"/>
          <p:nvPr/>
        </p:nvPicPr>
        <p:blipFill rotWithShape="1">
          <a:blip r:embed="rId7">
            <a:alphaModFix/>
          </a:blip>
          <a:srcRect b="0" l="0" r="0" t="9489"/>
          <a:stretch/>
        </p:blipFill>
        <p:spPr>
          <a:xfrm>
            <a:off x="895190" y="5002620"/>
            <a:ext cx="1620358" cy="937047"/>
          </a:xfrm>
          <a:prstGeom prst="roundRect">
            <a:avLst>
              <a:gd fmla="val 4167" name="adj"/>
            </a:avLst>
          </a:prstGeom>
          <a:solidFill>
            <a:srgbClr val="FFFFFF"/>
          </a:solidFill>
          <a:ln cap="sq" cmpd="sng" w="76200">
            <a:solidFill>
              <a:srgbClr val="EAEAEA"/>
            </a:solidFill>
            <a:prstDash val="solid"/>
            <a:miter lim="800000"/>
            <a:headEnd len="sm" w="sm" type="none"/>
            <a:tailEnd len="sm" w="sm" type="none"/>
          </a:ln>
          <a:effectLst>
            <a:reflection blurRad="0" dir="5400000" dist="5000" endA="0" endPos="28000" kx="0" rotWithShape="0" algn="bl" stA="33000" stPos="0" sy="-100000" ky="0"/>
          </a:effectLst>
        </p:spPr>
      </p:pic>
      <p:cxnSp>
        <p:nvCxnSpPr>
          <p:cNvPr id="222" name="Google Shape;222;p6"/>
          <p:cNvCxnSpPr/>
          <p:nvPr/>
        </p:nvCxnSpPr>
        <p:spPr>
          <a:xfrm>
            <a:off x="2689052" y="5198045"/>
            <a:ext cx="5202425" cy="0"/>
          </a:xfrm>
          <a:prstGeom prst="straightConnector1">
            <a:avLst/>
          </a:prstGeom>
          <a:noFill/>
          <a:ln cap="flat" cmpd="sng" w="12700">
            <a:solidFill>
              <a:srgbClr val="E2594E"/>
            </a:solidFill>
            <a:prstDash val="solid"/>
            <a:miter lim="800000"/>
            <a:headEnd len="sm" w="sm" type="none"/>
            <a:tailEnd len="sm" w="sm" type="none"/>
          </a:ln>
        </p:spPr>
      </p:cxnSp>
      <p:cxnSp>
        <p:nvCxnSpPr>
          <p:cNvPr id="223" name="Google Shape;223;p6"/>
          <p:cNvCxnSpPr/>
          <p:nvPr/>
        </p:nvCxnSpPr>
        <p:spPr>
          <a:xfrm>
            <a:off x="2686225" y="4031013"/>
            <a:ext cx="5202425" cy="0"/>
          </a:xfrm>
          <a:prstGeom prst="straightConnector1">
            <a:avLst/>
          </a:prstGeom>
          <a:noFill/>
          <a:ln cap="flat" cmpd="sng" w="12700">
            <a:solidFill>
              <a:srgbClr val="E2594E"/>
            </a:solidFill>
            <a:prstDash val="solid"/>
            <a:miter lim="800000"/>
            <a:headEnd len="sm" w="sm" type="none"/>
            <a:tailEnd len="sm" w="sm" type="none"/>
          </a:ln>
        </p:spPr>
      </p:cxnSp>
      <p:cxnSp>
        <p:nvCxnSpPr>
          <p:cNvPr id="224" name="Google Shape;224;p6"/>
          <p:cNvCxnSpPr/>
          <p:nvPr/>
        </p:nvCxnSpPr>
        <p:spPr>
          <a:xfrm>
            <a:off x="2686225" y="2848883"/>
            <a:ext cx="5202425" cy="0"/>
          </a:xfrm>
          <a:prstGeom prst="straightConnector1">
            <a:avLst/>
          </a:prstGeom>
          <a:noFill/>
          <a:ln cap="flat" cmpd="sng" w="12700">
            <a:solidFill>
              <a:srgbClr val="E2594E"/>
            </a:solidFill>
            <a:prstDash val="solid"/>
            <a:miter lim="800000"/>
            <a:headEnd len="sm" w="sm" type="none"/>
            <a:tailEnd len="sm" w="sm" type="none"/>
          </a:ln>
        </p:spPr>
      </p:cxnSp>
      <p:cxnSp>
        <p:nvCxnSpPr>
          <p:cNvPr id="225" name="Google Shape;225;p6"/>
          <p:cNvCxnSpPr/>
          <p:nvPr/>
        </p:nvCxnSpPr>
        <p:spPr>
          <a:xfrm>
            <a:off x="2702011" y="1699704"/>
            <a:ext cx="5202425" cy="0"/>
          </a:xfrm>
          <a:prstGeom prst="straightConnector1">
            <a:avLst/>
          </a:prstGeom>
          <a:noFill/>
          <a:ln cap="flat" cmpd="sng" w="12700">
            <a:solidFill>
              <a:srgbClr val="E2594E"/>
            </a:solidFill>
            <a:prstDash val="solid"/>
            <a:miter lim="800000"/>
            <a:headEnd len="sm" w="sm" type="none"/>
            <a:tailEnd len="sm" w="sm" type="none"/>
          </a:ln>
        </p:spPr>
      </p:cxnSp>
      <p:grpSp>
        <p:nvGrpSpPr>
          <p:cNvPr id="226" name="Google Shape;226;p6"/>
          <p:cNvGrpSpPr/>
          <p:nvPr/>
        </p:nvGrpSpPr>
        <p:grpSpPr>
          <a:xfrm>
            <a:off x="1705375" y="5688950"/>
            <a:ext cx="9317808" cy="1007640"/>
            <a:chOff x="1838213" y="5831893"/>
            <a:chExt cx="9317808" cy="1007640"/>
          </a:xfrm>
        </p:grpSpPr>
        <p:sp>
          <p:nvSpPr>
            <p:cNvPr id="227" name="Google Shape;227;p6"/>
            <p:cNvSpPr/>
            <p:nvPr/>
          </p:nvSpPr>
          <p:spPr>
            <a:xfrm>
              <a:off x="1838213" y="5831893"/>
              <a:ext cx="9317808" cy="1007640"/>
            </a:xfrm>
            <a:prstGeom prst="cloud">
              <a:avLst/>
            </a:prstGeom>
            <a:gradFill>
              <a:gsLst>
                <a:gs pos="0">
                  <a:srgbClr val="F7BCA2"/>
                </a:gs>
                <a:gs pos="50000">
                  <a:srgbClr val="F4B093"/>
                </a:gs>
                <a:gs pos="100000">
                  <a:srgbClr val="F7A47F"/>
                </a:gs>
              </a:gsLst>
              <a:lin ang="5400000" scaled="0"/>
            </a:grad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28" name="Google Shape;228;p6"/>
            <p:cNvSpPr txBox="1"/>
            <p:nvPr/>
          </p:nvSpPr>
          <p:spPr>
            <a:xfrm>
              <a:off x="2782188" y="6023568"/>
              <a:ext cx="75369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200">
                  <a:solidFill>
                    <a:schemeClr val="dk1"/>
                  </a:solidFill>
                  <a:latin typeface="Arial"/>
                  <a:ea typeface="Arial"/>
                  <a:cs typeface="Arial"/>
                  <a:sym typeface="Arial"/>
                </a:rPr>
                <a:t>今まで培ってきた訪問販売のノウハウを基に、多彩なチャネルで効率良く確実に提案を行うことができます。</a:t>
              </a:r>
              <a:endParaRPr sz="1200">
                <a:solidFill>
                  <a:schemeClr val="dk1"/>
                </a:solidFill>
                <a:latin typeface="Arial"/>
                <a:ea typeface="Arial"/>
                <a:cs typeface="Arial"/>
                <a:sym typeface="Arial"/>
              </a:endParaRPr>
            </a:p>
          </p:txBody>
        </p:sp>
        <p:sp>
          <p:nvSpPr>
            <p:cNvPr id="229" name="Google Shape;229;p6"/>
            <p:cNvSpPr txBox="1"/>
            <p:nvPr/>
          </p:nvSpPr>
          <p:spPr>
            <a:xfrm>
              <a:off x="2795913" y="6278118"/>
              <a:ext cx="79365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ja-JP" sz="1600">
                  <a:solidFill>
                    <a:schemeClr val="dk1"/>
                  </a:solidFill>
                  <a:latin typeface="Arial"/>
                  <a:ea typeface="Arial"/>
                  <a:cs typeface="Arial"/>
                  <a:sym typeface="Arial"/>
                </a:rPr>
                <a:t>これまで培ってきた「営業ノウハウ」を惜しみなく提供させていただきます！！</a:t>
              </a:r>
              <a:endParaRPr b="1" sz="1600">
                <a:solidFill>
                  <a:schemeClr val="dk1"/>
                </a:solidFill>
                <a:latin typeface="Arial"/>
                <a:ea typeface="Arial"/>
                <a:cs typeface="Arial"/>
                <a:sym typeface="Arial"/>
              </a:endParaRPr>
            </a:p>
          </p:txBody>
        </p:sp>
      </p:grpSp>
      <p:sp>
        <p:nvSpPr>
          <p:cNvPr id="230" name="Google Shape;230;p6"/>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7"/>
          <p:cNvPicPr preferRelativeResize="0"/>
          <p:nvPr/>
        </p:nvPicPr>
        <p:blipFill rotWithShape="1">
          <a:blip r:embed="rId3">
            <a:alphaModFix/>
          </a:blip>
          <a:srcRect b="0" l="0" r="0" t="0"/>
          <a:stretch/>
        </p:blipFill>
        <p:spPr>
          <a:xfrm>
            <a:off x="220437" y="509275"/>
            <a:ext cx="10934550" cy="6348725"/>
          </a:xfrm>
          <a:prstGeom prst="rect">
            <a:avLst/>
          </a:prstGeom>
          <a:noFill/>
          <a:ln>
            <a:noFill/>
          </a:ln>
        </p:spPr>
      </p:pic>
      <p:cxnSp>
        <p:nvCxnSpPr>
          <p:cNvPr id="236" name="Google Shape;236;p7"/>
          <p:cNvCxnSpPr/>
          <p:nvPr/>
        </p:nvCxnSpPr>
        <p:spPr>
          <a:xfrm>
            <a:off x="2388973" y="3509963"/>
            <a:ext cx="7372800" cy="0"/>
          </a:xfrm>
          <a:prstGeom prst="straightConnector1">
            <a:avLst/>
          </a:prstGeom>
          <a:noFill/>
          <a:ln cap="flat" cmpd="sng" w="38100">
            <a:solidFill>
              <a:srgbClr val="BA8C00"/>
            </a:solidFill>
            <a:prstDash val="solid"/>
            <a:miter lim="800000"/>
            <a:headEnd len="sm" w="sm" type="none"/>
            <a:tailEnd len="sm" w="sm" type="none"/>
          </a:ln>
        </p:spPr>
      </p:cxnSp>
      <p:sp>
        <p:nvSpPr>
          <p:cNvPr id="237" name="Google Shape;237;p7"/>
          <p:cNvSpPr txBox="1"/>
          <p:nvPr/>
        </p:nvSpPr>
        <p:spPr>
          <a:xfrm>
            <a:off x="3766524" y="2809250"/>
            <a:ext cx="4915800" cy="700800"/>
          </a:xfrm>
          <a:prstGeom prst="rect">
            <a:avLst/>
          </a:prstGeom>
          <a:noFill/>
          <a:ln>
            <a:noFill/>
          </a:ln>
        </p:spPr>
        <p:txBody>
          <a:bodyPr anchorCtr="0" anchor="ctr" bIns="45700" lIns="91425" spcFirstLastPara="1" rIns="91425" wrap="square" tIns="45700">
            <a:normAutofit fontScale="70000"/>
          </a:bodyPr>
          <a:lstStyle/>
          <a:p>
            <a:pPr indent="0" lvl="0" marL="0" marR="0" rtl="0" algn="just">
              <a:lnSpc>
                <a:spcPct val="90000"/>
              </a:lnSpc>
              <a:spcBef>
                <a:spcPts val="0"/>
              </a:spcBef>
              <a:spcAft>
                <a:spcPts val="0"/>
              </a:spcAft>
              <a:buClr>
                <a:schemeClr val="dk1"/>
              </a:buClr>
              <a:buSzPct val="100000"/>
              <a:buFont typeface="Arial"/>
              <a:buNone/>
            </a:pPr>
            <a:r>
              <a:rPr lang="ja-JP" sz="4800">
                <a:solidFill>
                  <a:schemeClr val="dk1"/>
                </a:solidFill>
                <a:latin typeface="Arial"/>
                <a:ea typeface="Arial"/>
                <a:cs typeface="Arial"/>
                <a:sym typeface="Arial"/>
              </a:rPr>
              <a:t>太陽光・蓄電池について</a:t>
            </a:r>
            <a:endParaRPr sz="4800">
              <a:solidFill>
                <a:schemeClr val="dk1"/>
              </a:solidFill>
              <a:latin typeface="Arial"/>
              <a:ea typeface="Arial"/>
              <a:cs typeface="Arial"/>
              <a:sym typeface="Arial"/>
            </a:endParaRPr>
          </a:p>
        </p:txBody>
      </p:sp>
      <p:sp>
        <p:nvSpPr>
          <p:cNvPr id="238" name="Google Shape;238;p7"/>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8"/>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8"/>
          <p:cNvSpPr txBox="1"/>
          <p:nvPr/>
        </p:nvSpPr>
        <p:spPr>
          <a:xfrm>
            <a:off x="6621237" y="2049765"/>
            <a:ext cx="3301571" cy="700709"/>
          </a:xfrm>
          <a:prstGeom prst="rect">
            <a:avLst/>
          </a:prstGeom>
          <a:noFill/>
          <a:ln>
            <a:noFill/>
          </a:ln>
        </p:spPr>
        <p:txBody>
          <a:bodyPr anchorCtr="0" anchor="ctr" bIns="45700" lIns="91425" spcFirstLastPara="1" rIns="91425" wrap="square" tIns="45700">
            <a:normAutofit fontScale="62500" lnSpcReduction="20000"/>
          </a:bodyPr>
          <a:lstStyle/>
          <a:p>
            <a:pPr indent="0" lvl="0" marL="0" marR="0" rtl="0" algn="just">
              <a:lnSpc>
                <a:spcPct val="90000"/>
              </a:lnSpc>
              <a:spcBef>
                <a:spcPts val="0"/>
              </a:spcBef>
              <a:spcAft>
                <a:spcPts val="0"/>
              </a:spcAft>
              <a:buClr>
                <a:schemeClr val="dk1"/>
              </a:buClr>
              <a:buSzPct val="100000"/>
              <a:buFont typeface="Arial"/>
              <a:buNone/>
            </a:pPr>
            <a:r>
              <a:rPr lang="ja-JP" sz="4800">
                <a:solidFill>
                  <a:schemeClr val="dk1"/>
                </a:solidFill>
                <a:latin typeface="Arial"/>
                <a:ea typeface="Arial"/>
                <a:cs typeface="Arial"/>
                <a:sym typeface="Arial"/>
              </a:rPr>
              <a:t>太陽光パネルとは</a:t>
            </a:r>
            <a:endParaRPr sz="4800">
              <a:solidFill>
                <a:schemeClr val="dk1"/>
              </a:solidFill>
              <a:latin typeface="Arial"/>
              <a:ea typeface="Arial"/>
              <a:cs typeface="Arial"/>
              <a:sym typeface="Arial"/>
            </a:endParaRPr>
          </a:p>
        </p:txBody>
      </p:sp>
      <p:pic>
        <p:nvPicPr>
          <p:cNvPr descr="屋根置き型と屋根一体型、太陽光パネルの設置方法の違いとは？ – エコめがねエネルギーBLOG" id="245" name="Google Shape;245;p8"/>
          <p:cNvPicPr preferRelativeResize="0"/>
          <p:nvPr/>
        </p:nvPicPr>
        <p:blipFill rotWithShape="1">
          <a:blip r:embed="rId3">
            <a:alphaModFix/>
          </a:blip>
          <a:srcRect b="6387" l="34047" r="24874" t="25258"/>
          <a:stretch/>
        </p:blipFill>
        <p:spPr>
          <a:xfrm>
            <a:off x="763232" y="1436523"/>
            <a:ext cx="4246896" cy="4717141"/>
          </a:xfrm>
          <a:prstGeom prst="rect">
            <a:avLst/>
          </a:prstGeom>
          <a:noFill/>
          <a:ln>
            <a:noFill/>
          </a:ln>
        </p:spPr>
      </p:pic>
      <p:sp>
        <p:nvSpPr>
          <p:cNvPr id="246" name="Google Shape;246;p8"/>
          <p:cNvSpPr txBox="1"/>
          <p:nvPr/>
        </p:nvSpPr>
        <p:spPr>
          <a:xfrm>
            <a:off x="6360749" y="2950950"/>
            <a:ext cx="47634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Arial"/>
                <a:ea typeface="Arial"/>
                <a:cs typeface="Arial"/>
                <a:sym typeface="Arial"/>
              </a:rPr>
              <a:t>設置するだけで発電可能で、空気汚染の心配もなく、</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400">
                <a:solidFill>
                  <a:schemeClr val="dk1"/>
                </a:solidFill>
                <a:latin typeface="Arial"/>
                <a:ea typeface="Arial"/>
                <a:cs typeface="Arial"/>
                <a:sym typeface="Arial"/>
              </a:rPr>
              <a:t>多くの発電した分は売電も可能な、優れた商品です。</a:t>
            </a:r>
            <a:endParaRPr sz="1400">
              <a:solidFill>
                <a:schemeClr val="dk1"/>
              </a:solidFill>
              <a:latin typeface="Arial"/>
              <a:ea typeface="Arial"/>
              <a:cs typeface="Arial"/>
              <a:sym typeface="Arial"/>
            </a:endParaRPr>
          </a:p>
        </p:txBody>
      </p:sp>
      <p:sp>
        <p:nvSpPr>
          <p:cNvPr id="247" name="Google Shape;247;p8"/>
          <p:cNvSpPr txBox="1"/>
          <p:nvPr/>
        </p:nvSpPr>
        <p:spPr>
          <a:xfrm>
            <a:off x="6437650" y="3875150"/>
            <a:ext cx="5271300" cy="2462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Arial"/>
                <a:ea typeface="Arial"/>
                <a:cs typeface="Arial"/>
                <a:sym typeface="Arial"/>
              </a:rPr>
              <a:t>■　メリット１：　「電気代の大幅な削減」</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400">
                <a:solidFill>
                  <a:schemeClr val="dk1"/>
                </a:solidFill>
                <a:latin typeface="Arial"/>
                <a:ea typeface="Arial"/>
                <a:cs typeface="Arial"/>
                <a:sym typeface="Arial"/>
              </a:rPr>
              <a:t>■　メリット２：　「災害時にも使える安心の自家発電」</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400">
                <a:solidFill>
                  <a:schemeClr val="dk1"/>
                </a:solidFill>
                <a:latin typeface="Arial"/>
                <a:ea typeface="Arial"/>
                <a:cs typeface="Arial"/>
                <a:sym typeface="Arial"/>
              </a:rPr>
              <a:t>■　メリット３：　「断熱効果」</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050">
                <a:solidFill>
                  <a:schemeClr val="dk1"/>
                </a:solidFill>
                <a:latin typeface="Arial"/>
                <a:ea typeface="Arial"/>
                <a:cs typeface="Arial"/>
                <a:sym typeface="Arial"/>
              </a:rPr>
              <a:t>■</a:t>
            </a:r>
            <a:r>
              <a:rPr lang="ja-JP" sz="1400">
                <a:solidFill>
                  <a:schemeClr val="dk1"/>
                </a:solidFill>
                <a:latin typeface="Arial"/>
                <a:ea typeface="Arial"/>
                <a:cs typeface="Arial"/>
                <a:sym typeface="Arial"/>
              </a:rPr>
              <a:t>　デメリット１：　「屋根に負荷がかかる場合がある」</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050">
                <a:solidFill>
                  <a:schemeClr val="dk1"/>
                </a:solidFill>
                <a:latin typeface="Arial"/>
                <a:ea typeface="Arial"/>
                <a:cs typeface="Arial"/>
                <a:sym typeface="Arial"/>
              </a:rPr>
              <a:t>■</a:t>
            </a:r>
            <a:r>
              <a:rPr lang="ja-JP" sz="1400">
                <a:solidFill>
                  <a:schemeClr val="dk1"/>
                </a:solidFill>
                <a:latin typeface="Arial"/>
                <a:ea typeface="Arial"/>
                <a:cs typeface="Arial"/>
                <a:sym typeface="Arial"/>
              </a:rPr>
              <a:t>　デメリット２：　「全ての屋根に設置できるわけではない」</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48" name="Google Shape;248;p8"/>
          <p:cNvSpPr/>
          <p:nvPr/>
        </p:nvSpPr>
        <p:spPr>
          <a:xfrm>
            <a:off x="6545260" y="2076462"/>
            <a:ext cx="45719"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49" name="Google Shape;249;p8"/>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250" name="Google Shape;250;p8"/>
          <p:cNvSpPr txBox="1"/>
          <p:nvPr/>
        </p:nvSpPr>
        <p:spPr>
          <a:xfrm>
            <a:off x="283772" y="0"/>
            <a:ext cx="3096991" cy="700709"/>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Arial"/>
              <a:buNone/>
            </a:pPr>
            <a:r>
              <a:rPr lang="ja-JP" sz="2800">
                <a:solidFill>
                  <a:schemeClr val="dk1"/>
                </a:solidFill>
                <a:latin typeface="Arial"/>
                <a:ea typeface="Arial"/>
                <a:cs typeface="Arial"/>
                <a:sym typeface="Arial"/>
              </a:rPr>
              <a:t>太陽光パネルとは</a:t>
            </a:r>
            <a:endParaRPr sz="2800">
              <a:solidFill>
                <a:schemeClr val="dk1"/>
              </a:solidFill>
              <a:latin typeface="Arial"/>
              <a:ea typeface="Arial"/>
              <a:cs typeface="Arial"/>
              <a:sym typeface="Arial"/>
            </a:endParaRPr>
          </a:p>
        </p:txBody>
      </p:sp>
      <p:sp>
        <p:nvSpPr>
          <p:cNvPr id="251" name="Google Shape;251;p8"/>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9"/>
          <p:cNvSpPr/>
          <p:nvPr/>
        </p:nvSpPr>
        <p:spPr>
          <a:xfrm>
            <a:off x="106137" y="53298"/>
            <a:ext cx="114300"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7" name="Google Shape;257;p9"/>
          <p:cNvSpPr txBox="1"/>
          <p:nvPr/>
        </p:nvSpPr>
        <p:spPr>
          <a:xfrm>
            <a:off x="6621237" y="2049765"/>
            <a:ext cx="3301571" cy="700709"/>
          </a:xfrm>
          <a:prstGeom prst="rect">
            <a:avLst/>
          </a:prstGeom>
          <a:noFill/>
          <a:ln>
            <a:noFill/>
          </a:ln>
        </p:spPr>
        <p:txBody>
          <a:bodyPr anchorCtr="0" anchor="ctr" bIns="45700" lIns="91425" spcFirstLastPara="1" rIns="91425" wrap="square" tIns="45700">
            <a:normAutofit lnSpcReduction="10000"/>
          </a:bodyPr>
          <a:lstStyle/>
          <a:p>
            <a:pPr indent="0" lvl="0" marL="0" marR="0" rtl="0" algn="just">
              <a:lnSpc>
                <a:spcPct val="90000"/>
              </a:lnSpc>
              <a:spcBef>
                <a:spcPts val="0"/>
              </a:spcBef>
              <a:spcAft>
                <a:spcPts val="0"/>
              </a:spcAft>
              <a:buClr>
                <a:schemeClr val="dk1"/>
              </a:buClr>
              <a:buSzPts val="4800"/>
              <a:buFont typeface="Arial"/>
              <a:buNone/>
            </a:pPr>
            <a:r>
              <a:rPr lang="ja-JP" sz="4800">
                <a:solidFill>
                  <a:schemeClr val="dk1"/>
                </a:solidFill>
                <a:latin typeface="Arial"/>
                <a:ea typeface="Arial"/>
                <a:cs typeface="Arial"/>
                <a:sym typeface="Arial"/>
              </a:rPr>
              <a:t>蓄電池とは</a:t>
            </a:r>
            <a:endParaRPr sz="4800">
              <a:solidFill>
                <a:schemeClr val="dk1"/>
              </a:solidFill>
              <a:latin typeface="Arial"/>
              <a:ea typeface="Arial"/>
              <a:cs typeface="Arial"/>
              <a:sym typeface="Arial"/>
            </a:endParaRPr>
          </a:p>
        </p:txBody>
      </p:sp>
      <p:sp>
        <p:nvSpPr>
          <p:cNvPr id="258" name="Google Shape;258;p9"/>
          <p:cNvSpPr txBox="1"/>
          <p:nvPr/>
        </p:nvSpPr>
        <p:spPr>
          <a:xfrm>
            <a:off x="6360749" y="2975675"/>
            <a:ext cx="5449200" cy="738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Arial"/>
                <a:ea typeface="Arial"/>
                <a:cs typeface="Arial"/>
                <a:sym typeface="Arial"/>
              </a:rPr>
              <a:t>太陽光パネルで発電した電気を貯めることができます。</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400">
                <a:solidFill>
                  <a:schemeClr val="dk1"/>
                </a:solidFill>
                <a:latin typeface="Arial"/>
                <a:ea typeface="Arial"/>
                <a:cs typeface="Arial"/>
                <a:sym typeface="Arial"/>
              </a:rPr>
              <a:t>太陽光発電システムとあわせて導入することで</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400">
                <a:solidFill>
                  <a:schemeClr val="dk1"/>
                </a:solidFill>
                <a:latin typeface="Arial"/>
                <a:ea typeface="Arial"/>
                <a:cs typeface="Arial"/>
                <a:sym typeface="Arial"/>
              </a:rPr>
              <a:t>より効果的な節電が期待できます。</a:t>
            </a:r>
            <a:endParaRPr sz="1400">
              <a:solidFill>
                <a:schemeClr val="dk1"/>
              </a:solidFill>
              <a:latin typeface="Arial"/>
              <a:ea typeface="Arial"/>
              <a:cs typeface="Arial"/>
              <a:sym typeface="Arial"/>
            </a:endParaRPr>
          </a:p>
        </p:txBody>
      </p:sp>
      <p:sp>
        <p:nvSpPr>
          <p:cNvPr id="259" name="Google Shape;259;p9"/>
          <p:cNvSpPr txBox="1"/>
          <p:nvPr/>
        </p:nvSpPr>
        <p:spPr>
          <a:xfrm>
            <a:off x="6437650" y="3875150"/>
            <a:ext cx="5211000" cy="2462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JP" sz="1400">
                <a:solidFill>
                  <a:schemeClr val="dk1"/>
                </a:solidFill>
                <a:latin typeface="Arial"/>
                <a:ea typeface="Arial"/>
                <a:cs typeface="Arial"/>
                <a:sym typeface="Arial"/>
              </a:rPr>
              <a:t>■　メリット１：　「夜間などに貯めた電気が使える」</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400">
                <a:solidFill>
                  <a:schemeClr val="dk1"/>
                </a:solidFill>
                <a:latin typeface="Arial"/>
                <a:ea typeface="Arial"/>
                <a:cs typeface="Arial"/>
                <a:sym typeface="Arial"/>
              </a:rPr>
              <a:t>■　メリット２：　「買電が減らせるので節電効果が大きい」</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400">
                <a:solidFill>
                  <a:schemeClr val="dk1"/>
                </a:solidFill>
                <a:latin typeface="Arial"/>
                <a:ea typeface="Arial"/>
                <a:cs typeface="Arial"/>
                <a:sym typeface="Arial"/>
              </a:rPr>
              <a:t>■　メリット３：　「電気を蓄え災害に備えられる安心感」</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050">
                <a:solidFill>
                  <a:schemeClr val="dk1"/>
                </a:solidFill>
                <a:latin typeface="Arial"/>
                <a:ea typeface="Arial"/>
                <a:cs typeface="Arial"/>
                <a:sym typeface="Arial"/>
              </a:rPr>
              <a:t>■</a:t>
            </a:r>
            <a:r>
              <a:rPr lang="ja-JP" sz="1400">
                <a:solidFill>
                  <a:schemeClr val="dk1"/>
                </a:solidFill>
                <a:latin typeface="Arial"/>
                <a:ea typeface="Arial"/>
                <a:cs typeface="Arial"/>
                <a:sym typeface="Arial"/>
              </a:rPr>
              <a:t>　デメリット１：　「設置場所が限られる」</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a:p>
            <a:pPr indent="0" lvl="0" marL="0" marR="0" rtl="0" algn="l">
              <a:spcBef>
                <a:spcPts val="0"/>
              </a:spcBef>
              <a:spcAft>
                <a:spcPts val="0"/>
              </a:spcAft>
              <a:buNone/>
            </a:pPr>
            <a:r>
              <a:rPr lang="ja-JP" sz="1050">
                <a:solidFill>
                  <a:schemeClr val="dk1"/>
                </a:solidFill>
                <a:latin typeface="Arial"/>
                <a:ea typeface="Arial"/>
                <a:cs typeface="Arial"/>
                <a:sym typeface="Arial"/>
              </a:rPr>
              <a:t>■</a:t>
            </a:r>
            <a:r>
              <a:rPr lang="ja-JP" sz="1400">
                <a:solidFill>
                  <a:schemeClr val="dk1"/>
                </a:solidFill>
                <a:latin typeface="Arial"/>
                <a:ea typeface="Arial"/>
                <a:cs typeface="Arial"/>
                <a:sym typeface="Arial"/>
              </a:rPr>
              <a:t>　デメリット２：　「導入費用が高い」</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60" name="Google Shape;260;p9"/>
          <p:cNvSpPr/>
          <p:nvPr/>
        </p:nvSpPr>
        <p:spPr>
          <a:xfrm>
            <a:off x="6545260" y="2076462"/>
            <a:ext cx="45719" cy="473529"/>
          </a:xfrm>
          <a:prstGeom prst="rect">
            <a:avLst/>
          </a:prstGeom>
          <a:solidFill>
            <a:srgbClr val="BA8C00"/>
          </a:solidFill>
          <a:ln cap="flat" cmpd="sng" w="12700">
            <a:solidFill>
              <a:srgbClr val="BA8C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需要が増加中の家庭用蓄電池。購入を検討する前に最低限知っておくべきことは？｜太陽光発電ならELJソーラーコーポレーション株式会社" id="261" name="Google Shape;261;p9"/>
          <p:cNvPicPr preferRelativeResize="0"/>
          <p:nvPr/>
        </p:nvPicPr>
        <p:blipFill rotWithShape="1">
          <a:blip r:embed="rId3">
            <a:alphaModFix/>
          </a:blip>
          <a:srcRect b="5099" l="21520" r="22669" t="4631"/>
          <a:stretch/>
        </p:blipFill>
        <p:spPr>
          <a:xfrm>
            <a:off x="1087394" y="995885"/>
            <a:ext cx="4324865" cy="5246385"/>
          </a:xfrm>
          <a:prstGeom prst="rect">
            <a:avLst/>
          </a:prstGeom>
          <a:noFill/>
          <a:ln>
            <a:noFill/>
          </a:ln>
        </p:spPr>
      </p:pic>
      <p:cxnSp>
        <p:nvCxnSpPr>
          <p:cNvPr id="262" name="Google Shape;262;p9"/>
          <p:cNvCxnSpPr/>
          <p:nvPr/>
        </p:nvCxnSpPr>
        <p:spPr>
          <a:xfrm>
            <a:off x="0" y="620486"/>
            <a:ext cx="9658350" cy="0"/>
          </a:xfrm>
          <a:prstGeom prst="straightConnector1">
            <a:avLst/>
          </a:prstGeom>
          <a:noFill/>
          <a:ln cap="flat" cmpd="sng" w="57150">
            <a:solidFill>
              <a:srgbClr val="BA8C00"/>
            </a:solidFill>
            <a:prstDash val="solid"/>
            <a:miter lim="800000"/>
            <a:headEnd len="sm" w="sm" type="none"/>
            <a:tailEnd len="sm" w="sm" type="none"/>
          </a:ln>
        </p:spPr>
      </p:cxnSp>
      <p:sp>
        <p:nvSpPr>
          <p:cNvPr id="263" name="Google Shape;263;p9"/>
          <p:cNvSpPr txBox="1"/>
          <p:nvPr/>
        </p:nvSpPr>
        <p:spPr>
          <a:xfrm>
            <a:off x="283772" y="0"/>
            <a:ext cx="2113439" cy="700709"/>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dk1"/>
              </a:buClr>
              <a:buSzPts val="2800"/>
              <a:buFont typeface="Arial"/>
              <a:buNone/>
            </a:pPr>
            <a:r>
              <a:rPr lang="ja-JP" sz="2800">
                <a:solidFill>
                  <a:schemeClr val="dk1"/>
                </a:solidFill>
                <a:latin typeface="Arial"/>
                <a:ea typeface="Arial"/>
                <a:cs typeface="Arial"/>
                <a:sym typeface="Arial"/>
              </a:rPr>
              <a:t>蓄電池とは</a:t>
            </a:r>
            <a:endParaRPr sz="2800">
              <a:solidFill>
                <a:schemeClr val="dk1"/>
              </a:solidFill>
              <a:latin typeface="Arial"/>
              <a:ea typeface="Arial"/>
              <a:cs typeface="Arial"/>
              <a:sym typeface="Arial"/>
            </a:endParaRPr>
          </a:p>
        </p:txBody>
      </p:sp>
      <p:sp>
        <p:nvSpPr>
          <p:cNvPr id="264" name="Google Shape;264;p9"/>
          <p:cNvSpPr txBox="1"/>
          <p:nvPr>
            <p:ph idx="11" type="ftr"/>
          </p:nvPr>
        </p:nvSpPr>
        <p:spPr>
          <a:xfrm>
            <a:off x="3996699" y="6524545"/>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ja-JP"/>
              <a:t>©2023 Arcness Ltd.</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2023-05-30T03:35:13Z</dcterms:created>
  <dc:creator>Microsoft アカウント</dc:creator>
</cp:coreProperties>
</file>