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5"/>
  </p:notesMasterIdLst>
  <p:sldIdLst>
    <p:sldId id="256" r:id="rId2"/>
    <p:sldId id="566" r:id="rId3"/>
    <p:sldId id="568" r:id="rId4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45" d="100"/>
          <a:sy n="45" d="100"/>
        </p:scale>
        <p:origin x="155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9DEDFF-5183-4BE4-B7A3-0E63184461C3}" type="datetimeFigureOut">
              <a:rPr kumimoji="1" lang="ja-JP" altLang="en-US" smtClean="0"/>
              <a:t>2023/12/19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360613" y="1143000"/>
            <a:ext cx="21367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857BB4-B329-4795-890D-75EA7A1B892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850152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348ACD-FB36-4C92-9EBB-3D5360550A65}" type="datetimeFigureOut">
              <a:rPr kumimoji="1" lang="ja-JP" altLang="en-US" smtClean="0"/>
              <a:t>2023/12/19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34C418-A6A8-4B78-9F8D-1536238AEC7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651861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348ACD-FB36-4C92-9EBB-3D5360550A65}" type="datetimeFigureOut">
              <a:rPr kumimoji="1" lang="ja-JP" altLang="en-US" smtClean="0"/>
              <a:t>2023/12/19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34C418-A6A8-4B78-9F8D-1536238AEC7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910364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348ACD-FB36-4C92-9EBB-3D5360550A65}" type="datetimeFigureOut">
              <a:rPr kumimoji="1" lang="ja-JP" altLang="en-US" smtClean="0"/>
              <a:t>2023/12/19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34C418-A6A8-4B78-9F8D-1536238AEC7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7222642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ageNumber"/>
          <p:cNvSpPr txBox="1"/>
          <p:nvPr userDrawn="1"/>
        </p:nvSpPr>
        <p:spPr bwMode="white">
          <a:xfrm>
            <a:off x="6665625" y="9568000"/>
            <a:ext cx="384750" cy="338000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 marL="0" marR="0" lvl="0" indent="0" algn="l" defTabSz="51432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90F5524-168B-428D-88E2-BCDC17194B25}" type="slidenum">
              <a:rPr kumimoji="1" lang="ja-JP" altLang="en-US" sz="506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l" defTabSz="514324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1" lang="ja-JP" altLang="en-US" sz="506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1" name="テキスト プレースホルダー 10"/>
          <p:cNvSpPr>
            <a:spLocks noGrp="1"/>
          </p:cNvSpPr>
          <p:nvPr>
            <p:ph type="body" sz="quarter" idx="10"/>
          </p:nvPr>
        </p:nvSpPr>
        <p:spPr>
          <a:xfrm>
            <a:off x="47726" y="27780"/>
            <a:ext cx="4862758" cy="680280"/>
          </a:xfrm>
        </p:spPr>
        <p:txBody>
          <a:bodyPr>
            <a:noAutofit/>
          </a:bodyPr>
          <a:lstStyle>
            <a:lvl1pPr marL="0" indent="0">
              <a:buNone/>
              <a:defRPr sz="1575" b="1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1pPr>
            <a:lvl2pPr marL="257163" indent="0">
              <a:buNone/>
              <a:defRPr sz="1575" b="1"/>
            </a:lvl2pPr>
            <a:lvl3pPr>
              <a:defRPr sz="1575" b="1"/>
            </a:lvl3pPr>
            <a:lvl4pPr>
              <a:defRPr sz="1575" b="1"/>
            </a:lvl4pPr>
            <a:lvl5pPr>
              <a:defRPr sz="1575" b="1"/>
            </a:lvl5pPr>
          </a:lstStyle>
          <a:p>
            <a:pPr lvl="0"/>
            <a:r>
              <a:rPr kumimoji="1" lang="ja-JP" altLang="en-US" dirty="0"/>
              <a:t>マスター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30877858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348ACD-FB36-4C92-9EBB-3D5360550A65}" type="datetimeFigureOut">
              <a:rPr kumimoji="1" lang="ja-JP" altLang="en-US" smtClean="0"/>
              <a:t>2023/12/19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34C418-A6A8-4B78-9F8D-1536238AEC7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259510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348ACD-FB36-4C92-9EBB-3D5360550A65}" type="datetimeFigureOut">
              <a:rPr kumimoji="1" lang="ja-JP" altLang="en-US" smtClean="0"/>
              <a:t>2023/12/19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34C418-A6A8-4B78-9F8D-1536238AEC7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448217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348ACD-FB36-4C92-9EBB-3D5360550A65}" type="datetimeFigureOut">
              <a:rPr kumimoji="1" lang="ja-JP" altLang="en-US" smtClean="0"/>
              <a:t>2023/12/19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34C418-A6A8-4B78-9F8D-1536238AEC7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161296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348ACD-FB36-4C92-9EBB-3D5360550A65}" type="datetimeFigureOut">
              <a:rPr kumimoji="1" lang="ja-JP" altLang="en-US" smtClean="0"/>
              <a:t>2023/12/19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34C418-A6A8-4B78-9F8D-1536238AEC7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328061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348ACD-FB36-4C92-9EBB-3D5360550A65}" type="datetimeFigureOut">
              <a:rPr kumimoji="1" lang="ja-JP" altLang="en-US" smtClean="0"/>
              <a:t>2023/12/19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34C418-A6A8-4B78-9F8D-1536238AEC7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652999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348ACD-FB36-4C92-9EBB-3D5360550A65}" type="datetimeFigureOut">
              <a:rPr kumimoji="1" lang="ja-JP" altLang="en-US" smtClean="0"/>
              <a:t>2023/12/19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34C418-A6A8-4B78-9F8D-1536238AEC7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871489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348ACD-FB36-4C92-9EBB-3D5360550A65}" type="datetimeFigureOut">
              <a:rPr kumimoji="1" lang="ja-JP" altLang="en-US" smtClean="0"/>
              <a:t>2023/12/19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34C418-A6A8-4B78-9F8D-1536238AEC7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848854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348ACD-FB36-4C92-9EBB-3D5360550A65}" type="datetimeFigureOut">
              <a:rPr kumimoji="1" lang="ja-JP" altLang="en-US" smtClean="0"/>
              <a:t>2023/12/19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34C418-A6A8-4B78-9F8D-1536238AEC7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216602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348ACD-FB36-4C92-9EBB-3D5360550A65}" type="datetimeFigureOut">
              <a:rPr kumimoji="1" lang="ja-JP" altLang="en-US" smtClean="0"/>
              <a:t>2023/12/19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34C418-A6A8-4B78-9F8D-1536238AEC7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610360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図 6" descr="屋外, 人, 女性, フリスビー が含まれている画像&#10;&#10;自動的に生成された説明">
            <a:extLst>
              <a:ext uri="{FF2B5EF4-FFF2-40B4-BE49-F238E27FC236}">
                <a16:creationId xmlns:a16="http://schemas.microsoft.com/office/drawing/2014/main" id="{5B383311-0393-DFB2-DD74-E5CD4ABE249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826" y="3403402"/>
            <a:ext cx="6824174" cy="4553003"/>
          </a:xfrm>
          <a:prstGeom prst="rect">
            <a:avLst/>
          </a:prstGeom>
        </p:spPr>
      </p:pic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59FB7F83-AB86-80F2-1EE5-3BC367A12016}"/>
              </a:ext>
            </a:extLst>
          </p:cNvPr>
          <p:cNvSpPr txBox="1"/>
          <p:nvPr/>
        </p:nvSpPr>
        <p:spPr>
          <a:xfrm>
            <a:off x="607860" y="2120636"/>
            <a:ext cx="5676106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6000" dirty="0"/>
              <a:t>Contact</a:t>
            </a:r>
            <a:r>
              <a:rPr kumimoji="1" lang="ja-JP" altLang="en-US" sz="6000" dirty="0"/>
              <a:t>イメージ</a:t>
            </a: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3217FDBF-E235-ED83-1D92-4FFDA90429F0}"/>
              </a:ext>
            </a:extLst>
          </p:cNvPr>
          <p:cNvSpPr txBox="1"/>
          <p:nvPr/>
        </p:nvSpPr>
        <p:spPr>
          <a:xfrm>
            <a:off x="5140035" y="9393382"/>
            <a:ext cx="15808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/>
              <a:t>2023.7.24</a:t>
            </a:r>
            <a:r>
              <a:rPr kumimoji="1" lang="ja-JP" altLang="en-US" dirty="0"/>
              <a:t>作成</a:t>
            </a:r>
          </a:p>
        </p:txBody>
      </p:sp>
    </p:spTree>
    <p:extLst>
      <p:ext uri="{BB962C8B-B14F-4D97-AF65-F5344CB8AC3E}">
        <p14:creationId xmlns:p14="http://schemas.microsoft.com/office/powerpoint/2010/main" val="42047778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四角形: 角を丸くする 4">
            <a:extLst>
              <a:ext uri="{FF2B5EF4-FFF2-40B4-BE49-F238E27FC236}">
                <a16:creationId xmlns:a16="http://schemas.microsoft.com/office/drawing/2014/main" id="{D2319538-057D-A76C-8120-F0C75AF6A174}"/>
              </a:ext>
            </a:extLst>
          </p:cNvPr>
          <p:cNvSpPr/>
          <p:nvPr/>
        </p:nvSpPr>
        <p:spPr>
          <a:xfrm>
            <a:off x="533400" y="1435100"/>
            <a:ext cx="1612900" cy="7797800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19DA2C61-8971-5E03-D9CF-FA4DCB920023}"/>
              </a:ext>
            </a:extLst>
          </p:cNvPr>
          <p:cNvSpPr txBox="1"/>
          <p:nvPr/>
        </p:nvSpPr>
        <p:spPr>
          <a:xfrm>
            <a:off x="533400" y="1814288"/>
            <a:ext cx="162095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400" dirty="0"/>
              <a:t>お問い合わせ内容</a:t>
            </a:r>
          </a:p>
        </p:txBody>
      </p:sp>
      <p:sp>
        <p:nvSpPr>
          <p:cNvPr id="7" name="四角形: 角を丸くする 6">
            <a:extLst>
              <a:ext uri="{FF2B5EF4-FFF2-40B4-BE49-F238E27FC236}">
                <a16:creationId xmlns:a16="http://schemas.microsoft.com/office/drawing/2014/main" id="{5F0884AB-B686-CD7E-CC56-9FC7CA086D4B}"/>
              </a:ext>
            </a:extLst>
          </p:cNvPr>
          <p:cNvSpPr/>
          <p:nvPr/>
        </p:nvSpPr>
        <p:spPr>
          <a:xfrm>
            <a:off x="2382957" y="1752733"/>
            <a:ext cx="4140200" cy="369332"/>
          </a:xfrm>
          <a:prstGeom prst="round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solidFill>
                  <a:sysClr val="windowText" lastClr="000000"/>
                </a:solidFill>
              </a:rPr>
              <a:t>お問い合わせ内容を選択してください</a:t>
            </a: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49AE6EBB-6300-6C16-6BD3-46713DF2CFD4}"/>
              </a:ext>
            </a:extLst>
          </p:cNvPr>
          <p:cNvSpPr txBox="1"/>
          <p:nvPr/>
        </p:nvSpPr>
        <p:spPr>
          <a:xfrm>
            <a:off x="525343" y="2536022"/>
            <a:ext cx="54373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400" dirty="0"/>
              <a:t>所属</a:t>
            </a: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9D92476F-6E57-77C6-8032-0496EFB7F771}"/>
              </a:ext>
            </a:extLst>
          </p:cNvPr>
          <p:cNvSpPr txBox="1"/>
          <p:nvPr/>
        </p:nvSpPr>
        <p:spPr>
          <a:xfrm>
            <a:off x="2506543" y="2536021"/>
            <a:ext cx="198002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400" dirty="0"/>
              <a:t>●法人様　　〇個人様</a:t>
            </a:r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39742005-FF90-E48F-5BB5-69C22C99148B}"/>
              </a:ext>
            </a:extLst>
          </p:cNvPr>
          <p:cNvSpPr/>
          <p:nvPr/>
        </p:nvSpPr>
        <p:spPr>
          <a:xfrm>
            <a:off x="0" y="1435100"/>
            <a:ext cx="6858000" cy="927100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吹き出し: 線 11">
            <a:extLst>
              <a:ext uri="{FF2B5EF4-FFF2-40B4-BE49-F238E27FC236}">
                <a16:creationId xmlns:a16="http://schemas.microsoft.com/office/drawing/2014/main" id="{66C12811-EDA1-02C5-FA5F-962816096237}"/>
              </a:ext>
            </a:extLst>
          </p:cNvPr>
          <p:cNvSpPr/>
          <p:nvPr/>
        </p:nvSpPr>
        <p:spPr>
          <a:xfrm>
            <a:off x="2852662" y="215899"/>
            <a:ext cx="3556997" cy="999751"/>
          </a:xfrm>
          <a:prstGeom prst="borderCallout1">
            <a:avLst>
              <a:gd name="adj1" fmla="val 98701"/>
              <a:gd name="adj2" fmla="val 50642"/>
              <a:gd name="adj3" fmla="val 154807"/>
              <a:gd name="adj4" fmla="val 5693"/>
            </a:avLst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400" dirty="0">
                <a:solidFill>
                  <a:schemeClr val="tx1"/>
                </a:solidFill>
              </a:rPr>
              <a:t>プルダウンにする</a:t>
            </a:r>
            <a:endParaRPr kumimoji="1" lang="en-US" altLang="ja-JP" sz="1400" dirty="0">
              <a:solidFill>
                <a:schemeClr val="tx1"/>
              </a:solidFill>
            </a:endParaRPr>
          </a:p>
          <a:p>
            <a:pPr algn="ctr"/>
            <a:r>
              <a:rPr lang="ja-JP" altLang="en-US" sz="1400" dirty="0">
                <a:solidFill>
                  <a:schemeClr val="tx1"/>
                </a:solidFill>
              </a:rPr>
              <a:t>内容は別紙</a:t>
            </a:r>
            <a:endParaRPr lang="en-US" altLang="ja-JP" sz="1400" dirty="0">
              <a:solidFill>
                <a:schemeClr val="tx1"/>
              </a:solidFill>
            </a:endParaRPr>
          </a:p>
          <a:p>
            <a:pPr algn="ctr"/>
            <a:r>
              <a:rPr kumimoji="1" lang="ja-JP" altLang="en-US" sz="1400" dirty="0">
                <a:solidFill>
                  <a:schemeClr val="tx1"/>
                </a:solidFill>
              </a:rPr>
              <a:t>選択により送られるメールアドレスと入力フォームが変わる</a:t>
            </a:r>
          </a:p>
        </p:txBody>
      </p:sp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26E37CB0-7158-D8AD-BEF1-A3794BACB168}"/>
              </a:ext>
            </a:extLst>
          </p:cNvPr>
          <p:cNvSpPr/>
          <p:nvPr/>
        </p:nvSpPr>
        <p:spPr>
          <a:xfrm>
            <a:off x="0" y="2439698"/>
            <a:ext cx="6858000" cy="519402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吹き出し: 線 13">
            <a:extLst>
              <a:ext uri="{FF2B5EF4-FFF2-40B4-BE49-F238E27FC236}">
                <a16:creationId xmlns:a16="http://schemas.microsoft.com/office/drawing/2014/main" id="{58418999-DCD6-30D3-7031-CA602FEF8BAD}"/>
              </a:ext>
            </a:extLst>
          </p:cNvPr>
          <p:cNvSpPr/>
          <p:nvPr/>
        </p:nvSpPr>
        <p:spPr>
          <a:xfrm>
            <a:off x="5099096" y="2302996"/>
            <a:ext cx="1757243" cy="812800"/>
          </a:xfrm>
          <a:prstGeom prst="borderCallout1">
            <a:avLst>
              <a:gd name="adj1" fmla="val 50000"/>
              <a:gd name="adj2" fmla="val -1106"/>
              <a:gd name="adj3" fmla="val 46533"/>
              <a:gd name="adj4" fmla="val -38837"/>
            </a:avLst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200" dirty="0">
                <a:solidFill>
                  <a:schemeClr val="tx1"/>
                </a:solidFill>
              </a:rPr>
              <a:t>ラジオボタンにする</a:t>
            </a:r>
            <a:endParaRPr kumimoji="1" lang="en-US" altLang="ja-JP" sz="1200" dirty="0">
              <a:solidFill>
                <a:schemeClr val="tx1"/>
              </a:solidFill>
            </a:endParaRPr>
          </a:p>
          <a:p>
            <a:pPr algn="ctr"/>
            <a:r>
              <a:rPr lang="ja-JP" altLang="en-US" sz="1200" dirty="0">
                <a:solidFill>
                  <a:schemeClr val="tx1"/>
                </a:solidFill>
              </a:rPr>
              <a:t>どちらを押すかにより内容変化</a:t>
            </a:r>
            <a:r>
              <a:rPr lang="en-US" altLang="ja-JP" sz="1200" dirty="0">
                <a:solidFill>
                  <a:schemeClr val="tx1"/>
                </a:solidFill>
              </a:rPr>
              <a:t>(</a:t>
            </a:r>
            <a:r>
              <a:rPr lang="ja-JP" altLang="en-US" sz="1200" dirty="0">
                <a:solidFill>
                  <a:schemeClr val="tx1"/>
                </a:solidFill>
              </a:rPr>
              <a:t>以下法人版</a:t>
            </a:r>
            <a:r>
              <a:rPr lang="en-US" altLang="ja-JP" sz="1200" dirty="0">
                <a:solidFill>
                  <a:schemeClr val="tx1"/>
                </a:solidFill>
              </a:rPr>
              <a:t>)</a:t>
            </a:r>
            <a:endParaRPr kumimoji="1" lang="ja-JP" altLang="en-US" sz="1200" dirty="0">
              <a:solidFill>
                <a:schemeClr val="tx1"/>
              </a:solidFill>
            </a:endParaRP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DF8FC493-D560-7BB8-C11D-9E5B35DAD00A}"/>
              </a:ext>
            </a:extLst>
          </p:cNvPr>
          <p:cNvSpPr txBox="1"/>
          <p:nvPr/>
        </p:nvSpPr>
        <p:spPr>
          <a:xfrm>
            <a:off x="533400" y="3172251"/>
            <a:ext cx="72327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400" dirty="0"/>
              <a:t>会社名</a:t>
            </a:r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898FBB54-BF96-26D9-A0D1-EB5B88BADD1E}"/>
              </a:ext>
            </a:extLst>
          </p:cNvPr>
          <p:cNvSpPr txBox="1"/>
          <p:nvPr/>
        </p:nvSpPr>
        <p:spPr>
          <a:xfrm>
            <a:off x="525342" y="3743294"/>
            <a:ext cx="54373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400" dirty="0"/>
              <a:t>氏名</a:t>
            </a:r>
          </a:p>
        </p:txBody>
      </p:sp>
      <p:sp>
        <p:nvSpPr>
          <p:cNvPr id="23" name="四角形: 角を丸くする 22">
            <a:extLst>
              <a:ext uri="{FF2B5EF4-FFF2-40B4-BE49-F238E27FC236}">
                <a16:creationId xmlns:a16="http://schemas.microsoft.com/office/drawing/2014/main" id="{3066258E-AAB9-B2A3-B8BF-64CEA0358EC0}"/>
              </a:ext>
            </a:extLst>
          </p:cNvPr>
          <p:cNvSpPr/>
          <p:nvPr/>
        </p:nvSpPr>
        <p:spPr>
          <a:xfrm>
            <a:off x="2416472" y="3161121"/>
            <a:ext cx="4140200" cy="369332"/>
          </a:xfrm>
          <a:prstGeom prst="round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4" name="四角形: 角を丸くする 23">
            <a:extLst>
              <a:ext uri="{FF2B5EF4-FFF2-40B4-BE49-F238E27FC236}">
                <a16:creationId xmlns:a16="http://schemas.microsoft.com/office/drawing/2014/main" id="{E1666834-1FEF-1CF5-FF2E-F846C843CD51}"/>
              </a:ext>
            </a:extLst>
          </p:cNvPr>
          <p:cNvSpPr/>
          <p:nvPr/>
        </p:nvSpPr>
        <p:spPr>
          <a:xfrm>
            <a:off x="2416472" y="3743294"/>
            <a:ext cx="1959214" cy="369332"/>
          </a:xfrm>
          <a:prstGeom prst="round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dirty="0">
                <a:solidFill>
                  <a:schemeClr val="tx1"/>
                </a:solidFill>
              </a:rPr>
              <a:t>姓</a:t>
            </a:r>
          </a:p>
        </p:txBody>
      </p:sp>
      <p:sp>
        <p:nvSpPr>
          <p:cNvPr id="25" name="四角形: 角を丸くする 24">
            <a:extLst>
              <a:ext uri="{FF2B5EF4-FFF2-40B4-BE49-F238E27FC236}">
                <a16:creationId xmlns:a16="http://schemas.microsoft.com/office/drawing/2014/main" id="{ADB9617E-AAB1-0A38-2D88-0A810213CC94}"/>
              </a:ext>
            </a:extLst>
          </p:cNvPr>
          <p:cNvSpPr/>
          <p:nvPr/>
        </p:nvSpPr>
        <p:spPr>
          <a:xfrm>
            <a:off x="4630915" y="3743294"/>
            <a:ext cx="1959214" cy="369332"/>
          </a:xfrm>
          <a:prstGeom prst="round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dirty="0">
                <a:solidFill>
                  <a:schemeClr val="tx1"/>
                </a:solidFill>
              </a:rPr>
              <a:t>名</a:t>
            </a:r>
          </a:p>
        </p:txBody>
      </p:sp>
      <p:sp>
        <p:nvSpPr>
          <p:cNvPr id="27" name="テキスト ボックス 26">
            <a:extLst>
              <a:ext uri="{FF2B5EF4-FFF2-40B4-BE49-F238E27FC236}">
                <a16:creationId xmlns:a16="http://schemas.microsoft.com/office/drawing/2014/main" id="{A809DE84-D834-08D9-B380-8520B0D02AF9}"/>
              </a:ext>
            </a:extLst>
          </p:cNvPr>
          <p:cNvSpPr txBox="1"/>
          <p:nvPr/>
        </p:nvSpPr>
        <p:spPr>
          <a:xfrm>
            <a:off x="525342" y="4403746"/>
            <a:ext cx="139974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400" dirty="0"/>
              <a:t>氏名</a:t>
            </a:r>
            <a:r>
              <a:rPr kumimoji="1" lang="en-US" altLang="ja-JP" sz="1400" dirty="0"/>
              <a:t>(</a:t>
            </a:r>
            <a:r>
              <a:rPr kumimoji="1" lang="ja-JP" altLang="en-US" sz="1400" dirty="0"/>
              <a:t>フリガナ</a:t>
            </a:r>
            <a:r>
              <a:rPr kumimoji="1" lang="en-US" altLang="ja-JP" sz="1400" dirty="0"/>
              <a:t>)</a:t>
            </a:r>
            <a:endParaRPr kumimoji="1" lang="ja-JP" altLang="en-US" sz="1400" dirty="0"/>
          </a:p>
        </p:txBody>
      </p:sp>
      <p:sp>
        <p:nvSpPr>
          <p:cNvPr id="28" name="四角形: 角を丸くする 27">
            <a:extLst>
              <a:ext uri="{FF2B5EF4-FFF2-40B4-BE49-F238E27FC236}">
                <a16:creationId xmlns:a16="http://schemas.microsoft.com/office/drawing/2014/main" id="{2182AF1D-3EBA-A1EC-95E4-4423B39607F1}"/>
              </a:ext>
            </a:extLst>
          </p:cNvPr>
          <p:cNvSpPr/>
          <p:nvPr/>
        </p:nvSpPr>
        <p:spPr>
          <a:xfrm>
            <a:off x="2416472" y="4403746"/>
            <a:ext cx="1959214" cy="369332"/>
          </a:xfrm>
          <a:prstGeom prst="round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dirty="0">
                <a:solidFill>
                  <a:schemeClr val="tx1"/>
                </a:solidFill>
              </a:rPr>
              <a:t>セイ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29" name="四角形: 角を丸くする 28">
            <a:extLst>
              <a:ext uri="{FF2B5EF4-FFF2-40B4-BE49-F238E27FC236}">
                <a16:creationId xmlns:a16="http://schemas.microsoft.com/office/drawing/2014/main" id="{9DDC7995-B8A8-C1BF-9FC0-C51572BE3F4B}"/>
              </a:ext>
            </a:extLst>
          </p:cNvPr>
          <p:cNvSpPr/>
          <p:nvPr/>
        </p:nvSpPr>
        <p:spPr>
          <a:xfrm>
            <a:off x="4630915" y="4403746"/>
            <a:ext cx="1959214" cy="369332"/>
          </a:xfrm>
          <a:prstGeom prst="round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dirty="0">
                <a:solidFill>
                  <a:schemeClr val="tx1"/>
                </a:solidFill>
              </a:rPr>
              <a:t>メイ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30" name="テキスト ボックス 29">
            <a:extLst>
              <a:ext uri="{FF2B5EF4-FFF2-40B4-BE49-F238E27FC236}">
                <a16:creationId xmlns:a16="http://schemas.microsoft.com/office/drawing/2014/main" id="{423F5BBB-282D-B0B2-4A9B-7B1075625A9E}"/>
              </a:ext>
            </a:extLst>
          </p:cNvPr>
          <p:cNvSpPr txBox="1"/>
          <p:nvPr/>
        </p:nvSpPr>
        <p:spPr>
          <a:xfrm>
            <a:off x="556870" y="5126540"/>
            <a:ext cx="90281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400" dirty="0"/>
              <a:t>電話番号</a:t>
            </a:r>
          </a:p>
        </p:txBody>
      </p:sp>
      <p:sp>
        <p:nvSpPr>
          <p:cNvPr id="31" name="四角形: 角を丸くする 30">
            <a:extLst>
              <a:ext uri="{FF2B5EF4-FFF2-40B4-BE49-F238E27FC236}">
                <a16:creationId xmlns:a16="http://schemas.microsoft.com/office/drawing/2014/main" id="{B1307D39-E1CE-BF85-D41A-0841A7665266}"/>
              </a:ext>
            </a:extLst>
          </p:cNvPr>
          <p:cNvSpPr/>
          <p:nvPr/>
        </p:nvSpPr>
        <p:spPr>
          <a:xfrm>
            <a:off x="2416472" y="5044199"/>
            <a:ext cx="4140200" cy="369332"/>
          </a:xfrm>
          <a:prstGeom prst="round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2" name="テキスト ボックス 31">
            <a:extLst>
              <a:ext uri="{FF2B5EF4-FFF2-40B4-BE49-F238E27FC236}">
                <a16:creationId xmlns:a16="http://schemas.microsoft.com/office/drawing/2014/main" id="{32B53AB8-2E4B-4F6A-798D-97900992AFC6}"/>
              </a:ext>
            </a:extLst>
          </p:cNvPr>
          <p:cNvSpPr txBox="1"/>
          <p:nvPr/>
        </p:nvSpPr>
        <p:spPr>
          <a:xfrm>
            <a:off x="556870" y="5899199"/>
            <a:ext cx="144142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400" dirty="0"/>
              <a:t>メールアドレス</a:t>
            </a:r>
            <a:endParaRPr kumimoji="1" lang="ja-JP" altLang="en-US" sz="1400" dirty="0"/>
          </a:p>
        </p:txBody>
      </p:sp>
      <p:sp>
        <p:nvSpPr>
          <p:cNvPr id="33" name="四角形: 角を丸くする 32">
            <a:extLst>
              <a:ext uri="{FF2B5EF4-FFF2-40B4-BE49-F238E27FC236}">
                <a16:creationId xmlns:a16="http://schemas.microsoft.com/office/drawing/2014/main" id="{A4CE1751-4030-FBB4-CF2B-04A91D27BB0B}"/>
              </a:ext>
            </a:extLst>
          </p:cNvPr>
          <p:cNvSpPr/>
          <p:nvPr/>
        </p:nvSpPr>
        <p:spPr>
          <a:xfrm>
            <a:off x="2416472" y="5816858"/>
            <a:ext cx="4140200" cy="369332"/>
          </a:xfrm>
          <a:prstGeom prst="round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4" name="テキスト ボックス 33">
            <a:extLst>
              <a:ext uri="{FF2B5EF4-FFF2-40B4-BE49-F238E27FC236}">
                <a16:creationId xmlns:a16="http://schemas.microsoft.com/office/drawing/2014/main" id="{DF45120B-3A7C-487E-BCD6-BEA2986D99DF}"/>
              </a:ext>
            </a:extLst>
          </p:cNvPr>
          <p:cNvSpPr txBox="1"/>
          <p:nvPr/>
        </p:nvSpPr>
        <p:spPr>
          <a:xfrm>
            <a:off x="590327" y="6717182"/>
            <a:ext cx="162095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400" dirty="0"/>
              <a:t>お問い合わせ詳細</a:t>
            </a:r>
            <a:endParaRPr kumimoji="1" lang="ja-JP" altLang="en-US" sz="1400" dirty="0"/>
          </a:p>
        </p:txBody>
      </p:sp>
      <p:sp>
        <p:nvSpPr>
          <p:cNvPr id="35" name="四角形: 角を丸くする 34">
            <a:extLst>
              <a:ext uri="{FF2B5EF4-FFF2-40B4-BE49-F238E27FC236}">
                <a16:creationId xmlns:a16="http://schemas.microsoft.com/office/drawing/2014/main" id="{1841672B-41B4-7774-3413-A5DD0CDE0828}"/>
              </a:ext>
            </a:extLst>
          </p:cNvPr>
          <p:cNvSpPr/>
          <p:nvPr/>
        </p:nvSpPr>
        <p:spPr>
          <a:xfrm>
            <a:off x="2449929" y="6634840"/>
            <a:ext cx="4140200" cy="1632859"/>
          </a:xfrm>
          <a:prstGeom prst="round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6" name="テキスト ボックス 35">
            <a:extLst>
              <a:ext uri="{FF2B5EF4-FFF2-40B4-BE49-F238E27FC236}">
                <a16:creationId xmlns:a16="http://schemas.microsoft.com/office/drawing/2014/main" id="{CD7BE703-869F-4664-5DB1-8D8DFD4AB19F}"/>
              </a:ext>
            </a:extLst>
          </p:cNvPr>
          <p:cNvSpPr txBox="1"/>
          <p:nvPr/>
        </p:nvSpPr>
        <p:spPr>
          <a:xfrm>
            <a:off x="517032" y="8597358"/>
            <a:ext cx="108234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400" dirty="0"/>
              <a:t>ご返答方法</a:t>
            </a:r>
            <a:endParaRPr kumimoji="1" lang="ja-JP" altLang="en-US" sz="1400" dirty="0"/>
          </a:p>
        </p:txBody>
      </p:sp>
      <p:sp>
        <p:nvSpPr>
          <p:cNvPr id="37" name="テキスト ボックス 36">
            <a:extLst>
              <a:ext uri="{FF2B5EF4-FFF2-40B4-BE49-F238E27FC236}">
                <a16:creationId xmlns:a16="http://schemas.microsoft.com/office/drawing/2014/main" id="{17FDAFB6-03E4-4B9B-9F1D-8176FCF49881}"/>
              </a:ext>
            </a:extLst>
          </p:cNvPr>
          <p:cNvSpPr txBox="1"/>
          <p:nvPr/>
        </p:nvSpPr>
        <p:spPr>
          <a:xfrm>
            <a:off x="2449929" y="8655421"/>
            <a:ext cx="180049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400" dirty="0"/>
              <a:t>●メール　　〇電話</a:t>
            </a:r>
          </a:p>
        </p:txBody>
      </p:sp>
      <p:sp>
        <p:nvSpPr>
          <p:cNvPr id="38" name="正方形/長方形 37">
            <a:extLst>
              <a:ext uri="{FF2B5EF4-FFF2-40B4-BE49-F238E27FC236}">
                <a16:creationId xmlns:a16="http://schemas.microsoft.com/office/drawing/2014/main" id="{5AA11785-766A-53CD-2745-6C3AFCD78C41}"/>
              </a:ext>
            </a:extLst>
          </p:cNvPr>
          <p:cNvSpPr/>
          <p:nvPr/>
        </p:nvSpPr>
        <p:spPr>
          <a:xfrm>
            <a:off x="0" y="3077413"/>
            <a:ext cx="6858000" cy="519402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9" name="吹き出し: 線 38">
            <a:extLst>
              <a:ext uri="{FF2B5EF4-FFF2-40B4-BE49-F238E27FC236}">
                <a16:creationId xmlns:a16="http://schemas.microsoft.com/office/drawing/2014/main" id="{564EE6C6-443F-80DA-A554-F6A8B91B7333}"/>
              </a:ext>
            </a:extLst>
          </p:cNvPr>
          <p:cNvSpPr/>
          <p:nvPr/>
        </p:nvSpPr>
        <p:spPr>
          <a:xfrm>
            <a:off x="2852662" y="7059902"/>
            <a:ext cx="1757243" cy="812800"/>
          </a:xfrm>
          <a:prstGeom prst="borderCallout1">
            <a:avLst>
              <a:gd name="adj1" fmla="val 50000"/>
              <a:gd name="adj2" fmla="val -1106"/>
              <a:gd name="adj3" fmla="val -450000"/>
              <a:gd name="adj4" fmla="val -87478"/>
            </a:avLst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200" dirty="0">
                <a:solidFill>
                  <a:schemeClr val="tx1"/>
                </a:solidFill>
              </a:rPr>
              <a:t>法人の場合のみ出現</a:t>
            </a:r>
          </a:p>
        </p:txBody>
      </p:sp>
    </p:spTree>
    <p:extLst>
      <p:ext uri="{BB962C8B-B14F-4D97-AF65-F5344CB8AC3E}">
        <p14:creationId xmlns:p14="http://schemas.microsoft.com/office/powerpoint/2010/main" val="8523548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47431DE6-4A87-E645-CE29-E8873B25965A}"/>
              </a:ext>
            </a:extLst>
          </p:cNvPr>
          <p:cNvSpPr txBox="1"/>
          <p:nvPr/>
        </p:nvSpPr>
        <p:spPr>
          <a:xfrm>
            <a:off x="2349500" y="3013765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kumimoji="1" lang="ja-JP" altLang="en-US" dirty="0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5561029E-F2B2-B568-836F-C3D7C4598EFE}"/>
              </a:ext>
            </a:extLst>
          </p:cNvPr>
          <p:cNvSpPr txBox="1"/>
          <p:nvPr/>
        </p:nvSpPr>
        <p:spPr>
          <a:xfrm>
            <a:off x="1848083" y="2324016"/>
            <a:ext cx="31854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/>
              <a:t>工作機械のお取引にあたって</a:t>
            </a: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DE2DC363-F491-BC16-D3D4-538E63AA9AFF}"/>
              </a:ext>
            </a:extLst>
          </p:cNvPr>
          <p:cNvSpPr/>
          <p:nvPr/>
        </p:nvSpPr>
        <p:spPr>
          <a:xfrm>
            <a:off x="0" y="2222861"/>
            <a:ext cx="6858000" cy="1160236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吹き出し: 線 5">
            <a:extLst>
              <a:ext uri="{FF2B5EF4-FFF2-40B4-BE49-F238E27FC236}">
                <a16:creationId xmlns:a16="http://schemas.microsoft.com/office/drawing/2014/main" id="{BCB864B9-FA94-D83E-9F22-51A12B2819D8}"/>
              </a:ext>
            </a:extLst>
          </p:cNvPr>
          <p:cNvSpPr/>
          <p:nvPr/>
        </p:nvSpPr>
        <p:spPr>
          <a:xfrm>
            <a:off x="4711151" y="3905994"/>
            <a:ext cx="2019848" cy="1059934"/>
          </a:xfrm>
          <a:prstGeom prst="borderCallout1">
            <a:avLst>
              <a:gd name="adj1" fmla="val 1563"/>
              <a:gd name="adj2" fmla="val 50207"/>
              <a:gd name="adj3" fmla="val -71875"/>
              <a:gd name="adj4" fmla="val 26713"/>
            </a:avLst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200" dirty="0">
                <a:solidFill>
                  <a:schemeClr val="tx1"/>
                </a:solidFill>
              </a:rPr>
              <a:t>お問い合わせ内容で工作機械系が選択されたら表示</a:t>
            </a:r>
            <a:endParaRPr kumimoji="1" lang="en-US" altLang="ja-JP" sz="1200" dirty="0">
              <a:solidFill>
                <a:schemeClr val="tx1"/>
              </a:solidFill>
            </a:endParaRPr>
          </a:p>
          <a:p>
            <a:pPr algn="ctr"/>
            <a:r>
              <a:rPr lang="ja-JP" altLang="en-US" sz="1200" dirty="0">
                <a:solidFill>
                  <a:schemeClr val="tx1"/>
                </a:solidFill>
              </a:rPr>
              <a:t>クリックで該当ページに移動する</a:t>
            </a:r>
            <a:r>
              <a:rPr lang="en-US" altLang="ja-JP" sz="1200" dirty="0">
                <a:solidFill>
                  <a:schemeClr val="tx1"/>
                </a:solidFill>
              </a:rPr>
              <a:t>(</a:t>
            </a:r>
            <a:r>
              <a:rPr lang="ja-JP" altLang="en-US" sz="1200" dirty="0">
                <a:solidFill>
                  <a:schemeClr val="tx1"/>
                </a:solidFill>
              </a:rPr>
              <a:t>次ページ</a:t>
            </a:r>
            <a:r>
              <a:rPr lang="en-US" altLang="ja-JP" sz="1200" dirty="0">
                <a:solidFill>
                  <a:schemeClr val="tx1"/>
                </a:solidFill>
              </a:rPr>
              <a:t>)</a:t>
            </a:r>
            <a:endParaRPr kumimoji="1" lang="ja-JP" altLang="en-US" sz="1200" dirty="0">
              <a:solidFill>
                <a:schemeClr val="tx1"/>
              </a:solidFill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3271C39F-232B-4FF0-280C-D99F2D045BA2}"/>
              </a:ext>
            </a:extLst>
          </p:cNvPr>
          <p:cNvSpPr txBox="1"/>
          <p:nvPr/>
        </p:nvSpPr>
        <p:spPr>
          <a:xfrm>
            <a:off x="2349500" y="2317462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kumimoji="1" lang="ja-JP" altLang="en-US" dirty="0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92B36CCD-0B79-99B1-0033-CE84E5240A30}"/>
              </a:ext>
            </a:extLst>
          </p:cNvPr>
          <p:cNvSpPr txBox="1"/>
          <p:nvPr/>
        </p:nvSpPr>
        <p:spPr>
          <a:xfrm>
            <a:off x="1720839" y="887609"/>
            <a:ext cx="34163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/>
              <a:t>プライバシーポリシーはこちら</a:t>
            </a:r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2CEA3AC2-4C63-E26E-ADDA-DB45A505FABF}"/>
              </a:ext>
            </a:extLst>
          </p:cNvPr>
          <p:cNvSpPr/>
          <p:nvPr/>
        </p:nvSpPr>
        <p:spPr>
          <a:xfrm>
            <a:off x="0" y="799296"/>
            <a:ext cx="6858000" cy="519402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吹き出し: 線 9">
            <a:extLst>
              <a:ext uri="{FF2B5EF4-FFF2-40B4-BE49-F238E27FC236}">
                <a16:creationId xmlns:a16="http://schemas.microsoft.com/office/drawing/2014/main" id="{A7B59074-A553-CE99-731B-C69B1C9BC569}"/>
              </a:ext>
            </a:extLst>
          </p:cNvPr>
          <p:cNvSpPr/>
          <p:nvPr/>
        </p:nvSpPr>
        <p:spPr>
          <a:xfrm>
            <a:off x="244455" y="3757293"/>
            <a:ext cx="1902397" cy="1059934"/>
          </a:xfrm>
          <a:prstGeom prst="borderCallout1">
            <a:avLst>
              <a:gd name="adj1" fmla="val 1563"/>
              <a:gd name="adj2" fmla="val 50207"/>
              <a:gd name="adj3" fmla="val -248008"/>
              <a:gd name="adj4" fmla="val 86699"/>
            </a:avLst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200" dirty="0">
                <a:solidFill>
                  <a:schemeClr val="tx1"/>
                </a:solidFill>
              </a:rPr>
              <a:t>個人法人どちらにも表示</a:t>
            </a:r>
            <a:endParaRPr kumimoji="1" lang="en-US" altLang="ja-JP" sz="1200" dirty="0">
              <a:solidFill>
                <a:schemeClr val="tx1"/>
              </a:solidFill>
            </a:endParaRPr>
          </a:p>
          <a:p>
            <a:pPr algn="ctr"/>
            <a:r>
              <a:rPr lang="ja-JP" altLang="en-US" sz="1200" dirty="0">
                <a:solidFill>
                  <a:schemeClr val="tx1"/>
                </a:solidFill>
              </a:rPr>
              <a:t>クリックで該当ページに移動する</a:t>
            </a:r>
            <a:endParaRPr kumimoji="1" lang="ja-JP" altLang="en-US" sz="1200" dirty="0">
              <a:solidFill>
                <a:schemeClr val="tx1"/>
              </a:solidFill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970E277D-50F6-12F6-CC90-F819611058A4}"/>
              </a:ext>
            </a:extLst>
          </p:cNvPr>
          <p:cNvSpPr txBox="1"/>
          <p:nvPr/>
        </p:nvSpPr>
        <p:spPr>
          <a:xfrm>
            <a:off x="2759585" y="1432099"/>
            <a:ext cx="13388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/>
              <a:t>□同意する</a:t>
            </a: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7E16685F-37A5-672B-76AD-014E2F44C5F3}"/>
              </a:ext>
            </a:extLst>
          </p:cNvPr>
          <p:cNvSpPr txBox="1"/>
          <p:nvPr/>
        </p:nvSpPr>
        <p:spPr>
          <a:xfrm>
            <a:off x="2759585" y="2970996"/>
            <a:ext cx="13388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/>
              <a:t>□同意する</a:t>
            </a:r>
          </a:p>
        </p:txBody>
      </p:sp>
      <p:sp>
        <p:nvSpPr>
          <p:cNvPr id="14" name="四角形: 角を丸くする 13">
            <a:extLst>
              <a:ext uri="{FF2B5EF4-FFF2-40B4-BE49-F238E27FC236}">
                <a16:creationId xmlns:a16="http://schemas.microsoft.com/office/drawing/2014/main" id="{C1BC7E97-26C9-E677-F28C-39997ECE6B5A}"/>
              </a:ext>
            </a:extLst>
          </p:cNvPr>
          <p:cNvSpPr/>
          <p:nvPr/>
        </p:nvSpPr>
        <p:spPr>
          <a:xfrm>
            <a:off x="2259726" y="4359965"/>
            <a:ext cx="2197974" cy="519402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400" dirty="0">
                <a:solidFill>
                  <a:schemeClr val="tx1"/>
                </a:solidFill>
              </a:rPr>
              <a:t>確認する</a:t>
            </a:r>
          </a:p>
        </p:txBody>
      </p:sp>
      <p:sp>
        <p:nvSpPr>
          <p:cNvPr id="15" name="吹き出し: 線 14">
            <a:extLst>
              <a:ext uri="{FF2B5EF4-FFF2-40B4-BE49-F238E27FC236}">
                <a16:creationId xmlns:a16="http://schemas.microsoft.com/office/drawing/2014/main" id="{965814F5-3EAB-83FA-FC91-2460B581FFEE}"/>
              </a:ext>
            </a:extLst>
          </p:cNvPr>
          <p:cNvSpPr/>
          <p:nvPr/>
        </p:nvSpPr>
        <p:spPr>
          <a:xfrm>
            <a:off x="2454127" y="5064478"/>
            <a:ext cx="2579443" cy="1725901"/>
          </a:xfrm>
          <a:prstGeom prst="borderCallout1">
            <a:avLst>
              <a:gd name="adj1" fmla="val 1563"/>
              <a:gd name="adj2" fmla="val 50207"/>
              <a:gd name="adj3" fmla="val -18206"/>
              <a:gd name="adj4" fmla="val 35921"/>
            </a:avLst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200" dirty="0">
                <a:solidFill>
                  <a:schemeClr val="tx1"/>
                </a:solidFill>
              </a:rPr>
              <a:t>全ての入力がされていないと押せない</a:t>
            </a:r>
            <a:r>
              <a:rPr kumimoji="1" lang="en-US" altLang="ja-JP" sz="1200" dirty="0">
                <a:solidFill>
                  <a:schemeClr val="tx1"/>
                </a:solidFill>
              </a:rPr>
              <a:t>(</a:t>
            </a:r>
            <a:r>
              <a:rPr kumimoji="1" lang="ja-JP" altLang="en-US" sz="1200" dirty="0">
                <a:solidFill>
                  <a:schemeClr val="tx1"/>
                </a:solidFill>
              </a:rPr>
              <a:t>アラートあり</a:t>
            </a:r>
            <a:r>
              <a:rPr kumimoji="1" lang="en-US" altLang="ja-JP" sz="1200" dirty="0">
                <a:solidFill>
                  <a:schemeClr val="tx1"/>
                </a:solidFill>
              </a:rPr>
              <a:t>)</a:t>
            </a:r>
          </a:p>
          <a:p>
            <a:pPr algn="ctr"/>
            <a:r>
              <a:rPr kumimoji="1" lang="ja-JP" altLang="en-US" sz="1200" dirty="0">
                <a:solidFill>
                  <a:schemeClr val="tx1"/>
                </a:solidFill>
              </a:rPr>
              <a:t>同意するが押されないと押せない</a:t>
            </a:r>
            <a:r>
              <a:rPr kumimoji="1" lang="en-US" altLang="ja-JP" sz="1200" dirty="0">
                <a:solidFill>
                  <a:schemeClr val="tx1"/>
                </a:solidFill>
              </a:rPr>
              <a:t>(</a:t>
            </a:r>
            <a:r>
              <a:rPr kumimoji="1" lang="ja-JP" altLang="en-US" sz="1200" dirty="0">
                <a:solidFill>
                  <a:schemeClr val="tx1"/>
                </a:solidFill>
              </a:rPr>
              <a:t>アラートあり</a:t>
            </a:r>
            <a:r>
              <a:rPr kumimoji="1" lang="en-US" altLang="ja-JP" sz="1200" dirty="0">
                <a:solidFill>
                  <a:schemeClr val="tx1"/>
                </a:solidFill>
              </a:rPr>
              <a:t>)</a:t>
            </a:r>
          </a:p>
          <a:p>
            <a:pPr algn="ctr"/>
            <a:r>
              <a:rPr lang="ja-JP" altLang="en-US" sz="1200" dirty="0">
                <a:solidFill>
                  <a:schemeClr val="tx1"/>
                </a:solidFill>
              </a:rPr>
              <a:t>押したら確認フォームに移動する</a:t>
            </a:r>
            <a:endParaRPr lang="en-US" altLang="ja-JP" sz="1200" dirty="0">
              <a:solidFill>
                <a:schemeClr val="tx1"/>
              </a:solidFill>
            </a:endParaRPr>
          </a:p>
          <a:p>
            <a:pPr algn="ctr"/>
            <a:r>
              <a:rPr kumimoji="1" lang="ja-JP" altLang="en-US" sz="1200" dirty="0">
                <a:solidFill>
                  <a:schemeClr val="tx1"/>
                </a:solidFill>
              </a:rPr>
              <a:t>確認後、送信できる</a:t>
            </a:r>
          </a:p>
        </p:txBody>
      </p:sp>
      <p:sp>
        <p:nvSpPr>
          <p:cNvPr id="16" name="正方形/長方形 15">
            <a:extLst>
              <a:ext uri="{FF2B5EF4-FFF2-40B4-BE49-F238E27FC236}">
                <a16:creationId xmlns:a16="http://schemas.microsoft.com/office/drawing/2014/main" id="{64EBAA8B-3A0F-9DAA-CBE9-FEADC7B7458F}"/>
              </a:ext>
            </a:extLst>
          </p:cNvPr>
          <p:cNvSpPr/>
          <p:nvPr/>
        </p:nvSpPr>
        <p:spPr>
          <a:xfrm>
            <a:off x="2534231" y="1370209"/>
            <a:ext cx="1564182" cy="519402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" name="吹き出し: 線 16">
            <a:extLst>
              <a:ext uri="{FF2B5EF4-FFF2-40B4-BE49-F238E27FC236}">
                <a16:creationId xmlns:a16="http://schemas.microsoft.com/office/drawing/2014/main" id="{26EC15FC-E606-92E2-DBCB-8ACA6826985F}"/>
              </a:ext>
            </a:extLst>
          </p:cNvPr>
          <p:cNvSpPr/>
          <p:nvPr/>
        </p:nvSpPr>
        <p:spPr>
          <a:xfrm>
            <a:off x="5037256" y="1555462"/>
            <a:ext cx="1630243" cy="369332"/>
          </a:xfrm>
          <a:prstGeom prst="borderCallout1">
            <a:avLst>
              <a:gd name="adj1" fmla="val 46265"/>
              <a:gd name="adj2" fmla="val -1988"/>
              <a:gd name="adj3" fmla="val 50341"/>
              <a:gd name="adj4" fmla="val -66518"/>
            </a:avLst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200" dirty="0">
                <a:solidFill>
                  <a:schemeClr val="tx1"/>
                </a:solidFill>
              </a:rPr>
              <a:t>チェックボックス</a:t>
            </a:r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576ABF34-676E-2AA0-F32D-D0F490B8A703}"/>
              </a:ext>
            </a:extLst>
          </p:cNvPr>
          <p:cNvSpPr/>
          <p:nvPr/>
        </p:nvSpPr>
        <p:spPr>
          <a:xfrm>
            <a:off x="244455" y="7411913"/>
            <a:ext cx="6423044" cy="2306083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solidFill>
                  <a:sysClr val="windowText" lastClr="000000"/>
                </a:solidFill>
              </a:rPr>
              <a:t>・工作機械について</a:t>
            </a:r>
            <a:endParaRPr kumimoji="1" lang="en-US" altLang="ja-JP" dirty="0">
              <a:solidFill>
                <a:sysClr val="windowText" lastClr="000000"/>
              </a:solidFill>
            </a:endParaRPr>
          </a:p>
          <a:p>
            <a:pPr algn="ctr"/>
            <a:r>
              <a:rPr kumimoji="1" lang="ja-JP" altLang="en-US" dirty="0">
                <a:solidFill>
                  <a:sysClr val="windowText" lastClr="000000"/>
                </a:solidFill>
              </a:rPr>
              <a:t>・お引取について</a:t>
            </a:r>
            <a:endParaRPr kumimoji="1" lang="en-US" altLang="ja-JP" dirty="0">
              <a:solidFill>
                <a:sysClr val="windowText" lastClr="000000"/>
              </a:solidFill>
            </a:endParaRPr>
          </a:p>
          <a:p>
            <a:pPr algn="ctr"/>
            <a:r>
              <a:rPr kumimoji="1" lang="en-US" altLang="ja-JP" dirty="0">
                <a:solidFill>
                  <a:sysClr val="windowText" lastClr="000000"/>
                </a:solidFill>
              </a:rPr>
              <a:t>OA</a:t>
            </a:r>
            <a:r>
              <a:rPr kumimoji="1" lang="ja-JP" altLang="en-US" dirty="0">
                <a:solidFill>
                  <a:sysClr val="windowText" lastClr="000000"/>
                </a:solidFill>
              </a:rPr>
              <a:t>機器の買取について</a:t>
            </a:r>
            <a:endParaRPr kumimoji="1" lang="en-US" altLang="ja-JP" dirty="0">
              <a:solidFill>
                <a:sysClr val="windowText" lastClr="000000"/>
              </a:solidFill>
            </a:endParaRPr>
          </a:p>
          <a:p>
            <a:pPr algn="ctr"/>
            <a:r>
              <a:rPr kumimoji="1" lang="ja-JP" altLang="en-US" dirty="0">
                <a:solidFill>
                  <a:sysClr val="windowText" lastClr="000000"/>
                </a:solidFill>
              </a:rPr>
              <a:t>・リザード</a:t>
            </a:r>
            <a:r>
              <a:rPr kumimoji="1" lang="en-US" altLang="ja-JP" dirty="0">
                <a:solidFill>
                  <a:sysClr val="windowText" lastClr="000000"/>
                </a:solidFill>
              </a:rPr>
              <a:t>(</a:t>
            </a:r>
            <a:r>
              <a:rPr kumimoji="1" lang="ja-JP" altLang="en-US" dirty="0">
                <a:solidFill>
                  <a:sysClr val="windowText" lastClr="000000"/>
                </a:solidFill>
              </a:rPr>
              <a:t>再生</a:t>
            </a:r>
            <a:r>
              <a:rPr kumimoji="1" lang="en-US" altLang="ja-JP" dirty="0">
                <a:solidFill>
                  <a:sysClr val="windowText" lastClr="000000"/>
                </a:solidFill>
              </a:rPr>
              <a:t>PC)</a:t>
            </a:r>
            <a:r>
              <a:rPr kumimoji="1" lang="ja-JP" altLang="en-US" dirty="0">
                <a:solidFill>
                  <a:sysClr val="windowText" lastClr="000000"/>
                </a:solidFill>
              </a:rPr>
              <a:t>の買取について</a:t>
            </a:r>
            <a:endParaRPr kumimoji="1" lang="en-US" altLang="ja-JP" dirty="0">
              <a:solidFill>
                <a:sysClr val="windowText" lastClr="000000"/>
              </a:solidFill>
            </a:endParaRPr>
          </a:p>
          <a:p>
            <a:pPr algn="ctr"/>
            <a:r>
              <a:rPr kumimoji="1" lang="ja-JP" altLang="en-US" dirty="0">
                <a:solidFill>
                  <a:sysClr val="windowText" lastClr="000000"/>
                </a:solidFill>
              </a:rPr>
              <a:t>・リザード</a:t>
            </a:r>
            <a:r>
              <a:rPr kumimoji="1" lang="en-US" altLang="ja-JP" dirty="0">
                <a:solidFill>
                  <a:sysClr val="windowText" lastClr="000000"/>
                </a:solidFill>
              </a:rPr>
              <a:t>(</a:t>
            </a:r>
            <a:r>
              <a:rPr kumimoji="1" lang="ja-JP" altLang="en-US" dirty="0">
                <a:solidFill>
                  <a:sysClr val="windowText" lastClr="000000"/>
                </a:solidFill>
              </a:rPr>
              <a:t>再生</a:t>
            </a:r>
            <a:r>
              <a:rPr kumimoji="1" lang="en-US" altLang="ja-JP" dirty="0">
                <a:solidFill>
                  <a:sysClr val="windowText" lastClr="000000"/>
                </a:solidFill>
              </a:rPr>
              <a:t>PC)</a:t>
            </a:r>
            <a:r>
              <a:rPr kumimoji="1" lang="ja-JP" altLang="en-US" dirty="0">
                <a:solidFill>
                  <a:sysClr val="windowText" lastClr="000000"/>
                </a:solidFill>
              </a:rPr>
              <a:t>の修理依頼</a:t>
            </a:r>
            <a:endParaRPr kumimoji="1" lang="en-US" altLang="ja-JP" dirty="0">
              <a:solidFill>
                <a:sysClr val="windowText" lastClr="000000"/>
              </a:solidFill>
            </a:endParaRPr>
          </a:p>
          <a:p>
            <a:pPr algn="ctr"/>
            <a:r>
              <a:rPr kumimoji="1" lang="ja-JP" altLang="en-US" dirty="0">
                <a:solidFill>
                  <a:sysClr val="windowText" lastClr="000000"/>
                </a:solidFill>
              </a:rPr>
              <a:t>・採用について</a:t>
            </a:r>
            <a:endParaRPr kumimoji="1" lang="en-US" altLang="ja-JP" dirty="0">
              <a:solidFill>
                <a:sysClr val="windowText" lastClr="000000"/>
              </a:solidFill>
            </a:endParaRPr>
          </a:p>
          <a:p>
            <a:pPr algn="ctr"/>
            <a:r>
              <a:rPr kumimoji="1" lang="ja-JP" altLang="en-US" dirty="0">
                <a:solidFill>
                  <a:sysClr val="windowText" lastClr="000000"/>
                </a:solidFill>
              </a:rPr>
              <a:t>・その他の内容</a:t>
            </a:r>
            <a:endParaRPr kumimoji="1" lang="en-US" altLang="ja-JP" dirty="0">
              <a:solidFill>
                <a:sysClr val="windowText" lastClr="000000"/>
              </a:solidFill>
            </a:endParaRP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656967B5-C0E3-BABD-F57B-ACC47F68C88C}"/>
              </a:ext>
            </a:extLst>
          </p:cNvPr>
          <p:cNvSpPr txBox="1"/>
          <p:nvPr/>
        </p:nvSpPr>
        <p:spPr>
          <a:xfrm>
            <a:off x="190501" y="7042581"/>
            <a:ext cx="18004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b="1" dirty="0"/>
              <a:t>プルダウン内容</a:t>
            </a:r>
          </a:p>
        </p:txBody>
      </p:sp>
    </p:spTree>
    <p:extLst>
      <p:ext uri="{BB962C8B-B14F-4D97-AF65-F5344CB8AC3E}">
        <p14:creationId xmlns:p14="http://schemas.microsoft.com/office/powerpoint/2010/main" val="34662969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367</TotalTime>
  <Words>205</Words>
  <Application>Microsoft Office PowerPoint</Application>
  <PresentationFormat>A4 210 x 297 mm</PresentationFormat>
  <Paragraphs>46</Paragraphs>
  <Slides>3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3</vt:i4>
      </vt:variant>
    </vt:vector>
  </HeadingPairs>
  <TitlesOfParts>
    <vt:vector size="9" baseType="lpstr">
      <vt:lpstr>メイリオ</vt:lpstr>
      <vt:lpstr>游ゴシック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村井 勇樹</dc:creator>
  <cp:lastModifiedBy>井上 愛菜</cp:lastModifiedBy>
  <cp:revision>3</cp:revision>
  <dcterms:created xsi:type="dcterms:W3CDTF">2023-07-24T06:57:25Z</dcterms:created>
  <dcterms:modified xsi:type="dcterms:W3CDTF">2023-12-19T03:42:33Z</dcterms:modified>
</cp:coreProperties>
</file>