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256" r:id="rId2"/>
    <p:sldId id="406" r:id="rId3"/>
    <p:sldId id="346" r:id="rId4"/>
    <p:sldId id="387" r:id="rId5"/>
    <p:sldId id="392" r:id="rId6"/>
    <p:sldId id="398" r:id="rId7"/>
    <p:sldId id="417" r:id="rId8"/>
    <p:sldId id="418" r:id="rId9"/>
    <p:sldId id="388" r:id="rId10"/>
    <p:sldId id="396" r:id="rId11"/>
    <p:sldId id="408" r:id="rId12"/>
    <p:sldId id="420" r:id="rId13"/>
    <p:sldId id="385" r:id="rId14"/>
    <p:sldId id="390" r:id="rId15"/>
    <p:sldId id="359" r:id="rId16"/>
    <p:sldId id="397" r:id="rId17"/>
    <p:sldId id="404" r:id="rId18"/>
    <p:sldId id="415" r:id="rId19"/>
    <p:sldId id="403" r:id="rId20"/>
    <p:sldId id="413" r:id="rId21"/>
    <p:sldId id="402" r:id="rId22"/>
    <p:sldId id="284" r:id="rId23"/>
    <p:sldId id="419" r:id="rId24"/>
    <p:sldId id="399" r:id="rId25"/>
    <p:sldId id="391" r:id="rId26"/>
    <p:sldId id="285" r:id="rId27"/>
    <p:sldId id="405" r:id="rId28"/>
    <p:sldId id="373" r:id="rId29"/>
    <p:sldId id="270" r:id="rId30"/>
    <p:sldId id="384" r:id="rId31"/>
    <p:sldId id="377" r:id="rId32"/>
    <p:sldId id="409" r:id="rId33"/>
    <p:sldId id="410" r:id="rId34"/>
    <p:sldId id="411" r:id="rId3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ED7D31"/>
    <a:srgbClr val="696969"/>
    <a:srgbClr val="FF99FF"/>
    <a:srgbClr val="93E3FF"/>
    <a:srgbClr val="E2F6FC"/>
    <a:srgbClr val="CC4234"/>
    <a:srgbClr val="FFCCFF"/>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80" autoAdjust="0"/>
    <p:restoredTop sz="97380" autoAdjust="0"/>
  </p:normalViewPr>
  <p:slideViewPr>
    <p:cSldViewPr snapToGrid="0">
      <p:cViewPr varScale="1">
        <p:scale>
          <a:sx n="112" d="100"/>
          <a:sy n="112" d="100"/>
        </p:scale>
        <p:origin x="150" y="10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en-US" altLang="ja-JP" sz="2800" b="1" i="0" u="none" strike="noStrike" kern="1200" spc="0" baseline="0" smtClean="0">
                <a:solidFill>
                  <a:schemeClr val="tx1">
                    <a:lumMod val="65000"/>
                    <a:lumOff val="35000"/>
                  </a:schemeClr>
                </a:solidFill>
                <a:latin typeface="+mn-lt"/>
                <a:ea typeface="+mn-ea"/>
                <a:cs typeface="+mn-cs"/>
              </a:defRPr>
            </a:pPr>
            <a:r>
              <a:rPr lang="en-US" altLang="ja-JP" sz="2800" b="1" dirty="0"/>
              <a:t>Global market for image analysis software for research and inspection</a:t>
            </a:r>
          </a:p>
        </c:rich>
      </c:tx>
      <c:layout>
        <c:manualLayout>
          <c:xMode val="edge"/>
          <c:yMode val="edge"/>
          <c:x val="0.12729936532486547"/>
          <c:y val="0"/>
        </c:manualLayout>
      </c:layout>
      <c:overlay val="0"/>
      <c:spPr>
        <a:noFill/>
        <a:ln>
          <a:noFill/>
        </a:ln>
        <a:effectLst/>
      </c:spPr>
      <c:txPr>
        <a:bodyPr rot="0" spcFirstLastPara="1" vertOverflow="ellipsis" vert="horz" wrap="square" anchor="ctr" anchorCtr="1"/>
        <a:lstStyle/>
        <a:p>
          <a:pPr>
            <a:defRPr lang="en-US" altLang="ja-JP" sz="2800" b="1" i="0" u="none" strike="noStrike" kern="1200" spc="0" baseline="0" smtClean="0">
              <a:solidFill>
                <a:schemeClr val="tx1">
                  <a:lumMod val="65000"/>
                  <a:lumOff val="35000"/>
                </a:schemeClr>
              </a:solidFill>
              <a:latin typeface="+mn-lt"/>
              <a:ea typeface="+mn-ea"/>
              <a:cs typeface="+mn-cs"/>
            </a:defRPr>
          </a:pPr>
          <a:endParaRPr lang="ja-JP"/>
        </a:p>
      </c:txPr>
    </c:title>
    <c:autoTitleDeleted val="0"/>
    <c:plotArea>
      <c:layout/>
      <c:barChart>
        <c:barDir val="col"/>
        <c:grouping val="stacked"/>
        <c:varyColors val="0"/>
        <c:ser>
          <c:idx val="0"/>
          <c:order val="0"/>
          <c:tx>
            <c:strRef>
              <c:f>Sheet1!$B$1</c:f>
              <c:strCache>
                <c:ptCount val="1"/>
                <c:pt idx="0">
                  <c:v>Life Sciense</c:v>
                </c:pt>
              </c:strCache>
            </c:strRef>
          </c:tx>
          <c:spPr>
            <a:solidFill>
              <a:schemeClr val="accent1"/>
            </a:solidFill>
            <a:ln>
              <a:noFill/>
            </a:ln>
            <a:effectLst/>
          </c:spPr>
          <c:invertIfNegative val="0"/>
          <c:cat>
            <c:numRef>
              <c:f>Sheet1!$A$2:$A$10</c:f>
              <c:numCache>
                <c:formatCode>General</c:formatCode>
                <c:ptCount val="9"/>
                <c:pt idx="0">
                  <c:v>2019</c:v>
                </c:pt>
                <c:pt idx="1">
                  <c:v>2020</c:v>
                </c:pt>
                <c:pt idx="2">
                  <c:v>2021</c:v>
                </c:pt>
                <c:pt idx="3">
                  <c:v>2022</c:v>
                </c:pt>
                <c:pt idx="4">
                  <c:v>2023</c:v>
                </c:pt>
                <c:pt idx="5">
                  <c:v>2024</c:v>
                </c:pt>
                <c:pt idx="6">
                  <c:v>2025</c:v>
                </c:pt>
                <c:pt idx="7">
                  <c:v>2026</c:v>
                </c:pt>
                <c:pt idx="8">
                  <c:v>2027</c:v>
                </c:pt>
              </c:numCache>
            </c:numRef>
          </c:cat>
          <c:val>
            <c:numRef>
              <c:f>Sheet1!$B$2:$B$10</c:f>
              <c:numCache>
                <c:formatCode>General</c:formatCode>
                <c:ptCount val="9"/>
                <c:pt idx="0">
                  <c:v>5885</c:v>
                </c:pt>
                <c:pt idx="1">
                  <c:v>7348</c:v>
                </c:pt>
                <c:pt idx="2">
                  <c:v>7821</c:v>
                </c:pt>
                <c:pt idx="3">
                  <c:v>8844</c:v>
                </c:pt>
                <c:pt idx="4">
                  <c:v>9977</c:v>
                </c:pt>
                <c:pt idx="5">
                  <c:v>11605</c:v>
                </c:pt>
                <c:pt idx="6">
                  <c:v>13255</c:v>
                </c:pt>
                <c:pt idx="7">
                  <c:v>15477</c:v>
                </c:pt>
                <c:pt idx="8">
                  <c:v>17644</c:v>
                </c:pt>
              </c:numCache>
            </c:numRef>
          </c:val>
          <c:extLst>
            <c:ext xmlns:c16="http://schemas.microsoft.com/office/drawing/2014/chart" uri="{C3380CC4-5D6E-409C-BE32-E72D297353CC}">
              <c16:uniqueId val="{00000000-1EEC-44DF-987E-95C933D4C6C5}"/>
            </c:ext>
          </c:extLst>
        </c:ser>
        <c:ser>
          <c:idx val="1"/>
          <c:order val="1"/>
          <c:tx>
            <c:strRef>
              <c:f>Sheet1!$C$1</c:f>
              <c:strCache>
                <c:ptCount val="1"/>
                <c:pt idx="0">
                  <c:v>Medical Pathology</c:v>
                </c:pt>
              </c:strCache>
            </c:strRef>
          </c:tx>
          <c:spPr>
            <a:solidFill>
              <a:schemeClr val="accent2"/>
            </a:solidFill>
            <a:ln>
              <a:noFill/>
            </a:ln>
            <a:effectLst/>
          </c:spPr>
          <c:invertIfNegative val="0"/>
          <c:cat>
            <c:numRef>
              <c:f>Sheet1!$A$2:$A$10</c:f>
              <c:numCache>
                <c:formatCode>General</c:formatCode>
                <c:ptCount val="9"/>
                <c:pt idx="0">
                  <c:v>2019</c:v>
                </c:pt>
                <c:pt idx="1">
                  <c:v>2020</c:v>
                </c:pt>
                <c:pt idx="2">
                  <c:v>2021</c:v>
                </c:pt>
                <c:pt idx="3">
                  <c:v>2022</c:v>
                </c:pt>
                <c:pt idx="4">
                  <c:v>2023</c:v>
                </c:pt>
                <c:pt idx="5">
                  <c:v>2024</c:v>
                </c:pt>
                <c:pt idx="6">
                  <c:v>2025</c:v>
                </c:pt>
                <c:pt idx="7">
                  <c:v>2026</c:v>
                </c:pt>
                <c:pt idx="8">
                  <c:v>2027</c:v>
                </c:pt>
              </c:numCache>
            </c:numRef>
          </c:cat>
          <c:val>
            <c:numRef>
              <c:f>Sheet1!$C$2:$C$10</c:f>
              <c:numCache>
                <c:formatCode>General</c:formatCode>
                <c:ptCount val="9"/>
                <c:pt idx="0">
                  <c:v>2486</c:v>
                </c:pt>
                <c:pt idx="1">
                  <c:v>2761</c:v>
                </c:pt>
                <c:pt idx="2">
                  <c:v>3069</c:v>
                </c:pt>
                <c:pt idx="3">
                  <c:v>3410</c:v>
                </c:pt>
                <c:pt idx="4">
                  <c:v>3751</c:v>
                </c:pt>
                <c:pt idx="5">
                  <c:v>4125</c:v>
                </c:pt>
                <c:pt idx="6">
                  <c:v>4532</c:v>
                </c:pt>
                <c:pt idx="7">
                  <c:v>4983</c:v>
                </c:pt>
                <c:pt idx="8">
                  <c:v>5489</c:v>
                </c:pt>
              </c:numCache>
            </c:numRef>
          </c:val>
          <c:extLst>
            <c:ext xmlns:c16="http://schemas.microsoft.com/office/drawing/2014/chart" uri="{C3380CC4-5D6E-409C-BE32-E72D297353CC}">
              <c16:uniqueId val="{00000001-1EEC-44DF-987E-95C933D4C6C5}"/>
            </c:ext>
          </c:extLst>
        </c:ser>
        <c:ser>
          <c:idx val="2"/>
          <c:order val="2"/>
          <c:tx>
            <c:strRef>
              <c:f>Sheet1!$D$1</c:f>
              <c:strCache>
                <c:ptCount val="1"/>
                <c:pt idx="0">
                  <c:v>Industry</c:v>
                </c:pt>
              </c:strCache>
            </c:strRef>
          </c:tx>
          <c:spPr>
            <a:solidFill>
              <a:schemeClr val="accent3"/>
            </a:solidFill>
            <a:ln>
              <a:noFill/>
            </a:ln>
            <a:effectLst/>
          </c:spPr>
          <c:invertIfNegative val="0"/>
          <c:cat>
            <c:numRef>
              <c:f>Sheet1!$A$2:$A$10</c:f>
              <c:numCache>
                <c:formatCode>General</c:formatCode>
                <c:ptCount val="9"/>
                <c:pt idx="0">
                  <c:v>2019</c:v>
                </c:pt>
                <c:pt idx="1">
                  <c:v>2020</c:v>
                </c:pt>
                <c:pt idx="2">
                  <c:v>2021</c:v>
                </c:pt>
                <c:pt idx="3">
                  <c:v>2022</c:v>
                </c:pt>
                <c:pt idx="4">
                  <c:v>2023</c:v>
                </c:pt>
                <c:pt idx="5">
                  <c:v>2024</c:v>
                </c:pt>
                <c:pt idx="6">
                  <c:v>2025</c:v>
                </c:pt>
                <c:pt idx="7">
                  <c:v>2026</c:v>
                </c:pt>
                <c:pt idx="8">
                  <c:v>2027</c:v>
                </c:pt>
              </c:numCache>
            </c:numRef>
          </c:cat>
          <c:val>
            <c:numRef>
              <c:f>Sheet1!$D$2:$D$10</c:f>
              <c:numCache>
                <c:formatCode>General</c:formatCode>
                <c:ptCount val="9"/>
                <c:pt idx="0">
                  <c:v>6600</c:v>
                </c:pt>
                <c:pt idx="1">
                  <c:v>6820</c:v>
                </c:pt>
                <c:pt idx="2">
                  <c:v>8250</c:v>
                </c:pt>
                <c:pt idx="3">
                  <c:v>9350</c:v>
                </c:pt>
                <c:pt idx="4">
                  <c:v>11110</c:v>
                </c:pt>
                <c:pt idx="5">
                  <c:v>13332</c:v>
                </c:pt>
                <c:pt idx="6">
                  <c:v>15994</c:v>
                </c:pt>
                <c:pt idx="7">
                  <c:v>19195</c:v>
                </c:pt>
                <c:pt idx="8">
                  <c:v>23034</c:v>
                </c:pt>
              </c:numCache>
            </c:numRef>
          </c:val>
          <c:extLst>
            <c:ext xmlns:c16="http://schemas.microsoft.com/office/drawing/2014/chart" uri="{C3380CC4-5D6E-409C-BE32-E72D297353CC}">
              <c16:uniqueId val="{00000002-1EEC-44DF-987E-95C933D4C6C5}"/>
            </c:ext>
          </c:extLst>
        </c:ser>
        <c:dLbls>
          <c:showLegendKey val="0"/>
          <c:showVal val="0"/>
          <c:showCatName val="0"/>
          <c:showSerName val="0"/>
          <c:showPercent val="0"/>
          <c:showBubbleSize val="0"/>
        </c:dLbls>
        <c:gapWidth val="150"/>
        <c:overlap val="100"/>
        <c:axId val="2086996864"/>
        <c:axId val="2086997696"/>
      </c:barChart>
      <c:catAx>
        <c:axId val="20869968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ja-JP"/>
          </a:p>
        </c:txPr>
        <c:crossAx val="2086997696"/>
        <c:crosses val="autoZero"/>
        <c:auto val="1"/>
        <c:lblAlgn val="ctr"/>
        <c:lblOffset val="100"/>
        <c:noMultiLvlLbl val="0"/>
      </c:catAx>
      <c:valAx>
        <c:axId val="20869976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ja-JP"/>
          </a:p>
        </c:txPr>
        <c:crossAx val="2086996864"/>
        <c:crosses val="autoZero"/>
        <c:crossBetween val="between"/>
      </c:valAx>
      <c:spPr>
        <a:noFill/>
        <a:ln w="0">
          <a:solidFill>
            <a:schemeClr val="accent1"/>
          </a:solidFill>
        </a:ln>
        <a:effectLst/>
      </c:spPr>
    </c:plotArea>
    <c:legend>
      <c:legendPos val="b"/>
      <c:overlay val="0"/>
      <c:spPr>
        <a:noFill/>
        <a:ln>
          <a:noFill/>
        </a:ln>
        <a:effectLst/>
      </c:spPr>
      <c:txPr>
        <a:bodyPr rot="0" spcFirstLastPara="1" vertOverflow="ellipsis" vert="horz" wrap="square" anchor="ctr" anchorCtr="1"/>
        <a:lstStyle/>
        <a:p>
          <a:pPr>
            <a:defRPr sz="2800" b="0"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Sheet1!$B$1</c:f>
              <c:strCache>
                <c:ptCount val="1"/>
                <c:pt idx="0">
                  <c:v>our product IAS</c:v>
                </c:pt>
              </c:strCache>
            </c:strRef>
          </c:tx>
          <c:spPr>
            <a:solidFill>
              <a:schemeClr val="accent1"/>
            </a:solidFill>
            <a:ln>
              <a:noFill/>
            </a:ln>
            <a:effectLst/>
          </c:spPr>
          <c:cat>
            <c:strRef>
              <c:f>Sheet1!$A$2:$A$11</c:f>
              <c:strCache>
                <c:ptCount val="10"/>
                <c:pt idx="0">
                  <c:v>OS support</c:v>
                </c:pt>
                <c:pt idx="1">
                  <c:v>Remote support</c:v>
                </c:pt>
                <c:pt idx="2">
                  <c:v>Supported formats</c:v>
                </c:pt>
                <c:pt idx="3">
                  <c:v>Image proccessing</c:v>
                </c:pt>
                <c:pt idx="4">
                  <c:v>Number of analysis items</c:v>
                </c:pt>
                <c:pt idx="5">
                  <c:v>Big data</c:v>
                </c:pt>
                <c:pt idx="6">
                  <c:v>Multidimensional support</c:v>
                </c:pt>
                <c:pt idx="7">
                  <c:v>Operability</c:v>
                </c:pt>
                <c:pt idx="8">
                  <c:v>Proce</c:v>
                </c:pt>
                <c:pt idx="9">
                  <c:v>Awareness</c:v>
                </c:pt>
              </c:strCache>
            </c:strRef>
          </c:cat>
          <c:val>
            <c:numRef>
              <c:f>Sheet1!$B$2:$B$11</c:f>
              <c:numCache>
                <c:formatCode>General</c:formatCode>
                <c:ptCount val="10"/>
                <c:pt idx="0">
                  <c:v>10</c:v>
                </c:pt>
                <c:pt idx="1">
                  <c:v>10</c:v>
                </c:pt>
                <c:pt idx="2">
                  <c:v>10</c:v>
                </c:pt>
                <c:pt idx="3">
                  <c:v>9</c:v>
                </c:pt>
                <c:pt idx="4">
                  <c:v>7</c:v>
                </c:pt>
                <c:pt idx="5">
                  <c:v>10</c:v>
                </c:pt>
                <c:pt idx="6">
                  <c:v>10</c:v>
                </c:pt>
                <c:pt idx="7">
                  <c:v>9</c:v>
                </c:pt>
                <c:pt idx="8">
                  <c:v>10</c:v>
                </c:pt>
                <c:pt idx="9">
                  <c:v>1</c:v>
                </c:pt>
              </c:numCache>
            </c:numRef>
          </c:val>
          <c:extLst>
            <c:ext xmlns:c16="http://schemas.microsoft.com/office/drawing/2014/chart" uri="{C3380CC4-5D6E-409C-BE32-E72D297353CC}">
              <c16:uniqueId val="{00000000-8DAF-438E-B6C9-B60294AFDBDD}"/>
            </c:ext>
          </c:extLst>
        </c:ser>
        <c:dLbls>
          <c:showLegendKey val="0"/>
          <c:showVal val="0"/>
          <c:showCatName val="0"/>
          <c:showSerName val="0"/>
          <c:showPercent val="0"/>
          <c:showBubbleSize val="0"/>
        </c:dLbls>
        <c:axId val="182411360"/>
        <c:axId val="182400960"/>
      </c:radarChart>
      <c:radarChart>
        <c:radarStyle val="marker"/>
        <c:varyColors val="0"/>
        <c:ser>
          <c:idx val="1"/>
          <c:order val="1"/>
          <c:tx>
            <c:strRef>
              <c:f>Sheet1!$C$1</c:f>
              <c:strCache>
                <c:ptCount val="1"/>
                <c:pt idx="0">
                  <c:v>Metamorph</c:v>
                </c:pt>
              </c:strCache>
            </c:strRef>
          </c:tx>
          <c:spPr>
            <a:ln w="28575" cap="rnd">
              <a:solidFill>
                <a:schemeClr val="accent2"/>
              </a:solidFill>
              <a:round/>
            </a:ln>
            <a:effectLst/>
          </c:spPr>
          <c:marker>
            <c:symbol val="none"/>
          </c:marker>
          <c:cat>
            <c:strRef>
              <c:f>Sheet1!$A$2:$A$11</c:f>
              <c:strCache>
                <c:ptCount val="10"/>
                <c:pt idx="0">
                  <c:v>OS support</c:v>
                </c:pt>
                <c:pt idx="1">
                  <c:v>Remote support</c:v>
                </c:pt>
                <c:pt idx="2">
                  <c:v>Supported formats</c:v>
                </c:pt>
                <c:pt idx="3">
                  <c:v>Image proccessing</c:v>
                </c:pt>
                <c:pt idx="4">
                  <c:v>Number of analysis items</c:v>
                </c:pt>
                <c:pt idx="5">
                  <c:v>Big data</c:v>
                </c:pt>
                <c:pt idx="6">
                  <c:v>Multidimensional support</c:v>
                </c:pt>
                <c:pt idx="7">
                  <c:v>Operability</c:v>
                </c:pt>
                <c:pt idx="8">
                  <c:v>Proce</c:v>
                </c:pt>
                <c:pt idx="9">
                  <c:v>Awareness</c:v>
                </c:pt>
              </c:strCache>
            </c:strRef>
          </c:cat>
          <c:val>
            <c:numRef>
              <c:f>Sheet1!$C$2:$C$11</c:f>
              <c:numCache>
                <c:formatCode>General</c:formatCode>
                <c:ptCount val="10"/>
                <c:pt idx="0">
                  <c:v>3</c:v>
                </c:pt>
                <c:pt idx="1">
                  <c:v>0</c:v>
                </c:pt>
                <c:pt idx="2">
                  <c:v>4</c:v>
                </c:pt>
                <c:pt idx="3">
                  <c:v>7</c:v>
                </c:pt>
                <c:pt idx="4">
                  <c:v>7</c:v>
                </c:pt>
                <c:pt idx="5">
                  <c:v>5</c:v>
                </c:pt>
                <c:pt idx="6">
                  <c:v>5</c:v>
                </c:pt>
                <c:pt idx="7">
                  <c:v>6</c:v>
                </c:pt>
                <c:pt idx="8">
                  <c:v>5</c:v>
                </c:pt>
                <c:pt idx="9">
                  <c:v>8</c:v>
                </c:pt>
              </c:numCache>
            </c:numRef>
          </c:val>
          <c:extLst>
            <c:ext xmlns:c16="http://schemas.microsoft.com/office/drawing/2014/chart" uri="{C3380CC4-5D6E-409C-BE32-E72D297353CC}">
              <c16:uniqueId val="{00000001-8DAF-438E-B6C9-B60294AFDBDD}"/>
            </c:ext>
          </c:extLst>
        </c:ser>
        <c:ser>
          <c:idx val="2"/>
          <c:order val="2"/>
          <c:tx>
            <c:strRef>
              <c:f>Sheet1!$D$1</c:f>
              <c:strCache>
                <c:ptCount val="1"/>
                <c:pt idx="0">
                  <c:v>WinROOF</c:v>
                </c:pt>
              </c:strCache>
            </c:strRef>
          </c:tx>
          <c:spPr>
            <a:ln w="28575" cap="rnd">
              <a:solidFill>
                <a:schemeClr val="accent3"/>
              </a:solidFill>
              <a:round/>
            </a:ln>
            <a:effectLst/>
          </c:spPr>
          <c:marker>
            <c:symbol val="none"/>
          </c:marker>
          <c:cat>
            <c:strRef>
              <c:f>Sheet1!$A$2:$A$11</c:f>
              <c:strCache>
                <c:ptCount val="10"/>
                <c:pt idx="0">
                  <c:v>OS support</c:v>
                </c:pt>
                <c:pt idx="1">
                  <c:v>Remote support</c:v>
                </c:pt>
                <c:pt idx="2">
                  <c:v>Supported formats</c:v>
                </c:pt>
                <c:pt idx="3">
                  <c:v>Image proccessing</c:v>
                </c:pt>
                <c:pt idx="4">
                  <c:v>Number of analysis items</c:v>
                </c:pt>
                <c:pt idx="5">
                  <c:v>Big data</c:v>
                </c:pt>
                <c:pt idx="6">
                  <c:v>Multidimensional support</c:v>
                </c:pt>
                <c:pt idx="7">
                  <c:v>Operability</c:v>
                </c:pt>
                <c:pt idx="8">
                  <c:v>Proce</c:v>
                </c:pt>
                <c:pt idx="9">
                  <c:v>Awareness</c:v>
                </c:pt>
              </c:strCache>
            </c:strRef>
          </c:cat>
          <c:val>
            <c:numRef>
              <c:f>Sheet1!$D$2:$D$11</c:f>
              <c:numCache>
                <c:formatCode>General</c:formatCode>
                <c:ptCount val="10"/>
                <c:pt idx="0">
                  <c:v>3</c:v>
                </c:pt>
                <c:pt idx="1">
                  <c:v>0</c:v>
                </c:pt>
                <c:pt idx="2">
                  <c:v>3</c:v>
                </c:pt>
                <c:pt idx="3">
                  <c:v>7</c:v>
                </c:pt>
                <c:pt idx="4">
                  <c:v>7</c:v>
                </c:pt>
                <c:pt idx="5">
                  <c:v>5</c:v>
                </c:pt>
                <c:pt idx="6">
                  <c:v>5</c:v>
                </c:pt>
                <c:pt idx="7">
                  <c:v>6</c:v>
                </c:pt>
                <c:pt idx="8">
                  <c:v>6</c:v>
                </c:pt>
                <c:pt idx="9">
                  <c:v>6</c:v>
                </c:pt>
              </c:numCache>
            </c:numRef>
          </c:val>
          <c:extLst>
            <c:ext xmlns:c16="http://schemas.microsoft.com/office/drawing/2014/chart" uri="{C3380CC4-5D6E-409C-BE32-E72D297353CC}">
              <c16:uniqueId val="{00000003-8DAF-438E-B6C9-B60294AFDBDD}"/>
            </c:ext>
          </c:extLst>
        </c:ser>
        <c:ser>
          <c:idx val="3"/>
          <c:order val="3"/>
          <c:tx>
            <c:strRef>
              <c:f>Sheet1!$E$1</c:f>
              <c:strCache>
                <c:ptCount val="1"/>
                <c:pt idx="0">
                  <c:v>Elements</c:v>
                </c:pt>
              </c:strCache>
            </c:strRef>
          </c:tx>
          <c:spPr>
            <a:ln w="28575" cap="rnd">
              <a:solidFill>
                <a:schemeClr val="accent4"/>
              </a:solidFill>
              <a:round/>
            </a:ln>
            <a:effectLst/>
          </c:spPr>
          <c:marker>
            <c:symbol val="none"/>
          </c:marker>
          <c:cat>
            <c:strRef>
              <c:f>Sheet1!$A$2:$A$11</c:f>
              <c:strCache>
                <c:ptCount val="10"/>
                <c:pt idx="0">
                  <c:v>OS support</c:v>
                </c:pt>
                <c:pt idx="1">
                  <c:v>Remote support</c:v>
                </c:pt>
                <c:pt idx="2">
                  <c:v>Supported formats</c:v>
                </c:pt>
                <c:pt idx="3">
                  <c:v>Image proccessing</c:v>
                </c:pt>
                <c:pt idx="4">
                  <c:v>Number of analysis items</c:v>
                </c:pt>
                <c:pt idx="5">
                  <c:v>Big data</c:v>
                </c:pt>
                <c:pt idx="6">
                  <c:v>Multidimensional support</c:v>
                </c:pt>
                <c:pt idx="7">
                  <c:v>Operability</c:v>
                </c:pt>
                <c:pt idx="8">
                  <c:v>Proce</c:v>
                </c:pt>
                <c:pt idx="9">
                  <c:v>Awareness</c:v>
                </c:pt>
              </c:strCache>
            </c:strRef>
          </c:cat>
          <c:val>
            <c:numRef>
              <c:f>Sheet1!$E$2:$E$11</c:f>
              <c:numCache>
                <c:formatCode>General</c:formatCode>
                <c:ptCount val="10"/>
                <c:pt idx="0">
                  <c:v>3</c:v>
                </c:pt>
                <c:pt idx="1">
                  <c:v>0</c:v>
                </c:pt>
                <c:pt idx="2">
                  <c:v>2</c:v>
                </c:pt>
                <c:pt idx="3">
                  <c:v>5</c:v>
                </c:pt>
                <c:pt idx="4">
                  <c:v>5</c:v>
                </c:pt>
                <c:pt idx="5">
                  <c:v>3</c:v>
                </c:pt>
                <c:pt idx="6">
                  <c:v>5</c:v>
                </c:pt>
                <c:pt idx="7">
                  <c:v>6</c:v>
                </c:pt>
                <c:pt idx="8">
                  <c:v>5</c:v>
                </c:pt>
                <c:pt idx="9">
                  <c:v>7</c:v>
                </c:pt>
              </c:numCache>
            </c:numRef>
          </c:val>
          <c:extLst>
            <c:ext xmlns:c16="http://schemas.microsoft.com/office/drawing/2014/chart" uri="{C3380CC4-5D6E-409C-BE32-E72D297353CC}">
              <c16:uniqueId val="{00000004-8DAF-438E-B6C9-B60294AFDBDD}"/>
            </c:ext>
          </c:extLst>
        </c:ser>
        <c:ser>
          <c:idx val="4"/>
          <c:order val="4"/>
          <c:tx>
            <c:strRef>
              <c:f>Sheet1!$F$1</c:f>
              <c:strCache>
                <c:ptCount val="1"/>
                <c:pt idx="0">
                  <c:v>Halo</c:v>
                </c:pt>
              </c:strCache>
            </c:strRef>
          </c:tx>
          <c:spPr>
            <a:ln w="28575" cap="rnd">
              <a:solidFill>
                <a:schemeClr val="accent5"/>
              </a:solidFill>
              <a:round/>
            </a:ln>
            <a:effectLst/>
          </c:spPr>
          <c:marker>
            <c:symbol val="none"/>
          </c:marker>
          <c:cat>
            <c:strRef>
              <c:f>Sheet1!$A$2:$A$11</c:f>
              <c:strCache>
                <c:ptCount val="10"/>
                <c:pt idx="0">
                  <c:v>OS support</c:v>
                </c:pt>
                <c:pt idx="1">
                  <c:v>Remote support</c:v>
                </c:pt>
                <c:pt idx="2">
                  <c:v>Supported formats</c:v>
                </c:pt>
                <c:pt idx="3">
                  <c:v>Image proccessing</c:v>
                </c:pt>
                <c:pt idx="4">
                  <c:v>Number of analysis items</c:v>
                </c:pt>
                <c:pt idx="5">
                  <c:v>Big data</c:v>
                </c:pt>
                <c:pt idx="6">
                  <c:v>Multidimensional support</c:v>
                </c:pt>
                <c:pt idx="7">
                  <c:v>Operability</c:v>
                </c:pt>
                <c:pt idx="8">
                  <c:v>Proce</c:v>
                </c:pt>
                <c:pt idx="9">
                  <c:v>Awareness</c:v>
                </c:pt>
              </c:strCache>
            </c:strRef>
          </c:cat>
          <c:val>
            <c:numRef>
              <c:f>Sheet1!$F$2:$F$11</c:f>
              <c:numCache>
                <c:formatCode>General</c:formatCode>
                <c:ptCount val="10"/>
                <c:pt idx="0">
                  <c:v>5</c:v>
                </c:pt>
                <c:pt idx="1">
                  <c:v>0</c:v>
                </c:pt>
                <c:pt idx="2">
                  <c:v>4</c:v>
                </c:pt>
                <c:pt idx="3">
                  <c:v>6</c:v>
                </c:pt>
                <c:pt idx="4">
                  <c:v>6</c:v>
                </c:pt>
                <c:pt idx="5">
                  <c:v>6</c:v>
                </c:pt>
                <c:pt idx="6">
                  <c:v>4</c:v>
                </c:pt>
                <c:pt idx="7">
                  <c:v>5</c:v>
                </c:pt>
                <c:pt idx="8">
                  <c:v>2</c:v>
                </c:pt>
                <c:pt idx="9">
                  <c:v>6</c:v>
                </c:pt>
              </c:numCache>
            </c:numRef>
          </c:val>
          <c:extLst>
            <c:ext xmlns:c16="http://schemas.microsoft.com/office/drawing/2014/chart" uri="{C3380CC4-5D6E-409C-BE32-E72D297353CC}">
              <c16:uniqueId val="{00000005-8DAF-438E-B6C9-B60294AFDBDD}"/>
            </c:ext>
          </c:extLst>
        </c:ser>
        <c:ser>
          <c:idx val="5"/>
          <c:order val="5"/>
          <c:tx>
            <c:strRef>
              <c:f>Sheet1!$G$1</c:f>
              <c:strCache>
                <c:ptCount val="1"/>
                <c:pt idx="0">
                  <c:v>Aiforia</c:v>
                </c:pt>
              </c:strCache>
            </c:strRef>
          </c:tx>
          <c:spPr>
            <a:ln w="28575" cap="rnd">
              <a:solidFill>
                <a:schemeClr val="accent6"/>
              </a:solidFill>
              <a:round/>
            </a:ln>
            <a:effectLst/>
          </c:spPr>
          <c:marker>
            <c:symbol val="none"/>
          </c:marker>
          <c:cat>
            <c:strRef>
              <c:f>Sheet1!$A$2:$A$11</c:f>
              <c:strCache>
                <c:ptCount val="10"/>
                <c:pt idx="0">
                  <c:v>OS support</c:v>
                </c:pt>
                <c:pt idx="1">
                  <c:v>Remote support</c:v>
                </c:pt>
                <c:pt idx="2">
                  <c:v>Supported formats</c:v>
                </c:pt>
                <c:pt idx="3">
                  <c:v>Image proccessing</c:v>
                </c:pt>
                <c:pt idx="4">
                  <c:v>Number of analysis items</c:v>
                </c:pt>
                <c:pt idx="5">
                  <c:v>Big data</c:v>
                </c:pt>
                <c:pt idx="6">
                  <c:v>Multidimensional support</c:v>
                </c:pt>
                <c:pt idx="7">
                  <c:v>Operability</c:v>
                </c:pt>
                <c:pt idx="8">
                  <c:v>Proce</c:v>
                </c:pt>
                <c:pt idx="9">
                  <c:v>Awareness</c:v>
                </c:pt>
              </c:strCache>
            </c:strRef>
          </c:cat>
          <c:val>
            <c:numRef>
              <c:f>Sheet1!$G$2:$G$11</c:f>
              <c:numCache>
                <c:formatCode>General</c:formatCode>
                <c:ptCount val="10"/>
                <c:pt idx="0">
                  <c:v>7</c:v>
                </c:pt>
                <c:pt idx="1">
                  <c:v>6</c:v>
                </c:pt>
                <c:pt idx="2">
                  <c:v>4</c:v>
                </c:pt>
                <c:pt idx="3">
                  <c:v>6</c:v>
                </c:pt>
                <c:pt idx="4">
                  <c:v>6</c:v>
                </c:pt>
                <c:pt idx="5">
                  <c:v>6</c:v>
                </c:pt>
                <c:pt idx="6">
                  <c:v>1</c:v>
                </c:pt>
                <c:pt idx="7">
                  <c:v>5</c:v>
                </c:pt>
                <c:pt idx="8">
                  <c:v>5</c:v>
                </c:pt>
                <c:pt idx="9">
                  <c:v>4</c:v>
                </c:pt>
              </c:numCache>
            </c:numRef>
          </c:val>
          <c:extLst>
            <c:ext xmlns:c16="http://schemas.microsoft.com/office/drawing/2014/chart" uri="{C3380CC4-5D6E-409C-BE32-E72D297353CC}">
              <c16:uniqueId val="{00000006-8DAF-438E-B6C9-B60294AFDBDD}"/>
            </c:ext>
          </c:extLst>
        </c:ser>
        <c:ser>
          <c:idx val="6"/>
          <c:order val="6"/>
          <c:tx>
            <c:strRef>
              <c:f>Sheet1!$H$1</c:f>
              <c:strCache>
                <c:ptCount val="1"/>
                <c:pt idx="0">
                  <c:v>Velocity</c:v>
                </c:pt>
              </c:strCache>
            </c:strRef>
          </c:tx>
          <c:spPr>
            <a:ln w="28575" cap="rnd">
              <a:solidFill>
                <a:schemeClr val="accent1">
                  <a:lumMod val="60000"/>
                </a:schemeClr>
              </a:solidFill>
              <a:round/>
            </a:ln>
            <a:effectLst/>
          </c:spPr>
          <c:marker>
            <c:symbol val="none"/>
          </c:marker>
          <c:cat>
            <c:strRef>
              <c:f>Sheet1!$A$2:$A$11</c:f>
              <c:strCache>
                <c:ptCount val="10"/>
                <c:pt idx="0">
                  <c:v>OS support</c:v>
                </c:pt>
                <c:pt idx="1">
                  <c:v>Remote support</c:v>
                </c:pt>
                <c:pt idx="2">
                  <c:v>Supported formats</c:v>
                </c:pt>
                <c:pt idx="3">
                  <c:v>Image proccessing</c:v>
                </c:pt>
                <c:pt idx="4">
                  <c:v>Number of analysis items</c:v>
                </c:pt>
                <c:pt idx="5">
                  <c:v>Big data</c:v>
                </c:pt>
                <c:pt idx="6">
                  <c:v>Multidimensional support</c:v>
                </c:pt>
                <c:pt idx="7">
                  <c:v>Operability</c:v>
                </c:pt>
                <c:pt idx="8">
                  <c:v>Proce</c:v>
                </c:pt>
                <c:pt idx="9">
                  <c:v>Awareness</c:v>
                </c:pt>
              </c:strCache>
            </c:strRef>
          </c:cat>
          <c:val>
            <c:numRef>
              <c:f>Sheet1!$H$2:$H$11</c:f>
              <c:numCache>
                <c:formatCode>General</c:formatCode>
                <c:ptCount val="10"/>
                <c:pt idx="0">
                  <c:v>3</c:v>
                </c:pt>
                <c:pt idx="1">
                  <c:v>0</c:v>
                </c:pt>
                <c:pt idx="2">
                  <c:v>4</c:v>
                </c:pt>
                <c:pt idx="3">
                  <c:v>6</c:v>
                </c:pt>
                <c:pt idx="4">
                  <c:v>6</c:v>
                </c:pt>
                <c:pt idx="5">
                  <c:v>6</c:v>
                </c:pt>
                <c:pt idx="6">
                  <c:v>6</c:v>
                </c:pt>
                <c:pt idx="7">
                  <c:v>5</c:v>
                </c:pt>
                <c:pt idx="8">
                  <c:v>1</c:v>
                </c:pt>
                <c:pt idx="9">
                  <c:v>7</c:v>
                </c:pt>
              </c:numCache>
            </c:numRef>
          </c:val>
          <c:extLst>
            <c:ext xmlns:c16="http://schemas.microsoft.com/office/drawing/2014/chart" uri="{C3380CC4-5D6E-409C-BE32-E72D297353CC}">
              <c16:uniqueId val="{00000007-8DAF-438E-B6C9-B60294AFDBDD}"/>
            </c:ext>
          </c:extLst>
        </c:ser>
        <c:ser>
          <c:idx val="7"/>
          <c:order val="7"/>
          <c:tx>
            <c:strRef>
              <c:f>Sheet1!$I$1</c:f>
              <c:strCache>
                <c:ptCount val="1"/>
                <c:pt idx="0">
                  <c:v>Imaris</c:v>
                </c:pt>
              </c:strCache>
            </c:strRef>
          </c:tx>
          <c:spPr>
            <a:ln w="28575" cap="rnd">
              <a:solidFill>
                <a:schemeClr val="accent2">
                  <a:lumMod val="60000"/>
                </a:schemeClr>
              </a:solidFill>
              <a:round/>
            </a:ln>
            <a:effectLst/>
          </c:spPr>
          <c:marker>
            <c:symbol val="none"/>
          </c:marker>
          <c:cat>
            <c:strRef>
              <c:f>Sheet1!$A$2:$A$11</c:f>
              <c:strCache>
                <c:ptCount val="10"/>
                <c:pt idx="0">
                  <c:v>OS support</c:v>
                </c:pt>
                <c:pt idx="1">
                  <c:v>Remote support</c:v>
                </c:pt>
                <c:pt idx="2">
                  <c:v>Supported formats</c:v>
                </c:pt>
                <c:pt idx="3">
                  <c:v>Image proccessing</c:v>
                </c:pt>
                <c:pt idx="4">
                  <c:v>Number of analysis items</c:v>
                </c:pt>
                <c:pt idx="5">
                  <c:v>Big data</c:v>
                </c:pt>
                <c:pt idx="6">
                  <c:v>Multidimensional support</c:v>
                </c:pt>
                <c:pt idx="7">
                  <c:v>Operability</c:v>
                </c:pt>
                <c:pt idx="8">
                  <c:v>Proce</c:v>
                </c:pt>
                <c:pt idx="9">
                  <c:v>Awareness</c:v>
                </c:pt>
              </c:strCache>
            </c:strRef>
          </c:cat>
          <c:val>
            <c:numRef>
              <c:f>Sheet1!$I$2:$I$11</c:f>
              <c:numCache>
                <c:formatCode>General</c:formatCode>
                <c:ptCount val="10"/>
                <c:pt idx="0">
                  <c:v>3</c:v>
                </c:pt>
                <c:pt idx="1">
                  <c:v>0</c:v>
                </c:pt>
                <c:pt idx="2">
                  <c:v>4</c:v>
                </c:pt>
                <c:pt idx="3">
                  <c:v>7</c:v>
                </c:pt>
                <c:pt idx="4">
                  <c:v>7</c:v>
                </c:pt>
                <c:pt idx="5">
                  <c:v>8</c:v>
                </c:pt>
                <c:pt idx="6">
                  <c:v>8</c:v>
                </c:pt>
                <c:pt idx="7">
                  <c:v>7</c:v>
                </c:pt>
                <c:pt idx="8">
                  <c:v>1</c:v>
                </c:pt>
                <c:pt idx="9">
                  <c:v>9</c:v>
                </c:pt>
              </c:numCache>
            </c:numRef>
          </c:val>
          <c:extLst>
            <c:ext xmlns:c16="http://schemas.microsoft.com/office/drawing/2014/chart" uri="{C3380CC4-5D6E-409C-BE32-E72D297353CC}">
              <c16:uniqueId val="{00000008-8DAF-438E-B6C9-B60294AFDBDD}"/>
            </c:ext>
          </c:extLst>
        </c:ser>
        <c:ser>
          <c:idx val="8"/>
          <c:order val="8"/>
          <c:tx>
            <c:strRef>
              <c:f>Sheet1!$J$1</c:f>
              <c:strCache>
                <c:ptCount val="1"/>
                <c:pt idx="0">
                  <c:v>Celsence</c:v>
                </c:pt>
              </c:strCache>
            </c:strRef>
          </c:tx>
          <c:spPr>
            <a:ln w="28575" cap="rnd">
              <a:solidFill>
                <a:schemeClr val="accent3">
                  <a:lumMod val="60000"/>
                </a:schemeClr>
              </a:solidFill>
              <a:round/>
            </a:ln>
            <a:effectLst/>
          </c:spPr>
          <c:marker>
            <c:symbol val="none"/>
          </c:marker>
          <c:cat>
            <c:strRef>
              <c:f>Sheet1!$A$2:$A$11</c:f>
              <c:strCache>
                <c:ptCount val="10"/>
                <c:pt idx="0">
                  <c:v>OS support</c:v>
                </c:pt>
                <c:pt idx="1">
                  <c:v>Remote support</c:v>
                </c:pt>
                <c:pt idx="2">
                  <c:v>Supported formats</c:v>
                </c:pt>
                <c:pt idx="3">
                  <c:v>Image proccessing</c:v>
                </c:pt>
                <c:pt idx="4">
                  <c:v>Number of analysis items</c:v>
                </c:pt>
                <c:pt idx="5">
                  <c:v>Big data</c:v>
                </c:pt>
                <c:pt idx="6">
                  <c:v>Multidimensional support</c:v>
                </c:pt>
                <c:pt idx="7">
                  <c:v>Operability</c:v>
                </c:pt>
                <c:pt idx="8">
                  <c:v>Proce</c:v>
                </c:pt>
                <c:pt idx="9">
                  <c:v>Awareness</c:v>
                </c:pt>
              </c:strCache>
            </c:strRef>
          </c:cat>
          <c:val>
            <c:numRef>
              <c:f>Sheet1!$J$2:$J$11</c:f>
              <c:numCache>
                <c:formatCode>General</c:formatCode>
                <c:ptCount val="10"/>
                <c:pt idx="0">
                  <c:v>3</c:v>
                </c:pt>
                <c:pt idx="1">
                  <c:v>0</c:v>
                </c:pt>
                <c:pt idx="2">
                  <c:v>2</c:v>
                </c:pt>
                <c:pt idx="3">
                  <c:v>5</c:v>
                </c:pt>
                <c:pt idx="4">
                  <c:v>5</c:v>
                </c:pt>
                <c:pt idx="5">
                  <c:v>3</c:v>
                </c:pt>
                <c:pt idx="6">
                  <c:v>5</c:v>
                </c:pt>
                <c:pt idx="7">
                  <c:v>6</c:v>
                </c:pt>
                <c:pt idx="8">
                  <c:v>5</c:v>
                </c:pt>
                <c:pt idx="9">
                  <c:v>7</c:v>
                </c:pt>
              </c:numCache>
            </c:numRef>
          </c:val>
          <c:extLst>
            <c:ext xmlns:c16="http://schemas.microsoft.com/office/drawing/2014/chart" uri="{C3380CC4-5D6E-409C-BE32-E72D297353CC}">
              <c16:uniqueId val="{00000009-8DAF-438E-B6C9-B60294AFDBDD}"/>
            </c:ext>
          </c:extLst>
        </c:ser>
        <c:dLbls>
          <c:showLegendKey val="0"/>
          <c:showVal val="0"/>
          <c:showCatName val="0"/>
          <c:showSerName val="0"/>
          <c:showPercent val="0"/>
          <c:showBubbleSize val="0"/>
        </c:dLbls>
        <c:axId val="182411360"/>
        <c:axId val="182400960"/>
      </c:radarChart>
      <c:catAx>
        <c:axId val="18241136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25400" cap="flat" cmpd="sng" algn="ctr">
            <a:noFill/>
            <a:round/>
          </a:ln>
          <a:effectLst/>
        </c:spPr>
        <c:txPr>
          <a:bodyPr rot="-60000000" spcFirstLastPara="1" vertOverflow="ellipsis" vert="horz" wrap="square" anchor="ctr" anchorCtr="1"/>
          <a:lstStyle/>
          <a:p>
            <a:pPr>
              <a:defRPr sz="2000" b="1" i="0" u="none" strike="noStrike" kern="1200" baseline="0">
                <a:solidFill>
                  <a:schemeClr val="tx1">
                    <a:lumMod val="65000"/>
                    <a:lumOff val="35000"/>
                  </a:schemeClr>
                </a:solidFill>
                <a:latin typeface="+mn-lt"/>
                <a:ea typeface="+mn-ea"/>
                <a:cs typeface="+mn-cs"/>
              </a:defRPr>
            </a:pPr>
            <a:endParaRPr lang="ja-JP"/>
          </a:p>
        </c:txPr>
        <c:crossAx val="182400960"/>
        <c:crosses val="autoZero"/>
        <c:auto val="1"/>
        <c:lblAlgn val="ctr"/>
        <c:lblOffset val="100"/>
        <c:noMultiLvlLbl val="0"/>
      </c:catAx>
      <c:valAx>
        <c:axId val="1824009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1" i="0" u="none" strike="noStrike" kern="1200" baseline="0">
                <a:solidFill>
                  <a:schemeClr val="tx1">
                    <a:lumMod val="65000"/>
                    <a:lumOff val="35000"/>
                  </a:schemeClr>
                </a:solidFill>
                <a:latin typeface="+mn-lt"/>
                <a:ea typeface="+mn-ea"/>
                <a:cs typeface="+mn-cs"/>
              </a:defRPr>
            </a:pPr>
            <a:endParaRPr lang="ja-JP"/>
          </a:p>
        </c:txPr>
        <c:crossAx val="18241136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2000" b="1"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b="1"/>
      </a:pPr>
      <a:endParaRPr lang="ja-JP"/>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en-US" altLang="ja-JP" sz="1800" b="1" i="0" u="none" strike="noStrike" kern="1200" spc="0" baseline="0" smtClean="0">
                <a:solidFill>
                  <a:schemeClr val="tx1">
                    <a:lumMod val="65000"/>
                    <a:lumOff val="35000"/>
                  </a:schemeClr>
                </a:solidFill>
                <a:latin typeface="+mn-lt"/>
                <a:ea typeface="+mn-ea"/>
                <a:cs typeface="+mn-cs"/>
              </a:defRPr>
            </a:pPr>
            <a:r>
              <a:rPr lang="en-US" altLang="ja-JP" sz="1800" dirty="0"/>
              <a:t>Forecast of sales amount by year Unit: 1 million yen</a:t>
            </a:r>
          </a:p>
        </c:rich>
      </c:tx>
      <c:overlay val="0"/>
      <c:spPr>
        <a:noFill/>
        <a:ln>
          <a:noFill/>
        </a:ln>
        <a:effectLst/>
      </c:spPr>
      <c:txPr>
        <a:bodyPr rot="0" spcFirstLastPara="1" vertOverflow="ellipsis" vert="horz" wrap="square" anchor="ctr" anchorCtr="1"/>
        <a:lstStyle/>
        <a:p>
          <a:pPr>
            <a:defRPr lang="en-US" altLang="ja-JP" sz="1800" b="1" i="0" u="none" strike="noStrike" kern="1200" spc="0" baseline="0" smtClean="0">
              <a:solidFill>
                <a:schemeClr val="tx1">
                  <a:lumMod val="65000"/>
                  <a:lumOff val="35000"/>
                </a:schemeClr>
              </a:solidFill>
              <a:latin typeface="+mn-lt"/>
              <a:ea typeface="+mn-ea"/>
              <a:cs typeface="+mn-cs"/>
            </a:defRPr>
          </a:pPr>
          <a:endParaRPr lang="ja-JP"/>
        </a:p>
      </c:txPr>
    </c:title>
    <c:autoTitleDeleted val="0"/>
    <c:plotArea>
      <c:layout/>
      <c:barChart>
        <c:barDir val="col"/>
        <c:grouping val="stacked"/>
        <c:varyColors val="0"/>
        <c:ser>
          <c:idx val="0"/>
          <c:order val="0"/>
          <c:tx>
            <c:strRef>
              <c:f>Sheet1!$B$1</c:f>
              <c:strCache>
                <c:ptCount val="1"/>
                <c:pt idx="0">
                  <c:v>Sales amount</c:v>
                </c:pt>
              </c:strCache>
            </c:strRef>
          </c:tx>
          <c:spPr>
            <a:solidFill>
              <a:schemeClr val="accent1"/>
            </a:solidFill>
            <a:ln>
              <a:noFill/>
            </a:ln>
            <a:effectLst/>
          </c:spPr>
          <c:invertIfNegative val="0"/>
          <c:cat>
            <c:strRef>
              <c:f>Sheet1!$A$2:$A$7</c:f>
              <c:strCache>
                <c:ptCount val="6"/>
                <c:pt idx="0">
                  <c:v>2021yr</c:v>
                </c:pt>
                <c:pt idx="1">
                  <c:v>2022yr</c:v>
                </c:pt>
                <c:pt idx="2">
                  <c:v>2023yr</c:v>
                </c:pt>
                <c:pt idx="3">
                  <c:v>2024yr</c:v>
                </c:pt>
                <c:pt idx="4">
                  <c:v>2025yr</c:v>
                </c:pt>
                <c:pt idx="5">
                  <c:v>2026yr</c:v>
                </c:pt>
              </c:strCache>
            </c:strRef>
          </c:cat>
          <c:val>
            <c:numRef>
              <c:f>Sheet1!$B$2:$B$7</c:f>
              <c:numCache>
                <c:formatCode>General</c:formatCode>
                <c:ptCount val="6"/>
                <c:pt idx="0">
                  <c:v>0.9</c:v>
                </c:pt>
                <c:pt idx="1">
                  <c:v>8</c:v>
                </c:pt>
                <c:pt idx="2">
                  <c:v>20</c:v>
                </c:pt>
                <c:pt idx="3">
                  <c:v>80</c:v>
                </c:pt>
                <c:pt idx="4">
                  <c:v>160</c:v>
                </c:pt>
                <c:pt idx="5">
                  <c:v>320</c:v>
                </c:pt>
              </c:numCache>
            </c:numRef>
          </c:val>
          <c:extLst>
            <c:ext xmlns:c16="http://schemas.microsoft.com/office/drawing/2014/chart" uri="{C3380CC4-5D6E-409C-BE32-E72D297353CC}">
              <c16:uniqueId val="{00000000-48B3-408A-80CC-FEF03229D925}"/>
            </c:ext>
          </c:extLst>
        </c:ser>
        <c:ser>
          <c:idx val="1"/>
          <c:order val="1"/>
          <c:tx>
            <c:strRef>
              <c:f>Sheet1!$C$1</c:f>
              <c:strCache>
                <c:ptCount val="1"/>
                <c:pt idx="0">
                  <c:v>When startup boost</c:v>
                </c:pt>
              </c:strCache>
            </c:strRef>
          </c:tx>
          <c:spPr>
            <a:solidFill>
              <a:schemeClr val="accent2"/>
            </a:solidFill>
            <a:ln>
              <a:noFill/>
            </a:ln>
            <a:effectLst/>
          </c:spPr>
          <c:invertIfNegative val="0"/>
          <c:cat>
            <c:strRef>
              <c:f>Sheet1!$A$2:$A$7</c:f>
              <c:strCache>
                <c:ptCount val="6"/>
                <c:pt idx="0">
                  <c:v>2021yr</c:v>
                </c:pt>
                <c:pt idx="1">
                  <c:v>2022yr</c:v>
                </c:pt>
                <c:pt idx="2">
                  <c:v>2023yr</c:v>
                </c:pt>
                <c:pt idx="3">
                  <c:v>2024yr</c:v>
                </c:pt>
                <c:pt idx="4">
                  <c:v>2025yr</c:v>
                </c:pt>
                <c:pt idx="5">
                  <c:v>2026yr</c:v>
                </c:pt>
              </c:strCache>
            </c:strRef>
          </c:cat>
          <c:val>
            <c:numRef>
              <c:f>Sheet1!$C$2:$C$7</c:f>
              <c:numCache>
                <c:formatCode>General</c:formatCode>
                <c:ptCount val="6"/>
                <c:pt idx="0">
                  <c:v>0</c:v>
                </c:pt>
                <c:pt idx="1">
                  <c:v>3</c:v>
                </c:pt>
                <c:pt idx="2">
                  <c:v>30</c:v>
                </c:pt>
                <c:pt idx="3">
                  <c:v>180</c:v>
                </c:pt>
                <c:pt idx="4">
                  <c:v>1080</c:v>
                </c:pt>
                <c:pt idx="5">
                  <c:v>6480</c:v>
                </c:pt>
              </c:numCache>
            </c:numRef>
          </c:val>
          <c:extLst>
            <c:ext xmlns:c16="http://schemas.microsoft.com/office/drawing/2014/chart" uri="{C3380CC4-5D6E-409C-BE32-E72D297353CC}">
              <c16:uniqueId val="{00000001-48B3-408A-80CC-FEF03229D925}"/>
            </c:ext>
          </c:extLst>
        </c:ser>
        <c:dLbls>
          <c:showLegendKey val="0"/>
          <c:showVal val="0"/>
          <c:showCatName val="0"/>
          <c:showSerName val="0"/>
          <c:showPercent val="0"/>
          <c:showBubbleSize val="0"/>
        </c:dLbls>
        <c:gapWidth val="95"/>
        <c:overlap val="100"/>
        <c:axId val="1132913168"/>
        <c:axId val="1076105872"/>
      </c:barChart>
      <c:catAx>
        <c:axId val="1132913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1" i="0" u="none" strike="noStrike" kern="1200" baseline="0">
                <a:solidFill>
                  <a:schemeClr val="tx1">
                    <a:lumMod val="65000"/>
                    <a:lumOff val="35000"/>
                  </a:schemeClr>
                </a:solidFill>
                <a:latin typeface="+mn-lt"/>
                <a:ea typeface="+mn-ea"/>
                <a:cs typeface="+mn-cs"/>
              </a:defRPr>
            </a:pPr>
            <a:endParaRPr lang="ja-JP"/>
          </a:p>
        </c:txPr>
        <c:crossAx val="1076105872"/>
        <c:crosses val="autoZero"/>
        <c:auto val="1"/>
        <c:lblAlgn val="ctr"/>
        <c:lblOffset val="100"/>
        <c:noMultiLvlLbl val="0"/>
      </c:catAx>
      <c:valAx>
        <c:axId val="107610587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lang="en-US" altLang="ja-JP" sz="2400" b="1" i="0" u="none" strike="noStrike" kern="1200" baseline="0" smtClean="0">
                    <a:solidFill>
                      <a:schemeClr val="tx1">
                        <a:lumMod val="65000"/>
                        <a:lumOff val="35000"/>
                      </a:schemeClr>
                    </a:solidFill>
                    <a:latin typeface="+mn-lt"/>
                    <a:ea typeface="+mn-ea"/>
                    <a:cs typeface="+mn-cs"/>
                  </a:defRPr>
                </a:pPr>
                <a:r>
                  <a:rPr lang="en-US" altLang="ja-JP"/>
                  <a:t>Sales amount
</a:t>
                </a:r>
              </a:p>
            </c:rich>
          </c:tx>
          <c:overlay val="0"/>
          <c:spPr>
            <a:noFill/>
            <a:ln>
              <a:noFill/>
            </a:ln>
            <a:effectLst/>
          </c:spPr>
          <c:txPr>
            <a:bodyPr rot="-5400000" spcFirstLastPara="1" vertOverflow="ellipsis" vert="horz" wrap="square" anchor="ctr" anchorCtr="1"/>
            <a:lstStyle/>
            <a:p>
              <a:pPr>
                <a:defRPr lang="en-US" altLang="ja-JP" sz="2400" b="1" i="0" u="none" strike="noStrike" kern="1200" baseline="0" smtClean="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400" b="1" i="0" u="none" strike="noStrike" kern="1200" baseline="0">
                <a:solidFill>
                  <a:schemeClr val="tx1">
                    <a:lumMod val="65000"/>
                    <a:lumOff val="35000"/>
                  </a:schemeClr>
                </a:solidFill>
                <a:latin typeface="+mn-lt"/>
                <a:ea typeface="+mn-ea"/>
                <a:cs typeface="+mn-cs"/>
              </a:defRPr>
            </a:pPr>
            <a:endParaRPr lang="ja-JP"/>
          </a:p>
        </c:txPr>
        <c:crossAx val="1132913168"/>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2400" b="1" i="0" u="none" strike="noStrike" kern="1200" baseline="0">
                <a:solidFill>
                  <a:schemeClr val="tx1">
                    <a:lumMod val="65000"/>
                    <a:lumOff val="35000"/>
                  </a:schemeClr>
                </a:solidFill>
                <a:latin typeface="+mn-lt"/>
                <a:ea typeface="+mn-ea"/>
                <a:cs typeface="+mn-cs"/>
              </a:defRPr>
            </a:pPr>
            <a:endParaRPr lang="ja-JP"/>
          </a:p>
        </c:txPr>
      </c:dTable>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400" b="1"/>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3">
                  <a:shade val="58000"/>
                </a:schemeClr>
              </a:solidFill>
              <a:ln w="19050">
                <a:solidFill>
                  <a:schemeClr val="lt1"/>
                </a:solidFill>
              </a:ln>
              <a:effectLst/>
            </c:spPr>
            <c:extLst>
              <c:ext xmlns:c16="http://schemas.microsoft.com/office/drawing/2014/chart" uri="{C3380CC4-5D6E-409C-BE32-E72D297353CC}">
                <c16:uniqueId val="{00000001-A1B4-4066-9DFC-0E211EF14D09}"/>
              </c:ext>
            </c:extLst>
          </c:dPt>
          <c:dPt>
            <c:idx val="1"/>
            <c:bubble3D val="0"/>
            <c:spPr>
              <a:solidFill>
                <a:schemeClr val="accent3">
                  <a:shade val="86000"/>
                </a:schemeClr>
              </a:solidFill>
              <a:ln w="19050">
                <a:solidFill>
                  <a:schemeClr val="lt1"/>
                </a:solidFill>
              </a:ln>
              <a:effectLst/>
            </c:spPr>
            <c:extLst>
              <c:ext xmlns:c16="http://schemas.microsoft.com/office/drawing/2014/chart" uri="{C3380CC4-5D6E-409C-BE32-E72D297353CC}">
                <c16:uniqueId val="{00000003-A1B4-4066-9DFC-0E211EF14D09}"/>
              </c:ext>
            </c:extLst>
          </c:dPt>
          <c:dPt>
            <c:idx val="2"/>
            <c:bubble3D val="0"/>
            <c:spPr>
              <a:solidFill>
                <a:schemeClr val="accent3">
                  <a:tint val="86000"/>
                </a:schemeClr>
              </a:solidFill>
              <a:ln w="19050">
                <a:solidFill>
                  <a:schemeClr val="lt1"/>
                </a:solidFill>
              </a:ln>
              <a:effectLst/>
            </c:spPr>
            <c:extLst>
              <c:ext xmlns:c16="http://schemas.microsoft.com/office/drawing/2014/chart" uri="{C3380CC4-5D6E-409C-BE32-E72D297353CC}">
                <c16:uniqueId val="{00000005-A1B4-4066-9DFC-0E211EF14D09}"/>
              </c:ext>
            </c:extLst>
          </c:dPt>
          <c:dPt>
            <c:idx val="3"/>
            <c:bubble3D val="0"/>
            <c:spPr>
              <a:solidFill>
                <a:schemeClr val="accent3">
                  <a:tint val="58000"/>
                </a:schemeClr>
              </a:solidFill>
              <a:ln w="19050">
                <a:solidFill>
                  <a:schemeClr val="lt1"/>
                </a:solidFill>
              </a:ln>
              <a:effectLst/>
            </c:spPr>
            <c:extLst>
              <c:ext xmlns:c16="http://schemas.microsoft.com/office/drawing/2014/chart" uri="{C3380CC4-5D6E-409C-BE32-E72D297353CC}">
                <c16:uniqueId val="{00000007-A1B4-4066-9DFC-0E211EF14D09}"/>
              </c:ext>
            </c:extLst>
          </c:dPt>
          <c:dLbls>
            <c:dLbl>
              <c:idx val="0"/>
              <c:layout>
                <c:manualLayout>
                  <c:x val="0.28385817493924953"/>
                  <c:y val="-2.9334504036102795E-2"/>
                </c:manualLayout>
              </c:layout>
              <c:tx>
                <c:rich>
                  <a:bodyPr/>
                  <a:lstStyle/>
                  <a:p>
                    <a:r>
                      <a:rPr lang="en-US" altLang="ja-JP"/>
                      <a:t>founder</a:t>
                    </a:r>
                    <a:r>
                      <a:rPr lang="en-US" altLang="ja-JP" baseline="0"/>
                      <a:t>, </a:t>
                    </a:r>
                    <a:fld id="{19D13EF6-2E9B-4B52-A22C-A0FF6D63C661}" type="VALUE">
                      <a:rPr lang="en-US" altLang="ja-JP" baseline="0"/>
                      <a:pPr/>
                      <a:t>[値]</a:t>
                    </a:fld>
                    <a:endParaRPr lang="en-US" altLang="ja-JP" baseline="0"/>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A1B4-4066-9DFC-0E211EF14D09}"/>
                </c:ext>
              </c:extLst>
            </c:dLbl>
            <c:spPr>
              <a:noFill/>
              <a:ln>
                <a:noFill/>
              </a:ln>
              <a:effectLst/>
            </c:spPr>
            <c:txPr>
              <a:bodyPr rot="0" spcFirstLastPara="1" vertOverflow="ellipsis" vert="horz" wrap="square" anchor="ctr" anchorCtr="1"/>
              <a:lstStyle/>
              <a:p>
                <a:pPr>
                  <a:defRPr sz="1197" b="1" i="0" u="none" strike="noStrike" kern="1200" baseline="0">
                    <a:solidFill>
                      <a:schemeClr val="tx1">
                        <a:lumMod val="75000"/>
                        <a:lumOff val="25000"/>
                      </a:schemeClr>
                    </a:solidFill>
                    <a:latin typeface="+mn-lt"/>
                    <a:ea typeface="+mn-ea"/>
                    <a:cs typeface="+mn-cs"/>
                  </a:defRPr>
                </a:pPr>
                <a:endParaRPr lang="ja-JP"/>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c:f>
              <c:strCache>
                <c:ptCount val="1"/>
                <c:pt idx="0">
                  <c:v>創業者</c:v>
                </c:pt>
              </c:strCache>
            </c:strRef>
          </c:cat>
          <c:val>
            <c:numRef>
              <c:f>Sheet1!$B$2</c:f>
              <c:numCache>
                <c:formatCode>General</c:formatCode>
                <c:ptCount val="1"/>
                <c:pt idx="0">
                  <c:v>100</c:v>
                </c:pt>
              </c:numCache>
            </c:numRef>
          </c:val>
          <c:extLst>
            <c:ext xmlns:c16="http://schemas.microsoft.com/office/drawing/2014/chart" uri="{C3380CC4-5D6E-409C-BE32-E72D297353CC}">
              <c16:uniqueId val="{00000008-A1B4-4066-9DFC-0E211EF14D09}"/>
            </c:ext>
          </c:extLst>
        </c:ser>
        <c:dLbls>
          <c:showLegendKey val="0"/>
          <c:showVal val="1"/>
          <c:showCatName val="1"/>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1"/>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3">
                  <a:shade val="58000"/>
                </a:schemeClr>
              </a:solidFill>
              <a:ln w="19050">
                <a:solidFill>
                  <a:schemeClr val="lt1"/>
                </a:solidFill>
              </a:ln>
              <a:effectLst/>
            </c:spPr>
            <c:extLst>
              <c:ext xmlns:c16="http://schemas.microsoft.com/office/drawing/2014/chart" uri="{C3380CC4-5D6E-409C-BE32-E72D297353CC}">
                <c16:uniqueId val="{00000001-C21C-4800-BDD1-542B1BC2892D}"/>
              </c:ext>
            </c:extLst>
          </c:dPt>
          <c:dPt>
            <c:idx val="1"/>
            <c:bubble3D val="0"/>
            <c:spPr>
              <a:solidFill>
                <a:schemeClr val="accent3">
                  <a:shade val="86000"/>
                </a:schemeClr>
              </a:solidFill>
              <a:ln w="19050">
                <a:solidFill>
                  <a:schemeClr val="lt1"/>
                </a:solidFill>
              </a:ln>
              <a:effectLst/>
            </c:spPr>
            <c:extLst>
              <c:ext xmlns:c16="http://schemas.microsoft.com/office/drawing/2014/chart" uri="{C3380CC4-5D6E-409C-BE32-E72D297353CC}">
                <c16:uniqueId val="{00000003-C21C-4800-BDD1-542B1BC2892D}"/>
              </c:ext>
            </c:extLst>
          </c:dPt>
          <c:dPt>
            <c:idx val="2"/>
            <c:bubble3D val="0"/>
            <c:spPr>
              <a:solidFill>
                <a:schemeClr val="accent3">
                  <a:tint val="86000"/>
                </a:schemeClr>
              </a:solidFill>
              <a:ln w="19050">
                <a:solidFill>
                  <a:schemeClr val="lt1"/>
                </a:solidFill>
              </a:ln>
              <a:effectLst/>
            </c:spPr>
            <c:extLst>
              <c:ext xmlns:c16="http://schemas.microsoft.com/office/drawing/2014/chart" uri="{C3380CC4-5D6E-409C-BE32-E72D297353CC}">
                <c16:uniqueId val="{00000005-C21C-4800-BDD1-542B1BC2892D}"/>
              </c:ext>
            </c:extLst>
          </c:dPt>
          <c:dPt>
            <c:idx val="3"/>
            <c:bubble3D val="0"/>
            <c:spPr>
              <a:solidFill>
                <a:schemeClr val="accent3">
                  <a:tint val="58000"/>
                </a:schemeClr>
              </a:solidFill>
              <a:ln w="19050">
                <a:solidFill>
                  <a:schemeClr val="lt1"/>
                </a:solidFill>
              </a:ln>
              <a:effectLst/>
            </c:spPr>
            <c:extLst>
              <c:ext xmlns:c16="http://schemas.microsoft.com/office/drawing/2014/chart" uri="{C3380CC4-5D6E-409C-BE32-E72D297353CC}">
                <c16:uniqueId val="{00000007-C21C-4800-BDD1-542B1BC2892D}"/>
              </c:ext>
            </c:extLst>
          </c:dPt>
          <c:dLbls>
            <c:dLbl>
              <c:idx val="0"/>
              <c:tx>
                <c:rich>
                  <a:bodyPr/>
                  <a:lstStyle/>
                  <a:p>
                    <a:r>
                      <a:rPr lang="en-US" altLang="ja-JP"/>
                      <a:t>founder</a:t>
                    </a:r>
                    <a:r>
                      <a:rPr lang="en-US" altLang="ja-JP" baseline="0"/>
                      <a:t>, </a:t>
                    </a:r>
                    <a:fld id="{3B1348BF-9587-4713-A64B-F4BFF3A992D0}" type="VALUE">
                      <a:rPr lang="en-US" altLang="ja-JP" baseline="0"/>
                      <a:pPr/>
                      <a:t>[値]</a:t>
                    </a:fld>
                    <a:endParaRPr lang="en-US" altLang="ja-JP" baseline="0"/>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C21C-4800-BDD1-542B1BC2892D}"/>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ja-JP"/>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3"/>
                <c:pt idx="0">
                  <c:v>創業者</c:v>
                </c:pt>
                <c:pt idx="1">
                  <c:v>VC</c:v>
                </c:pt>
                <c:pt idx="2">
                  <c:v>VC</c:v>
                </c:pt>
              </c:strCache>
            </c:strRef>
          </c:cat>
          <c:val>
            <c:numRef>
              <c:f>Sheet1!$B$2:$B$5</c:f>
              <c:numCache>
                <c:formatCode>General</c:formatCode>
                <c:ptCount val="4"/>
                <c:pt idx="0">
                  <c:v>80</c:v>
                </c:pt>
                <c:pt idx="1">
                  <c:v>10</c:v>
                </c:pt>
                <c:pt idx="2">
                  <c:v>10</c:v>
                </c:pt>
              </c:numCache>
            </c:numRef>
          </c:val>
          <c:extLst>
            <c:ext xmlns:c16="http://schemas.microsoft.com/office/drawing/2014/chart" uri="{C3380CC4-5D6E-409C-BE32-E72D297353CC}">
              <c16:uniqueId val="{00000008-C21C-4800-BDD1-542B1BC2892D}"/>
            </c:ext>
          </c:extLst>
        </c:ser>
        <c:dLbls>
          <c:showLegendKey val="0"/>
          <c:showVal val="1"/>
          <c:showCatName val="1"/>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3">
                  <a:shade val="58000"/>
                </a:schemeClr>
              </a:solidFill>
              <a:ln w="19050">
                <a:solidFill>
                  <a:schemeClr val="lt1"/>
                </a:solidFill>
              </a:ln>
              <a:effectLst/>
            </c:spPr>
            <c:extLst>
              <c:ext xmlns:c16="http://schemas.microsoft.com/office/drawing/2014/chart" uri="{C3380CC4-5D6E-409C-BE32-E72D297353CC}">
                <c16:uniqueId val="{00000001-8C36-4F8A-81B0-92256D3BFEE8}"/>
              </c:ext>
            </c:extLst>
          </c:dPt>
          <c:dPt>
            <c:idx val="1"/>
            <c:bubble3D val="0"/>
            <c:spPr>
              <a:solidFill>
                <a:schemeClr val="accent3">
                  <a:shade val="86000"/>
                </a:schemeClr>
              </a:solidFill>
              <a:ln w="19050">
                <a:solidFill>
                  <a:schemeClr val="lt1"/>
                </a:solidFill>
              </a:ln>
              <a:effectLst/>
            </c:spPr>
            <c:extLst>
              <c:ext xmlns:c16="http://schemas.microsoft.com/office/drawing/2014/chart" uri="{C3380CC4-5D6E-409C-BE32-E72D297353CC}">
                <c16:uniqueId val="{00000003-8C36-4F8A-81B0-92256D3BFEE8}"/>
              </c:ext>
            </c:extLst>
          </c:dPt>
          <c:dPt>
            <c:idx val="2"/>
            <c:bubble3D val="0"/>
            <c:spPr>
              <a:solidFill>
                <a:schemeClr val="accent3">
                  <a:tint val="86000"/>
                </a:schemeClr>
              </a:solidFill>
              <a:ln w="19050">
                <a:solidFill>
                  <a:schemeClr val="lt1"/>
                </a:solidFill>
              </a:ln>
              <a:effectLst/>
            </c:spPr>
            <c:extLst>
              <c:ext xmlns:c16="http://schemas.microsoft.com/office/drawing/2014/chart" uri="{C3380CC4-5D6E-409C-BE32-E72D297353CC}">
                <c16:uniqueId val="{00000005-8C36-4F8A-81B0-92256D3BFEE8}"/>
              </c:ext>
            </c:extLst>
          </c:dPt>
          <c:dPt>
            <c:idx val="3"/>
            <c:bubble3D val="0"/>
            <c:spPr>
              <a:solidFill>
                <a:schemeClr val="accent3">
                  <a:tint val="58000"/>
                </a:schemeClr>
              </a:solidFill>
              <a:ln w="19050">
                <a:solidFill>
                  <a:schemeClr val="lt1"/>
                </a:solidFill>
              </a:ln>
              <a:effectLst/>
            </c:spPr>
            <c:extLst>
              <c:ext xmlns:c16="http://schemas.microsoft.com/office/drawing/2014/chart" uri="{C3380CC4-5D6E-409C-BE32-E72D297353CC}">
                <c16:uniqueId val="{00000007-8C36-4F8A-81B0-92256D3BFEE8}"/>
              </c:ext>
            </c:extLst>
          </c:dPt>
          <c:dLbls>
            <c:dLbl>
              <c:idx val="0"/>
              <c:tx>
                <c:rich>
                  <a:bodyPr/>
                  <a:lstStyle/>
                  <a:p>
                    <a:r>
                      <a:rPr lang="en-US" altLang="ja-JP"/>
                      <a:t>founder</a:t>
                    </a:r>
                    <a:r>
                      <a:rPr lang="en-US" altLang="ja-JP" baseline="0"/>
                      <a:t>, </a:t>
                    </a:r>
                    <a:fld id="{E94C2EA1-1277-4351-AD33-56062581D19E}" type="VALUE">
                      <a:rPr lang="en-US" altLang="ja-JP" baseline="0"/>
                      <a:pPr/>
                      <a:t>[値]</a:t>
                    </a:fld>
                    <a:endParaRPr lang="en-US" altLang="ja-JP" baseline="0"/>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8C36-4F8A-81B0-92256D3BFEE8}"/>
                </c:ext>
              </c:extLst>
            </c:dLbl>
            <c:dLbl>
              <c:idx val="3"/>
              <c:tx>
                <c:rich>
                  <a:bodyPr/>
                  <a:lstStyle/>
                  <a:p>
                    <a:r>
                      <a:rPr lang="en-US" altLang="ja-JP" baseline="0"/>
                      <a:t>other, </a:t>
                    </a:r>
                    <a:fld id="{8C241F66-21F1-4B4C-A98A-7BD0D88F7F55}" type="VALUE">
                      <a:rPr lang="en-US" altLang="ja-JP" baseline="0"/>
                      <a:pPr/>
                      <a:t>[値]</a:t>
                    </a:fld>
                    <a:endParaRPr lang="en-US" altLang="ja-JP" baseline="0"/>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8C36-4F8A-81B0-92256D3BFEE8}"/>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ja-JP"/>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創業者</c:v>
                </c:pt>
                <c:pt idx="1">
                  <c:v>VC</c:v>
                </c:pt>
                <c:pt idx="2">
                  <c:v>VC</c:v>
                </c:pt>
                <c:pt idx="3">
                  <c:v>その他</c:v>
                </c:pt>
              </c:strCache>
            </c:strRef>
          </c:cat>
          <c:val>
            <c:numRef>
              <c:f>Sheet1!$B$2:$B$5</c:f>
              <c:numCache>
                <c:formatCode>General</c:formatCode>
                <c:ptCount val="4"/>
                <c:pt idx="0">
                  <c:v>75</c:v>
                </c:pt>
                <c:pt idx="1">
                  <c:v>10</c:v>
                </c:pt>
                <c:pt idx="2">
                  <c:v>10</c:v>
                </c:pt>
                <c:pt idx="3">
                  <c:v>5</c:v>
                </c:pt>
              </c:numCache>
            </c:numRef>
          </c:val>
          <c:extLst>
            <c:ext xmlns:c16="http://schemas.microsoft.com/office/drawing/2014/chart" uri="{C3380CC4-5D6E-409C-BE32-E72D297353CC}">
              <c16:uniqueId val="{00000008-8C36-4F8A-81B0-92256D3BFEE8}"/>
            </c:ext>
          </c:extLst>
        </c:ser>
        <c:dLbls>
          <c:showLegendKey val="0"/>
          <c:showVal val="1"/>
          <c:showCatName val="1"/>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ja-JP" sz="2400" b="1" dirty="0">
                <a:solidFill>
                  <a:schemeClr val="tx1"/>
                </a:solidFill>
              </a:rPr>
              <a:t>Have you switched your development </a:t>
            </a:r>
            <a:r>
              <a:rPr lang="en-US" altLang="ja-JP" sz="2000" b="1" dirty="0">
                <a:solidFill>
                  <a:schemeClr val="tx1"/>
                </a:solidFill>
              </a:rPr>
              <a:t>environment</a:t>
            </a:r>
            <a:r>
              <a:rPr lang="en-US" altLang="ja-JP" sz="2400" b="1" dirty="0">
                <a:solidFill>
                  <a:schemeClr val="tx1"/>
                </a:solidFill>
              </a:rPr>
              <a:t> to remote?</a:t>
            </a:r>
            <a:endParaRPr lang="ja-JP" altLang="en-US" sz="2400" b="1" dirty="0">
              <a:solidFill>
                <a:schemeClr val="tx1"/>
              </a:solidFill>
            </a:endParaRPr>
          </a:p>
        </c:rich>
      </c:tx>
      <c:layout>
        <c:manualLayout>
          <c:xMode val="edge"/>
          <c:yMode val="edge"/>
          <c:x val="6.420228949650883E-2"/>
          <c:y val="2.02750709824847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Sheet1!$B$1</c:f>
              <c:strCache>
                <c:ptCount val="1"/>
                <c:pt idx="0">
                  <c:v>リモートへの切り替え</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3392-4324-8008-C1EF01D1ABAA}"/>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2-F123-4A33-BAF6-6E12BBF66F6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3-F123-4A33-BAF6-6E12BBF66F6D}"/>
              </c:ext>
            </c:extLst>
          </c:dPt>
          <c:dLbls>
            <c:dLbl>
              <c:idx val="1"/>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3200" b="1" i="0" u="none" strike="noStrike" kern="1200" baseline="0">
                      <a:solidFill>
                        <a:schemeClr val="bg1">
                          <a:lumMod val="50000"/>
                        </a:schemeClr>
                      </a:solidFill>
                      <a:latin typeface="+mn-lt"/>
                      <a:ea typeface="+mn-ea"/>
                      <a:cs typeface="+mn-cs"/>
                    </a:defRPr>
                  </a:pPr>
                  <a:endParaRPr lang="ja-JP"/>
                </a:p>
              </c:txPr>
              <c:dLblPos val="outEnd"/>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ext>
                <c:ext xmlns:c16="http://schemas.microsoft.com/office/drawing/2014/chart" uri="{C3380CC4-5D6E-409C-BE32-E72D297353CC}">
                  <c16:uniqueId val="{00000002-F123-4A33-BAF6-6E12BBF66F6D}"/>
                </c:ext>
              </c:extLst>
            </c:dLbl>
            <c:dLbl>
              <c:idx val="2"/>
              <c:layout>
                <c:manualLayout>
                  <c:x val="-0.16315238190504014"/>
                  <c:y val="0.103717456071749"/>
                </c:manualLayout>
              </c:layout>
              <c:tx>
                <c:rich>
                  <a:bodyPr/>
                  <a:lstStyle/>
                  <a:p>
                    <a:fld id="{6707E4C4-8B9C-4749-A357-E451BFFB7D37}" type="CATEGORYNAME">
                      <a:rPr lang="en-US" altLang="ja-JP" sz="2000">
                        <a:solidFill>
                          <a:schemeClr val="bg1">
                            <a:lumMod val="75000"/>
                          </a:schemeClr>
                        </a:solidFill>
                      </a:rPr>
                      <a:pPr/>
                      <a:t>[分類名]</a:t>
                    </a:fld>
                    <a:r>
                      <a:rPr lang="en-US" altLang="ja-JP" sz="2000" baseline="0" dirty="0">
                        <a:solidFill>
                          <a:schemeClr val="bg1">
                            <a:lumMod val="75000"/>
                          </a:schemeClr>
                        </a:solidFill>
                      </a:rPr>
                      <a:t>
</a:t>
                    </a:r>
                    <a:fld id="{8C724761-E753-49D1-BE96-E64C7471309F}" type="PERCENTAGE">
                      <a:rPr lang="en-US" altLang="ja-JP" sz="2000" baseline="0">
                        <a:solidFill>
                          <a:schemeClr val="bg1">
                            <a:lumMod val="75000"/>
                          </a:schemeClr>
                        </a:solidFill>
                      </a:rPr>
                      <a:pPr/>
                      <a:t>[パーセンテージ]</a:t>
                    </a:fld>
                    <a:endParaRPr lang="en-US" altLang="ja-JP" sz="2000" baseline="0" dirty="0">
                      <a:solidFill>
                        <a:schemeClr val="bg1">
                          <a:lumMod val="75000"/>
                        </a:schemeClr>
                      </a:solidFill>
                    </a:endParaRP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F123-4A33-BAF6-6E12BBF66F6D}"/>
                </c:ext>
              </c:extLst>
            </c:dLbl>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3200" b="1" i="0" u="none" strike="noStrike" kern="1200" baseline="0">
                    <a:solidFill>
                      <a:schemeClr val="tx1"/>
                    </a:solidFill>
                    <a:latin typeface="+mn-lt"/>
                    <a:ea typeface="+mn-ea"/>
                    <a:cs typeface="+mn-cs"/>
                  </a:defRPr>
                </a:pPr>
                <a:endParaRPr lang="ja-JP"/>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Sheet1!$A$2:$A$4</c:f>
              <c:strCache>
                <c:ptCount val="3"/>
                <c:pt idx="0">
                  <c:v>Yes</c:v>
                </c:pt>
                <c:pt idx="1">
                  <c:v>No</c:v>
                </c:pt>
                <c:pt idx="2">
                  <c:v>Unanswered</c:v>
                </c:pt>
              </c:strCache>
            </c:strRef>
          </c:cat>
          <c:val>
            <c:numRef>
              <c:f>Sheet1!$B$2:$B$4</c:f>
              <c:numCache>
                <c:formatCode>General</c:formatCode>
                <c:ptCount val="3"/>
                <c:pt idx="0">
                  <c:v>54</c:v>
                </c:pt>
                <c:pt idx="1">
                  <c:v>37</c:v>
                </c:pt>
                <c:pt idx="2">
                  <c:v>5</c:v>
                </c:pt>
              </c:numCache>
            </c:numRef>
          </c:val>
          <c:extLst>
            <c:ext xmlns:c16="http://schemas.microsoft.com/office/drawing/2014/chart" uri="{C3380CC4-5D6E-409C-BE32-E72D297353CC}">
              <c16:uniqueId val="{00000000-F123-4A33-BAF6-6E12BBF66F6D}"/>
            </c:ext>
          </c:extLst>
        </c:ser>
        <c:dLbls>
          <c:showLegendKey val="0"/>
          <c:showVal val="0"/>
          <c:showCatName val="0"/>
          <c:showSerName val="0"/>
          <c:showPercent val="0"/>
          <c:showBubbleSize val="0"/>
          <c:showLeaderLines val="0"/>
        </c:dLbls>
        <c:firstSliceAng val="0"/>
      </c:pieChart>
      <c:spPr>
        <a:noFill/>
        <a:ln>
          <a:noFill/>
        </a:ln>
        <a:effectLst/>
      </c:spPr>
    </c:plotArea>
    <c:legend>
      <c:legendPos val="b"/>
      <c:legendEntry>
        <c:idx val="2"/>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ja-JP"/>
          </a:p>
        </c:txPr>
      </c:legendEntry>
      <c:overlay val="0"/>
      <c:spPr>
        <a:noFill/>
        <a:ln>
          <a:noFill/>
        </a:ln>
        <a:effectLst/>
      </c:spPr>
      <c:txPr>
        <a:bodyPr rot="0" spcFirstLastPara="1" vertOverflow="ellipsis" vert="horz" wrap="square" anchor="ctr" anchorCtr="1"/>
        <a:lstStyle/>
        <a:p>
          <a:pPr>
            <a:defRPr sz="2800" b="0"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400" b="1" i="0" u="none" strike="noStrike" kern="1200" spc="0" baseline="0">
                <a:solidFill>
                  <a:schemeClr val="accent1"/>
                </a:solidFill>
                <a:latin typeface="Meiryo UI" panose="020B0604030504040204" pitchFamily="50" charset="-128"/>
                <a:ea typeface="Meiryo UI" panose="020B0604030504040204" pitchFamily="50" charset="-128"/>
                <a:cs typeface="+mn-cs"/>
              </a:defRPr>
            </a:pPr>
            <a:r>
              <a:rPr lang="en-US" altLang="ja-JP" sz="1400" b="1" dirty="0"/>
              <a:t>Life Science Optical Microscope Market Image Analysis Software Segment</a:t>
            </a:r>
          </a:p>
          <a:p>
            <a:pPr>
              <a:defRPr sz="1400" b="1"/>
            </a:pPr>
            <a:r>
              <a:rPr lang="en-US" altLang="ja-JP" sz="1400" b="1" dirty="0"/>
              <a:t>(2022 Japan 7.57 billion yen, world 75.7 billion yen)</a:t>
            </a:r>
            <a:endParaRPr lang="en-US" sz="1400" b="1" dirty="0"/>
          </a:p>
        </c:rich>
      </c:tx>
      <c:layout>
        <c:manualLayout>
          <c:xMode val="edge"/>
          <c:yMode val="edge"/>
          <c:x val="0.19892773724790716"/>
          <c:y val="5.0465484781606869E-3"/>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accent1"/>
              </a:solidFill>
              <a:latin typeface="Meiryo UI" panose="020B0604030504040204" pitchFamily="50" charset="-128"/>
              <a:ea typeface="Meiryo UI" panose="020B0604030504040204" pitchFamily="50" charset="-128"/>
              <a:cs typeface="+mn-cs"/>
            </a:defRPr>
          </a:pPr>
          <a:endParaRPr lang="ja-JP"/>
        </a:p>
      </c:txPr>
    </c:title>
    <c:autoTitleDeleted val="0"/>
    <c:plotArea>
      <c:layout>
        <c:manualLayout>
          <c:layoutTarget val="inner"/>
          <c:xMode val="edge"/>
          <c:yMode val="edge"/>
          <c:x val="0.33463170469075981"/>
          <c:y val="0.22313910761154854"/>
          <c:w val="0.32914529914529922"/>
          <c:h val="0.73241644794400695"/>
        </c:manualLayout>
      </c:layout>
      <c:pieChart>
        <c:varyColors val="1"/>
        <c:ser>
          <c:idx val="2"/>
          <c:order val="0"/>
          <c:tx>
            <c:strRef>
              <c:f>Sheet1!$B$1</c:f>
              <c:strCache>
                <c:ptCount val="1"/>
                <c:pt idx="0">
                  <c:v>列 2</c:v>
                </c:pt>
              </c:strCache>
            </c:strRef>
          </c:tx>
          <c:explosion val="4"/>
          <c:dPt>
            <c:idx val="0"/>
            <c:bubble3D val="0"/>
            <c:explosion val="5"/>
            <c:spPr>
              <a:solidFill>
                <a:srgbClr val="00B0F0"/>
              </a:solidFill>
              <a:ln>
                <a:noFill/>
              </a:ln>
              <a:effectLst/>
            </c:spPr>
            <c:extLst>
              <c:ext xmlns:c16="http://schemas.microsoft.com/office/drawing/2014/chart" uri="{C3380CC4-5D6E-409C-BE32-E72D297353CC}">
                <c16:uniqueId val="{00000001-DED7-450F-9D2A-9C5B7A96EB2C}"/>
              </c:ext>
            </c:extLst>
          </c:dPt>
          <c:dPt>
            <c:idx val="1"/>
            <c:bubble3D val="0"/>
            <c:spPr>
              <a:solidFill>
                <a:schemeClr val="bg1">
                  <a:lumMod val="75000"/>
                </a:schemeClr>
              </a:solidFill>
              <a:ln>
                <a:noFill/>
              </a:ln>
              <a:effectLst/>
            </c:spPr>
            <c:extLst>
              <c:ext xmlns:c16="http://schemas.microsoft.com/office/drawing/2014/chart" uri="{C3380CC4-5D6E-409C-BE32-E72D297353CC}">
                <c16:uniqueId val="{00000003-DED7-450F-9D2A-9C5B7A96EB2C}"/>
              </c:ext>
            </c:extLst>
          </c:dPt>
          <c:dPt>
            <c:idx val="2"/>
            <c:bubble3D val="0"/>
            <c:spPr>
              <a:solidFill>
                <a:schemeClr val="bg1">
                  <a:lumMod val="85000"/>
                </a:schemeClr>
              </a:solidFill>
              <a:ln>
                <a:noFill/>
              </a:ln>
              <a:effectLst/>
            </c:spPr>
            <c:extLst>
              <c:ext xmlns:c16="http://schemas.microsoft.com/office/drawing/2014/chart" uri="{C3380CC4-5D6E-409C-BE32-E72D297353CC}">
                <c16:uniqueId val="{00000005-DED7-450F-9D2A-9C5B7A96EB2C}"/>
              </c:ext>
            </c:extLst>
          </c:dPt>
          <c:dLbls>
            <c:dLbl>
              <c:idx val="0"/>
              <c:layout>
                <c:manualLayout>
                  <c:x val="5.3533148399505313E-2"/>
                  <c:y val="-6.5037815904703047E-2"/>
                </c:manualLayout>
              </c:layout>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ffectLst/>
              </c:spPr>
              <c:txPr>
                <a:bodyPr rot="0" spcFirstLastPara="1" vertOverflow="clip" horzOverflow="clip" vert="horz" wrap="square" lIns="36576" tIns="18288" rIns="36576" bIns="18288" anchor="ctr" anchorCtr="1">
                  <a:spAutoFit/>
                </a:bodyPr>
                <a:lstStyle/>
                <a:p>
                  <a:pPr>
                    <a:defRPr sz="1400" b="1" i="0" u="none" strike="noStrike" kern="1200" baseline="0">
                      <a:solidFill>
                        <a:schemeClr val="accent1"/>
                      </a:solidFill>
                      <a:latin typeface="Meiryo UI" panose="020B0604030504040204" pitchFamily="50" charset="-128"/>
                      <a:ea typeface="Meiryo UI" panose="020B0604030504040204" pitchFamily="50" charset="-128"/>
                      <a:cs typeface="+mn-cs"/>
                    </a:defRPr>
                  </a:pPr>
                  <a:endParaRPr lang="ja-JP"/>
                </a:p>
              </c:txPr>
              <c:dLblPos val="bestFit"/>
              <c:showLegendKey val="0"/>
              <c:showVal val="0"/>
              <c:showCatName val="1"/>
              <c:showSerName val="0"/>
              <c:showPercent val="1"/>
              <c:showBubbleSize val="0"/>
              <c:extLst xmlns:mc="http://schemas.openxmlformats.org/markup-compatibility/2006" xmlns:c15="http://schemas.microsoft.com/office/drawing/2012/chart" xmlns:c14="http://schemas.microsoft.com/office/drawing/2007/8/2/chart">
                <c:ext xmlns:c15="http://schemas.microsoft.com/office/drawing/2012/chart" uri="{CE6537A1-D6FC-4f65-9D91-7224C49458BB}">
                  <c15:spPr xmlns:c15="http://schemas.microsoft.com/office/drawing/2012/chart">
                    <a:prstGeom prst="wedgeEllipseCallout">
                      <a:avLst>
                        <a:gd name="adj1" fmla="val -77969"/>
                        <a:gd name="adj2" fmla="val -38966"/>
                      </a:avLst>
                    </a:prstGeom>
                    <a:noFill/>
                    <a:ln>
                      <a:noFill/>
                    </a:ln>
                  </c15:spPr>
                  <c15:layout>
                    <c:manualLayout>
                      <c:w val="0.26281098959079963"/>
                      <c:h val="0.32576746760089093"/>
                    </c:manualLayout>
                  </c15:layout>
                </c:ext>
                <c:ext xmlns:c16="http://schemas.microsoft.com/office/drawing/2014/chart" uri="{C3380CC4-5D6E-409C-BE32-E72D297353CC}">
                  <c16:uniqueId val="{00000001-DED7-450F-9D2A-9C5B7A96EB2C}"/>
                </c:ext>
              </c:extLst>
            </c:dLbl>
            <c:dLbl>
              <c:idx val="1"/>
              <c:layout>
                <c:manualLayout>
                  <c:x val="-1.5493708250821914E-2"/>
                  <c:y val="0.24770672133876911"/>
                </c:manualLayout>
              </c:layout>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ffectLst/>
              </c:spPr>
              <c:txPr>
                <a:bodyPr rot="0" spcFirstLastPara="1" vertOverflow="clip" horzOverflow="clip" vert="horz" wrap="square" lIns="36576" tIns="18288" rIns="36576" bIns="18288" anchor="ctr" anchorCtr="1">
                  <a:spAutoFit/>
                </a:bodyPr>
                <a:lstStyle/>
                <a:p>
                  <a:pPr>
                    <a:defRPr sz="1400" b="0" i="0" u="none" strike="noStrike" kern="1200" baseline="0">
                      <a:solidFill>
                        <a:schemeClr val="accent1"/>
                      </a:solidFill>
                      <a:latin typeface="Meiryo UI" panose="020B0604030504040204" pitchFamily="50" charset="-128"/>
                      <a:ea typeface="Meiryo UI" panose="020B0604030504040204" pitchFamily="50" charset="-128"/>
                      <a:cs typeface="+mn-cs"/>
                    </a:defRPr>
                  </a:pPr>
                  <a:endParaRPr lang="ja-JP"/>
                </a:p>
              </c:txPr>
              <c:dLblPos val="bestFit"/>
              <c:showLegendKey val="0"/>
              <c:showVal val="0"/>
              <c:showCatName val="1"/>
              <c:showSerName val="0"/>
              <c:showPercent val="1"/>
              <c:showBubbleSize val="0"/>
              <c:extLst xmlns:mc="http://schemas.openxmlformats.org/markup-compatibility/2006" xmlns:c15="http://schemas.microsoft.com/office/drawing/2012/chart" xmlns:c14="http://schemas.microsoft.com/office/drawing/2007/8/2/chart">
                <c:ext xmlns:c15="http://schemas.microsoft.com/office/drawing/2012/chart" uri="{CE6537A1-D6FC-4f65-9D91-7224C49458BB}">
                  <c15:spPr xmlns:c15="http://schemas.microsoft.com/office/drawing/2012/chart">
                    <a:prstGeom prst="wedgeEllipseCallout">
                      <a:avLst>
                        <a:gd name="adj1" fmla="val 106606"/>
                        <a:gd name="adj2" fmla="val -56817"/>
                      </a:avLst>
                    </a:prstGeom>
                    <a:noFill/>
                    <a:ln>
                      <a:noFill/>
                    </a:ln>
                  </c15:spPr>
                  <c15:layout>
                    <c:manualLayout>
                      <c:w val="0.26502797855748067"/>
                      <c:h val="0.31977960823359225"/>
                    </c:manualLayout>
                  </c15:layout>
                </c:ext>
                <c:ext xmlns:c16="http://schemas.microsoft.com/office/drawing/2014/chart" uri="{C3380CC4-5D6E-409C-BE32-E72D297353CC}">
                  <c16:uniqueId val="{00000003-DED7-450F-9D2A-9C5B7A96EB2C}"/>
                </c:ext>
              </c:extLst>
            </c:dLbl>
            <c:dLbl>
              <c:idx val="2"/>
              <c:layout>
                <c:manualLayout>
                  <c:x val="-0.11567000497973612"/>
                  <c:y val="0.20458658477380845"/>
                </c:manualLayout>
              </c:layout>
              <c:spPr>
                <a:solidFill>
                  <a:sysClr val="window" lastClr="FFFFFF"/>
                </a:solidFill>
                <a:ln w="9525" cap="flat" cmpd="sng" algn="ctr">
                  <a:solidFill>
                    <a:sysClr val="windowText" lastClr="000000">
                      <a:lumMod val="25000"/>
                      <a:lumOff val="75000"/>
                    </a:sysClr>
                  </a:soli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ffectLst/>
              </c:spPr>
              <c:txPr>
                <a:bodyPr rot="0" spcFirstLastPara="1" vertOverflow="clip" horzOverflow="clip" vert="horz" wrap="square" lIns="36576" tIns="18288" rIns="36576" bIns="18288" anchor="ctr" anchorCtr="1">
                  <a:spAutoFit/>
                </a:bodyPr>
                <a:lstStyle/>
                <a:p>
                  <a:pPr>
                    <a:defRPr sz="1400" b="0" i="0" u="none" strike="noStrike" kern="1200" baseline="0">
                      <a:solidFill>
                        <a:schemeClr val="accent1"/>
                      </a:solidFill>
                      <a:latin typeface="Meiryo UI" panose="020B0604030504040204" pitchFamily="50" charset="-128"/>
                      <a:ea typeface="Meiryo UI" panose="020B0604030504040204" pitchFamily="50" charset="-128"/>
                      <a:cs typeface="+mn-cs"/>
                    </a:defRPr>
                  </a:pPr>
                  <a:endParaRPr lang="ja-JP"/>
                </a:p>
              </c:txPr>
              <c:dLblPos val="bestFit"/>
              <c:showLegendKey val="0"/>
              <c:showVal val="0"/>
              <c:showCatName val="1"/>
              <c:showSerName val="0"/>
              <c:showPercent val="1"/>
              <c:showBubbleSize val="0"/>
              <c:extLst xmlns:mc="http://schemas.openxmlformats.org/markup-compatibility/2006" xmlns:c15="http://schemas.microsoft.com/office/drawing/2012/chart" xmlns:c14="http://schemas.microsoft.com/office/drawing/2007/8/2/chart">
                <c:ext xmlns:c15="http://schemas.microsoft.com/office/drawing/2012/chart" uri="{CE6537A1-D6FC-4f65-9D91-7224C49458BB}">
                  <c15:spPr xmlns:c15="http://schemas.microsoft.com/office/drawing/2012/chart">
                    <a:prstGeom prst="wedgeEllipseCallout">
                      <a:avLst>
                        <a:gd name="adj1" fmla="val 112487"/>
                        <a:gd name="adj2" fmla="val 20292"/>
                      </a:avLst>
                    </a:prstGeom>
                    <a:noFill/>
                    <a:ln>
                      <a:noFill/>
                    </a:ln>
                  </c15:spPr>
                  <c15:layout>
                    <c:manualLayout>
                      <c:w val="0.25331999052912885"/>
                      <c:h val="0.32370171942884179"/>
                    </c:manualLayout>
                  </c15:layout>
                </c:ext>
                <c:ext xmlns:c16="http://schemas.microsoft.com/office/drawing/2014/chart" uri="{C3380CC4-5D6E-409C-BE32-E72D297353CC}">
                  <c16:uniqueId val="{00000005-DED7-450F-9D2A-9C5B7A96EB2C}"/>
                </c:ext>
              </c:extLst>
            </c:dLbl>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6576" tIns="18288" rIns="36576" bIns="18288" anchor="ctr" anchorCtr="1">
                <a:spAutoFit/>
              </a:bodyPr>
              <a:lstStyle/>
              <a:p>
                <a:pPr>
                  <a:defRPr sz="1400" b="0" i="0" u="none" strike="noStrike" kern="1200" baseline="0">
                    <a:solidFill>
                      <a:schemeClr val="accent1"/>
                    </a:solidFill>
                    <a:latin typeface="Meiryo UI" panose="020B0604030504040204" pitchFamily="50" charset="-128"/>
                    <a:ea typeface="Meiryo UI" panose="020B0604030504040204" pitchFamily="50" charset="-128"/>
                    <a:cs typeface="+mn-cs"/>
                  </a:defRPr>
                </a:pPr>
                <a:endParaRPr lang="ja-JP"/>
              </a:p>
            </c:txPr>
            <c:dLblPos val="outEnd"/>
            <c:showLegendKey val="0"/>
            <c:showVal val="0"/>
            <c:showCatName val="1"/>
            <c:showSerName val="0"/>
            <c:showPercent val="1"/>
            <c:showBubbleSize val="0"/>
            <c:showLeaderLines val="0"/>
            <c:extLst xmlns:mc="http://schemas.openxmlformats.org/markup-compatibility/2006" xmlns:c15="http://schemas.microsoft.com/office/drawing/2012/chart" xmlns:c14="http://schemas.microsoft.com/office/drawing/2007/8/2/chart">
              <c:ext xmlns:c15="http://schemas.microsoft.com/office/drawing/2012/chart" uri="{CE6537A1-D6FC-4f65-9D91-7224C49458BB}">
                <c15:spPr xmlns:c15="http://schemas.microsoft.com/office/drawing/2012/chart">
                  <a:prstGeom prst="wedgeEllipseCallout">
                    <a:avLst/>
                  </a:prstGeom>
                  <a:noFill/>
                  <a:ln>
                    <a:noFill/>
                  </a:ln>
                </c15:spPr>
              </c:ext>
            </c:extLst>
          </c:dLbls>
          <c:cat>
            <c:strRef>
              <c:f>Sheet1!$A$2:$A$4</c:f>
              <c:strCache>
                <c:ptCount val="3"/>
                <c:pt idx="0">
                  <c:v>Big data analysis</c:v>
                </c:pt>
                <c:pt idx="1">
                  <c:v>General purpose analysis</c:v>
                </c:pt>
                <c:pt idx="2">
                  <c:v>Basic analysis</c:v>
                </c:pt>
              </c:strCache>
            </c:strRef>
          </c:cat>
          <c:val>
            <c:numRef>
              <c:f>Sheet1!$B$2:$B$4</c:f>
              <c:numCache>
                <c:formatCode>0%</c:formatCode>
                <c:ptCount val="3"/>
                <c:pt idx="0">
                  <c:v>0.55000000000000004</c:v>
                </c:pt>
                <c:pt idx="1">
                  <c:v>0.35</c:v>
                </c:pt>
                <c:pt idx="2">
                  <c:v>0.1</c:v>
                </c:pt>
              </c:numCache>
            </c:numRef>
          </c:val>
          <c:extLst>
            <c:ext xmlns:c16="http://schemas.microsoft.com/office/drawing/2014/chart" uri="{C3380CC4-5D6E-409C-BE32-E72D297353CC}">
              <c16:uniqueId val="{00000006-DED7-450F-9D2A-9C5B7A96EB2C}"/>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sz="900">
          <a:solidFill>
            <a:schemeClr val="accent1"/>
          </a:solidFill>
          <a:latin typeface="Meiryo UI" panose="020B0604030504040204" pitchFamily="50" charset="-128"/>
          <a:ea typeface="Meiryo UI" panose="020B0604030504040204" pitchFamily="50" charset="-128"/>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eiryo UI" panose="020B0604030504040204" pitchFamily="50" charset="-128"/>
                <a:ea typeface="Meiryo UI" panose="020B0604030504040204" pitchFamily="50" charset="-128"/>
                <a:cs typeface="+mn-cs"/>
              </a:defRPr>
            </a:pPr>
            <a:r>
              <a:rPr lang="en-US" altLang="ja-JP" sz="1200" b="1" dirty="0"/>
              <a:t>Percentage of remote work in Japan: Average value for research, medical and industrial development</a:t>
            </a:r>
            <a:r>
              <a:rPr lang="ja-JP" altLang="en-US" sz="1200" b="1" dirty="0"/>
              <a:t>　</a:t>
            </a:r>
            <a:r>
              <a:rPr lang="en-US" altLang="ja-JP" sz="700" b="0" dirty="0"/>
              <a:t>As of May 2020</a:t>
            </a:r>
            <a:endParaRPr lang="ja-JP" sz="1400" b="0" dirty="0"/>
          </a:p>
        </c:rich>
      </c:tx>
      <c:layout>
        <c:manualLayout>
          <c:xMode val="edge"/>
          <c:yMode val="edge"/>
          <c:x val="0.19697838472176454"/>
          <c:y val="9.2474858397873075E-2"/>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title>
    <c:autoTitleDeleted val="0"/>
    <c:plotArea>
      <c:layout/>
      <c:barChart>
        <c:barDir val="bar"/>
        <c:grouping val="percentStacked"/>
        <c:varyColors val="0"/>
        <c:ser>
          <c:idx val="0"/>
          <c:order val="0"/>
          <c:tx>
            <c:strRef>
              <c:f>Sheet1!$B$1</c:f>
              <c:strCache>
                <c:ptCount val="1"/>
                <c:pt idx="0">
                  <c:v>doing remote work</c:v>
                </c:pt>
              </c:strCache>
            </c:strRef>
          </c:tx>
          <c:spPr>
            <a:solidFill>
              <a:srgbClr val="091AB7"/>
            </a:solidFill>
            <a:ln>
              <a:noFill/>
            </a:ln>
            <a:effectLst/>
          </c:spPr>
          <c:invertIfNegative val="0"/>
          <c:cat>
            <c:strRef>
              <c:f>Sheet1!$A$2</c:f>
              <c:strCache>
                <c:ptCount val="1"/>
                <c:pt idx="0">
                  <c:v>Percentage of remote work</c:v>
                </c:pt>
              </c:strCache>
            </c:strRef>
          </c:cat>
          <c:val>
            <c:numRef>
              <c:f>Sheet1!$B$2</c:f>
              <c:numCache>
                <c:formatCode>General</c:formatCode>
                <c:ptCount val="1"/>
                <c:pt idx="0">
                  <c:v>4.8</c:v>
                </c:pt>
              </c:numCache>
            </c:numRef>
          </c:val>
          <c:extLst>
            <c:ext xmlns:c16="http://schemas.microsoft.com/office/drawing/2014/chart" uri="{C3380CC4-5D6E-409C-BE32-E72D297353CC}">
              <c16:uniqueId val="{00000000-CED4-44B2-BB90-99697F007FDB}"/>
            </c:ext>
          </c:extLst>
        </c:ser>
        <c:ser>
          <c:idx val="1"/>
          <c:order val="1"/>
          <c:tx>
            <c:strRef>
              <c:f>Sheet1!$C$1</c:f>
              <c:strCache>
                <c:ptCount val="1"/>
                <c:pt idx="0">
                  <c:v>Remote work several days a week</c:v>
                </c:pt>
              </c:strCache>
            </c:strRef>
          </c:tx>
          <c:spPr>
            <a:solidFill>
              <a:srgbClr val="03B5ED"/>
            </a:solidFill>
            <a:ln>
              <a:noFill/>
            </a:ln>
            <a:effectLst/>
          </c:spPr>
          <c:invertIfNegative val="0"/>
          <c:cat>
            <c:strRef>
              <c:f>Sheet1!$A$2</c:f>
              <c:strCache>
                <c:ptCount val="1"/>
                <c:pt idx="0">
                  <c:v>Percentage of remote work</c:v>
                </c:pt>
              </c:strCache>
            </c:strRef>
          </c:cat>
          <c:val>
            <c:numRef>
              <c:f>Sheet1!$C$2</c:f>
              <c:numCache>
                <c:formatCode>General</c:formatCode>
                <c:ptCount val="1"/>
                <c:pt idx="0">
                  <c:v>0.7</c:v>
                </c:pt>
              </c:numCache>
            </c:numRef>
          </c:val>
          <c:extLst>
            <c:ext xmlns:c16="http://schemas.microsoft.com/office/drawing/2014/chart" uri="{C3380CC4-5D6E-409C-BE32-E72D297353CC}">
              <c16:uniqueId val="{00000001-CED4-44B2-BB90-99697F007FDB}"/>
            </c:ext>
          </c:extLst>
        </c:ser>
        <c:ser>
          <c:idx val="2"/>
          <c:order val="2"/>
          <c:tx>
            <c:strRef>
              <c:f>Sheet1!$D$1</c:f>
              <c:strCache>
                <c:ptCount val="1"/>
                <c:pt idx="0">
                  <c:v>Not remote work</c:v>
                </c:pt>
              </c:strCache>
            </c:strRef>
          </c:tx>
          <c:spPr>
            <a:solidFill>
              <a:schemeClr val="bg1">
                <a:lumMod val="75000"/>
              </a:schemeClr>
            </a:solidFill>
            <a:ln>
              <a:noFill/>
            </a:ln>
            <a:effectLst/>
          </c:spPr>
          <c:invertIfNegative val="0"/>
          <c:cat>
            <c:strRef>
              <c:f>Sheet1!$A$2</c:f>
              <c:strCache>
                <c:ptCount val="1"/>
                <c:pt idx="0">
                  <c:v>Percentage of remote work</c:v>
                </c:pt>
              </c:strCache>
            </c:strRef>
          </c:cat>
          <c:val>
            <c:numRef>
              <c:f>Sheet1!$D$2</c:f>
              <c:numCache>
                <c:formatCode>General</c:formatCode>
                <c:ptCount val="1"/>
                <c:pt idx="0">
                  <c:v>4.5</c:v>
                </c:pt>
              </c:numCache>
            </c:numRef>
          </c:val>
          <c:extLst>
            <c:ext xmlns:c16="http://schemas.microsoft.com/office/drawing/2014/chart" uri="{C3380CC4-5D6E-409C-BE32-E72D297353CC}">
              <c16:uniqueId val="{00000002-CED4-44B2-BB90-99697F007FDB}"/>
            </c:ext>
          </c:extLst>
        </c:ser>
        <c:dLbls>
          <c:showLegendKey val="0"/>
          <c:showVal val="0"/>
          <c:showCatName val="0"/>
          <c:showSerName val="0"/>
          <c:showPercent val="0"/>
          <c:showBubbleSize val="0"/>
        </c:dLbls>
        <c:gapWidth val="150"/>
        <c:overlap val="100"/>
        <c:axId val="345697535"/>
        <c:axId val="38199551"/>
      </c:barChart>
      <c:catAx>
        <c:axId val="34569753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38199551"/>
        <c:crosses val="autoZero"/>
        <c:auto val="1"/>
        <c:lblAlgn val="ctr"/>
        <c:lblOffset val="100"/>
        <c:noMultiLvlLbl val="0"/>
      </c:catAx>
      <c:valAx>
        <c:axId val="38199551"/>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345697535"/>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100" b="1"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legendEntry>
      <c:legendEntry>
        <c:idx val="1"/>
        <c:txPr>
          <a:bodyPr rot="0" spcFirstLastPara="1" vertOverflow="ellipsis" vert="horz" wrap="square" anchor="ctr" anchorCtr="1"/>
          <a:lstStyle/>
          <a:p>
            <a:pPr>
              <a:defRPr sz="1100" b="1"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legendEntry>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eiryo UI" panose="020B0604030504040204" pitchFamily="50" charset="-128"/>
          <a:ea typeface="Meiryo UI" panose="020B0604030504040204" pitchFamily="50" charset="-128"/>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withinLinear" id="16">
  <a:schemeClr val="accent3"/>
</cs:colorStyle>
</file>

<file path=ppt/charts/colors5.xml><?xml version="1.0" encoding="utf-8"?>
<cs:colorStyle xmlns:cs="http://schemas.microsoft.com/office/drawing/2012/chartStyle" xmlns:a="http://schemas.openxmlformats.org/drawingml/2006/main" meth="withinLinear" id="16">
  <a:schemeClr val="accent3"/>
</cs:colorStyle>
</file>

<file path=ppt/charts/colors6.xml><?xml version="1.0" encoding="utf-8"?>
<cs:colorStyle xmlns:cs="http://schemas.microsoft.com/office/drawing/2012/chartStyle" xmlns:a="http://schemas.openxmlformats.org/drawingml/2006/main" meth="withinLinear" id="16">
  <a:schemeClr val="accent3"/>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withinLinear" id="14">
  <a:schemeClr val="accent1"/>
</cs:colorStyle>
</file>

<file path=ppt/charts/colors9.xml><?xml version="1.0" encoding="utf-8"?>
<cs:colorStyle xmlns:cs="http://schemas.microsoft.com/office/drawing/2012/chartStyle" xmlns:a="http://schemas.openxmlformats.org/drawingml/2006/main" meth="withinLinear" id="15">
  <a:schemeClr val="accent2"/>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0.22019</cdr:x>
      <cdr:y>0.21958</cdr:y>
    </cdr:from>
    <cdr:to>
      <cdr:x>0.46512</cdr:x>
      <cdr:y>0.5</cdr:y>
    </cdr:to>
    <cdr:sp macro="" textlink="">
      <cdr:nvSpPr>
        <cdr:cNvPr id="2" name="吹き出し: 円形 1">
          <a:extLst xmlns:a="http://schemas.openxmlformats.org/drawingml/2006/main">
            <a:ext uri="{FF2B5EF4-FFF2-40B4-BE49-F238E27FC236}">
              <a16:creationId xmlns:a16="http://schemas.microsoft.com/office/drawing/2014/main" id="{97665BA7-37AF-4C87-8E73-2AA665717BBA}"/>
            </a:ext>
          </a:extLst>
        </cdr:cNvPr>
        <cdr:cNvSpPr/>
      </cdr:nvSpPr>
      <cdr:spPr>
        <a:xfrm xmlns:a="http://schemas.openxmlformats.org/drawingml/2006/main">
          <a:off x="2589103" y="1189816"/>
          <a:ext cx="2879917" cy="1519518"/>
        </a:xfrm>
        <a:prstGeom xmlns:a="http://schemas.openxmlformats.org/drawingml/2006/main" prst="wedgeEllipseCallout">
          <a:avLst>
            <a:gd name="adj1" fmla="val 32175"/>
            <a:gd name="adj2" fmla="val 64687"/>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altLang="ja-JP" sz="2000" b="1" dirty="0"/>
            <a:t>In 2022
Forecast of 2.1 trillion yen
</a:t>
          </a:r>
          <a:endParaRPr lang="ja-JP" sz="2000" b="1" dirty="0"/>
        </a:p>
      </cdr:txBody>
    </cdr:sp>
  </cdr:relSizeAnchor>
</c:userShapes>
</file>

<file path=ppt/drawings/drawing2.xml><?xml version="1.0" encoding="utf-8"?>
<c:userShapes xmlns:c="http://schemas.openxmlformats.org/drawingml/2006/chart">
  <cdr:relSizeAnchor xmlns:cdr="http://schemas.openxmlformats.org/drawingml/2006/chartDrawing">
    <cdr:from>
      <cdr:x>0.53463</cdr:x>
      <cdr:y>0.10667</cdr:y>
    </cdr:from>
    <cdr:to>
      <cdr:x>0.68868</cdr:x>
      <cdr:y>0.17548</cdr:y>
    </cdr:to>
    <cdr:sp macro="" textlink="">
      <cdr:nvSpPr>
        <cdr:cNvPr id="2" name="正方形/長方形 1">
          <a:extLst xmlns:a="http://schemas.openxmlformats.org/drawingml/2006/main">
            <a:ext uri="{FF2B5EF4-FFF2-40B4-BE49-F238E27FC236}">
              <a16:creationId xmlns:a16="http://schemas.microsoft.com/office/drawing/2014/main" id="{0D8E1B49-5C77-474E-A81A-D09430EE6AA8}"/>
            </a:ext>
          </a:extLst>
        </cdr:cNvPr>
        <cdr:cNvSpPr/>
      </cdr:nvSpPr>
      <cdr:spPr>
        <a:xfrm xmlns:a="http://schemas.openxmlformats.org/drawingml/2006/main">
          <a:off x="6345573" y="629648"/>
          <a:ext cx="1828434" cy="406176"/>
        </a:xfrm>
        <a:prstGeom xmlns:a="http://schemas.openxmlformats.org/drawingml/2006/main" prst="rect">
          <a:avLst/>
        </a:prstGeom>
        <a:noFill xmlns:a="http://schemas.openxmlformats.org/drawingml/2006/main"/>
        <a:ln xmlns:a="http://schemas.openxmlformats.org/drawingml/2006/main" w="57150">
          <a:solidFill>
            <a:srgbClr val="00B0F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xmlns:a="http://schemas.openxmlformats.org/drawingml/2006/main">
          <a:pPr algn="ctr"/>
          <a:endParaRPr kumimoji="1" lang="ja-JP" altLang="en-US"/>
        </a:p>
      </cdr:txBody>
    </cdr:sp>
  </cdr:relSizeAnchor>
  <cdr:relSizeAnchor xmlns:cdr="http://schemas.openxmlformats.org/drawingml/2006/chartDrawing">
    <cdr:from>
      <cdr:x>0.61569</cdr:x>
      <cdr:y>0.33009</cdr:y>
    </cdr:from>
    <cdr:to>
      <cdr:x>0.79352</cdr:x>
      <cdr:y>0.39891</cdr:y>
    </cdr:to>
    <cdr:sp macro="" textlink="">
      <cdr:nvSpPr>
        <cdr:cNvPr id="3" name="正方形/長方形 2">
          <a:extLst xmlns:a="http://schemas.openxmlformats.org/drawingml/2006/main">
            <a:ext uri="{FF2B5EF4-FFF2-40B4-BE49-F238E27FC236}">
              <a16:creationId xmlns:a16="http://schemas.microsoft.com/office/drawing/2014/main" id="{81FC138A-27FC-47A3-9DA1-9C1D0350AC81}"/>
            </a:ext>
          </a:extLst>
        </cdr:cNvPr>
        <cdr:cNvSpPr/>
      </cdr:nvSpPr>
      <cdr:spPr>
        <a:xfrm xmlns:a="http://schemas.openxmlformats.org/drawingml/2006/main">
          <a:off x="7307682" y="1948492"/>
          <a:ext cx="2110681" cy="406235"/>
        </a:xfrm>
        <a:prstGeom xmlns:a="http://schemas.openxmlformats.org/drawingml/2006/main" prst="rect">
          <a:avLst/>
        </a:prstGeom>
        <a:noFill xmlns:a="http://schemas.openxmlformats.org/drawingml/2006/main"/>
        <a:ln xmlns:a="http://schemas.openxmlformats.org/drawingml/2006/main" w="57150">
          <a:solidFill>
            <a:srgbClr val="00B0F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kumimoji="1" lang="ja-JP" altLang="en-US"/>
        </a:p>
      </cdr:txBody>
    </cdr:sp>
  </cdr:relSizeAnchor>
  <cdr:relSizeAnchor xmlns:cdr="http://schemas.openxmlformats.org/drawingml/2006/chartDrawing">
    <cdr:from>
      <cdr:x>0.61337</cdr:x>
      <cdr:y>0.59854</cdr:y>
    </cdr:from>
    <cdr:to>
      <cdr:x>0.78406</cdr:x>
      <cdr:y>0.66735</cdr:y>
    </cdr:to>
    <cdr:sp macro="" textlink="">
      <cdr:nvSpPr>
        <cdr:cNvPr id="4" name="正方形/長方形 3">
          <a:extLst xmlns:a="http://schemas.openxmlformats.org/drawingml/2006/main">
            <a:ext uri="{FF2B5EF4-FFF2-40B4-BE49-F238E27FC236}">
              <a16:creationId xmlns:a16="http://schemas.microsoft.com/office/drawing/2014/main" id="{DE911D33-37A1-4D47-A95E-CECF1170C180}"/>
            </a:ext>
          </a:extLst>
        </cdr:cNvPr>
        <cdr:cNvSpPr/>
      </cdr:nvSpPr>
      <cdr:spPr>
        <a:xfrm xmlns:a="http://schemas.openxmlformats.org/drawingml/2006/main">
          <a:off x="7280145" y="3533077"/>
          <a:ext cx="2025936" cy="406175"/>
        </a:xfrm>
        <a:prstGeom xmlns:a="http://schemas.openxmlformats.org/drawingml/2006/main" prst="rect">
          <a:avLst/>
        </a:prstGeom>
        <a:noFill xmlns:a="http://schemas.openxmlformats.org/drawingml/2006/main"/>
        <a:ln xmlns:a="http://schemas.openxmlformats.org/drawingml/2006/main" w="57150">
          <a:solidFill>
            <a:srgbClr val="00B0F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kumimoji="1" lang="ja-JP" altLang="en-US"/>
        </a:p>
      </cdr:txBody>
    </cdr:sp>
  </cdr:relSizeAnchor>
  <cdr:relSizeAnchor xmlns:cdr="http://schemas.openxmlformats.org/drawingml/2006/chartDrawing">
    <cdr:from>
      <cdr:x>0.35144</cdr:x>
      <cdr:y>0.93118</cdr:y>
    </cdr:from>
    <cdr:to>
      <cdr:x>0.47708</cdr:x>
      <cdr:y>1</cdr:y>
    </cdr:to>
    <cdr:sp macro="" textlink="">
      <cdr:nvSpPr>
        <cdr:cNvPr id="5" name="正方形/長方形 4">
          <a:extLst xmlns:a="http://schemas.openxmlformats.org/drawingml/2006/main">
            <a:ext uri="{FF2B5EF4-FFF2-40B4-BE49-F238E27FC236}">
              <a16:creationId xmlns:a16="http://schemas.microsoft.com/office/drawing/2014/main" id="{60208990-A361-411C-B2D5-32172B3D94F4}"/>
            </a:ext>
          </a:extLst>
        </cdr:cNvPr>
        <cdr:cNvSpPr/>
      </cdr:nvSpPr>
      <cdr:spPr>
        <a:xfrm xmlns:a="http://schemas.openxmlformats.org/drawingml/2006/main">
          <a:off x="4171230" y="5496624"/>
          <a:ext cx="1491233" cy="406235"/>
        </a:xfrm>
        <a:prstGeom xmlns:a="http://schemas.openxmlformats.org/drawingml/2006/main" prst="rect">
          <a:avLst/>
        </a:prstGeom>
        <a:noFill xmlns:a="http://schemas.openxmlformats.org/drawingml/2006/main"/>
        <a:ln xmlns:a="http://schemas.openxmlformats.org/drawingml/2006/main" w="57150">
          <a:solidFill>
            <a:srgbClr val="00B0F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kumimoji="1" lang="ja-JP" altLang="en-US"/>
        </a:p>
      </cdr:txBody>
    </cdr:sp>
  </cdr:relSizeAnchor>
  <cdr:relSizeAnchor xmlns:cdr="http://schemas.openxmlformats.org/drawingml/2006/chartDrawing">
    <cdr:from>
      <cdr:x>0.53467</cdr:x>
      <cdr:y>0.79449</cdr:y>
    </cdr:from>
    <cdr:to>
      <cdr:x>0.72087</cdr:x>
      <cdr:y>0.90219</cdr:y>
    </cdr:to>
    <cdr:sp macro="" textlink="">
      <cdr:nvSpPr>
        <cdr:cNvPr id="6" name="正方形/長方形 5">
          <a:extLst xmlns:a="http://schemas.openxmlformats.org/drawingml/2006/main">
            <a:ext uri="{FF2B5EF4-FFF2-40B4-BE49-F238E27FC236}">
              <a16:creationId xmlns:a16="http://schemas.microsoft.com/office/drawing/2014/main" id="{121D7BB1-7E30-413C-A31C-D7F52973C10D}"/>
            </a:ext>
          </a:extLst>
        </cdr:cNvPr>
        <cdr:cNvSpPr/>
      </cdr:nvSpPr>
      <cdr:spPr>
        <a:xfrm xmlns:a="http://schemas.openxmlformats.org/drawingml/2006/main">
          <a:off x="6346047" y="4689763"/>
          <a:ext cx="2210026" cy="635738"/>
        </a:xfrm>
        <a:prstGeom xmlns:a="http://schemas.openxmlformats.org/drawingml/2006/main" prst="rect">
          <a:avLst/>
        </a:prstGeom>
        <a:noFill xmlns:a="http://schemas.openxmlformats.org/drawingml/2006/main"/>
        <a:ln xmlns:a="http://schemas.openxmlformats.org/drawingml/2006/main" w="57150">
          <a:solidFill>
            <a:schemeClr val="tx1">
              <a:lumMod val="50000"/>
              <a:lumOff val="50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kumimoji="1" lang="ja-JP" altLang="en-US"/>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B0803C-C59F-4725-80FD-1946642BC3D1}" type="datetimeFigureOut">
              <a:rPr kumimoji="1" lang="ja-JP" altLang="en-US" smtClean="0"/>
              <a:t>2022/7/9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5250E4-199A-4105-823C-2218F706C215}" type="slidenum">
              <a:rPr kumimoji="1" lang="ja-JP" altLang="en-US" smtClean="0"/>
              <a:t>‹#›</a:t>
            </a:fld>
            <a:endParaRPr kumimoji="1" lang="ja-JP" altLang="en-US"/>
          </a:p>
        </p:txBody>
      </p:sp>
    </p:spTree>
    <p:extLst>
      <p:ext uri="{BB962C8B-B14F-4D97-AF65-F5344CB8AC3E}">
        <p14:creationId xmlns:p14="http://schemas.microsoft.com/office/powerpoint/2010/main" val="51522401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735250E4-199A-4105-823C-2218F706C215}" type="slidenum">
              <a:rPr kumimoji="1" lang="ja-JP" altLang="en-US" smtClean="0"/>
              <a:t>1</a:t>
            </a:fld>
            <a:endParaRPr kumimoji="1" lang="ja-JP" altLang="en-US"/>
          </a:p>
        </p:txBody>
      </p:sp>
    </p:spTree>
    <p:extLst>
      <p:ext uri="{BB962C8B-B14F-4D97-AF65-F5344CB8AC3E}">
        <p14:creationId xmlns:p14="http://schemas.microsoft.com/office/powerpoint/2010/main" val="14042751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dirty="0"/>
              <a:t>・</a:t>
            </a:r>
            <a:r>
              <a:rPr kumimoji="1" lang="en-US" altLang="ja-JP" sz="1200" dirty="0"/>
              <a:t>There are various microscope manufacturers in the field, and only in their own format </a:t>
            </a:r>
            <a:r>
              <a:rPr kumimoji="1" lang="en-US" altLang="ja-JP" sz="1200" dirty="0" err="1"/>
              <a:t>format</a:t>
            </a:r>
            <a:r>
              <a:rPr kumimoji="1" lang="en-US" altLang="ja-JP" sz="1200" dirty="0"/>
              <a:t>
</a:t>
            </a:r>
            <a:r>
              <a:rPr kumimoji="1" lang="ja-JP" altLang="en-US" sz="1200" dirty="0"/>
              <a:t>　</a:t>
            </a:r>
            <a:r>
              <a:rPr kumimoji="1" lang="en-US" altLang="ja-JP" sz="1200" dirty="0"/>
              <a:t>It is difficult to learn the operation because it can not be analyzed.
</a:t>
            </a:r>
            <a:r>
              <a:rPr kumimoji="1" lang="ja-JP" altLang="en-US" sz="1200" dirty="0"/>
              <a:t>・ </a:t>
            </a:r>
            <a:r>
              <a:rPr kumimoji="1" lang="en-US" altLang="ja-JP" sz="1200" dirty="0"/>
              <a:t>Since the OS of the analysis software is Windows-based, Mac users can analyze it on their PC
</a:t>
            </a:r>
            <a:r>
              <a:rPr kumimoji="1" lang="ja-JP" altLang="en-US" sz="1200" dirty="0"/>
              <a:t>　</a:t>
            </a:r>
            <a:r>
              <a:rPr kumimoji="1" lang="en-US" altLang="ja-JP" sz="1200" dirty="0"/>
              <a:t>I can't.
</a:t>
            </a:r>
            <a:r>
              <a:rPr kumimoji="1" lang="ja-JP" altLang="en-US" sz="1200" dirty="0"/>
              <a:t>・ </a:t>
            </a:r>
            <a:r>
              <a:rPr kumimoji="1" lang="en-US" altLang="ja-JP" sz="1200" dirty="0"/>
              <a:t>Due to the processing of multiple samples and the improvement of the performance of microscopes, data is also turned into big data,
</a:t>
            </a:r>
            <a:r>
              <a:rPr kumimoji="1" lang="ja-JP" altLang="en-US" sz="1200" dirty="0"/>
              <a:t>　</a:t>
            </a:r>
            <a:r>
              <a:rPr kumimoji="1" lang="en-US" altLang="ja-JP" sz="1200" dirty="0"/>
              <a:t>It also takes up a lot of work time.
Remote work due to the coronavirus will also significantly delay the progress of work.
There are various microscope manufacturers in the field, and it is difficult to learn the operation because it can only be analyzed in its own format </a:t>
            </a:r>
            <a:r>
              <a:rPr kumimoji="1" lang="en-US" altLang="ja-JP" sz="1200" dirty="0" err="1"/>
              <a:t>format</a:t>
            </a:r>
            <a:r>
              <a:rPr kumimoji="1" lang="en-US" altLang="ja-JP" sz="1200" dirty="0"/>
              <a:t>.
Since the OS of the analysis software is Windows-based, Mac users cannot analyze on their own PC.
With the processing of multiple samples and the increasing performance of microscopes, data is also converted into big data, and business hours are also taken.
Remote work due to the coronavirus has also significantly delayed the progress of operations.
Write in bulleted lists
</a:t>
            </a:r>
            <a:endParaRPr kumimoji="1" lang="ja-JP" altLang="en-US" dirty="0"/>
          </a:p>
        </p:txBody>
      </p:sp>
      <p:sp>
        <p:nvSpPr>
          <p:cNvPr id="4" name="スライド番号プレースホルダー 3"/>
          <p:cNvSpPr>
            <a:spLocks noGrp="1"/>
          </p:cNvSpPr>
          <p:nvPr>
            <p:ph type="sldNum" sz="quarter" idx="5"/>
          </p:nvPr>
        </p:nvSpPr>
        <p:spPr/>
        <p:txBody>
          <a:bodyPr/>
          <a:lstStyle/>
          <a:p>
            <a:fld id="{735250E4-199A-4105-823C-2218F706C215}" type="slidenum">
              <a:rPr kumimoji="1" lang="ja-JP" altLang="en-US" smtClean="0"/>
              <a:t>16</a:t>
            </a:fld>
            <a:endParaRPr kumimoji="1" lang="ja-JP" altLang="en-US"/>
          </a:p>
        </p:txBody>
      </p:sp>
    </p:spTree>
    <p:extLst>
      <p:ext uri="{BB962C8B-B14F-4D97-AF65-F5344CB8AC3E}">
        <p14:creationId xmlns:p14="http://schemas.microsoft.com/office/powerpoint/2010/main" val="27976301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735250E4-199A-4105-823C-2218F706C215}" type="slidenum">
              <a:rPr kumimoji="1" lang="ja-JP" altLang="en-US" smtClean="0"/>
              <a:t>17</a:t>
            </a:fld>
            <a:endParaRPr kumimoji="1" lang="ja-JP" altLang="en-US"/>
          </a:p>
        </p:txBody>
      </p:sp>
    </p:spTree>
    <p:extLst>
      <p:ext uri="{BB962C8B-B14F-4D97-AF65-F5344CB8AC3E}">
        <p14:creationId xmlns:p14="http://schemas.microsoft.com/office/powerpoint/2010/main" val="32487462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Divided into about three, no need for exhibitions, no need for lenses
</a:t>
            </a:r>
            <a:endParaRPr kumimoji="1" lang="ja-JP" altLang="en-US" dirty="0"/>
          </a:p>
        </p:txBody>
      </p:sp>
      <p:sp>
        <p:nvSpPr>
          <p:cNvPr id="4" name="スライド番号プレースホルダー 3"/>
          <p:cNvSpPr>
            <a:spLocks noGrp="1"/>
          </p:cNvSpPr>
          <p:nvPr>
            <p:ph type="sldNum" sz="quarter" idx="5"/>
          </p:nvPr>
        </p:nvSpPr>
        <p:spPr/>
        <p:txBody>
          <a:bodyPr/>
          <a:lstStyle/>
          <a:p>
            <a:fld id="{735250E4-199A-4105-823C-2218F706C215}" type="slidenum">
              <a:rPr kumimoji="1" lang="ja-JP" altLang="en-US" smtClean="0"/>
              <a:t>18</a:t>
            </a:fld>
            <a:endParaRPr kumimoji="1" lang="ja-JP" altLang="en-US"/>
          </a:p>
        </p:txBody>
      </p:sp>
    </p:spTree>
    <p:extLst>
      <p:ext uri="{BB962C8B-B14F-4D97-AF65-F5344CB8AC3E}">
        <p14:creationId xmlns:p14="http://schemas.microsoft.com/office/powerpoint/2010/main" val="32372244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想いを入れる</a:t>
            </a:r>
          </a:p>
        </p:txBody>
      </p:sp>
      <p:sp>
        <p:nvSpPr>
          <p:cNvPr id="4" name="スライド番号プレースホルダー 3"/>
          <p:cNvSpPr>
            <a:spLocks noGrp="1"/>
          </p:cNvSpPr>
          <p:nvPr>
            <p:ph type="sldNum" sz="quarter" idx="5"/>
          </p:nvPr>
        </p:nvSpPr>
        <p:spPr/>
        <p:txBody>
          <a:bodyPr/>
          <a:lstStyle/>
          <a:p>
            <a:fld id="{735250E4-199A-4105-823C-2218F706C215}" type="slidenum">
              <a:rPr kumimoji="1" lang="ja-JP" altLang="en-US" smtClean="0"/>
              <a:t>19</a:t>
            </a:fld>
            <a:endParaRPr kumimoji="1" lang="ja-JP" altLang="en-US"/>
          </a:p>
        </p:txBody>
      </p:sp>
    </p:spTree>
    <p:extLst>
      <p:ext uri="{BB962C8B-B14F-4D97-AF65-F5344CB8AC3E}">
        <p14:creationId xmlns:p14="http://schemas.microsoft.com/office/powerpoint/2010/main" val="21313391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sz="1800" dirty="0">
                <a:effectLst/>
                <a:ea typeface="Meiryo UI" panose="020B0604030504040204" pitchFamily="50" charset="-128"/>
                <a:cs typeface="Times New Roman" panose="02020603050405020304" pitchFamily="18" charset="0"/>
              </a:rPr>
              <a:t>We will become an account contract per user, and we aim to acquire the average number of customers contracted per month by 30 accounts in 2022, 300 accounts in 2023, 1500 accounts in 2024, 7500 accounts in 2025, and 16,000 accounts in 2026
</a:t>
            </a:r>
            <a:endParaRPr kumimoji="1" lang="ja-JP" altLang="en-US" dirty="0"/>
          </a:p>
        </p:txBody>
      </p:sp>
      <p:sp>
        <p:nvSpPr>
          <p:cNvPr id="4" name="スライド番号プレースホルダー 3"/>
          <p:cNvSpPr>
            <a:spLocks noGrp="1"/>
          </p:cNvSpPr>
          <p:nvPr>
            <p:ph type="sldNum" sz="quarter" idx="5"/>
          </p:nvPr>
        </p:nvSpPr>
        <p:spPr/>
        <p:txBody>
          <a:bodyPr/>
          <a:lstStyle/>
          <a:p>
            <a:fld id="{735250E4-199A-4105-823C-2218F706C215}" type="slidenum">
              <a:rPr kumimoji="1" lang="ja-JP" altLang="en-US" smtClean="0"/>
              <a:t>21</a:t>
            </a:fld>
            <a:endParaRPr kumimoji="1" lang="ja-JP" altLang="en-US"/>
          </a:p>
        </p:txBody>
      </p:sp>
    </p:spTree>
    <p:extLst>
      <p:ext uri="{BB962C8B-B14F-4D97-AF65-F5344CB8AC3E}">
        <p14:creationId xmlns:p14="http://schemas.microsoft.com/office/powerpoint/2010/main" val="21049080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Ki67,HER2</a:t>
            </a:r>
            <a:r>
              <a:rPr kumimoji="1" lang="ja-JP" altLang="en-US" dirty="0"/>
              <a:t>、</a:t>
            </a:r>
            <a:r>
              <a:rPr kumimoji="1" lang="en-US" altLang="ja-JP" dirty="0"/>
              <a:t>IHC</a:t>
            </a:r>
            <a:r>
              <a:rPr kumimoji="1" lang="ja-JP" altLang="en-US" dirty="0"/>
              <a:t>、</a:t>
            </a:r>
            <a:r>
              <a:rPr kumimoji="1" lang="en-US" altLang="ja-JP" dirty="0"/>
              <a:t>DISH</a:t>
            </a:r>
            <a:r>
              <a:rPr kumimoji="1" lang="ja-JP" altLang="en-US" dirty="0"/>
              <a:t>、</a:t>
            </a:r>
            <a:r>
              <a:rPr kumimoji="1" lang="en-US" altLang="ja-JP"/>
              <a:t>FISH</a:t>
            </a:r>
            <a:endParaRPr kumimoji="1" lang="ja-JP" altLang="en-US" dirty="0"/>
          </a:p>
        </p:txBody>
      </p:sp>
      <p:sp>
        <p:nvSpPr>
          <p:cNvPr id="4" name="スライド番号プレースホルダー 3"/>
          <p:cNvSpPr>
            <a:spLocks noGrp="1"/>
          </p:cNvSpPr>
          <p:nvPr>
            <p:ph type="sldNum" sz="quarter" idx="5"/>
          </p:nvPr>
        </p:nvSpPr>
        <p:spPr/>
        <p:txBody>
          <a:bodyPr/>
          <a:lstStyle/>
          <a:p>
            <a:fld id="{735250E4-199A-4105-823C-2218F706C215}" type="slidenum">
              <a:rPr kumimoji="1" lang="ja-JP" altLang="en-US" smtClean="0"/>
              <a:t>23</a:t>
            </a:fld>
            <a:endParaRPr kumimoji="1" lang="ja-JP" altLang="en-US"/>
          </a:p>
        </p:txBody>
      </p:sp>
    </p:spTree>
    <p:extLst>
      <p:ext uri="{BB962C8B-B14F-4D97-AF65-F5344CB8AC3E}">
        <p14:creationId xmlns:p14="http://schemas.microsoft.com/office/powerpoint/2010/main" val="13131909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Putting thoughts for investors
</a:t>
            </a:r>
            <a:endParaRPr kumimoji="1" lang="ja-JP" altLang="en-US" dirty="0"/>
          </a:p>
        </p:txBody>
      </p:sp>
      <p:sp>
        <p:nvSpPr>
          <p:cNvPr id="4" name="スライド番号プレースホルダー 3"/>
          <p:cNvSpPr>
            <a:spLocks noGrp="1"/>
          </p:cNvSpPr>
          <p:nvPr>
            <p:ph type="sldNum" sz="quarter" idx="5"/>
          </p:nvPr>
        </p:nvSpPr>
        <p:spPr/>
        <p:txBody>
          <a:bodyPr/>
          <a:lstStyle/>
          <a:p>
            <a:fld id="{735250E4-199A-4105-823C-2218F706C215}" type="slidenum">
              <a:rPr kumimoji="1" lang="ja-JP" altLang="en-US" smtClean="0"/>
              <a:t>24</a:t>
            </a:fld>
            <a:endParaRPr kumimoji="1" lang="ja-JP" altLang="en-US"/>
          </a:p>
        </p:txBody>
      </p:sp>
    </p:spTree>
    <p:extLst>
      <p:ext uri="{BB962C8B-B14F-4D97-AF65-F5344CB8AC3E}">
        <p14:creationId xmlns:p14="http://schemas.microsoft.com/office/powerpoint/2010/main" val="6179291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735250E4-199A-4105-823C-2218F706C215}" type="slidenum">
              <a:rPr kumimoji="1" lang="ja-JP" altLang="en-US" smtClean="0"/>
              <a:t>25</a:t>
            </a:fld>
            <a:endParaRPr kumimoji="1" lang="ja-JP" altLang="en-US"/>
          </a:p>
        </p:txBody>
      </p:sp>
    </p:spTree>
    <p:extLst>
      <p:ext uri="{BB962C8B-B14F-4D97-AF65-F5344CB8AC3E}">
        <p14:creationId xmlns:p14="http://schemas.microsoft.com/office/powerpoint/2010/main" val="27844732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homework
</a:t>
            </a:r>
            <a:endParaRPr kumimoji="1" lang="ja-JP" altLang="en-US" dirty="0"/>
          </a:p>
        </p:txBody>
      </p:sp>
      <p:sp>
        <p:nvSpPr>
          <p:cNvPr id="4" name="スライド番号プレースホルダー 3"/>
          <p:cNvSpPr>
            <a:spLocks noGrp="1"/>
          </p:cNvSpPr>
          <p:nvPr>
            <p:ph type="sldNum" sz="quarter" idx="5"/>
          </p:nvPr>
        </p:nvSpPr>
        <p:spPr/>
        <p:txBody>
          <a:bodyPr/>
          <a:lstStyle/>
          <a:p>
            <a:fld id="{735250E4-199A-4105-823C-2218F706C215}" type="slidenum">
              <a:rPr kumimoji="1" lang="ja-JP" altLang="en-US" smtClean="0"/>
              <a:t>28</a:t>
            </a:fld>
            <a:endParaRPr kumimoji="1" lang="ja-JP" altLang="en-US"/>
          </a:p>
        </p:txBody>
      </p:sp>
    </p:spTree>
    <p:extLst>
      <p:ext uri="{BB962C8B-B14F-4D97-AF65-F5344CB8AC3E}">
        <p14:creationId xmlns:p14="http://schemas.microsoft.com/office/powerpoint/2010/main" val="864147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9" name="Google Shape;389;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投資家向けに想いを入れる</a:t>
            </a:r>
          </a:p>
          <a:p>
            <a:endParaRPr kumimoji="1" lang="ja-JP" altLang="en-US" dirty="0"/>
          </a:p>
        </p:txBody>
      </p:sp>
      <p:sp>
        <p:nvSpPr>
          <p:cNvPr id="4" name="スライド番号プレースホルダー 3"/>
          <p:cNvSpPr>
            <a:spLocks noGrp="1"/>
          </p:cNvSpPr>
          <p:nvPr>
            <p:ph type="sldNum" sz="quarter" idx="5"/>
          </p:nvPr>
        </p:nvSpPr>
        <p:spPr/>
        <p:txBody>
          <a:bodyPr/>
          <a:lstStyle/>
          <a:p>
            <a:fld id="{735250E4-199A-4105-823C-2218F706C215}" type="slidenum">
              <a:rPr kumimoji="1" lang="ja-JP" altLang="en-US" smtClean="0"/>
              <a:t>2</a:t>
            </a:fld>
            <a:endParaRPr kumimoji="1" lang="ja-JP" altLang="en-US"/>
          </a:p>
        </p:txBody>
      </p:sp>
    </p:spTree>
    <p:extLst>
      <p:ext uri="{BB962C8B-B14F-4D97-AF65-F5344CB8AC3E}">
        <p14:creationId xmlns:p14="http://schemas.microsoft.com/office/powerpoint/2010/main" val="19320315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another company
API linkage of the PC itself
"Technically...
Customizing TeamViewer"
Remote's Concerns and Concerns
Always on the hook
Degradation of data (misidentification of image quality and numerical values)
operability
Possible data leakage inside the PC
</a:t>
            </a:r>
            <a:endParaRPr kumimoji="1" lang="ja-JP" altLang="en-US" dirty="0"/>
          </a:p>
        </p:txBody>
      </p:sp>
      <p:sp>
        <p:nvSpPr>
          <p:cNvPr id="4" name="スライド番号プレースホルダー 3"/>
          <p:cNvSpPr>
            <a:spLocks noGrp="1"/>
          </p:cNvSpPr>
          <p:nvPr>
            <p:ph type="sldNum" sz="quarter" idx="5"/>
          </p:nvPr>
        </p:nvSpPr>
        <p:spPr/>
        <p:txBody>
          <a:bodyPr/>
          <a:lstStyle/>
          <a:p>
            <a:fld id="{735250E4-199A-4105-823C-2218F706C215}" type="slidenum">
              <a:rPr kumimoji="1" lang="ja-JP" altLang="en-US" smtClean="0"/>
              <a:t>31</a:t>
            </a:fld>
            <a:endParaRPr kumimoji="1" lang="ja-JP" altLang="en-US"/>
          </a:p>
        </p:txBody>
      </p:sp>
    </p:spTree>
    <p:extLst>
      <p:ext uri="{BB962C8B-B14F-4D97-AF65-F5344CB8AC3E}">
        <p14:creationId xmlns:p14="http://schemas.microsoft.com/office/powerpoint/2010/main" val="1876344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Accelerate development
Don't let research on the corona society get in the way
Find materials where research delays are digitized
</a:t>
            </a:r>
            <a:endParaRPr kumimoji="1" lang="ja-JP" altLang="en-US" dirty="0"/>
          </a:p>
        </p:txBody>
      </p:sp>
      <p:sp>
        <p:nvSpPr>
          <p:cNvPr id="4" name="スライド番号プレースホルダー 3"/>
          <p:cNvSpPr>
            <a:spLocks noGrp="1"/>
          </p:cNvSpPr>
          <p:nvPr>
            <p:ph type="sldNum" sz="quarter" idx="5"/>
          </p:nvPr>
        </p:nvSpPr>
        <p:spPr/>
        <p:txBody>
          <a:bodyPr/>
          <a:lstStyle/>
          <a:p>
            <a:fld id="{735250E4-199A-4105-823C-2218F706C215}" type="slidenum">
              <a:rPr kumimoji="1" lang="ja-JP" altLang="en-US" smtClean="0"/>
              <a:t>4</a:t>
            </a:fld>
            <a:endParaRPr kumimoji="1" lang="ja-JP" altLang="en-US"/>
          </a:p>
        </p:txBody>
      </p:sp>
    </p:spTree>
    <p:extLst>
      <p:ext uri="{BB962C8B-B14F-4D97-AF65-F5344CB8AC3E}">
        <p14:creationId xmlns:p14="http://schemas.microsoft.com/office/powerpoint/2010/main" val="7644674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735250E4-199A-4105-823C-2218F706C215}" type="slidenum">
              <a:rPr kumimoji="1" lang="ja-JP" altLang="en-US" smtClean="0"/>
              <a:t>5</a:t>
            </a:fld>
            <a:endParaRPr kumimoji="1" lang="ja-JP" altLang="en-US"/>
          </a:p>
        </p:txBody>
      </p:sp>
    </p:spTree>
    <p:extLst>
      <p:ext uri="{BB962C8B-B14F-4D97-AF65-F5344CB8AC3E}">
        <p14:creationId xmlns:p14="http://schemas.microsoft.com/office/powerpoint/2010/main" val="2360732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735250E4-199A-4105-823C-2218F706C215}" type="slidenum">
              <a:rPr kumimoji="1" lang="ja-JP" altLang="en-US" smtClean="0"/>
              <a:t>6</a:t>
            </a:fld>
            <a:endParaRPr kumimoji="1" lang="ja-JP" altLang="en-US"/>
          </a:p>
        </p:txBody>
      </p:sp>
    </p:spTree>
    <p:extLst>
      <p:ext uri="{BB962C8B-B14F-4D97-AF65-F5344CB8AC3E}">
        <p14:creationId xmlns:p14="http://schemas.microsoft.com/office/powerpoint/2010/main" val="30510815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On-site status of research development and inspection
</a:t>
            </a:r>
            <a:r>
              <a:rPr lang="ja-JP" altLang="en-US" dirty="0"/>
              <a:t>　</a:t>
            </a:r>
            <a:r>
              <a:rPr lang="en-US" altLang="ja-JP" dirty="0"/>
              <a:t>The impact of the coronavirus has changed the way we work. R&amp;D and inspection sites are also employing shift systems for home offices and office work.
</a:t>
            </a:r>
            <a:r>
              <a:rPr lang="ja-JP" altLang="en-US" dirty="0"/>
              <a:t>　</a:t>
            </a:r>
            <a:r>
              <a:rPr lang="en-US" altLang="ja-JP" dirty="0"/>
              <a:t>R&amp;D and inspection work has a large specialist component, and there are cases where it is necessary to go to the site. Office work is a shift system, which has caused serious delays in projects.
</a:t>
            </a:r>
            <a:r>
              <a:rPr lang="ja-JP" altLang="en-US" dirty="0"/>
              <a:t>　</a:t>
            </a:r>
            <a:r>
              <a:rPr lang="en-US" altLang="ja-JP" dirty="0"/>
              <a:t>In the field of small and medium-sized enterprises, the recruitment of home offices has been delayed due to the fact that project delays are a matter of life and death, and measures for the health and safety of employees have not been taken.
The technology we have is
API technology that enables remote control of various equipment manufacturers
Technology that can reproduce the conditions at the time of data acquisition in various formats
Staff who are familiar with various equipment manufacturers, applications, and AI
By connecting R&amp;D, and inspection equipment of various applications and manufacturers to API for remote operation and analysis, there is no delay in the project even in the home office, and productivity is improved by becoming efficient.
Even companies that were concerned about the delay in project progress can adopt a home office with peace of mind. Ensure the health and safety of employees.
There are about 10 ~ 20 companies on average in the field, but if you introduce our analysis web application, you only need one analysis software.
You do not need to remember analysis software for various manufacturers, and the cost is less than 1/10.
</a:t>
            </a:r>
            <a:endParaRPr kumimoji="1" lang="ja-JP" altLang="en-US" dirty="0"/>
          </a:p>
        </p:txBody>
      </p:sp>
      <p:sp>
        <p:nvSpPr>
          <p:cNvPr id="4" name="スライド番号プレースホルダー 3"/>
          <p:cNvSpPr>
            <a:spLocks noGrp="1"/>
          </p:cNvSpPr>
          <p:nvPr>
            <p:ph type="sldNum" sz="quarter" idx="5"/>
          </p:nvPr>
        </p:nvSpPr>
        <p:spPr/>
        <p:txBody>
          <a:bodyPr/>
          <a:lstStyle/>
          <a:p>
            <a:fld id="{735250E4-199A-4105-823C-2218F706C215}" type="slidenum">
              <a:rPr kumimoji="1" lang="ja-JP" altLang="en-US" smtClean="0"/>
              <a:t>10</a:t>
            </a:fld>
            <a:endParaRPr kumimoji="1" lang="ja-JP" altLang="en-US"/>
          </a:p>
        </p:txBody>
      </p:sp>
    </p:spTree>
    <p:extLst>
      <p:ext uri="{BB962C8B-B14F-4D97-AF65-F5344CB8AC3E}">
        <p14:creationId xmlns:p14="http://schemas.microsoft.com/office/powerpoint/2010/main" val="7616778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さらっと説明</a:t>
            </a:r>
            <a:endParaRPr kumimoji="1" lang="ja-JP" altLang="en-US" dirty="0"/>
          </a:p>
        </p:txBody>
      </p:sp>
      <p:sp>
        <p:nvSpPr>
          <p:cNvPr id="4" name="スライド番号プレースホルダー 3"/>
          <p:cNvSpPr>
            <a:spLocks noGrp="1"/>
          </p:cNvSpPr>
          <p:nvPr>
            <p:ph type="sldNum" sz="quarter" idx="5"/>
          </p:nvPr>
        </p:nvSpPr>
        <p:spPr/>
        <p:txBody>
          <a:bodyPr/>
          <a:lstStyle/>
          <a:p>
            <a:fld id="{735250E4-199A-4105-823C-2218F706C215}" type="slidenum">
              <a:rPr kumimoji="1" lang="ja-JP" altLang="en-US" smtClean="0"/>
              <a:t>13</a:t>
            </a:fld>
            <a:endParaRPr kumimoji="1" lang="ja-JP" altLang="en-US"/>
          </a:p>
        </p:txBody>
      </p:sp>
    </p:spTree>
    <p:extLst>
      <p:ext uri="{BB962C8B-B14F-4D97-AF65-F5344CB8AC3E}">
        <p14:creationId xmlns:p14="http://schemas.microsoft.com/office/powerpoint/2010/main" val="32242398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さらっと説明</a:t>
            </a:r>
          </a:p>
        </p:txBody>
      </p:sp>
      <p:sp>
        <p:nvSpPr>
          <p:cNvPr id="4" name="スライド番号プレースホルダー 3"/>
          <p:cNvSpPr>
            <a:spLocks noGrp="1"/>
          </p:cNvSpPr>
          <p:nvPr>
            <p:ph type="sldNum" sz="quarter" idx="5"/>
          </p:nvPr>
        </p:nvSpPr>
        <p:spPr/>
        <p:txBody>
          <a:bodyPr/>
          <a:lstStyle/>
          <a:p>
            <a:fld id="{735250E4-199A-4105-823C-2218F706C215}" type="slidenum">
              <a:rPr kumimoji="1" lang="ja-JP" altLang="en-US" smtClean="0"/>
              <a:t>14</a:t>
            </a:fld>
            <a:endParaRPr kumimoji="1" lang="ja-JP" altLang="en-US"/>
          </a:p>
        </p:txBody>
      </p:sp>
    </p:spTree>
    <p:extLst>
      <p:ext uri="{BB962C8B-B14F-4D97-AF65-F5344CB8AC3E}">
        <p14:creationId xmlns:p14="http://schemas.microsoft.com/office/powerpoint/2010/main" val="13774705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Not a high priority, just a quick explanation
</a:t>
            </a:r>
            <a:endParaRPr kumimoji="1" lang="ja-JP" altLang="en-US" dirty="0"/>
          </a:p>
        </p:txBody>
      </p:sp>
      <p:sp>
        <p:nvSpPr>
          <p:cNvPr id="4" name="スライド番号プレースホルダー 3"/>
          <p:cNvSpPr>
            <a:spLocks noGrp="1"/>
          </p:cNvSpPr>
          <p:nvPr>
            <p:ph type="sldNum" sz="quarter" idx="5"/>
          </p:nvPr>
        </p:nvSpPr>
        <p:spPr/>
        <p:txBody>
          <a:bodyPr/>
          <a:lstStyle/>
          <a:p>
            <a:fld id="{735250E4-199A-4105-823C-2218F706C215}" type="slidenum">
              <a:rPr kumimoji="1" lang="ja-JP" altLang="en-US" smtClean="0"/>
              <a:t>15</a:t>
            </a:fld>
            <a:endParaRPr kumimoji="1" lang="ja-JP" altLang="en-US"/>
          </a:p>
        </p:txBody>
      </p:sp>
    </p:spTree>
    <p:extLst>
      <p:ext uri="{BB962C8B-B14F-4D97-AF65-F5344CB8AC3E}">
        <p14:creationId xmlns:p14="http://schemas.microsoft.com/office/powerpoint/2010/main" val="37652672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a:xfrm>
            <a:off x="0" y="6492875"/>
            <a:ext cx="2743200" cy="365125"/>
          </a:xfrm>
          <a:prstGeom prst="rect">
            <a:avLst/>
          </a:prstGeom>
        </p:spPr>
        <p:txBody>
          <a:bodyPr/>
          <a:lstStyle/>
          <a:p>
            <a:fld id="{0E02A643-9BB0-4E02-80B2-2C0A5E5D738E}" type="datetimeFigureOut">
              <a:rPr kumimoji="1" lang="ja-JP" altLang="en-US" smtClean="0"/>
              <a:t>2022/7/9</a:t>
            </a:fld>
            <a:endParaRPr kumimoji="1" lang="ja-JP" altLang="en-US"/>
          </a:p>
        </p:txBody>
      </p:sp>
      <p:sp>
        <p:nvSpPr>
          <p:cNvPr id="6" name="スライド番号プレースホルダー 5"/>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a:xfrm>
            <a:off x="0" y="6492875"/>
            <a:ext cx="2743200" cy="365125"/>
          </a:xfrm>
          <a:prstGeom prst="rect">
            <a:avLst/>
          </a:prstGeom>
        </p:spPr>
        <p:txBody>
          <a:bodyPr/>
          <a:lstStyle/>
          <a:p>
            <a:fld id="{0E02A643-9BB0-4E02-80B2-2C0A5E5D738E}" type="datetimeFigureOut">
              <a:rPr kumimoji="1" lang="ja-JP" altLang="en-US" smtClean="0"/>
              <a:t>2022/7/9</a:t>
            </a:fld>
            <a:endParaRPr kumimoji="1" lang="ja-JP" altLang="en-US"/>
          </a:p>
        </p:txBody>
      </p:sp>
      <p:sp>
        <p:nvSpPr>
          <p:cNvPr id="6" name="スライド番号プレースホルダー 5"/>
          <p:cNvSpPr>
            <a:spLocks noGrp="1"/>
          </p:cNvSpPr>
          <p:nvPr>
            <p:ph type="sldNum" sz="quarter" idx="12"/>
          </p:nvPr>
        </p:nvSpPr>
        <p:spPr/>
        <p:txBody>
          <a:bodyPr/>
          <a:lstStyle/>
          <a:p>
            <a:fld id="{A99D720A-4AD5-4DCF-885F-DE5297996123}"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5" name="スライド番号プレースホルダー 4"/>
          <p:cNvSpPr>
            <a:spLocks noGrp="1"/>
          </p:cNvSpPr>
          <p:nvPr>
            <p:ph type="sldNum" sz="quarter" idx="12"/>
          </p:nvPr>
        </p:nvSpPr>
        <p:spPr>
          <a:xfrm>
            <a:off x="0" y="6491166"/>
            <a:ext cx="2743200" cy="365125"/>
          </a:xfrm>
        </p:spPr>
        <p:txBody>
          <a:bodyPr/>
          <a:lstStyle/>
          <a:p>
            <a:fld id="{A99D720A-4AD5-4DCF-885F-DE5297996123}"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Single Timeline">
    <p:spTree>
      <p:nvGrpSpPr>
        <p:cNvPr id="1" name=""/>
        <p:cNvGrpSpPr/>
        <p:nvPr/>
      </p:nvGrpSpPr>
      <p:grpSpPr>
        <a:xfrm>
          <a:off x="0" y="0"/>
          <a:ext cx="0" cy="0"/>
          <a:chOff x="0" y="0"/>
          <a:chExt cx="0" cy="0"/>
        </a:xfrm>
      </p:grpSpPr>
      <p:sp>
        <p:nvSpPr>
          <p:cNvPr id="18" name="Text Placeholder 48">
            <a:extLst>
              <a:ext uri="{FF2B5EF4-FFF2-40B4-BE49-F238E27FC236}">
                <a16:creationId xmlns:a16="http://schemas.microsoft.com/office/drawing/2014/main" id="{D127D48E-3E09-48C7-AB33-FBD643EFA52E}"/>
              </a:ext>
            </a:extLst>
          </p:cNvPr>
          <p:cNvSpPr>
            <a:spLocks noGrp="1"/>
          </p:cNvSpPr>
          <p:nvPr>
            <p:ph type="body" sz="quarter" idx="10" hasCustomPrompt="1"/>
          </p:nvPr>
        </p:nvSpPr>
        <p:spPr>
          <a:xfrm>
            <a:off x="1823914" y="4817717"/>
            <a:ext cx="1796396" cy="302186"/>
          </a:xfrm>
        </p:spPr>
        <p:txBody>
          <a:bodyPr>
            <a:noAutofit/>
          </a:bodyPr>
          <a:lstStyle>
            <a:lvl1pPr marL="0" indent="0">
              <a:buNone/>
              <a:defRPr sz="20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19" name="Text Placeholder 50">
            <a:extLst>
              <a:ext uri="{FF2B5EF4-FFF2-40B4-BE49-F238E27FC236}">
                <a16:creationId xmlns:a16="http://schemas.microsoft.com/office/drawing/2014/main" id="{A1B91BF4-B790-4F67-98EB-FE905527BFF8}"/>
              </a:ext>
            </a:extLst>
          </p:cNvPr>
          <p:cNvSpPr>
            <a:spLocks noGrp="1"/>
          </p:cNvSpPr>
          <p:nvPr>
            <p:ph type="body" sz="quarter" idx="11"/>
          </p:nvPr>
        </p:nvSpPr>
        <p:spPr>
          <a:xfrm>
            <a:off x="1823914" y="5210963"/>
            <a:ext cx="1813567" cy="706438"/>
          </a:xfrm>
        </p:spPr>
        <p:txBody>
          <a:bodyPr>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ja-JP" altLang="en-US"/>
              <a:t>マスター テキストの書式設定</a:t>
            </a:r>
          </a:p>
        </p:txBody>
      </p:sp>
      <p:sp>
        <p:nvSpPr>
          <p:cNvPr id="20" name="Text Placeholder 48">
            <a:extLst>
              <a:ext uri="{FF2B5EF4-FFF2-40B4-BE49-F238E27FC236}">
                <a16:creationId xmlns:a16="http://schemas.microsoft.com/office/drawing/2014/main" id="{CCA5F33F-1634-427F-92BF-99A5ED52A4BA}"/>
              </a:ext>
            </a:extLst>
          </p:cNvPr>
          <p:cNvSpPr>
            <a:spLocks noGrp="1"/>
          </p:cNvSpPr>
          <p:nvPr>
            <p:ph type="body" sz="quarter" idx="12" hasCustomPrompt="1"/>
          </p:nvPr>
        </p:nvSpPr>
        <p:spPr>
          <a:xfrm>
            <a:off x="4134076" y="4817717"/>
            <a:ext cx="1796396" cy="302186"/>
          </a:xfrm>
        </p:spPr>
        <p:txBody>
          <a:bodyPr>
            <a:noAutofit/>
          </a:bodyPr>
          <a:lstStyle>
            <a:lvl1pPr marL="0" indent="0">
              <a:buNone/>
              <a:defRPr sz="20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21" name="Text Placeholder 50">
            <a:extLst>
              <a:ext uri="{FF2B5EF4-FFF2-40B4-BE49-F238E27FC236}">
                <a16:creationId xmlns:a16="http://schemas.microsoft.com/office/drawing/2014/main" id="{084F28D2-C99C-44DC-95CF-A18847F3B61F}"/>
              </a:ext>
            </a:extLst>
          </p:cNvPr>
          <p:cNvSpPr>
            <a:spLocks noGrp="1"/>
          </p:cNvSpPr>
          <p:nvPr>
            <p:ph type="body" sz="quarter" idx="13"/>
          </p:nvPr>
        </p:nvSpPr>
        <p:spPr>
          <a:xfrm>
            <a:off x="4134076" y="5210963"/>
            <a:ext cx="1813567" cy="706438"/>
          </a:xfrm>
        </p:spPr>
        <p:txBody>
          <a:bodyPr>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ja-JP" altLang="en-US"/>
              <a:t>マスター テキストの書式設定</a:t>
            </a:r>
          </a:p>
        </p:txBody>
      </p:sp>
      <p:sp>
        <p:nvSpPr>
          <p:cNvPr id="22" name="Text Placeholder 48">
            <a:extLst>
              <a:ext uri="{FF2B5EF4-FFF2-40B4-BE49-F238E27FC236}">
                <a16:creationId xmlns:a16="http://schemas.microsoft.com/office/drawing/2014/main" id="{2402522A-E098-4FB5-B454-D6FC98D90CFE}"/>
              </a:ext>
            </a:extLst>
          </p:cNvPr>
          <p:cNvSpPr>
            <a:spLocks noGrp="1"/>
          </p:cNvSpPr>
          <p:nvPr>
            <p:ph type="body" sz="quarter" idx="14" hasCustomPrompt="1"/>
          </p:nvPr>
        </p:nvSpPr>
        <p:spPr>
          <a:xfrm>
            <a:off x="6444238" y="4817717"/>
            <a:ext cx="1796396" cy="302186"/>
          </a:xfrm>
        </p:spPr>
        <p:txBody>
          <a:bodyPr>
            <a:noAutofit/>
          </a:bodyPr>
          <a:lstStyle>
            <a:lvl1pPr marL="0" indent="0">
              <a:buNone/>
              <a:defRPr sz="20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23" name="Text Placeholder 50">
            <a:extLst>
              <a:ext uri="{FF2B5EF4-FFF2-40B4-BE49-F238E27FC236}">
                <a16:creationId xmlns:a16="http://schemas.microsoft.com/office/drawing/2014/main" id="{18CF51EA-CDE2-4AA1-83CB-9DC6E212C336}"/>
              </a:ext>
            </a:extLst>
          </p:cNvPr>
          <p:cNvSpPr>
            <a:spLocks noGrp="1"/>
          </p:cNvSpPr>
          <p:nvPr>
            <p:ph type="body" sz="quarter" idx="15"/>
          </p:nvPr>
        </p:nvSpPr>
        <p:spPr>
          <a:xfrm>
            <a:off x="6444238" y="5210963"/>
            <a:ext cx="1813567" cy="706438"/>
          </a:xfrm>
        </p:spPr>
        <p:txBody>
          <a:bodyPr>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ja-JP" altLang="en-US"/>
              <a:t>マスター テキストの書式設定</a:t>
            </a:r>
          </a:p>
        </p:txBody>
      </p:sp>
      <p:sp>
        <p:nvSpPr>
          <p:cNvPr id="24" name="Text Placeholder 48">
            <a:extLst>
              <a:ext uri="{FF2B5EF4-FFF2-40B4-BE49-F238E27FC236}">
                <a16:creationId xmlns:a16="http://schemas.microsoft.com/office/drawing/2014/main" id="{FE2BFCE7-D8D1-42B7-97F2-78B1D2CB5F8F}"/>
              </a:ext>
            </a:extLst>
          </p:cNvPr>
          <p:cNvSpPr>
            <a:spLocks noGrp="1"/>
          </p:cNvSpPr>
          <p:nvPr>
            <p:ph type="body" sz="quarter" idx="16" hasCustomPrompt="1"/>
          </p:nvPr>
        </p:nvSpPr>
        <p:spPr>
          <a:xfrm>
            <a:off x="8754400" y="4817717"/>
            <a:ext cx="1796396" cy="302186"/>
          </a:xfrm>
        </p:spPr>
        <p:txBody>
          <a:bodyPr>
            <a:noAutofit/>
          </a:bodyPr>
          <a:lstStyle>
            <a:lvl1pPr marL="0" indent="0">
              <a:buNone/>
              <a:defRPr sz="20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a:t>
            </a:r>
          </a:p>
        </p:txBody>
      </p:sp>
      <p:sp>
        <p:nvSpPr>
          <p:cNvPr id="25" name="Text Placeholder 50">
            <a:extLst>
              <a:ext uri="{FF2B5EF4-FFF2-40B4-BE49-F238E27FC236}">
                <a16:creationId xmlns:a16="http://schemas.microsoft.com/office/drawing/2014/main" id="{0C4E8DE7-5691-4470-BC2C-F9F6532248C2}"/>
              </a:ext>
            </a:extLst>
          </p:cNvPr>
          <p:cNvSpPr>
            <a:spLocks noGrp="1"/>
          </p:cNvSpPr>
          <p:nvPr>
            <p:ph type="body" sz="quarter" idx="17"/>
          </p:nvPr>
        </p:nvSpPr>
        <p:spPr>
          <a:xfrm>
            <a:off x="8754400" y="5210963"/>
            <a:ext cx="1813567" cy="706438"/>
          </a:xfrm>
        </p:spPr>
        <p:txBody>
          <a:bodyPr>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a:r>
              <a:rPr lang="ja-JP" altLang="en-US"/>
              <a:t>マスター テキストの書式設定</a:t>
            </a:r>
          </a:p>
        </p:txBody>
      </p:sp>
      <p:sp>
        <p:nvSpPr>
          <p:cNvPr id="4" name="Title 3">
            <a:extLst>
              <a:ext uri="{FF2B5EF4-FFF2-40B4-BE49-F238E27FC236}">
                <a16:creationId xmlns:a16="http://schemas.microsoft.com/office/drawing/2014/main" id="{AFBC6ED5-DBEC-4BA5-9BFE-9A5E0ED8D8CA}"/>
              </a:ext>
            </a:extLst>
          </p:cNvPr>
          <p:cNvSpPr>
            <a:spLocks noGrp="1"/>
          </p:cNvSpPr>
          <p:nvPr>
            <p:ph type="title"/>
          </p:nvPr>
        </p:nvSpPr>
        <p:spPr/>
        <p:txBody>
          <a:bodyPr/>
          <a:lstStyle/>
          <a:p>
            <a:r>
              <a:rPr lang="ja-JP" altLang="en-US"/>
              <a:t>マスター タイトルの書式設定</a:t>
            </a:r>
            <a:endParaRPr lang="en-US"/>
          </a:p>
        </p:txBody>
      </p:sp>
    </p:spTree>
    <p:extLst>
      <p:ext uri="{BB962C8B-B14F-4D97-AF65-F5344CB8AC3E}">
        <p14:creationId xmlns:p14="http://schemas.microsoft.com/office/powerpoint/2010/main" val="3743862839"/>
      </p:ext>
    </p:extLst>
  </p:cSld>
  <p:clrMapOvr>
    <a:masterClrMapping/>
  </p:clrMapOvr>
  <p:extLst>
    <p:ext uri="{DCECCB84-F9BA-43D5-87BE-67443E8EF086}">
      <p15:sldGuideLst xmlns:p15="http://schemas.microsoft.com/office/powerpoint/2012/main">
        <p15:guide id="1" pos="1920">
          <p15:clr>
            <a:srgbClr val="FBAE40"/>
          </p15:clr>
        </p15:guide>
        <p15:guide id="2" pos="3840">
          <p15:clr>
            <a:srgbClr val="FBAE40"/>
          </p15:clr>
        </p15:guide>
        <p15:guide id="3" pos="5760">
          <p15:clr>
            <a:srgbClr val="FBAE40"/>
          </p15:clr>
        </p15:guide>
        <p15:guide id="4" pos="3984">
          <p15:clr>
            <a:srgbClr val="5ACBF0"/>
          </p15:clr>
        </p15:guide>
        <p15:guide id="5" pos="3696">
          <p15:clr>
            <a:srgbClr val="5ACBF0"/>
          </p15:clr>
        </p15:guide>
        <p15:guide id="6" pos="2064">
          <p15:clr>
            <a:srgbClr val="5ACBF0"/>
          </p15:clr>
        </p15:guide>
        <p15:guide id="7" pos="1776">
          <p15:clr>
            <a:srgbClr val="5ACBF0"/>
          </p15:clr>
        </p15:guide>
        <p15:guide id="8" pos="5616">
          <p15:clr>
            <a:srgbClr val="5ACBF0"/>
          </p15:clr>
        </p15:guide>
        <p15:guide id="9" pos="5904">
          <p15:clr>
            <a:srgbClr val="5ACBF0"/>
          </p15:clr>
        </p15:guide>
        <p15:guide id="10" pos="144">
          <p15:clr>
            <a:srgbClr val="5ACBF0"/>
          </p15:clr>
        </p15:guide>
        <p15:guide id="11" orient="horz" pos="4176">
          <p15:clr>
            <a:srgbClr val="5ACBF0"/>
          </p15:clr>
        </p15:guide>
        <p15:guide id="12" pos="7536">
          <p15:clr>
            <a:srgbClr val="5ACBF0"/>
          </p15:clr>
        </p15:guide>
        <p15:guide id="13" orient="horz" pos="144">
          <p15:clr>
            <a:srgbClr val="5ACBF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0" y="0"/>
            <a:ext cx="12192000" cy="500185"/>
          </a:xfrm>
          <a:prstGeom prst="rect">
            <a:avLst/>
          </a:prstGeom>
          <a:solidFill>
            <a:schemeClr val="accent1">
              <a:lumMod val="40000"/>
              <a:lumOff val="60000"/>
            </a:schemeClr>
          </a:solidFill>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27184" y="895594"/>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スライド番号プレースホルダー 5"/>
          <p:cNvSpPr>
            <a:spLocks noGrp="1"/>
          </p:cNvSpPr>
          <p:nvPr>
            <p:ph type="sldNum" sz="quarter" idx="4"/>
          </p:nvPr>
        </p:nvSpPr>
        <p:spPr>
          <a:xfrm>
            <a:off x="0" y="649287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D720A-4AD5-4DCF-885F-DE5297996123}" type="slidenum">
              <a:rPr kumimoji="1" lang="ja-JP" altLang="en-US" smtClean="0"/>
              <a:t>‹#›</a:t>
            </a:fld>
            <a:endParaRPr kumimoji="1" lang="ja-JP" altLang="en-US"/>
          </a:p>
        </p:txBody>
      </p:sp>
      <p:pic>
        <p:nvPicPr>
          <p:cNvPr id="9" name="図 8" descr="時計, メーター が含まれている画像&#10;&#10;自動的に生成された説明">
            <a:extLst>
              <a:ext uri="{FF2B5EF4-FFF2-40B4-BE49-F238E27FC236}">
                <a16:creationId xmlns:a16="http://schemas.microsoft.com/office/drawing/2014/main" id="{1DC1B0C0-52F6-431B-8ED5-F09BC45D693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347939" y="6509534"/>
            <a:ext cx="844061" cy="34846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Lst>
  <p:txStyles>
    <p:titleStyle>
      <a:lvl1pPr algn="l" defTabSz="914400" rtl="0" eaLnBrk="1" latinLnBrk="0" hangingPunct="1">
        <a:lnSpc>
          <a:spcPct val="90000"/>
        </a:lnSpc>
        <a:spcBef>
          <a:spcPct val="0"/>
        </a:spcBef>
        <a:buNone/>
        <a:defRPr kumimoji="1" sz="2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 Id="rId4" Type="http://schemas.openxmlformats.org/officeDocument/2006/relationships/image" Target="../media/image35.jpg"/></Relationships>
</file>

<file path=ppt/slides/_rels/slide1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4.jpg"/><Relationship Id="rId5" Type="http://schemas.openxmlformats.org/officeDocument/2006/relationships/image" Target="../media/image53.jpeg"/><Relationship Id="rId4" Type="http://schemas.openxmlformats.org/officeDocument/2006/relationships/image" Target="../media/image52.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4.xml"/><Relationship Id="rId4" Type="http://schemas.openxmlformats.org/officeDocument/2006/relationships/chart" Target="../charts/char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hart" Target="../charts/chart9.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image" Target="../media/image63.jpg"/><Relationship Id="rId2" Type="http://schemas.openxmlformats.org/officeDocument/2006/relationships/image" Target="../media/image58.jpeg"/><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jpeg"/><Relationship Id="rId4" Type="http://schemas.openxmlformats.org/officeDocument/2006/relationships/image" Target="../media/image60.jpeg"/></Relationships>
</file>

<file path=ppt/slides/_rels/slide31.xml.rels><?xml version="1.0" encoding="UTF-8" standalone="yes"?>
<Relationships xmlns="http://schemas.openxmlformats.org/package/2006/relationships"><Relationship Id="rId3" Type="http://schemas.openxmlformats.org/officeDocument/2006/relationships/image" Target="../media/image64.jpg"/><Relationship Id="rId7" Type="http://schemas.openxmlformats.org/officeDocument/2006/relationships/image" Target="../media/image68.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jpg"/><Relationship Id="rId4" Type="http://schemas.openxmlformats.org/officeDocument/2006/relationships/image" Target="../media/image65.png"/></Relationships>
</file>

<file path=ppt/slides/_rels/slide32.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image" Target="../media/image69.gif"/><Relationship Id="rId1" Type="http://schemas.openxmlformats.org/officeDocument/2006/relationships/slideLayout" Target="../slideLayouts/slideLayout2.xml"/><Relationship Id="rId5" Type="http://schemas.openxmlformats.org/officeDocument/2006/relationships/image" Target="../media/image72.gif"/><Relationship Id="rId4" Type="http://schemas.openxmlformats.org/officeDocument/2006/relationships/image" Target="../media/image71.png"/></Relationships>
</file>

<file path=ppt/slides/_rels/slide33.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73.gif"/><Relationship Id="rId1" Type="http://schemas.openxmlformats.org/officeDocument/2006/relationships/slideLayout" Target="../slideLayouts/slideLayout2.xml"/><Relationship Id="rId4" Type="http://schemas.openxmlformats.org/officeDocument/2006/relationships/image" Target="../media/image75.jpg"/></Relationships>
</file>

<file path=ppt/slides/_rels/slide34.xml.rels><?xml version="1.0" encoding="UTF-8" standalone="yes"?>
<Relationships xmlns="http://schemas.openxmlformats.org/package/2006/relationships"><Relationship Id="rId3" Type="http://schemas.openxmlformats.org/officeDocument/2006/relationships/image" Target="../media/image77.tiff"/><Relationship Id="rId2" Type="http://schemas.openxmlformats.org/officeDocument/2006/relationships/image" Target="../media/image76.jpg"/><Relationship Id="rId1" Type="http://schemas.openxmlformats.org/officeDocument/2006/relationships/slideLayout" Target="../slideLayouts/slideLayout2.xml"/><Relationship Id="rId4" Type="http://schemas.openxmlformats.org/officeDocument/2006/relationships/image" Target="../media/image78.jpe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jp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31.png"/><Relationship Id="rId3" Type="http://schemas.openxmlformats.org/officeDocument/2006/relationships/image" Target="../media/image21.jpeg"/><Relationship Id="rId7" Type="http://schemas.openxmlformats.org/officeDocument/2006/relationships/image" Target="../media/image25.jpeg"/><Relationship Id="rId12" Type="http://schemas.openxmlformats.org/officeDocument/2006/relationships/image" Target="../media/image30.pn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4.jpe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jpeg"/><Relationship Id="rId1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男, 持つ, サーフィン, 水 が含まれている画像&#10;&#10;自動的に生成された説明">
            <a:extLst>
              <a:ext uri="{FF2B5EF4-FFF2-40B4-BE49-F238E27FC236}">
                <a16:creationId xmlns:a16="http://schemas.microsoft.com/office/drawing/2014/main" id="{3B82F971-C033-4F68-839B-5BC06D32371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
          <a:stretch/>
        </p:blipFill>
        <p:spPr>
          <a:xfrm>
            <a:off x="20" y="-2"/>
            <a:ext cx="6323142" cy="5593660"/>
          </a:xfrm>
          <a:custGeom>
            <a:avLst/>
            <a:gdLst/>
            <a:ahLst/>
            <a:cxnLst/>
            <a:rect l="l" t="t" r="r" b="b"/>
            <a:pathLst>
              <a:path w="6323162" h="5593660">
                <a:moveTo>
                  <a:pt x="2177447" y="0"/>
                </a:moveTo>
                <a:lnTo>
                  <a:pt x="4826316" y="0"/>
                </a:lnTo>
                <a:lnTo>
                  <a:pt x="4971508" y="75777"/>
                </a:lnTo>
                <a:cubicBezTo>
                  <a:pt x="5197582" y="210111"/>
                  <a:pt x="5400550" y="381325"/>
                  <a:pt x="5577109" y="586873"/>
                </a:cubicBezTo>
                <a:cubicBezTo>
                  <a:pt x="6058235" y="1147205"/>
                  <a:pt x="6323162" y="1943505"/>
                  <a:pt x="6323162" y="2829148"/>
                </a:cubicBezTo>
                <a:cubicBezTo>
                  <a:pt x="6323162" y="3182494"/>
                  <a:pt x="6220623" y="3466081"/>
                  <a:pt x="5990836" y="3748729"/>
                </a:cubicBezTo>
                <a:cubicBezTo>
                  <a:pt x="5750480" y="4044392"/>
                  <a:pt x="5389327" y="4316711"/>
                  <a:pt x="5006899" y="4604992"/>
                </a:cubicBezTo>
                <a:cubicBezTo>
                  <a:pt x="4936343" y="4658116"/>
                  <a:pt x="4863453" y="4713117"/>
                  <a:pt x="4790566" y="4768788"/>
                </a:cubicBezTo>
                <a:cubicBezTo>
                  <a:pt x="4138128" y="5267012"/>
                  <a:pt x="3661945" y="5593660"/>
                  <a:pt x="3012943" y="5593660"/>
                </a:cubicBezTo>
                <a:cubicBezTo>
                  <a:pt x="2024062" y="5593660"/>
                  <a:pt x="1323723" y="5192693"/>
                  <a:pt x="671286" y="4252856"/>
                </a:cubicBezTo>
                <a:cubicBezTo>
                  <a:pt x="585906" y="4129842"/>
                  <a:pt x="502446" y="4017964"/>
                  <a:pt x="421733" y="3909839"/>
                </a:cubicBezTo>
                <a:cubicBezTo>
                  <a:pt x="254471" y="3685679"/>
                  <a:pt x="130655" y="3515312"/>
                  <a:pt x="48655" y="3351082"/>
                </a:cubicBezTo>
                <a:lnTo>
                  <a:pt x="0" y="3239820"/>
                </a:lnTo>
                <a:lnTo>
                  <a:pt x="0" y="2248150"/>
                </a:lnTo>
                <a:lnTo>
                  <a:pt x="1658" y="2239520"/>
                </a:lnTo>
                <a:cubicBezTo>
                  <a:pt x="51657" y="2045089"/>
                  <a:pt x="126469" y="1853225"/>
                  <a:pt x="225714" y="1665285"/>
                </a:cubicBezTo>
                <a:cubicBezTo>
                  <a:pt x="419948" y="1297585"/>
                  <a:pt x="697641" y="961011"/>
                  <a:pt x="1050970" y="665214"/>
                </a:cubicBezTo>
                <a:cubicBezTo>
                  <a:pt x="1311437" y="447090"/>
                  <a:pt x="1608578" y="257641"/>
                  <a:pt x="1923692" y="107844"/>
                </a:cubicBezTo>
                <a:close/>
              </a:path>
            </a:pathLst>
          </a:custGeom>
        </p:spPr>
      </p:pic>
      <p:pic>
        <p:nvPicPr>
          <p:cNvPr id="5" name="図 4" descr="カラフルな光の絵&#10;&#10;中程度の精度で自動的に生成された説明">
            <a:extLst>
              <a:ext uri="{FF2B5EF4-FFF2-40B4-BE49-F238E27FC236}">
                <a16:creationId xmlns:a16="http://schemas.microsoft.com/office/drawing/2014/main" id="{7D1F62E5-DAE8-4536-81EF-1B200914FA9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
          <a:stretch/>
        </p:blipFill>
        <p:spPr>
          <a:xfrm>
            <a:off x="6795930" y="1685367"/>
            <a:ext cx="5396070" cy="5172635"/>
          </a:xfrm>
          <a:custGeom>
            <a:avLst/>
            <a:gdLst/>
            <a:ahLst/>
            <a:cxnLst/>
            <a:rect l="l" t="t" r="r" b="b"/>
            <a:pathLst>
              <a:path w="5396070" h="5172635">
                <a:moveTo>
                  <a:pt x="2809770" y="1442"/>
                </a:moveTo>
                <a:cubicBezTo>
                  <a:pt x="3212462" y="15635"/>
                  <a:pt x="3625968" y="134989"/>
                  <a:pt x="4032739" y="376223"/>
                </a:cubicBezTo>
                <a:cubicBezTo>
                  <a:pt x="4589656" y="706501"/>
                  <a:pt x="5051318" y="1213487"/>
                  <a:pt x="5362614" y="1796088"/>
                </a:cubicBezTo>
                <a:lnTo>
                  <a:pt x="5396070" y="1864600"/>
                </a:lnTo>
                <a:lnTo>
                  <a:pt x="5396070" y="4888539"/>
                </a:lnTo>
                <a:lnTo>
                  <a:pt x="5373530" y="4924165"/>
                </a:lnTo>
                <a:cubicBezTo>
                  <a:pt x="5310112" y="5013254"/>
                  <a:pt x="5241620" y="5088864"/>
                  <a:pt x="5168684" y="5154829"/>
                </a:cubicBezTo>
                <a:lnTo>
                  <a:pt x="5146924" y="5172635"/>
                </a:lnTo>
                <a:lnTo>
                  <a:pt x="987172" y="5172635"/>
                </a:lnTo>
                <a:lnTo>
                  <a:pt x="842383" y="4959392"/>
                </a:lnTo>
                <a:cubicBezTo>
                  <a:pt x="689919" y="4704655"/>
                  <a:pt x="574982" y="4422821"/>
                  <a:pt x="460051" y="4132485"/>
                </a:cubicBezTo>
                <a:cubicBezTo>
                  <a:pt x="123442" y="3282182"/>
                  <a:pt x="-251427" y="2525854"/>
                  <a:pt x="227408" y="1673941"/>
                </a:cubicBezTo>
                <a:cubicBezTo>
                  <a:pt x="822220" y="615687"/>
                  <a:pt x="1780673" y="-34829"/>
                  <a:pt x="2809770" y="1442"/>
                </a:cubicBezTo>
                <a:close/>
              </a:path>
            </a:pathLst>
          </a:custGeom>
        </p:spPr>
      </p:pic>
      <p:sp>
        <p:nvSpPr>
          <p:cNvPr id="9" name="Rectangle 2">
            <a:extLst>
              <a:ext uri="{FF2B5EF4-FFF2-40B4-BE49-F238E27FC236}">
                <a16:creationId xmlns:a16="http://schemas.microsoft.com/office/drawing/2014/main" id="{E4F8612E-89C9-4A1F-ADF1-14653D58D6C6}"/>
              </a:ext>
            </a:extLst>
          </p:cNvPr>
          <p:cNvSpPr>
            <a:spLocks noGrp="1" noChangeArrowheads="1"/>
          </p:cNvSpPr>
          <p:nvPr>
            <p:ph type="ctrTitle"/>
          </p:nvPr>
        </p:nvSpPr>
        <p:spPr>
          <a:xfrm>
            <a:off x="0" y="669798"/>
            <a:ext cx="12191979" cy="4048368"/>
          </a:xfrm>
          <a:noFill/>
          <a:ln w="57150">
            <a:noFill/>
          </a:ln>
        </p:spPr>
        <p:style>
          <a:lnRef idx="1">
            <a:schemeClr val="accent2"/>
          </a:lnRef>
          <a:fillRef idx="2">
            <a:schemeClr val="accent2"/>
          </a:fillRef>
          <a:effectRef idx="1">
            <a:schemeClr val="accent2"/>
          </a:effectRef>
          <a:fontRef idx="minor">
            <a:schemeClr val="dk1"/>
          </a:fontRef>
        </p:style>
        <p:txBody>
          <a:bodyPr anchor="ctr">
            <a:normAutofit fontScale="90000"/>
          </a:bodyPr>
          <a:lstStyle/>
          <a:p>
            <a:pPr>
              <a:defRPr/>
            </a:pPr>
            <a:r>
              <a:rPr lang="en-US" altLang="ja-JP" sz="7300" dirty="0">
                <a:highlight>
                  <a:srgbClr val="FFFF00"/>
                </a:highlight>
              </a:rPr>
              <a:t>Image analysis web application Business description materials</a:t>
            </a:r>
            <a:br>
              <a:rPr lang="en-US" altLang="ja-JP" dirty="0">
                <a:highlight>
                  <a:srgbClr val="FFFF00"/>
                </a:highlight>
              </a:rPr>
            </a:br>
            <a:br>
              <a:rPr lang="en-US" altLang="ja-JP" sz="3600" dirty="0">
                <a:highlight>
                  <a:srgbClr val="FFFF00"/>
                </a:highlight>
              </a:rPr>
            </a:br>
            <a:r>
              <a:rPr lang="en-US" altLang="ja-JP" sz="3600" dirty="0">
                <a:highlight>
                  <a:srgbClr val="FFFF00"/>
                </a:highlight>
              </a:rPr>
              <a:t>Virtual Labs on the Web</a:t>
            </a:r>
            <a:br>
              <a:rPr lang="en-US" altLang="ja-JP" sz="3600" dirty="0">
                <a:highlight>
                  <a:srgbClr val="FFFF00"/>
                </a:highlight>
              </a:rPr>
            </a:br>
            <a:br>
              <a:rPr lang="en-US" altLang="ja-JP" sz="3200" dirty="0">
                <a:highlight>
                  <a:srgbClr val="FFFF00"/>
                </a:highlight>
              </a:rPr>
            </a:br>
            <a:r>
              <a:rPr lang="ja-JP" altLang="en-US" sz="8800" b="1" dirty="0">
                <a:highlight>
                  <a:srgbClr val="FFFF00"/>
                </a:highlight>
                <a:latin typeface="Ink Free" panose="03080402000500000000" pitchFamily="66" charset="0"/>
              </a:rPr>
              <a:t>～</a:t>
            </a:r>
            <a:r>
              <a:rPr lang="en-US" altLang="ja-JP" sz="8800" b="1" dirty="0">
                <a:highlight>
                  <a:srgbClr val="FFFF00"/>
                </a:highlight>
                <a:latin typeface="Ink Free" panose="03080402000500000000" pitchFamily="66" charset="0"/>
              </a:rPr>
              <a:t>No</a:t>
            </a:r>
            <a:r>
              <a:rPr lang="ja-JP" altLang="en-US" sz="8800" b="1" dirty="0">
                <a:highlight>
                  <a:srgbClr val="FFFF00"/>
                </a:highlight>
                <a:latin typeface="Ink Free" panose="03080402000500000000" pitchFamily="66" charset="0"/>
              </a:rPr>
              <a:t> </a:t>
            </a:r>
            <a:r>
              <a:rPr lang="en-US" altLang="ja-JP" sz="8800" b="1" dirty="0">
                <a:highlight>
                  <a:srgbClr val="FFFF00"/>
                </a:highlight>
                <a:latin typeface="Ink Free" panose="03080402000500000000" pitchFamily="66" charset="0"/>
              </a:rPr>
              <a:t>Remote</a:t>
            </a:r>
            <a:r>
              <a:rPr lang="ja-JP" altLang="en-US" sz="8800" b="1" dirty="0">
                <a:highlight>
                  <a:srgbClr val="FFFF00"/>
                </a:highlight>
                <a:latin typeface="Ink Free" panose="03080402000500000000" pitchFamily="66" charset="0"/>
              </a:rPr>
              <a:t>　</a:t>
            </a:r>
            <a:r>
              <a:rPr lang="en-US" altLang="ja-JP" sz="8800" b="1" dirty="0">
                <a:highlight>
                  <a:srgbClr val="FFFF00"/>
                </a:highlight>
                <a:latin typeface="Ink Free" panose="03080402000500000000" pitchFamily="66" charset="0"/>
              </a:rPr>
              <a:t>No</a:t>
            </a:r>
            <a:r>
              <a:rPr lang="ja-JP" altLang="en-US" sz="8800" b="1" dirty="0">
                <a:highlight>
                  <a:srgbClr val="FFFF00"/>
                </a:highlight>
                <a:latin typeface="Ink Free" panose="03080402000500000000" pitchFamily="66" charset="0"/>
              </a:rPr>
              <a:t> </a:t>
            </a:r>
            <a:r>
              <a:rPr lang="en-US" altLang="ja-JP" sz="8800" b="1" dirty="0">
                <a:highlight>
                  <a:srgbClr val="FFFF00"/>
                </a:highlight>
                <a:latin typeface="Ink Free" panose="03080402000500000000" pitchFamily="66" charset="0"/>
              </a:rPr>
              <a:t>Develop</a:t>
            </a:r>
            <a:r>
              <a:rPr lang="ja-JP" altLang="en-US" b="1" dirty="0">
                <a:highlight>
                  <a:srgbClr val="FFFF00"/>
                </a:highlight>
                <a:latin typeface="Ink Free" panose="03080402000500000000" pitchFamily="66" charset="0"/>
              </a:rPr>
              <a:t>～</a:t>
            </a:r>
            <a:endParaRPr lang="ja-JP" altLang="en-US" sz="3200" b="1" dirty="0">
              <a:highlight>
                <a:srgbClr val="FFFF00"/>
              </a:highlight>
              <a:latin typeface="Ink Free" panose="03080402000500000000" pitchFamily="66" charset="0"/>
            </a:endParaRPr>
          </a:p>
        </p:txBody>
      </p:sp>
      <p:pic>
        <p:nvPicPr>
          <p:cNvPr id="3" name="図 2" descr="図形, 矢印&#10;&#10;自動的に生成された説明">
            <a:extLst>
              <a:ext uri="{FF2B5EF4-FFF2-40B4-BE49-F238E27FC236}">
                <a16:creationId xmlns:a16="http://schemas.microsoft.com/office/drawing/2014/main" id="{604BACB6-0923-458E-82BB-9C7822C85C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90446" y="4327246"/>
            <a:ext cx="2610793" cy="2610793"/>
          </a:xfrm>
          <a:prstGeom prst="rect">
            <a:avLst/>
          </a:prstGeom>
        </p:spPr>
      </p:pic>
    </p:spTree>
    <p:extLst>
      <p:ext uri="{BB962C8B-B14F-4D97-AF65-F5344CB8AC3E}">
        <p14:creationId xmlns:p14="http://schemas.microsoft.com/office/powerpoint/2010/main" val="40054250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0B4DFF-05D6-45B8-91BE-9DFD8BCF08BA}"/>
              </a:ext>
            </a:extLst>
          </p:cNvPr>
          <p:cNvSpPr>
            <a:spLocks noGrp="1"/>
          </p:cNvSpPr>
          <p:nvPr>
            <p:ph type="title"/>
          </p:nvPr>
        </p:nvSpPr>
        <p:spPr/>
        <p:txBody>
          <a:bodyPr/>
          <a:lstStyle/>
          <a:p>
            <a:r>
              <a:rPr kumimoji="1" lang="en-US" altLang="ja-JP" b="1" dirty="0"/>
              <a:t>Issues and solutions to remote analysis / discussion</a:t>
            </a:r>
            <a:endParaRPr kumimoji="1" lang="ja-JP" altLang="en-US" b="1" dirty="0"/>
          </a:p>
        </p:txBody>
      </p:sp>
      <p:graphicFrame>
        <p:nvGraphicFramePr>
          <p:cNvPr id="5" name="表 5">
            <a:extLst>
              <a:ext uri="{FF2B5EF4-FFF2-40B4-BE49-F238E27FC236}">
                <a16:creationId xmlns:a16="http://schemas.microsoft.com/office/drawing/2014/main" id="{4B56CE7E-6CF4-4D82-BCE3-EAFBA6997EDB}"/>
              </a:ext>
            </a:extLst>
          </p:cNvPr>
          <p:cNvGraphicFramePr>
            <a:graphicFrameLocks noGrp="1"/>
          </p:cNvGraphicFramePr>
          <p:nvPr>
            <p:extLst>
              <p:ext uri="{D42A27DB-BD31-4B8C-83A1-F6EECF244321}">
                <p14:modId xmlns:p14="http://schemas.microsoft.com/office/powerpoint/2010/main" val="3690014250"/>
              </p:ext>
            </p:extLst>
          </p:nvPr>
        </p:nvGraphicFramePr>
        <p:xfrm>
          <a:off x="191911" y="542580"/>
          <a:ext cx="11849200" cy="5846373"/>
        </p:xfrm>
        <a:graphic>
          <a:graphicData uri="http://schemas.openxmlformats.org/drawingml/2006/table">
            <a:tbl>
              <a:tblPr firstRow="1" bandRow="1">
                <a:tableStyleId>{073A0DAA-6AF3-43AB-8588-CEC1D06C72B9}</a:tableStyleId>
              </a:tblPr>
              <a:tblGrid>
                <a:gridCol w="2962300">
                  <a:extLst>
                    <a:ext uri="{9D8B030D-6E8A-4147-A177-3AD203B41FA5}">
                      <a16:colId xmlns:a16="http://schemas.microsoft.com/office/drawing/2014/main" val="2102727024"/>
                    </a:ext>
                  </a:extLst>
                </a:gridCol>
                <a:gridCol w="2962300">
                  <a:extLst>
                    <a:ext uri="{9D8B030D-6E8A-4147-A177-3AD203B41FA5}">
                      <a16:colId xmlns:a16="http://schemas.microsoft.com/office/drawing/2014/main" val="3908313166"/>
                    </a:ext>
                  </a:extLst>
                </a:gridCol>
                <a:gridCol w="2962300">
                  <a:extLst>
                    <a:ext uri="{9D8B030D-6E8A-4147-A177-3AD203B41FA5}">
                      <a16:colId xmlns:a16="http://schemas.microsoft.com/office/drawing/2014/main" val="3083584587"/>
                    </a:ext>
                  </a:extLst>
                </a:gridCol>
                <a:gridCol w="2962300">
                  <a:extLst>
                    <a:ext uri="{9D8B030D-6E8A-4147-A177-3AD203B41FA5}">
                      <a16:colId xmlns:a16="http://schemas.microsoft.com/office/drawing/2014/main" val="2476216536"/>
                    </a:ext>
                  </a:extLst>
                </a:gridCol>
              </a:tblGrid>
              <a:tr h="800870">
                <a:tc>
                  <a:txBody>
                    <a:bodyPr/>
                    <a:lstStyle/>
                    <a:p>
                      <a:pPr algn="ctr"/>
                      <a:r>
                        <a:rPr kumimoji="1" lang="en-US" altLang="ja-JP" sz="2000" dirty="0">
                          <a:solidFill>
                            <a:schemeClr val="bg1"/>
                          </a:solidFill>
                        </a:rPr>
                        <a:t>The Challenge of Remote
</a:t>
                      </a:r>
                      <a:endParaRPr kumimoji="1" lang="ja-JP" altLang="en-US" sz="2000" dirty="0">
                        <a:solidFill>
                          <a:schemeClr val="bg1"/>
                        </a:solidFill>
                      </a:endParaRPr>
                    </a:p>
                  </a:txBody>
                  <a:tcPr anchor="ctr"/>
                </a:tc>
                <a:tc>
                  <a:txBody>
                    <a:bodyPr/>
                    <a:lstStyle/>
                    <a:p>
                      <a:pPr algn="ctr"/>
                      <a:r>
                        <a:rPr kumimoji="1" lang="en-US" altLang="ja-JP" sz="2000" dirty="0">
                          <a:solidFill>
                            <a:schemeClr val="bg1"/>
                          </a:solidFill>
                        </a:rPr>
                        <a:t>Existing Responses</a:t>
                      </a:r>
                      <a:endParaRPr kumimoji="1" lang="ja-JP" altLang="en-US" sz="2000" dirty="0">
                        <a:solidFill>
                          <a:schemeClr val="bg1"/>
                        </a:solidFill>
                      </a:endParaRPr>
                    </a:p>
                  </a:txBody>
                  <a:tcPr anchor="ctr"/>
                </a:tc>
                <a:tc>
                  <a:txBody>
                    <a:bodyPr/>
                    <a:lstStyle/>
                    <a:p>
                      <a:pPr algn="ctr"/>
                      <a:r>
                        <a:rPr kumimoji="1" lang="en-US" altLang="ja-JP" sz="2000" dirty="0">
                          <a:solidFill>
                            <a:schemeClr val="tx1"/>
                          </a:solidFill>
                        </a:rPr>
                        <a:t>Resolution</a:t>
                      </a:r>
                      <a:endParaRPr kumimoji="1" lang="ja-JP" altLang="en-US" sz="2000" dirty="0">
                        <a:solidFill>
                          <a:schemeClr val="tx1"/>
                        </a:solidFill>
                      </a:endParaRPr>
                    </a:p>
                  </a:txBody>
                  <a:tcPr anchor="ctr">
                    <a:solidFill>
                      <a:srgbClr val="FFC000"/>
                    </a:solidFill>
                  </a:tcPr>
                </a:tc>
                <a:tc>
                  <a:txBody>
                    <a:bodyPr/>
                    <a:lstStyle/>
                    <a:p>
                      <a:pPr algn="ctr"/>
                      <a:r>
                        <a:rPr kumimoji="1" lang="en-US" altLang="ja-JP" sz="2000" dirty="0">
                          <a:solidFill>
                            <a:schemeClr val="bg1"/>
                          </a:solidFill>
                        </a:rPr>
                        <a:t>Solve it in-house</a:t>
                      </a:r>
                      <a:endParaRPr kumimoji="1" lang="ja-JP" altLang="en-US" sz="2000" dirty="0">
                        <a:solidFill>
                          <a:schemeClr val="bg1"/>
                        </a:solidFill>
                      </a:endParaRPr>
                    </a:p>
                  </a:txBody>
                  <a:tcPr anchor="ctr"/>
                </a:tc>
                <a:extLst>
                  <a:ext uri="{0D108BD9-81ED-4DB2-BD59-A6C34878D82A}">
                    <a16:rowId xmlns:a16="http://schemas.microsoft.com/office/drawing/2014/main" val="2582981468"/>
                  </a:ext>
                </a:extLst>
              </a:tr>
              <a:tr h="954314">
                <a:tc>
                  <a:txBody>
                    <a:bodyPr/>
                    <a:lstStyle/>
                    <a:p>
                      <a:pPr algn="ctr"/>
                      <a:r>
                        <a:rPr kumimoji="1" lang="en-US" altLang="ja-JP" sz="2000" dirty="0">
                          <a:solidFill>
                            <a:schemeClr val="tx1"/>
                          </a:solidFill>
                        </a:rPr>
                        <a:t>Investment in plant and equipment</a:t>
                      </a:r>
                      <a:endParaRPr kumimoji="1" lang="ja-JP" altLang="en-US" sz="2000" dirty="0">
                        <a:solidFill>
                          <a:schemeClr val="tx1"/>
                        </a:solidFill>
                      </a:endParaRPr>
                    </a:p>
                  </a:txBody>
                  <a:tcPr anchor="ctr"/>
                </a:tc>
                <a:tc>
                  <a:txBody>
                    <a:bodyPr/>
                    <a:lstStyle/>
                    <a:p>
                      <a:pPr algn="ctr"/>
                      <a:r>
                        <a:rPr kumimoji="1" lang="en-US" altLang="ja-JP" sz="2000" dirty="0">
                          <a:solidFill>
                            <a:schemeClr val="tx1"/>
                          </a:solidFill>
                        </a:rPr>
                        <a:t>Introduction of virtual slide microscope is a prerequisite</a:t>
                      </a:r>
                      <a:endParaRPr kumimoji="1" lang="ja-JP" altLang="en-US" sz="2000" dirty="0">
                        <a:solidFill>
                          <a:schemeClr val="tx1"/>
                        </a:solidFill>
                      </a:endParaRPr>
                    </a:p>
                  </a:txBody>
                  <a:tcPr anchor="ctr"/>
                </a:tc>
                <a:tc>
                  <a:txBody>
                    <a:bodyPr/>
                    <a:lstStyle/>
                    <a:p>
                      <a:pPr algn="ctr"/>
                      <a:r>
                        <a:rPr kumimoji="1" lang="en-US" altLang="ja-JP" sz="2000" dirty="0">
                          <a:solidFill>
                            <a:schemeClr val="tx1"/>
                          </a:solidFill>
                        </a:rPr>
                        <a:t>All-Suite, Integrated
platform</a:t>
                      </a:r>
                      <a:endParaRPr kumimoji="1" lang="ja-JP" altLang="en-US" sz="2000" dirty="0">
                        <a:solidFill>
                          <a:schemeClr val="tx1"/>
                        </a:solidFill>
                      </a:endParaRPr>
                    </a:p>
                  </a:txBody>
                  <a:tcPr anchor="ctr">
                    <a:solidFill>
                      <a:schemeClr val="accent4">
                        <a:lumMod val="60000"/>
                        <a:lumOff val="40000"/>
                      </a:schemeClr>
                    </a:solidFill>
                  </a:tcPr>
                </a:tc>
                <a:tc>
                  <a:txBody>
                    <a:bodyPr/>
                    <a:lstStyle/>
                    <a:p>
                      <a:pPr algn="ctr"/>
                      <a:r>
                        <a:rPr kumimoji="1" lang="ja-JP" altLang="en-US" sz="4800" dirty="0">
                          <a:solidFill>
                            <a:schemeClr val="tx1"/>
                          </a:solidFill>
                        </a:rPr>
                        <a:t>◎</a:t>
                      </a:r>
                    </a:p>
                  </a:txBody>
                  <a:tcPr anchor="ctr"/>
                </a:tc>
                <a:extLst>
                  <a:ext uri="{0D108BD9-81ED-4DB2-BD59-A6C34878D82A}">
                    <a16:rowId xmlns:a16="http://schemas.microsoft.com/office/drawing/2014/main" val="1894475378"/>
                  </a:ext>
                </a:extLst>
              </a:tr>
              <a:tr h="954314">
                <a:tc>
                  <a:txBody>
                    <a:bodyPr/>
                    <a:lstStyle/>
                    <a:p>
                      <a:pPr algn="ctr"/>
                      <a:r>
                        <a:rPr kumimoji="1" lang="en-US" altLang="ja-JP" sz="2000" dirty="0">
                          <a:solidFill>
                            <a:schemeClr val="tx1"/>
                          </a:solidFill>
                        </a:rPr>
                        <a:t>Data Reliability</a:t>
                      </a:r>
                    </a:p>
                  </a:txBody>
                  <a:tcPr anchor="ctr"/>
                </a:tc>
                <a:tc>
                  <a:txBody>
                    <a:bodyPr/>
                    <a:lstStyle/>
                    <a:p>
                      <a:pPr algn="ctr"/>
                      <a:r>
                        <a:rPr kumimoji="1" lang="en-US" altLang="ja-JP" sz="2000" dirty="0">
                          <a:solidFill>
                            <a:schemeClr val="tx1"/>
                          </a:solidFill>
                        </a:rPr>
                        <a:t>Compressed file format is assumed (e.g. PNG)</a:t>
                      </a:r>
                      <a:endParaRPr kumimoji="1" lang="ja-JP" altLang="en-US" sz="2000" dirty="0">
                        <a:solidFill>
                          <a:schemeClr val="tx1"/>
                        </a:solidFill>
                      </a:endParaRPr>
                    </a:p>
                  </a:txBody>
                  <a:tcPr anchor="ctr"/>
                </a:tc>
                <a:tc>
                  <a:txBody>
                    <a:bodyPr/>
                    <a:lstStyle/>
                    <a:p>
                      <a:pPr algn="ctr"/>
                      <a:r>
                        <a:rPr kumimoji="1" lang="en-US" altLang="ja-JP" sz="2000" dirty="0">
                          <a:solidFill>
                            <a:schemeClr val="tx1"/>
                          </a:solidFill>
                        </a:rPr>
                        <a:t>Supports all raw data</a:t>
                      </a:r>
                    </a:p>
                  </a:txBody>
                  <a:tcPr anchor="ctr">
                    <a:solidFill>
                      <a:schemeClr val="accent4">
                        <a:lumMod val="20000"/>
                        <a:lumOff val="80000"/>
                      </a:schemeClr>
                    </a:solidFill>
                  </a:tcPr>
                </a:tc>
                <a:tc>
                  <a:txBody>
                    <a:bodyPr/>
                    <a:lstStyle/>
                    <a:p>
                      <a:pPr algn="ctr"/>
                      <a:r>
                        <a:rPr kumimoji="1" lang="ja-JP" altLang="en-US" sz="4800" dirty="0">
                          <a:solidFill>
                            <a:schemeClr val="tx1"/>
                          </a:solidFill>
                        </a:rPr>
                        <a:t>◎</a:t>
                      </a:r>
                    </a:p>
                  </a:txBody>
                  <a:tcPr anchor="ctr"/>
                </a:tc>
                <a:extLst>
                  <a:ext uri="{0D108BD9-81ED-4DB2-BD59-A6C34878D82A}">
                    <a16:rowId xmlns:a16="http://schemas.microsoft.com/office/drawing/2014/main" val="1053122282"/>
                  </a:ext>
                </a:extLst>
              </a:tr>
              <a:tr h="1390571">
                <a:tc>
                  <a:txBody>
                    <a:bodyPr/>
                    <a:lstStyle/>
                    <a:p>
                      <a:pPr algn="ctr"/>
                      <a:r>
                        <a:rPr kumimoji="1" lang="en-US" altLang="ja-JP" sz="2000" dirty="0">
                          <a:solidFill>
                            <a:schemeClr val="tx1"/>
                          </a:solidFill>
                        </a:rPr>
                        <a:t>Patient sample management
and quickness</a:t>
                      </a:r>
                    </a:p>
                  </a:txBody>
                  <a:tcPr anchor="ctr"/>
                </a:tc>
                <a:tc>
                  <a:txBody>
                    <a:bodyPr/>
                    <a:lstStyle/>
                    <a:p>
                      <a:pPr algn="ctr"/>
                      <a:r>
                        <a:rPr kumimoji="1" lang="en-US" altLang="ja-JP" sz="2000" dirty="0">
                          <a:solidFill>
                            <a:schemeClr val="tx1"/>
                          </a:solidFill>
                        </a:rPr>
                        <a:t>Involves the transfer of patient samples to each facility</a:t>
                      </a:r>
                    </a:p>
                  </a:txBody>
                  <a:tcPr anchor="ctr"/>
                </a:tc>
                <a:tc>
                  <a:txBody>
                    <a:bodyPr/>
                    <a:lstStyle/>
                    <a:p>
                      <a:pPr algn="ctr"/>
                      <a:r>
                        <a:rPr kumimoji="1" lang="en-US" altLang="ja-JP" sz="2000" dirty="0">
                          <a:solidFill>
                            <a:schemeClr val="tx1"/>
                          </a:solidFill>
                        </a:rPr>
                        <a:t>Cloud access
or remote control</a:t>
                      </a:r>
                      <a:endParaRPr kumimoji="1" lang="ja-JP" altLang="en-US" sz="2000" dirty="0">
                        <a:solidFill>
                          <a:schemeClr val="tx1"/>
                        </a:solidFill>
                      </a:endParaRPr>
                    </a:p>
                  </a:txBody>
                  <a:tcPr anchor="ctr">
                    <a:solidFill>
                      <a:schemeClr val="accent4">
                        <a:lumMod val="60000"/>
                        <a:lumOff val="40000"/>
                      </a:schemeClr>
                    </a:solidFill>
                  </a:tcPr>
                </a:tc>
                <a:tc>
                  <a:txBody>
                    <a:bodyPr/>
                    <a:lstStyle/>
                    <a:p>
                      <a:pPr algn="ctr"/>
                      <a:r>
                        <a:rPr kumimoji="1" lang="ja-JP" altLang="en-US" sz="4800" dirty="0">
                          <a:solidFill>
                            <a:schemeClr val="tx1"/>
                          </a:solidFill>
                        </a:rPr>
                        <a:t>◎</a:t>
                      </a:r>
                    </a:p>
                  </a:txBody>
                  <a:tcPr anchor="ctr"/>
                </a:tc>
                <a:extLst>
                  <a:ext uri="{0D108BD9-81ED-4DB2-BD59-A6C34878D82A}">
                    <a16:rowId xmlns:a16="http://schemas.microsoft.com/office/drawing/2014/main" val="3173812012"/>
                  </a:ext>
                </a:extLst>
              </a:tr>
              <a:tr h="1694778">
                <a:tc>
                  <a:txBody>
                    <a:bodyPr/>
                    <a:lstStyle/>
                    <a:p>
                      <a:pPr algn="ctr"/>
                      <a:r>
                        <a:rPr kumimoji="1" lang="en-US" altLang="ja-JP" sz="2000" dirty="0">
                          <a:solidFill>
                            <a:schemeClr val="tx1"/>
                          </a:solidFill>
                        </a:rPr>
                        <a:t>To Remote Migration
High investment</a:t>
                      </a:r>
                      <a:endParaRPr kumimoji="1" lang="ja-JP" altLang="en-US" sz="2000" dirty="0">
                        <a:solidFill>
                          <a:schemeClr val="tx1"/>
                        </a:solidFill>
                      </a:endParaRPr>
                    </a:p>
                  </a:txBody>
                  <a:tcPr anchor="ctr"/>
                </a:tc>
                <a:tc>
                  <a:txBody>
                    <a:bodyPr/>
                    <a:lstStyle/>
                    <a:p>
                      <a:pPr algn="ctr"/>
                      <a:r>
                        <a:rPr kumimoji="1" lang="en-US" altLang="ja-JP" sz="2000" dirty="0">
                          <a:solidFill>
                            <a:schemeClr val="tx1"/>
                          </a:solidFill>
                        </a:rPr>
                        <a:t>1 license
5 million yen or more
30 million yen + α virtual slide microscope required</a:t>
                      </a:r>
                    </a:p>
                  </a:txBody>
                  <a:tcPr anchor="ctr"/>
                </a:tc>
                <a:tc>
                  <a:txBody>
                    <a:bodyPr/>
                    <a:lstStyle/>
                    <a:p>
                      <a:pPr algn="ctr"/>
                      <a:r>
                        <a:rPr kumimoji="1" lang="en-US" altLang="ja-JP" sz="2000" dirty="0">
                          <a:solidFill>
                            <a:schemeClr val="tx1"/>
                          </a:solidFill>
                        </a:rPr>
                        <a:t>Monthly Subscription
From 36,000 yen</a:t>
                      </a:r>
                      <a:endParaRPr kumimoji="1" lang="ja-JP" altLang="en-US" sz="2000" dirty="0">
                        <a:solidFill>
                          <a:schemeClr val="tx1"/>
                        </a:solidFill>
                      </a:endParaRPr>
                    </a:p>
                  </a:txBody>
                  <a:tcPr anchor="ctr">
                    <a:solidFill>
                      <a:schemeClr val="accent4">
                        <a:lumMod val="20000"/>
                        <a:lumOff val="80000"/>
                      </a:schemeClr>
                    </a:solidFill>
                  </a:tcPr>
                </a:tc>
                <a:tc>
                  <a:txBody>
                    <a:bodyPr/>
                    <a:lstStyle/>
                    <a:p>
                      <a:pPr algn="ctr"/>
                      <a:r>
                        <a:rPr kumimoji="1" lang="ja-JP" altLang="en-US" sz="4800" dirty="0">
                          <a:solidFill>
                            <a:schemeClr val="tx1"/>
                          </a:solidFill>
                        </a:rPr>
                        <a:t>◎</a:t>
                      </a:r>
                    </a:p>
                  </a:txBody>
                  <a:tcPr anchor="ctr"/>
                </a:tc>
                <a:extLst>
                  <a:ext uri="{0D108BD9-81ED-4DB2-BD59-A6C34878D82A}">
                    <a16:rowId xmlns:a16="http://schemas.microsoft.com/office/drawing/2014/main" val="1769484058"/>
                  </a:ext>
                </a:extLst>
              </a:tr>
            </a:tbl>
          </a:graphicData>
        </a:graphic>
      </p:graphicFrame>
    </p:spTree>
    <p:extLst>
      <p:ext uri="{BB962C8B-B14F-4D97-AF65-F5344CB8AC3E}">
        <p14:creationId xmlns:p14="http://schemas.microsoft.com/office/powerpoint/2010/main" val="9593775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2D755BD-771A-4B70-8042-8E4E0DC740C3}"/>
              </a:ext>
            </a:extLst>
          </p:cNvPr>
          <p:cNvSpPr>
            <a:spLocks noGrp="1"/>
          </p:cNvSpPr>
          <p:nvPr>
            <p:ph type="title"/>
          </p:nvPr>
        </p:nvSpPr>
        <p:spPr/>
        <p:txBody>
          <a:bodyPr>
            <a:normAutofit fontScale="90000"/>
          </a:bodyPr>
          <a:lstStyle/>
          <a:p>
            <a:r>
              <a:rPr lang="en-US" altLang="ja-JP" b="1" dirty="0"/>
              <a:t>Why has it not been possible to establish a Web-integrated image analysis station until now, </a:t>
            </a:r>
            <a:br>
              <a:rPr lang="en-US" altLang="ja-JP" b="1" dirty="0"/>
            </a:br>
            <a:r>
              <a:rPr lang="en-US" altLang="ja-JP" b="1" dirty="0"/>
              <a:t>and why can we do it in-house?</a:t>
            </a:r>
            <a:endParaRPr kumimoji="1" lang="ja-JP" altLang="en-US" b="1" dirty="0"/>
          </a:p>
        </p:txBody>
      </p:sp>
      <p:sp>
        <p:nvSpPr>
          <p:cNvPr id="4" name="正方形/長方形 3">
            <a:extLst>
              <a:ext uri="{FF2B5EF4-FFF2-40B4-BE49-F238E27FC236}">
                <a16:creationId xmlns:a16="http://schemas.microsoft.com/office/drawing/2014/main" id="{24E5177A-84EF-4A15-8A2A-6DE1F741E428}"/>
              </a:ext>
            </a:extLst>
          </p:cNvPr>
          <p:cNvSpPr/>
          <p:nvPr/>
        </p:nvSpPr>
        <p:spPr>
          <a:xfrm>
            <a:off x="346509" y="707666"/>
            <a:ext cx="3368843" cy="50771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t>【Existing major manufacturers】
The development base is Windows-based
With the Web, everything has to be recreated, but resource and cost issues are unsolved
</a:t>
            </a:r>
          </a:p>
          <a:p>
            <a:r>
              <a:rPr lang="en-US" altLang="ja-JP" dirty="0"/>
              <a:t>There is no common format that only supports the company's own format </a:t>
            </a:r>
            <a:r>
              <a:rPr lang="en-US" altLang="ja-JP" dirty="0" err="1"/>
              <a:t>format</a:t>
            </a:r>
            <a:r>
              <a:rPr lang="en-US" altLang="ja-JP" dirty="0"/>
              <a:t>.
</a:t>
            </a:r>
          </a:p>
          <a:p>
            <a:pPr algn="ctr"/>
            <a:endParaRPr lang="en-US" altLang="ja-JP" dirty="0"/>
          </a:p>
          <a:p>
            <a:pPr algn="ctr"/>
            <a:endParaRPr lang="en-US" altLang="ja-JP" dirty="0"/>
          </a:p>
          <a:p>
            <a:pPr algn="ctr"/>
            <a:endParaRPr lang="en-US" altLang="ja-JP" dirty="0"/>
          </a:p>
          <a:p>
            <a:pPr algn="ctr"/>
            <a:endParaRPr lang="en-US" altLang="ja-JP" dirty="0"/>
          </a:p>
          <a:p>
            <a:pPr algn="ctr"/>
            <a:endParaRPr lang="en-US" altLang="ja-JP" dirty="0"/>
          </a:p>
        </p:txBody>
      </p:sp>
      <p:sp>
        <p:nvSpPr>
          <p:cNvPr id="5" name="正方形/長方形 4">
            <a:extLst>
              <a:ext uri="{FF2B5EF4-FFF2-40B4-BE49-F238E27FC236}">
                <a16:creationId xmlns:a16="http://schemas.microsoft.com/office/drawing/2014/main" id="{A00A2373-C41F-4C4B-9ABB-D2792603F158}"/>
              </a:ext>
            </a:extLst>
          </p:cNvPr>
          <p:cNvSpPr/>
          <p:nvPr/>
        </p:nvSpPr>
        <p:spPr>
          <a:xfrm>
            <a:off x="4235115" y="707666"/>
            <a:ext cx="3368843" cy="50771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t>【Emerging Medical AI】
Although you are trying to create in the web
A virtual slide microscope costing more than 30 million yen is required.
Only the upper echelons of the cancer base hospital
they don't have
</a:t>
            </a:r>
            <a:endParaRPr kumimoji="1" lang="en-US" altLang="ja-JP" dirty="0"/>
          </a:p>
          <a:p>
            <a:endParaRPr lang="en-US" altLang="ja-JP" dirty="0"/>
          </a:p>
          <a:p>
            <a:endParaRPr kumimoji="1" lang="en-US" altLang="ja-JP" dirty="0"/>
          </a:p>
          <a:p>
            <a:endParaRPr lang="en-US" altLang="ja-JP" dirty="0"/>
          </a:p>
          <a:p>
            <a:r>
              <a:rPr lang="en-US" altLang="ja-JP" dirty="0"/>
              <a:t>Compresses the base of the data to be analyzed
Format of the format</a:t>
            </a:r>
            <a:endParaRPr kumimoji="1" lang="ja-JP" altLang="en-US" dirty="0"/>
          </a:p>
        </p:txBody>
      </p:sp>
      <p:sp>
        <p:nvSpPr>
          <p:cNvPr id="6" name="正方形/長方形 5">
            <a:extLst>
              <a:ext uri="{FF2B5EF4-FFF2-40B4-BE49-F238E27FC236}">
                <a16:creationId xmlns:a16="http://schemas.microsoft.com/office/drawing/2014/main" id="{21A3F39B-B791-4ADB-8FFD-0309FE67810C}"/>
              </a:ext>
            </a:extLst>
          </p:cNvPr>
          <p:cNvSpPr/>
          <p:nvPr/>
        </p:nvSpPr>
        <p:spPr>
          <a:xfrm>
            <a:off x="7931216" y="707666"/>
            <a:ext cx="3368843" cy="505305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dirty="0">
                <a:solidFill>
                  <a:schemeClr val="tx1"/>
                </a:solidFill>
              </a:rPr>
              <a:t>【Company】
Since it reproduces the conditions at the time of reading and shooting original files of more than 200 companies, it is possible to have an integrated station for image analysis in cooperation with various devices.
</a:t>
            </a:r>
          </a:p>
          <a:p>
            <a:r>
              <a:rPr lang="en-US" altLang="ja-JP" sz="1600" dirty="0">
                <a:solidFill>
                  <a:schemeClr val="tx1"/>
                </a:solidFill>
              </a:rPr>
              <a:t>Patients can first reach general hospitals such as regional partner hospitals and virtual slides of images from microscope cameras that are permanently installed in the examination rooms of hospitals.</a:t>
            </a:r>
            <a:endParaRPr lang="en-US" altLang="ja-JP" dirty="0"/>
          </a:p>
          <a:p>
            <a:pPr algn="ctr"/>
            <a:endParaRPr kumimoji="1" lang="en-US" altLang="ja-JP" dirty="0"/>
          </a:p>
          <a:p>
            <a:pPr algn="ctr"/>
            <a:endParaRPr lang="en-US" altLang="ja-JP" dirty="0"/>
          </a:p>
          <a:p>
            <a:pPr algn="ctr"/>
            <a:endParaRPr kumimoji="1" lang="en-US" altLang="ja-JP" dirty="0"/>
          </a:p>
          <a:p>
            <a:pPr algn="ctr"/>
            <a:endParaRPr kumimoji="1" lang="ja-JP" altLang="en-US" dirty="0"/>
          </a:p>
        </p:txBody>
      </p:sp>
      <p:pic>
        <p:nvPicPr>
          <p:cNvPr id="7" name="図 6" descr="グラフィカル ユーザー インターフェイス&#10;&#10;中程度の精度で自動的に生成された説明">
            <a:extLst>
              <a:ext uri="{FF2B5EF4-FFF2-40B4-BE49-F238E27FC236}">
                <a16:creationId xmlns:a16="http://schemas.microsoft.com/office/drawing/2014/main" id="{CA5B1FD2-8209-44D8-90E2-1646DBA29C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3004" y="3538748"/>
            <a:ext cx="1838325" cy="1085850"/>
          </a:xfrm>
          <a:prstGeom prst="rect">
            <a:avLst/>
          </a:prstGeom>
        </p:spPr>
      </p:pic>
      <p:pic>
        <p:nvPicPr>
          <p:cNvPr id="8" name="Google Shape;393;p15" descr="文字と写真のスクリーンショット&#10;&#10;自動的に生成された説明">
            <a:extLst>
              <a:ext uri="{FF2B5EF4-FFF2-40B4-BE49-F238E27FC236}">
                <a16:creationId xmlns:a16="http://schemas.microsoft.com/office/drawing/2014/main" id="{477C7A55-E177-4067-BB5A-E14728B0E6B7}"/>
              </a:ext>
            </a:extLst>
          </p:cNvPr>
          <p:cNvPicPr preferRelativeResize="0"/>
          <p:nvPr/>
        </p:nvPicPr>
        <p:blipFill rotWithShape="1">
          <a:blip r:embed="rId3">
            <a:alphaModFix/>
          </a:blip>
          <a:srcRect/>
          <a:stretch/>
        </p:blipFill>
        <p:spPr>
          <a:xfrm>
            <a:off x="8123721" y="4766134"/>
            <a:ext cx="1193533" cy="892556"/>
          </a:xfrm>
          <a:prstGeom prst="rect">
            <a:avLst/>
          </a:prstGeom>
          <a:noFill/>
          <a:ln>
            <a:noFill/>
          </a:ln>
        </p:spPr>
      </p:pic>
      <p:pic>
        <p:nvPicPr>
          <p:cNvPr id="9" name="Google Shape;394;p15">
            <a:extLst>
              <a:ext uri="{FF2B5EF4-FFF2-40B4-BE49-F238E27FC236}">
                <a16:creationId xmlns:a16="http://schemas.microsoft.com/office/drawing/2014/main" id="{972BE79C-9562-43CD-8CB7-46B91175DC05}"/>
              </a:ext>
            </a:extLst>
          </p:cNvPr>
          <p:cNvPicPr preferRelativeResize="0"/>
          <p:nvPr/>
        </p:nvPicPr>
        <p:blipFill rotWithShape="1">
          <a:blip r:embed="rId4">
            <a:alphaModFix/>
          </a:blip>
          <a:srcRect/>
          <a:stretch/>
        </p:blipFill>
        <p:spPr>
          <a:xfrm>
            <a:off x="9837019" y="4789988"/>
            <a:ext cx="1193533" cy="892556"/>
          </a:xfrm>
          <a:prstGeom prst="rect">
            <a:avLst/>
          </a:prstGeom>
          <a:noFill/>
          <a:ln>
            <a:noFill/>
          </a:ln>
        </p:spPr>
      </p:pic>
      <p:sp>
        <p:nvSpPr>
          <p:cNvPr id="3" name="矢印: 右 2">
            <a:extLst>
              <a:ext uri="{FF2B5EF4-FFF2-40B4-BE49-F238E27FC236}">
                <a16:creationId xmlns:a16="http://schemas.microsoft.com/office/drawing/2014/main" id="{7453DCC4-ECDB-47A3-B79B-C3EDE19F883A}"/>
              </a:ext>
            </a:extLst>
          </p:cNvPr>
          <p:cNvSpPr/>
          <p:nvPr/>
        </p:nvSpPr>
        <p:spPr>
          <a:xfrm>
            <a:off x="9452007" y="5000447"/>
            <a:ext cx="163630" cy="471638"/>
          </a:xfrm>
          <a:prstGeom prst="rightArrow">
            <a:avLst/>
          </a:prstGeom>
          <a:solidFill>
            <a:schemeClr val="tx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6280026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図 42" descr="アイコン&#10;&#10;自動的に生成された説明">
            <a:extLst>
              <a:ext uri="{FF2B5EF4-FFF2-40B4-BE49-F238E27FC236}">
                <a16:creationId xmlns:a16="http://schemas.microsoft.com/office/drawing/2014/main" id="{DAFFA617-FEDD-534E-1664-C4BA8FBDCE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2804" y="2082131"/>
            <a:ext cx="888382" cy="888382"/>
          </a:xfrm>
          <a:prstGeom prst="rect">
            <a:avLst/>
          </a:prstGeom>
        </p:spPr>
      </p:pic>
      <p:pic>
        <p:nvPicPr>
          <p:cNvPr id="41" name="図 40" descr="アイコン&#10;&#10;自動的に生成された説明">
            <a:extLst>
              <a:ext uri="{FF2B5EF4-FFF2-40B4-BE49-F238E27FC236}">
                <a16:creationId xmlns:a16="http://schemas.microsoft.com/office/drawing/2014/main" id="{D986102E-67D1-80DF-9AD9-F9B7C62EEB0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31434" y="2076205"/>
            <a:ext cx="888382" cy="888382"/>
          </a:xfrm>
          <a:prstGeom prst="rect">
            <a:avLst/>
          </a:prstGeom>
        </p:spPr>
      </p:pic>
      <p:pic>
        <p:nvPicPr>
          <p:cNvPr id="42" name="図 41" descr="アイコン&#10;&#10;自動的に生成された説明">
            <a:extLst>
              <a:ext uri="{FF2B5EF4-FFF2-40B4-BE49-F238E27FC236}">
                <a16:creationId xmlns:a16="http://schemas.microsoft.com/office/drawing/2014/main" id="{25100A04-C680-028A-AD6B-7641A06AF4F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73399" y="702949"/>
            <a:ext cx="888382" cy="888382"/>
          </a:xfrm>
          <a:prstGeom prst="rect">
            <a:avLst/>
          </a:prstGeom>
        </p:spPr>
      </p:pic>
      <p:sp>
        <p:nvSpPr>
          <p:cNvPr id="2" name="タイトル 1">
            <a:extLst>
              <a:ext uri="{FF2B5EF4-FFF2-40B4-BE49-F238E27FC236}">
                <a16:creationId xmlns:a16="http://schemas.microsoft.com/office/drawing/2014/main" id="{4C909117-ED10-FCD7-FBDF-E0F5FCB7534F}"/>
              </a:ext>
            </a:extLst>
          </p:cNvPr>
          <p:cNvSpPr>
            <a:spLocks noGrp="1"/>
          </p:cNvSpPr>
          <p:nvPr>
            <p:ph type="title"/>
          </p:nvPr>
        </p:nvSpPr>
        <p:spPr/>
        <p:txBody>
          <a:bodyPr/>
          <a:lstStyle/>
          <a:p>
            <a:r>
              <a:rPr kumimoji="1" lang="en-US" altLang="ja-JP" dirty="0"/>
              <a:t>AI standardization : Unique feature</a:t>
            </a:r>
            <a:endParaRPr kumimoji="1" lang="ja-JP" altLang="en-US" dirty="0"/>
          </a:p>
        </p:txBody>
      </p:sp>
      <p:pic>
        <p:nvPicPr>
          <p:cNvPr id="5" name="図 4">
            <a:extLst>
              <a:ext uri="{FF2B5EF4-FFF2-40B4-BE49-F238E27FC236}">
                <a16:creationId xmlns:a16="http://schemas.microsoft.com/office/drawing/2014/main" id="{77579CCF-BA7F-FDC9-5F55-2DB5E5162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861" y="4185827"/>
            <a:ext cx="2179533" cy="1450380"/>
          </a:xfrm>
          <a:prstGeom prst="rect">
            <a:avLst/>
          </a:prstGeom>
        </p:spPr>
      </p:pic>
      <p:sp>
        <p:nvSpPr>
          <p:cNvPr id="6" name="小波 5">
            <a:extLst>
              <a:ext uri="{FF2B5EF4-FFF2-40B4-BE49-F238E27FC236}">
                <a16:creationId xmlns:a16="http://schemas.microsoft.com/office/drawing/2014/main" id="{18233851-AE0A-3946-5517-6EAF4A30C59F}"/>
              </a:ext>
            </a:extLst>
          </p:cNvPr>
          <p:cNvSpPr/>
          <p:nvPr/>
        </p:nvSpPr>
        <p:spPr>
          <a:xfrm rot="5400000">
            <a:off x="1977090" y="4896702"/>
            <a:ext cx="2978868" cy="408191"/>
          </a:xfrm>
          <a:prstGeom prst="doubleWave">
            <a:avLst>
              <a:gd name="adj1" fmla="val 125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D316B6FD-4838-049E-55AA-BEF699CC9145}"/>
              </a:ext>
            </a:extLst>
          </p:cNvPr>
          <p:cNvSpPr txBox="1"/>
          <p:nvPr/>
        </p:nvSpPr>
        <p:spPr>
          <a:xfrm>
            <a:off x="404141" y="3502045"/>
            <a:ext cx="2004972" cy="369332"/>
          </a:xfrm>
          <a:prstGeom prst="rect">
            <a:avLst/>
          </a:prstGeom>
          <a:noFill/>
        </p:spPr>
        <p:txBody>
          <a:bodyPr wrap="none" rtlCol="0">
            <a:spAutoFit/>
          </a:bodyPr>
          <a:lstStyle/>
          <a:p>
            <a:r>
              <a:rPr kumimoji="1" lang="en-US" altLang="ja-JP" dirty="0"/>
              <a:t>Standardization ON</a:t>
            </a:r>
            <a:endParaRPr kumimoji="1" lang="ja-JP" altLang="en-US" dirty="0"/>
          </a:p>
        </p:txBody>
      </p:sp>
      <p:sp>
        <p:nvSpPr>
          <p:cNvPr id="8" name="テキスト ボックス 7">
            <a:extLst>
              <a:ext uri="{FF2B5EF4-FFF2-40B4-BE49-F238E27FC236}">
                <a16:creationId xmlns:a16="http://schemas.microsoft.com/office/drawing/2014/main" id="{2AEB3830-E72C-8365-7772-5D79FEA3C33D}"/>
              </a:ext>
            </a:extLst>
          </p:cNvPr>
          <p:cNvSpPr txBox="1"/>
          <p:nvPr/>
        </p:nvSpPr>
        <p:spPr>
          <a:xfrm>
            <a:off x="316861" y="629969"/>
            <a:ext cx="1994713" cy="369332"/>
          </a:xfrm>
          <a:prstGeom prst="rect">
            <a:avLst/>
          </a:prstGeom>
          <a:noFill/>
        </p:spPr>
        <p:txBody>
          <a:bodyPr wrap="none" rtlCol="0">
            <a:spAutoFit/>
          </a:bodyPr>
          <a:lstStyle/>
          <a:p>
            <a:r>
              <a:rPr kumimoji="1" lang="en-US" altLang="ja-JP" dirty="0"/>
              <a:t>Standardization Off</a:t>
            </a:r>
            <a:endParaRPr kumimoji="1" lang="ja-JP" altLang="en-US" dirty="0"/>
          </a:p>
        </p:txBody>
      </p:sp>
      <p:pic>
        <p:nvPicPr>
          <p:cNvPr id="9" name="図 8">
            <a:extLst>
              <a:ext uri="{FF2B5EF4-FFF2-40B4-BE49-F238E27FC236}">
                <a16:creationId xmlns:a16="http://schemas.microsoft.com/office/drawing/2014/main" id="{F9FE689D-C526-F4C6-1CE5-D0067139E6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6861" y="1129085"/>
            <a:ext cx="2179533" cy="1450380"/>
          </a:xfrm>
          <a:prstGeom prst="rect">
            <a:avLst/>
          </a:prstGeom>
        </p:spPr>
      </p:pic>
      <p:pic>
        <p:nvPicPr>
          <p:cNvPr id="18" name="図 17" descr="アイコン&#10;&#10;自動的に生成された説明">
            <a:extLst>
              <a:ext uri="{FF2B5EF4-FFF2-40B4-BE49-F238E27FC236}">
                <a16:creationId xmlns:a16="http://schemas.microsoft.com/office/drawing/2014/main" id="{F259E4ED-03FC-585A-81AA-D2FE2DB9C2F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31434" y="681731"/>
            <a:ext cx="888382" cy="888382"/>
          </a:xfrm>
          <a:prstGeom prst="rect">
            <a:avLst/>
          </a:prstGeom>
        </p:spPr>
      </p:pic>
      <p:sp>
        <p:nvSpPr>
          <p:cNvPr id="22" name="テキスト ボックス 21">
            <a:extLst>
              <a:ext uri="{FF2B5EF4-FFF2-40B4-BE49-F238E27FC236}">
                <a16:creationId xmlns:a16="http://schemas.microsoft.com/office/drawing/2014/main" id="{7B099BD7-4AB9-C9EC-B181-FAAEFEF008A2}"/>
              </a:ext>
            </a:extLst>
          </p:cNvPr>
          <p:cNvSpPr txBox="1"/>
          <p:nvPr/>
        </p:nvSpPr>
        <p:spPr>
          <a:xfrm>
            <a:off x="4929042" y="1531799"/>
            <a:ext cx="910377" cy="369332"/>
          </a:xfrm>
          <a:prstGeom prst="rect">
            <a:avLst/>
          </a:prstGeom>
          <a:noFill/>
        </p:spPr>
        <p:txBody>
          <a:bodyPr wrap="none" rtlCol="0">
            <a:spAutoFit/>
          </a:bodyPr>
          <a:lstStyle/>
          <a:p>
            <a:r>
              <a:rPr kumimoji="1" lang="en-US" altLang="ja-JP" dirty="0"/>
              <a:t>Positive</a:t>
            </a:r>
            <a:endParaRPr kumimoji="1" lang="ja-JP" altLang="en-US" dirty="0"/>
          </a:p>
        </p:txBody>
      </p:sp>
      <p:sp>
        <p:nvSpPr>
          <p:cNvPr id="23" name="テキスト ボックス 22">
            <a:extLst>
              <a:ext uri="{FF2B5EF4-FFF2-40B4-BE49-F238E27FC236}">
                <a16:creationId xmlns:a16="http://schemas.microsoft.com/office/drawing/2014/main" id="{D1AC5DD4-11D7-C555-5EEE-07C5592FE08D}"/>
              </a:ext>
            </a:extLst>
          </p:cNvPr>
          <p:cNvSpPr txBox="1"/>
          <p:nvPr/>
        </p:nvSpPr>
        <p:spPr>
          <a:xfrm>
            <a:off x="6712804" y="1553738"/>
            <a:ext cx="1009572" cy="369332"/>
          </a:xfrm>
          <a:prstGeom prst="rect">
            <a:avLst/>
          </a:prstGeom>
          <a:noFill/>
        </p:spPr>
        <p:txBody>
          <a:bodyPr wrap="none" rtlCol="0">
            <a:spAutoFit/>
          </a:bodyPr>
          <a:lstStyle/>
          <a:p>
            <a:r>
              <a:rPr kumimoji="1" lang="en-US" altLang="ja-JP" dirty="0"/>
              <a:t>Negative</a:t>
            </a:r>
            <a:endParaRPr kumimoji="1" lang="ja-JP" altLang="en-US" dirty="0"/>
          </a:p>
        </p:txBody>
      </p:sp>
      <p:sp>
        <p:nvSpPr>
          <p:cNvPr id="24" name="テキスト ボックス 23">
            <a:extLst>
              <a:ext uri="{FF2B5EF4-FFF2-40B4-BE49-F238E27FC236}">
                <a16:creationId xmlns:a16="http://schemas.microsoft.com/office/drawing/2014/main" id="{3657586D-7C76-4A19-57AB-094C18854733}"/>
              </a:ext>
            </a:extLst>
          </p:cNvPr>
          <p:cNvSpPr txBox="1"/>
          <p:nvPr/>
        </p:nvSpPr>
        <p:spPr>
          <a:xfrm>
            <a:off x="4642269" y="2943665"/>
            <a:ext cx="1453731" cy="369332"/>
          </a:xfrm>
          <a:prstGeom prst="rect">
            <a:avLst/>
          </a:prstGeom>
          <a:noFill/>
        </p:spPr>
        <p:txBody>
          <a:bodyPr wrap="none" rtlCol="0">
            <a:spAutoFit/>
          </a:bodyPr>
          <a:lstStyle/>
          <a:p>
            <a:r>
              <a:rPr kumimoji="1" lang="en-US" altLang="ja-JP" dirty="0"/>
              <a:t>not recognize</a:t>
            </a:r>
            <a:endParaRPr kumimoji="1" lang="ja-JP" altLang="en-US" dirty="0"/>
          </a:p>
        </p:txBody>
      </p:sp>
      <p:sp>
        <p:nvSpPr>
          <p:cNvPr id="26" name="テキスト ボックス 25">
            <a:extLst>
              <a:ext uri="{FF2B5EF4-FFF2-40B4-BE49-F238E27FC236}">
                <a16:creationId xmlns:a16="http://schemas.microsoft.com/office/drawing/2014/main" id="{F21C3C03-242F-71E4-5A5B-72FEC6734E0F}"/>
              </a:ext>
            </a:extLst>
          </p:cNvPr>
          <p:cNvSpPr txBox="1"/>
          <p:nvPr/>
        </p:nvSpPr>
        <p:spPr>
          <a:xfrm>
            <a:off x="6484457" y="2937369"/>
            <a:ext cx="1453731" cy="369332"/>
          </a:xfrm>
          <a:prstGeom prst="rect">
            <a:avLst/>
          </a:prstGeom>
          <a:noFill/>
        </p:spPr>
        <p:txBody>
          <a:bodyPr wrap="square">
            <a:spAutoFit/>
          </a:bodyPr>
          <a:lstStyle/>
          <a:p>
            <a:r>
              <a:rPr lang="en-US" altLang="ja-JP" dirty="0"/>
              <a:t>False positive</a:t>
            </a:r>
            <a:endParaRPr lang="ja-JP" altLang="en-US" dirty="0"/>
          </a:p>
        </p:txBody>
      </p:sp>
      <p:sp>
        <p:nvSpPr>
          <p:cNvPr id="27" name="正方形/長方形 26">
            <a:extLst>
              <a:ext uri="{FF2B5EF4-FFF2-40B4-BE49-F238E27FC236}">
                <a16:creationId xmlns:a16="http://schemas.microsoft.com/office/drawing/2014/main" id="{C1D5549F-FB99-0D01-E479-9CF71080842F}"/>
              </a:ext>
            </a:extLst>
          </p:cNvPr>
          <p:cNvSpPr/>
          <p:nvPr/>
        </p:nvSpPr>
        <p:spPr>
          <a:xfrm>
            <a:off x="4212742" y="575675"/>
            <a:ext cx="4468483" cy="2718722"/>
          </a:xfrm>
          <a:prstGeom prst="rect">
            <a:avLst/>
          </a:prstGeom>
          <a:solidFill>
            <a:schemeClr val="bg1">
              <a:lumMod val="85000"/>
              <a:alpha val="2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a:extLst>
              <a:ext uri="{FF2B5EF4-FFF2-40B4-BE49-F238E27FC236}">
                <a16:creationId xmlns:a16="http://schemas.microsoft.com/office/drawing/2014/main" id="{6AC4215C-3A68-023B-12B1-59CF0F8BBA53}"/>
              </a:ext>
            </a:extLst>
          </p:cNvPr>
          <p:cNvSpPr txBox="1"/>
          <p:nvPr/>
        </p:nvSpPr>
        <p:spPr>
          <a:xfrm>
            <a:off x="5735474" y="527914"/>
            <a:ext cx="1468672" cy="369332"/>
          </a:xfrm>
          <a:prstGeom prst="rect">
            <a:avLst/>
          </a:prstGeom>
          <a:noFill/>
        </p:spPr>
        <p:txBody>
          <a:bodyPr wrap="none" rtlCol="0">
            <a:spAutoFit/>
          </a:bodyPr>
          <a:lstStyle/>
          <a:p>
            <a:r>
              <a:rPr kumimoji="1" lang="en-US" altLang="ja-JP" b="1" dirty="0"/>
              <a:t>Same Sample</a:t>
            </a:r>
            <a:endParaRPr kumimoji="1" lang="ja-JP" altLang="en-US" b="1" dirty="0"/>
          </a:p>
        </p:txBody>
      </p:sp>
      <p:sp>
        <p:nvSpPr>
          <p:cNvPr id="33" name="テキスト ボックス 32">
            <a:extLst>
              <a:ext uri="{FF2B5EF4-FFF2-40B4-BE49-F238E27FC236}">
                <a16:creationId xmlns:a16="http://schemas.microsoft.com/office/drawing/2014/main" id="{54C5C9BC-E7A4-3EDA-0E5F-B0B6C4035E98}"/>
              </a:ext>
            </a:extLst>
          </p:cNvPr>
          <p:cNvSpPr txBox="1"/>
          <p:nvPr/>
        </p:nvSpPr>
        <p:spPr>
          <a:xfrm>
            <a:off x="4856567" y="4793829"/>
            <a:ext cx="910377" cy="369332"/>
          </a:xfrm>
          <a:prstGeom prst="rect">
            <a:avLst/>
          </a:prstGeom>
          <a:noFill/>
        </p:spPr>
        <p:txBody>
          <a:bodyPr wrap="none" rtlCol="0">
            <a:spAutoFit/>
          </a:bodyPr>
          <a:lstStyle/>
          <a:p>
            <a:r>
              <a:rPr kumimoji="1" lang="en-US" altLang="ja-JP" dirty="0"/>
              <a:t>Positive</a:t>
            </a:r>
            <a:endParaRPr kumimoji="1" lang="ja-JP" altLang="en-US" dirty="0"/>
          </a:p>
        </p:txBody>
      </p:sp>
      <p:sp>
        <p:nvSpPr>
          <p:cNvPr id="34" name="テキスト ボックス 33">
            <a:extLst>
              <a:ext uri="{FF2B5EF4-FFF2-40B4-BE49-F238E27FC236}">
                <a16:creationId xmlns:a16="http://schemas.microsoft.com/office/drawing/2014/main" id="{AC15EA8C-C66C-E28B-34FD-9A7E869EC5CE}"/>
              </a:ext>
            </a:extLst>
          </p:cNvPr>
          <p:cNvSpPr txBox="1"/>
          <p:nvPr/>
        </p:nvSpPr>
        <p:spPr>
          <a:xfrm>
            <a:off x="6648060" y="4808324"/>
            <a:ext cx="910377" cy="369332"/>
          </a:xfrm>
          <a:prstGeom prst="rect">
            <a:avLst/>
          </a:prstGeom>
          <a:noFill/>
        </p:spPr>
        <p:txBody>
          <a:bodyPr wrap="none" rtlCol="0">
            <a:spAutoFit/>
          </a:bodyPr>
          <a:lstStyle/>
          <a:p>
            <a:r>
              <a:rPr lang="en-US" altLang="ja-JP" dirty="0"/>
              <a:t>Positive</a:t>
            </a:r>
            <a:endParaRPr kumimoji="1" lang="ja-JP" altLang="en-US" dirty="0"/>
          </a:p>
        </p:txBody>
      </p:sp>
      <p:sp>
        <p:nvSpPr>
          <p:cNvPr id="35" name="テキスト ボックス 34">
            <a:extLst>
              <a:ext uri="{FF2B5EF4-FFF2-40B4-BE49-F238E27FC236}">
                <a16:creationId xmlns:a16="http://schemas.microsoft.com/office/drawing/2014/main" id="{96FE337D-1B6C-EC83-77CA-274C7D50E9F8}"/>
              </a:ext>
            </a:extLst>
          </p:cNvPr>
          <p:cNvSpPr txBox="1"/>
          <p:nvPr/>
        </p:nvSpPr>
        <p:spPr>
          <a:xfrm>
            <a:off x="4840181" y="5932087"/>
            <a:ext cx="910377" cy="369332"/>
          </a:xfrm>
          <a:prstGeom prst="rect">
            <a:avLst/>
          </a:prstGeom>
          <a:noFill/>
        </p:spPr>
        <p:txBody>
          <a:bodyPr wrap="none" rtlCol="0">
            <a:spAutoFit/>
          </a:bodyPr>
          <a:lstStyle/>
          <a:p>
            <a:r>
              <a:rPr lang="en-US" altLang="ja-JP" dirty="0"/>
              <a:t>Positive</a:t>
            </a:r>
            <a:endParaRPr kumimoji="1" lang="ja-JP" altLang="en-US" dirty="0"/>
          </a:p>
        </p:txBody>
      </p:sp>
      <p:sp>
        <p:nvSpPr>
          <p:cNvPr id="36" name="テキスト ボックス 35">
            <a:extLst>
              <a:ext uri="{FF2B5EF4-FFF2-40B4-BE49-F238E27FC236}">
                <a16:creationId xmlns:a16="http://schemas.microsoft.com/office/drawing/2014/main" id="{AFD44E4B-2797-2DF2-192E-F3C8760123D6}"/>
              </a:ext>
            </a:extLst>
          </p:cNvPr>
          <p:cNvSpPr txBox="1"/>
          <p:nvPr/>
        </p:nvSpPr>
        <p:spPr>
          <a:xfrm>
            <a:off x="6648060" y="5958393"/>
            <a:ext cx="1071562" cy="369332"/>
          </a:xfrm>
          <a:prstGeom prst="rect">
            <a:avLst/>
          </a:prstGeom>
          <a:noFill/>
        </p:spPr>
        <p:txBody>
          <a:bodyPr wrap="square">
            <a:spAutoFit/>
          </a:bodyPr>
          <a:lstStyle/>
          <a:p>
            <a:r>
              <a:rPr lang="en-US" altLang="ja-JP" dirty="0"/>
              <a:t>Positive</a:t>
            </a:r>
            <a:endParaRPr lang="ja-JP" altLang="en-US" dirty="0"/>
          </a:p>
        </p:txBody>
      </p:sp>
      <p:sp>
        <p:nvSpPr>
          <p:cNvPr id="38" name="テキスト ボックス 37">
            <a:extLst>
              <a:ext uri="{FF2B5EF4-FFF2-40B4-BE49-F238E27FC236}">
                <a16:creationId xmlns:a16="http://schemas.microsoft.com/office/drawing/2014/main" id="{D824633B-34F4-8B9D-EAE7-E0A97B1A5BD3}"/>
              </a:ext>
            </a:extLst>
          </p:cNvPr>
          <p:cNvSpPr txBox="1"/>
          <p:nvPr/>
        </p:nvSpPr>
        <p:spPr>
          <a:xfrm>
            <a:off x="5735474" y="3611364"/>
            <a:ext cx="1468672" cy="369332"/>
          </a:xfrm>
          <a:prstGeom prst="rect">
            <a:avLst/>
          </a:prstGeom>
          <a:noFill/>
        </p:spPr>
        <p:txBody>
          <a:bodyPr wrap="none" rtlCol="0">
            <a:spAutoFit/>
          </a:bodyPr>
          <a:lstStyle/>
          <a:p>
            <a:r>
              <a:rPr kumimoji="1" lang="en-US" altLang="ja-JP" b="1" dirty="0"/>
              <a:t>Same Sample</a:t>
            </a:r>
            <a:endParaRPr kumimoji="1" lang="ja-JP" altLang="en-US" b="1" dirty="0"/>
          </a:p>
        </p:txBody>
      </p:sp>
      <p:sp>
        <p:nvSpPr>
          <p:cNvPr id="39" name="正方形/長方形 38">
            <a:extLst>
              <a:ext uri="{FF2B5EF4-FFF2-40B4-BE49-F238E27FC236}">
                <a16:creationId xmlns:a16="http://schemas.microsoft.com/office/drawing/2014/main" id="{41AEE9B5-9F1C-F5EF-94BA-D55D55EBF6B0}"/>
              </a:ext>
            </a:extLst>
          </p:cNvPr>
          <p:cNvSpPr/>
          <p:nvPr/>
        </p:nvSpPr>
        <p:spPr>
          <a:xfrm>
            <a:off x="8999150" y="565351"/>
            <a:ext cx="3036498" cy="2728731"/>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rPr>
              <a:t>AI judgment differs depending on the device even for the same sample</a:t>
            </a:r>
            <a:endParaRPr kumimoji="1" lang="ja-JP" altLang="en-US" dirty="0">
              <a:solidFill>
                <a:schemeClr val="tx1"/>
              </a:solidFill>
            </a:endParaRPr>
          </a:p>
        </p:txBody>
      </p:sp>
      <p:sp>
        <p:nvSpPr>
          <p:cNvPr id="40" name="正方形/長方形 39">
            <a:extLst>
              <a:ext uri="{FF2B5EF4-FFF2-40B4-BE49-F238E27FC236}">
                <a16:creationId xmlns:a16="http://schemas.microsoft.com/office/drawing/2014/main" id="{75BCFEAC-F875-57B8-6F20-C72186B52E97}"/>
              </a:ext>
            </a:extLst>
          </p:cNvPr>
          <p:cNvSpPr/>
          <p:nvPr/>
        </p:nvSpPr>
        <p:spPr>
          <a:xfrm>
            <a:off x="8999150" y="3633629"/>
            <a:ext cx="3036498" cy="271872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rPr>
              <a:t>Correct device differences and make AI judgments uniform</a:t>
            </a:r>
            <a:endParaRPr kumimoji="1" lang="ja-JP" altLang="en-US" dirty="0">
              <a:solidFill>
                <a:schemeClr val="tx1"/>
              </a:solidFill>
            </a:endParaRPr>
          </a:p>
        </p:txBody>
      </p:sp>
      <p:pic>
        <p:nvPicPr>
          <p:cNvPr id="44" name="図 43" descr="アイコン&#10;&#10;自動的に生成された説明">
            <a:extLst>
              <a:ext uri="{FF2B5EF4-FFF2-40B4-BE49-F238E27FC236}">
                <a16:creationId xmlns:a16="http://schemas.microsoft.com/office/drawing/2014/main" id="{B1234B28-DEFC-160C-C8FC-50A400EF983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2804" y="3914723"/>
            <a:ext cx="888382" cy="888382"/>
          </a:xfrm>
          <a:prstGeom prst="rect">
            <a:avLst/>
          </a:prstGeom>
        </p:spPr>
      </p:pic>
      <p:pic>
        <p:nvPicPr>
          <p:cNvPr id="45" name="図 44" descr="アイコン&#10;&#10;自動的に生成された説明">
            <a:extLst>
              <a:ext uri="{FF2B5EF4-FFF2-40B4-BE49-F238E27FC236}">
                <a16:creationId xmlns:a16="http://schemas.microsoft.com/office/drawing/2014/main" id="{52783DE2-ADF1-DEB0-8A75-DB5348CFD60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35977" y="5100797"/>
            <a:ext cx="888382" cy="888382"/>
          </a:xfrm>
          <a:prstGeom prst="rect">
            <a:avLst/>
          </a:prstGeom>
        </p:spPr>
      </p:pic>
      <p:pic>
        <p:nvPicPr>
          <p:cNvPr id="46" name="図 45" descr="アイコン&#10;&#10;自動的に生成された説明">
            <a:extLst>
              <a:ext uri="{FF2B5EF4-FFF2-40B4-BE49-F238E27FC236}">
                <a16:creationId xmlns:a16="http://schemas.microsoft.com/office/drawing/2014/main" id="{42347EAF-516A-9009-B594-99ACA1BA002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0649" y="3865513"/>
            <a:ext cx="888382" cy="888382"/>
          </a:xfrm>
          <a:prstGeom prst="rect">
            <a:avLst/>
          </a:prstGeom>
        </p:spPr>
      </p:pic>
      <p:pic>
        <p:nvPicPr>
          <p:cNvPr id="47" name="図 46" descr="アイコン&#10;&#10;自動的に生成された説明">
            <a:extLst>
              <a:ext uri="{FF2B5EF4-FFF2-40B4-BE49-F238E27FC236}">
                <a16:creationId xmlns:a16="http://schemas.microsoft.com/office/drawing/2014/main" id="{BDB1A6B2-3313-EA5D-571F-6CA2AA200EF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90645" y="5078630"/>
            <a:ext cx="888382" cy="888382"/>
          </a:xfrm>
          <a:prstGeom prst="rect">
            <a:avLst/>
          </a:prstGeom>
        </p:spPr>
      </p:pic>
      <p:sp>
        <p:nvSpPr>
          <p:cNvPr id="48" name="楕円 47">
            <a:extLst>
              <a:ext uri="{FF2B5EF4-FFF2-40B4-BE49-F238E27FC236}">
                <a16:creationId xmlns:a16="http://schemas.microsoft.com/office/drawing/2014/main" id="{73485931-B989-3EF2-C1DF-514B995EF0DE}"/>
              </a:ext>
            </a:extLst>
          </p:cNvPr>
          <p:cNvSpPr/>
          <p:nvPr/>
        </p:nvSpPr>
        <p:spPr>
          <a:xfrm>
            <a:off x="5346030" y="1026018"/>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楕円 48">
            <a:extLst>
              <a:ext uri="{FF2B5EF4-FFF2-40B4-BE49-F238E27FC236}">
                <a16:creationId xmlns:a16="http://schemas.microsoft.com/office/drawing/2014/main" id="{3367EBD7-D74B-F713-088F-1EE42F896E99}"/>
              </a:ext>
            </a:extLst>
          </p:cNvPr>
          <p:cNvSpPr/>
          <p:nvPr/>
        </p:nvSpPr>
        <p:spPr>
          <a:xfrm>
            <a:off x="5351785" y="2420614"/>
            <a:ext cx="180000" cy="1800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楕円 49">
            <a:extLst>
              <a:ext uri="{FF2B5EF4-FFF2-40B4-BE49-F238E27FC236}">
                <a16:creationId xmlns:a16="http://schemas.microsoft.com/office/drawing/2014/main" id="{E422F53C-B3BB-EB30-0C2B-BBC2F5857A9F}"/>
              </a:ext>
            </a:extLst>
          </p:cNvPr>
          <p:cNvSpPr/>
          <p:nvPr/>
        </p:nvSpPr>
        <p:spPr>
          <a:xfrm>
            <a:off x="7125952" y="2426369"/>
            <a:ext cx="180000" cy="1800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楕円 50">
            <a:extLst>
              <a:ext uri="{FF2B5EF4-FFF2-40B4-BE49-F238E27FC236}">
                <a16:creationId xmlns:a16="http://schemas.microsoft.com/office/drawing/2014/main" id="{2B3DCBFB-B019-FDB9-47AA-A530B68D4643}"/>
              </a:ext>
            </a:extLst>
          </p:cNvPr>
          <p:cNvSpPr/>
          <p:nvPr/>
        </p:nvSpPr>
        <p:spPr>
          <a:xfrm>
            <a:off x="7192088" y="1043275"/>
            <a:ext cx="180000" cy="180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楕円 51">
            <a:extLst>
              <a:ext uri="{FF2B5EF4-FFF2-40B4-BE49-F238E27FC236}">
                <a16:creationId xmlns:a16="http://schemas.microsoft.com/office/drawing/2014/main" id="{6F72ED26-8D81-5FD2-5152-F988DE2652D7}"/>
              </a:ext>
            </a:extLst>
          </p:cNvPr>
          <p:cNvSpPr/>
          <p:nvPr/>
        </p:nvSpPr>
        <p:spPr>
          <a:xfrm>
            <a:off x="7137459" y="4258051"/>
            <a:ext cx="180000" cy="180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楕円 52">
            <a:extLst>
              <a:ext uri="{FF2B5EF4-FFF2-40B4-BE49-F238E27FC236}">
                <a16:creationId xmlns:a16="http://schemas.microsoft.com/office/drawing/2014/main" id="{B9E312D8-1D2C-7F67-8DB0-047771121B65}"/>
              </a:ext>
            </a:extLst>
          </p:cNvPr>
          <p:cNvSpPr/>
          <p:nvPr/>
        </p:nvSpPr>
        <p:spPr>
          <a:xfrm>
            <a:off x="7056951" y="5445617"/>
            <a:ext cx="180000" cy="1800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楕円 53">
            <a:extLst>
              <a:ext uri="{FF2B5EF4-FFF2-40B4-BE49-F238E27FC236}">
                <a16:creationId xmlns:a16="http://schemas.microsoft.com/office/drawing/2014/main" id="{2410381D-CCA8-DBC0-4791-BE5AD1655528}"/>
              </a:ext>
            </a:extLst>
          </p:cNvPr>
          <p:cNvSpPr/>
          <p:nvPr/>
        </p:nvSpPr>
        <p:spPr>
          <a:xfrm>
            <a:off x="5311545" y="5425493"/>
            <a:ext cx="180000" cy="1800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楕円 54">
            <a:extLst>
              <a:ext uri="{FF2B5EF4-FFF2-40B4-BE49-F238E27FC236}">
                <a16:creationId xmlns:a16="http://schemas.microsoft.com/office/drawing/2014/main" id="{4CB6EE42-9856-C3A8-C4F4-F1317B0D30A2}"/>
              </a:ext>
            </a:extLst>
          </p:cNvPr>
          <p:cNvSpPr/>
          <p:nvPr/>
        </p:nvSpPr>
        <p:spPr>
          <a:xfrm>
            <a:off x="5300045" y="4214926"/>
            <a:ext cx="180000" cy="18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7BB13346-3641-1F0B-C7C2-C04511F7658D}"/>
              </a:ext>
            </a:extLst>
          </p:cNvPr>
          <p:cNvSpPr/>
          <p:nvPr/>
        </p:nvSpPr>
        <p:spPr>
          <a:xfrm>
            <a:off x="4204117" y="3646716"/>
            <a:ext cx="4468483" cy="2718722"/>
          </a:xfrm>
          <a:prstGeom prst="rect">
            <a:avLst/>
          </a:prstGeom>
          <a:solidFill>
            <a:schemeClr val="accent1">
              <a:alpha val="2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17967641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B1D23D4-603E-4F27-A2E2-D88B91407010}"/>
              </a:ext>
            </a:extLst>
          </p:cNvPr>
          <p:cNvSpPr>
            <a:spLocks noGrp="1"/>
          </p:cNvSpPr>
          <p:nvPr>
            <p:ph type="title"/>
          </p:nvPr>
        </p:nvSpPr>
        <p:spPr/>
        <p:txBody>
          <a:bodyPr>
            <a:normAutofit/>
          </a:bodyPr>
          <a:lstStyle/>
          <a:p>
            <a:r>
              <a:rPr lang="en-US" altLang="ja-JP" b="1" dirty="0"/>
              <a:t>Application-specific machine learning</a:t>
            </a:r>
            <a:endParaRPr kumimoji="1" lang="ja-JP" altLang="en-US" b="1" dirty="0"/>
          </a:p>
        </p:txBody>
      </p:sp>
      <p:pic>
        <p:nvPicPr>
          <p:cNvPr id="5" name="図 4" descr="カラフルな模様&#10;&#10;低い精度で自動的に生成された説明">
            <a:extLst>
              <a:ext uri="{FF2B5EF4-FFF2-40B4-BE49-F238E27FC236}">
                <a16:creationId xmlns:a16="http://schemas.microsoft.com/office/drawing/2014/main" id="{1DC1E288-1AB6-4DA0-A74A-67E9F6FA23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121" y="1454907"/>
            <a:ext cx="3792298" cy="3172264"/>
          </a:xfrm>
          <a:prstGeom prst="rect">
            <a:avLst/>
          </a:prstGeom>
        </p:spPr>
      </p:pic>
      <p:pic>
        <p:nvPicPr>
          <p:cNvPr id="7" name="図 6" descr="カラフルな絵&#10;&#10;低い精度で自動的に生成された説明">
            <a:extLst>
              <a:ext uri="{FF2B5EF4-FFF2-40B4-BE49-F238E27FC236}">
                <a16:creationId xmlns:a16="http://schemas.microsoft.com/office/drawing/2014/main" id="{C672EDEC-C690-4A4E-8E15-F46FE3A3F9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6798" y="3545340"/>
            <a:ext cx="3164944" cy="3164944"/>
          </a:xfrm>
          <a:prstGeom prst="rect">
            <a:avLst/>
          </a:prstGeom>
        </p:spPr>
      </p:pic>
      <p:sp>
        <p:nvSpPr>
          <p:cNvPr id="8" name="正方形/長方形 7">
            <a:extLst>
              <a:ext uri="{FF2B5EF4-FFF2-40B4-BE49-F238E27FC236}">
                <a16:creationId xmlns:a16="http://schemas.microsoft.com/office/drawing/2014/main" id="{54CA6CBE-9922-499B-B139-1F8B4A3B0357}"/>
              </a:ext>
            </a:extLst>
          </p:cNvPr>
          <p:cNvSpPr/>
          <p:nvPr/>
        </p:nvSpPr>
        <p:spPr>
          <a:xfrm>
            <a:off x="203615" y="1077230"/>
            <a:ext cx="419100" cy="38896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9448E199-9C7D-4C7B-99DC-032F4A35F905}"/>
              </a:ext>
            </a:extLst>
          </p:cNvPr>
          <p:cNvSpPr/>
          <p:nvPr/>
        </p:nvSpPr>
        <p:spPr>
          <a:xfrm>
            <a:off x="3785533" y="1063372"/>
            <a:ext cx="419100" cy="38896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664071CF-70A7-4625-8AC2-34E2EBBA4829}"/>
              </a:ext>
            </a:extLst>
          </p:cNvPr>
          <p:cNvSpPr txBox="1"/>
          <p:nvPr/>
        </p:nvSpPr>
        <p:spPr>
          <a:xfrm>
            <a:off x="1516529" y="874434"/>
            <a:ext cx="1557029" cy="369332"/>
          </a:xfrm>
          <a:prstGeom prst="rect">
            <a:avLst/>
          </a:prstGeom>
          <a:noFill/>
        </p:spPr>
        <p:txBody>
          <a:bodyPr wrap="none" rtlCol="0">
            <a:spAutoFit/>
          </a:bodyPr>
          <a:lstStyle/>
          <a:p>
            <a:r>
              <a:rPr lang="en-US" altLang="ja-JP" dirty="0"/>
              <a:t>Organize slices</a:t>
            </a:r>
            <a:endParaRPr kumimoji="1" lang="ja-JP" altLang="en-US" dirty="0"/>
          </a:p>
        </p:txBody>
      </p:sp>
      <p:sp>
        <p:nvSpPr>
          <p:cNvPr id="11" name="矢印: 下 10">
            <a:extLst>
              <a:ext uri="{FF2B5EF4-FFF2-40B4-BE49-F238E27FC236}">
                <a16:creationId xmlns:a16="http://schemas.microsoft.com/office/drawing/2014/main" id="{76F8D1D9-618B-4AF9-A9EA-B965F65002E5}"/>
              </a:ext>
            </a:extLst>
          </p:cNvPr>
          <p:cNvSpPr/>
          <p:nvPr/>
        </p:nvSpPr>
        <p:spPr>
          <a:xfrm>
            <a:off x="1551415" y="3312660"/>
            <a:ext cx="1038225" cy="525915"/>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3" name="図 12" descr="カラフルな絵&#10;&#10;中程度の精度で自動的に生成された説明">
            <a:extLst>
              <a:ext uri="{FF2B5EF4-FFF2-40B4-BE49-F238E27FC236}">
                <a16:creationId xmlns:a16="http://schemas.microsoft.com/office/drawing/2014/main" id="{981CEE75-D420-4BE4-ACEF-B7A7220A71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04633" y="1462227"/>
            <a:ext cx="3189708" cy="3164944"/>
          </a:xfrm>
          <a:prstGeom prst="rect">
            <a:avLst/>
          </a:prstGeom>
        </p:spPr>
      </p:pic>
      <p:sp>
        <p:nvSpPr>
          <p:cNvPr id="14" name="テキスト ボックス 13">
            <a:extLst>
              <a:ext uri="{FF2B5EF4-FFF2-40B4-BE49-F238E27FC236}">
                <a16:creationId xmlns:a16="http://schemas.microsoft.com/office/drawing/2014/main" id="{58F41EE8-CFEE-4CFD-9ECC-3B366B9A4255}"/>
              </a:ext>
            </a:extLst>
          </p:cNvPr>
          <p:cNvSpPr txBox="1"/>
          <p:nvPr/>
        </p:nvSpPr>
        <p:spPr>
          <a:xfrm>
            <a:off x="5233345" y="892564"/>
            <a:ext cx="516488" cy="369332"/>
          </a:xfrm>
          <a:prstGeom prst="rect">
            <a:avLst/>
          </a:prstGeom>
          <a:noFill/>
        </p:spPr>
        <p:txBody>
          <a:bodyPr wrap="none" rtlCol="0">
            <a:spAutoFit/>
          </a:bodyPr>
          <a:lstStyle/>
          <a:p>
            <a:r>
              <a:rPr lang="ja-JP" altLang="en-US" dirty="0"/>
              <a:t>３Ｄ</a:t>
            </a:r>
            <a:endParaRPr kumimoji="1" lang="ja-JP" altLang="en-US" dirty="0"/>
          </a:p>
        </p:txBody>
      </p:sp>
      <p:pic>
        <p:nvPicPr>
          <p:cNvPr id="16" name="図 15" descr="自然, 雨, 覆い が含まれている画像&#10;&#10;自動的に生成された説明">
            <a:extLst>
              <a:ext uri="{FF2B5EF4-FFF2-40B4-BE49-F238E27FC236}">
                <a16:creationId xmlns:a16="http://schemas.microsoft.com/office/drawing/2014/main" id="{70D83E09-8880-48A0-81C0-B2B2E3C5213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90446" y="1454906"/>
            <a:ext cx="3189708" cy="3195245"/>
          </a:xfrm>
          <a:prstGeom prst="rect">
            <a:avLst/>
          </a:prstGeom>
        </p:spPr>
      </p:pic>
      <p:pic>
        <p:nvPicPr>
          <p:cNvPr id="18" name="図 17" descr="食品, テーブル が含まれている画像&#10;&#10;自動的に生成された説明">
            <a:extLst>
              <a:ext uri="{FF2B5EF4-FFF2-40B4-BE49-F238E27FC236}">
                <a16:creationId xmlns:a16="http://schemas.microsoft.com/office/drawing/2014/main" id="{CA7F8B2A-480E-4288-80CB-2E085DC7E54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90446" y="3575617"/>
            <a:ext cx="3200793" cy="3195245"/>
          </a:xfrm>
          <a:prstGeom prst="rect">
            <a:avLst/>
          </a:prstGeom>
        </p:spPr>
      </p:pic>
      <p:sp>
        <p:nvSpPr>
          <p:cNvPr id="19" name="正方形/長方形 18">
            <a:extLst>
              <a:ext uri="{FF2B5EF4-FFF2-40B4-BE49-F238E27FC236}">
                <a16:creationId xmlns:a16="http://schemas.microsoft.com/office/drawing/2014/main" id="{56F52655-87E7-4B43-A502-79F72F79A190}"/>
              </a:ext>
            </a:extLst>
          </p:cNvPr>
          <p:cNvSpPr/>
          <p:nvPr/>
        </p:nvSpPr>
        <p:spPr>
          <a:xfrm>
            <a:off x="7696130" y="6281659"/>
            <a:ext cx="360966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E134225A-B4AC-4823-8E17-C6E665E99856}"/>
              </a:ext>
            </a:extLst>
          </p:cNvPr>
          <p:cNvSpPr/>
          <p:nvPr/>
        </p:nvSpPr>
        <p:spPr>
          <a:xfrm>
            <a:off x="476180" y="6291184"/>
            <a:ext cx="360966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矢印: 下 20">
            <a:extLst>
              <a:ext uri="{FF2B5EF4-FFF2-40B4-BE49-F238E27FC236}">
                <a16:creationId xmlns:a16="http://schemas.microsoft.com/office/drawing/2014/main" id="{3B23380B-BF79-4FC1-8A0B-7FF9B23E202E}"/>
              </a:ext>
            </a:extLst>
          </p:cNvPr>
          <p:cNvSpPr/>
          <p:nvPr/>
        </p:nvSpPr>
        <p:spPr>
          <a:xfrm>
            <a:off x="9209515" y="3331710"/>
            <a:ext cx="1038225" cy="525915"/>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2" name="吹き出し: 角を丸めた四角形 21">
            <a:extLst>
              <a:ext uri="{FF2B5EF4-FFF2-40B4-BE49-F238E27FC236}">
                <a16:creationId xmlns:a16="http://schemas.microsoft.com/office/drawing/2014/main" id="{20A88E4F-8148-48F1-AD1D-838F81FAE0B3}"/>
              </a:ext>
            </a:extLst>
          </p:cNvPr>
          <p:cNvSpPr/>
          <p:nvPr/>
        </p:nvSpPr>
        <p:spPr>
          <a:xfrm>
            <a:off x="6248401" y="-1721"/>
            <a:ext cx="5943600" cy="805973"/>
          </a:xfrm>
          <a:prstGeom prst="wedgeRoundRectCallout">
            <a:avLst>
              <a:gd name="adj1" fmla="val -52862"/>
              <a:gd name="adj2" fmla="val -32621"/>
              <a:gd name="adj3" fmla="val 16667"/>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800" b="1" dirty="0">
                <a:solidFill>
                  <a:schemeClr val="tx1"/>
                </a:solidFill>
              </a:rPr>
              <a:t>Unique technology for</a:t>
            </a:r>
          </a:p>
          <a:p>
            <a:pPr algn="ctr"/>
            <a:r>
              <a:rPr lang="en-US" altLang="ja-JP" sz="2800" b="1" dirty="0">
                <a:solidFill>
                  <a:schemeClr val="tx1"/>
                </a:solidFill>
              </a:rPr>
              <a:t> easy operability</a:t>
            </a:r>
            <a:endParaRPr kumimoji="1" lang="ja-JP" altLang="en-US" sz="2800" b="1" dirty="0">
              <a:solidFill>
                <a:schemeClr val="tx1"/>
              </a:solidFill>
            </a:endParaRPr>
          </a:p>
        </p:txBody>
      </p:sp>
      <p:sp>
        <p:nvSpPr>
          <p:cNvPr id="23" name="テキスト ボックス 22">
            <a:extLst>
              <a:ext uri="{FF2B5EF4-FFF2-40B4-BE49-F238E27FC236}">
                <a16:creationId xmlns:a16="http://schemas.microsoft.com/office/drawing/2014/main" id="{F6F5615C-C787-42A0-9B27-5EB79BCB46B4}"/>
              </a:ext>
            </a:extLst>
          </p:cNvPr>
          <p:cNvSpPr txBox="1"/>
          <p:nvPr/>
        </p:nvSpPr>
        <p:spPr>
          <a:xfrm>
            <a:off x="9415248" y="931847"/>
            <a:ext cx="503664" cy="369332"/>
          </a:xfrm>
          <a:prstGeom prst="rect">
            <a:avLst/>
          </a:prstGeom>
          <a:noFill/>
        </p:spPr>
        <p:txBody>
          <a:bodyPr wrap="none" rtlCol="0">
            <a:spAutoFit/>
          </a:bodyPr>
          <a:lstStyle/>
          <a:p>
            <a:r>
              <a:rPr lang="en-US" altLang="ja-JP" dirty="0"/>
              <a:t>cell</a:t>
            </a:r>
            <a:endParaRPr kumimoji="1" lang="ja-JP" altLang="en-US" dirty="0"/>
          </a:p>
        </p:txBody>
      </p:sp>
      <p:sp>
        <p:nvSpPr>
          <p:cNvPr id="3" name="テキスト ボックス 2">
            <a:extLst>
              <a:ext uri="{FF2B5EF4-FFF2-40B4-BE49-F238E27FC236}">
                <a16:creationId xmlns:a16="http://schemas.microsoft.com/office/drawing/2014/main" id="{02FF44C5-4987-4883-97C9-DE8EFF452AAB}"/>
              </a:ext>
            </a:extLst>
          </p:cNvPr>
          <p:cNvSpPr txBox="1"/>
          <p:nvPr/>
        </p:nvSpPr>
        <p:spPr>
          <a:xfrm>
            <a:off x="1765426" y="5038910"/>
            <a:ext cx="8365402" cy="584775"/>
          </a:xfrm>
          <a:prstGeom prst="rect">
            <a:avLst/>
          </a:prstGeom>
          <a:solidFill>
            <a:srgbClr val="FFC000"/>
          </a:solidFill>
        </p:spPr>
        <p:txBody>
          <a:bodyPr wrap="square" rtlCol="0">
            <a:spAutoFit/>
          </a:bodyPr>
          <a:lstStyle/>
          <a:p>
            <a:r>
              <a:rPr lang="en-US" altLang="ja-JP" sz="3200" b="1" dirty="0"/>
              <a:t>Anyone can easily analyze even difficult samples</a:t>
            </a:r>
            <a:endParaRPr kumimoji="1" lang="ja-JP" altLang="en-US" sz="3200" b="1" dirty="0"/>
          </a:p>
        </p:txBody>
      </p:sp>
    </p:spTree>
    <p:extLst>
      <p:ext uri="{BB962C8B-B14F-4D97-AF65-F5344CB8AC3E}">
        <p14:creationId xmlns:p14="http://schemas.microsoft.com/office/powerpoint/2010/main" val="23245037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descr="パソコンの画面&#10;&#10;低い精度で自動的に生成された説明">
            <a:extLst>
              <a:ext uri="{FF2B5EF4-FFF2-40B4-BE49-F238E27FC236}">
                <a16:creationId xmlns:a16="http://schemas.microsoft.com/office/drawing/2014/main" id="{8C23FA34-B341-4851-A8CA-9A47788E31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72" y="3163251"/>
            <a:ext cx="4680132" cy="2632574"/>
          </a:xfrm>
          <a:prstGeom prst="rect">
            <a:avLst/>
          </a:prstGeom>
        </p:spPr>
      </p:pic>
      <p:pic>
        <p:nvPicPr>
          <p:cNvPr id="5" name="図 4" descr="ぼやけた光&#10;&#10;中程度の精度で自動的に生成された説明">
            <a:extLst>
              <a:ext uri="{FF2B5EF4-FFF2-40B4-BE49-F238E27FC236}">
                <a16:creationId xmlns:a16="http://schemas.microsoft.com/office/drawing/2014/main" id="{53C032E9-A83A-412C-8CAB-704AC8A0C1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8578" y="1022533"/>
            <a:ext cx="3866116" cy="2598853"/>
          </a:xfrm>
          <a:prstGeom prst="rect">
            <a:avLst/>
          </a:prstGeom>
        </p:spPr>
      </p:pic>
      <p:pic>
        <p:nvPicPr>
          <p:cNvPr id="7" name="図 6" descr="カラフルな色の花&#10;&#10;低い精度で自動的に生成された説明">
            <a:extLst>
              <a:ext uri="{FF2B5EF4-FFF2-40B4-BE49-F238E27FC236}">
                <a16:creationId xmlns:a16="http://schemas.microsoft.com/office/drawing/2014/main" id="{B467E354-F5C5-4B21-B0A1-BA5D7F3519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87601" y="1010708"/>
            <a:ext cx="3516667" cy="2610678"/>
          </a:xfrm>
          <a:prstGeom prst="rect">
            <a:avLst/>
          </a:prstGeom>
        </p:spPr>
      </p:pic>
      <p:sp>
        <p:nvSpPr>
          <p:cNvPr id="2" name="タイトル 1">
            <a:extLst>
              <a:ext uri="{FF2B5EF4-FFF2-40B4-BE49-F238E27FC236}">
                <a16:creationId xmlns:a16="http://schemas.microsoft.com/office/drawing/2014/main" id="{E5BDA773-ADA4-487B-BDD0-E2FCBF089F29}"/>
              </a:ext>
            </a:extLst>
          </p:cNvPr>
          <p:cNvSpPr>
            <a:spLocks noGrp="1"/>
          </p:cNvSpPr>
          <p:nvPr>
            <p:ph type="title"/>
          </p:nvPr>
        </p:nvSpPr>
        <p:spPr/>
        <p:txBody>
          <a:bodyPr>
            <a:normAutofit/>
          </a:bodyPr>
          <a:lstStyle/>
          <a:p>
            <a:r>
              <a:rPr lang="en-US" altLang="ja-JP" b="1" dirty="0"/>
              <a:t>Equipped with the latest image processing technology</a:t>
            </a:r>
            <a:endParaRPr kumimoji="1" lang="ja-JP" altLang="en-US" b="1" dirty="0"/>
          </a:p>
        </p:txBody>
      </p:sp>
      <p:sp>
        <p:nvSpPr>
          <p:cNvPr id="10" name="正方形/長方形 9">
            <a:extLst>
              <a:ext uri="{FF2B5EF4-FFF2-40B4-BE49-F238E27FC236}">
                <a16:creationId xmlns:a16="http://schemas.microsoft.com/office/drawing/2014/main" id="{0077362D-BD83-47AE-AE0A-8598F03F4728}"/>
              </a:ext>
            </a:extLst>
          </p:cNvPr>
          <p:cNvSpPr/>
          <p:nvPr/>
        </p:nvSpPr>
        <p:spPr>
          <a:xfrm>
            <a:off x="6257633" y="628304"/>
            <a:ext cx="5725324" cy="188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647A288F-63C1-4365-886E-FBF82B1A23E4}"/>
              </a:ext>
            </a:extLst>
          </p:cNvPr>
          <p:cNvSpPr/>
          <p:nvPr/>
        </p:nvSpPr>
        <p:spPr>
          <a:xfrm>
            <a:off x="11791239" y="805433"/>
            <a:ext cx="1494590" cy="39279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D5BE0266-984C-497C-A28C-C1198FD7A6DA}"/>
              </a:ext>
            </a:extLst>
          </p:cNvPr>
          <p:cNvSpPr txBox="1"/>
          <p:nvPr/>
        </p:nvSpPr>
        <p:spPr>
          <a:xfrm>
            <a:off x="7334157" y="5982691"/>
            <a:ext cx="3843809" cy="400110"/>
          </a:xfrm>
          <a:prstGeom prst="rect">
            <a:avLst/>
          </a:prstGeom>
          <a:noFill/>
        </p:spPr>
        <p:txBody>
          <a:bodyPr wrap="none" rtlCol="0">
            <a:spAutoFit/>
          </a:bodyPr>
          <a:lstStyle/>
          <a:p>
            <a:r>
              <a:rPr lang="en-US" altLang="ja-JP" sz="2000" dirty="0"/>
              <a:t>Super-resolution technology (right)</a:t>
            </a:r>
            <a:endParaRPr kumimoji="1" lang="ja-JP" altLang="en-US" sz="2000" dirty="0"/>
          </a:p>
        </p:txBody>
      </p:sp>
      <p:sp>
        <p:nvSpPr>
          <p:cNvPr id="15" name="テキスト ボックス 14">
            <a:extLst>
              <a:ext uri="{FF2B5EF4-FFF2-40B4-BE49-F238E27FC236}">
                <a16:creationId xmlns:a16="http://schemas.microsoft.com/office/drawing/2014/main" id="{F32426AE-02F8-441E-B1C0-AF1EE645BE32}"/>
              </a:ext>
            </a:extLst>
          </p:cNvPr>
          <p:cNvSpPr txBox="1"/>
          <p:nvPr/>
        </p:nvSpPr>
        <p:spPr>
          <a:xfrm>
            <a:off x="863045" y="5955180"/>
            <a:ext cx="3299686" cy="400110"/>
          </a:xfrm>
          <a:prstGeom prst="rect">
            <a:avLst/>
          </a:prstGeom>
          <a:noFill/>
        </p:spPr>
        <p:txBody>
          <a:bodyPr wrap="none" rtlCol="0">
            <a:spAutoFit/>
          </a:bodyPr>
          <a:lstStyle/>
          <a:p>
            <a:r>
              <a:rPr lang="en-US" altLang="ja-JP" sz="2000" dirty="0"/>
              <a:t>Deconvolution (bottom, right)</a:t>
            </a:r>
          </a:p>
        </p:txBody>
      </p:sp>
      <p:sp>
        <p:nvSpPr>
          <p:cNvPr id="17" name="正方形/長方形 16">
            <a:extLst>
              <a:ext uri="{FF2B5EF4-FFF2-40B4-BE49-F238E27FC236}">
                <a16:creationId xmlns:a16="http://schemas.microsoft.com/office/drawing/2014/main" id="{E1839CCF-8D12-4105-AC76-F91E89E35EA6}"/>
              </a:ext>
            </a:extLst>
          </p:cNvPr>
          <p:cNvSpPr/>
          <p:nvPr/>
        </p:nvSpPr>
        <p:spPr>
          <a:xfrm>
            <a:off x="171131" y="3121798"/>
            <a:ext cx="5725324" cy="2959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E5C837D1-00B7-484A-9D0D-8D545A23DD01}"/>
              </a:ext>
            </a:extLst>
          </p:cNvPr>
          <p:cNvSpPr/>
          <p:nvPr/>
        </p:nvSpPr>
        <p:spPr>
          <a:xfrm>
            <a:off x="83676" y="5571205"/>
            <a:ext cx="5725324" cy="2959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BDAE8452-0A09-4ED2-949F-D2288EA481B7}"/>
              </a:ext>
            </a:extLst>
          </p:cNvPr>
          <p:cNvSpPr/>
          <p:nvPr/>
        </p:nvSpPr>
        <p:spPr>
          <a:xfrm>
            <a:off x="6240747" y="1010708"/>
            <a:ext cx="537883" cy="3404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吹き出し: 角を丸めた四角形 21">
            <a:extLst>
              <a:ext uri="{FF2B5EF4-FFF2-40B4-BE49-F238E27FC236}">
                <a16:creationId xmlns:a16="http://schemas.microsoft.com/office/drawing/2014/main" id="{F581C935-2D52-4CD6-B516-A7247479A172}"/>
              </a:ext>
            </a:extLst>
          </p:cNvPr>
          <p:cNvSpPr/>
          <p:nvPr/>
        </p:nvSpPr>
        <p:spPr>
          <a:xfrm>
            <a:off x="4409037" y="475199"/>
            <a:ext cx="7782963" cy="818978"/>
          </a:xfrm>
          <a:prstGeom prst="wedgeRoundRectCallout">
            <a:avLst>
              <a:gd name="adj1" fmla="val -51941"/>
              <a:gd name="adj2" fmla="val -44662"/>
              <a:gd name="adj3" fmla="val 16667"/>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800" b="1" dirty="0">
                <a:solidFill>
                  <a:schemeClr val="tx1"/>
                </a:solidFill>
              </a:rPr>
              <a:t>Even one function alone costs hundreds to tens of millions of yen by other companies</a:t>
            </a:r>
            <a:endParaRPr kumimoji="1" lang="ja-JP" altLang="en-US" sz="2800" b="1" dirty="0">
              <a:solidFill>
                <a:schemeClr val="tx1"/>
              </a:solidFill>
            </a:endParaRPr>
          </a:p>
        </p:txBody>
      </p:sp>
      <p:pic>
        <p:nvPicPr>
          <p:cNvPr id="4" name="図 3">
            <a:extLst>
              <a:ext uri="{FF2B5EF4-FFF2-40B4-BE49-F238E27FC236}">
                <a16:creationId xmlns:a16="http://schemas.microsoft.com/office/drawing/2014/main" id="{4765176C-3DA3-4C1D-8CFE-4EE79FB1D5B5}"/>
              </a:ext>
            </a:extLst>
          </p:cNvPr>
          <p:cNvPicPr>
            <a:picLocks noChangeAspect="1"/>
          </p:cNvPicPr>
          <p:nvPr/>
        </p:nvPicPr>
        <p:blipFill>
          <a:blip r:embed="rId6"/>
          <a:stretch>
            <a:fillRect/>
          </a:stretch>
        </p:blipFill>
        <p:spPr>
          <a:xfrm>
            <a:off x="6778630" y="3647791"/>
            <a:ext cx="4990381" cy="2248531"/>
          </a:xfrm>
          <a:prstGeom prst="rect">
            <a:avLst/>
          </a:prstGeom>
        </p:spPr>
      </p:pic>
      <p:pic>
        <p:nvPicPr>
          <p:cNvPr id="9" name="図 8" descr="ノートパソコンの上にある星のcg&#10;&#10;低い精度で自動的に生成された説明">
            <a:extLst>
              <a:ext uri="{FF2B5EF4-FFF2-40B4-BE49-F238E27FC236}">
                <a16:creationId xmlns:a16="http://schemas.microsoft.com/office/drawing/2014/main" id="{31B5107E-2C66-4F40-BC6C-1AA343F0D06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16279" y="805433"/>
            <a:ext cx="2540000" cy="2540000"/>
          </a:xfrm>
          <a:prstGeom prst="rect">
            <a:avLst/>
          </a:prstGeom>
        </p:spPr>
      </p:pic>
      <p:sp>
        <p:nvSpPr>
          <p:cNvPr id="13" name="矢印: 右 12">
            <a:extLst>
              <a:ext uri="{FF2B5EF4-FFF2-40B4-BE49-F238E27FC236}">
                <a16:creationId xmlns:a16="http://schemas.microsoft.com/office/drawing/2014/main" id="{11EDF85A-9CF5-4E88-A759-33315F567ACA}"/>
              </a:ext>
            </a:extLst>
          </p:cNvPr>
          <p:cNvSpPr/>
          <p:nvPr/>
        </p:nvSpPr>
        <p:spPr>
          <a:xfrm>
            <a:off x="10903713" y="4415420"/>
            <a:ext cx="274253" cy="235892"/>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0514123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8863DC-CA85-41C5-8D1F-18E31572A0D2}"/>
              </a:ext>
            </a:extLst>
          </p:cNvPr>
          <p:cNvSpPr>
            <a:spLocks noGrp="1"/>
          </p:cNvSpPr>
          <p:nvPr>
            <p:ph type="title"/>
          </p:nvPr>
        </p:nvSpPr>
        <p:spPr/>
        <p:txBody>
          <a:bodyPr>
            <a:normAutofit/>
          </a:bodyPr>
          <a:lstStyle/>
          <a:p>
            <a:r>
              <a:rPr lang="en-US" altLang="ja-JP" b="1" dirty="0"/>
              <a:t>How do the products and services you offer solve customer challenges?</a:t>
            </a:r>
            <a:endParaRPr kumimoji="1" lang="ja-JP" altLang="en-US" b="1" dirty="0"/>
          </a:p>
        </p:txBody>
      </p:sp>
      <p:sp>
        <p:nvSpPr>
          <p:cNvPr id="6" name="正方形/長方形 5">
            <a:extLst>
              <a:ext uri="{FF2B5EF4-FFF2-40B4-BE49-F238E27FC236}">
                <a16:creationId xmlns:a16="http://schemas.microsoft.com/office/drawing/2014/main" id="{5B77D1D2-168C-4A1D-95F8-3A6119859515}"/>
              </a:ext>
            </a:extLst>
          </p:cNvPr>
          <p:cNvSpPr/>
          <p:nvPr/>
        </p:nvSpPr>
        <p:spPr>
          <a:xfrm>
            <a:off x="281355" y="720246"/>
            <a:ext cx="3381695" cy="341632"/>
          </a:xfrm>
          <a:prstGeom prst="rect">
            <a:avLst/>
          </a:prstGeom>
        </p:spPr>
        <p:txBody>
          <a:bodyPr wrap="none">
            <a:spAutoFit/>
          </a:bodyPr>
          <a:lstStyle/>
          <a:p>
            <a:pPr marR="367030" lvl="0">
              <a:lnSpc>
                <a:spcPct val="90000"/>
              </a:lnSpc>
              <a:spcBef>
                <a:spcPts val="800"/>
              </a:spcBef>
              <a:spcAft>
                <a:spcPts val="800"/>
              </a:spcAft>
            </a:pPr>
            <a:r>
              <a:rPr lang="en-US" altLang="ja-JP" dirty="0">
                <a:latin typeface="Meiryo UI" panose="020B0604030504040204" pitchFamily="50" charset="-128"/>
                <a:ea typeface="Meiryo UI" panose="020B0604030504040204" pitchFamily="50" charset="-128"/>
                <a:cs typeface="Times New Roman" panose="02020603050405020304" pitchFamily="18" charset="0"/>
              </a:rPr>
              <a:t>■ Test User Testimonials</a:t>
            </a:r>
          </a:p>
        </p:txBody>
      </p:sp>
      <p:sp>
        <p:nvSpPr>
          <p:cNvPr id="13" name="正方形/長方形 12">
            <a:extLst>
              <a:ext uri="{FF2B5EF4-FFF2-40B4-BE49-F238E27FC236}">
                <a16:creationId xmlns:a16="http://schemas.microsoft.com/office/drawing/2014/main" id="{34ADF0E2-5CE5-4816-B161-40ADBDF5718D}"/>
              </a:ext>
            </a:extLst>
          </p:cNvPr>
          <p:cNvSpPr/>
          <p:nvPr/>
        </p:nvSpPr>
        <p:spPr>
          <a:xfrm>
            <a:off x="448195" y="1039984"/>
            <a:ext cx="5933168" cy="646331"/>
          </a:xfrm>
          <a:prstGeom prst="rect">
            <a:avLst/>
          </a:prstGeom>
        </p:spPr>
        <p:txBody>
          <a:bodyPr wrap="square">
            <a:spAutoFit/>
          </a:bodyPr>
          <a:lstStyle/>
          <a:p>
            <a:r>
              <a:rPr lang="en-US" altLang="ja-JP" dirty="0"/>
              <a:t>Case 1)
Institute of Medical Science, The University of Tokyo, Prof. T</a:t>
            </a:r>
          </a:p>
        </p:txBody>
      </p:sp>
      <p:sp>
        <p:nvSpPr>
          <p:cNvPr id="14" name="四角形: 角を丸くする 13">
            <a:extLst>
              <a:ext uri="{FF2B5EF4-FFF2-40B4-BE49-F238E27FC236}">
                <a16:creationId xmlns:a16="http://schemas.microsoft.com/office/drawing/2014/main" id="{9D472867-7D23-401A-A928-9D686E21AD39}"/>
              </a:ext>
            </a:extLst>
          </p:cNvPr>
          <p:cNvSpPr/>
          <p:nvPr/>
        </p:nvSpPr>
        <p:spPr>
          <a:xfrm>
            <a:off x="281353" y="1699343"/>
            <a:ext cx="10059514" cy="879266"/>
          </a:xfrm>
          <a:prstGeom prst="round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四角形: 角を丸くする 14">
            <a:extLst>
              <a:ext uri="{FF2B5EF4-FFF2-40B4-BE49-F238E27FC236}">
                <a16:creationId xmlns:a16="http://schemas.microsoft.com/office/drawing/2014/main" id="{10A25C85-4706-4655-9804-01FBEFAB9D9A}"/>
              </a:ext>
            </a:extLst>
          </p:cNvPr>
          <p:cNvSpPr/>
          <p:nvPr/>
        </p:nvSpPr>
        <p:spPr>
          <a:xfrm>
            <a:off x="281353" y="3444901"/>
            <a:ext cx="10059513" cy="834492"/>
          </a:xfrm>
          <a:prstGeom prst="round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D406E65A-47C1-4904-AE06-E6EBD3187E9F}"/>
              </a:ext>
            </a:extLst>
          </p:cNvPr>
          <p:cNvSpPr/>
          <p:nvPr/>
        </p:nvSpPr>
        <p:spPr>
          <a:xfrm>
            <a:off x="281992" y="5010808"/>
            <a:ext cx="10059513" cy="879266"/>
          </a:xfrm>
          <a:prstGeom prst="round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四角形: 角を丸くする 3">
            <a:extLst>
              <a:ext uri="{FF2B5EF4-FFF2-40B4-BE49-F238E27FC236}">
                <a16:creationId xmlns:a16="http://schemas.microsoft.com/office/drawing/2014/main" id="{5BC7F14A-E67B-494F-B859-2615A0115409}"/>
              </a:ext>
            </a:extLst>
          </p:cNvPr>
          <p:cNvSpPr/>
          <p:nvPr/>
        </p:nvSpPr>
        <p:spPr>
          <a:xfrm>
            <a:off x="4924926" y="555104"/>
            <a:ext cx="7267074" cy="7314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t>5 to 10 licenses requested by any department or laboratory
We were able to unearth the needs of remote discussion and analysis.</a:t>
            </a:r>
            <a:endParaRPr kumimoji="1" lang="ja-JP" altLang="en-US" dirty="0"/>
          </a:p>
        </p:txBody>
      </p:sp>
      <p:sp>
        <p:nvSpPr>
          <p:cNvPr id="10" name="テキスト ボックス 9">
            <a:extLst>
              <a:ext uri="{FF2B5EF4-FFF2-40B4-BE49-F238E27FC236}">
                <a16:creationId xmlns:a16="http://schemas.microsoft.com/office/drawing/2014/main" id="{9F171497-1018-73BB-6D20-F5F68236FE42}"/>
              </a:ext>
            </a:extLst>
          </p:cNvPr>
          <p:cNvSpPr txBox="1"/>
          <p:nvPr/>
        </p:nvSpPr>
        <p:spPr>
          <a:xfrm>
            <a:off x="370009" y="5158657"/>
            <a:ext cx="9882200" cy="646331"/>
          </a:xfrm>
          <a:prstGeom prst="rect">
            <a:avLst/>
          </a:prstGeom>
          <a:noFill/>
        </p:spPr>
        <p:txBody>
          <a:bodyPr wrap="square">
            <a:spAutoFit/>
          </a:bodyPr>
          <a:lstStyle/>
          <a:p>
            <a:r>
              <a:rPr lang="en-US" altLang="ja-JP" dirty="0"/>
              <a:t>It is wonderful to be able to share complex analyses with remote collaborators with multiple samples.
I would like to comprehensively investigate various disease models.</a:t>
            </a:r>
            <a:endParaRPr lang="ja-JP" altLang="en-US" dirty="0"/>
          </a:p>
        </p:txBody>
      </p:sp>
      <p:sp>
        <p:nvSpPr>
          <p:cNvPr id="12" name="テキスト ボックス 11">
            <a:extLst>
              <a:ext uri="{FF2B5EF4-FFF2-40B4-BE49-F238E27FC236}">
                <a16:creationId xmlns:a16="http://schemas.microsoft.com/office/drawing/2014/main" id="{285558FC-81E8-0342-1520-D4E7860C26FA}"/>
              </a:ext>
            </a:extLst>
          </p:cNvPr>
          <p:cNvSpPr txBox="1"/>
          <p:nvPr/>
        </p:nvSpPr>
        <p:spPr>
          <a:xfrm>
            <a:off x="370009" y="4329966"/>
            <a:ext cx="4704015" cy="646331"/>
          </a:xfrm>
          <a:prstGeom prst="rect">
            <a:avLst/>
          </a:prstGeom>
          <a:noFill/>
        </p:spPr>
        <p:txBody>
          <a:bodyPr wrap="square">
            <a:spAutoFit/>
          </a:bodyPr>
          <a:lstStyle/>
          <a:p>
            <a:r>
              <a:rPr lang="en-US" altLang="ja-JP" dirty="0"/>
              <a:t>Case 3)
US East Coast Research Institute, Prof. A</a:t>
            </a:r>
            <a:endParaRPr lang="ja-JP" altLang="en-US" dirty="0"/>
          </a:p>
        </p:txBody>
      </p:sp>
      <p:sp>
        <p:nvSpPr>
          <p:cNvPr id="16" name="テキスト ボックス 15">
            <a:extLst>
              <a:ext uri="{FF2B5EF4-FFF2-40B4-BE49-F238E27FC236}">
                <a16:creationId xmlns:a16="http://schemas.microsoft.com/office/drawing/2014/main" id="{CAC2248F-069E-38E8-7EF4-C6C8515ED306}"/>
              </a:ext>
            </a:extLst>
          </p:cNvPr>
          <p:cNvSpPr txBox="1"/>
          <p:nvPr/>
        </p:nvSpPr>
        <p:spPr>
          <a:xfrm>
            <a:off x="414337" y="3560467"/>
            <a:ext cx="9793543" cy="646331"/>
          </a:xfrm>
          <a:prstGeom prst="rect">
            <a:avLst/>
          </a:prstGeom>
          <a:noFill/>
        </p:spPr>
        <p:txBody>
          <a:bodyPr wrap="square">
            <a:spAutoFit/>
          </a:bodyPr>
          <a:lstStyle/>
          <a:p>
            <a:r>
              <a:rPr lang="en-US" altLang="ja-JP" dirty="0"/>
              <a:t>Microscopes from various manufacturers were mixed in the laboratory, and I had to memorize the analysis software for </a:t>
            </a:r>
            <a:r>
              <a:rPr lang="en-US" altLang="ja-JP" dirty="0" err="1"/>
              <a:t>each.With</a:t>
            </a:r>
            <a:r>
              <a:rPr lang="en-US" altLang="ja-JP" dirty="0"/>
              <a:t> this software, you can analyze all the data in the laboratory!</a:t>
            </a:r>
          </a:p>
        </p:txBody>
      </p:sp>
      <p:sp>
        <p:nvSpPr>
          <p:cNvPr id="17" name="テキスト ボックス 16">
            <a:extLst>
              <a:ext uri="{FF2B5EF4-FFF2-40B4-BE49-F238E27FC236}">
                <a16:creationId xmlns:a16="http://schemas.microsoft.com/office/drawing/2014/main" id="{43F6164D-08B1-76DD-7549-52FE2C4E156A}"/>
              </a:ext>
            </a:extLst>
          </p:cNvPr>
          <p:cNvSpPr txBox="1"/>
          <p:nvPr/>
        </p:nvSpPr>
        <p:spPr>
          <a:xfrm>
            <a:off x="458666" y="2724645"/>
            <a:ext cx="4615358" cy="646331"/>
          </a:xfrm>
          <a:prstGeom prst="rect">
            <a:avLst/>
          </a:prstGeom>
          <a:noFill/>
        </p:spPr>
        <p:txBody>
          <a:bodyPr wrap="square">
            <a:spAutoFit/>
          </a:bodyPr>
          <a:lstStyle/>
          <a:p>
            <a:r>
              <a:rPr lang="en-US" altLang="ja-JP" dirty="0"/>
              <a:t>Case 2)
Nagoya City University School of Medicine Dr. K</a:t>
            </a:r>
          </a:p>
        </p:txBody>
      </p:sp>
      <p:sp>
        <p:nvSpPr>
          <p:cNvPr id="18" name="テキスト ボックス 17">
            <a:extLst>
              <a:ext uri="{FF2B5EF4-FFF2-40B4-BE49-F238E27FC236}">
                <a16:creationId xmlns:a16="http://schemas.microsoft.com/office/drawing/2014/main" id="{98243BA5-C0A7-B8DD-0800-F1F3BDD0429F}"/>
              </a:ext>
            </a:extLst>
          </p:cNvPr>
          <p:cNvSpPr txBox="1"/>
          <p:nvPr/>
        </p:nvSpPr>
        <p:spPr>
          <a:xfrm>
            <a:off x="458666" y="1698203"/>
            <a:ext cx="9882200" cy="923330"/>
          </a:xfrm>
          <a:prstGeom prst="rect">
            <a:avLst/>
          </a:prstGeom>
          <a:noFill/>
        </p:spPr>
        <p:txBody>
          <a:bodyPr wrap="square">
            <a:spAutoFit/>
          </a:bodyPr>
          <a:lstStyle/>
          <a:p>
            <a:r>
              <a:rPr lang="en-US" altLang="ja-JP" dirty="0"/>
              <a:t>I had a microscope, but I didn't have the tools to analyze samples all at once.
With this software, you can analyze it all at once, and it is wonderful that you can intuitively do it even on the Mac you use!</a:t>
            </a:r>
            <a:endParaRPr lang="ja-JP" altLang="en-US" dirty="0"/>
          </a:p>
        </p:txBody>
      </p:sp>
    </p:spTree>
    <p:extLst>
      <p:ext uri="{BB962C8B-B14F-4D97-AF65-F5344CB8AC3E}">
        <p14:creationId xmlns:p14="http://schemas.microsoft.com/office/powerpoint/2010/main" val="34589382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F4FE71A-9F30-46B5-84DE-CE66C8ACE179}"/>
              </a:ext>
            </a:extLst>
          </p:cNvPr>
          <p:cNvSpPr>
            <a:spLocks noGrp="1"/>
          </p:cNvSpPr>
          <p:nvPr>
            <p:ph type="title"/>
          </p:nvPr>
        </p:nvSpPr>
        <p:spPr/>
        <p:txBody>
          <a:bodyPr>
            <a:noAutofit/>
          </a:bodyPr>
          <a:lstStyle/>
          <a:p>
            <a:r>
              <a:rPr lang="en-US" altLang="ja-JP" sz="2000" b="1" dirty="0">
                <a:solidFill>
                  <a:srgbClr val="000000"/>
                </a:solidFill>
                <a:latin typeface="ＭＳ Ｐゴシック" panose="020B0600070205080204" pitchFamily="50" charset="-128"/>
              </a:rPr>
              <a:t>Comparison of the current state of microscope analysis software of our company and other companies</a:t>
            </a:r>
            <a:endParaRPr kumimoji="1" lang="ja-JP" altLang="en-US" sz="2000" b="1" dirty="0"/>
          </a:p>
        </p:txBody>
      </p:sp>
      <p:graphicFrame>
        <p:nvGraphicFramePr>
          <p:cNvPr id="7" name="グラフ 6">
            <a:extLst>
              <a:ext uri="{FF2B5EF4-FFF2-40B4-BE49-F238E27FC236}">
                <a16:creationId xmlns:a16="http://schemas.microsoft.com/office/drawing/2014/main" id="{D6A2FD04-C7E9-443A-BA63-E69C91F2982A}"/>
              </a:ext>
            </a:extLst>
          </p:cNvPr>
          <p:cNvGraphicFramePr/>
          <p:nvPr>
            <p:extLst>
              <p:ext uri="{D42A27DB-BD31-4B8C-83A1-F6EECF244321}">
                <p14:modId xmlns:p14="http://schemas.microsoft.com/office/powerpoint/2010/main" val="1315039306"/>
              </p:ext>
            </p:extLst>
          </p:nvPr>
        </p:nvGraphicFramePr>
        <p:xfrm>
          <a:off x="259011" y="604416"/>
          <a:ext cx="11869094" cy="5902859"/>
        </p:xfrm>
        <a:graphic>
          <a:graphicData uri="http://schemas.openxmlformats.org/drawingml/2006/chart">
            <c:chart xmlns:c="http://schemas.openxmlformats.org/drawingml/2006/chart" xmlns:r="http://schemas.openxmlformats.org/officeDocument/2006/relationships" r:id="rId3"/>
          </a:graphicData>
        </a:graphic>
      </p:graphicFrame>
      <p:sp>
        <p:nvSpPr>
          <p:cNvPr id="9" name="正方形/長方形 8">
            <a:extLst>
              <a:ext uri="{FF2B5EF4-FFF2-40B4-BE49-F238E27FC236}">
                <a16:creationId xmlns:a16="http://schemas.microsoft.com/office/drawing/2014/main" id="{0D8E1B49-5C77-474E-A81A-D09430EE6AA8}"/>
              </a:ext>
            </a:extLst>
          </p:cNvPr>
          <p:cNvSpPr/>
          <p:nvPr/>
        </p:nvSpPr>
        <p:spPr>
          <a:xfrm>
            <a:off x="4483580" y="604416"/>
            <a:ext cx="1258432" cy="361490"/>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3D43D231-F43B-4338-A70C-84D70022EA2C}"/>
              </a:ext>
            </a:extLst>
          </p:cNvPr>
          <p:cNvSpPr/>
          <p:nvPr/>
        </p:nvSpPr>
        <p:spPr>
          <a:xfrm>
            <a:off x="1654485" y="5256928"/>
            <a:ext cx="2006045" cy="672989"/>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14" name="正方形/長方形 13">
            <a:extLst>
              <a:ext uri="{FF2B5EF4-FFF2-40B4-BE49-F238E27FC236}">
                <a16:creationId xmlns:a16="http://schemas.microsoft.com/office/drawing/2014/main" id="{03466CBE-5D67-4CD4-A901-20634BF3DA67}"/>
              </a:ext>
            </a:extLst>
          </p:cNvPr>
          <p:cNvSpPr/>
          <p:nvPr/>
        </p:nvSpPr>
        <p:spPr>
          <a:xfrm>
            <a:off x="1387756" y="4137493"/>
            <a:ext cx="1532839" cy="406206"/>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15" name="正方形/長方形 14">
            <a:extLst>
              <a:ext uri="{FF2B5EF4-FFF2-40B4-BE49-F238E27FC236}">
                <a16:creationId xmlns:a16="http://schemas.microsoft.com/office/drawing/2014/main" id="{00751E8F-97EF-4BED-BD0E-740E693E4FA9}"/>
              </a:ext>
            </a:extLst>
          </p:cNvPr>
          <p:cNvSpPr/>
          <p:nvPr/>
        </p:nvSpPr>
        <p:spPr>
          <a:xfrm>
            <a:off x="1963095" y="2552937"/>
            <a:ext cx="1181737" cy="406206"/>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16" name="正方形/長方形 15">
            <a:extLst>
              <a:ext uri="{FF2B5EF4-FFF2-40B4-BE49-F238E27FC236}">
                <a16:creationId xmlns:a16="http://schemas.microsoft.com/office/drawing/2014/main" id="{CD3C8639-EC3F-492A-A6AD-B44B1B50F8E3}"/>
              </a:ext>
            </a:extLst>
          </p:cNvPr>
          <p:cNvSpPr/>
          <p:nvPr/>
        </p:nvSpPr>
        <p:spPr>
          <a:xfrm>
            <a:off x="2400139" y="1242871"/>
            <a:ext cx="1260391" cy="406206"/>
          </a:xfrm>
          <a:prstGeom prst="rect">
            <a:avLst/>
          </a:prstGeom>
          <a:noFill/>
          <a:ln w="571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sz="1000"/>
          </a:p>
        </p:txBody>
      </p:sp>
      <p:sp>
        <p:nvSpPr>
          <p:cNvPr id="17" name="テキスト ボックス 16">
            <a:extLst>
              <a:ext uri="{FF2B5EF4-FFF2-40B4-BE49-F238E27FC236}">
                <a16:creationId xmlns:a16="http://schemas.microsoft.com/office/drawing/2014/main" id="{FE9A6A4F-45C9-48BA-95FD-2D6BDCE01899}"/>
              </a:ext>
            </a:extLst>
          </p:cNvPr>
          <p:cNvSpPr txBox="1"/>
          <p:nvPr/>
        </p:nvSpPr>
        <p:spPr>
          <a:xfrm>
            <a:off x="10124800" y="6130473"/>
            <a:ext cx="1277914" cy="246221"/>
          </a:xfrm>
          <a:prstGeom prst="rect">
            <a:avLst/>
          </a:prstGeom>
          <a:noFill/>
        </p:spPr>
        <p:txBody>
          <a:bodyPr wrap="none" rtlCol="0">
            <a:spAutoFit/>
          </a:bodyPr>
          <a:lstStyle/>
          <a:p>
            <a:r>
              <a:rPr kumimoji="1" lang="en-US" altLang="ja-JP" sz="1000" dirty="0"/>
              <a:t>In-house comparison</a:t>
            </a:r>
            <a:endParaRPr kumimoji="1" lang="ja-JP" altLang="en-US" sz="1000" dirty="0"/>
          </a:p>
        </p:txBody>
      </p:sp>
    </p:spTree>
    <p:extLst>
      <p:ext uri="{BB962C8B-B14F-4D97-AF65-F5344CB8AC3E}">
        <p14:creationId xmlns:p14="http://schemas.microsoft.com/office/powerpoint/2010/main" val="21827266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テキスト ボックス 35">
            <a:extLst>
              <a:ext uri="{FF2B5EF4-FFF2-40B4-BE49-F238E27FC236}">
                <a16:creationId xmlns:a16="http://schemas.microsoft.com/office/drawing/2014/main" id="{9D697273-0897-41D1-9547-BEDC0CCEE364}"/>
              </a:ext>
            </a:extLst>
          </p:cNvPr>
          <p:cNvSpPr txBox="1"/>
          <p:nvPr/>
        </p:nvSpPr>
        <p:spPr>
          <a:xfrm>
            <a:off x="1796243" y="4550877"/>
            <a:ext cx="738664" cy="1158843"/>
          </a:xfrm>
          <a:prstGeom prst="rect">
            <a:avLst/>
          </a:prstGeom>
          <a:noFill/>
        </p:spPr>
        <p:txBody>
          <a:bodyPr vert="eaVert" wrap="none" rtlCol="0">
            <a:spAutoFit/>
          </a:bodyPr>
          <a:lstStyle/>
          <a:p>
            <a:r>
              <a:rPr lang="en-US" altLang="ja-JP" sz="1200" dirty="0">
                <a:solidFill>
                  <a:schemeClr val="bg1">
                    <a:lumMod val="50000"/>
                  </a:schemeClr>
                </a:solidFill>
              </a:rPr>
              <a:t>Credits, PayPal,</a:t>
            </a:r>
            <a:r>
              <a:rPr lang="ja-JP" altLang="en-US" sz="1200" dirty="0">
                <a:solidFill>
                  <a:schemeClr val="bg1">
                    <a:lumMod val="50000"/>
                  </a:schemeClr>
                </a:solidFill>
              </a:rPr>
              <a:t>　
</a:t>
            </a:r>
            <a:r>
              <a:rPr lang="en-US" altLang="ja-JP" sz="1200" dirty="0">
                <a:solidFill>
                  <a:schemeClr val="bg1">
                    <a:lumMod val="50000"/>
                  </a:schemeClr>
                </a:solidFill>
              </a:rPr>
              <a:t>Bank Withdrawal
</a:t>
            </a:r>
            <a:endParaRPr kumimoji="1" lang="ja-JP" altLang="en-US" sz="1200" dirty="0">
              <a:solidFill>
                <a:schemeClr val="bg1">
                  <a:lumMod val="50000"/>
                </a:schemeClr>
              </a:solidFill>
            </a:endParaRPr>
          </a:p>
        </p:txBody>
      </p:sp>
      <p:pic>
        <p:nvPicPr>
          <p:cNvPr id="17" name="図 16" descr="挿絵 が含まれている画像&#10;&#10;自動的に生成された説明">
            <a:extLst>
              <a:ext uri="{FF2B5EF4-FFF2-40B4-BE49-F238E27FC236}">
                <a16:creationId xmlns:a16="http://schemas.microsoft.com/office/drawing/2014/main" id="{158FC850-D5BC-4D73-A65C-AFA6219B28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3834" y="4297909"/>
            <a:ext cx="1791824" cy="1791824"/>
          </a:xfrm>
          <a:prstGeom prst="rect">
            <a:avLst/>
          </a:prstGeom>
        </p:spPr>
      </p:pic>
      <p:pic>
        <p:nvPicPr>
          <p:cNvPr id="18" name="図 17">
            <a:extLst>
              <a:ext uri="{FF2B5EF4-FFF2-40B4-BE49-F238E27FC236}">
                <a16:creationId xmlns:a16="http://schemas.microsoft.com/office/drawing/2014/main" id="{86447876-A4A3-4E0F-9AE3-AB42DE37D0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39553" y="4221624"/>
            <a:ext cx="1972809" cy="1972809"/>
          </a:xfrm>
          <a:prstGeom prst="rect">
            <a:avLst/>
          </a:prstGeom>
        </p:spPr>
      </p:pic>
      <p:sp>
        <p:nvSpPr>
          <p:cNvPr id="2" name="タイトル 1">
            <a:extLst>
              <a:ext uri="{FF2B5EF4-FFF2-40B4-BE49-F238E27FC236}">
                <a16:creationId xmlns:a16="http://schemas.microsoft.com/office/drawing/2014/main" id="{D7E79C64-FABF-45BC-B6AF-B8E8C65940F6}"/>
              </a:ext>
            </a:extLst>
          </p:cNvPr>
          <p:cNvSpPr>
            <a:spLocks noGrp="1"/>
          </p:cNvSpPr>
          <p:nvPr>
            <p:ph type="title"/>
          </p:nvPr>
        </p:nvSpPr>
        <p:spPr/>
        <p:txBody>
          <a:bodyPr/>
          <a:lstStyle/>
          <a:p>
            <a:r>
              <a:rPr lang="en-US" altLang="ja-JP" b="1"/>
              <a:t>Sales channels: B to B to C and B to C</a:t>
            </a:r>
            <a:endParaRPr kumimoji="1" lang="ja-JP" altLang="en-US" dirty="0"/>
          </a:p>
        </p:txBody>
      </p:sp>
      <p:sp>
        <p:nvSpPr>
          <p:cNvPr id="4" name="正方形/長方形 3">
            <a:extLst>
              <a:ext uri="{FF2B5EF4-FFF2-40B4-BE49-F238E27FC236}">
                <a16:creationId xmlns:a16="http://schemas.microsoft.com/office/drawing/2014/main" id="{C0B8D6F7-D592-4900-8876-D53126467A80}"/>
              </a:ext>
            </a:extLst>
          </p:cNvPr>
          <p:cNvSpPr/>
          <p:nvPr/>
        </p:nvSpPr>
        <p:spPr>
          <a:xfrm>
            <a:off x="537328" y="641021"/>
            <a:ext cx="10774837" cy="247925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dirty="0"/>
          </a:p>
        </p:txBody>
      </p:sp>
      <p:sp>
        <p:nvSpPr>
          <p:cNvPr id="5" name="正方形/長方形 4">
            <a:extLst>
              <a:ext uri="{FF2B5EF4-FFF2-40B4-BE49-F238E27FC236}">
                <a16:creationId xmlns:a16="http://schemas.microsoft.com/office/drawing/2014/main" id="{6FD87A75-C829-4A51-8E48-97D3815C727B}"/>
              </a:ext>
            </a:extLst>
          </p:cNvPr>
          <p:cNvSpPr/>
          <p:nvPr/>
        </p:nvSpPr>
        <p:spPr>
          <a:xfrm>
            <a:off x="2690952" y="1615926"/>
            <a:ext cx="1498223" cy="139882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t>subscription
1month Plan</a:t>
            </a:r>
          </a:p>
          <a:p>
            <a:pPr algn="ctr"/>
            <a:r>
              <a:rPr kumimoji="1" lang="en-US" altLang="ja-JP" b="1" dirty="0"/>
              <a:t>\36,000-</a:t>
            </a:r>
            <a:endParaRPr kumimoji="1" lang="ja-JP" altLang="en-US" b="1" dirty="0"/>
          </a:p>
        </p:txBody>
      </p:sp>
      <p:sp>
        <p:nvSpPr>
          <p:cNvPr id="7" name="正方形/長方形 6">
            <a:extLst>
              <a:ext uri="{FF2B5EF4-FFF2-40B4-BE49-F238E27FC236}">
                <a16:creationId xmlns:a16="http://schemas.microsoft.com/office/drawing/2014/main" id="{AE6B8834-BB36-4E86-9A3A-ABD2AEEE6DCD}"/>
              </a:ext>
            </a:extLst>
          </p:cNvPr>
          <p:cNvSpPr/>
          <p:nvPr/>
        </p:nvSpPr>
        <p:spPr>
          <a:xfrm>
            <a:off x="5939553" y="1627282"/>
            <a:ext cx="1498223" cy="139882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t>subscription
1Year Plan</a:t>
            </a:r>
          </a:p>
          <a:p>
            <a:pPr algn="ctr"/>
            <a:r>
              <a:rPr kumimoji="1" lang="en-US" altLang="ja-JP" b="1" dirty="0"/>
              <a:t>\360,000-</a:t>
            </a:r>
            <a:endParaRPr kumimoji="1" lang="ja-JP" altLang="en-US" b="1" dirty="0"/>
          </a:p>
        </p:txBody>
      </p:sp>
      <p:sp>
        <p:nvSpPr>
          <p:cNvPr id="8" name="正方形/長方形 7">
            <a:extLst>
              <a:ext uri="{FF2B5EF4-FFF2-40B4-BE49-F238E27FC236}">
                <a16:creationId xmlns:a16="http://schemas.microsoft.com/office/drawing/2014/main" id="{44081AD8-FA61-4AB8-A09F-5E629094B034}"/>
              </a:ext>
            </a:extLst>
          </p:cNvPr>
          <p:cNvSpPr/>
          <p:nvPr/>
        </p:nvSpPr>
        <p:spPr>
          <a:xfrm>
            <a:off x="7560171" y="1649971"/>
            <a:ext cx="1498223" cy="139882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t>subscription
1 Year Special Plan</a:t>
            </a:r>
          </a:p>
          <a:p>
            <a:pPr algn="ctr"/>
            <a:r>
              <a:rPr kumimoji="1" lang="en-US" altLang="ja-JP" b="1" dirty="0"/>
              <a:t>\1440,000-</a:t>
            </a:r>
            <a:endParaRPr kumimoji="1" lang="ja-JP" altLang="en-US" b="1" dirty="0"/>
          </a:p>
        </p:txBody>
      </p:sp>
      <p:sp>
        <p:nvSpPr>
          <p:cNvPr id="9" name="テキスト ボックス 8">
            <a:extLst>
              <a:ext uri="{FF2B5EF4-FFF2-40B4-BE49-F238E27FC236}">
                <a16:creationId xmlns:a16="http://schemas.microsoft.com/office/drawing/2014/main" id="{DB237798-9178-4923-BB0D-4C0EC0269EA5}"/>
              </a:ext>
            </a:extLst>
          </p:cNvPr>
          <p:cNvSpPr txBox="1"/>
          <p:nvPr/>
        </p:nvSpPr>
        <p:spPr>
          <a:xfrm>
            <a:off x="3388762" y="791553"/>
            <a:ext cx="4777142" cy="707886"/>
          </a:xfrm>
          <a:prstGeom prst="rect">
            <a:avLst/>
          </a:prstGeom>
          <a:noFill/>
        </p:spPr>
        <p:txBody>
          <a:bodyPr wrap="none" rtlCol="0">
            <a:spAutoFit/>
          </a:bodyPr>
          <a:lstStyle/>
          <a:p>
            <a:r>
              <a:rPr lang="en-US" altLang="ja-JP" sz="4000" b="1" dirty="0"/>
              <a:t>Life Analytics website</a:t>
            </a:r>
          </a:p>
        </p:txBody>
      </p:sp>
      <p:sp>
        <p:nvSpPr>
          <p:cNvPr id="10" name="正方形/長方形 9">
            <a:extLst>
              <a:ext uri="{FF2B5EF4-FFF2-40B4-BE49-F238E27FC236}">
                <a16:creationId xmlns:a16="http://schemas.microsoft.com/office/drawing/2014/main" id="{676B877A-06D3-408D-971F-13310ADDDF76}"/>
              </a:ext>
            </a:extLst>
          </p:cNvPr>
          <p:cNvSpPr/>
          <p:nvPr/>
        </p:nvSpPr>
        <p:spPr>
          <a:xfrm>
            <a:off x="537328" y="5995447"/>
            <a:ext cx="10774837" cy="61302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dirty="0"/>
          </a:p>
        </p:txBody>
      </p:sp>
      <p:sp>
        <p:nvSpPr>
          <p:cNvPr id="11" name="テキスト ボックス 10">
            <a:extLst>
              <a:ext uri="{FF2B5EF4-FFF2-40B4-BE49-F238E27FC236}">
                <a16:creationId xmlns:a16="http://schemas.microsoft.com/office/drawing/2014/main" id="{87A5065F-5D74-4233-B349-E184DF7893C9}"/>
              </a:ext>
            </a:extLst>
          </p:cNvPr>
          <p:cNvSpPr txBox="1"/>
          <p:nvPr/>
        </p:nvSpPr>
        <p:spPr>
          <a:xfrm>
            <a:off x="537328" y="5971413"/>
            <a:ext cx="10968837" cy="584775"/>
          </a:xfrm>
          <a:prstGeom prst="rect">
            <a:avLst/>
          </a:prstGeom>
          <a:noFill/>
        </p:spPr>
        <p:txBody>
          <a:bodyPr wrap="none" rtlCol="0">
            <a:spAutoFit/>
          </a:bodyPr>
          <a:lstStyle/>
          <a:p>
            <a:r>
              <a:rPr lang="en-US" altLang="ja-JP" sz="3200" b="1" dirty="0"/>
              <a:t>Medical professionals, researchers, universities, and companies</a:t>
            </a:r>
            <a:endParaRPr kumimoji="1" lang="ja-JP" altLang="en-US" sz="3200" b="1" dirty="0"/>
          </a:p>
        </p:txBody>
      </p:sp>
      <p:sp>
        <p:nvSpPr>
          <p:cNvPr id="12" name="矢印: 下 11">
            <a:extLst>
              <a:ext uri="{FF2B5EF4-FFF2-40B4-BE49-F238E27FC236}">
                <a16:creationId xmlns:a16="http://schemas.microsoft.com/office/drawing/2014/main" id="{ECF65574-9DBF-4027-9127-5EC7DB77E6EE}"/>
              </a:ext>
            </a:extLst>
          </p:cNvPr>
          <p:cNvSpPr/>
          <p:nvPr/>
        </p:nvSpPr>
        <p:spPr>
          <a:xfrm>
            <a:off x="1889349" y="3256034"/>
            <a:ext cx="153693" cy="260365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矢印: 上 12">
            <a:extLst>
              <a:ext uri="{FF2B5EF4-FFF2-40B4-BE49-F238E27FC236}">
                <a16:creationId xmlns:a16="http://schemas.microsoft.com/office/drawing/2014/main" id="{222A2E17-A869-430E-AC02-C87C362BD3B0}"/>
              </a:ext>
            </a:extLst>
          </p:cNvPr>
          <p:cNvSpPr/>
          <p:nvPr/>
        </p:nvSpPr>
        <p:spPr>
          <a:xfrm>
            <a:off x="1426258" y="3159809"/>
            <a:ext cx="153693" cy="2699875"/>
          </a:xfrm>
          <a:prstGeom prst="up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フローチャート: 処理 13">
            <a:extLst>
              <a:ext uri="{FF2B5EF4-FFF2-40B4-BE49-F238E27FC236}">
                <a16:creationId xmlns:a16="http://schemas.microsoft.com/office/drawing/2014/main" id="{C35BEABD-1A2F-4AEA-812E-38948A1D8678}"/>
              </a:ext>
            </a:extLst>
          </p:cNvPr>
          <p:cNvSpPr/>
          <p:nvPr/>
        </p:nvSpPr>
        <p:spPr>
          <a:xfrm>
            <a:off x="852776" y="3031406"/>
            <a:ext cx="1686974" cy="2976113"/>
          </a:xfrm>
          <a:prstGeom prst="flowChartProcess">
            <a:avLst/>
          </a:prstGeom>
          <a:noFill/>
          <a:ln w="38100" cap="rnd">
            <a:solidFill>
              <a:srgbClr val="FF0000"/>
            </a:solidFill>
            <a:prstDash val="sysDash"/>
            <a:round/>
            <a:extLst>
              <a:ext uri="{C807C97D-BFC1-408E-A445-0C87EB9F89A2}">
                <ask:lineSketchStyleProps xmlns:ask="http://schemas.microsoft.com/office/drawing/2018/sketchyshapes" sd="2650216993">
                  <a:custGeom>
                    <a:avLst/>
                    <a:gdLst>
                      <a:gd name="connsiteX0" fmla="*/ 0 w 1312338"/>
                      <a:gd name="connsiteY0" fmla="*/ 0 h 2976113"/>
                      <a:gd name="connsiteX1" fmla="*/ 1312338 w 1312338"/>
                      <a:gd name="connsiteY1" fmla="*/ 0 h 2976113"/>
                      <a:gd name="connsiteX2" fmla="*/ 1312338 w 1312338"/>
                      <a:gd name="connsiteY2" fmla="*/ 2976113 h 2976113"/>
                      <a:gd name="connsiteX3" fmla="*/ 0 w 1312338"/>
                      <a:gd name="connsiteY3" fmla="*/ 2976113 h 2976113"/>
                      <a:gd name="connsiteX4" fmla="*/ 0 w 1312338"/>
                      <a:gd name="connsiteY4" fmla="*/ 0 h 2976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38" h="2976113" extrusionOk="0">
                        <a:moveTo>
                          <a:pt x="0" y="0"/>
                        </a:moveTo>
                        <a:cubicBezTo>
                          <a:pt x="645832" y="67618"/>
                          <a:pt x="859225" y="-3768"/>
                          <a:pt x="1312338" y="0"/>
                        </a:cubicBezTo>
                        <a:cubicBezTo>
                          <a:pt x="1184165" y="976598"/>
                          <a:pt x="1441488" y="2271380"/>
                          <a:pt x="1312338" y="2976113"/>
                        </a:cubicBezTo>
                        <a:cubicBezTo>
                          <a:pt x="787962" y="2878009"/>
                          <a:pt x="573765" y="2860885"/>
                          <a:pt x="0" y="2976113"/>
                        </a:cubicBezTo>
                        <a:cubicBezTo>
                          <a:pt x="160128" y="1528109"/>
                          <a:pt x="25049" y="953411"/>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A05F2B68-BAB1-493E-8BEA-3457D19BFE56}"/>
              </a:ext>
            </a:extLst>
          </p:cNvPr>
          <p:cNvSpPr/>
          <p:nvPr/>
        </p:nvSpPr>
        <p:spPr>
          <a:xfrm>
            <a:off x="3584200" y="3389329"/>
            <a:ext cx="4466292" cy="2470355"/>
          </a:xfrm>
          <a:prstGeom prst="rect">
            <a:avLst/>
          </a:prstGeom>
          <a:no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solidFill>
                <a:schemeClr val="tx1"/>
              </a:solidFill>
            </a:endParaRPr>
          </a:p>
        </p:txBody>
      </p:sp>
      <p:sp>
        <p:nvSpPr>
          <p:cNvPr id="19" name="テキスト ボックス 18">
            <a:extLst>
              <a:ext uri="{FF2B5EF4-FFF2-40B4-BE49-F238E27FC236}">
                <a16:creationId xmlns:a16="http://schemas.microsoft.com/office/drawing/2014/main" id="{749826DC-2F57-4070-9630-89549F2B6334}"/>
              </a:ext>
            </a:extLst>
          </p:cNvPr>
          <p:cNvSpPr txBox="1"/>
          <p:nvPr/>
        </p:nvSpPr>
        <p:spPr>
          <a:xfrm>
            <a:off x="3584199" y="3388001"/>
            <a:ext cx="2054785" cy="2062103"/>
          </a:xfrm>
          <a:prstGeom prst="rect">
            <a:avLst/>
          </a:prstGeom>
          <a:noFill/>
        </p:spPr>
        <p:txBody>
          <a:bodyPr wrap="square" rtlCol="0">
            <a:spAutoFit/>
          </a:bodyPr>
          <a:lstStyle/>
          <a:p>
            <a:r>
              <a:rPr lang="en-US" altLang="ja-JP" sz="1600" b="1" dirty="0"/>
              <a:t>Candidates for domestic distributors
</a:t>
            </a:r>
            <a:endParaRPr lang="en-US" altLang="ja-JP" sz="1600" b="1" dirty="0">
              <a:solidFill>
                <a:srgbClr val="FF0000"/>
              </a:solidFill>
            </a:endParaRPr>
          </a:p>
          <a:p>
            <a:r>
              <a:rPr lang="en-US" altLang="ja-JP" sz="1600" b="1" dirty="0">
                <a:solidFill>
                  <a:schemeClr val="bg1">
                    <a:lumMod val="50000"/>
                  </a:schemeClr>
                </a:solidFill>
              </a:rPr>
              <a:t>Life Sciences</a:t>
            </a:r>
            <a:r>
              <a:rPr lang="ja-JP" altLang="en-US" sz="1600" b="1" dirty="0">
                <a:solidFill>
                  <a:schemeClr val="bg1">
                    <a:lumMod val="50000"/>
                  </a:schemeClr>
                </a:solidFill>
              </a:rPr>
              <a:t>・・・</a:t>
            </a:r>
            <a:r>
              <a:rPr lang="en-US" altLang="ja-JP" sz="1600" b="1" dirty="0">
                <a:solidFill>
                  <a:schemeClr val="bg1">
                    <a:lumMod val="50000"/>
                  </a:schemeClr>
                </a:solidFill>
              </a:rPr>
              <a:t>4 companies
Medical: 4 companies</a:t>
            </a:r>
            <a:endParaRPr kumimoji="1" lang="en-US" altLang="ja-JP" sz="1600" b="1" dirty="0">
              <a:solidFill>
                <a:schemeClr val="bg1">
                  <a:lumMod val="50000"/>
                </a:schemeClr>
              </a:solidFill>
            </a:endParaRPr>
          </a:p>
          <a:p>
            <a:r>
              <a:rPr lang="en-US" altLang="ja-JP" sz="1600" b="1" dirty="0">
                <a:solidFill>
                  <a:schemeClr val="bg1">
                    <a:lumMod val="50000"/>
                  </a:schemeClr>
                </a:solidFill>
              </a:rPr>
              <a:t>Industry: 4 companies
</a:t>
            </a:r>
            <a:endParaRPr kumimoji="1" lang="ja-JP" altLang="en-US" sz="1600" b="1" dirty="0">
              <a:solidFill>
                <a:schemeClr val="bg1">
                  <a:lumMod val="50000"/>
                </a:schemeClr>
              </a:solidFill>
            </a:endParaRPr>
          </a:p>
        </p:txBody>
      </p:sp>
      <p:sp>
        <p:nvSpPr>
          <p:cNvPr id="20" name="テキスト ボックス 19">
            <a:extLst>
              <a:ext uri="{FF2B5EF4-FFF2-40B4-BE49-F238E27FC236}">
                <a16:creationId xmlns:a16="http://schemas.microsoft.com/office/drawing/2014/main" id="{0432DCD1-F218-4D32-95EA-419981AF956A}"/>
              </a:ext>
            </a:extLst>
          </p:cNvPr>
          <p:cNvSpPr txBox="1"/>
          <p:nvPr/>
        </p:nvSpPr>
        <p:spPr>
          <a:xfrm>
            <a:off x="5857578" y="3590613"/>
            <a:ext cx="2094545" cy="1569660"/>
          </a:xfrm>
          <a:prstGeom prst="rect">
            <a:avLst/>
          </a:prstGeom>
          <a:noFill/>
        </p:spPr>
        <p:txBody>
          <a:bodyPr wrap="square" rtlCol="0">
            <a:spAutoFit/>
          </a:bodyPr>
          <a:lstStyle/>
          <a:p>
            <a:r>
              <a:rPr lang="en-US" altLang="ja-JP" sz="1600" b="1" dirty="0"/>
              <a:t>Candidate for Underwater Dealer
</a:t>
            </a:r>
            <a:endParaRPr lang="en-US" altLang="ja-JP" sz="1600" b="1" dirty="0">
              <a:solidFill>
                <a:srgbClr val="FF0000"/>
              </a:solidFill>
            </a:endParaRPr>
          </a:p>
          <a:p>
            <a:r>
              <a:rPr lang="en-US" altLang="ja-JP" sz="1600" b="1" dirty="0">
                <a:solidFill>
                  <a:schemeClr val="bg1">
                    <a:lumMod val="50000"/>
                  </a:schemeClr>
                </a:solidFill>
              </a:rPr>
              <a:t>Life sciences: 3 companies
Industry: 1 company</a:t>
            </a:r>
            <a:endParaRPr kumimoji="1" lang="ja-JP" altLang="en-US" sz="1600" b="1" dirty="0">
              <a:solidFill>
                <a:schemeClr val="bg1">
                  <a:lumMod val="50000"/>
                </a:schemeClr>
              </a:solidFill>
            </a:endParaRPr>
          </a:p>
        </p:txBody>
      </p:sp>
      <p:sp>
        <p:nvSpPr>
          <p:cNvPr id="21" name="テキスト ボックス 20">
            <a:extLst>
              <a:ext uri="{FF2B5EF4-FFF2-40B4-BE49-F238E27FC236}">
                <a16:creationId xmlns:a16="http://schemas.microsoft.com/office/drawing/2014/main" id="{6860456E-94F3-42D8-BDED-7283DB3BB96C}"/>
              </a:ext>
            </a:extLst>
          </p:cNvPr>
          <p:cNvSpPr txBox="1"/>
          <p:nvPr/>
        </p:nvSpPr>
        <p:spPr>
          <a:xfrm>
            <a:off x="1042000" y="4019500"/>
            <a:ext cx="1587358" cy="769441"/>
          </a:xfrm>
          <a:prstGeom prst="rect">
            <a:avLst/>
          </a:prstGeom>
          <a:noFill/>
        </p:spPr>
        <p:txBody>
          <a:bodyPr wrap="none" rtlCol="0">
            <a:spAutoFit/>
          </a:bodyPr>
          <a:lstStyle/>
          <a:p>
            <a:r>
              <a:rPr lang="en-US" altLang="ja-JP" sz="4400" b="1" dirty="0">
                <a:solidFill>
                  <a:srgbClr val="FF0000"/>
                </a:solidFill>
              </a:rPr>
              <a:t>Direct</a:t>
            </a:r>
            <a:endParaRPr kumimoji="1" lang="ja-JP" altLang="en-US" sz="4400" b="1" dirty="0">
              <a:solidFill>
                <a:srgbClr val="FF0000"/>
              </a:solidFill>
            </a:endParaRPr>
          </a:p>
        </p:txBody>
      </p:sp>
      <p:sp>
        <p:nvSpPr>
          <p:cNvPr id="22" name="フローチャート: 処理 21">
            <a:extLst>
              <a:ext uri="{FF2B5EF4-FFF2-40B4-BE49-F238E27FC236}">
                <a16:creationId xmlns:a16="http://schemas.microsoft.com/office/drawing/2014/main" id="{44D06FF3-0E2B-47D7-889B-76BE56293744}"/>
              </a:ext>
            </a:extLst>
          </p:cNvPr>
          <p:cNvSpPr/>
          <p:nvPr/>
        </p:nvSpPr>
        <p:spPr>
          <a:xfrm>
            <a:off x="3491855" y="3062821"/>
            <a:ext cx="4639101" cy="2976113"/>
          </a:xfrm>
          <a:prstGeom prst="flowChartProcess">
            <a:avLst/>
          </a:prstGeom>
          <a:noFill/>
          <a:ln w="38100" cap="rnd">
            <a:solidFill>
              <a:srgbClr val="FF0000"/>
            </a:solidFill>
            <a:prstDash val="sysDash"/>
            <a:round/>
            <a:extLst>
              <a:ext uri="{C807C97D-BFC1-408E-A445-0C87EB9F89A2}">
                <ask:lineSketchStyleProps xmlns:ask="http://schemas.microsoft.com/office/drawing/2018/sketchyshapes" sd="2650216993">
                  <a:custGeom>
                    <a:avLst/>
                    <a:gdLst>
                      <a:gd name="connsiteX0" fmla="*/ 0 w 1312338"/>
                      <a:gd name="connsiteY0" fmla="*/ 0 h 2976113"/>
                      <a:gd name="connsiteX1" fmla="*/ 1312338 w 1312338"/>
                      <a:gd name="connsiteY1" fmla="*/ 0 h 2976113"/>
                      <a:gd name="connsiteX2" fmla="*/ 1312338 w 1312338"/>
                      <a:gd name="connsiteY2" fmla="*/ 2976113 h 2976113"/>
                      <a:gd name="connsiteX3" fmla="*/ 0 w 1312338"/>
                      <a:gd name="connsiteY3" fmla="*/ 2976113 h 2976113"/>
                      <a:gd name="connsiteX4" fmla="*/ 0 w 1312338"/>
                      <a:gd name="connsiteY4" fmla="*/ 0 h 2976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38" h="2976113" extrusionOk="0">
                        <a:moveTo>
                          <a:pt x="0" y="0"/>
                        </a:moveTo>
                        <a:cubicBezTo>
                          <a:pt x="645832" y="67618"/>
                          <a:pt x="859225" y="-3768"/>
                          <a:pt x="1312338" y="0"/>
                        </a:cubicBezTo>
                        <a:cubicBezTo>
                          <a:pt x="1184165" y="976598"/>
                          <a:pt x="1441488" y="2271380"/>
                          <a:pt x="1312338" y="2976113"/>
                        </a:cubicBezTo>
                        <a:cubicBezTo>
                          <a:pt x="787962" y="2878009"/>
                          <a:pt x="573765" y="2860885"/>
                          <a:pt x="0" y="2976113"/>
                        </a:cubicBezTo>
                        <a:cubicBezTo>
                          <a:pt x="160128" y="1528109"/>
                          <a:pt x="25049" y="953411"/>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10AAF839-77EE-44EE-BBCF-8B7EF2AA03B9}"/>
              </a:ext>
            </a:extLst>
          </p:cNvPr>
          <p:cNvSpPr txBox="1"/>
          <p:nvPr/>
        </p:nvSpPr>
        <p:spPr>
          <a:xfrm>
            <a:off x="4813128" y="4019499"/>
            <a:ext cx="1725152" cy="769441"/>
          </a:xfrm>
          <a:prstGeom prst="rect">
            <a:avLst/>
          </a:prstGeom>
          <a:noFill/>
        </p:spPr>
        <p:txBody>
          <a:bodyPr wrap="none" rtlCol="0">
            <a:spAutoFit/>
          </a:bodyPr>
          <a:lstStyle/>
          <a:p>
            <a:r>
              <a:rPr kumimoji="1" lang="en-US" altLang="ja-JP" sz="4400" b="1" dirty="0">
                <a:solidFill>
                  <a:srgbClr val="FF0000"/>
                </a:solidFill>
              </a:rPr>
              <a:t>Dealer</a:t>
            </a:r>
            <a:endParaRPr kumimoji="1" lang="ja-JP" altLang="en-US" sz="4400" b="1" dirty="0">
              <a:solidFill>
                <a:srgbClr val="FF0000"/>
              </a:solidFill>
            </a:endParaRPr>
          </a:p>
        </p:txBody>
      </p:sp>
      <p:sp>
        <p:nvSpPr>
          <p:cNvPr id="24" name="正方形/長方形 23">
            <a:extLst>
              <a:ext uri="{FF2B5EF4-FFF2-40B4-BE49-F238E27FC236}">
                <a16:creationId xmlns:a16="http://schemas.microsoft.com/office/drawing/2014/main" id="{1D96454E-D8AD-402F-989B-593BC0ABCE53}"/>
              </a:ext>
            </a:extLst>
          </p:cNvPr>
          <p:cNvSpPr/>
          <p:nvPr/>
        </p:nvSpPr>
        <p:spPr>
          <a:xfrm>
            <a:off x="8852337" y="3389329"/>
            <a:ext cx="1988488" cy="2470355"/>
          </a:xfrm>
          <a:prstGeom prst="rect">
            <a:avLst/>
          </a:prstGeom>
          <a:no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solidFill>
                <a:schemeClr val="tx1"/>
              </a:solidFill>
            </a:endParaRPr>
          </a:p>
        </p:txBody>
      </p:sp>
      <p:sp>
        <p:nvSpPr>
          <p:cNvPr id="25" name="テキスト ボックス 24">
            <a:extLst>
              <a:ext uri="{FF2B5EF4-FFF2-40B4-BE49-F238E27FC236}">
                <a16:creationId xmlns:a16="http://schemas.microsoft.com/office/drawing/2014/main" id="{BCFD0AFE-6AAF-4B6C-B6CA-AE21CA6684DE}"/>
              </a:ext>
            </a:extLst>
          </p:cNvPr>
          <p:cNvSpPr txBox="1"/>
          <p:nvPr/>
        </p:nvSpPr>
        <p:spPr>
          <a:xfrm>
            <a:off x="9048125" y="3708311"/>
            <a:ext cx="1596912" cy="1938992"/>
          </a:xfrm>
          <a:prstGeom prst="rect">
            <a:avLst/>
          </a:prstGeom>
          <a:noFill/>
        </p:spPr>
        <p:txBody>
          <a:bodyPr wrap="none" rtlCol="0">
            <a:spAutoFit/>
          </a:bodyPr>
          <a:lstStyle/>
          <a:p>
            <a:r>
              <a:rPr lang="ja-JP" altLang="en-US" sz="2400" dirty="0"/>
              <a:t>ＡＭＡＺＯＮ</a:t>
            </a:r>
            <a:endParaRPr lang="en-US" altLang="ja-JP" sz="2400" dirty="0"/>
          </a:p>
          <a:p>
            <a:endParaRPr kumimoji="1" lang="en-US" altLang="ja-JP" sz="2400" dirty="0"/>
          </a:p>
          <a:p>
            <a:r>
              <a:rPr lang="en-US" altLang="ja-JP" sz="2400" dirty="0"/>
              <a:t>Alibaba</a:t>
            </a:r>
          </a:p>
          <a:p>
            <a:endParaRPr kumimoji="1" lang="en-US" altLang="ja-JP" sz="2400" dirty="0"/>
          </a:p>
          <a:p>
            <a:r>
              <a:rPr lang="en-US" altLang="ja-JP" sz="2400" dirty="0"/>
              <a:t>e</a:t>
            </a:r>
            <a:r>
              <a:rPr lang="ja-JP" altLang="en-US" sz="2400" dirty="0"/>
              <a:t>Ｂａｙ</a:t>
            </a:r>
            <a:endParaRPr kumimoji="1" lang="ja-JP" altLang="en-US" sz="2400" dirty="0"/>
          </a:p>
        </p:txBody>
      </p:sp>
      <p:sp>
        <p:nvSpPr>
          <p:cNvPr id="26" name="フローチャート: 処理 25">
            <a:extLst>
              <a:ext uri="{FF2B5EF4-FFF2-40B4-BE49-F238E27FC236}">
                <a16:creationId xmlns:a16="http://schemas.microsoft.com/office/drawing/2014/main" id="{0DB75E2B-B8B4-4201-B348-053887AA395A}"/>
              </a:ext>
            </a:extLst>
          </p:cNvPr>
          <p:cNvSpPr/>
          <p:nvPr/>
        </p:nvSpPr>
        <p:spPr>
          <a:xfrm>
            <a:off x="8717360" y="3090334"/>
            <a:ext cx="2317196" cy="2976113"/>
          </a:xfrm>
          <a:prstGeom prst="flowChartProcess">
            <a:avLst/>
          </a:prstGeom>
          <a:noFill/>
          <a:ln w="38100" cap="rnd">
            <a:solidFill>
              <a:srgbClr val="FF0000"/>
            </a:solidFill>
            <a:prstDash val="sysDash"/>
            <a:round/>
            <a:extLst>
              <a:ext uri="{C807C97D-BFC1-408E-A445-0C87EB9F89A2}">
                <ask:lineSketchStyleProps xmlns:ask="http://schemas.microsoft.com/office/drawing/2018/sketchyshapes" sd="2650216993">
                  <a:custGeom>
                    <a:avLst/>
                    <a:gdLst>
                      <a:gd name="connsiteX0" fmla="*/ 0 w 1312338"/>
                      <a:gd name="connsiteY0" fmla="*/ 0 h 2976113"/>
                      <a:gd name="connsiteX1" fmla="*/ 1312338 w 1312338"/>
                      <a:gd name="connsiteY1" fmla="*/ 0 h 2976113"/>
                      <a:gd name="connsiteX2" fmla="*/ 1312338 w 1312338"/>
                      <a:gd name="connsiteY2" fmla="*/ 2976113 h 2976113"/>
                      <a:gd name="connsiteX3" fmla="*/ 0 w 1312338"/>
                      <a:gd name="connsiteY3" fmla="*/ 2976113 h 2976113"/>
                      <a:gd name="connsiteX4" fmla="*/ 0 w 1312338"/>
                      <a:gd name="connsiteY4" fmla="*/ 0 h 2976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38" h="2976113" extrusionOk="0">
                        <a:moveTo>
                          <a:pt x="0" y="0"/>
                        </a:moveTo>
                        <a:cubicBezTo>
                          <a:pt x="645832" y="67618"/>
                          <a:pt x="859225" y="-3768"/>
                          <a:pt x="1312338" y="0"/>
                        </a:cubicBezTo>
                        <a:cubicBezTo>
                          <a:pt x="1184165" y="976598"/>
                          <a:pt x="1441488" y="2271380"/>
                          <a:pt x="1312338" y="2976113"/>
                        </a:cubicBezTo>
                        <a:cubicBezTo>
                          <a:pt x="787962" y="2878009"/>
                          <a:pt x="573765" y="2860885"/>
                          <a:pt x="0" y="2976113"/>
                        </a:cubicBezTo>
                        <a:cubicBezTo>
                          <a:pt x="160128" y="1528109"/>
                          <a:pt x="25049" y="953411"/>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矢印: 下 26">
            <a:extLst>
              <a:ext uri="{FF2B5EF4-FFF2-40B4-BE49-F238E27FC236}">
                <a16:creationId xmlns:a16="http://schemas.microsoft.com/office/drawing/2014/main" id="{0588E227-5DF7-4BC8-BFD4-BF5B7DC8E339}"/>
              </a:ext>
            </a:extLst>
          </p:cNvPr>
          <p:cNvSpPr/>
          <p:nvPr/>
        </p:nvSpPr>
        <p:spPr>
          <a:xfrm>
            <a:off x="10148958" y="3161640"/>
            <a:ext cx="153693" cy="211038"/>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矢印: 下 27">
            <a:extLst>
              <a:ext uri="{FF2B5EF4-FFF2-40B4-BE49-F238E27FC236}">
                <a16:creationId xmlns:a16="http://schemas.microsoft.com/office/drawing/2014/main" id="{20DCBBF4-E39A-48D7-B28C-3CA788075316}"/>
              </a:ext>
            </a:extLst>
          </p:cNvPr>
          <p:cNvSpPr/>
          <p:nvPr/>
        </p:nvSpPr>
        <p:spPr>
          <a:xfrm>
            <a:off x="6246848" y="3142596"/>
            <a:ext cx="153693" cy="211038"/>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矢印: 上 28">
            <a:extLst>
              <a:ext uri="{FF2B5EF4-FFF2-40B4-BE49-F238E27FC236}">
                <a16:creationId xmlns:a16="http://schemas.microsoft.com/office/drawing/2014/main" id="{8E2FDBFF-C5D2-43C2-9416-90662BBA502A}"/>
              </a:ext>
            </a:extLst>
          </p:cNvPr>
          <p:cNvSpPr/>
          <p:nvPr/>
        </p:nvSpPr>
        <p:spPr>
          <a:xfrm>
            <a:off x="5723107" y="3120272"/>
            <a:ext cx="153693" cy="226423"/>
          </a:xfrm>
          <a:prstGeom prst="up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矢印: 上 29">
            <a:extLst>
              <a:ext uri="{FF2B5EF4-FFF2-40B4-BE49-F238E27FC236}">
                <a16:creationId xmlns:a16="http://schemas.microsoft.com/office/drawing/2014/main" id="{D0CAC970-2399-4817-86F1-B87F5EBD9CED}"/>
              </a:ext>
            </a:extLst>
          </p:cNvPr>
          <p:cNvSpPr/>
          <p:nvPr/>
        </p:nvSpPr>
        <p:spPr>
          <a:xfrm>
            <a:off x="9644714" y="3127211"/>
            <a:ext cx="153693" cy="226423"/>
          </a:xfrm>
          <a:prstGeom prst="up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矢印: 下 30">
            <a:extLst>
              <a:ext uri="{FF2B5EF4-FFF2-40B4-BE49-F238E27FC236}">
                <a16:creationId xmlns:a16="http://schemas.microsoft.com/office/drawing/2014/main" id="{6DCDCBD7-6E20-443C-9CCC-907B65D78133}"/>
              </a:ext>
            </a:extLst>
          </p:cNvPr>
          <p:cNvSpPr/>
          <p:nvPr/>
        </p:nvSpPr>
        <p:spPr>
          <a:xfrm>
            <a:off x="6170001" y="5859683"/>
            <a:ext cx="153693" cy="151481"/>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矢印: 下 31">
            <a:extLst>
              <a:ext uri="{FF2B5EF4-FFF2-40B4-BE49-F238E27FC236}">
                <a16:creationId xmlns:a16="http://schemas.microsoft.com/office/drawing/2014/main" id="{C71C75CB-23D6-4BF4-B6CD-BF24DF9DE918}"/>
              </a:ext>
            </a:extLst>
          </p:cNvPr>
          <p:cNvSpPr/>
          <p:nvPr/>
        </p:nvSpPr>
        <p:spPr>
          <a:xfrm>
            <a:off x="10148957" y="5876335"/>
            <a:ext cx="153693" cy="151481"/>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矢印: 上 32">
            <a:extLst>
              <a:ext uri="{FF2B5EF4-FFF2-40B4-BE49-F238E27FC236}">
                <a16:creationId xmlns:a16="http://schemas.microsoft.com/office/drawing/2014/main" id="{9510A031-25A3-4CDA-B00C-29226044F1B8}"/>
              </a:ext>
            </a:extLst>
          </p:cNvPr>
          <p:cNvSpPr/>
          <p:nvPr/>
        </p:nvSpPr>
        <p:spPr>
          <a:xfrm>
            <a:off x="9644714" y="5873910"/>
            <a:ext cx="153693" cy="133610"/>
          </a:xfrm>
          <a:prstGeom prst="up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矢印: 上 33">
            <a:extLst>
              <a:ext uri="{FF2B5EF4-FFF2-40B4-BE49-F238E27FC236}">
                <a16:creationId xmlns:a16="http://schemas.microsoft.com/office/drawing/2014/main" id="{DEF273B4-DB17-4035-BB20-1DE6EA8A6E7C}"/>
              </a:ext>
            </a:extLst>
          </p:cNvPr>
          <p:cNvSpPr/>
          <p:nvPr/>
        </p:nvSpPr>
        <p:spPr>
          <a:xfrm>
            <a:off x="5723106" y="5882185"/>
            <a:ext cx="153693" cy="133610"/>
          </a:xfrm>
          <a:prstGeom prst="up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a:extLst>
              <a:ext uri="{FF2B5EF4-FFF2-40B4-BE49-F238E27FC236}">
                <a16:creationId xmlns:a16="http://schemas.microsoft.com/office/drawing/2014/main" id="{3FAD08C0-07A4-439E-9D62-9C6E6ECB3155}"/>
              </a:ext>
            </a:extLst>
          </p:cNvPr>
          <p:cNvSpPr txBox="1"/>
          <p:nvPr/>
        </p:nvSpPr>
        <p:spPr>
          <a:xfrm>
            <a:off x="8934834" y="4022646"/>
            <a:ext cx="1951175" cy="769441"/>
          </a:xfrm>
          <a:prstGeom prst="rect">
            <a:avLst/>
          </a:prstGeom>
          <a:noFill/>
        </p:spPr>
        <p:txBody>
          <a:bodyPr wrap="none" rtlCol="0">
            <a:spAutoFit/>
          </a:bodyPr>
          <a:lstStyle/>
          <a:p>
            <a:r>
              <a:rPr lang="en-US" altLang="ja-JP" sz="4400" b="1" dirty="0" err="1">
                <a:solidFill>
                  <a:srgbClr val="FF0000"/>
                </a:solidFill>
              </a:rPr>
              <a:t>Ecomas</a:t>
            </a:r>
            <a:endParaRPr kumimoji="1" lang="ja-JP" altLang="en-US" sz="4400" b="1" dirty="0">
              <a:solidFill>
                <a:srgbClr val="FF0000"/>
              </a:solidFill>
            </a:endParaRPr>
          </a:p>
        </p:txBody>
      </p:sp>
      <p:sp>
        <p:nvSpPr>
          <p:cNvPr id="37" name="テキスト ボックス 36">
            <a:extLst>
              <a:ext uri="{FF2B5EF4-FFF2-40B4-BE49-F238E27FC236}">
                <a16:creationId xmlns:a16="http://schemas.microsoft.com/office/drawing/2014/main" id="{E6863F92-F864-4988-8653-7B697649E8E4}"/>
              </a:ext>
            </a:extLst>
          </p:cNvPr>
          <p:cNvSpPr txBox="1"/>
          <p:nvPr/>
        </p:nvSpPr>
        <p:spPr>
          <a:xfrm>
            <a:off x="647851" y="3127224"/>
            <a:ext cx="553998" cy="2517805"/>
          </a:xfrm>
          <a:prstGeom prst="rect">
            <a:avLst/>
          </a:prstGeom>
          <a:noFill/>
        </p:spPr>
        <p:txBody>
          <a:bodyPr vert="eaVert" wrap="none" rtlCol="0">
            <a:spAutoFit/>
          </a:bodyPr>
          <a:lstStyle/>
          <a:p>
            <a:r>
              <a:rPr lang="en-US" altLang="ja-JP" sz="1200" b="1" dirty="0">
                <a:solidFill>
                  <a:schemeClr val="bg1">
                    <a:lumMod val="50000"/>
                  </a:schemeClr>
                </a:solidFill>
              </a:rPr>
              <a:t>Direct sales and in-house e-commerce
</a:t>
            </a:r>
            <a:endParaRPr kumimoji="1" lang="ja-JP" altLang="en-US" sz="1200" b="1" dirty="0">
              <a:solidFill>
                <a:schemeClr val="bg1">
                  <a:lumMod val="50000"/>
                </a:schemeClr>
              </a:solidFill>
            </a:endParaRPr>
          </a:p>
        </p:txBody>
      </p:sp>
      <p:sp>
        <p:nvSpPr>
          <p:cNvPr id="38" name="テキスト ボックス 37">
            <a:extLst>
              <a:ext uri="{FF2B5EF4-FFF2-40B4-BE49-F238E27FC236}">
                <a16:creationId xmlns:a16="http://schemas.microsoft.com/office/drawing/2014/main" id="{9735B66F-4574-4264-A2D1-767D23F233EE}"/>
              </a:ext>
            </a:extLst>
          </p:cNvPr>
          <p:cNvSpPr txBox="1"/>
          <p:nvPr/>
        </p:nvSpPr>
        <p:spPr>
          <a:xfrm>
            <a:off x="7379613" y="4546920"/>
            <a:ext cx="738664" cy="1158843"/>
          </a:xfrm>
          <a:prstGeom prst="rect">
            <a:avLst/>
          </a:prstGeom>
          <a:noFill/>
        </p:spPr>
        <p:txBody>
          <a:bodyPr vert="eaVert" wrap="none" rtlCol="0">
            <a:spAutoFit/>
          </a:bodyPr>
          <a:lstStyle/>
          <a:p>
            <a:r>
              <a:rPr lang="en-US" altLang="ja-JP" sz="1200" dirty="0">
                <a:solidFill>
                  <a:schemeClr val="bg1">
                    <a:lumMod val="50000"/>
                  </a:schemeClr>
                </a:solidFill>
              </a:rPr>
              <a:t>Credits, PayPal,</a:t>
            </a:r>
            <a:r>
              <a:rPr lang="ja-JP" altLang="en-US" sz="1200" dirty="0">
                <a:solidFill>
                  <a:schemeClr val="bg1">
                    <a:lumMod val="50000"/>
                  </a:schemeClr>
                </a:solidFill>
              </a:rPr>
              <a:t>　
</a:t>
            </a:r>
            <a:r>
              <a:rPr lang="en-US" altLang="ja-JP" sz="1200" dirty="0">
                <a:solidFill>
                  <a:schemeClr val="bg1">
                    <a:lumMod val="50000"/>
                  </a:schemeClr>
                </a:solidFill>
              </a:rPr>
              <a:t>Bank Withdrawal
</a:t>
            </a:r>
            <a:endParaRPr kumimoji="1" lang="ja-JP" altLang="en-US" sz="1200" dirty="0">
              <a:solidFill>
                <a:schemeClr val="bg1">
                  <a:lumMod val="50000"/>
                </a:schemeClr>
              </a:solidFill>
            </a:endParaRPr>
          </a:p>
        </p:txBody>
      </p:sp>
      <p:sp>
        <p:nvSpPr>
          <p:cNvPr id="39" name="楕円 38">
            <a:extLst>
              <a:ext uri="{FF2B5EF4-FFF2-40B4-BE49-F238E27FC236}">
                <a16:creationId xmlns:a16="http://schemas.microsoft.com/office/drawing/2014/main" id="{E0C7DD66-EC74-4F8D-B216-86EF2DA78A85}"/>
              </a:ext>
            </a:extLst>
          </p:cNvPr>
          <p:cNvSpPr/>
          <p:nvPr/>
        </p:nvSpPr>
        <p:spPr>
          <a:xfrm>
            <a:off x="4884145" y="4788852"/>
            <a:ext cx="98369" cy="9086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40" name="楕円 39">
            <a:extLst>
              <a:ext uri="{FF2B5EF4-FFF2-40B4-BE49-F238E27FC236}">
                <a16:creationId xmlns:a16="http://schemas.microsoft.com/office/drawing/2014/main" id="{351020AE-7E12-41F9-908E-67294CEC07F4}"/>
              </a:ext>
            </a:extLst>
          </p:cNvPr>
          <p:cNvSpPr/>
          <p:nvPr/>
        </p:nvSpPr>
        <p:spPr>
          <a:xfrm>
            <a:off x="4025213" y="5320927"/>
            <a:ext cx="98369" cy="9086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41" name="楕円 40">
            <a:extLst>
              <a:ext uri="{FF2B5EF4-FFF2-40B4-BE49-F238E27FC236}">
                <a16:creationId xmlns:a16="http://schemas.microsoft.com/office/drawing/2014/main" id="{FAA2C87E-3E8E-450C-AC02-5042D14836A8}"/>
              </a:ext>
            </a:extLst>
          </p:cNvPr>
          <p:cNvSpPr/>
          <p:nvPr/>
        </p:nvSpPr>
        <p:spPr>
          <a:xfrm>
            <a:off x="4820813" y="5478812"/>
            <a:ext cx="98369" cy="9086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42" name="楕円 41">
            <a:extLst>
              <a:ext uri="{FF2B5EF4-FFF2-40B4-BE49-F238E27FC236}">
                <a16:creationId xmlns:a16="http://schemas.microsoft.com/office/drawing/2014/main" id="{954149FB-CFDF-4453-A2C9-A5FD610E7354}"/>
              </a:ext>
            </a:extLst>
          </p:cNvPr>
          <p:cNvSpPr/>
          <p:nvPr/>
        </p:nvSpPr>
        <p:spPr>
          <a:xfrm>
            <a:off x="4707326" y="5511197"/>
            <a:ext cx="98369" cy="9086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43" name="テキスト ボックス 42">
            <a:extLst>
              <a:ext uri="{FF2B5EF4-FFF2-40B4-BE49-F238E27FC236}">
                <a16:creationId xmlns:a16="http://schemas.microsoft.com/office/drawing/2014/main" id="{240EA480-3D2E-4F1B-AD5C-7EB4DC0CF689}"/>
              </a:ext>
            </a:extLst>
          </p:cNvPr>
          <p:cNvSpPr txBox="1"/>
          <p:nvPr/>
        </p:nvSpPr>
        <p:spPr>
          <a:xfrm>
            <a:off x="10085779" y="4684810"/>
            <a:ext cx="738664" cy="1158843"/>
          </a:xfrm>
          <a:prstGeom prst="rect">
            <a:avLst/>
          </a:prstGeom>
          <a:noFill/>
        </p:spPr>
        <p:txBody>
          <a:bodyPr vert="eaVert" wrap="none" rtlCol="0">
            <a:spAutoFit/>
          </a:bodyPr>
          <a:lstStyle/>
          <a:p>
            <a:r>
              <a:rPr lang="en-US" altLang="ja-JP" sz="1200" dirty="0">
                <a:solidFill>
                  <a:schemeClr val="bg1">
                    <a:lumMod val="50000"/>
                  </a:schemeClr>
                </a:solidFill>
              </a:rPr>
              <a:t>Credits
Bank Withdrawal
</a:t>
            </a:r>
            <a:endParaRPr kumimoji="1" lang="ja-JP" altLang="en-US" sz="1200" dirty="0">
              <a:solidFill>
                <a:schemeClr val="bg1">
                  <a:lumMod val="50000"/>
                </a:schemeClr>
              </a:solidFill>
            </a:endParaRPr>
          </a:p>
        </p:txBody>
      </p:sp>
      <p:sp>
        <p:nvSpPr>
          <p:cNvPr id="44" name="楕円 43">
            <a:extLst>
              <a:ext uri="{FF2B5EF4-FFF2-40B4-BE49-F238E27FC236}">
                <a16:creationId xmlns:a16="http://schemas.microsoft.com/office/drawing/2014/main" id="{B9D69DBF-7850-4409-BB8D-0B3531C19788}"/>
              </a:ext>
            </a:extLst>
          </p:cNvPr>
          <p:cNvSpPr/>
          <p:nvPr/>
        </p:nvSpPr>
        <p:spPr>
          <a:xfrm>
            <a:off x="7391826" y="4968122"/>
            <a:ext cx="98369" cy="9086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45" name="正方形/長方形 44">
            <a:extLst>
              <a:ext uri="{FF2B5EF4-FFF2-40B4-BE49-F238E27FC236}">
                <a16:creationId xmlns:a16="http://schemas.microsoft.com/office/drawing/2014/main" id="{592335D1-F20A-4C2F-8B35-151ED3267ED1}"/>
              </a:ext>
            </a:extLst>
          </p:cNvPr>
          <p:cNvSpPr/>
          <p:nvPr/>
        </p:nvSpPr>
        <p:spPr>
          <a:xfrm>
            <a:off x="4327036" y="1635270"/>
            <a:ext cx="1484369" cy="139882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t>subscription
3month Plan</a:t>
            </a:r>
          </a:p>
          <a:p>
            <a:pPr algn="ctr"/>
            <a:r>
              <a:rPr kumimoji="1" lang="en-US" altLang="ja-JP" b="1" dirty="0"/>
              <a:t>\100,000-</a:t>
            </a:r>
            <a:endParaRPr kumimoji="1" lang="ja-JP" altLang="en-US" b="1" dirty="0"/>
          </a:p>
        </p:txBody>
      </p:sp>
      <p:sp>
        <p:nvSpPr>
          <p:cNvPr id="3" name="テキスト ボックス 2">
            <a:extLst>
              <a:ext uri="{FF2B5EF4-FFF2-40B4-BE49-F238E27FC236}">
                <a16:creationId xmlns:a16="http://schemas.microsoft.com/office/drawing/2014/main" id="{D3EFF405-6604-4AB1-8C07-651677090C41}"/>
              </a:ext>
            </a:extLst>
          </p:cNvPr>
          <p:cNvSpPr txBox="1"/>
          <p:nvPr/>
        </p:nvSpPr>
        <p:spPr>
          <a:xfrm>
            <a:off x="5178302" y="4679772"/>
            <a:ext cx="1506503" cy="923330"/>
          </a:xfrm>
          <a:prstGeom prst="rect">
            <a:avLst/>
          </a:prstGeom>
          <a:noFill/>
        </p:spPr>
        <p:txBody>
          <a:bodyPr wrap="none" rtlCol="0">
            <a:spAutoFit/>
          </a:bodyPr>
          <a:lstStyle/>
          <a:p>
            <a:r>
              <a:rPr lang="en-US" altLang="ja-JP" b="1" dirty="0">
                <a:solidFill>
                  <a:srgbClr val="FF0000"/>
                </a:solidFill>
              </a:rPr>
              <a:t>(Contracted)
RIKAKEN
Iwai Chemical</a:t>
            </a:r>
            <a:endParaRPr kumimoji="1" lang="ja-JP" altLang="en-US" b="1" dirty="0">
              <a:solidFill>
                <a:srgbClr val="FF0000"/>
              </a:solidFill>
            </a:endParaRPr>
          </a:p>
        </p:txBody>
      </p:sp>
    </p:spTree>
    <p:extLst>
      <p:ext uri="{BB962C8B-B14F-4D97-AF65-F5344CB8AC3E}">
        <p14:creationId xmlns:p14="http://schemas.microsoft.com/office/powerpoint/2010/main" val="16100388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5" name="直線コネクタ 204">
            <a:extLst>
              <a:ext uri="{FF2B5EF4-FFF2-40B4-BE49-F238E27FC236}">
                <a16:creationId xmlns:a16="http://schemas.microsoft.com/office/drawing/2014/main" id="{A467EF41-32E1-4D28-AE10-B3BDFBECD180}"/>
              </a:ext>
            </a:extLst>
          </p:cNvPr>
          <p:cNvCxnSpPr/>
          <p:nvPr/>
        </p:nvCxnSpPr>
        <p:spPr>
          <a:xfrm>
            <a:off x="11222131" y="829380"/>
            <a:ext cx="0" cy="4811585"/>
          </a:xfrm>
          <a:prstGeom prst="line">
            <a:avLst/>
          </a:prstGeom>
          <a:ln w="285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3" name="直線コネクタ 202">
            <a:extLst>
              <a:ext uri="{FF2B5EF4-FFF2-40B4-BE49-F238E27FC236}">
                <a16:creationId xmlns:a16="http://schemas.microsoft.com/office/drawing/2014/main" id="{A651521A-16C1-48B4-84F7-2BD30E999971}"/>
              </a:ext>
            </a:extLst>
          </p:cNvPr>
          <p:cNvCxnSpPr/>
          <p:nvPr/>
        </p:nvCxnSpPr>
        <p:spPr>
          <a:xfrm>
            <a:off x="7346356" y="832589"/>
            <a:ext cx="0" cy="4811585"/>
          </a:xfrm>
          <a:prstGeom prst="line">
            <a:avLst/>
          </a:prstGeom>
          <a:ln w="285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4" name="直線コネクタ 203">
            <a:extLst>
              <a:ext uri="{FF2B5EF4-FFF2-40B4-BE49-F238E27FC236}">
                <a16:creationId xmlns:a16="http://schemas.microsoft.com/office/drawing/2014/main" id="{FCC94DFF-D046-44D1-AFAC-A5BEF35F8957}"/>
              </a:ext>
            </a:extLst>
          </p:cNvPr>
          <p:cNvCxnSpPr/>
          <p:nvPr/>
        </p:nvCxnSpPr>
        <p:spPr>
          <a:xfrm>
            <a:off x="9298682" y="821358"/>
            <a:ext cx="0" cy="4811585"/>
          </a:xfrm>
          <a:prstGeom prst="line">
            <a:avLst/>
          </a:prstGeom>
          <a:ln w="285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2" name="直線コネクタ 201">
            <a:extLst>
              <a:ext uri="{FF2B5EF4-FFF2-40B4-BE49-F238E27FC236}">
                <a16:creationId xmlns:a16="http://schemas.microsoft.com/office/drawing/2014/main" id="{AC36FE62-DFFC-471A-9837-D523B38E456C}"/>
              </a:ext>
            </a:extLst>
          </p:cNvPr>
          <p:cNvCxnSpPr/>
          <p:nvPr/>
        </p:nvCxnSpPr>
        <p:spPr>
          <a:xfrm>
            <a:off x="5403656" y="824567"/>
            <a:ext cx="0" cy="4811585"/>
          </a:xfrm>
          <a:prstGeom prst="line">
            <a:avLst/>
          </a:prstGeom>
          <a:ln w="285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1" name="直線コネクタ 200">
            <a:extLst>
              <a:ext uri="{FF2B5EF4-FFF2-40B4-BE49-F238E27FC236}">
                <a16:creationId xmlns:a16="http://schemas.microsoft.com/office/drawing/2014/main" id="{13F2A4BD-1FA0-47AC-A892-E78270B195F8}"/>
              </a:ext>
            </a:extLst>
          </p:cNvPr>
          <p:cNvCxnSpPr/>
          <p:nvPr/>
        </p:nvCxnSpPr>
        <p:spPr>
          <a:xfrm>
            <a:off x="3441707" y="826169"/>
            <a:ext cx="0" cy="4811585"/>
          </a:xfrm>
          <a:prstGeom prst="line">
            <a:avLst/>
          </a:prstGeom>
          <a:ln w="285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 name="直線コネクタ 3">
            <a:extLst>
              <a:ext uri="{FF2B5EF4-FFF2-40B4-BE49-F238E27FC236}">
                <a16:creationId xmlns:a16="http://schemas.microsoft.com/office/drawing/2014/main" id="{5FF765D6-6330-4252-A632-65643BD6BD42}"/>
              </a:ext>
            </a:extLst>
          </p:cNvPr>
          <p:cNvCxnSpPr/>
          <p:nvPr/>
        </p:nvCxnSpPr>
        <p:spPr>
          <a:xfrm>
            <a:off x="1508631" y="827773"/>
            <a:ext cx="0" cy="4811585"/>
          </a:xfrm>
          <a:prstGeom prst="line">
            <a:avLst/>
          </a:prstGeom>
          <a:ln w="285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3" name="マイルストーン 5" title="マイルストーン 5">
            <a:extLst>
              <a:ext uri="{FF2B5EF4-FFF2-40B4-BE49-F238E27FC236}">
                <a16:creationId xmlns:a16="http://schemas.microsoft.com/office/drawing/2014/main" id="{9BCFC2CE-598B-4A0C-B85A-A3D5A423020C}"/>
              </a:ext>
            </a:extLst>
          </p:cNvPr>
          <p:cNvGrpSpPr/>
          <p:nvPr/>
        </p:nvGrpSpPr>
        <p:grpSpPr>
          <a:xfrm>
            <a:off x="4292746" y="633024"/>
            <a:ext cx="2110778" cy="1243332"/>
            <a:chOff x="5624923" y="1081284"/>
            <a:chExt cx="1695021" cy="1243332"/>
          </a:xfrm>
        </p:grpSpPr>
        <p:sp>
          <p:nvSpPr>
            <p:cNvPr id="94" name="矢印:下 176" title="マイルストーンの縦長の矢印">
              <a:extLst>
                <a:ext uri="{FF2B5EF4-FFF2-40B4-BE49-F238E27FC236}">
                  <a16:creationId xmlns:a16="http://schemas.microsoft.com/office/drawing/2014/main" id="{336618C6-104A-4667-9336-778ECBBA9E47}"/>
                </a:ext>
              </a:extLst>
            </p:cNvPr>
            <p:cNvSpPr/>
            <p:nvPr/>
          </p:nvSpPr>
          <p:spPr>
            <a:xfrm>
              <a:off x="6048604" y="1902395"/>
              <a:ext cx="393205" cy="422221"/>
            </a:xfrm>
            <a:prstGeom prst="downArrow">
              <a:avLst>
                <a:gd name="adj1" fmla="val 100000"/>
                <a:gd name="adj2" fmla="val 50000"/>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ja-JP" altLang="en-US" dirty="0">
                <a:latin typeface="Yu Gothic UI Semibold" panose="020B0700000000000000" pitchFamily="34" charset="-128"/>
                <a:ea typeface="Yu Gothic UI Semibold" panose="020B0700000000000000" pitchFamily="34" charset="-128"/>
              </a:endParaRPr>
            </a:p>
          </p:txBody>
        </p:sp>
        <p:grpSp>
          <p:nvGrpSpPr>
            <p:cNvPr id="95" name="グループ 134" title="マイルストーンのテキスト">
              <a:extLst>
                <a:ext uri="{FF2B5EF4-FFF2-40B4-BE49-F238E27FC236}">
                  <a16:creationId xmlns:a16="http://schemas.microsoft.com/office/drawing/2014/main" id="{1CAA8211-85C2-4355-B152-A7A52EF86F6C}"/>
                </a:ext>
              </a:extLst>
            </p:cNvPr>
            <p:cNvGrpSpPr/>
            <p:nvPr/>
          </p:nvGrpSpPr>
          <p:grpSpPr>
            <a:xfrm>
              <a:off x="5624923" y="1081284"/>
              <a:ext cx="1695021" cy="740906"/>
              <a:chOff x="1705139" y="2068577"/>
              <a:chExt cx="1695021" cy="740906"/>
            </a:xfrm>
          </p:grpSpPr>
          <p:sp>
            <p:nvSpPr>
              <p:cNvPr id="96" name="テキスト ボックス 95">
                <a:extLst>
                  <a:ext uri="{FF2B5EF4-FFF2-40B4-BE49-F238E27FC236}">
                    <a16:creationId xmlns:a16="http://schemas.microsoft.com/office/drawing/2014/main" id="{F9FAFEDD-6221-43E4-BA69-148E90CA0E9B}"/>
                  </a:ext>
                </a:extLst>
              </p:cNvPr>
              <p:cNvSpPr txBox="1"/>
              <p:nvPr/>
            </p:nvSpPr>
            <p:spPr>
              <a:xfrm>
                <a:off x="1705139" y="2068577"/>
                <a:ext cx="1695021" cy="553998"/>
              </a:xfrm>
              <a:prstGeom prst="rect">
                <a:avLst/>
              </a:prstGeom>
              <a:noFill/>
            </p:spPr>
            <p:txBody>
              <a:bodyPr wrap="square" lIns="0" tIns="0" rIns="0" bIns="0" rtlCol="0">
                <a:spAutoFit/>
              </a:bodyPr>
              <a:lstStyle/>
              <a:p>
                <a:pPr rtl="0"/>
                <a:r>
                  <a:rPr lang="en-US" altLang="ja-JP" spc="-20" dirty="0">
                    <a:solidFill>
                      <a:schemeClr val="tx1">
                        <a:lumMod val="75000"/>
                        <a:lumOff val="25000"/>
                      </a:schemeClr>
                    </a:solidFill>
                    <a:latin typeface="Yu Gothic UI Semibold" panose="020B0700000000000000" pitchFamily="34" charset="-128"/>
                    <a:ea typeface="Yu Gothic UI Semibold" panose="020B0700000000000000" pitchFamily="34" charset="-128"/>
                  </a:rPr>
                  <a:t>Regular version launch</a:t>
                </a:r>
                <a:endParaRPr lang="ja-JP" altLang="en-US" spc="-20" dirty="0">
                  <a:solidFill>
                    <a:schemeClr val="tx1">
                      <a:lumMod val="75000"/>
                      <a:lumOff val="25000"/>
                    </a:schemeClr>
                  </a:solidFill>
                  <a:latin typeface="Yu Gothic UI Semibold" panose="020B0700000000000000" pitchFamily="34" charset="-128"/>
                  <a:ea typeface="Yu Gothic UI Semibold" panose="020B0700000000000000" pitchFamily="34" charset="-128"/>
                </a:endParaRPr>
              </a:p>
            </p:txBody>
          </p:sp>
          <p:sp>
            <p:nvSpPr>
              <p:cNvPr id="97" name="テキスト ボックス 96">
                <a:extLst>
                  <a:ext uri="{FF2B5EF4-FFF2-40B4-BE49-F238E27FC236}">
                    <a16:creationId xmlns:a16="http://schemas.microsoft.com/office/drawing/2014/main" id="{1F8F468F-8C7E-40EC-B872-C5951EB1DBE3}"/>
                  </a:ext>
                </a:extLst>
              </p:cNvPr>
              <p:cNvSpPr txBox="1"/>
              <p:nvPr/>
            </p:nvSpPr>
            <p:spPr>
              <a:xfrm>
                <a:off x="2023173" y="2655595"/>
                <a:ext cx="699375" cy="153888"/>
              </a:xfrm>
              <a:prstGeom prst="rect">
                <a:avLst/>
              </a:prstGeom>
              <a:noFill/>
            </p:spPr>
            <p:txBody>
              <a:bodyPr wrap="square" lIns="0" tIns="0" rIns="0" bIns="0" rtlCol="0">
                <a:spAutoFit/>
              </a:bodyPr>
              <a:lstStyle/>
              <a:p>
                <a:r>
                  <a:rPr lang="en-US" altLang="ja-JP" sz="1000" dirty="0">
                    <a:solidFill>
                      <a:schemeClr val="tx1">
                        <a:lumMod val="75000"/>
                        <a:lumOff val="25000"/>
                      </a:schemeClr>
                    </a:solidFill>
                    <a:latin typeface="Yu Gothic UI" panose="020B0500000000000000" pitchFamily="34" charset="-128"/>
                    <a:ea typeface="Yu Gothic UI" panose="020B0500000000000000" pitchFamily="34" charset="-128"/>
                  </a:rPr>
                  <a:t>press release</a:t>
                </a:r>
                <a:endParaRPr lang="ja-JP" altLang="en-US" sz="1000" dirty="0">
                  <a:solidFill>
                    <a:schemeClr val="tx1">
                      <a:lumMod val="75000"/>
                      <a:lumOff val="25000"/>
                    </a:schemeClr>
                  </a:solidFill>
                  <a:latin typeface="Yu Gothic UI" panose="020B0500000000000000" pitchFamily="34" charset="-128"/>
                  <a:ea typeface="Yu Gothic UI" panose="020B0500000000000000" pitchFamily="34" charset="-128"/>
                </a:endParaRPr>
              </a:p>
            </p:txBody>
          </p:sp>
        </p:grpSp>
      </p:grpSp>
      <p:sp>
        <p:nvSpPr>
          <p:cNvPr id="2" name="タイトル 1">
            <a:extLst>
              <a:ext uri="{FF2B5EF4-FFF2-40B4-BE49-F238E27FC236}">
                <a16:creationId xmlns:a16="http://schemas.microsoft.com/office/drawing/2014/main" id="{6EF25F8A-C86C-4BAC-BDC9-64B195B76D62}"/>
              </a:ext>
            </a:extLst>
          </p:cNvPr>
          <p:cNvSpPr>
            <a:spLocks noGrp="1"/>
          </p:cNvSpPr>
          <p:nvPr>
            <p:ph type="title"/>
          </p:nvPr>
        </p:nvSpPr>
        <p:spPr/>
        <p:txBody>
          <a:bodyPr>
            <a:normAutofit/>
          </a:bodyPr>
          <a:lstStyle/>
          <a:p>
            <a:r>
              <a:rPr lang="en-US" altLang="ja-JP" b="1" dirty="0"/>
              <a:t>schedule</a:t>
            </a:r>
            <a:endParaRPr kumimoji="1" lang="ja-JP" altLang="en-US" b="1" dirty="0"/>
          </a:p>
        </p:txBody>
      </p:sp>
      <p:grpSp>
        <p:nvGrpSpPr>
          <p:cNvPr id="7" name="タイムライン" title="タイムライン">
            <a:extLst>
              <a:ext uri="{FF2B5EF4-FFF2-40B4-BE49-F238E27FC236}">
                <a16:creationId xmlns:a16="http://schemas.microsoft.com/office/drawing/2014/main" id="{D7D98ECF-090B-42E7-9346-2B87CE52D327}"/>
              </a:ext>
            </a:extLst>
          </p:cNvPr>
          <p:cNvGrpSpPr/>
          <p:nvPr/>
        </p:nvGrpSpPr>
        <p:grpSpPr>
          <a:xfrm>
            <a:off x="860770" y="5519804"/>
            <a:ext cx="11007737" cy="835181"/>
            <a:chOff x="418011" y="5519804"/>
            <a:chExt cx="11007737" cy="835181"/>
          </a:xfrm>
        </p:grpSpPr>
        <p:grpSp>
          <p:nvGrpSpPr>
            <p:cNvPr id="8" name="グループ 11" title="タイムライン">
              <a:extLst>
                <a:ext uri="{FF2B5EF4-FFF2-40B4-BE49-F238E27FC236}">
                  <a16:creationId xmlns:a16="http://schemas.microsoft.com/office/drawing/2014/main" id="{F32E44E1-310C-49D1-9A84-53D589286DF2}"/>
                </a:ext>
              </a:extLst>
            </p:cNvPr>
            <p:cNvGrpSpPr/>
            <p:nvPr/>
          </p:nvGrpSpPr>
          <p:grpSpPr>
            <a:xfrm>
              <a:off x="418011" y="5519804"/>
              <a:ext cx="11007737" cy="165471"/>
              <a:chOff x="418011" y="3346265"/>
              <a:chExt cx="11007737" cy="165471"/>
            </a:xfrm>
          </p:grpSpPr>
          <p:cxnSp>
            <p:nvCxnSpPr>
              <p:cNvPr id="30" name="直線矢印コネクタ 29">
                <a:extLst>
                  <a:ext uri="{FF2B5EF4-FFF2-40B4-BE49-F238E27FC236}">
                    <a16:creationId xmlns:a16="http://schemas.microsoft.com/office/drawing/2014/main" id="{E935AEEB-C54C-4FCE-B8F8-3F2DB380A56A}"/>
                  </a:ext>
                </a:extLst>
              </p:cNvPr>
              <p:cNvCxnSpPr>
                <a:cxnSpLocks/>
              </p:cNvCxnSpPr>
              <p:nvPr/>
            </p:nvCxnSpPr>
            <p:spPr>
              <a:xfrm>
                <a:off x="418011" y="3429000"/>
                <a:ext cx="11007737" cy="0"/>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線​​コネクタ(S) 29">
                <a:extLst>
                  <a:ext uri="{FF2B5EF4-FFF2-40B4-BE49-F238E27FC236}">
                    <a16:creationId xmlns:a16="http://schemas.microsoft.com/office/drawing/2014/main" id="{4BF5F49D-8E09-4A4B-98F3-91BB0D548C0E}"/>
                  </a:ext>
                </a:extLst>
              </p:cNvPr>
              <p:cNvCxnSpPr>
                <a:cxnSpLocks/>
              </p:cNvCxnSpPr>
              <p:nvPr/>
            </p:nvCxnSpPr>
            <p:spPr>
              <a:xfrm>
                <a:off x="1067476"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4" name="直線​​コネクタ(S) 36">
                <a:extLst>
                  <a:ext uri="{FF2B5EF4-FFF2-40B4-BE49-F238E27FC236}">
                    <a16:creationId xmlns:a16="http://schemas.microsoft.com/office/drawing/2014/main" id="{9813EEE0-B367-4E5E-9721-39403F2846F9}"/>
                  </a:ext>
                </a:extLst>
              </p:cNvPr>
              <p:cNvCxnSpPr>
                <a:cxnSpLocks/>
              </p:cNvCxnSpPr>
              <p:nvPr/>
            </p:nvCxnSpPr>
            <p:spPr>
              <a:xfrm>
                <a:off x="3009652"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5" name="直線​​コネクタ(S) 37">
                <a:extLst>
                  <a:ext uri="{FF2B5EF4-FFF2-40B4-BE49-F238E27FC236}">
                    <a16:creationId xmlns:a16="http://schemas.microsoft.com/office/drawing/2014/main" id="{D844922F-3161-468B-8DB9-AEB891B05311}"/>
                  </a:ext>
                </a:extLst>
              </p:cNvPr>
              <p:cNvCxnSpPr>
                <a:cxnSpLocks/>
              </p:cNvCxnSpPr>
              <p:nvPr/>
            </p:nvCxnSpPr>
            <p:spPr>
              <a:xfrm>
                <a:off x="4963332"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7" name="直線​​コネクタ(S) 44">
                <a:extLst>
                  <a:ext uri="{FF2B5EF4-FFF2-40B4-BE49-F238E27FC236}">
                    <a16:creationId xmlns:a16="http://schemas.microsoft.com/office/drawing/2014/main" id="{17E484AB-D5AF-4EDB-AB3A-C03885D5041E}"/>
                  </a:ext>
                </a:extLst>
              </p:cNvPr>
              <p:cNvCxnSpPr>
                <a:cxnSpLocks/>
              </p:cNvCxnSpPr>
              <p:nvPr/>
            </p:nvCxnSpPr>
            <p:spPr>
              <a:xfrm>
                <a:off x="4943119"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9" name="直線​​コネクタ(S) 49">
                <a:extLst>
                  <a:ext uri="{FF2B5EF4-FFF2-40B4-BE49-F238E27FC236}">
                    <a16:creationId xmlns:a16="http://schemas.microsoft.com/office/drawing/2014/main" id="{5707D5D9-0119-4800-84A0-22A245D6FE0E}"/>
                  </a:ext>
                </a:extLst>
              </p:cNvPr>
              <p:cNvCxnSpPr>
                <a:cxnSpLocks/>
              </p:cNvCxnSpPr>
              <p:nvPr/>
            </p:nvCxnSpPr>
            <p:spPr>
              <a:xfrm>
                <a:off x="6899760"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0" name="直線​​コネクタ 50">
                <a:extLst>
                  <a:ext uri="{FF2B5EF4-FFF2-40B4-BE49-F238E27FC236}">
                    <a16:creationId xmlns:a16="http://schemas.microsoft.com/office/drawing/2014/main" id="{07AFDF85-BD43-4C1E-8CAF-639A412177A0}"/>
                  </a:ext>
                </a:extLst>
              </p:cNvPr>
              <p:cNvCxnSpPr>
                <a:cxnSpLocks/>
              </p:cNvCxnSpPr>
              <p:nvPr/>
            </p:nvCxnSpPr>
            <p:spPr>
              <a:xfrm>
                <a:off x="6894004"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3" name="直線​​コネクタ(S) 53">
                <a:extLst>
                  <a:ext uri="{FF2B5EF4-FFF2-40B4-BE49-F238E27FC236}">
                    <a16:creationId xmlns:a16="http://schemas.microsoft.com/office/drawing/2014/main" id="{AFAD24C7-1086-45A8-8E03-01A65F823F3E}"/>
                  </a:ext>
                </a:extLst>
              </p:cNvPr>
              <p:cNvCxnSpPr>
                <a:cxnSpLocks/>
              </p:cNvCxnSpPr>
              <p:nvPr/>
            </p:nvCxnSpPr>
            <p:spPr>
              <a:xfrm>
                <a:off x="8836180"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6" name="直線​​コネクタ(S) 56">
                <a:extLst>
                  <a:ext uri="{FF2B5EF4-FFF2-40B4-BE49-F238E27FC236}">
                    <a16:creationId xmlns:a16="http://schemas.microsoft.com/office/drawing/2014/main" id="{80EF88AE-931A-4C45-8901-8D9F222A7030}"/>
                  </a:ext>
                </a:extLst>
              </p:cNvPr>
              <p:cNvCxnSpPr>
                <a:cxnSpLocks/>
              </p:cNvCxnSpPr>
              <p:nvPr/>
            </p:nvCxnSpPr>
            <p:spPr>
              <a:xfrm>
                <a:off x="10778356"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grpSp>
        <p:grpSp>
          <p:nvGrpSpPr>
            <p:cNvPr id="9" name="グループ 12" title="タイムラインのテキスト">
              <a:extLst>
                <a:ext uri="{FF2B5EF4-FFF2-40B4-BE49-F238E27FC236}">
                  <a16:creationId xmlns:a16="http://schemas.microsoft.com/office/drawing/2014/main" id="{92899600-A8BF-49BA-A8C5-C8F85A66B10D}"/>
                </a:ext>
              </a:extLst>
            </p:cNvPr>
            <p:cNvGrpSpPr/>
            <p:nvPr/>
          </p:nvGrpSpPr>
          <p:grpSpPr>
            <a:xfrm>
              <a:off x="791680" y="6119248"/>
              <a:ext cx="6405732" cy="235737"/>
              <a:chOff x="791680" y="6119248"/>
              <a:chExt cx="6405732" cy="235737"/>
            </a:xfrm>
          </p:grpSpPr>
          <p:sp>
            <p:nvSpPr>
              <p:cNvPr id="26" name="テキスト ボックス 25">
                <a:extLst>
                  <a:ext uri="{FF2B5EF4-FFF2-40B4-BE49-F238E27FC236}">
                    <a16:creationId xmlns:a16="http://schemas.microsoft.com/office/drawing/2014/main" id="{24E6FC65-66FA-4E37-9375-2D29C30C4341}"/>
                  </a:ext>
                </a:extLst>
              </p:cNvPr>
              <p:cNvSpPr txBox="1"/>
              <p:nvPr/>
            </p:nvSpPr>
            <p:spPr>
              <a:xfrm>
                <a:off x="791680" y="6119248"/>
                <a:ext cx="569010" cy="235737"/>
              </a:xfrm>
              <a:prstGeom prst="rect">
                <a:avLst/>
              </a:prstGeom>
              <a:noFill/>
            </p:spPr>
            <p:txBody>
              <a:bodyPr wrap="square" lIns="0" tIns="0" rIns="0" bIns="0" rtlCol="0">
                <a:noAutofit/>
              </a:bodyPr>
              <a:lstStyle/>
              <a:p>
                <a:pPr algn="ctr" rtl="0"/>
                <a:r>
                  <a:rPr lang="en-US" altLang="ja-JP" sz="1600" b="1" dirty="0">
                    <a:solidFill>
                      <a:schemeClr val="tx1">
                        <a:lumMod val="75000"/>
                        <a:lumOff val="25000"/>
                      </a:schemeClr>
                    </a:solidFill>
                    <a:latin typeface="Yu Gothic UI Semibold" panose="020B0700000000000000" pitchFamily="34" charset="-128"/>
                    <a:ea typeface="Yu Gothic UI Semibold" panose="020B0700000000000000" pitchFamily="34" charset="-128"/>
                  </a:rPr>
                  <a:t>2021 </a:t>
                </a:r>
                <a:endParaRPr lang="ja-JP" altLang="en-US" sz="1600" b="1" dirty="0">
                  <a:solidFill>
                    <a:schemeClr val="tx1">
                      <a:lumMod val="75000"/>
                      <a:lumOff val="25000"/>
                    </a:schemeClr>
                  </a:solidFill>
                  <a:latin typeface="Yu Gothic UI Semibold" panose="020B0700000000000000" pitchFamily="34" charset="-128"/>
                  <a:ea typeface="Yu Gothic UI Semibold" panose="020B0700000000000000" pitchFamily="34" charset="-128"/>
                </a:endParaRPr>
              </a:p>
            </p:txBody>
          </p:sp>
          <p:sp>
            <p:nvSpPr>
              <p:cNvPr id="27" name="テキスト ボックス 26">
                <a:extLst>
                  <a:ext uri="{FF2B5EF4-FFF2-40B4-BE49-F238E27FC236}">
                    <a16:creationId xmlns:a16="http://schemas.microsoft.com/office/drawing/2014/main" id="{21BA8412-B323-4D0A-82E9-77358ACD3038}"/>
                  </a:ext>
                </a:extLst>
              </p:cNvPr>
              <p:cNvSpPr txBox="1"/>
              <p:nvPr/>
            </p:nvSpPr>
            <p:spPr>
              <a:xfrm>
                <a:off x="2729424" y="6119248"/>
                <a:ext cx="569010" cy="235737"/>
              </a:xfrm>
              <a:prstGeom prst="rect">
                <a:avLst/>
              </a:prstGeom>
              <a:noFill/>
            </p:spPr>
            <p:txBody>
              <a:bodyPr wrap="square" lIns="0" tIns="0" rIns="0" bIns="0" rtlCol="0">
                <a:noAutofit/>
              </a:bodyPr>
              <a:lstStyle/>
              <a:p>
                <a:pPr algn="ctr" rtl="0"/>
                <a:r>
                  <a:rPr lang="en-US" altLang="ja-JP" sz="1600" b="1" dirty="0">
                    <a:solidFill>
                      <a:schemeClr val="tx1">
                        <a:lumMod val="75000"/>
                        <a:lumOff val="25000"/>
                      </a:schemeClr>
                    </a:solidFill>
                    <a:latin typeface="Yu Gothic UI Semibold" panose="020B0700000000000000" pitchFamily="34" charset="-128"/>
                    <a:ea typeface="Yu Gothic UI Semibold" panose="020B0700000000000000" pitchFamily="34" charset="-128"/>
                  </a:rPr>
                  <a:t>2022 </a:t>
                </a:r>
                <a:endParaRPr lang="ja-JP" altLang="en-US" sz="1600" b="1" dirty="0">
                  <a:solidFill>
                    <a:schemeClr val="tx1">
                      <a:lumMod val="75000"/>
                      <a:lumOff val="25000"/>
                    </a:schemeClr>
                  </a:solidFill>
                  <a:latin typeface="Yu Gothic UI Semibold" panose="020B0700000000000000" pitchFamily="34" charset="-128"/>
                  <a:ea typeface="Yu Gothic UI Semibold" panose="020B0700000000000000" pitchFamily="34" charset="-128"/>
                </a:endParaRPr>
              </a:p>
            </p:txBody>
          </p:sp>
          <p:sp>
            <p:nvSpPr>
              <p:cNvPr id="29" name="テキスト ボックス 28">
                <a:extLst>
                  <a:ext uri="{FF2B5EF4-FFF2-40B4-BE49-F238E27FC236}">
                    <a16:creationId xmlns:a16="http://schemas.microsoft.com/office/drawing/2014/main" id="{71CEB84D-7BDF-4F87-A380-BA4642DE9CD1}"/>
                  </a:ext>
                </a:extLst>
              </p:cNvPr>
              <p:cNvSpPr txBox="1"/>
              <p:nvPr/>
            </p:nvSpPr>
            <p:spPr>
              <a:xfrm>
                <a:off x="6628402" y="6119248"/>
                <a:ext cx="569010" cy="235737"/>
              </a:xfrm>
              <a:prstGeom prst="rect">
                <a:avLst/>
              </a:prstGeom>
              <a:noFill/>
            </p:spPr>
            <p:txBody>
              <a:bodyPr wrap="square" lIns="0" tIns="0" rIns="0" bIns="0" rtlCol="0">
                <a:noAutofit/>
              </a:bodyPr>
              <a:lstStyle/>
              <a:p>
                <a:pPr algn="ctr" rtl="0"/>
                <a:r>
                  <a:rPr lang="en-US" altLang="ja-JP" sz="1600" b="1" dirty="0">
                    <a:solidFill>
                      <a:schemeClr val="tx1">
                        <a:lumMod val="75000"/>
                        <a:lumOff val="25000"/>
                      </a:schemeClr>
                    </a:solidFill>
                    <a:latin typeface="Yu Gothic UI Semibold" panose="020B0700000000000000" pitchFamily="34" charset="-128"/>
                    <a:ea typeface="Yu Gothic UI Semibold" panose="020B0700000000000000" pitchFamily="34" charset="-128"/>
                  </a:rPr>
                  <a:t>2024 </a:t>
                </a:r>
                <a:endParaRPr lang="ja-JP" altLang="en-US" sz="1600" b="1" dirty="0">
                  <a:solidFill>
                    <a:schemeClr val="tx1">
                      <a:lumMod val="75000"/>
                      <a:lumOff val="25000"/>
                    </a:schemeClr>
                  </a:solidFill>
                  <a:latin typeface="Yu Gothic UI Semibold" panose="020B0700000000000000" pitchFamily="34" charset="-128"/>
                  <a:ea typeface="Yu Gothic UI Semibold" panose="020B0700000000000000" pitchFamily="34" charset="-128"/>
                </a:endParaRPr>
              </a:p>
            </p:txBody>
          </p:sp>
          <p:sp>
            <p:nvSpPr>
              <p:cNvPr id="28" name="テキスト ボックス 27">
                <a:extLst>
                  <a:ext uri="{FF2B5EF4-FFF2-40B4-BE49-F238E27FC236}">
                    <a16:creationId xmlns:a16="http://schemas.microsoft.com/office/drawing/2014/main" id="{82D9F08E-CA97-44E1-99F4-49913D6C44F8}"/>
                  </a:ext>
                </a:extLst>
              </p:cNvPr>
              <p:cNvSpPr txBox="1"/>
              <p:nvPr/>
            </p:nvSpPr>
            <p:spPr>
              <a:xfrm>
                <a:off x="4691974" y="6119248"/>
                <a:ext cx="569010" cy="235737"/>
              </a:xfrm>
              <a:prstGeom prst="rect">
                <a:avLst/>
              </a:prstGeom>
              <a:noFill/>
            </p:spPr>
            <p:txBody>
              <a:bodyPr wrap="square" lIns="0" tIns="0" rIns="0" bIns="0" rtlCol="0">
                <a:noAutofit/>
              </a:bodyPr>
              <a:lstStyle/>
              <a:p>
                <a:pPr algn="ctr" rtl="0"/>
                <a:r>
                  <a:rPr lang="en-US" altLang="ja-JP" sz="1600" b="1" dirty="0">
                    <a:solidFill>
                      <a:schemeClr val="tx1">
                        <a:lumMod val="75000"/>
                        <a:lumOff val="25000"/>
                      </a:schemeClr>
                    </a:solidFill>
                    <a:latin typeface="Yu Gothic UI Semibold" panose="020B0700000000000000" pitchFamily="34" charset="-128"/>
                    <a:ea typeface="Yu Gothic UI Semibold" panose="020B0700000000000000" pitchFamily="34" charset="-128"/>
                  </a:rPr>
                  <a:t>2023 </a:t>
                </a:r>
                <a:endParaRPr lang="ja-JP" altLang="en-US" sz="1600" b="1" dirty="0">
                  <a:solidFill>
                    <a:schemeClr val="tx1">
                      <a:lumMod val="75000"/>
                      <a:lumOff val="25000"/>
                    </a:schemeClr>
                  </a:solidFill>
                  <a:latin typeface="Yu Gothic UI Semibold" panose="020B0700000000000000" pitchFamily="34" charset="-128"/>
                  <a:ea typeface="Yu Gothic UI Semibold" panose="020B0700000000000000" pitchFamily="34" charset="-128"/>
                </a:endParaRPr>
              </a:p>
            </p:txBody>
          </p:sp>
        </p:grpSp>
      </p:grpSp>
      <p:cxnSp>
        <p:nvCxnSpPr>
          <p:cNvPr id="47" name="直線​​コネクタ(S) 37">
            <a:extLst>
              <a:ext uri="{FF2B5EF4-FFF2-40B4-BE49-F238E27FC236}">
                <a16:creationId xmlns:a16="http://schemas.microsoft.com/office/drawing/2014/main" id="{8E72D413-6901-4A63-B7AF-4E57276EB4DD}"/>
              </a:ext>
            </a:extLst>
          </p:cNvPr>
          <p:cNvCxnSpPr>
            <a:cxnSpLocks/>
          </p:cNvCxnSpPr>
          <p:nvPr/>
        </p:nvCxnSpPr>
        <p:spPr>
          <a:xfrm>
            <a:off x="3459725" y="5515449"/>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8" name="直線​​コネクタ(S) 53">
            <a:extLst>
              <a:ext uri="{FF2B5EF4-FFF2-40B4-BE49-F238E27FC236}">
                <a16:creationId xmlns:a16="http://schemas.microsoft.com/office/drawing/2014/main" id="{D8AA757A-43AD-428F-8C68-13C2F451CE2F}"/>
              </a:ext>
            </a:extLst>
          </p:cNvPr>
          <p:cNvCxnSpPr>
            <a:cxnSpLocks/>
          </p:cNvCxnSpPr>
          <p:nvPr/>
        </p:nvCxnSpPr>
        <p:spPr>
          <a:xfrm>
            <a:off x="11234023" y="5515448"/>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49" name="テキスト ボックス 48">
            <a:extLst>
              <a:ext uri="{FF2B5EF4-FFF2-40B4-BE49-F238E27FC236}">
                <a16:creationId xmlns:a16="http://schemas.microsoft.com/office/drawing/2014/main" id="{65375780-B0FB-4C0D-A4EF-ED9F291C7D3E}"/>
              </a:ext>
            </a:extLst>
          </p:cNvPr>
          <p:cNvSpPr txBox="1"/>
          <p:nvPr/>
        </p:nvSpPr>
        <p:spPr>
          <a:xfrm>
            <a:off x="8994434" y="6119247"/>
            <a:ext cx="569010" cy="235737"/>
          </a:xfrm>
          <a:prstGeom prst="rect">
            <a:avLst/>
          </a:prstGeom>
          <a:noFill/>
        </p:spPr>
        <p:txBody>
          <a:bodyPr wrap="square" lIns="0" tIns="0" rIns="0" bIns="0" rtlCol="0">
            <a:noAutofit/>
          </a:bodyPr>
          <a:lstStyle/>
          <a:p>
            <a:pPr algn="ctr" rtl="0"/>
            <a:r>
              <a:rPr lang="en-US" altLang="ja-JP" sz="1600" b="1" dirty="0">
                <a:solidFill>
                  <a:schemeClr val="tx1">
                    <a:lumMod val="75000"/>
                    <a:lumOff val="25000"/>
                  </a:schemeClr>
                </a:solidFill>
                <a:latin typeface="Yu Gothic UI Semibold" panose="020B0700000000000000" pitchFamily="34" charset="-128"/>
                <a:ea typeface="Yu Gothic UI Semibold" panose="020B0700000000000000" pitchFamily="34" charset="-128"/>
              </a:rPr>
              <a:t>2025 </a:t>
            </a:r>
            <a:endParaRPr lang="ja-JP" altLang="en-US" sz="1600" b="1" dirty="0">
              <a:solidFill>
                <a:schemeClr val="tx1">
                  <a:lumMod val="75000"/>
                  <a:lumOff val="25000"/>
                </a:schemeClr>
              </a:solidFill>
              <a:latin typeface="Yu Gothic UI Semibold" panose="020B0700000000000000" pitchFamily="34" charset="-128"/>
              <a:ea typeface="Yu Gothic UI Semibold" panose="020B0700000000000000" pitchFamily="34" charset="-128"/>
            </a:endParaRPr>
          </a:p>
        </p:txBody>
      </p:sp>
      <p:sp>
        <p:nvSpPr>
          <p:cNvPr id="50" name="テキスト ボックス 49">
            <a:extLst>
              <a:ext uri="{FF2B5EF4-FFF2-40B4-BE49-F238E27FC236}">
                <a16:creationId xmlns:a16="http://schemas.microsoft.com/office/drawing/2014/main" id="{08DAA46A-4631-421E-948F-A742DEBC4329}"/>
              </a:ext>
            </a:extLst>
          </p:cNvPr>
          <p:cNvSpPr txBox="1"/>
          <p:nvPr/>
        </p:nvSpPr>
        <p:spPr>
          <a:xfrm>
            <a:off x="10949512" y="6141017"/>
            <a:ext cx="569010" cy="235737"/>
          </a:xfrm>
          <a:prstGeom prst="rect">
            <a:avLst/>
          </a:prstGeom>
          <a:noFill/>
        </p:spPr>
        <p:txBody>
          <a:bodyPr wrap="square" lIns="0" tIns="0" rIns="0" bIns="0" rtlCol="0">
            <a:noAutofit/>
          </a:bodyPr>
          <a:lstStyle/>
          <a:p>
            <a:pPr algn="ctr" rtl="0"/>
            <a:r>
              <a:rPr lang="en-US" altLang="ja-JP" sz="1600" b="1" dirty="0">
                <a:solidFill>
                  <a:schemeClr val="tx1">
                    <a:lumMod val="75000"/>
                    <a:lumOff val="25000"/>
                  </a:schemeClr>
                </a:solidFill>
                <a:latin typeface="Yu Gothic UI Semibold" panose="020B0700000000000000" pitchFamily="34" charset="-128"/>
                <a:ea typeface="Yu Gothic UI Semibold" panose="020B0700000000000000" pitchFamily="34" charset="-128"/>
              </a:rPr>
              <a:t>2026 </a:t>
            </a:r>
            <a:endParaRPr lang="ja-JP" altLang="en-US" sz="1600" b="1" dirty="0">
              <a:solidFill>
                <a:schemeClr val="tx1">
                  <a:lumMod val="75000"/>
                  <a:lumOff val="25000"/>
                </a:schemeClr>
              </a:solidFill>
              <a:latin typeface="Yu Gothic UI Semibold" panose="020B0700000000000000" pitchFamily="34" charset="-128"/>
              <a:ea typeface="Yu Gothic UI Semibold" panose="020B0700000000000000" pitchFamily="34" charset="-128"/>
            </a:endParaRPr>
          </a:p>
        </p:txBody>
      </p:sp>
      <p:grpSp>
        <p:nvGrpSpPr>
          <p:cNvPr id="57" name="マイルストーン 3" title="マイルストーン 3">
            <a:extLst>
              <a:ext uri="{FF2B5EF4-FFF2-40B4-BE49-F238E27FC236}">
                <a16:creationId xmlns:a16="http://schemas.microsoft.com/office/drawing/2014/main" id="{A4AFA8CE-66FB-43E9-8F69-4225652CBBF5}"/>
              </a:ext>
            </a:extLst>
          </p:cNvPr>
          <p:cNvGrpSpPr/>
          <p:nvPr/>
        </p:nvGrpSpPr>
        <p:grpSpPr>
          <a:xfrm>
            <a:off x="2002461" y="2038465"/>
            <a:ext cx="1230307" cy="1100981"/>
            <a:chOff x="3239100" y="3935170"/>
            <a:chExt cx="1230307" cy="1100981"/>
          </a:xfrm>
        </p:grpSpPr>
        <p:sp>
          <p:nvSpPr>
            <p:cNvPr id="58" name="矢印:下 117" title="マイルストーンの矢印">
              <a:extLst>
                <a:ext uri="{FF2B5EF4-FFF2-40B4-BE49-F238E27FC236}">
                  <a16:creationId xmlns:a16="http://schemas.microsoft.com/office/drawing/2014/main" id="{E51E6673-FE32-4855-B94B-623DD1368BF2}"/>
                </a:ext>
              </a:extLst>
            </p:cNvPr>
            <p:cNvSpPr/>
            <p:nvPr/>
          </p:nvSpPr>
          <p:spPr>
            <a:xfrm>
              <a:off x="3422591" y="4455046"/>
              <a:ext cx="470255" cy="581105"/>
            </a:xfrm>
            <a:prstGeom prst="downArrow">
              <a:avLst>
                <a:gd name="adj1" fmla="val 10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ja-JP" altLang="en-US" dirty="0">
                <a:latin typeface="Yu Gothic UI Semibold" panose="020B0700000000000000" pitchFamily="34" charset="-128"/>
                <a:ea typeface="Yu Gothic UI Semibold" panose="020B0700000000000000" pitchFamily="34" charset="-128"/>
              </a:endParaRPr>
            </a:p>
          </p:txBody>
        </p:sp>
        <p:sp>
          <p:nvSpPr>
            <p:cNvPr id="60" name="テキスト ボックス 59">
              <a:extLst>
                <a:ext uri="{FF2B5EF4-FFF2-40B4-BE49-F238E27FC236}">
                  <a16:creationId xmlns:a16="http://schemas.microsoft.com/office/drawing/2014/main" id="{4840978B-448B-448B-B456-393367DAAE8E}"/>
                </a:ext>
              </a:extLst>
            </p:cNvPr>
            <p:cNvSpPr txBox="1"/>
            <p:nvPr/>
          </p:nvSpPr>
          <p:spPr>
            <a:xfrm>
              <a:off x="3239100" y="3935170"/>
              <a:ext cx="1230307" cy="369332"/>
            </a:xfrm>
            <a:prstGeom prst="rect">
              <a:avLst/>
            </a:prstGeom>
            <a:noFill/>
          </p:spPr>
          <p:txBody>
            <a:bodyPr wrap="square" lIns="0" tIns="0" rIns="0" bIns="0" rtlCol="0">
              <a:spAutoFit/>
            </a:bodyPr>
            <a:lstStyle/>
            <a:p>
              <a:r>
                <a:rPr lang="en-US" altLang="ja-JP" sz="1200" dirty="0">
                  <a:solidFill>
                    <a:schemeClr val="tx1">
                      <a:lumMod val="75000"/>
                      <a:lumOff val="25000"/>
                    </a:schemeClr>
                  </a:solidFill>
                  <a:latin typeface="Yu Gothic UI Semibold" panose="020B0700000000000000" pitchFamily="34" charset="-128"/>
                  <a:ea typeface="Yu Gothic UI Semibold" panose="020B0700000000000000" pitchFamily="34" charset="-128"/>
                </a:rPr>
                <a:t>agency
Start of selection</a:t>
              </a:r>
              <a:endParaRPr lang="ja-JP" altLang="en-US" sz="1200" dirty="0">
                <a:solidFill>
                  <a:schemeClr val="tx1">
                    <a:lumMod val="75000"/>
                    <a:lumOff val="25000"/>
                  </a:schemeClr>
                </a:solidFill>
                <a:latin typeface="Yu Gothic UI Semibold" panose="020B0700000000000000" pitchFamily="34" charset="-128"/>
                <a:ea typeface="Yu Gothic UI Semibold" panose="020B0700000000000000" pitchFamily="34" charset="-128"/>
              </a:endParaRPr>
            </a:p>
          </p:txBody>
        </p:sp>
      </p:grpSp>
      <p:grpSp>
        <p:nvGrpSpPr>
          <p:cNvPr id="68" name="マイルストーン 9" title="マイルストーン 9">
            <a:extLst>
              <a:ext uri="{FF2B5EF4-FFF2-40B4-BE49-F238E27FC236}">
                <a16:creationId xmlns:a16="http://schemas.microsoft.com/office/drawing/2014/main" id="{6332BB62-CC1B-4143-A86C-5F577FB78B9B}"/>
              </a:ext>
            </a:extLst>
          </p:cNvPr>
          <p:cNvGrpSpPr/>
          <p:nvPr/>
        </p:nvGrpSpPr>
        <p:grpSpPr>
          <a:xfrm>
            <a:off x="3305006" y="5612322"/>
            <a:ext cx="1294782" cy="570142"/>
            <a:chOff x="10069164" y="5248336"/>
            <a:chExt cx="1294782" cy="396895"/>
          </a:xfrm>
        </p:grpSpPr>
        <p:sp>
          <p:nvSpPr>
            <p:cNvPr id="69" name="矢印:下 167" title="縦長の矢印の今日">
              <a:extLst>
                <a:ext uri="{FF2B5EF4-FFF2-40B4-BE49-F238E27FC236}">
                  <a16:creationId xmlns:a16="http://schemas.microsoft.com/office/drawing/2014/main" id="{8D1F5E02-E121-40CF-BB4F-DA861261796E}"/>
                </a:ext>
              </a:extLst>
            </p:cNvPr>
            <p:cNvSpPr/>
            <p:nvPr/>
          </p:nvSpPr>
          <p:spPr>
            <a:xfrm rot="10800000">
              <a:off x="10550992" y="5248336"/>
              <a:ext cx="470255" cy="158233"/>
            </a:xfrm>
            <a:prstGeom prst="downArrow">
              <a:avLst>
                <a:gd name="adj1" fmla="val 100000"/>
                <a:gd name="adj2"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ja-JP" altLang="en-US" dirty="0">
                <a:latin typeface="Yu Gothic UI Semibold" panose="020B0700000000000000" pitchFamily="34" charset="-128"/>
                <a:ea typeface="Yu Gothic UI Semibold" panose="020B0700000000000000" pitchFamily="34" charset="-128"/>
              </a:endParaRPr>
            </a:p>
          </p:txBody>
        </p:sp>
        <p:sp>
          <p:nvSpPr>
            <p:cNvPr id="70" name="テキスト ボックス 69">
              <a:extLst>
                <a:ext uri="{FF2B5EF4-FFF2-40B4-BE49-F238E27FC236}">
                  <a16:creationId xmlns:a16="http://schemas.microsoft.com/office/drawing/2014/main" id="{E823AE2E-AC4A-419C-AE83-DF73FF6F8CD5}"/>
                </a:ext>
              </a:extLst>
            </p:cNvPr>
            <p:cNvSpPr txBox="1"/>
            <p:nvPr/>
          </p:nvSpPr>
          <p:spPr>
            <a:xfrm>
              <a:off x="10069164" y="5388127"/>
              <a:ext cx="1294782" cy="257104"/>
            </a:xfrm>
            <a:prstGeom prst="rect">
              <a:avLst/>
            </a:prstGeom>
            <a:noFill/>
          </p:spPr>
          <p:txBody>
            <a:bodyPr wrap="square" lIns="0" tIns="0" rIns="0" bIns="0" rtlCol="0">
              <a:spAutoFit/>
            </a:bodyPr>
            <a:lstStyle/>
            <a:p>
              <a:pPr algn="r"/>
              <a:r>
                <a:rPr lang="en-US" altLang="ja-JP" sz="2400" dirty="0">
                  <a:latin typeface="Yu Gothic UI Semibold" panose="020B0700000000000000" pitchFamily="34" charset="-128"/>
                  <a:ea typeface="Yu Gothic UI Semibold" panose="020B0700000000000000" pitchFamily="34" charset="-128"/>
                </a:rPr>
                <a:t>current</a:t>
              </a:r>
              <a:endParaRPr lang="ja-JP" altLang="en-US" sz="2400" dirty="0">
                <a:latin typeface="Yu Gothic UI Semibold" panose="020B0700000000000000" pitchFamily="34" charset="-128"/>
                <a:ea typeface="Yu Gothic UI Semibold" panose="020B0700000000000000" pitchFamily="34" charset="-128"/>
              </a:endParaRPr>
            </a:p>
          </p:txBody>
        </p:sp>
      </p:grpSp>
      <p:grpSp>
        <p:nvGrpSpPr>
          <p:cNvPr id="80" name="マイルストーン 3" title="マイルストーン 3">
            <a:extLst>
              <a:ext uri="{FF2B5EF4-FFF2-40B4-BE49-F238E27FC236}">
                <a16:creationId xmlns:a16="http://schemas.microsoft.com/office/drawing/2014/main" id="{FF802512-0C48-4497-8C72-3A983DE676A6}"/>
              </a:ext>
            </a:extLst>
          </p:cNvPr>
          <p:cNvGrpSpPr/>
          <p:nvPr/>
        </p:nvGrpSpPr>
        <p:grpSpPr>
          <a:xfrm>
            <a:off x="3614179" y="2067047"/>
            <a:ext cx="1405295" cy="1053932"/>
            <a:chOff x="3075810" y="3971119"/>
            <a:chExt cx="1349628" cy="1034802"/>
          </a:xfrm>
        </p:grpSpPr>
        <p:sp>
          <p:nvSpPr>
            <p:cNvPr id="81" name="矢印:下 117" title="マイルストーンの矢印">
              <a:extLst>
                <a:ext uri="{FF2B5EF4-FFF2-40B4-BE49-F238E27FC236}">
                  <a16:creationId xmlns:a16="http://schemas.microsoft.com/office/drawing/2014/main" id="{E3FCF2E3-C90A-4D97-8B6B-8ED5525679D1}"/>
                </a:ext>
              </a:extLst>
            </p:cNvPr>
            <p:cNvSpPr/>
            <p:nvPr/>
          </p:nvSpPr>
          <p:spPr>
            <a:xfrm>
              <a:off x="3422591" y="4480884"/>
              <a:ext cx="470255" cy="525037"/>
            </a:xfrm>
            <a:prstGeom prst="downArrow">
              <a:avLst>
                <a:gd name="adj1" fmla="val 10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ja-JP" altLang="en-US" dirty="0">
                <a:latin typeface="Yu Gothic UI Semibold" panose="020B0700000000000000" pitchFamily="34" charset="-128"/>
                <a:ea typeface="Yu Gothic UI Semibold" panose="020B0700000000000000" pitchFamily="34" charset="-128"/>
              </a:endParaRPr>
            </a:p>
          </p:txBody>
        </p:sp>
        <p:sp>
          <p:nvSpPr>
            <p:cNvPr id="85" name="テキスト ボックス 84">
              <a:extLst>
                <a:ext uri="{FF2B5EF4-FFF2-40B4-BE49-F238E27FC236}">
                  <a16:creationId xmlns:a16="http://schemas.microsoft.com/office/drawing/2014/main" id="{F4A96A81-0849-4CAF-93FF-32580DF6C628}"/>
                </a:ext>
              </a:extLst>
            </p:cNvPr>
            <p:cNvSpPr txBox="1"/>
            <p:nvPr/>
          </p:nvSpPr>
          <p:spPr>
            <a:xfrm>
              <a:off x="3075810" y="3971119"/>
              <a:ext cx="1349628" cy="362628"/>
            </a:xfrm>
            <a:prstGeom prst="rect">
              <a:avLst/>
            </a:prstGeom>
            <a:noFill/>
          </p:spPr>
          <p:txBody>
            <a:bodyPr wrap="square" lIns="0" tIns="0" rIns="0" bIns="0" rtlCol="0">
              <a:spAutoFit/>
            </a:bodyPr>
            <a:lstStyle/>
            <a:p>
              <a:r>
                <a:rPr lang="en-US" altLang="ja-JP" sz="1200" dirty="0">
                  <a:solidFill>
                    <a:schemeClr val="tx1">
                      <a:lumMod val="75000"/>
                      <a:lumOff val="25000"/>
                    </a:schemeClr>
                  </a:solidFill>
                  <a:latin typeface="Yu Gothic UI Semibold" panose="020B0700000000000000" pitchFamily="34" charset="-128"/>
                  <a:ea typeface="Yu Gothic UI Semibold" panose="020B0700000000000000" pitchFamily="34" charset="-128"/>
                </a:rPr>
                <a:t>Authorized Sale
Registration starts</a:t>
              </a:r>
            </a:p>
          </p:txBody>
        </p:sp>
      </p:grpSp>
      <p:grpSp>
        <p:nvGrpSpPr>
          <p:cNvPr id="86" name="マイルストーン 8" title="マイルストーン 8">
            <a:extLst>
              <a:ext uri="{FF2B5EF4-FFF2-40B4-BE49-F238E27FC236}">
                <a16:creationId xmlns:a16="http://schemas.microsoft.com/office/drawing/2014/main" id="{A4BC615B-0136-417A-BBC8-40BEB9ECFB18}"/>
              </a:ext>
            </a:extLst>
          </p:cNvPr>
          <p:cNvGrpSpPr/>
          <p:nvPr/>
        </p:nvGrpSpPr>
        <p:grpSpPr>
          <a:xfrm>
            <a:off x="4464916" y="4868535"/>
            <a:ext cx="1307019" cy="752739"/>
            <a:chOff x="7677661" y="4546021"/>
            <a:chExt cx="1049870" cy="752739"/>
          </a:xfrm>
        </p:grpSpPr>
        <p:sp>
          <p:nvSpPr>
            <p:cNvPr id="87" name="矢印:下 151" title="短いマイルストーンの矢印">
              <a:extLst>
                <a:ext uri="{FF2B5EF4-FFF2-40B4-BE49-F238E27FC236}">
                  <a16:creationId xmlns:a16="http://schemas.microsoft.com/office/drawing/2014/main" id="{5C169DC0-13B2-4931-AA09-1418E3756186}"/>
                </a:ext>
              </a:extLst>
            </p:cNvPr>
            <p:cNvSpPr/>
            <p:nvPr/>
          </p:nvSpPr>
          <p:spPr>
            <a:xfrm>
              <a:off x="7992089" y="5050219"/>
              <a:ext cx="346701" cy="248541"/>
            </a:xfrm>
            <a:prstGeom prst="downArrow">
              <a:avLst>
                <a:gd name="adj1" fmla="val 100000"/>
                <a:gd name="adj2" fmla="val 50000"/>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ja-JP" altLang="en-US" dirty="0">
                <a:latin typeface="Yu Gothic UI Semibold" panose="020B0700000000000000" pitchFamily="34" charset="-128"/>
                <a:ea typeface="Yu Gothic UI Semibold" panose="020B0700000000000000" pitchFamily="34" charset="-128"/>
              </a:endParaRPr>
            </a:p>
          </p:txBody>
        </p:sp>
        <p:grpSp>
          <p:nvGrpSpPr>
            <p:cNvPr id="88" name="グループ 152" title="マイルストーンのテキスト">
              <a:extLst>
                <a:ext uri="{FF2B5EF4-FFF2-40B4-BE49-F238E27FC236}">
                  <a16:creationId xmlns:a16="http://schemas.microsoft.com/office/drawing/2014/main" id="{2B722C70-0368-4B51-9B3C-3126852E571F}"/>
                </a:ext>
              </a:extLst>
            </p:cNvPr>
            <p:cNvGrpSpPr/>
            <p:nvPr/>
          </p:nvGrpSpPr>
          <p:grpSpPr>
            <a:xfrm>
              <a:off x="7677661" y="4546021"/>
              <a:ext cx="1049870" cy="454431"/>
              <a:chOff x="1805886" y="2470952"/>
              <a:chExt cx="1049870" cy="454431"/>
            </a:xfrm>
          </p:grpSpPr>
          <p:sp>
            <p:nvSpPr>
              <p:cNvPr id="89" name="テキスト ボックス 88">
                <a:extLst>
                  <a:ext uri="{FF2B5EF4-FFF2-40B4-BE49-F238E27FC236}">
                    <a16:creationId xmlns:a16="http://schemas.microsoft.com/office/drawing/2014/main" id="{94B4E63D-FEEC-4BF9-A484-E3E22523AC35}"/>
                  </a:ext>
                </a:extLst>
              </p:cNvPr>
              <p:cNvSpPr txBox="1"/>
              <p:nvPr/>
            </p:nvSpPr>
            <p:spPr>
              <a:xfrm>
                <a:off x="1805886" y="2470952"/>
                <a:ext cx="969282" cy="215444"/>
              </a:xfrm>
              <a:prstGeom prst="rect">
                <a:avLst/>
              </a:prstGeom>
              <a:noFill/>
            </p:spPr>
            <p:txBody>
              <a:bodyPr wrap="square" lIns="0" tIns="0" rIns="0" bIns="0" rtlCol="0">
                <a:spAutoFit/>
              </a:bodyPr>
              <a:lstStyle/>
              <a:p>
                <a:r>
                  <a:rPr lang="en-US" altLang="ja-JP" sz="1400" dirty="0">
                    <a:latin typeface="Yu Gothic UI Semibold" panose="020B0700000000000000" pitchFamily="34" charset="-128"/>
                    <a:ea typeface="Yu Gothic UI Semibold" panose="020B0700000000000000" pitchFamily="34" charset="-128"/>
                  </a:rPr>
                  <a:t>Joint Research</a:t>
                </a:r>
                <a:endParaRPr lang="ja-JP" altLang="en-US" dirty="0">
                  <a:latin typeface="Yu Gothic UI Semibold" panose="020B0700000000000000" pitchFamily="34" charset="-128"/>
                  <a:ea typeface="Yu Gothic UI Semibold" panose="020B0700000000000000" pitchFamily="34" charset="-128"/>
                </a:endParaRPr>
              </a:p>
            </p:txBody>
          </p:sp>
          <p:sp>
            <p:nvSpPr>
              <p:cNvPr id="90" name="テキスト ボックス 89">
                <a:extLst>
                  <a:ext uri="{FF2B5EF4-FFF2-40B4-BE49-F238E27FC236}">
                    <a16:creationId xmlns:a16="http://schemas.microsoft.com/office/drawing/2014/main" id="{F02B1879-2547-4556-AAD7-BB28C3064C68}"/>
                  </a:ext>
                </a:extLst>
              </p:cNvPr>
              <p:cNvSpPr txBox="1"/>
              <p:nvPr/>
            </p:nvSpPr>
            <p:spPr>
              <a:xfrm>
                <a:off x="1963539" y="2771495"/>
                <a:ext cx="892217" cy="153888"/>
              </a:xfrm>
              <a:prstGeom prst="rect">
                <a:avLst/>
              </a:prstGeom>
              <a:noFill/>
            </p:spPr>
            <p:txBody>
              <a:bodyPr wrap="square" lIns="0" tIns="0" rIns="0" bIns="0" rtlCol="0">
                <a:spAutoFit/>
              </a:bodyPr>
              <a:lstStyle/>
              <a:p>
                <a:r>
                  <a:rPr lang="en-US" altLang="ja-JP" sz="1000" dirty="0">
                    <a:solidFill>
                      <a:schemeClr val="tx1">
                        <a:lumMod val="75000"/>
                        <a:lumOff val="25000"/>
                      </a:schemeClr>
                    </a:solidFill>
                    <a:latin typeface="Yu Gothic UI" panose="020B0500000000000000" pitchFamily="34" charset="-128"/>
                    <a:ea typeface="Yu Gothic UI" panose="020B0500000000000000" pitchFamily="34" charset="-128"/>
                  </a:rPr>
                  <a:t>AI Development</a:t>
                </a:r>
                <a:endParaRPr lang="ja-JP" altLang="en-US" sz="1000" dirty="0">
                  <a:solidFill>
                    <a:schemeClr val="tx1">
                      <a:lumMod val="75000"/>
                      <a:lumOff val="25000"/>
                    </a:schemeClr>
                  </a:solidFill>
                  <a:latin typeface="Yu Gothic UI" panose="020B0500000000000000" pitchFamily="34" charset="-128"/>
                  <a:ea typeface="Yu Gothic UI" panose="020B0500000000000000" pitchFamily="34" charset="-128"/>
                </a:endParaRPr>
              </a:p>
            </p:txBody>
          </p:sp>
        </p:grpSp>
      </p:grpSp>
      <p:grpSp>
        <p:nvGrpSpPr>
          <p:cNvPr id="51" name="マイルストーン 8" title="マイルストーン 8">
            <a:extLst>
              <a:ext uri="{FF2B5EF4-FFF2-40B4-BE49-F238E27FC236}">
                <a16:creationId xmlns:a16="http://schemas.microsoft.com/office/drawing/2014/main" id="{83C4FFB8-9270-4F78-8884-2C0FE8A6D279}"/>
              </a:ext>
            </a:extLst>
          </p:cNvPr>
          <p:cNvGrpSpPr/>
          <p:nvPr/>
        </p:nvGrpSpPr>
        <p:grpSpPr>
          <a:xfrm>
            <a:off x="1150463" y="1975879"/>
            <a:ext cx="1024048" cy="1146454"/>
            <a:chOff x="7937697" y="3858795"/>
            <a:chExt cx="1019845" cy="1146454"/>
          </a:xfrm>
        </p:grpSpPr>
        <p:sp>
          <p:nvSpPr>
            <p:cNvPr id="52" name="矢印:下 151" title="短いマイルストーンの矢印">
              <a:extLst>
                <a:ext uri="{FF2B5EF4-FFF2-40B4-BE49-F238E27FC236}">
                  <a16:creationId xmlns:a16="http://schemas.microsoft.com/office/drawing/2014/main" id="{CDA425F9-BBDD-457C-9F26-553CBDFAA0D4}"/>
                </a:ext>
              </a:extLst>
            </p:cNvPr>
            <p:cNvSpPr/>
            <p:nvPr/>
          </p:nvSpPr>
          <p:spPr>
            <a:xfrm>
              <a:off x="7963087" y="4451251"/>
              <a:ext cx="470255" cy="553998"/>
            </a:xfrm>
            <a:prstGeom prst="downArrow">
              <a:avLst>
                <a:gd name="adj1" fmla="val 100000"/>
                <a:gd name="adj2"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ja-JP" altLang="en-US" dirty="0">
                <a:latin typeface="Yu Gothic UI Semibold" panose="020B0700000000000000" pitchFamily="34" charset="-128"/>
                <a:ea typeface="Yu Gothic UI Semibold" panose="020B0700000000000000" pitchFamily="34" charset="-128"/>
              </a:endParaRPr>
            </a:p>
          </p:txBody>
        </p:sp>
        <p:sp>
          <p:nvSpPr>
            <p:cNvPr id="54" name="テキスト ボックス 53">
              <a:extLst>
                <a:ext uri="{FF2B5EF4-FFF2-40B4-BE49-F238E27FC236}">
                  <a16:creationId xmlns:a16="http://schemas.microsoft.com/office/drawing/2014/main" id="{F616F913-FF31-4B6C-9844-8C2B53DEB7AA}"/>
                </a:ext>
              </a:extLst>
            </p:cNvPr>
            <p:cNvSpPr txBox="1"/>
            <p:nvPr/>
          </p:nvSpPr>
          <p:spPr>
            <a:xfrm>
              <a:off x="7937697" y="3858795"/>
              <a:ext cx="1019845" cy="553998"/>
            </a:xfrm>
            <a:prstGeom prst="rect">
              <a:avLst/>
            </a:prstGeom>
            <a:noFill/>
          </p:spPr>
          <p:txBody>
            <a:bodyPr wrap="square" lIns="0" tIns="0" rIns="0" bIns="0" rtlCol="0">
              <a:spAutoFit/>
            </a:bodyPr>
            <a:lstStyle/>
            <a:p>
              <a:r>
                <a:rPr lang="en-US" altLang="ja-JP" sz="1200" dirty="0">
                  <a:solidFill>
                    <a:schemeClr val="tx1">
                      <a:lumMod val="75000"/>
                      <a:lumOff val="25000"/>
                    </a:schemeClr>
                  </a:solidFill>
                  <a:latin typeface="Yu Gothic UI Semibold" panose="020B0700000000000000" pitchFamily="34" charset="-128"/>
                  <a:ea typeface="Yu Gothic UI Semibold" panose="020B0700000000000000" pitchFamily="34" charset="-128"/>
                </a:rPr>
                <a:t>KOL
Start of selection</a:t>
              </a:r>
              <a:endParaRPr lang="ja-JP" altLang="en-US" sz="1200" dirty="0">
                <a:solidFill>
                  <a:schemeClr val="tx1">
                    <a:lumMod val="75000"/>
                    <a:lumOff val="25000"/>
                  </a:schemeClr>
                </a:solidFill>
                <a:latin typeface="Yu Gothic UI Semibold" panose="020B0700000000000000" pitchFamily="34" charset="-128"/>
                <a:ea typeface="Yu Gothic UI Semibold" panose="020B0700000000000000" pitchFamily="34" charset="-128"/>
              </a:endParaRPr>
            </a:p>
          </p:txBody>
        </p:sp>
      </p:grpSp>
      <p:grpSp>
        <p:nvGrpSpPr>
          <p:cNvPr id="112" name="マイルストーン 8" title="マイルストーン 8">
            <a:extLst>
              <a:ext uri="{FF2B5EF4-FFF2-40B4-BE49-F238E27FC236}">
                <a16:creationId xmlns:a16="http://schemas.microsoft.com/office/drawing/2014/main" id="{F98F65C0-AC64-49AC-A6CD-F25114812348}"/>
              </a:ext>
            </a:extLst>
          </p:cNvPr>
          <p:cNvGrpSpPr/>
          <p:nvPr/>
        </p:nvGrpSpPr>
        <p:grpSpPr>
          <a:xfrm rot="10800000">
            <a:off x="5777857" y="4793314"/>
            <a:ext cx="1515827" cy="808111"/>
            <a:chOff x="7963087" y="5178903"/>
            <a:chExt cx="1160537" cy="808111"/>
          </a:xfrm>
        </p:grpSpPr>
        <p:sp>
          <p:nvSpPr>
            <p:cNvPr id="113" name="矢印:下 151" title="短いマイルストーンの矢印">
              <a:extLst>
                <a:ext uri="{FF2B5EF4-FFF2-40B4-BE49-F238E27FC236}">
                  <a16:creationId xmlns:a16="http://schemas.microsoft.com/office/drawing/2014/main" id="{94E1A872-60F8-4011-8828-E5BFC64B61E1}"/>
                </a:ext>
              </a:extLst>
            </p:cNvPr>
            <p:cNvSpPr/>
            <p:nvPr/>
          </p:nvSpPr>
          <p:spPr>
            <a:xfrm rot="10800000">
              <a:off x="7963087" y="5178903"/>
              <a:ext cx="1160537" cy="260667"/>
            </a:xfrm>
            <a:prstGeom prst="downArrow">
              <a:avLst>
                <a:gd name="adj1" fmla="val 100000"/>
                <a:gd name="adj2" fmla="val 50000"/>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ja-JP" altLang="en-US" dirty="0">
                <a:latin typeface="Yu Gothic UI Semibold" panose="020B0700000000000000" pitchFamily="34" charset="-128"/>
                <a:ea typeface="Yu Gothic UI Semibold" panose="020B0700000000000000" pitchFamily="34" charset="-128"/>
              </a:endParaRPr>
            </a:p>
          </p:txBody>
        </p:sp>
        <p:grpSp>
          <p:nvGrpSpPr>
            <p:cNvPr id="114" name="グループ 152" title="マイルストーンのテキスト">
              <a:extLst>
                <a:ext uri="{FF2B5EF4-FFF2-40B4-BE49-F238E27FC236}">
                  <a16:creationId xmlns:a16="http://schemas.microsoft.com/office/drawing/2014/main" id="{6EE7640D-EE3A-4CD4-952A-8FD640C98F48}"/>
                </a:ext>
              </a:extLst>
            </p:cNvPr>
            <p:cNvGrpSpPr/>
            <p:nvPr/>
          </p:nvGrpSpPr>
          <p:grpSpPr>
            <a:xfrm>
              <a:off x="8099962" y="5311424"/>
              <a:ext cx="896373" cy="675590"/>
              <a:chOff x="2228187" y="3236355"/>
              <a:chExt cx="896373" cy="675590"/>
            </a:xfrm>
          </p:grpSpPr>
          <p:sp>
            <p:nvSpPr>
              <p:cNvPr id="115" name="テキスト ボックス 114">
                <a:extLst>
                  <a:ext uri="{FF2B5EF4-FFF2-40B4-BE49-F238E27FC236}">
                    <a16:creationId xmlns:a16="http://schemas.microsoft.com/office/drawing/2014/main" id="{4FA05931-0DCE-447E-A2CC-58F7FFACFDD8}"/>
                  </a:ext>
                </a:extLst>
              </p:cNvPr>
              <p:cNvSpPr txBox="1"/>
              <p:nvPr/>
            </p:nvSpPr>
            <p:spPr>
              <a:xfrm rot="10800000">
                <a:off x="2342144" y="3665724"/>
                <a:ext cx="678471" cy="246221"/>
              </a:xfrm>
              <a:prstGeom prst="rect">
                <a:avLst/>
              </a:prstGeom>
              <a:noFill/>
            </p:spPr>
            <p:txBody>
              <a:bodyPr wrap="square" lIns="0" tIns="0" rIns="0" bIns="0" rtlCol="0">
                <a:spAutoFit/>
              </a:bodyPr>
              <a:lstStyle/>
              <a:p>
                <a:r>
                  <a:rPr lang="en-US" altLang="ja-JP" sz="1600" dirty="0">
                    <a:latin typeface="Yu Gothic UI Semibold" panose="020B0700000000000000" pitchFamily="34" charset="-128"/>
                    <a:ea typeface="Yu Gothic UI Semibold" panose="020B0700000000000000" pitchFamily="34" charset="-128"/>
                  </a:rPr>
                  <a:t>Increase</a:t>
                </a:r>
                <a:endParaRPr lang="ja-JP" altLang="en-US" sz="1600" dirty="0">
                  <a:latin typeface="Yu Gothic UI Semibold" panose="020B0700000000000000" pitchFamily="34" charset="-128"/>
                  <a:ea typeface="Yu Gothic UI Semibold" panose="020B0700000000000000" pitchFamily="34" charset="-128"/>
                </a:endParaRPr>
              </a:p>
            </p:txBody>
          </p:sp>
          <p:sp>
            <p:nvSpPr>
              <p:cNvPr id="116" name="テキスト ボックス 115">
                <a:extLst>
                  <a:ext uri="{FF2B5EF4-FFF2-40B4-BE49-F238E27FC236}">
                    <a16:creationId xmlns:a16="http://schemas.microsoft.com/office/drawing/2014/main" id="{61234021-B14C-42E0-9C53-DB436B33247A}"/>
                  </a:ext>
                </a:extLst>
              </p:cNvPr>
              <p:cNvSpPr txBox="1"/>
              <p:nvPr/>
            </p:nvSpPr>
            <p:spPr>
              <a:xfrm rot="10800000">
                <a:off x="2228187" y="3236355"/>
                <a:ext cx="896373" cy="415498"/>
              </a:xfrm>
              <a:prstGeom prst="rect">
                <a:avLst/>
              </a:prstGeom>
              <a:noFill/>
            </p:spPr>
            <p:txBody>
              <a:bodyPr wrap="square" lIns="0" tIns="0" rIns="0" bIns="0" rtlCol="0">
                <a:spAutoFit/>
              </a:bodyPr>
              <a:lstStyle/>
              <a:p>
                <a:r>
                  <a:rPr lang="en-US" altLang="ja-JP" sz="900" dirty="0">
                    <a:solidFill>
                      <a:schemeClr val="tx1">
                        <a:lumMod val="75000"/>
                        <a:lumOff val="25000"/>
                      </a:schemeClr>
                    </a:solidFill>
                    <a:latin typeface="Yu Gothic UI" panose="020B0500000000000000" pitchFamily="34" charset="-128"/>
                    <a:ea typeface="Yu Gothic UI" panose="020B0500000000000000" pitchFamily="34" charset="-128"/>
                  </a:rPr>
                  <a:t>Development and Business Development
</a:t>
                </a:r>
                <a:endParaRPr lang="ja-JP" altLang="en-US" sz="1000" dirty="0">
                  <a:solidFill>
                    <a:schemeClr val="tx1">
                      <a:lumMod val="75000"/>
                      <a:lumOff val="25000"/>
                    </a:schemeClr>
                  </a:solidFill>
                  <a:latin typeface="Yu Gothic UI" panose="020B0500000000000000" pitchFamily="34" charset="-128"/>
                  <a:ea typeface="Yu Gothic UI" panose="020B0500000000000000" pitchFamily="34" charset="-128"/>
                </a:endParaRPr>
              </a:p>
            </p:txBody>
          </p:sp>
        </p:grpSp>
      </p:grpSp>
      <p:grpSp>
        <p:nvGrpSpPr>
          <p:cNvPr id="118" name="マイルストーン 8" title="マイルストーン 8">
            <a:extLst>
              <a:ext uri="{FF2B5EF4-FFF2-40B4-BE49-F238E27FC236}">
                <a16:creationId xmlns:a16="http://schemas.microsoft.com/office/drawing/2014/main" id="{FC316B58-EF25-4866-87E9-037D7A4828D4}"/>
              </a:ext>
            </a:extLst>
          </p:cNvPr>
          <p:cNvGrpSpPr/>
          <p:nvPr/>
        </p:nvGrpSpPr>
        <p:grpSpPr>
          <a:xfrm rot="10800000">
            <a:off x="7798686" y="4827375"/>
            <a:ext cx="1515826" cy="803115"/>
            <a:chOff x="7946945" y="5505943"/>
            <a:chExt cx="1160537" cy="803115"/>
          </a:xfrm>
        </p:grpSpPr>
        <p:sp>
          <p:nvSpPr>
            <p:cNvPr id="119" name="矢印:下 151" title="短いマイルストーンの矢印">
              <a:extLst>
                <a:ext uri="{FF2B5EF4-FFF2-40B4-BE49-F238E27FC236}">
                  <a16:creationId xmlns:a16="http://schemas.microsoft.com/office/drawing/2014/main" id="{7B027966-E910-481D-8DFC-148691260F8F}"/>
                </a:ext>
              </a:extLst>
            </p:cNvPr>
            <p:cNvSpPr/>
            <p:nvPr/>
          </p:nvSpPr>
          <p:spPr>
            <a:xfrm rot="10800000">
              <a:off x="7946945" y="5505943"/>
              <a:ext cx="1160537" cy="260667"/>
            </a:xfrm>
            <a:prstGeom prst="downArrow">
              <a:avLst>
                <a:gd name="adj1" fmla="val 100000"/>
                <a:gd name="adj2" fmla="val 50000"/>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ja-JP" altLang="en-US" dirty="0">
                <a:latin typeface="Yu Gothic UI Semibold" panose="020B0700000000000000" pitchFamily="34" charset="-128"/>
                <a:ea typeface="Yu Gothic UI Semibold" panose="020B0700000000000000" pitchFamily="34" charset="-128"/>
              </a:endParaRPr>
            </a:p>
          </p:txBody>
        </p:sp>
        <p:grpSp>
          <p:nvGrpSpPr>
            <p:cNvPr id="120" name="グループ 152" title="マイルストーンのテキスト">
              <a:extLst>
                <a:ext uri="{FF2B5EF4-FFF2-40B4-BE49-F238E27FC236}">
                  <a16:creationId xmlns:a16="http://schemas.microsoft.com/office/drawing/2014/main" id="{0C8EF0C8-0A32-426E-A8B8-016FEC9FE887}"/>
                </a:ext>
              </a:extLst>
            </p:cNvPr>
            <p:cNvGrpSpPr/>
            <p:nvPr/>
          </p:nvGrpSpPr>
          <p:grpSpPr>
            <a:xfrm>
              <a:off x="8063104" y="5770029"/>
              <a:ext cx="896373" cy="539029"/>
              <a:chOff x="2191329" y="3694960"/>
              <a:chExt cx="896373" cy="539029"/>
            </a:xfrm>
          </p:grpSpPr>
          <p:sp>
            <p:nvSpPr>
              <p:cNvPr id="121" name="テキスト ボックス 120">
                <a:extLst>
                  <a:ext uri="{FF2B5EF4-FFF2-40B4-BE49-F238E27FC236}">
                    <a16:creationId xmlns:a16="http://schemas.microsoft.com/office/drawing/2014/main" id="{E99101D2-DCEE-4D53-B56D-74FD425AF8F9}"/>
                  </a:ext>
                </a:extLst>
              </p:cNvPr>
              <p:cNvSpPr txBox="1"/>
              <p:nvPr/>
            </p:nvSpPr>
            <p:spPr>
              <a:xfrm rot="10800000">
                <a:off x="2324631" y="3987768"/>
                <a:ext cx="658997" cy="246221"/>
              </a:xfrm>
              <a:prstGeom prst="rect">
                <a:avLst/>
              </a:prstGeom>
              <a:noFill/>
            </p:spPr>
            <p:txBody>
              <a:bodyPr wrap="square" lIns="0" tIns="0" rIns="0" bIns="0" rtlCol="0">
                <a:spAutoFit/>
              </a:bodyPr>
              <a:lstStyle/>
              <a:p>
                <a:r>
                  <a:rPr lang="en-US" altLang="ja-JP" sz="1600" dirty="0">
                    <a:latin typeface="Yu Gothic UI Semibold" panose="020B0700000000000000" pitchFamily="34" charset="-128"/>
                    <a:ea typeface="Yu Gothic UI Semibold" panose="020B0700000000000000" pitchFamily="34" charset="-128"/>
                  </a:rPr>
                  <a:t>Increase</a:t>
                </a:r>
                <a:endParaRPr lang="ja-JP" altLang="en-US" dirty="0">
                  <a:latin typeface="Yu Gothic UI Semibold" panose="020B0700000000000000" pitchFamily="34" charset="-128"/>
                  <a:ea typeface="Yu Gothic UI Semibold" panose="020B0700000000000000" pitchFamily="34" charset="-128"/>
                </a:endParaRPr>
              </a:p>
            </p:txBody>
          </p:sp>
          <p:sp>
            <p:nvSpPr>
              <p:cNvPr id="122" name="テキスト ボックス 121">
                <a:extLst>
                  <a:ext uri="{FF2B5EF4-FFF2-40B4-BE49-F238E27FC236}">
                    <a16:creationId xmlns:a16="http://schemas.microsoft.com/office/drawing/2014/main" id="{C564558F-7D0A-4B16-AAA2-21D487ADAA77}"/>
                  </a:ext>
                </a:extLst>
              </p:cNvPr>
              <p:cNvSpPr txBox="1"/>
              <p:nvPr/>
            </p:nvSpPr>
            <p:spPr>
              <a:xfrm rot="10800000">
                <a:off x="2191329" y="3694960"/>
                <a:ext cx="896373" cy="276999"/>
              </a:xfrm>
              <a:prstGeom prst="rect">
                <a:avLst/>
              </a:prstGeom>
              <a:noFill/>
            </p:spPr>
            <p:txBody>
              <a:bodyPr wrap="square" lIns="0" tIns="0" rIns="0" bIns="0" rtlCol="0">
                <a:spAutoFit/>
              </a:bodyPr>
              <a:lstStyle/>
              <a:p>
                <a:r>
                  <a:rPr lang="en-US" altLang="ja-JP" sz="900" dirty="0">
                    <a:solidFill>
                      <a:schemeClr val="tx1">
                        <a:lumMod val="75000"/>
                        <a:lumOff val="25000"/>
                      </a:schemeClr>
                    </a:solidFill>
                    <a:latin typeface="Yu Gothic UI" panose="020B0500000000000000" pitchFamily="34" charset="-128"/>
                    <a:ea typeface="Yu Gothic UI" panose="020B0500000000000000" pitchFamily="34" charset="-128"/>
                  </a:rPr>
                  <a:t>Development and Business Development</a:t>
                </a:r>
                <a:endParaRPr lang="ja-JP" altLang="en-US" sz="1000" dirty="0">
                  <a:solidFill>
                    <a:schemeClr val="tx1">
                      <a:lumMod val="75000"/>
                      <a:lumOff val="25000"/>
                    </a:schemeClr>
                  </a:solidFill>
                  <a:latin typeface="Yu Gothic UI" panose="020B0500000000000000" pitchFamily="34" charset="-128"/>
                  <a:ea typeface="Yu Gothic UI" panose="020B0500000000000000" pitchFamily="34" charset="-128"/>
                </a:endParaRPr>
              </a:p>
            </p:txBody>
          </p:sp>
        </p:grpSp>
      </p:grpSp>
      <p:sp>
        <p:nvSpPr>
          <p:cNvPr id="124" name="テキスト ボックス 123">
            <a:extLst>
              <a:ext uri="{FF2B5EF4-FFF2-40B4-BE49-F238E27FC236}">
                <a16:creationId xmlns:a16="http://schemas.microsoft.com/office/drawing/2014/main" id="{B5DF35E5-1755-4579-AD1F-4378C6279019}"/>
              </a:ext>
            </a:extLst>
          </p:cNvPr>
          <p:cNvSpPr txBox="1"/>
          <p:nvPr/>
        </p:nvSpPr>
        <p:spPr>
          <a:xfrm>
            <a:off x="8586990" y="4421542"/>
            <a:ext cx="1515826" cy="369332"/>
          </a:xfrm>
          <a:prstGeom prst="rect">
            <a:avLst/>
          </a:prstGeom>
          <a:noFill/>
        </p:spPr>
        <p:txBody>
          <a:bodyPr wrap="square" rtlCol="0">
            <a:spAutoFit/>
          </a:bodyPr>
          <a:lstStyle/>
          <a:p>
            <a:r>
              <a:rPr lang="en-US" altLang="ja-JP" b="1" dirty="0">
                <a:solidFill>
                  <a:srgbClr val="FFC000"/>
                </a:solidFill>
              </a:rPr>
              <a:t>Startup Boost</a:t>
            </a:r>
            <a:endParaRPr kumimoji="1" lang="ja-JP" altLang="en-US" b="1" dirty="0">
              <a:solidFill>
                <a:srgbClr val="FFC000"/>
              </a:solidFill>
            </a:endParaRPr>
          </a:p>
        </p:txBody>
      </p:sp>
      <p:grpSp>
        <p:nvGrpSpPr>
          <p:cNvPr id="125" name="マイルストーン 7" title="マイルストーン 7">
            <a:extLst>
              <a:ext uri="{FF2B5EF4-FFF2-40B4-BE49-F238E27FC236}">
                <a16:creationId xmlns:a16="http://schemas.microsoft.com/office/drawing/2014/main" id="{B037EF5D-09BB-4355-BAC2-3E6BE1974C3E}"/>
              </a:ext>
            </a:extLst>
          </p:cNvPr>
          <p:cNvGrpSpPr/>
          <p:nvPr/>
        </p:nvGrpSpPr>
        <p:grpSpPr>
          <a:xfrm>
            <a:off x="6398545" y="634971"/>
            <a:ext cx="2348371" cy="1222705"/>
            <a:chOff x="6840005" y="1005008"/>
            <a:chExt cx="2348371" cy="1222705"/>
          </a:xfrm>
        </p:grpSpPr>
        <p:sp>
          <p:nvSpPr>
            <p:cNvPr id="126" name="矢印:下 145" title="マイルストーンの縦長の矢印">
              <a:extLst>
                <a:ext uri="{FF2B5EF4-FFF2-40B4-BE49-F238E27FC236}">
                  <a16:creationId xmlns:a16="http://schemas.microsoft.com/office/drawing/2014/main" id="{361F52B1-A46D-4310-8F99-603DB2297AA5}"/>
                </a:ext>
              </a:extLst>
            </p:cNvPr>
            <p:cNvSpPr/>
            <p:nvPr/>
          </p:nvSpPr>
          <p:spPr>
            <a:xfrm>
              <a:off x="7304216" y="1813525"/>
              <a:ext cx="470255" cy="414188"/>
            </a:xfrm>
            <a:prstGeom prst="downArrow">
              <a:avLst>
                <a:gd name="adj1" fmla="val 100000"/>
                <a:gd name="adj2" fmla="val 50000"/>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ja-JP" altLang="en-US" dirty="0">
                <a:latin typeface="Yu Gothic UI Semibold" panose="020B0700000000000000" pitchFamily="34" charset="-128"/>
                <a:ea typeface="Yu Gothic UI Semibold" panose="020B0700000000000000" pitchFamily="34" charset="-128"/>
              </a:endParaRPr>
            </a:p>
          </p:txBody>
        </p:sp>
        <p:grpSp>
          <p:nvGrpSpPr>
            <p:cNvPr id="127" name="グループ 147" title="マイルストーンのテキスト">
              <a:extLst>
                <a:ext uri="{FF2B5EF4-FFF2-40B4-BE49-F238E27FC236}">
                  <a16:creationId xmlns:a16="http://schemas.microsoft.com/office/drawing/2014/main" id="{56CE70D1-CC45-495F-8B35-7BEACB410544}"/>
                </a:ext>
              </a:extLst>
            </p:cNvPr>
            <p:cNvGrpSpPr/>
            <p:nvPr/>
          </p:nvGrpSpPr>
          <p:grpSpPr>
            <a:xfrm>
              <a:off x="6840005" y="1005008"/>
              <a:ext cx="2348371" cy="697476"/>
              <a:chOff x="1645764" y="1992301"/>
              <a:chExt cx="2348371" cy="697476"/>
            </a:xfrm>
          </p:grpSpPr>
          <p:sp>
            <p:nvSpPr>
              <p:cNvPr id="128" name="テキスト ボックス 127">
                <a:extLst>
                  <a:ext uri="{FF2B5EF4-FFF2-40B4-BE49-F238E27FC236}">
                    <a16:creationId xmlns:a16="http://schemas.microsoft.com/office/drawing/2014/main" id="{4B7350AF-BA32-4A21-B98F-6774FB7B35EE}"/>
                  </a:ext>
                </a:extLst>
              </p:cNvPr>
              <p:cNvSpPr txBox="1"/>
              <p:nvPr/>
            </p:nvSpPr>
            <p:spPr>
              <a:xfrm>
                <a:off x="1657190" y="1992301"/>
                <a:ext cx="1983780" cy="307777"/>
              </a:xfrm>
              <a:prstGeom prst="rect">
                <a:avLst/>
              </a:prstGeom>
              <a:noFill/>
            </p:spPr>
            <p:txBody>
              <a:bodyPr wrap="square" lIns="0" tIns="0" rIns="0" bIns="0" rtlCol="0">
                <a:spAutoFit/>
              </a:bodyPr>
              <a:lstStyle/>
              <a:p>
                <a:r>
                  <a:rPr lang="en-US" altLang="ja-JP" sz="2000" spc="-20" dirty="0">
                    <a:solidFill>
                      <a:schemeClr val="tx1">
                        <a:lumMod val="75000"/>
                        <a:lumOff val="25000"/>
                      </a:schemeClr>
                    </a:solidFill>
                    <a:latin typeface="Yu Gothic UI Semibold" panose="020B0700000000000000" pitchFamily="34" charset="-128"/>
                    <a:ea typeface="Yu Gothic UI Semibold" panose="020B0700000000000000" pitchFamily="34" charset="-128"/>
                  </a:rPr>
                  <a:t>Ver2.0 Launch</a:t>
                </a:r>
                <a:endParaRPr lang="ja-JP" altLang="en-US" sz="2000" spc="-20" dirty="0">
                  <a:solidFill>
                    <a:schemeClr val="tx1">
                      <a:lumMod val="75000"/>
                      <a:lumOff val="25000"/>
                    </a:schemeClr>
                  </a:solidFill>
                  <a:latin typeface="Yu Gothic UI Semibold" panose="020B0700000000000000" pitchFamily="34" charset="-128"/>
                  <a:ea typeface="Yu Gothic UI Semibold" panose="020B0700000000000000" pitchFamily="34" charset="-128"/>
                </a:endParaRPr>
              </a:p>
            </p:txBody>
          </p:sp>
          <p:sp>
            <p:nvSpPr>
              <p:cNvPr id="129" name="テキスト ボックス 128">
                <a:extLst>
                  <a:ext uri="{FF2B5EF4-FFF2-40B4-BE49-F238E27FC236}">
                    <a16:creationId xmlns:a16="http://schemas.microsoft.com/office/drawing/2014/main" id="{30D3F729-72C9-4FB4-B62F-FE4BEBD8E9E5}"/>
                  </a:ext>
                </a:extLst>
              </p:cNvPr>
              <p:cNvSpPr txBox="1"/>
              <p:nvPr/>
            </p:nvSpPr>
            <p:spPr>
              <a:xfrm>
                <a:off x="1645764" y="2382000"/>
                <a:ext cx="2348371" cy="307777"/>
              </a:xfrm>
              <a:prstGeom prst="rect">
                <a:avLst/>
              </a:prstGeom>
              <a:noFill/>
            </p:spPr>
            <p:txBody>
              <a:bodyPr wrap="square" lIns="0" tIns="0" rIns="0" bIns="0" rtlCol="0">
                <a:spAutoFit/>
              </a:bodyPr>
              <a:lstStyle/>
              <a:p>
                <a:r>
                  <a:rPr lang="en-US" altLang="ja-JP" sz="1000" dirty="0">
                    <a:solidFill>
                      <a:schemeClr val="tx1">
                        <a:lumMod val="75000"/>
                        <a:lumOff val="25000"/>
                      </a:schemeClr>
                    </a:solidFill>
                    <a:latin typeface="Yu Gothic UI" panose="020B0500000000000000" pitchFamily="34" charset="-128"/>
                    <a:ea typeface="Yu Gothic UI" panose="020B0500000000000000" pitchFamily="34" charset="-128"/>
                  </a:rPr>
                  <a:t>Expansion of AI and operation options, cooperation with other applications</a:t>
                </a:r>
                <a:endParaRPr lang="ja-JP" altLang="en-US" sz="1000" dirty="0">
                  <a:solidFill>
                    <a:schemeClr val="tx1">
                      <a:lumMod val="75000"/>
                      <a:lumOff val="25000"/>
                    </a:schemeClr>
                  </a:solidFill>
                  <a:latin typeface="Yu Gothic UI" panose="020B0500000000000000" pitchFamily="34" charset="-128"/>
                  <a:ea typeface="Yu Gothic UI" panose="020B0500000000000000" pitchFamily="34" charset="-128"/>
                </a:endParaRPr>
              </a:p>
            </p:txBody>
          </p:sp>
        </p:grpSp>
      </p:grpSp>
      <p:grpSp>
        <p:nvGrpSpPr>
          <p:cNvPr id="142" name="マイルストーン 6" title="マイルストーン 6">
            <a:extLst>
              <a:ext uri="{FF2B5EF4-FFF2-40B4-BE49-F238E27FC236}">
                <a16:creationId xmlns:a16="http://schemas.microsoft.com/office/drawing/2014/main" id="{9D9623E4-D176-4B43-93B4-5F0C7081CC12}"/>
              </a:ext>
            </a:extLst>
          </p:cNvPr>
          <p:cNvGrpSpPr/>
          <p:nvPr/>
        </p:nvGrpSpPr>
        <p:grpSpPr>
          <a:xfrm>
            <a:off x="8453567" y="3301160"/>
            <a:ext cx="1836255" cy="1015067"/>
            <a:chOff x="6283866" y="6459324"/>
            <a:chExt cx="1836255" cy="652082"/>
          </a:xfrm>
        </p:grpSpPr>
        <p:sp>
          <p:nvSpPr>
            <p:cNvPr id="143" name="矢印:下 138" title="マイルストーンの矢印">
              <a:extLst>
                <a:ext uri="{FF2B5EF4-FFF2-40B4-BE49-F238E27FC236}">
                  <a16:creationId xmlns:a16="http://schemas.microsoft.com/office/drawing/2014/main" id="{CBE831A3-541D-4B2C-A6D3-E6494BB8236D}"/>
                </a:ext>
              </a:extLst>
            </p:cNvPr>
            <p:cNvSpPr/>
            <p:nvPr/>
          </p:nvSpPr>
          <p:spPr>
            <a:xfrm>
              <a:off x="6674556" y="6856047"/>
              <a:ext cx="470255" cy="255359"/>
            </a:xfrm>
            <a:prstGeom prst="downArrow">
              <a:avLst>
                <a:gd name="adj1" fmla="val 100000"/>
                <a:gd name="adj2"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ja-JP" altLang="en-US" dirty="0">
                <a:latin typeface="Yu Gothic UI Semibold" panose="020B0700000000000000" pitchFamily="34" charset="-128"/>
                <a:ea typeface="Yu Gothic UI Semibold" panose="020B0700000000000000" pitchFamily="34" charset="-128"/>
              </a:endParaRPr>
            </a:p>
          </p:txBody>
        </p:sp>
        <p:sp>
          <p:nvSpPr>
            <p:cNvPr id="145" name="テキスト ボックス 144">
              <a:extLst>
                <a:ext uri="{FF2B5EF4-FFF2-40B4-BE49-F238E27FC236}">
                  <a16:creationId xmlns:a16="http://schemas.microsoft.com/office/drawing/2014/main" id="{DD84395A-2D07-471B-BF9A-6386075BAE3E}"/>
                </a:ext>
              </a:extLst>
            </p:cNvPr>
            <p:cNvSpPr txBox="1"/>
            <p:nvPr/>
          </p:nvSpPr>
          <p:spPr>
            <a:xfrm>
              <a:off x="6283866" y="6459324"/>
              <a:ext cx="1836255" cy="316347"/>
            </a:xfrm>
            <a:prstGeom prst="rect">
              <a:avLst/>
            </a:prstGeom>
            <a:noFill/>
          </p:spPr>
          <p:txBody>
            <a:bodyPr wrap="square" lIns="0" tIns="0" rIns="0" bIns="0" rtlCol="0">
              <a:spAutoFit/>
            </a:bodyPr>
            <a:lstStyle/>
            <a:p>
              <a:r>
                <a:rPr lang="en-US" altLang="ja-JP" sz="1600" spc="-20" dirty="0">
                  <a:solidFill>
                    <a:srgbClr val="FFC000"/>
                  </a:solidFill>
                  <a:latin typeface="Yu Gothic UI Semibold" panose="020B0700000000000000" pitchFamily="34" charset="-128"/>
                  <a:ea typeface="Yu Gothic UI Semibold" panose="020B0700000000000000" pitchFamily="34" charset="-128"/>
                </a:rPr>
                <a:t>FDA Approved
Class II</a:t>
              </a:r>
              <a:endParaRPr lang="ja-JP" altLang="en-US" sz="1600" spc="-20" dirty="0">
                <a:solidFill>
                  <a:srgbClr val="FFC000"/>
                </a:solidFill>
                <a:latin typeface="Yu Gothic UI Semibold" panose="020B0700000000000000" pitchFamily="34" charset="-128"/>
                <a:ea typeface="Yu Gothic UI Semibold" panose="020B0700000000000000" pitchFamily="34" charset="-128"/>
              </a:endParaRPr>
            </a:p>
          </p:txBody>
        </p:sp>
      </p:grpSp>
      <p:grpSp>
        <p:nvGrpSpPr>
          <p:cNvPr id="154" name="マイルストーン 7" title="マイルストーン 7">
            <a:extLst>
              <a:ext uri="{FF2B5EF4-FFF2-40B4-BE49-F238E27FC236}">
                <a16:creationId xmlns:a16="http://schemas.microsoft.com/office/drawing/2014/main" id="{38FAD6F8-AED7-4E24-A2F7-53AEB69DF68B}"/>
              </a:ext>
            </a:extLst>
          </p:cNvPr>
          <p:cNvGrpSpPr/>
          <p:nvPr/>
        </p:nvGrpSpPr>
        <p:grpSpPr>
          <a:xfrm>
            <a:off x="11324317" y="4785908"/>
            <a:ext cx="662735" cy="804488"/>
            <a:chOff x="7302106" y="4635083"/>
            <a:chExt cx="662735" cy="804488"/>
          </a:xfrm>
        </p:grpSpPr>
        <p:sp>
          <p:nvSpPr>
            <p:cNvPr id="155" name="矢印:下 145" title="マイルストーンの縦長の矢印">
              <a:extLst>
                <a:ext uri="{FF2B5EF4-FFF2-40B4-BE49-F238E27FC236}">
                  <a16:creationId xmlns:a16="http://schemas.microsoft.com/office/drawing/2014/main" id="{FB685045-2DD7-492E-B269-BB3C4844AA62}"/>
                </a:ext>
              </a:extLst>
            </p:cNvPr>
            <p:cNvSpPr/>
            <p:nvPr/>
          </p:nvSpPr>
          <p:spPr>
            <a:xfrm>
              <a:off x="7304796" y="4997514"/>
              <a:ext cx="470255" cy="442057"/>
            </a:xfrm>
            <a:prstGeom prst="downArrow">
              <a:avLst>
                <a:gd name="adj1" fmla="val 100000"/>
                <a:gd name="adj2"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ja-JP" altLang="en-US" dirty="0">
                <a:latin typeface="Yu Gothic UI Semibold" panose="020B0700000000000000" pitchFamily="34" charset="-128"/>
                <a:ea typeface="Yu Gothic UI Semibold" panose="020B0700000000000000" pitchFamily="34" charset="-128"/>
              </a:endParaRPr>
            </a:p>
          </p:txBody>
        </p:sp>
        <p:sp>
          <p:nvSpPr>
            <p:cNvPr id="157" name="テキスト ボックス 156">
              <a:extLst>
                <a:ext uri="{FF2B5EF4-FFF2-40B4-BE49-F238E27FC236}">
                  <a16:creationId xmlns:a16="http://schemas.microsoft.com/office/drawing/2014/main" id="{40C39E4F-B12C-4B9D-880E-FCFC4A40CC44}"/>
                </a:ext>
              </a:extLst>
            </p:cNvPr>
            <p:cNvSpPr txBox="1"/>
            <p:nvPr/>
          </p:nvSpPr>
          <p:spPr>
            <a:xfrm>
              <a:off x="7302106" y="4635083"/>
              <a:ext cx="662735" cy="369332"/>
            </a:xfrm>
            <a:prstGeom prst="rect">
              <a:avLst/>
            </a:prstGeom>
            <a:noFill/>
          </p:spPr>
          <p:txBody>
            <a:bodyPr wrap="square" lIns="0" tIns="0" rIns="0" bIns="0" rtlCol="0">
              <a:spAutoFit/>
            </a:bodyPr>
            <a:lstStyle/>
            <a:p>
              <a:pPr rtl="0"/>
              <a:r>
                <a:rPr lang="en-US" altLang="ja-JP" sz="2400" spc="-20" dirty="0">
                  <a:solidFill>
                    <a:schemeClr val="tx1">
                      <a:lumMod val="75000"/>
                      <a:lumOff val="25000"/>
                    </a:schemeClr>
                  </a:solidFill>
                  <a:latin typeface="Yu Gothic UI Semibold" panose="020B0700000000000000" pitchFamily="34" charset="-128"/>
                  <a:ea typeface="Yu Gothic UI Semibold" panose="020B0700000000000000" pitchFamily="34" charset="-128"/>
                </a:rPr>
                <a:t>IPO</a:t>
              </a:r>
              <a:endParaRPr lang="ja-JP" altLang="en-US" sz="2400" spc="-20" dirty="0">
                <a:solidFill>
                  <a:schemeClr val="tx1">
                    <a:lumMod val="75000"/>
                    <a:lumOff val="25000"/>
                  </a:schemeClr>
                </a:solidFill>
                <a:latin typeface="Yu Gothic UI Semibold" panose="020B0700000000000000" pitchFamily="34" charset="-128"/>
                <a:ea typeface="Yu Gothic UI Semibold" panose="020B0700000000000000" pitchFamily="34" charset="-128"/>
              </a:endParaRPr>
            </a:p>
          </p:txBody>
        </p:sp>
      </p:grpSp>
      <p:grpSp>
        <p:nvGrpSpPr>
          <p:cNvPr id="62" name="マイルストーン 2" title="マイルストーン 2">
            <a:extLst>
              <a:ext uri="{FF2B5EF4-FFF2-40B4-BE49-F238E27FC236}">
                <a16:creationId xmlns:a16="http://schemas.microsoft.com/office/drawing/2014/main" id="{BDD7B90C-4D61-487A-B868-BE361079232E}"/>
              </a:ext>
            </a:extLst>
          </p:cNvPr>
          <p:cNvGrpSpPr/>
          <p:nvPr/>
        </p:nvGrpSpPr>
        <p:grpSpPr>
          <a:xfrm>
            <a:off x="1915376" y="628043"/>
            <a:ext cx="1821913" cy="1220008"/>
            <a:chOff x="811715" y="1128556"/>
            <a:chExt cx="1821913" cy="1220008"/>
          </a:xfrm>
        </p:grpSpPr>
        <p:sp>
          <p:nvSpPr>
            <p:cNvPr id="63" name="矢印:下 112" title="マイルストーンの縦長の矢印">
              <a:extLst>
                <a:ext uri="{FF2B5EF4-FFF2-40B4-BE49-F238E27FC236}">
                  <a16:creationId xmlns:a16="http://schemas.microsoft.com/office/drawing/2014/main" id="{5907A2E3-97E6-42D0-AF57-A1494532D6AA}"/>
                </a:ext>
              </a:extLst>
            </p:cNvPr>
            <p:cNvSpPr/>
            <p:nvPr/>
          </p:nvSpPr>
          <p:spPr>
            <a:xfrm>
              <a:off x="1479740" y="1902396"/>
              <a:ext cx="470255" cy="446168"/>
            </a:xfrm>
            <a:prstGeom prst="downArrow">
              <a:avLst>
                <a:gd name="adj1" fmla="val 100000"/>
                <a:gd name="adj2" fmla="val 50000"/>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ja-JP" altLang="en-US" dirty="0">
                <a:latin typeface="Meiryo UI" panose="020B0604030504040204" pitchFamily="34" charset="-128"/>
                <a:ea typeface="Meiryo UI" panose="020B0604030504040204" pitchFamily="34" charset="-128"/>
              </a:endParaRPr>
            </a:p>
          </p:txBody>
        </p:sp>
        <p:grpSp>
          <p:nvGrpSpPr>
            <p:cNvPr id="64" name="グループ 5" title="マイルストーンのテキスト">
              <a:extLst>
                <a:ext uri="{FF2B5EF4-FFF2-40B4-BE49-F238E27FC236}">
                  <a16:creationId xmlns:a16="http://schemas.microsoft.com/office/drawing/2014/main" id="{D8AC67BE-9B09-4A69-AD5B-511D5FBA333B}"/>
                </a:ext>
              </a:extLst>
            </p:cNvPr>
            <p:cNvGrpSpPr/>
            <p:nvPr/>
          </p:nvGrpSpPr>
          <p:grpSpPr>
            <a:xfrm>
              <a:off x="811715" y="1128556"/>
              <a:ext cx="1821913" cy="508672"/>
              <a:chOff x="1442530" y="2115849"/>
              <a:chExt cx="1821913" cy="508672"/>
            </a:xfrm>
          </p:grpSpPr>
          <p:sp>
            <p:nvSpPr>
              <p:cNvPr id="65" name="テキスト ボックス 64">
                <a:extLst>
                  <a:ext uri="{FF2B5EF4-FFF2-40B4-BE49-F238E27FC236}">
                    <a16:creationId xmlns:a16="http://schemas.microsoft.com/office/drawing/2014/main" id="{CBB9579B-0E7E-408A-85A3-489B42F0C31F}"/>
                  </a:ext>
                </a:extLst>
              </p:cNvPr>
              <p:cNvSpPr txBox="1"/>
              <p:nvPr/>
            </p:nvSpPr>
            <p:spPr>
              <a:xfrm>
                <a:off x="1442530" y="2115849"/>
                <a:ext cx="1821913" cy="307777"/>
              </a:xfrm>
              <a:prstGeom prst="rect">
                <a:avLst/>
              </a:prstGeom>
              <a:noFill/>
            </p:spPr>
            <p:txBody>
              <a:bodyPr wrap="square" lIns="0" tIns="0" rIns="0" bIns="0" rtlCol="0">
                <a:spAutoFit/>
              </a:bodyPr>
              <a:lstStyle/>
              <a:p>
                <a:r>
                  <a:rPr lang="en-US" altLang="ja-JP" sz="2000" dirty="0">
                    <a:solidFill>
                      <a:schemeClr val="tx1">
                        <a:lumMod val="75000"/>
                        <a:lumOff val="25000"/>
                      </a:schemeClr>
                    </a:solidFill>
                    <a:latin typeface="Yu Gothic UI Semibold" panose="020B0700000000000000" pitchFamily="34" charset="-128"/>
                    <a:ea typeface="Yu Gothic UI Semibold" panose="020B0700000000000000" pitchFamily="34" charset="-128"/>
                  </a:rPr>
                  <a:t>Beta Launch</a:t>
                </a:r>
                <a:endParaRPr lang="ja-JP" altLang="en-US" sz="2000" dirty="0">
                  <a:solidFill>
                    <a:schemeClr val="tx1">
                      <a:lumMod val="75000"/>
                      <a:lumOff val="25000"/>
                    </a:schemeClr>
                  </a:solidFill>
                  <a:latin typeface="Yu Gothic UI Semibold" panose="020B0700000000000000" pitchFamily="34" charset="-128"/>
                  <a:ea typeface="Yu Gothic UI Semibold" panose="020B0700000000000000" pitchFamily="34" charset="-128"/>
                </a:endParaRPr>
              </a:p>
            </p:txBody>
          </p:sp>
          <p:sp>
            <p:nvSpPr>
              <p:cNvPr id="66" name="テキスト ボックス 65">
                <a:extLst>
                  <a:ext uri="{FF2B5EF4-FFF2-40B4-BE49-F238E27FC236}">
                    <a16:creationId xmlns:a16="http://schemas.microsoft.com/office/drawing/2014/main" id="{0B0F3AD7-F14D-48A8-B9CD-4A3F3580F735}"/>
                  </a:ext>
                </a:extLst>
              </p:cNvPr>
              <p:cNvSpPr txBox="1"/>
              <p:nvPr/>
            </p:nvSpPr>
            <p:spPr>
              <a:xfrm>
                <a:off x="2110555" y="2470633"/>
                <a:ext cx="614639" cy="153888"/>
              </a:xfrm>
              <a:prstGeom prst="rect">
                <a:avLst/>
              </a:prstGeom>
              <a:noFill/>
            </p:spPr>
            <p:txBody>
              <a:bodyPr wrap="square" lIns="0" tIns="0" rIns="0" bIns="0" rtlCol="0">
                <a:spAutoFit/>
              </a:bodyPr>
              <a:lstStyle/>
              <a:p>
                <a:r>
                  <a:rPr lang="en-US" altLang="ja-JP" sz="1000" dirty="0">
                    <a:solidFill>
                      <a:schemeClr val="tx1">
                        <a:lumMod val="75000"/>
                        <a:lumOff val="25000"/>
                      </a:schemeClr>
                    </a:solidFill>
                    <a:latin typeface="Yu Gothic UI" panose="020B0500000000000000" pitchFamily="34" charset="-128"/>
                    <a:ea typeface="Yu Gothic UI" panose="020B0500000000000000" pitchFamily="34" charset="-128"/>
                  </a:rPr>
                  <a:t>prerelease</a:t>
                </a:r>
                <a:endParaRPr lang="ja-JP" altLang="en-US" sz="1000" dirty="0">
                  <a:solidFill>
                    <a:schemeClr val="tx1">
                      <a:lumMod val="75000"/>
                      <a:lumOff val="25000"/>
                    </a:schemeClr>
                  </a:solidFill>
                  <a:latin typeface="Yu Gothic UI" panose="020B0500000000000000" pitchFamily="34" charset="-128"/>
                  <a:ea typeface="Yu Gothic UI" panose="020B0500000000000000" pitchFamily="34" charset="-128"/>
                </a:endParaRPr>
              </a:p>
            </p:txBody>
          </p:sp>
        </p:grpSp>
      </p:grpSp>
      <p:grpSp>
        <p:nvGrpSpPr>
          <p:cNvPr id="158" name="グループ 11" title="タイムライン">
            <a:extLst>
              <a:ext uri="{FF2B5EF4-FFF2-40B4-BE49-F238E27FC236}">
                <a16:creationId xmlns:a16="http://schemas.microsoft.com/office/drawing/2014/main" id="{383DC914-5819-4AE4-B503-8CDA13FF6CE3}"/>
              </a:ext>
            </a:extLst>
          </p:cNvPr>
          <p:cNvGrpSpPr/>
          <p:nvPr/>
        </p:nvGrpSpPr>
        <p:grpSpPr>
          <a:xfrm>
            <a:off x="859167" y="1793209"/>
            <a:ext cx="11007737" cy="165471"/>
            <a:chOff x="418011" y="3346265"/>
            <a:chExt cx="11007737" cy="165471"/>
          </a:xfrm>
        </p:grpSpPr>
        <p:cxnSp>
          <p:nvCxnSpPr>
            <p:cNvPr id="164" name="直線矢印コネクタ 163">
              <a:extLst>
                <a:ext uri="{FF2B5EF4-FFF2-40B4-BE49-F238E27FC236}">
                  <a16:creationId xmlns:a16="http://schemas.microsoft.com/office/drawing/2014/main" id="{3CDA9A83-6506-43D6-8E46-4444B7E32E35}"/>
                </a:ext>
              </a:extLst>
            </p:cNvPr>
            <p:cNvCxnSpPr>
              <a:cxnSpLocks/>
            </p:cNvCxnSpPr>
            <p:nvPr/>
          </p:nvCxnSpPr>
          <p:spPr>
            <a:xfrm>
              <a:off x="418011" y="3429000"/>
              <a:ext cx="11007737" cy="0"/>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5" name="直線​​コネクタ(S) 29">
              <a:extLst>
                <a:ext uri="{FF2B5EF4-FFF2-40B4-BE49-F238E27FC236}">
                  <a16:creationId xmlns:a16="http://schemas.microsoft.com/office/drawing/2014/main" id="{B254EECA-1D4B-47DC-BA8F-DC7A12F2209A}"/>
                </a:ext>
              </a:extLst>
            </p:cNvPr>
            <p:cNvCxnSpPr>
              <a:cxnSpLocks/>
            </p:cNvCxnSpPr>
            <p:nvPr/>
          </p:nvCxnSpPr>
          <p:spPr>
            <a:xfrm>
              <a:off x="1067476"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66" name="直線​​コネクタ(S) 36">
              <a:extLst>
                <a:ext uri="{FF2B5EF4-FFF2-40B4-BE49-F238E27FC236}">
                  <a16:creationId xmlns:a16="http://schemas.microsoft.com/office/drawing/2014/main" id="{8F940A65-4DD9-4DCB-A3BE-62D4CF21F366}"/>
                </a:ext>
              </a:extLst>
            </p:cNvPr>
            <p:cNvCxnSpPr>
              <a:cxnSpLocks/>
            </p:cNvCxnSpPr>
            <p:nvPr/>
          </p:nvCxnSpPr>
          <p:spPr>
            <a:xfrm>
              <a:off x="3009652"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67" name="直線​​コネクタ(S) 37">
              <a:extLst>
                <a:ext uri="{FF2B5EF4-FFF2-40B4-BE49-F238E27FC236}">
                  <a16:creationId xmlns:a16="http://schemas.microsoft.com/office/drawing/2014/main" id="{BA6CF439-4614-464E-8586-290DC8DCD2BE}"/>
                </a:ext>
              </a:extLst>
            </p:cNvPr>
            <p:cNvCxnSpPr>
              <a:cxnSpLocks/>
            </p:cNvCxnSpPr>
            <p:nvPr/>
          </p:nvCxnSpPr>
          <p:spPr>
            <a:xfrm>
              <a:off x="4963332"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68" name="直線​​コネクタ(S) 44">
              <a:extLst>
                <a:ext uri="{FF2B5EF4-FFF2-40B4-BE49-F238E27FC236}">
                  <a16:creationId xmlns:a16="http://schemas.microsoft.com/office/drawing/2014/main" id="{CF7274BF-38D6-4372-9750-C356C0822931}"/>
                </a:ext>
              </a:extLst>
            </p:cNvPr>
            <p:cNvCxnSpPr>
              <a:cxnSpLocks/>
            </p:cNvCxnSpPr>
            <p:nvPr/>
          </p:nvCxnSpPr>
          <p:spPr>
            <a:xfrm>
              <a:off x="4943119"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69" name="直線​​コネクタ(S) 49">
              <a:extLst>
                <a:ext uri="{FF2B5EF4-FFF2-40B4-BE49-F238E27FC236}">
                  <a16:creationId xmlns:a16="http://schemas.microsoft.com/office/drawing/2014/main" id="{72546693-5B3B-4800-B9C4-AB50A3B07A63}"/>
                </a:ext>
              </a:extLst>
            </p:cNvPr>
            <p:cNvCxnSpPr>
              <a:cxnSpLocks/>
            </p:cNvCxnSpPr>
            <p:nvPr/>
          </p:nvCxnSpPr>
          <p:spPr>
            <a:xfrm>
              <a:off x="6899760"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70" name="直線​​コネクタ 50">
              <a:extLst>
                <a:ext uri="{FF2B5EF4-FFF2-40B4-BE49-F238E27FC236}">
                  <a16:creationId xmlns:a16="http://schemas.microsoft.com/office/drawing/2014/main" id="{72D59891-D033-49DC-B564-FC200A1F5C36}"/>
                </a:ext>
              </a:extLst>
            </p:cNvPr>
            <p:cNvCxnSpPr>
              <a:cxnSpLocks/>
            </p:cNvCxnSpPr>
            <p:nvPr/>
          </p:nvCxnSpPr>
          <p:spPr>
            <a:xfrm>
              <a:off x="6894004"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71" name="直線​​コネクタ(S) 53">
              <a:extLst>
                <a:ext uri="{FF2B5EF4-FFF2-40B4-BE49-F238E27FC236}">
                  <a16:creationId xmlns:a16="http://schemas.microsoft.com/office/drawing/2014/main" id="{29BC1034-551D-4DCA-A89B-AFAA85A8FD5E}"/>
                </a:ext>
              </a:extLst>
            </p:cNvPr>
            <p:cNvCxnSpPr>
              <a:cxnSpLocks/>
            </p:cNvCxnSpPr>
            <p:nvPr/>
          </p:nvCxnSpPr>
          <p:spPr>
            <a:xfrm>
              <a:off x="8836180"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72" name="直線​​コネクタ(S) 56">
              <a:extLst>
                <a:ext uri="{FF2B5EF4-FFF2-40B4-BE49-F238E27FC236}">
                  <a16:creationId xmlns:a16="http://schemas.microsoft.com/office/drawing/2014/main" id="{FA7E8178-3876-4627-9DF9-5A5536E85CAF}"/>
                </a:ext>
              </a:extLst>
            </p:cNvPr>
            <p:cNvCxnSpPr>
              <a:cxnSpLocks/>
            </p:cNvCxnSpPr>
            <p:nvPr/>
          </p:nvCxnSpPr>
          <p:spPr>
            <a:xfrm>
              <a:off x="10778356"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grpSp>
      <p:grpSp>
        <p:nvGrpSpPr>
          <p:cNvPr id="176" name="グループ 11" title="タイムライン">
            <a:extLst>
              <a:ext uri="{FF2B5EF4-FFF2-40B4-BE49-F238E27FC236}">
                <a16:creationId xmlns:a16="http://schemas.microsoft.com/office/drawing/2014/main" id="{B07196AE-738B-4CA2-A662-EB49B251B1A4}"/>
              </a:ext>
            </a:extLst>
          </p:cNvPr>
          <p:cNvGrpSpPr/>
          <p:nvPr/>
        </p:nvGrpSpPr>
        <p:grpSpPr>
          <a:xfrm>
            <a:off x="859166" y="4228408"/>
            <a:ext cx="11007737" cy="165471"/>
            <a:chOff x="418011" y="3346265"/>
            <a:chExt cx="11007737" cy="165471"/>
          </a:xfrm>
        </p:grpSpPr>
        <p:cxnSp>
          <p:nvCxnSpPr>
            <p:cNvPr id="182" name="直線矢印コネクタ 181">
              <a:extLst>
                <a:ext uri="{FF2B5EF4-FFF2-40B4-BE49-F238E27FC236}">
                  <a16:creationId xmlns:a16="http://schemas.microsoft.com/office/drawing/2014/main" id="{BB09E9DE-87B1-4043-98FF-7198EB4BA9E2}"/>
                </a:ext>
              </a:extLst>
            </p:cNvPr>
            <p:cNvCxnSpPr>
              <a:cxnSpLocks/>
            </p:cNvCxnSpPr>
            <p:nvPr/>
          </p:nvCxnSpPr>
          <p:spPr>
            <a:xfrm>
              <a:off x="418011" y="3429000"/>
              <a:ext cx="11007737" cy="0"/>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3" name="直線​​コネクタ(S) 29">
              <a:extLst>
                <a:ext uri="{FF2B5EF4-FFF2-40B4-BE49-F238E27FC236}">
                  <a16:creationId xmlns:a16="http://schemas.microsoft.com/office/drawing/2014/main" id="{D78902D4-AD09-4812-8C0F-CA89E91B5C56}"/>
                </a:ext>
              </a:extLst>
            </p:cNvPr>
            <p:cNvCxnSpPr>
              <a:cxnSpLocks/>
            </p:cNvCxnSpPr>
            <p:nvPr/>
          </p:nvCxnSpPr>
          <p:spPr>
            <a:xfrm>
              <a:off x="1067476"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84" name="直線​​コネクタ(S) 36">
              <a:extLst>
                <a:ext uri="{FF2B5EF4-FFF2-40B4-BE49-F238E27FC236}">
                  <a16:creationId xmlns:a16="http://schemas.microsoft.com/office/drawing/2014/main" id="{41AD927A-1D33-40A3-9911-528B091335A1}"/>
                </a:ext>
              </a:extLst>
            </p:cNvPr>
            <p:cNvCxnSpPr>
              <a:cxnSpLocks/>
            </p:cNvCxnSpPr>
            <p:nvPr/>
          </p:nvCxnSpPr>
          <p:spPr>
            <a:xfrm>
              <a:off x="3009652"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85" name="直線​​コネクタ(S) 37">
              <a:extLst>
                <a:ext uri="{FF2B5EF4-FFF2-40B4-BE49-F238E27FC236}">
                  <a16:creationId xmlns:a16="http://schemas.microsoft.com/office/drawing/2014/main" id="{6223EF25-5DFD-4DA5-A18E-D74248A42DFF}"/>
                </a:ext>
              </a:extLst>
            </p:cNvPr>
            <p:cNvCxnSpPr>
              <a:cxnSpLocks/>
            </p:cNvCxnSpPr>
            <p:nvPr/>
          </p:nvCxnSpPr>
          <p:spPr>
            <a:xfrm>
              <a:off x="4963332"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86" name="直線​​コネクタ(S) 44">
              <a:extLst>
                <a:ext uri="{FF2B5EF4-FFF2-40B4-BE49-F238E27FC236}">
                  <a16:creationId xmlns:a16="http://schemas.microsoft.com/office/drawing/2014/main" id="{C1AAC52D-1443-478E-BFED-AE14791C5516}"/>
                </a:ext>
              </a:extLst>
            </p:cNvPr>
            <p:cNvCxnSpPr>
              <a:cxnSpLocks/>
            </p:cNvCxnSpPr>
            <p:nvPr/>
          </p:nvCxnSpPr>
          <p:spPr>
            <a:xfrm>
              <a:off x="4943119"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87" name="直線​​コネクタ(S) 49">
              <a:extLst>
                <a:ext uri="{FF2B5EF4-FFF2-40B4-BE49-F238E27FC236}">
                  <a16:creationId xmlns:a16="http://schemas.microsoft.com/office/drawing/2014/main" id="{4AAF4B30-46BD-4621-A639-3B2F69E62560}"/>
                </a:ext>
              </a:extLst>
            </p:cNvPr>
            <p:cNvCxnSpPr>
              <a:cxnSpLocks/>
            </p:cNvCxnSpPr>
            <p:nvPr/>
          </p:nvCxnSpPr>
          <p:spPr>
            <a:xfrm>
              <a:off x="6899760"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88" name="直線​​コネクタ 50">
              <a:extLst>
                <a:ext uri="{FF2B5EF4-FFF2-40B4-BE49-F238E27FC236}">
                  <a16:creationId xmlns:a16="http://schemas.microsoft.com/office/drawing/2014/main" id="{AF3CB008-4D87-402D-AAF7-3AF987E4A417}"/>
                </a:ext>
              </a:extLst>
            </p:cNvPr>
            <p:cNvCxnSpPr>
              <a:cxnSpLocks/>
            </p:cNvCxnSpPr>
            <p:nvPr/>
          </p:nvCxnSpPr>
          <p:spPr>
            <a:xfrm>
              <a:off x="6894004"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89" name="直線​​コネクタ(S) 53">
              <a:extLst>
                <a:ext uri="{FF2B5EF4-FFF2-40B4-BE49-F238E27FC236}">
                  <a16:creationId xmlns:a16="http://schemas.microsoft.com/office/drawing/2014/main" id="{2E22BFA7-9BBC-4110-9712-5412E4DDFACA}"/>
                </a:ext>
              </a:extLst>
            </p:cNvPr>
            <p:cNvCxnSpPr>
              <a:cxnSpLocks/>
            </p:cNvCxnSpPr>
            <p:nvPr/>
          </p:nvCxnSpPr>
          <p:spPr>
            <a:xfrm>
              <a:off x="8836180"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90" name="直線​​コネクタ(S) 56">
              <a:extLst>
                <a:ext uri="{FF2B5EF4-FFF2-40B4-BE49-F238E27FC236}">
                  <a16:creationId xmlns:a16="http://schemas.microsoft.com/office/drawing/2014/main" id="{9D73E686-1BF3-4E40-8CAC-60ECF03A89EB}"/>
                </a:ext>
              </a:extLst>
            </p:cNvPr>
            <p:cNvCxnSpPr>
              <a:cxnSpLocks/>
            </p:cNvCxnSpPr>
            <p:nvPr/>
          </p:nvCxnSpPr>
          <p:spPr>
            <a:xfrm>
              <a:off x="10778356"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grpSp>
      <p:grpSp>
        <p:nvGrpSpPr>
          <p:cNvPr id="99" name="マイルストーン 4" title="マイルストーン 4">
            <a:extLst>
              <a:ext uri="{FF2B5EF4-FFF2-40B4-BE49-F238E27FC236}">
                <a16:creationId xmlns:a16="http://schemas.microsoft.com/office/drawing/2014/main" id="{3BE74B01-60EB-44B8-BF49-5AA9C72A18B4}"/>
              </a:ext>
            </a:extLst>
          </p:cNvPr>
          <p:cNvGrpSpPr/>
          <p:nvPr/>
        </p:nvGrpSpPr>
        <p:grpSpPr>
          <a:xfrm>
            <a:off x="5296996" y="2037357"/>
            <a:ext cx="798979" cy="1083619"/>
            <a:chOff x="5309771" y="3915657"/>
            <a:chExt cx="798979" cy="1083619"/>
          </a:xfrm>
        </p:grpSpPr>
        <p:sp>
          <p:nvSpPr>
            <p:cNvPr id="100" name="矢印:下 123" title="マイルストーンの矢印">
              <a:extLst>
                <a:ext uri="{FF2B5EF4-FFF2-40B4-BE49-F238E27FC236}">
                  <a16:creationId xmlns:a16="http://schemas.microsoft.com/office/drawing/2014/main" id="{39A52153-573D-41E2-9FBA-637D7345CD6D}"/>
                </a:ext>
              </a:extLst>
            </p:cNvPr>
            <p:cNvSpPr/>
            <p:nvPr/>
          </p:nvSpPr>
          <p:spPr>
            <a:xfrm>
              <a:off x="5404669" y="4463162"/>
              <a:ext cx="470255" cy="536114"/>
            </a:xfrm>
            <a:prstGeom prst="downArrow">
              <a:avLst>
                <a:gd name="adj1" fmla="val 10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ja-JP" altLang="en-US" dirty="0">
                <a:latin typeface="Yu Gothic UI Semibold" panose="020B0700000000000000" pitchFamily="34" charset="-128"/>
                <a:ea typeface="Yu Gothic UI Semibold" panose="020B0700000000000000" pitchFamily="34" charset="-128"/>
              </a:endParaRPr>
            </a:p>
          </p:txBody>
        </p:sp>
        <p:sp>
          <p:nvSpPr>
            <p:cNvPr id="102" name="テキスト ボックス 101">
              <a:extLst>
                <a:ext uri="{FF2B5EF4-FFF2-40B4-BE49-F238E27FC236}">
                  <a16:creationId xmlns:a16="http://schemas.microsoft.com/office/drawing/2014/main" id="{FC8FF75A-3196-4A4C-AE03-04178EAAAF9D}"/>
                </a:ext>
              </a:extLst>
            </p:cNvPr>
            <p:cNvSpPr txBox="1"/>
            <p:nvPr/>
          </p:nvSpPr>
          <p:spPr>
            <a:xfrm>
              <a:off x="5309771" y="3915657"/>
              <a:ext cx="798979" cy="553998"/>
            </a:xfrm>
            <a:prstGeom prst="rect">
              <a:avLst/>
            </a:prstGeom>
            <a:noFill/>
          </p:spPr>
          <p:txBody>
            <a:bodyPr wrap="square" lIns="0" tIns="0" rIns="0" bIns="0" rtlCol="0">
              <a:spAutoFit/>
            </a:bodyPr>
            <a:lstStyle/>
            <a:p>
              <a:r>
                <a:rPr lang="en-US" altLang="ja-JP" sz="1200" spc="-20" dirty="0">
                  <a:solidFill>
                    <a:schemeClr val="tx1">
                      <a:lumMod val="75000"/>
                      <a:lumOff val="25000"/>
                    </a:schemeClr>
                  </a:solidFill>
                  <a:latin typeface="Yu Gothic UI Semibold" panose="020B0700000000000000" pitchFamily="34" charset="-128"/>
                  <a:ea typeface="Yu Gothic UI Semibold" panose="020B0700000000000000" pitchFamily="34" charset="-128"/>
                </a:rPr>
                <a:t>KOL
disclosure
</a:t>
              </a:r>
              <a:endParaRPr lang="ja-JP" altLang="en-US" sz="1200" spc="-20" dirty="0">
                <a:solidFill>
                  <a:schemeClr val="tx1">
                    <a:lumMod val="75000"/>
                    <a:lumOff val="25000"/>
                  </a:schemeClr>
                </a:solidFill>
                <a:latin typeface="Yu Gothic UI Semibold" panose="020B0700000000000000" pitchFamily="34" charset="-128"/>
                <a:ea typeface="Yu Gothic UI Semibold" panose="020B0700000000000000" pitchFamily="34" charset="-128"/>
              </a:endParaRPr>
            </a:p>
          </p:txBody>
        </p:sp>
      </p:grpSp>
      <p:grpSp>
        <p:nvGrpSpPr>
          <p:cNvPr id="105" name="マイルストーン 8" title="マイルストーン 8">
            <a:extLst>
              <a:ext uri="{FF2B5EF4-FFF2-40B4-BE49-F238E27FC236}">
                <a16:creationId xmlns:a16="http://schemas.microsoft.com/office/drawing/2014/main" id="{ED010578-089A-4C5D-863A-5C5A42EAE934}"/>
              </a:ext>
            </a:extLst>
          </p:cNvPr>
          <p:cNvGrpSpPr/>
          <p:nvPr/>
        </p:nvGrpSpPr>
        <p:grpSpPr>
          <a:xfrm>
            <a:off x="5607620" y="3134914"/>
            <a:ext cx="1141327" cy="1145517"/>
            <a:chOff x="7866274" y="4875692"/>
            <a:chExt cx="1136643" cy="1145517"/>
          </a:xfrm>
        </p:grpSpPr>
        <p:sp>
          <p:nvSpPr>
            <p:cNvPr id="106" name="矢印:下 151" title="短いマイルストーンの矢印">
              <a:extLst>
                <a:ext uri="{FF2B5EF4-FFF2-40B4-BE49-F238E27FC236}">
                  <a16:creationId xmlns:a16="http://schemas.microsoft.com/office/drawing/2014/main" id="{3A6A2BDE-E807-44C1-87C4-79C87AC3B574}"/>
                </a:ext>
              </a:extLst>
            </p:cNvPr>
            <p:cNvSpPr/>
            <p:nvPr/>
          </p:nvSpPr>
          <p:spPr>
            <a:xfrm rot="10800000">
              <a:off x="7963087" y="4875692"/>
              <a:ext cx="470255" cy="477204"/>
            </a:xfrm>
            <a:prstGeom prst="downArrow">
              <a:avLst>
                <a:gd name="adj1" fmla="val 100000"/>
                <a:gd name="adj2"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ja-JP" altLang="en-US" dirty="0">
                <a:latin typeface="Yu Gothic UI Semibold" panose="020B0700000000000000" pitchFamily="34" charset="-128"/>
                <a:ea typeface="Yu Gothic UI Semibold" panose="020B0700000000000000" pitchFamily="34" charset="-128"/>
              </a:endParaRPr>
            </a:p>
          </p:txBody>
        </p:sp>
        <p:sp>
          <p:nvSpPr>
            <p:cNvPr id="108" name="テキスト ボックス 107">
              <a:extLst>
                <a:ext uri="{FF2B5EF4-FFF2-40B4-BE49-F238E27FC236}">
                  <a16:creationId xmlns:a16="http://schemas.microsoft.com/office/drawing/2014/main" id="{7C17A751-42B6-4972-B612-6FF8535CBA1C}"/>
                </a:ext>
              </a:extLst>
            </p:cNvPr>
            <p:cNvSpPr txBox="1"/>
            <p:nvPr/>
          </p:nvSpPr>
          <p:spPr>
            <a:xfrm>
              <a:off x="7866274" y="5374878"/>
              <a:ext cx="1136643" cy="646331"/>
            </a:xfrm>
            <a:prstGeom prst="rect">
              <a:avLst/>
            </a:prstGeom>
            <a:noFill/>
          </p:spPr>
          <p:txBody>
            <a:bodyPr wrap="square" lIns="0" tIns="0" rIns="0" bIns="0" rtlCol="0">
              <a:spAutoFit/>
            </a:bodyPr>
            <a:lstStyle/>
            <a:p>
              <a:r>
                <a:rPr lang="en-US" altLang="ja-JP" sz="1400" dirty="0">
                  <a:solidFill>
                    <a:schemeClr val="tx1">
                      <a:lumMod val="75000"/>
                      <a:lumOff val="25000"/>
                    </a:schemeClr>
                  </a:solidFill>
                  <a:latin typeface="Yu Gothic UI Semibold" panose="020B0700000000000000" pitchFamily="34" charset="-128"/>
                  <a:ea typeface="Yu Gothic UI Semibold" panose="020B0700000000000000" pitchFamily="34" charset="-128"/>
                </a:rPr>
                <a:t>AACR
exhibit
</a:t>
              </a:r>
              <a:endParaRPr lang="ja-JP" altLang="en-US" dirty="0">
                <a:solidFill>
                  <a:schemeClr val="tx1">
                    <a:lumMod val="75000"/>
                    <a:lumOff val="25000"/>
                  </a:schemeClr>
                </a:solidFill>
                <a:latin typeface="Yu Gothic UI Semibold" panose="020B0700000000000000" pitchFamily="34" charset="-128"/>
                <a:ea typeface="Yu Gothic UI Semibold" panose="020B0700000000000000" pitchFamily="34" charset="-128"/>
              </a:endParaRPr>
            </a:p>
          </p:txBody>
        </p:sp>
      </p:grpSp>
      <p:sp>
        <p:nvSpPr>
          <p:cNvPr id="153" name="四角形: 角を丸くする 152">
            <a:extLst>
              <a:ext uri="{FF2B5EF4-FFF2-40B4-BE49-F238E27FC236}">
                <a16:creationId xmlns:a16="http://schemas.microsoft.com/office/drawing/2014/main" id="{29447E8D-B459-42D5-9EE6-A2E2F9814921}"/>
              </a:ext>
            </a:extLst>
          </p:cNvPr>
          <p:cNvSpPr/>
          <p:nvPr/>
        </p:nvSpPr>
        <p:spPr>
          <a:xfrm>
            <a:off x="8336506" y="3153297"/>
            <a:ext cx="1622634" cy="1189397"/>
          </a:xfrm>
          <a:prstGeom prst="round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C000"/>
              </a:solidFill>
            </a:endParaRPr>
          </a:p>
        </p:txBody>
      </p:sp>
      <p:grpSp>
        <p:nvGrpSpPr>
          <p:cNvPr id="147" name="マイルストーン 7" title="マイルストーン 7">
            <a:extLst>
              <a:ext uri="{FF2B5EF4-FFF2-40B4-BE49-F238E27FC236}">
                <a16:creationId xmlns:a16="http://schemas.microsoft.com/office/drawing/2014/main" id="{47CAD8AB-1CEC-4C7F-B1EB-5837390A01B7}"/>
              </a:ext>
            </a:extLst>
          </p:cNvPr>
          <p:cNvGrpSpPr/>
          <p:nvPr/>
        </p:nvGrpSpPr>
        <p:grpSpPr>
          <a:xfrm>
            <a:off x="9569079" y="627784"/>
            <a:ext cx="1983780" cy="1214042"/>
            <a:chOff x="6856994" y="900413"/>
            <a:chExt cx="1983780" cy="1214042"/>
          </a:xfrm>
        </p:grpSpPr>
        <p:sp>
          <p:nvSpPr>
            <p:cNvPr id="148" name="矢印:下 145" title="マイルストーンの縦長の矢印">
              <a:extLst>
                <a:ext uri="{FF2B5EF4-FFF2-40B4-BE49-F238E27FC236}">
                  <a16:creationId xmlns:a16="http://schemas.microsoft.com/office/drawing/2014/main" id="{81AEDFAE-2EF9-4276-98DF-CA0F77846631}"/>
                </a:ext>
              </a:extLst>
            </p:cNvPr>
            <p:cNvSpPr/>
            <p:nvPr/>
          </p:nvSpPr>
          <p:spPr>
            <a:xfrm>
              <a:off x="7304796" y="1706102"/>
              <a:ext cx="470255" cy="408353"/>
            </a:xfrm>
            <a:prstGeom prst="downArrow">
              <a:avLst>
                <a:gd name="adj1" fmla="val 100000"/>
                <a:gd name="adj2" fmla="val 50000"/>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ja-JP" altLang="en-US" dirty="0">
                <a:latin typeface="Yu Gothic UI Semibold" panose="020B0700000000000000" pitchFamily="34" charset="-128"/>
                <a:ea typeface="Yu Gothic UI Semibold" panose="020B0700000000000000" pitchFamily="34" charset="-128"/>
              </a:endParaRPr>
            </a:p>
          </p:txBody>
        </p:sp>
        <p:grpSp>
          <p:nvGrpSpPr>
            <p:cNvPr id="149" name="グループ 147" title="マイルストーンのテキスト">
              <a:extLst>
                <a:ext uri="{FF2B5EF4-FFF2-40B4-BE49-F238E27FC236}">
                  <a16:creationId xmlns:a16="http://schemas.microsoft.com/office/drawing/2014/main" id="{C6FE5AAD-4E0A-4820-80B7-D01B32DDDC9E}"/>
                </a:ext>
              </a:extLst>
            </p:cNvPr>
            <p:cNvGrpSpPr/>
            <p:nvPr/>
          </p:nvGrpSpPr>
          <p:grpSpPr>
            <a:xfrm>
              <a:off x="6856994" y="900413"/>
              <a:ext cx="1983780" cy="560546"/>
              <a:chOff x="1662753" y="1887706"/>
              <a:chExt cx="1983780" cy="560546"/>
            </a:xfrm>
          </p:grpSpPr>
          <p:sp>
            <p:nvSpPr>
              <p:cNvPr id="150" name="テキスト ボックス 149">
                <a:extLst>
                  <a:ext uri="{FF2B5EF4-FFF2-40B4-BE49-F238E27FC236}">
                    <a16:creationId xmlns:a16="http://schemas.microsoft.com/office/drawing/2014/main" id="{105947E4-8477-4983-9964-CFFD7C862E1F}"/>
                  </a:ext>
                </a:extLst>
              </p:cNvPr>
              <p:cNvSpPr txBox="1"/>
              <p:nvPr/>
            </p:nvSpPr>
            <p:spPr>
              <a:xfrm>
                <a:off x="1662753" y="1887706"/>
                <a:ext cx="1983780" cy="307777"/>
              </a:xfrm>
              <a:prstGeom prst="rect">
                <a:avLst/>
              </a:prstGeom>
              <a:noFill/>
            </p:spPr>
            <p:txBody>
              <a:bodyPr wrap="square" lIns="0" tIns="0" rIns="0" bIns="0" rtlCol="0">
                <a:spAutoFit/>
              </a:bodyPr>
              <a:lstStyle/>
              <a:p>
                <a:r>
                  <a:rPr lang="en-US" altLang="ja-JP" sz="2000" spc="-20" dirty="0">
                    <a:solidFill>
                      <a:schemeClr val="tx1">
                        <a:lumMod val="75000"/>
                        <a:lumOff val="25000"/>
                      </a:schemeClr>
                    </a:solidFill>
                    <a:latin typeface="Yu Gothic UI Semibold" panose="020B0700000000000000" pitchFamily="34" charset="-128"/>
                    <a:ea typeface="Yu Gothic UI Semibold" panose="020B0700000000000000" pitchFamily="34" charset="-128"/>
                  </a:rPr>
                  <a:t>Ver3.0 Launch</a:t>
                </a:r>
                <a:endParaRPr lang="ja-JP" altLang="en-US" sz="2000" spc="-20" dirty="0">
                  <a:solidFill>
                    <a:schemeClr val="tx1">
                      <a:lumMod val="75000"/>
                      <a:lumOff val="25000"/>
                    </a:schemeClr>
                  </a:solidFill>
                  <a:latin typeface="Yu Gothic UI Semibold" panose="020B0700000000000000" pitchFamily="34" charset="-128"/>
                  <a:ea typeface="Yu Gothic UI Semibold" panose="020B0700000000000000" pitchFamily="34" charset="-128"/>
                </a:endParaRPr>
              </a:p>
            </p:txBody>
          </p:sp>
          <p:sp>
            <p:nvSpPr>
              <p:cNvPr id="151" name="テキスト ボックス 150">
                <a:extLst>
                  <a:ext uri="{FF2B5EF4-FFF2-40B4-BE49-F238E27FC236}">
                    <a16:creationId xmlns:a16="http://schemas.microsoft.com/office/drawing/2014/main" id="{839B86E2-7243-42E0-89A0-D5A4D6240299}"/>
                  </a:ext>
                </a:extLst>
              </p:cNvPr>
              <p:cNvSpPr txBox="1"/>
              <p:nvPr/>
            </p:nvSpPr>
            <p:spPr>
              <a:xfrm>
                <a:off x="1818146" y="2294364"/>
                <a:ext cx="1522312" cy="153888"/>
              </a:xfrm>
              <a:prstGeom prst="rect">
                <a:avLst/>
              </a:prstGeom>
              <a:noFill/>
            </p:spPr>
            <p:txBody>
              <a:bodyPr wrap="square" lIns="0" tIns="0" rIns="0" bIns="0" rtlCol="0">
                <a:spAutoFit/>
              </a:bodyPr>
              <a:lstStyle/>
              <a:p>
                <a:r>
                  <a:rPr lang="en-US" altLang="ja-JP" sz="1000" dirty="0">
                    <a:solidFill>
                      <a:schemeClr val="tx1">
                        <a:lumMod val="75000"/>
                        <a:lumOff val="25000"/>
                      </a:schemeClr>
                    </a:solidFill>
                    <a:latin typeface="Yu Gothic UI" panose="020B0500000000000000" pitchFamily="34" charset="-128"/>
                    <a:ea typeface="Yu Gothic UI" panose="020B0500000000000000" pitchFamily="34" charset="-128"/>
                  </a:rPr>
                  <a:t>FDA-approved version</a:t>
                </a:r>
                <a:endParaRPr lang="ja-JP" altLang="en-US" sz="1000" dirty="0">
                  <a:solidFill>
                    <a:schemeClr val="tx1">
                      <a:lumMod val="75000"/>
                      <a:lumOff val="25000"/>
                    </a:schemeClr>
                  </a:solidFill>
                  <a:latin typeface="Yu Gothic UI" panose="020B0500000000000000" pitchFamily="34" charset="-128"/>
                  <a:ea typeface="Yu Gothic UI" panose="020B0500000000000000" pitchFamily="34" charset="-128"/>
                </a:endParaRPr>
              </a:p>
            </p:txBody>
          </p:sp>
        </p:grpSp>
      </p:grpSp>
      <p:sp>
        <p:nvSpPr>
          <p:cNvPr id="92" name="四角形: 角を丸くする 91">
            <a:extLst>
              <a:ext uri="{FF2B5EF4-FFF2-40B4-BE49-F238E27FC236}">
                <a16:creationId xmlns:a16="http://schemas.microsoft.com/office/drawing/2014/main" id="{2EF655C2-CBF6-4EA2-9F0E-1A6F2BCDA0E5}"/>
              </a:ext>
            </a:extLst>
          </p:cNvPr>
          <p:cNvSpPr/>
          <p:nvPr/>
        </p:nvSpPr>
        <p:spPr>
          <a:xfrm>
            <a:off x="4403884" y="4747274"/>
            <a:ext cx="1238083" cy="618557"/>
          </a:xfrm>
          <a:prstGeom prst="round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91" name="グループ 11" title="タイムライン">
            <a:extLst>
              <a:ext uri="{FF2B5EF4-FFF2-40B4-BE49-F238E27FC236}">
                <a16:creationId xmlns:a16="http://schemas.microsoft.com/office/drawing/2014/main" id="{2152DCBB-D674-4C09-B1D0-D9E87DBD406A}"/>
              </a:ext>
            </a:extLst>
          </p:cNvPr>
          <p:cNvGrpSpPr/>
          <p:nvPr/>
        </p:nvGrpSpPr>
        <p:grpSpPr>
          <a:xfrm>
            <a:off x="886439" y="3042898"/>
            <a:ext cx="11007737" cy="165471"/>
            <a:chOff x="418011" y="3346265"/>
            <a:chExt cx="11007737" cy="165471"/>
          </a:xfrm>
        </p:grpSpPr>
        <p:cxnSp>
          <p:nvCxnSpPr>
            <p:cNvPr id="192" name="直線矢印コネクタ 191">
              <a:extLst>
                <a:ext uri="{FF2B5EF4-FFF2-40B4-BE49-F238E27FC236}">
                  <a16:creationId xmlns:a16="http://schemas.microsoft.com/office/drawing/2014/main" id="{547BDE03-297E-4A72-98F1-1C943437B986}"/>
                </a:ext>
              </a:extLst>
            </p:cNvPr>
            <p:cNvCxnSpPr>
              <a:cxnSpLocks/>
            </p:cNvCxnSpPr>
            <p:nvPr/>
          </p:nvCxnSpPr>
          <p:spPr>
            <a:xfrm>
              <a:off x="418011" y="3429000"/>
              <a:ext cx="11007737" cy="0"/>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3" name="直線​​コネクタ(S) 29">
              <a:extLst>
                <a:ext uri="{FF2B5EF4-FFF2-40B4-BE49-F238E27FC236}">
                  <a16:creationId xmlns:a16="http://schemas.microsoft.com/office/drawing/2014/main" id="{C14945C4-3B28-4CDC-B04C-1AC5B7B77F85}"/>
                </a:ext>
              </a:extLst>
            </p:cNvPr>
            <p:cNvCxnSpPr>
              <a:cxnSpLocks/>
            </p:cNvCxnSpPr>
            <p:nvPr/>
          </p:nvCxnSpPr>
          <p:spPr>
            <a:xfrm>
              <a:off x="1067476"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94" name="直線​​コネクタ(S) 36">
              <a:extLst>
                <a:ext uri="{FF2B5EF4-FFF2-40B4-BE49-F238E27FC236}">
                  <a16:creationId xmlns:a16="http://schemas.microsoft.com/office/drawing/2014/main" id="{B91B06AB-2656-4298-BAD8-DA5EFDD8FC59}"/>
                </a:ext>
              </a:extLst>
            </p:cNvPr>
            <p:cNvCxnSpPr>
              <a:cxnSpLocks/>
            </p:cNvCxnSpPr>
            <p:nvPr/>
          </p:nvCxnSpPr>
          <p:spPr>
            <a:xfrm>
              <a:off x="3009652"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95" name="直線​​コネクタ(S) 37">
              <a:extLst>
                <a:ext uri="{FF2B5EF4-FFF2-40B4-BE49-F238E27FC236}">
                  <a16:creationId xmlns:a16="http://schemas.microsoft.com/office/drawing/2014/main" id="{78E2797F-DBCE-47F7-B14D-E99E8164B226}"/>
                </a:ext>
              </a:extLst>
            </p:cNvPr>
            <p:cNvCxnSpPr>
              <a:cxnSpLocks/>
            </p:cNvCxnSpPr>
            <p:nvPr/>
          </p:nvCxnSpPr>
          <p:spPr>
            <a:xfrm>
              <a:off x="4963332"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96" name="直線​​コネクタ(S) 44">
              <a:extLst>
                <a:ext uri="{FF2B5EF4-FFF2-40B4-BE49-F238E27FC236}">
                  <a16:creationId xmlns:a16="http://schemas.microsoft.com/office/drawing/2014/main" id="{685F553F-15A9-4552-AC6F-4D55EAC98D5D}"/>
                </a:ext>
              </a:extLst>
            </p:cNvPr>
            <p:cNvCxnSpPr>
              <a:cxnSpLocks/>
            </p:cNvCxnSpPr>
            <p:nvPr/>
          </p:nvCxnSpPr>
          <p:spPr>
            <a:xfrm>
              <a:off x="4943119"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97" name="直線​​コネクタ(S) 49">
              <a:extLst>
                <a:ext uri="{FF2B5EF4-FFF2-40B4-BE49-F238E27FC236}">
                  <a16:creationId xmlns:a16="http://schemas.microsoft.com/office/drawing/2014/main" id="{756CA249-B1B1-41DE-AF2F-E87F7641C6CD}"/>
                </a:ext>
              </a:extLst>
            </p:cNvPr>
            <p:cNvCxnSpPr>
              <a:cxnSpLocks/>
            </p:cNvCxnSpPr>
            <p:nvPr/>
          </p:nvCxnSpPr>
          <p:spPr>
            <a:xfrm>
              <a:off x="6899760"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98" name="直線​​コネクタ 50">
              <a:extLst>
                <a:ext uri="{FF2B5EF4-FFF2-40B4-BE49-F238E27FC236}">
                  <a16:creationId xmlns:a16="http://schemas.microsoft.com/office/drawing/2014/main" id="{24CBC04F-91E9-414A-B8DB-5DC10DCB0458}"/>
                </a:ext>
              </a:extLst>
            </p:cNvPr>
            <p:cNvCxnSpPr>
              <a:cxnSpLocks/>
            </p:cNvCxnSpPr>
            <p:nvPr/>
          </p:nvCxnSpPr>
          <p:spPr>
            <a:xfrm>
              <a:off x="6894004"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99" name="直線​​コネクタ(S) 53">
              <a:extLst>
                <a:ext uri="{FF2B5EF4-FFF2-40B4-BE49-F238E27FC236}">
                  <a16:creationId xmlns:a16="http://schemas.microsoft.com/office/drawing/2014/main" id="{8E562E75-42D9-4E2A-93ED-F0C8E9FA89A0}"/>
                </a:ext>
              </a:extLst>
            </p:cNvPr>
            <p:cNvCxnSpPr>
              <a:cxnSpLocks/>
            </p:cNvCxnSpPr>
            <p:nvPr/>
          </p:nvCxnSpPr>
          <p:spPr>
            <a:xfrm>
              <a:off x="8836180"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200" name="直線​​コネクタ(S) 56">
              <a:extLst>
                <a:ext uri="{FF2B5EF4-FFF2-40B4-BE49-F238E27FC236}">
                  <a16:creationId xmlns:a16="http://schemas.microsoft.com/office/drawing/2014/main" id="{DFF53B62-D929-43D4-95E4-339D3A3D3176}"/>
                </a:ext>
              </a:extLst>
            </p:cNvPr>
            <p:cNvCxnSpPr>
              <a:cxnSpLocks/>
            </p:cNvCxnSpPr>
            <p:nvPr/>
          </p:nvCxnSpPr>
          <p:spPr>
            <a:xfrm>
              <a:off x="10778356"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grpSp>
      <p:sp>
        <p:nvSpPr>
          <p:cNvPr id="5" name="テキスト ボックス 4">
            <a:extLst>
              <a:ext uri="{FF2B5EF4-FFF2-40B4-BE49-F238E27FC236}">
                <a16:creationId xmlns:a16="http://schemas.microsoft.com/office/drawing/2014/main" id="{D5B79984-9920-4E26-97F0-1B20338102ED}"/>
              </a:ext>
            </a:extLst>
          </p:cNvPr>
          <p:cNvSpPr txBox="1"/>
          <p:nvPr/>
        </p:nvSpPr>
        <p:spPr>
          <a:xfrm>
            <a:off x="101908" y="1712424"/>
            <a:ext cx="758862" cy="307777"/>
          </a:xfrm>
          <a:prstGeom prst="rect">
            <a:avLst/>
          </a:prstGeom>
          <a:noFill/>
          <a:ln>
            <a:solidFill>
              <a:schemeClr val="tx1">
                <a:lumMod val="95000"/>
                <a:lumOff val="5000"/>
              </a:schemeClr>
            </a:solidFill>
          </a:ln>
        </p:spPr>
        <p:txBody>
          <a:bodyPr wrap="none" rtlCol="0">
            <a:spAutoFit/>
          </a:bodyPr>
          <a:lstStyle/>
          <a:p>
            <a:r>
              <a:rPr lang="en-US" altLang="ja-JP" sz="1400" dirty="0"/>
              <a:t>product</a:t>
            </a:r>
            <a:endParaRPr kumimoji="1" lang="ja-JP" altLang="en-US" sz="1400" dirty="0"/>
          </a:p>
        </p:txBody>
      </p:sp>
      <p:sp>
        <p:nvSpPr>
          <p:cNvPr id="206" name="テキスト ボックス 205">
            <a:extLst>
              <a:ext uri="{FF2B5EF4-FFF2-40B4-BE49-F238E27FC236}">
                <a16:creationId xmlns:a16="http://schemas.microsoft.com/office/drawing/2014/main" id="{B945757B-CD40-4937-AD15-12263F6DCCFE}"/>
              </a:ext>
            </a:extLst>
          </p:cNvPr>
          <p:cNvSpPr txBox="1"/>
          <p:nvPr/>
        </p:nvSpPr>
        <p:spPr>
          <a:xfrm>
            <a:off x="108038" y="2845228"/>
            <a:ext cx="1049903" cy="523220"/>
          </a:xfrm>
          <a:prstGeom prst="rect">
            <a:avLst/>
          </a:prstGeom>
          <a:noFill/>
          <a:ln>
            <a:solidFill>
              <a:schemeClr val="tx1"/>
            </a:solidFill>
          </a:ln>
        </p:spPr>
        <p:txBody>
          <a:bodyPr wrap="none" rtlCol="0">
            <a:spAutoFit/>
          </a:bodyPr>
          <a:lstStyle/>
          <a:p>
            <a:r>
              <a:rPr lang="en-US" altLang="ja-JP" sz="1400" dirty="0"/>
              <a:t>Customers</a:t>
            </a:r>
            <a:r>
              <a:rPr lang="ja-JP" altLang="en-US" sz="1400" dirty="0"/>
              <a:t>・
</a:t>
            </a:r>
            <a:r>
              <a:rPr lang="en-US" altLang="ja-JP" sz="1400" dirty="0"/>
              <a:t>exhibition</a:t>
            </a:r>
            <a:endParaRPr kumimoji="1" lang="ja-JP" altLang="en-US" sz="1400" dirty="0"/>
          </a:p>
        </p:txBody>
      </p:sp>
      <p:grpSp>
        <p:nvGrpSpPr>
          <p:cNvPr id="218" name="マイルストーン 8" title="マイルストーン 8">
            <a:extLst>
              <a:ext uri="{FF2B5EF4-FFF2-40B4-BE49-F238E27FC236}">
                <a16:creationId xmlns:a16="http://schemas.microsoft.com/office/drawing/2014/main" id="{EA40928B-A204-45E9-A8FF-E5E9F5BE7A6B}"/>
              </a:ext>
            </a:extLst>
          </p:cNvPr>
          <p:cNvGrpSpPr/>
          <p:nvPr/>
        </p:nvGrpSpPr>
        <p:grpSpPr>
          <a:xfrm>
            <a:off x="6315898" y="3147826"/>
            <a:ext cx="987907" cy="916606"/>
            <a:chOff x="7923701" y="4962367"/>
            <a:chExt cx="983853" cy="916606"/>
          </a:xfrm>
        </p:grpSpPr>
        <p:sp>
          <p:nvSpPr>
            <p:cNvPr id="219" name="矢印:下 151" title="短いマイルストーンの矢印">
              <a:extLst>
                <a:ext uri="{FF2B5EF4-FFF2-40B4-BE49-F238E27FC236}">
                  <a16:creationId xmlns:a16="http://schemas.microsoft.com/office/drawing/2014/main" id="{1949AD90-D3BA-465A-AE6A-65B8800ACF3D}"/>
                </a:ext>
              </a:extLst>
            </p:cNvPr>
            <p:cNvSpPr/>
            <p:nvPr/>
          </p:nvSpPr>
          <p:spPr>
            <a:xfrm rot="10800000">
              <a:off x="7963087" y="4962367"/>
              <a:ext cx="470255" cy="477204"/>
            </a:xfrm>
            <a:prstGeom prst="downArrow">
              <a:avLst>
                <a:gd name="adj1" fmla="val 100000"/>
                <a:gd name="adj2"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ja-JP" altLang="en-US" dirty="0">
                <a:latin typeface="Yu Gothic UI Semibold" panose="020B0700000000000000" pitchFamily="34" charset="-128"/>
                <a:ea typeface="Yu Gothic UI Semibold" panose="020B0700000000000000" pitchFamily="34" charset="-128"/>
              </a:endParaRPr>
            </a:p>
          </p:txBody>
        </p:sp>
        <p:sp>
          <p:nvSpPr>
            <p:cNvPr id="220" name="テキスト ボックス 219">
              <a:extLst>
                <a:ext uri="{FF2B5EF4-FFF2-40B4-BE49-F238E27FC236}">
                  <a16:creationId xmlns:a16="http://schemas.microsoft.com/office/drawing/2014/main" id="{325699F9-EFF4-4737-A0AE-D4956962E505}"/>
                </a:ext>
              </a:extLst>
            </p:cNvPr>
            <p:cNvSpPr txBox="1"/>
            <p:nvPr/>
          </p:nvSpPr>
          <p:spPr>
            <a:xfrm>
              <a:off x="7923701" y="5448086"/>
              <a:ext cx="983853" cy="430887"/>
            </a:xfrm>
            <a:prstGeom prst="rect">
              <a:avLst/>
            </a:prstGeom>
            <a:noFill/>
          </p:spPr>
          <p:txBody>
            <a:bodyPr wrap="square" lIns="0" tIns="0" rIns="0" bIns="0" rtlCol="0">
              <a:spAutoFit/>
            </a:bodyPr>
            <a:lstStyle/>
            <a:p>
              <a:r>
                <a:rPr lang="en-US" altLang="ja-JP" sz="1400" dirty="0">
                  <a:solidFill>
                    <a:schemeClr val="tx1">
                      <a:lumMod val="75000"/>
                      <a:lumOff val="25000"/>
                    </a:schemeClr>
                  </a:solidFill>
                  <a:latin typeface="Yu Gothic UI Semibold" panose="020B0700000000000000" pitchFamily="34" charset="-128"/>
                  <a:ea typeface="Yu Gothic UI Semibold" panose="020B0700000000000000" pitchFamily="34" charset="-128"/>
                </a:rPr>
                <a:t>DPAC
exhibit</a:t>
              </a:r>
              <a:endParaRPr lang="ja-JP" altLang="en-US" sz="1400" dirty="0">
                <a:solidFill>
                  <a:schemeClr val="tx1">
                    <a:lumMod val="75000"/>
                    <a:lumOff val="25000"/>
                  </a:schemeClr>
                </a:solidFill>
                <a:latin typeface="Yu Gothic UI Semibold" panose="020B0700000000000000" pitchFamily="34" charset="-128"/>
                <a:ea typeface="Yu Gothic UI Semibold" panose="020B0700000000000000" pitchFamily="34" charset="-128"/>
              </a:endParaRPr>
            </a:p>
          </p:txBody>
        </p:sp>
      </p:grpSp>
      <p:grpSp>
        <p:nvGrpSpPr>
          <p:cNvPr id="221" name="マイルストーン 3" title="マイルストーン 3">
            <a:extLst>
              <a:ext uri="{FF2B5EF4-FFF2-40B4-BE49-F238E27FC236}">
                <a16:creationId xmlns:a16="http://schemas.microsoft.com/office/drawing/2014/main" id="{8A97E10E-CD31-40F9-AF5D-9FB63B21C7F0}"/>
              </a:ext>
            </a:extLst>
          </p:cNvPr>
          <p:cNvGrpSpPr/>
          <p:nvPr/>
        </p:nvGrpSpPr>
        <p:grpSpPr>
          <a:xfrm>
            <a:off x="6188276" y="1987931"/>
            <a:ext cx="1302994" cy="1111503"/>
            <a:chOff x="3070020" y="3914593"/>
            <a:chExt cx="1251379" cy="1091328"/>
          </a:xfrm>
        </p:grpSpPr>
        <p:sp>
          <p:nvSpPr>
            <p:cNvPr id="222" name="矢印:下 117" title="マイルストーンの矢印">
              <a:extLst>
                <a:ext uri="{FF2B5EF4-FFF2-40B4-BE49-F238E27FC236}">
                  <a16:creationId xmlns:a16="http://schemas.microsoft.com/office/drawing/2014/main" id="{0052D2C9-D042-4DDA-BC3D-ECCBF8EE22B3}"/>
                </a:ext>
              </a:extLst>
            </p:cNvPr>
            <p:cNvSpPr/>
            <p:nvPr/>
          </p:nvSpPr>
          <p:spPr>
            <a:xfrm>
              <a:off x="3422591" y="4480884"/>
              <a:ext cx="470255" cy="525037"/>
            </a:xfrm>
            <a:prstGeom prst="downArrow">
              <a:avLst>
                <a:gd name="adj1" fmla="val 10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ja-JP" altLang="en-US" dirty="0">
                <a:latin typeface="Yu Gothic UI Semibold" panose="020B0700000000000000" pitchFamily="34" charset="-128"/>
                <a:ea typeface="Yu Gothic UI Semibold" panose="020B0700000000000000" pitchFamily="34" charset="-128"/>
              </a:endParaRPr>
            </a:p>
          </p:txBody>
        </p:sp>
        <p:sp>
          <p:nvSpPr>
            <p:cNvPr id="223" name="テキスト ボックス 222">
              <a:extLst>
                <a:ext uri="{FF2B5EF4-FFF2-40B4-BE49-F238E27FC236}">
                  <a16:creationId xmlns:a16="http://schemas.microsoft.com/office/drawing/2014/main" id="{A8AC97FA-58F5-47CF-A58E-836E456455C8}"/>
                </a:ext>
              </a:extLst>
            </p:cNvPr>
            <p:cNvSpPr txBox="1"/>
            <p:nvPr/>
          </p:nvSpPr>
          <p:spPr>
            <a:xfrm>
              <a:off x="3070020" y="3914593"/>
              <a:ext cx="1251379" cy="725256"/>
            </a:xfrm>
            <a:prstGeom prst="rect">
              <a:avLst/>
            </a:prstGeom>
            <a:noFill/>
          </p:spPr>
          <p:txBody>
            <a:bodyPr wrap="square" lIns="0" tIns="0" rIns="0" bIns="0" rtlCol="0">
              <a:spAutoFit/>
            </a:bodyPr>
            <a:lstStyle/>
            <a:p>
              <a:pPr algn="ctr"/>
              <a:r>
                <a:rPr lang="en-US" altLang="ja-JP" sz="1200">
                  <a:solidFill>
                    <a:schemeClr val="tx1">
                      <a:lumMod val="75000"/>
                      <a:lumOff val="25000"/>
                    </a:schemeClr>
                  </a:solidFill>
                  <a:latin typeface="Yu Gothic UI Semibold" panose="020B0700000000000000" pitchFamily="34" charset="-128"/>
                  <a:ea typeface="Yu Gothic UI Semibold" panose="020B0700000000000000" pitchFamily="34" charset="-128"/>
                </a:rPr>
                <a:t>Agency Agreement
30 companies
</a:t>
              </a:r>
              <a:endParaRPr lang="en-US" altLang="ja-JP" sz="1200" dirty="0">
                <a:solidFill>
                  <a:schemeClr val="tx1">
                    <a:lumMod val="75000"/>
                    <a:lumOff val="25000"/>
                  </a:schemeClr>
                </a:solidFill>
                <a:latin typeface="Yu Gothic UI Semibold" panose="020B0700000000000000" pitchFamily="34" charset="-128"/>
                <a:ea typeface="Yu Gothic UI Semibold" panose="020B0700000000000000" pitchFamily="34" charset="-128"/>
              </a:endParaRPr>
            </a:p>
          </p:txBody>
        </p:sp>
      </p:grpSp>
      <p:grpSp>
        <p:nvGrpSpPr>
          <p:cNvPr id="146" name="マイルストーン 8" title="マイルストーン 8">
            <a:extLst>
              <a:ext uri="{FF2B5EF4-FFF2-40B4-BE49-F238E27FC236}">
                <a16:creationId xmlns:a16="http://schemas.microsoft.com/office/drawing/2014/main" id="{3E2CF7FE-FF85-4669-A58F-E82CA259E506}"/>
              </a:ext>
            </a:extLst>
          </p:cNvPr>
          <p:cNvGrpSpPr/>
          <p:nvPr/>
        </p:nvGrpSpPr>
        <p:grpSpPr>
          <a:xfrm>
            <a:off x="2391597" y="3119110"/>
            <a:ext cx="1065556" cy="996626"/>
            <a:chOff x="7726521" y="4962367"/>
            <a:chExt cx="1061183" cy="996626"/>
          </a:xfrm>
        </p:grpSpPr>
        <p:sp>
          <p:nvSpPr>
            <p:cNvPr id="152" name="矢印:下 151" title="短いマイルストーンの矢印">
              <a:extLst>
                <a:ext uri="{FF2B5EF4-FFF2-40B4-BE49-F238E27FC236}">
                  <a16:creationId xmlns:a16="http://schemas.microsoft.com/office/drawing/2014/main" id="{AF66F4EB-C2B4-41D7-B8CB-3B5E6C07E4C1}"/>
                </a:ext>
              </a:extLst>
            </p:cNvPr>
            <p:cNvSpPr/>
            <p:nvPr/>
          </p:nvSpPr>
          <p:spPr>
            <a:xfrm rot="10800000">
              <a:off x="7963087" y="4962367"/>
              <a:ext cx="470255" cy="477204"/>
            </a:xfrm>
            <a:prstGeom prst="downArrow">
              <a:avLst>
                <a:gd name="adj1" fmla="val 100000"/>
                <a:gd name="adj2"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ja-JP" altLang="en-US" dirty="0">
                <a:latin typeface="Yu Gothic UI Semibold" panose="020B0700000000000000" pitchFamily="34" charset="-128"/>
                <a:ea typeface="Yu Gothic UI Semibold" panose="020B0700000000000000" pitchFamily="34" charset="-128"/>
              </a:endParaRPr>
            </a:p>
          </p:txBody>
        </p:sp>
        <p:sp>
          <p:nvSpPr>
            <p:cNvPr id="156" name="テキスト ボックス 155">
              <a:extLst>
                <a:ext uri="{FF2B5EF4-FFF2-40B4-BE49-F238E27FC236}">
                  <a16:creationId xmlns:a16="http://schemas.microsoft.com/office/drawing/2014/main" id="{3B5C168F-7855-412E-AC4D-5B31218EB7EE}"/>
                </a:ext>
              </a:extLst>
            </p:cNvPr>
            <p:cNvSpPr txBox="1"/>
            <p:nvPr/>
          </p:nvSpPr>
          <p:spPr>
            <a:xfrm>
              <a:off x="7726521" y="5451162"/>
              <a:ext cx="1061183" cy="507831"/>
            </a:xfrm>
            <a:prstGeom prst="rect">
              <a:avLst/>
            </a:prstGeom>
            <a:noFill/>
          </p:spPr>
          <p:txBody>
            <a:bodyPr wrap="square" lIns="0" tIns="0" rIns="0" bIns="0" rtlCol="0">
              <a:spAutoFit/>
            </a:bodyPr>
            <a:lstStyle/>
            <a:p>
              <a:r>
                <a:rPr lang="en-US" altLang="ja-JP" sz="1100" dirty="0">
                  <a:solidFill>
                    <a:schemeClr val="tx1">
                      <a:lumMod val="75000"/>
                      <a:lumOff val="25000"/>
                    </a:schemeClr>
                  </a:solidFill>
                  <a:latin typeface="Yu Gothic UI Semibold" panose="020B0700000000000000" pitchFamily="34" charset="-128"/>
                  <a:ea typeface="Yu Gothic UI Semibold" panose="020B0700000000000000" pitchFamily="34" charset="-128"/>
                </a:rPr>
                <a:t>email magazine
Start of delivery
</a:t>
              </a:r>
              <a:endParaRPr lang="ja-JP" altLang="en-US" dirty="0">
                <a:solidFill>
                  <a:schemeClr val="tx1">
                    <a:lumMod val="75000"/>
                    <a:lumOff val="25000"/>
                  </a:schemeClr>
                </a:solidFill>
                <a:latin typeface="Yu Gothic UI Semibold" panose="020B0700000000000000" pitchFamily="34" charset="-128"/>
                <a:ea typeface="Yu Gothic UI Semibold" panose="020B0700000000000000" pitchFamily="34" charset="-128"/>
              </a:endParaRPr>
            </a:p>
          </p:txBody>
        </p:sp>
      </p:grpSp>
      <p:sp>
        <p:nvSpPr>
          <p:cNvPr id="12" name="テキスト ボックス 11">
            <a:extLst>
              <a:ext uri="{FF2B5EF4-FFF2-40B4-BE49-F238E27FC236}">
                <a16:creationId xmlns:a16="http://schemas.microsoft.com/office/drawing/2014/main" id="{6707B1A8-CE8B-FB80-E209-4F96592C9BA2}"/>
              </a:ext>
            </a:extLst>
          </p:cNvPr>
          <p:cNvSpPr txBox="1"/>
          <p:nvPr/>
        </p:nvSpPr>
        <p:spPr>
          <a:xfrm>
            <a:off x="-509900" y="2520492"/>
            <a:ext cx="415498" cy="369332"/>
          </a:xfrm>
          <a:prstGeom prst="rect">
            <a:avLst/>
          </a:prstGeom>
          <a:noFill/>
        </p:spPr>
        <p:txBody>
          <a:bodyPr wrap="none" rtlCol="0">
            <a:spAutoFit/>
          </a:bodyPr>
          <a:lstStyle/>
          <a:p>
            <a:r>
              <a:rPr kumimoji="1" lang="ja-JP" altLang="en-US" dirty="0"/>
              <a:t>小</a:t>
            </a:r>
          </a:p>
        </p:txBody>
      </p:sp>
      <p:sp>
        <p:nvSpPr>
          <p:cNvPr id="161" name="テキスト ボックス 160">
            <a:extLst>
              <a:ext uri="{FF2B5EF4-FFF2-40B4-BE49-F238E27FC236}">
                <a16:creationId xmlns:a16="http://schemas.microsoft.com/office/drawing/2014/main" id="{74EA7787-F295-88CE-48CB-2BC9F04FC60A}"/>
              </a:ext>
            </a:extLst>
          </p:cNvPr>
          <p:cNvSpPr txBox="1"/>
          <p:nvPr/>
        </p:nvSpPr>
        <p:spPr>
          <a:xfrm>
            <a:off x="86670" y="5365376"/>
            <a:ext cx="1079262" cy="523220"/>
          </a:xfrm>
          <a:prstGeom prst="rect">
            <a:avLst/>
          </a:prstGeom>
          <a:noFill/>
          <a:ln>
            <a:solidFill>
              <a:schemeClr val="tx1"/>
            </a:solidFill>
          </a:ln>
        </p:spPr>
        <p:txBody>
          <a:bodyPr wrap="square" rtlCol="0">
            <a:spAutoFit/>
          </a:bodyPr>
          <a:lstStyle/>
          <a:p>
            <a:r>
              <a:rPr lang="en-US" altLang="ja-JP" sz="1400" dirty="0"/>
              <a:t>cooperation
research</a:t>
            </a:r>
          </a:p>
        </p:txBody>
      </p:sp>
      <p:sp>
        <p:nvSpPr>
          <p:cNvPr id="162" name="テキスト ボックス 161">
            <a:extLst>
              <a:ext uri="{FF2B5EF4-FFF2-40B4-BE49-F238E27FC236}">
                <a16:creationId xmlns:a16="http://schemas.microsoft.com/office/drawing/2014/main" id="{0BA86C80-2B60-AC87-3868-FF17113814E4}"/>
              </a:ext>
            </a:extLst>
          </p:cNvPr>
          <p:cNvSpPr txBox="1"/>
          <p:nvPr/>
        </p:nvSpPr>
        <p:spPr>
          <a:xfrm>
            <a:off x="69960" y="4010054"/>
            <a:ext cx="1367828" cy="523220"/>
          </a:xfrm>
          <a:prstGeom prst="rect">
            <a:avLst/>
          </a:prstGeom>
          <a:noFill/>
          <a:ln>
            <a:solidFill>
              <a:schemeClr val="tx1"/>
            </a:solidFill>
          </a:ln>
        </p:spPr>
        <p:txBody>
          <a:bodyPr wrap="square" rtlCol="0">
            <a:spAutoFit/>
          </a:bodyPr>
          <a:lstStyle/>
          <a:p>
            <a:r>
              <a:rPr lang="en-US" altLang="ja-JP" sz="1400" dirty="0"/>
              <a:t>authentication
relation</a:t>
            </a:r>
          </a:p>
        </p:txBody>
      </p:sp>
      <p:sp>
        <p:nvSpPr>
          <p:cNvPr id="173" name="矢印:下 138" title="マイルストーンの矢印">
            <a:extLst>
              <a:ext uri="{FF2B5EF4-FFF2-40B4-BE49-F238E27FC236}">
                <a16:creationId xmlns:a16="http://schemas.microsoft.com/office/drawing/2014/main" id="{4E58B871-90B3-EB89-C52C-0692D05B6B52}"/>
              </a:ext>
            </a:extLst>
          </p:cNvPr>
          <p:cNvSpPr/>
          <p:nvPr/>
        </p:nvSpPr>
        <p:spPr>
          <a:xfrm>
            <a:off x="7034069" y="3927397"/>
            <a:ext cx="470255" cy="397506"/>
          </a:xfrm>
          <a:prstGeom prst="downArrow">
            <a:avLst>
              <a:gd name="adj1" fmla="val 100000"/>
              <a:gd name="adj2"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ja-JP" altLang="en-US" dirty="0">
              <a:latin typeface="Yu Gothic UI Semibold" panose="020B0700000000000000" pitchFamily="34" charset="-128"/>
              <a:ea typeface="Yu Gothic UI Semibold" panose="020B0700000000000000" pitchFamily="34" charset="-128"/>
            </a:endParaRPr>
          </a:p>
        </p:txBody>
      </p:sp>
      <p:sp>
        <p:nvSpPr>
          <p:cNvPr id="174" name="四角形: 角を丸くする 173">
            <a:extLst>
              <a:ext uri="{FF2B5EF4-FFF2-40B4-BE49-F238E27FC236}">
                <a16:creationId xmlns:a16="http://schemas.microsoft.com/office/drawing/2014/main" id="{17FB85D0-527D-685D-7EE3-2BAEE120E5E6}"/>
              </a:ext>
            </a:extLst>
          </p:cNvPr>
          <p:cNvSpPr/>
          <p:nvPr/>
        </p:nvSpPr>
        <p:spPr>
          <a:xfrm>
            <a:off x="6902454" y="3135343"/>
            <a:ext cx="1112516" cy="1213777"/>
          </a:xfrm>
          <a:prstGeom prst="round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C000"/>
              </a:solidFill>
            </a:endParaRPr>
          </a:p>
        </p:txBody>
      </p:sp>
      <p:sp>
        <p:nvSpPr>
          <p:cNvPr id="175" name="テキスト ボックス 174">
            <a:extLst>
              <a:ext uri="{FF2B5EF4-FFF2-40B4-BE49-F238E27FC236}">
                <a16:creationId xmlns:a16="http://schemas.microsoft.com/office/drawing/2014/main" id="{DA44D268-534A-E544-157D-5DEF465D0EBC}"/>
              </a:ext>
            </a:extLst>
          </p:cNvPr>
          <p:cNvSpPr txBox="1"/>
          <p:nvPr/>
        </p:nvSpPr>
        <p:spPr>
          <a:xfrm>
            <a:off x="6984365" y="3221108"/>
            <a:ext cx="1030605" cy="738664"/>
          </a:xfrm>
          <a:prstGeom prst="rect">
            <a:avLst/>
          </a:prstGeom>
          <a:noFill/>
        </p:spPr>
        <p:txBody>
          <a:bodyPr wrap="square" lIns="0" tIns="0" rIns="0" bIns="0" rtlCol="0">
            <a:spAutoFit/>
          </a:bodyPr>
          <a:lstStyle/>
          <a:p>
            <a:pPr rtl="0"/>
            <a:r>
              <a:rPr lang="en-US" altLang="ja-JP" sz="1600" spc="-20" dirty="0">
                <a:solidFill>
                  <a:srgbClr val="FFC000"/>
                </a:solidFill>
                <a:latin typeface="Yu Gothic UI Semibold" panose="020B0700000000000000" pitchFamily="34" charset="-128"/>
                <a:ea typeface="Yu Gothic UI Semibold" panose="020B0700000000000000" pitchFamily="34" charset="-128"/>
              </a:rPr>
              <a:t>PMDA</a:t>
            </a:r>
          </a:p>
          <a:p>
            <a:r>
              <a:rPr lang="en-US" altLang="ja-JP" sz="1600" spc="-20" dirty="0">
                <a:solidFill>
                  <a:srgbClr val="FFC000"/>
                </a:solidFill>
                <a:latin typeface="Yu Gothic UI Semibold" panose="020B0700000000000000" pitchFamily="34" charset="-128"/>
                <a:ea typeface="Yu Gothic UI Semibold" panose="020B0700000000000000" pitchFamily="34" charset="-128"/>
              </a:rPr>
              <a:t>Approval</a:t>
            </a:r>
          </a:p>
          <a:p>
            <a:r>
              <a:rPr lang="en-US" altLang="ja-JP" sz="1600" spc="-20" dirty="0" err="1">
                <a:solidFill>
                  <a:srgbClr val="FFC000"/>
                </a:solidFill>
                <a:latin typeface="Yu Gothic UI Semibold" panose="020B0700000000000000" pitchFamily="34" charset="-128"/>
                <a:ea typeface="Yu Gothic UI Semibold" panose="020B0700000000000000" pitchFamily="34" charset="-128"/>
              </a:rPr>
              <a:t>classⅡ</a:t>
            </a:r>
            <a:endParaRPr lang="ja-JP" altLang="en-US" sz="1600" spc="-20" dirty="0">
              <a:solidFill>
                <a:srgbClr val="FFC000"/>
              </a:solidFill>
              <a:latin typeface="Yu Gothic UI Semibold" panose="020B0700000000000000" pitchFamily="34" charset="-128"/>
              <a:ea typeface="Yu Gothic UI Semibold" panose="020B0700000000000000" pitchFamily="34" charset="-128"/>
            </a:endParaRPr>
          </a:p>
        </p:txBody>
      </p:sp>
      <p:sp>
        <p:nvSpPr>
          <p:cNvPr id="178" name="矢印:下 138" title="マイルストーンの矢印">
            <a:extLst>
              <a:ext uri="{FF2B5EF4-FFF2-40B4-BE49-F238E27FC236}">
                <a16:creationId xmlns:a16="http://schemas.microsoft.com/office/drawing/2014/main" id="{73A07D56-A3EB-47D5-7A6B-B889A6CAEABA}"/>
              </a:ext>
            </a:extLst>
          </p:cNvPr>
          <p:cNvSpPr/>
          <p:nvPr/>
        </p:nvSpPr>
        <p:spPr>
          <a:xfrm>
            <a:off x="5080092" y="3907566"/>
            <a:ext cx="470255" cy="397506"/>
          </a:xfrm>
          <a:prstGeom prst="downArrow">
            <a:avLst>
              <a:gd name="adj1" fmla="val 100000"/>
              <a:gd name="adj2"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ja-JP" altLang="en-US" dirty="0">
              <a:latin typeface="Yu Gothic UI Semibold" panose="020B0700000000000000" pitchFamily="34" charset="-128"/>
              <a:ea typeface="Yu Gothic UI Semibold" panose="020B0700000000000000" pitchFamily="34" charset="-128"/>
            </a:endParaRPr>
          </a:p>
        </p:txBody>
      </p:sp>
      <p:sp>
        <p:nvSpPr>
          <p:cNvPr id="180" name="テキスト ボックス 179">
            <a:extLst>
              <a:ext uri="{FF2B5EF4-FFF2-40B4-BE49-F238E27FC236}">
                <a16:creationId xmlns:a16="http://schemas.microsoft.com/office/drawing/2014/main" id="{48FEDA8A-DBAD-3527-72FE-7DD7BBBAC28D}"/>
              </a:ext>
            </a:extLst>
          </p:cNvPr>
          <p:cNvSpPr txBox="1"/>
          <p:nvPr/>
        </p:nvSpPr>
        <p:spPr>
          <a:xfrm>
            <a:off x="4371641" y="3226378"/>
            <a:ext cx="1449978" cy="646331"/>
          </a:xfrm>
          <a:prstGeom prst="rect">
            <a:avLst/>
          </a:prstGeom>
          <a:noFill/>
        </p:spPr>
        <p:txBody>
          <a:bodyPr wrap="square" lIns="0" tIns="0" rIns="0" bIns="0" rtlCol="0">
            <a:spAutoFit/>
          </a:bodyPr>
          <a:lstStyle/>
          <a:p>
            <a:r>
              <a:rPr lang="en-US" altLang="ja-JP" sz="1400" spc="-20" dirty="0">
                <a:solidFill>
                  <a:srgbClr val="FFC000"/>
                </a:solidFill>
                <a:latin typeface="Yu Gothic UI Semibold" panose="020B0700000000000000" pitchFamily="34" charset="-128"/>
                <a:ea typeface="Yu Gothic UI Semibold" panose="020B0700000000000000" pitchFamily="34" charset="-128"/>
              </a:rPr>
              <a:t>Manufacturing and sales business
approval</a:t>
            </a:r>
            <a:r>
              <a:rPr lang="ja-JP" altLang="en-US" sz="1400" spc="-20" dirty="0">
                <a:solidFill>
                  <a:srgbClr val="FFC000"/>
                </a:solidFill>
                <a:latin typeface="Yu Gothic UI Semibold" panose="020B0700000000000000" pitchFamily="34" charset="-128"/>
                <a:ea typeface="Yu Gothic UI Semibold" panose="020B0700000000000000" pitchFamily="34" charset="-128"/>
              </a:rPr>
              <a:t> </a:t>
            </a:r>
            <a:r>
              <a:rPr lang="en-US" altLang="ja-JP" sz="1400" spc="-20" dirty="0">
                <a:solidFill>
                  <a:srgbClr val="FFC000"/>
                </a:solidFill>
                <a:latin typeface="Yu Gothic UI Semibold" panose="020B0700000000000000" pitchFamily="34" charset="-128"/>
                <a:ea typeface="Yu Gothic UI Semibold" panose="020B0700000000000000" pitchFamily="34" charset="-128"/>
              </a:rPr>
              <a:t>JP</a:t>
            </a:r>
          </a:p>
        </p:txBody>
      </p:sp>
      <p:sp>
        <p:nvSpPr>
          <p:cNvPr id="181" name="四角形: 角を丸くする 180">
            <a:extLst>
              <a:ext uri="{FF2B5EF4-FFF2-40B4-BE49-F238E27FC236}">
                <a16:creationId xmlns:a16="http://schemas.microsoft.com/office/drawing/2014/main" id="{009CD43A-0E1A-7051-5718-4366DAC81A7C}"/>
              </a:ext>
            </a:extLst>
          </p:cNvPr>
          <p:cNvSpPr/>
          <p:nvPr/>
        </p:nvSpPr>
        <p:spPr>
          <a:xfrm>
            <a:off x="4295923" y="3125632"/>
            <a:ext cx="1689245" cy="1213777"/>
          </a:xfrm>
          <a:prstGeom prst="round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C000"/>
              </a:solidFill>
            </a:endParaRPr>
          </a:p>
        </p:txBody>
      </p:sp>
    </p:spTree>
    <p:extLst>
      <p:ext uri="{BB962C8B-B14F-4D97-AF65-F5344CB8AC3E}">
        <p14:creationId xmlns:p14="http://schemas.microsoft.com/office/powerpoint/2010/main" val="32310897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DA929B-961F-4C85-AB2B-8F2FD02A7541}"/>
              </a:ext>
            </a:extLst>
          </p:cNvPr>
          <p:cNvSpPr>
            <a:spLocks noGrp="1"/>
          </p:cNvSpPr>
          <p:nvPr>
            <p:ph type="title"/>
          </p:nvPr>
        </p:nvSpPr>
        <p:spPr/>
        <p:txBody>
          <a:bodyPr>
            <a:normAutofit/>
          </a:bodyPr>
          <a:lstStyle/>
          <a:p>
            <a:r>
              <a:rPr lang="en-US" altLang="ja-JP" dirty="0"/>
              <a:t>team</a:t>
            </a:r>
            <a:endParaRPr kumimoji="1" lang="ja-JP" altLang="en-US" dirty="0"/>
          </a:p>
        </p:txBody>
      </p:sp>
      <p:sp>
        <p:nvSpPr>
          <p:cNvPr id="16" name="四角形: 角を丸くする 15">
            <a:extLst>
              <a:ext uri="{FF2B5EF4-FFF2-40B4-BE49-F238E27FC236}">
                <a16:creationId xmlns:a16="http://schemas.microsoft.com/office/drawing/2014/main" id="{2404909E-A16C-4BFD-A61E-E681A0D2EEA9}"/>
              </a:ext>
            </a:extLst>
          </p:cNvPr>
          <p:cNvSpPr/>
          <p:nvPr/>
        </p:nvSpPr>
        <p:spPr>
          <a:xfrm>
            <a:off x="1470581" y="592513"/>
            <a:ext cx="10210801" cy="109903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solidFill>
              </a:rPr>
              <a:t>Daisuke Kubota (Japan): Director, Development, Business Development, Sales, Marketing, Accounting, Global Affairs
Career: MKT in the target field such as Olympus, Waters, </a:t>
            </a:r>
            <a:r>
              <a:rPr lang="en-US" altLang="ja-JP" sz="1600" dirty="0" err="1">
                <a:solidFill>
                  <a:schemeClr val="tx1"/>
                </a:solidFill>
              </a:rPr>
              <a:t>Thermo</a:t>
            </a:r>
            <a:r>
              <a:rPr lang="en-US" altLang="ja-JP" sz="1600" dirty="0">
                <a:solidFill>
                  <a:schemeClr val="tx1"/>
                </a:solidFill>
              </a:rPr>
              <a:t> Fisher, etc., and more than 20 years of experience in domestic and overseas sales
Retain the know-how to integrate each manufacturer's proprietary formats</a:t>
            </a:r>
            <a:endParaRPr kumimoji="1" lang="ja-JP" altLang="en-US" dirty="0">
              <a:solidFill>
                <a:schemeClr val="tx1"/>
              </a:solidFill>
            </a:endParaRPr>
          </a:p>
        </p:txBody>
      </p:sp>
      <p:pic>
        <p:nvPicPr>
          <p:cNvPr id="5" name="図 4" descr="男の顔写真&#10;&#10;自動的に生成された説明">
            <a:extLst>
              <a:ext uri="{FF2B5EF4-FFF2-40B4-BE49-F238E27FC236}">
                <a16:creationId xmlns:a16="http://schemas.microsoft.com/office/drawing/2014/main" id="{E68D188D-AF52-47D6-8319-ADC48A5431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5203" y="710790"/>
            <a:ext cx="834798" cy="834798"/>
          </a:xfrm>
          <a:prstGeom prst="rect">
            <a:avLst/>
          </a:prstGeom>
        </p:spPr>
      </p:pic>
      <p:sp>
        <p:nvSpPr>
          <p:cNvPr id="23" name="四角形: 角を丸くする 22">
            <a:extLst>
              <a:ext uri="{FF2B5EF4-FFF2-40B4-BE49-F238E27FC236}">
                <a16:creationId xmlns:a16="http://schemas.microsoft.com/office/drawing/2014/main" id="{C59441F9-3B3E-41E5-83AD-2B00997C1F6D}"/>
              </a:ext>
            </a:extLst>
          </p:cNvPr>
          <p:cNvSpPr/>
          <p:nvPr/>
        </p:nvSpPr>
        <p:spPr>
          <a:xfrm>
            <a:off x="1470580" y="1755335"/>
            <a:ext cx="10210802" cy="109903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solidFill>
              </a:rPr>
              <a:t>Emanuele Martini (EU): Applications Scientist, EU Affairs
Career: Specializing in life sciences and medical imaging at INFORM, Italy
The only Leica Zeiss microscopy external instructor in the world</a:t>
            </a:r>
            <a:endParaRPr kumimoji="1" lang="ja-JP" altLang="en-US" sz="1600" dirty="0">
              <a:solidFill>
                <a:schemeClr val="tx1"/>
              </a:solidFill>
            </a:endParaRPr>
          </a:p>
        </p:txBody>
      </p:sp>
      <p:pic>
        <p:nvPicPr>
          <p:cNvPr id="9" name="図 8" descr="メガネを掛けた男性&#10;&#10;自動的に生成された説明">
            <a:extLst>
              <a:ext uri="{FF2B5EF4-FFF2-40B4-BE49-F238E27FC236}">
                <a16:creationId xmlns:a16="http://schemas.microsoft.com/office/drawing/2014/main" id="{B4017441-5D0D-4AB1-8F90-905E320F56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203" y="1907644"/>
            <a:ext cx="834799" cy="834799"/>
          </a:xfrm>
          <a:prstGeom prst="rect">
            <a:avLst/>
          </a:prstGeom>
        </p:spPr>
      </p:pic>
      <p:sp>
        <p:nvSpPr>
          <p:cNvPr id="25" name="四角形: 角を丸くする 24">
            <a:extLst>
              <a:ext uri="{FF2B5EF4-FFF2-40B4-BE49-F238E27FC236}">
                <a16:creationId xmlns:a16="http://schemas.microsoft.com/office/drawing/2014/main" id="{AA0A670A-E748-4D9F-87C1-487E2D6F7643}"/>
              </a:ext>
            </a:extLst>
          </p:cNvPr>
          <p:cNvSpPr/>
          <p:nvPr/>
        </p:nvSpPr>
        <p:spPr>
          <a:xfrm>
            <a:off x="1470580" y="2960773"/>
            <a:ext cx="10210802" cy="109903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solidFill>
              </a:rPr>
              <a:t>Magnus Persmark (US): , Business Development, US Responsibilities
Career: Novartis and </a:t>
            </a:r>
            <a:r>
              <a:rPr lang="en-US" altLang="ja-JP" sz="1600" dirty="0" err="1">
                <a:solidFill>
                  <a:schemeClr val="tx1"/>
                </a:solidFill>
              </a:rPr>
              <a:t>Thermo</a:t>
            </a:r>
            <a:r>
              <a:rPr lang="en-US" altLang="ja-JP" sz="1600" dirty="0">
                <a:solidFill>
                  <a:schemeClr val="tx1"/>
                </a:solidFill>
              </a:rPr>
              <a:t> Fisher led the business development of microscope and image analysis software for about 20 years
FDA approval experience related to DX equipment and reagents</a:t>
            </a:r>
            <a:endParaRPr kumimoji="1" lang="ja-JP" altLang="en-US" dirty="0">
              <a:solidFill>
                <a:schemeClr val="tx1"/>
              </a:solidFill>
            </a:endParaRPr>
          </a:p>
        </p:txBody>
      </p:sp>
      <p:pic>
        <p:nvPicPr>
          <p:cNvPr id="7" name="図 6" descr="スーツを着ている男はスマイルしている&#10;&#10;自動的に生成された説明">
            <a:extLst>
              <a:ext uri="{FF2B5EF4-FFF2-40B4-BE49-F238E27FC236}">
                <a16:creationId xmlns:a16="http://schemas.microsoft.com/office/drawing/2014/main" id="{CBEB58CD-42AA-44D7-9BF8-7BB519BDE65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5203" y="3168305"/>
            <a:ext cx="834799" cy="834799"/>
          </a:xfrm>
          <a:prstGeom prst="rect">
            <a:avLst/>
          </a:prstGeom>
        </p:spPr>
      </p:pic>
      <p:sp>
        <p:nvSpPr>
          <p:cNvPr id="26" name="四角形: 角を丸くする 25">
            <a:extLst>
              <a:ext uri="{FF2B5EF4-FFF2-40B4-BE49-F238E27FC236}">
                <a16:creationId xmlns:a16="http://schemas.microsoft.com/office/drawing/2014/main" id="{B5C8C18E-E14C-4931-9F51-A47628873B8C}"/>
              </a:ext>
            </a:extLst>
          </p:cNvPr>
          <p:cNvSpPr/>
          <p:nvPr/>
        </p:nvSpPr>
        <p:spPr>
          <a:xfrm>
            <a:off x="1470579" y="4164741"/>
            <a:ext cx="4625419" cy="109903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err="1">
                <a:solidFill>
                  <a:schemeClr val="tx1"/>
                </a:solidFill>
              </a:rPr>
              <a:t>Meenoy</a:t>
            </a:r>
            <a:r>
              <a:rPr lang="en-US" altLang="ja-JP" sz="1600" dirty="0">
                <a:solidFill>
                  <a:schemeClr val="tx1"/>
                </a:solidFill>
              </a:rPr>
              <a:t> </a:t>
            </a:r>
            <a:r>
              <a:rPr lang="en-US" altLang="ja-JP" sz="1600" dirty="0" err="1">
                <a:solidFill>
                  <a:schemeClr val="tx1"/>
                </a:solidFill>
              </a:rPr>
              <a:t>Seesongham</a:t>
            </a:r>
            <a:r>
              <a:rPr lang="en-US" altLang="ja-JP" sz="1600" dirty="0">
                <a:solidFill>
                  <a:schemeClr val="tx1"/>
                </a:solidFill>
              </a:rPr>
              <a:t>(Lao): Development, Imaging Development Member, Background: Image analysis software development at Siemens</a:t>
            </a:r>
            <a:endParaRPr kumimoji="1" lang="ja-JP" altLang="en-US" sz="1600" dirty="0">
              <a:solidFill>
                <a:schemeClr val="tx1"/>
              </a:solidFill>
            </a:endParaRPr>
          </a:p>
        </p:txBody>
      </p:sp>
      <p:pic>
        <p:nvPicPr>
          <p:cNvPr id="11" name="図 10" descr="青いシャツを着ている男性&#10;&#10;自動的に生成された説明">
            <a:extLst>
              <a:ext uri="{FF2B5EF4-FFF2-40B4-BE49-F238E27FC236}">
                <a16:creationId xmlns:a16="http://schemas.microsoft.com/office/drawing/2014/main" id="{21AEEAF2-9B24-4A1B-BA2F-9A36FD30395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5203" y="4287431"/>
            <a:ext cx="834798" cy="834798"/>
          </a:xfrm>
          <a:prstGeom prst="rect">
            <a:avLst/>
          </a:prstGeom>
        </p:spPr>
      </p:pic>
      <p:pic>
        <p:nvPicPr>
          <p:cNvPr id="4" name="図 3" descr="黒いシャツを着ている男性&#10;&#10;自動的に生成された説明">
            <a:extLst>
              <a:ext uri="{FF2B5EF4-FFF2-40B4-BE49-F238E27FC236}">
                <a16:creationId xmlns:a16="http://schemas.microsoft.com/office/drawing/2014/main" id="{5A3D28E6-E589-4121-B303-FC83514D7B5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5203" y="5406556"/>
            <a:ext cx="834798" cy="834798"/>
          </a:xfrm>
          <a:prstGeom prst="rect">
            <a:avLst/>
          </a:prstGeom>
        </p:spPr>
      </p:pic>
      <p:sp>
        <p:nvSpPr>
          <p:cNvPr id="13" name="四角形: 角を丸くする 12">
            <a:extLst>
              <a:ext uri="{FF2B5EF4-FFF2-40B4-BE49-F238E27FC236}">
                <a16:creationId xmlns:a16="http://schemas.microsoft.com/office/drawing/2014/main" id="{B5DEB322-78C0-42AB-9AE6-6CB4DB3045F8}"/>
              </a:ext>
            </a:extLst>
          </p:cNvPr>
          <p:cNvSpPr/>
          <p:nvPr/>
        </p:nvSpPr>
        <p:spPr>
          <a:xfrm>
            <a:off x="1470580" y="5368709"/>
            <a:ext cx="4625420" cy="109903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solidFill>
              </a:rPr>
              <a:t>Antonius </a:t>
            </a:r>
            <a:r>
              <a:rPr lang="en-US" altLang="ja-JP" sz="1600" dirty="0" err="1">
                <a:solidFill>
                  <a:schemeClr val="tx1"/>
                </a:solidFill>
              </a:rPr>
              <a:t>Ardyyansah</a:t>
            </a:r>
            <a:r>
              <a:rPr lang="en-US" altLang="ja-JP" sz="1600" dirty="0">
                <a:solidFill>
                  <a:schemeClr val="tx1"/>
                </a:solidFill>
              </a:rPr>
              <a:t> (Indonesia): Development, Imaging Development Member </a:t>
            </a:r>
            <a:r>
              <a:rPr lang="en-US" altLang="ja-JP" sz="1600" dirty="0" err="1">
                <a:solidFill>
                  <a:schemeClr val="tx1"/>
                </a:solidFill>
              </a:rPr>
              <a:t>Member</a:t>
            </a:r>
            <a:endParaRPr kumimoji="1" lang="ja-JP" altLang="en-US" sz="1600" dirty="0">
              <a:solidFill>
                <a:schemeClr val="tx1"/>
              </a:solidFill>
            </a:endParaRPr>
          </a:p>
        </p:txBody>
      </p:sp>
      <p:sp>
        <p:nvSpPr>
          <p:cNvPr id="14" name="四角形: 角を丸くする 13">
            <a:extLst>
              <a:ext uri="{FF2B5EF4-FFF2-40B4-BE49-F238E27FC236}">
                <a16:creationId xmlns:a16="http://schemas.microsoft.com/office/drawing/2014/main" id="{87D4CB46-BDB0-4456-061D-65E78B5DC1A2}"/>
              </a:ext>
            </a:extLst>
          </p:cNvPr>
          <p:cNvSpPr/>
          <p:nvPr/>
        </p:nvSpPr>
        <p:spPr>
          <a:xfrm>
            <a:off x="6903563" y="4178334"/>
            <a:ext cx="4625419" cy="109903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solidFill>
              </a:rPr>
              <a:t>Other developer backgrounds:
Head of image analysis in a certain space business,
Image Analysis Manager at Fujifilm</a:t>
            </a:r>
            <a:endParaRPr kumimoji="1" lang="ja-JP" altLang="en-US" dirty="0">
              <a:solidFill>
                <a:schemeClr val="tx1"/>
              </a:solidFill>
            </a:endParaRPr>
          </a:p>
        </p:txBody>
      </p:sp>
    </p:spTree>
    <p:extLst>
      <p:ext uri="{BB962C8B-B14F-4D97-AF65-F5344CB8AC3E}">
        <p14:creationId xmlns:p14="http://schemas.microsoft.com/office/powerpoint/2010/main" val="28564060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90FA086-C9E9-4722-95E6-9CAF3FDC5FB8}"/>
              </a:ext>
            </a:extLst>
          </p:cNvPr>
          <p:cNvSpPr>
            <a:spLocks noGrp="1"/>
          </p:cNvSpPr>
          <p:nvPr>
            <p:ph type="title"/>
          </p:nvPr>
        </p:nvSpPr>
        <p:spPr/>
        <p:txBody>
          <a:bodyPr>
            <a:normAutofit/>
          </a:bodyPr>
          <a:lstStyle/>
          <a:p>
            <a:r>
              <a:rPr lang="en-US" altLang="ja-JP" dirty="0"/>
              <a:t>What do you want to do with this program?</a:t>
            </a:r>
            <a:endParaRPr kumimoji="1" lang="ja-JP" altLang="en-US" dirty="0"/>
          </a:p>
        </p:txBody>
      </p:sp>
      <p:sp>
        <p:nvSpPr>
          <p:cNvPr id="3" name="テキスト ボックス 2">
            <a:extLst>
              <a:ext uri="{FF2B5EF4-FFF2-40B4-BE49-F238E27FC236}">
                <a16:creationId xmlns:a16="http://schemas.microsoft.com/office/drawing/2014/main" id="{BC13ACC0-4593-4DFB-94D6-EC411757AE66}"/>
              </a:ext>
            </a:extLst>
          </p:cNvPr>
          <p:cNvSpPr txBox="1"/>
          <p:nvPr/>
        </p:nvSpPr>
        <p:spPr>
          <a:xfrm>
            <a:off x="542058" y="1013663"/>
            <a:ext cx="11107883" cy="5632311"/>
          </a:xfrm>
          <a:prstGeom prst="rect">
            <a:avLst/>
          </a:prstGeom>
          <a:noFill/>
        </p:spPr>
        <p:txBody>
          <a:bodyPr wrap="square" rtlCol="0">
            <a:spAutoFit/>
          </a:bodyPr>
          <a:lstStyle/>
          <a:p>
            <a:pPr algn="ctr"/>
            <a:r>
              <a:rPr lang="en-US" altLang="ja-JP" sz="7200" b="1" dirty="0"/>
              <a:t>Medical Cancer Pathology Diagnosis &amp; </a:t>
            </a:r>
          </a:p>
          <a:p>
            <a:pPr algn="ctr"/>
            <a:r>
              <a:rPr lang="en-US" altLang="ja-JP" sz="7200" b="1" dirty="0"/>
              <a:t>R &amp; D / inspection
I want to solve the lag of
</a:t>
            </a:r>
            <a:endParaRPr kumimoji="1" lang="ja-JP" altLang="en-US" sz="7200" b="1" dirty="0"/>
          </a:p>
        </p:txBody>
      </p:sp>
    </p:spTree>
    <p:extLst>
      <p:ext uri="{BB962C8B-B14F-4D97-AF65-F5344CB8AC3E}">
        <p14:creationId xmlns:p14="http://schemas.microsoft.com/office/powerpoint/2010/main" val="21278955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a:extLst>
              <a:ext uri="{FF2B5EF4-FFF2-40B4-BE49-F238E27FC236}">
                <a16:creationId xmlns:a16="http://schemas.microsoft.com/office/drawing/2014/main" id="{C5C1C3AA-B168-4A74-AD67-6FAF6CF7E074}"/>
              </a:ext>
            </a:extLst>
          </p:cNvPr>
          <p:cNvSpPr>
            <a:spLocks noGrp="1"/>
          </p:cNvSpPr>
          <p:nvPr>
            <p:ph type="title"/>
          </p:nvPr>
        </p:nvSpPr>
        <p:spPr/>
        <p:txBody>
          <a:bodyPr>
            <a:normAutofit/>
          </a:bodyPr>
          <a:lstStyle/>
          <a:p>
            <a:r>
              <a:rPr lang="en-US" altLang="ja-JP" dirty="0"/>
              <a:t>Member Concept</a:t>
            </a:r>
            <a:endParaRPr kumimoji="1" lang="ja-JP" altLang="en-US" dirty="0"/>
          </a:p>
        </p:txBody>
      </p:sp>
      <p:sp>
        <p:nvSpPr>
          <p:cNvPr id="2" name="正方形/長方形 1">
            <a:extLst>
              <a:ext uri="{FF2B5EF4-FFF2-40B4-BE49-F238E27FC236}">
                <a16:creationId xmlns:a16="http://schemas.microsoft.com/office/drawing/2014/main" id="{4E99C11E-3113-4859-A0F5-6234CCF4B02D}"/>
              </a:ext>
            </a:extLst>
          </p:cNvPr>
          <p:cNvSpPr/>
          <p:nvPr/>
        </p:nvSpPr>
        <p:spPr>
          <a:xfrm>
            <a:off x="4300888" y="1323474"/>
            <a:ext cx="3590223" cy="487038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正方形/長方形 3">
            <a:extLst>
              <a:ext uri="{FF2B5EF4-FFF2-40B4-BE49-F238E27FC236}">
                <a16:creationId xmlns:a16="http://schemas.microsoft.com/office/drawing/2014/main" id="{2ED1CA11-4102-48A5-B7D8-240DF57C8CDB}"/>
              </a:ext>
            </a:extLst>
          </p:cNvPr>
          <p:cNvSpPr/>
          <p:nvPr/>
        </p:nvSpPr>
        <p:spPr>
          <a:xfrm>
            <a:off x="336884" y="1323475"/>
            <a:ext cx="3590223" cy="487038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C9D0CD21-CD87-490D-A3CF-5719B8992FFD}"/>
              </a:ext>
            </a:extLst>
          </p:cNvPr>
          <p:cNvSpPr/>
          <p:nvPr/>
        </p:nvSpPr>
        <p:spPr>
          <a:xfrm>
            <a:off x="8264893" y="1323474"/>
            <a:ext cx="3590223" cy="487038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テキスト ボックス 2">
            <a:extLst>
              <a:ext uri="{FF2B5EF4-FFF2-40B4-BE49-F238E27FC236}">
                <a16:creationId xmlns:a16="http://schemas.microsoft.com/office/drawing/2014/main" id="{EDAABD41-EBF4-4881-99E3-23C6AB13B337}"/>
              </a:ext>
            </a:extLst>
          </p:cNvPr>
          <p:cNvSpPr txBox="1"/>
          <p:nvPr/>
        </p:nvSpPr>
        <p:spPr>
          <a:xfrm>
            <a:off x="5286195" y="755253"/>
            <a:ext cx="1713098" cy="461665"/>
          </a:xfrm>
          <a:prstGeom prst="rect">
            <a:avLst/>
          </a:prstGeom>
          <a:noFill/>
        </p:spPr>
        <p:txBody>
          <a:bodyPr wrap="none" rtlCol="0">
            <a:spAutoFit/>
          </a:bodyPr>
          <a:lstStyle/>
          <a:p>
            <a:r>
              <a:rPr lang="en-US" altLang="ja-JP" sz="2400" dirty="0"/>
              <a:t>3 years later</a:t>
            </a:r>
            <a:endParaRPr kumimoji="1" lang="ja-JP" altLang="en-US" sz="2400" dirty="0"/>
          </a:p>
        </p:txBody>
      </p:sp>
      <p:sp>
        <p:nvSpPr>
          <p:cNvPr id="7" name="テキスト ボックス 6">
            <a:extLst>
              <a:ext uri="{FF2B5EF4-FFF2-40B4-BE49-F238E27FC236}">
                <a16:creationId xmlns:a16="http://schemas.microsoft.com/office/drawing/2014/main" id="{FCA3DFE9-2806-4BE6-967C-5C45591B5BF0}"/>
              </a:ext>
            </a:extLst>
          </p:cNvPr>
          <p:cNvSpPr txBox="1"/>
          <p:nvPr/>
        </p:nvSpPr>
        <p:spPr>
          <a:xfrm>
            <a:off x="9203455" y="755253"/>
            <a:ext cx="1713098" cy="461665"/>
          </a:xfrm>
          <a:prstGeom prst="rect">
            <a:avLst/>
          </a:prstGeom>
          <a:noFill/>
        </p:spPr>
        <p:txBody>
          <a:bodyPr wrap="none" rtlCol="0">
            <a:spAutoFit/>
          </a:bodyPr>
          <a:lstStyle/>
          <a:p>
            <a:r>
              <a:rPr lang="en-US" altLang="ja-JP" sz="2400" dirty="0"/>
              <a:t>5 years later</a:t>
            </a:r>
            <a:endParaRPr kumimoji="1" lang="ja-JP" altLang="en-US" sz="2400" dirty="0"/>
          </a:p>
        </p:txBody>
      </p:sp>
      <p:sp>
        <p:nvSpPr>
          <p:cNvPr id="8" name="テキスト ボックス 7">
            <a:extLst>
              <a:ext uri="{FF2B5EF4-FFF2-40B4-BE49-F238E27FC236}">
                <a16:creationId xmlns:a16="http://schemas.microsoft.com/office/drawing/2014/main" id="{28262674-BA11-46A9-A735-206517C4A4A1}"/>
              </a:ext>
            </a:extLst>
          </p:cNvPr>
          <p:cNvSpPr txBox="1"/>
          <p:nvPr/>
        </p:nvSpPr>
        <p:spPr>
          <a:xfrm>
            <a:off x="1351398" y="759168"/>
            <a:ext cx="1484189" cy="461665"/>
          </a:xfrm>
          <a:prstGeom prst="rect">
            <a:avLst/>
          </a:prstGeom>
          <a:noFill/>
        </p:spPr>
        <p:txBody>
          <a:bodyPr wrap="none" rtlCol="0">
            <a:spAutoFit/>
          </a:bodyPr>
          <a:lstStyle/>
          <a:p>
            <a:r>
              <a:rPr lang="en-US" altLang="ja-JP" sz="2400" dirty="0"/>
              <a:t>status quo</a:t>
            </a:r>
            <a:endParaRPr kumimoji="1" lang="ja-JP" altLang="en-US" sz="2400" dirty="0"/>
          </a:p>
        </p:txBody>
      </p:sp>
      <p:sp>
        <p:nvSpPr>
          <p:cNvPr id="6" name="テキスト ボックス 5">
            <a:extLst>
              <a:ext uri="{FF2B5EF4-FFF2-40B4-BE49-F238E27FC236}">
                <a16:creationId xmlns:a16="http://schemas.microsoft.com/office/drawing/2014/main" id="{F617692C-ED78-4F91-88F3-E5A12861653F}"/>
              </a:ext>
            </a:extLst>
          </p:cNvPr>
          <p:cNvSpPr txBox="1"/>
          <p:nvPr/>
        </p:nvSpPr>
        <p:spPr>
          <a:xfrm>
            <a:off x="481262" y="1578542"/>
            <a:ext cx="3224463" cy="2862322"/>
          </a:xfrm>
          <a:prstGeom prst="rect">
            <a:avLst/>
          </a:prstGeom>
          <a:noFill/>
        </p:spPr>
        <p:txBody>
          <a:bodyPr wrap="square" rtlCol="0">
            <a:spAutoFit/>
          </a:bodyPr>
          <a:lstStyle/>
          <a:p>
            <a:r>
              <a:rPr kumimoji="1" lang="en-US" altLang="ja-JP" sz="2000" dirty="0"/>
              <a:t>CEO          </a:t>
            </a:r>
            <a:r>
              <a:rPr kumimoji="1" lang="ja-JP" altLang="en-US" sz="2000" dirty="0"/>
              <a:t>　　　　  　　</a:t>
            </a:r>
            <a:r>
              <a:rPr lang="en-US" altLang="ja-JP" sz="2000" dirty="0"/>
              <a:t>1person</a:t>
            </a:r>
            <a:endParaRPr kumimoji="1" lang="en-US" altLang="ja-JP" sz="2000" dirty="0"/>
          </a:p>
          <a:p>
            <a:endParaRPr lang="en-US" altLang="ja-JP" sz="2000" dirty="0"/>
          </a:p>
          <a:p>
            <a:r>
              <a:rPr kumimoji="1" lang="en-US" altLang="ja-JP" sz="2000" dirty="0"/>
              <a:t>EU</a:t>
            </a:r>
            <a:r>
              <a:rPr lang="ja-JP" altLang="en-US" sz="2000" dirty="0"/>
              <a:t>＆</a:t>
            </a:r>
            <a:r>
              <a:rPr lang="en-US" altLang="ja-JP" sz="2000" dirty="0"/>
              <a:t>App</a:t>
            </a:r>
            <a:r>
              <a:rPr lang="ja-JP" altLang="en-US" sz="2000" dirty="0"/>
              <a:t> </a:t>
            </a:r>
            <a:r>
              <a:rPr lang="en-US" altLang="ja-JP" sz="2000" dirty="0"/>
              <a:t>Rep</a:t>
            </a:r>
            <a:r>
              <a:rPr kumimoji="1" lang="ja-JP" altLang="en-US" sz="2000" dirty="0"/>
              <a:t>　 　　  </a:t>
            </a:r>
            <a:r>
              <a:rPr kumimoji="1" lang="en-US" altLang="ja-JP" sz="2000" dirty="0"/>
              <a:t>1person</a:t>
            </a:r>
          </a:p>
          <a:p>
            <a:endParaRPr lang="en-US" altLang="ja-JP" sz="2000" dirty="0"/>
          </a:p>
          <a:p>
            <a:r>
              <a:rPr kumimoji="1" lang="en-US" altLang="ja-JP" sz="2000" dirty="0"/>
              <a:t>US</a:t>
            </a:r>
            <a:r>
              <a:rPr kumimoji="1" lang="ja-JP" altLang="en-US" sz="2000" dirty="0"/>
              <a:t>＆</a:t>
            </a:r>
            <a:r>
              <a:rPr lang="en-US" altLang="ja-JP" sz="2000" dirty="0"/>
              <a:t>Business </a:t>
            </a:r>
          </a:p>
          <a:p>
            <a:r>
              <a:rPr lang="en-US" altLang="ja-JP" sz="2000" dirty="0"/>
              <a:t> Development           1person</a:t>
            </a:r>
          </a:p>
          <a:p>
            <a:endParaRPr lang="en-US" altLang="ja-JP" sz="2000" dirty="0"/>
          </a:p>
          <a:p>
            <a:r>
              <a:rPr lang="en-US" altLang="ja-JP" sz="2000" dirty="0"/>
              <a:t>Develop         </a:t>
            </a:r>
            <a:r>
              <a:rPr lang="ja-JP" altLang="en-US" sz="2000" dirty="0"/>
              <a:t>　　　   </a:t>
            </a:r>
            <a:r>
              <a:rPr lang="en-US" altLang="ja-JP" sz="2000" dirty="0"/>
              <a:t>4persons</a:t>
            </a:r>
          </a:p>
          <a:p>
            <a:endParaRPr kumimoji="1" lang="ja-JP" altLang="en-US" sz="2000" dirty="0"/>
          </a:p>
        </p:txBody>
      </p:sp>
      <p:sp>
        <p:nvSpPr>
          <p:cNvPr id="11" name="テキスト ボックス 10">
            <a:extLst>
              <a:ext uri="{FF2B5EF4-FFF2-40B4-BE49-F238E27FC236}">
                <a16:creationId xmlns:a16="http://schemas.microsoft.com/office/drawing/2014/main" id="{8E67FBE3-F9DC-4D95-A530-314A7D1B2973}"/>
              </a:ext>
            </a:extLst>
          </p:cNvPr>
          <p:cNvSpPr txBox="1"/>
          <p:nvPr/>
        </p:nvSpPr>
        <p:spPr>
          <a:xfrm>
            <a:off x="4483768" y="1578542"/>
            <a:ext cx="3224463" cy="2554545"/>
          </a:xfrm>
          <a:prstGeom prst="rect">
            <a:avLst/>
          </a:prstGeom>
          <a:noFill/>
        </p:spPr>
        <p:txBody>
          <a:bodyPr wrap="square" rtlCol="0">
            <a:spAutoFit/>
          </a:bodyPr>
          <a:lstStyle/>
          <a:p>
            <a:r>
              <a:rPr lang="en-US" altLang="ja-JP" sz="2000" dirty="0"/>
              <a:t>CEO</a:t>
            </a:r>
            <a:r>
              <a:rPr lang="ja-JP" altLang="en-US" sz="2000" dirty="0"/>
              <a:t>        </a:t>
            </a:r>
            <a:r>
              <a:rPr kumimoji="1" lang="ja-JP" altLang="en-US" sz="2000" dirty="0"/>
              <a:t>　　　　　　　１</a:t>
            </a:r>
            <a:r>
              <a:rPr kumimoji="1" lang="en-US" altLang="ja-JP" sz="2000" dirty="0"/>
              <a:t>person</a:t>
            </a:r>
            <a:endParaRPr lang="en-US" altLang="ja-JP" sz="2000" dirty="0"/>
          </a:p>
          <a:p>
            <a:r>
              <a:rPr lang="en-US" altLang="ja-JP" sz="2000" dirty="0"/>
              <a:t>Asia &amp; Japan</a:t>
            </a:r>
            <a:r>
              <a:rPr lang="ja-JP" altLang="en-US" sz="2000" dirty="0"/>
              <a:t> </a:t>
            </a:r>
            <a:r>
              <a:rPr lang="en-US" altLang="ja-JP" sz="2000" dirty="0"/>
              <a:t>Rep</a:t>
            </a:r>
            <a:r>
              <a:rPr lang="ja-JP" altLang="en-US" sz="2000" dirty="0"/>
              <a:t>　  １</a:t>
            </a:r>
            <a:r>
              <a:rPr lang="en-US" altLang="ja-JP" sz="2000" dirty="0"/>
              <a:t>person</a:t>
            </a:r>
          </a:p>
          <a:p>
            <a:r>
              <a:rPr kumimoji="1" lang="en-US" altLang="ja-JP" sz="2000" dirty="0"/>
              <a:t>EU</a:t>
            </a:r>
            <a:r>
              <a:rPr lang="ja-JP" altLang="en-US" sz="2000" dirty="0"/>
              <a:t> </a:t>
            </a:r>
            <a:r>
              <a:rPr lang="en-US" altLang="ja-JP" sz="2000" dirty="0"/>
              <a:t>Rep</a:t>
            </a:r>
            <a:r>
              <a:rPr kumimoji="1" lang="ja-JP" altLang="en-US" sz="2000" dirty="0"/>
              <a:t>　　　          　 １</a:t>
            </a:r>
            <a:r>
              <a:rPr kumimoji="1" lang="en-US" altLang="ja-JP" sz="2000" dirty="0"/>
              <a:t>person</a:t>
            </a:r>
          </a:p>
          <a:p>
            <a:r>
              <a:rPr kumimoji="1" lang="en-US" altLang="ja-JP" sz="2000" dirty="0"/>
              <a:t>US</a:t>
            </a:r>
            <a:r>
              <a:rPr lang="ja-JP" altLang="en-US" sz="2000" dirty="0"/>
              <a:t> </a:t>
            </a:r>
            <a:r>
              <a:rPr lang="en-US" altLang="ja-JP" sz="2000" dirty="0"/>
              <a:t>Rep</a:t>
            </a:r>
            <a:r>
              <a:rPr kumimoji="1" lang="ja-JP" altLang="en-US" sz="2000" dirty="0"/>
              <a:t>                       １</a:t>
            </a:r>
            <a:r>
              <a:rPr kumimoji="1" lang="en-US" altLang="ja-JP" sz="2000" dirty="0"/>
              <a:t>person</a:t>
            </a:r>
            <a:endParaRPr lang="en-US" altLang="ja-JP" sz="2000" dirty="0"/>
          </a:p>
          <a:p>
            <a:r>
              <a:rPr lang="en-US" altLang="ja-JP" sz="2000" dirty="0"/>
              <a:t>Develop         </a:t>
            </a:r>
            <a:r>
              <a:rPr lang="ja-JP" altLang="en-US" sz="2000" dirty="0"/>
              <a:t>　　　 </a:t>
            </a:r>
            <a:r>
              <a:rPr lang="en-US" altLang="ja-JP" sz="2000" dirty="0"/>
              <a:t>10persons</a:t>
            </a:r>
          </a:p>
          <a:p>
            <a:r>
              <a:rPr lang="en-US" altLang="ja-JP" sz="2000" dirty="0"/>
              <a:t>App</a:t>
            </a:r>
            <a:r>
              <a:rPr lang="ja-JP" altLang="en-US" sz="2000" dirty="0"/>
              <a:t> </a:t>
            </a:r>
            <a:r>
              <a:rPr lang="en-US" altLang="ja-JP" sz="2000" dirty="0"/>
              <a:t>Scientist</a:t>
            </a:r>
            <a:r>
              <a:rPr lang="ja-JP" altLang="en-US" sz="2000" dirty="0"/>
              <a:t>     </a:t>
            </a:r>
            <a:r>
              <a:rPr kumimoji="1" lang="ja-JP" altLang="en-US" sz="2000" dirty="0"/>
              <a:t>　　  </a:t>
            </a:r>
            <a:r>
              <a:rPr lang="en-US" altLang="ja-JP" sz="2000" dirty="0"/>
              <a:t>1person</a:t>
            </a:r>
            <a:endParaRPr kumimoji="1" lang="en-US" altLang="ja-JP" sz="2000" dirty="0"/>
          </a:p>
          <a:p>
            <a:r>
              <a:rPr lang="en-US" altLang="ja-JP" sz="2000" dirty="0"/>
              <a:t>Business </a:t>
            </a:r>
          </a:p>
          <a:p>
            <a:r>
              <a:rPr lang="en-US" altLang="ja-JP" sz="2000" dirty="0"/>
              <a:t>  Development</a:t>
            </a:r>
            <a:r>
              <a:rPr lang="ja-JP" altLang="en-US" sz="2000" dirty="0"/>
              <a:t>　　　 </a:t>
            </a:r>
            <a:r>
              <a:rPr lang="en-US" altLang="ja-JP" sz="2000" dirty="0"/>
              <a:t>1person</a:t>
            </a:r>
            <a:endParaRPr kumimoji="1" lang="ja-JP" altLang="en-US" sz="2000" dirty="0"/>
          </a:p>
        </p:txBody>
      </p:sp>
      <p:sp>
        <p:nvSpPr>
          <p:cNvPr id="12" name="テキスト ボックス 11">
            <a:extLst>
              <a:ext uri="{FF2B5EF4-FFF2-40B4-BE49-F238E27FC236}">
                <a16:creationId xmlns:a16="http://schemas.microsoft.com/office/drawing/2014/main" id="{03F84F80-045D-480D-9122-A514D4D8B941}"/>
              </a:ext>
            </a:extLst>
          </p:cNvPr>
          <p:cNvSpPr txBox="1"/>
          <p:nvPr/>
        </p:nvSpPr>
        <p:spPr>
          <a:xfrm>
            <a:off x="8486275" y="1578542"/>
            <a:ext cx="3224463" cy="2554545"/>
          </a:xfrm>
          <a:prstGeom prst="rect">
            <a:avLst/>
          </a:prstGeom>
          <a:noFill/>
        </p:spPr>
        <p:txBody>
          <a:bodyPr wrap="square" rtlCol="0">
            <a:spAutoFit/>
          </a:bodyPr>
          <a:lstStyle/>
          <a:p>
            <a:r>
              <a:rPr lang="en-US" altLang="ja-JP" sz="2000" dirty="0"/>
              <a:t>CEO</a:t>
            </a:r>
            <a:r>
              <a:rPr lang="ja-JP" altLang="en-US" sz="2000" dirty="0"/>
              <a:t>      </a:t>
            </a:r>
            <a:r>
              <a:rPr kumimoji="1" lang="ja-JP" altLang="en-US" sz="2000" dirty="0"/>
              <a:t>　　　　　　　  </a:t>
            </a:r>
            <a:r>
              <a:rPr kumimoji="1" lang="en-US" altLang="ja-JP" sz="2000" dirty="0"/>
              <a:t>1person</a:t>
            </a:r>
            <a:endParaRPr lang="en-US" altLang="ja-JP" sz="2000" dirty="0"/>
          </a:p>
          <a:p>
            <a:r>
              <a:rPr lang="en-US" altLang="ja-JP" sz="2000" dirty="0"/>
              <a:t>Asia &amp; Japan Rep</a:t>
            </a:r>
            <a:r>
              <a:rPr lang="ja-JP" altLang="en-US" sz="2000" dirty="0"/>
              <a:t>　  </a:t>
            </a:r>
            <a:r>
              <a:rPr lang="en-US" altLang="ja-JP" sz="2000" dirty="0"/>
              <a:t>2persons</a:t>
            </a:r>
          </a:p>
          <a:p>
            <a:r>
              <a:rPr kumimoji="1" lang="en-US" altLang="ja-JP" sz="2000" dirty="0"/>
              <a:t>EU</a:t>
            </a:r>
            <a:r>
              <a:rPr lang="ja-JP" altLang="en-US" sz="2000" dirty="0"/>
              <a:t> </a:t>
            </a:r>
            <a:r>
              <a:rPr lang="en-US" altLang="ja-JP" sz="2000" dirty="0"/>
              <a:t>Rep</a:t>
            </a:r>
            <a:r>
              <a:rPr kumimoji="1" lang="ja-JP" altLang="en-US" sz="2000" dirty="0"/>
              <a:t>　　　         　  </a:t>
            </a:r>
            <a:r>
              <a:rPr kumimoji="1" lang="en-US" altLang="ja-JP" sz="2000" dirty="0"/>
              <a:t>2persons</a:t>
            </a:r>
          </a:p>
          <a:p>
            <a:r>
              <a:rPr kumimoji="1" lang="en-US" altLang="ja-JP" sz="2000" dirty="0"/>
              <a:t>US</a:t>
            </a:r>
            <a:r>
              <a:rPr lang="ja-JP" altLang="en-US" sz="2000" dirty="0"/>
              <a:t> </a:t>
            </a:r>
            <a:r>
              <a:rPr lang="en-US" altLang="ja-JP" sz="2000" dirty="0"/>
              <a:t>Rep</a:t>
            </a:r>
            <a:r>
              <a:rPr kumimoji="1" lang="ja-JP" altLang="en-US" sz="2000" dirty="0"/>
              <a:t>                       </a:t>
            </a:r>
            <a:r>
              <a:rPr kumimoji="1" lang="en-US" altLang="ja-JP" sz="2000" dirty="0"/>
              <a:t>2persons</a:t>
            </a:r>
            <a:endParaRPr lang="en-US" altLang="ja-JP" sz="2000" dirty="0"/>
          </a:p>
          <a:p>
            <a:r>
              <a:rPr lang="en-US" altLang="ja-JP" sz="2000" dirty="0"/>
              <a:t>Develop</a:t>
            </a:r>
            <a:r>
              <a:rPr lang="ja-JP" altLang="en-US" sz="2000" dirty="0"/>
              <a:t>　　　　　　 </a:t>
            </a:r>
            <a:r>
              <a:rPr lang="en-US" altLang="ja-JP" sz="2000" dirty="0"/>
              <a:t>15persons</a:t>
            </a:r>
          </a:p>
          <a:p>
            <a:r>
              <a:rPr lang="en-US" altLang="ja-JP" sz="2000" dirty="0"/>
              <a:t>App</a:t>
            </a:r>
            <a:r>
              <a:rPr lang="ja-JP" altLang="en-US" sz="2000" dirty="0"/>
              <a:t> </a:t>
            </a:r>
            <a:r>
              <a:rPr lang="en-US" altLang="ja-JP" sz="2000" dirty="0"/>
              <a:t>Scientist</a:t>
            </a:r>
            <a:r>
              <a:rPr kumimoji="1" lang="ja-JP" altLang="en-US" sz="2000" dirty="0"/>
              <a:t>　　　　</a:t>
            </a:r>
            <a:r>
              <a:rPr kumimoji="1" lang="en-US" altLang="ja-JP" sz="2000" dirty="0"/>
              <a:t>6persons</a:t>
            </a:r>
          </a:p>
          <a:p>
            <a:r>
              <a:rPr lang="en-US" altLang="ja-JP" sz="2000" dirty="0"/>
              <a:t>Business</a:t>
            </a:r>
          </a:p>
          <a:p>
            <a:r>
              <a:rPr lang="en-US" altLang="ja-JP" sz="2000" dirty="0"/>
              <a:t>   Development        1person</a:t>
            </a:r>
            <a:r>
              <a:rPr lang="ja-JP" altLang="en-US" sz="2000" dirty="0"/>
              <a:t>　　　　　　　　　</a:t>
            </a:r>
            <a:endParaRPr kumimoji="1" lang="ja-JP" altLang="en-US" sz="2000" dirty="0"/>
          </a:p>
        </p:txBody>
      </p:sp>
      <p:sp>
        <p:nvSpPr>
          <p:cNvPr id="9" name="テキスト ボックス 8">
            <a:extLst>
              <a:ext uri="{FF2B5EF4-FFF2-40B4-BE49-F238E27FC236}">
                <a16:creationId xmlns:a16="http://schemas.microsoft.com/office/drawing/2014/main" id="{40FFB128-614D-4F2B-8A21-0CE9E4174C60}"/>
              </a:ext>
            </a:extLst>
          </p:cNvPr>
          <p:cNvSpPr txBox="1"/>
          <p:nvPr/>
        </p:nvSpPr>
        <p:spPr>
          <a:xfrm>
            <a:off x="1195938" y="5389716"/>
            <a:ext cx="1795107" cy="584775"/>
          </a:xfrm>
          <a:prstGeom prst="rect">
            <a:avLst/>
          </a:prstGeom>
          <a:noFill/>
        </p:spPr>
        <p:txBody>
          <a:bodyPr wrap="none" rtlCol="0">
            <a:spAutoFit/>
          </a:bodyPr>
          <a:lstStyle/>
          <a:p>
            <a:r>
              <a:rPr lang="en-US" altLang="ja-JP" sz="3200" dirty="0"/>
              <a:t>7 persons</a:t>
            </a:r>
            <a:endParaRPr kumimoji="1" lang="ja-JP" altLang="en-US" sz="3200" dirty="0"/>
          </a:p>
        </p:txBody>
      </p:sp>
      <p:sp>
        <p:nvSpPr>
          <p:cNvPr id="13" name="テキスト ボックス 12">
            <a:extLst>
              <a:ext uri="{FF2B5EF4-FFF2-40B4-BE49-F238E27FC236}">
                <a16:creationId xmlns:a16="http://schemas.microsoft.com/office/drawing/2014/main" id="{1258E47F-BF0F-472D-8FBA-C453519BE6F4}"/>
              </a:ext>
            </a:extLst>
          </p:cNvPr>
          <p:cNvSpPr txBox="1"/>
          <p:nvPr/>
        </p:nvSpPr>
        <p:spPr>
          <a:xfrm>
            <a:off x="5094251" y="5387636"/>
            <a:ext cx="2003497" cy="584775"/>
          </a:xfrm>
          <a:prstGeom prst="rect">
            <a:avLst/>
          </a:prstGeom>
          <a:noFill/>
        </p:spPr>
        <p:txBody>
          <a:bodyPr wrap="none" rtlCol="0">
            <a:spAutoFit/>
          </a:bodyPr>
          <a:lstStyle/>
          <a:p>
            <a:r>
              <a:rPr lang="en-US" altLang="ja-JP" sz="3200" dirty="0"/>
              <a:t>17 persons</a:t>
            </a:r>
            <a:endParaRPr kumimoji="1" lang="ja-JP" altLang="en-US" sz="3200" dirty="0"/>
          </a:p>
        </p:txBody>
      </p:sp>
      <p:sp>
        <p:nvSpPr>
          <p:cNvPr id="14" name="テキスト ボックス 13">
            <a:extLst>
              <a:ext uri="{FF2B5EF4-FFF2-40B4-BE49-F238E27FC236}">
                <a16:creationId xmlns:a16="http://schemas.microsoft.com/office/drawing/2014/main" id="{E2744E02-FFE0-48EE-A524-C0C7316F3625}"/>
              </a:ext>
            </a:extLst>
          </p:cNvPr>
          <p:cNvSpPr txBox="1"/>
          <p:nvPr/>
        </p:nvSpPr>
        <p:spPr>
          <a:xfrm>
            <a:off x="9058255" y="5387636"/>
            <a:ext cx="2003497" cy="584775"/>
          </a:xfrm>
          <a:prstGeom prst="rect">
            <a:avLst/>
          </a:prstGeom>
          <a:noFill/>
        </p:spPr>
        <p:txBody>
          <a:bodyPr wrap="none" rtlCol="0">
            <a:spAutoFit/>
          </a:bodyPr>
          <a:lstStyle/>
          <a:p>
            <a:r>
              <a:rPr lang="en-US" altLang="ja-JP" sz="3200" dirty="0"/>
              <a:t>30 persons</a:t>
            </a:r>
            <a:endParaRPr kumimoji="1" lang="ja-JP" altLang="en-US" sz="3200" dirty="0"/>
          </a:p>
        </p:txBody>
      </p:sp>
    </p:spTree>
    <p:extLst>
      <p:ext uri="{BB962C8B-B14F-4D97-AF65-F5344CB8AC3E}">
        <p14:creationId xmlns:p14="http://schemas.microsoft.com/office/powerpoint/2010/main" val="34899451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8357073-F7F6-425B-B62C-52024E9A60B7}"/>
              </a:ext>
            </a:extLst>
          </p:cNvPr>
          <p:cNvSpPr>
            <a:spLocks noGrp="1"/>
          </p:cNvSpPr>
          <p:nvPr>
            <p:ph type="title"/>
          </p:nvPr>
        </p:nvSpPr>
        <p:spPr/>
        <p:txBody>
          <a:bodyPr>
            <a:normAutofit/>
          </a:bodyPr>
          <a:lstStyle/>
          <a:p>
            <a:r>
              <a:rPr lang="en-US" altLang="ja-JP" b="1" dirty="0"/>
              <a:t>Image Analysis Web App: Forecasting Sales Amount</a:t>
            </a:r>
            <a:endParaRPr kumimoji="1" lang="ja-JP" altLang="en-US" b="1" dirty="0"/>
          </a:p>
        </p:txBody>
      </p:sp>
      <p:graphicFrame>
        <p:nvGraphicFramePr>
          <p:cNvPr id="6" name="グラフ 5">
            <a:extLst>
              <a:ext uri="{FF2B5EF4-FFF2-40B4-BE49-F238E27FC236}">
                <a16:creationId xmlns:a16="http://schemas.microsoft.com/office/drawing/2014/main" id="{FCC8990C-9D88-40E3-AF24-86EE6FEDB6F7}"/>
              </a:ext>
            </a:extLst>
          </p:cNvPr>
          <p:cNvGraphicFramePr/>
          <p:nvPr>
            <p:extLst>
              <p:ext uri="{D42A27DB-BD31-4B8C-83A1-F6EECF244321}">
                <p14:modId xmlns:p14="http://schemas.microsoft.com/office/powerpoint/2010/main" val="62787638"/>
              </p:ext>
            </p:extLst>
          </p:nvPr>
        </p:nvGraphicFramePr>
        <p:xfrm>
          <a:off x="258184" y="579423"/>
          <a:ext cx="11606011" cy="4092166"/>
        </p:xfrm>
        <a:graphic>
          <a:graphicData uri="http://schemas.openxmlformats.org/drawingml/2006/chart">
            <c:chart xmlns:c="http://schemas.openxmlformats.org/drawingml/2006/chart" xmlns:r="http://schemas.openxmlformats.org/officeDocument/2006/relationships" r:id="rId3"/>
          </a:graphicData>
        </a:graphic>
      </p:graphicFrame>
      <p:sp>
        <p:nvSpPr>
          <p:cNvPr id="3" name="テキスト ボックス 2">
            <a:extLst>
              <a:ext uri="{FF2B5EF4-FFF2-40B4-BE49-F238E27FC236}">
                <a16:creationId xmlns:a16="http://schemas.microsoft.com/office/drawing/2014/main" id="{9647540A-C68C-4CEB-935F-6EBD4B34873E}"/>
              </a:ext>
            </a:extLst>
          </p:cNvPr>
          <p:cNvSpPr txBox="1"/>
          <p:nvPr/>
        </p:nvSpPr>
        <p:spPr>
          <a:xfrm>
            <a:off x="471154" y="5457177"/>
            <a:ext cx="11479794" cy="1200329"/>
          </a:xfrm>
          <a:prstGeom prst="rect">
            <a:avLst/>
          </a:prstGeom>
          <a:noFill/>
        </p:spPr>
        <p:txBody>
          <a:bodyPr wrap="square" rtlCol="0">
            <a:spAutoFit/>
          </a:bodyPr>
          <a:lstStyle/>
          <a:p>
            <a:r>
              <a:rPr lang="en-US" altLang="ja-JP" sz="2400" dirty="0"/>
              <a:t>What Startup Boost Investments Are Used For
</a:t>
            </a:r>
            <a:r>
              <a:rPr lang="ja-JP" altLang="en-US" sz="2400" dirty="0"/>
              <a:t>①</a:t>
            </a:r>
            <a:r>
              <a:rPr lang="en-US" altLang="ja-JP" sz="2000" dirty="0"/>
              <a:t>Bringing forward or increasing the number of development and business development members
</a:t>
            </a:r>
            <a:r>
              <a:rPr lang="ja-JP" altLang="en-US" sz="2400" dirty="0"/>
              <a:t>②</a:t>
            </a:r>
            <a:r>
              <a:rPr lang="en-US" altLang="ja-JP" sz="2000" dirty="0"/>
              <a:t>Increase the number of joint research facilities for annotation such as deep learning</a:t>
            </a:r>
            <a:endParaRPr kumimoji="1" lang="ja-JP" altLang="en-US" sz="2400" dirty="0"/>
          </a:p>
        </p:txBody>
      </p:sp>
      <p:graphicFrame>
        <p:nvGraphicFramePr>
          <p:cNvPr id="4" name="表 4">
            <a:extLst>
              <a:ext uri="{FF2B5EF4-FFF2-40B4-BE49-F238E27FC236}">
                <a16:creationId xmlns:a16="http://schemas.microsoft.com/office/drawing/2014/main" id="{92FE49EB-362F-4BA8-8E8D-8F99FEC4E7AF}"/>
              </a:ext>
            </a:extLst>
          </p:cNvPr>
          <p:cNvGraphicFramePr>
            <a:graphicFrameLocks noGrp="1"/>
          </p:cNvGraphicFramePr>
          <p:nvPr>
            <p:extLst>
              <p:ext uri="{D42A27DB-BD31-4B8C-83A1-F6EECF244321}">
                <p14:modId xmlns:p14="http://schemas.microsoft.com/office/powerpoint/2010/main" val="958604422"/>
              </p:ext>
            </p:extLst>
          </p:nvPr>
        </p:nvGraphicFramePr>
        <p:xfrm>
          <a:off x="74339" y="4574515"/>
          <a:ext cx="11416048" cy="975360"/>
        </p:xfrm>
        <a:graphic>
          <a:graphicData uri="http://schemas.openxmlformats.org/drawingml/2006/table">
            <a:tbl>
              <a:tblPr firstRow="1" bandRow="1">
                <a:tableStyleId>{073A0DAA-6AF3-43AB-8588-CEC1D06C72B9}</a:tableStyleId>
              </a:tblPr>
              <a:tblGrid>
                <a:gridCol w="3764077">
                  <a:extLst>
                    <a:ext uri="{9D8B030D-6E8A-4147-A177-3AD203B41FA5}">
                      <a16:colId xmlns:a16="http://schemas.microsoft.com/office/drawing/2014/main" val="2706461766"/>
                    </a:ext>
                  </a:extLst>
                </a:gridCol>
                <a:gridCol w="1270552">
                  <a:extLst>
                    <a:ext uri="{9D8B030D-6E8A-4147-A177-3AD203B41FA5}">
                      <a16:colId xmlns:a16="http://schemas.microsoft.com/office/drawing/2014/main" val="2860896605"/>
                    </a:ext>
                  </a:extLst>
                </a:gridCol>
                <a:gridCol w="1260998">
                  <a:extLst>
                    <a:ext uri="{9D8B030D-6E8A-4147-A177-3AD203B41FA5}">
                      <a16:colId xmlns:a16="http://schemas.microsoft.com/office/drawing/2014/main" val="2505555380"/>
                    </a:ext>
                  </a:extLst>
                </a:gridCol>
                <a:gridCol w="1270552">
                  <a:extLst>
                    <a:ext uri="{9D8B030D-6E8A-4147-A177-3AD203B41FA5}">
                      <a16:colId xmlns:a16="http://schemas.microsoft.com/office/drawing/2014/main" val="2583652329"/>
                    </a:ext>
                  </a:extLst>
                </a:gridCol>
                <a:gridCol w="1280105">
                  <a:extLst>
                    <a:ext uri="{9D8B030D-6E8A-4147-A177-3AD203B41FA5}">
                      <a16:colId xmlns:a16="http://schemas.microsoft.com/office/drawing/2014/main" val="3294131280"/>
                    </a:ext>
                  </a:extLst>
                </a:gridCol>
                <a:gridCol w="1289657">
                  <a:extLst>
                    <a:ext uri="{9D8B030D-6E8A-4147-A177-3AD203B41FA5}">
                      <a16:colId xmlns:a16="http://schemas.microsoft.com/office/drawing/2014/main" val="1559230399"/>
                    </a:ext>
                  </a:extLst>
                </a:gridCol>
                <a:gridCol w="1280107">
                  <a:extLst>
                    <a:ext uri="{9D8B030D-6E8A-4147-A177-3AD203B41FA5}">
                      <a16:colId xmlns:a16="http://schemas.microsoft.com/office/drawing/2014/main" val="204255447"/>
                    </a:ext>
                  </a:extLst>
                </a:gridCol>
              </a:tblGrid>
              <a:tr h="370840">
                <a:tc>
                  <a:txBody>
                    <a:bodyPr/>
                    <a:lstStyle/>
                    <a:p>
                      <a:pPr algn="ctr"/>
                      <a:r>
                        <a:rPr kumimoji="1" lang="en-US" altLang="ja-JP" sz="1800" dirty="0">
                          <a:solidFill>
                            <a:srgbClr val="696969"/>
                          </a:solidFill>
                        </a:rPr>
                        <a:t>Average number of contracted customers per month</a:t>
                      </a:r>
                      <a:r>
                        <a:rPr kumimoji="1" lang="ja-JP" altLang="en-US" sz="2000" dirty="0">
                          <a:solidFill>
                            <a:srgbClr val="ED7D31"/>
                          </a:solidFill>
                        </a:rPr>
                        <a:t>■</a:t>
                      </a:r>
                      <a:endParaRPr kumimoji="1" lang="en-US" altLang="ja-JP" sz="2000" dirty="0">
                        <a:solidFill>
                          <a:srgbClr val="ED7D31"/>
                        </a:solidFill>
                      </a:endParaRPr>
                    </a:p>
                    <a:p>
                      <a:pPr algn="ctr"/>
                      <a:r>
                        <a:rPr kumimoji="1" lang="en-US" altLang="ja-JP" sz="2000" b="0" dirty="0">
                          <a:solidFill>
                            <a:schemeClr val="bg1">
                              <a:lumMod val="50000"/>
                            </a:schemeClr>
                          </a:solidFill>
                        </a:rPr>
                        <a:t>For Startup Boost</a:t>
                      </a:r>
                      <a:endParaRPr kumimoji="1" lang="ja-JP" altLang="en-US" sz="2000" b="0" dirty="0">
                        <a:solidFill>
                          <a:schemeClr val="bg1">
                            <a:lumMod val="50000"/>
                          </a:schemeClr>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kumimoji="1" lang="ja-JP" altLang="en-US" sz="2000" dirty="0">
                        <a:solidFill>
                          <a:srgbClr val="696969"/>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kumimoji="1" lang="en-US" altLang="ja-JP" sz="2000" dirty="0">
                          <a:solidFill>
                            <a:srgbClr val="696969"/>
                          </a:solidFill>
                        </a:rPr>
                        <a:t>30</a:t>
                      </a:r>
                      <a:endParaRPr kumimoji="1" lang="ja-JP" altLang="en-US" sz="2000" dirty="0">
                        <a:solidFill>
                          <a:srgbClr val="696969"/>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kumimoji="1" lang="en-US" altLang="ja-JP" sz="2000" dirty="0">
                          <a:solidFill>
                            <a:srgbClr val="696969"/>
                          </a:solidFill>
                        </a:rPr>
                        <a:t>300</a:t>
                      </a:r>
                      <a:endParaRPr kumimoji="1" lang="ja-JP" altLang="en-US" sz="2000" dirty="0">
                        <a:solidFill>
                          <a:srgbClr val="696969"/>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kumimoji="1" lang="en-US" altLang="ja-JP" sz="2000" dirty="0">
                          <a:solidFill>
                            <a:srgbClr val="696969"/>
                          </a:solidFill>
                        </a:rPr>
                        <a:t>1,500</a:t>
                      </a:r>
                      <a:endParaRPr kumimoji="1" lang="ja-JP" altLang="en-US" sz="2000" dirty="0">
                        <a:solidFill>
                          <a:srgbClr val="696969"/>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kumimoji="1" lang="en-US" altLang="ja-JP" sz="2000" dirty="0">
                          <a:solidFill>
                            <a:srgbClr val="696969"/>
                          </a:solidFill>
                        </a:rPr>
                        <a:t>7,500</a:t>
                      </a:r>
                      <a:endParaRPr kumimoji="1" lang="ja-JP" altLang="en-US" sz="2000" dirty="0">
                        <a:solidFill>
                          <a:srgbClr val="696969"/>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kumimoji="1" lang="en-US" altLang="ja-JP" sz="2000" dirty="0">
                          <a:solidFill>
                            <a:srgbClr val="696969"/>
                          </a:solidFill>
                        </a:rPr>
                        <a:t>16,000</a:t>
                      </a:r>
                      <a:endParaRPr kumimoji="1" lang="ja-JP" altLang="en-US" sz="2000" dirty="0">
                        <a:solidFill>
                          <a:srgbClr val="696969"/>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465922970"/>
                  </a:ext>
                </a:extLst>
              </a:tr>
            </a:tbl>
          </a:graphicData>
        </a:graphic>
      </p:graphicFrame>
      <p:sp>
        <p:nvSpPr>
          <p:cNvPr id="5" name="吹き出し: 円形 4">
            <a:extLst>
              <a:ext uri="{FF2B5EF4-FFF2-40B4-BE49-F238E27FC236}">
                <a16:creationId xmlns:a16="http://schemas.microsoft.com/office/drawing/2014/main" id="{C284415A-8E0F-9556-3328-F025BF3968EF}"/>
              </a:ext>
            </a:extLst>
          </p:cNvPr>
          <p:cNvSpPr/>
          <p:nvPr/>
        </p:nvSpPr>
        <p:spPr>
          <a:xfrm>
            <a:off x="6775270" y="5062195"/>
            <a:ext cx="5174074" cy="789965"/>
          </a:xfrm>
          <a:prstGeom prst="wedgeEllipseCallout">
            <a:avLst>
              <a:gd name="adj1" fmla="val -55614"/>
              <a:gd name="adj2" fmla="val -58090"/>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rPr>
              <a:t>Orders already received by more than 40 million yen in 2022</a:t>
            </a:r>
            <a:endParaRPr kumimoji="1" lang="ja-JP" altLang="en-US" dirty="0">
              <a:solidFill>
                <a:schemeClr val="tx1"/>
              </a:solidFill>
            </a:endParaRPr>
          </a:p>
        </p:txBody>
      </p:sp>
    </p:spTree>
    <p:extLst>
      <p:ext uri="{BB962C8B-B14F-4D97-AF65-F5344CB8AC3E}">
        <p14:creationId xmlns:p14="http://schemas.microsoft.com/office/powerpoint/2010/main" val="4199891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3415C901-039D-4058-80C7-5ABA400CDB06}"/>
              </a:ext>
            </a:extLst>
          </p:cNvPr>
          <p:cNvSpPr/>
          <p:nvPr/>
        </p:nvSpPr>
        <p:spPr>
          <a:xfrm>
            <a:off x="3687383" y="959253"/>
            <a:ext cx="1438476" cy="1224109"/>
          </a:xfrm>
          <a:prstGeom prst="ellipse">
            <a:avLst/>
          </a:prstGeom>
          <a:solidFill>
            <a:schemeClr val="bg1"/>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50000"/>
                  </a:schemeClr>
                </a:solidFill>
              </a:rPr>
              <a:t>2022.4</a:t>
            </a:r>
          </a:p>
        </p:txBody>
      </p:sp>
      <p:sp>
        <p:nvSpPr>
          <p:cNvPr id="5" name="Oval 4">
            <a:extLst>
              <a:ext uri="{FF2B5EF4-FFF2-40B4-BE49-F238E27FC236}">
                <a16:creationId xmlns:a16="http://schemas.microsoft.com/office/drawing/2014/main" id="{966DA334-7569-42CB-95CD-419F4AC26092}"/>
              </a:ext>
            </a:extLst>
          </p:cNvPr>
          <p:cNvSpPr/>
          <p:nvPr/>
        </p:nvSpPr>
        <p:spPr>
          <a:xfrm>
            <a:off x="6532836" y="959253"/>
            <a:ext cx="1438476" cy="1224109"/>
          </a:xfrm>
          <a:prstGeom prst="ellipse">
            <a:avLst/>
          </a:prstGeom>
          <a:solidFill>
            <a:schemeClr val="bg1"/>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50000"/>
                  </a:schemeClr>
                </a:solidFill>
              </a:rPr>
              <a:t>2023.</a:t>
            </a:r>
          </a:p>
          <a:p>
            <a:pPr algn="ctr"/>
            <a:r>
              <a:rPr lang="en-US" sz="2000" b="1" dirty="0">
                <a:solidFill>
                  <a:schemeClr val="bg1">
                    <a:lumMod val="50000"/>
                  </a:schemeClr>
                </a:solidFill>
              </a:rPr>
              <a:t>10</a:t>
            </a:r>
          </a:p>
        </p:txBody>
      </p:sp>
      <p:sp>
        <p:nvSpPr>
          <p:cNvPr id="6" name="Oval 5">
            <a:extLst>
              <a:ext uri="{FF2B5EF4-FFF2-40B4-BE49-F238E27FC236}">
                <a16:creationId xmlns:a16="http://schemas.microsoft.com/office/drawing/2014/main" id="{6D8E2964-D9A5-4A16-8604-F04921C189EB}"/>
              </a:ext>
            </a:extLst>
          </p:cNvPr>
          <p:cNvSpPr/>
          <p:nvPr/>
        </p:nvSpPr>
        <p:spPr>
          <a:xfrm>
            <a:off x="9627162" y="959253"/>
            <a:ext cx="1438476" cy="1224109"/>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50000"/>
                  </a:schemeClr>
                </a:solidFill>
              </a:rPr>
              <a:t>2026</a:t>
            </a:r>
          </a:p>
        </p:txBody>
      </p:sp>
      <p:sp>
        <p:nvSpPr>
          <p:cNvPr id="19" name="Oval 18">
            <a:extLst>
              <a:ext uri="{FF2B5EF4-FFF2-40B4-BE49-F238E27FC236}">
                <a16:creationId xmlns:a16="http://schemas.microsoft.com/office/drawing/2014/main" id="{FC17936A-EE2B-4C30-A31C-496282D48B87}"/>
              </a:ext>
            </a:extLst>
          </p:cNvPr>
          <p:cNvSpPr/>
          <p:nvPr/>
        </p:nvSpPr>
        <p:spPr>
          <a:xfrm>
            <a:off x="910212" y="959253"/>
            <a:ext cx="1438476" cy="1224109"/>
          </a:xfrm>
          <a:prstGeom prst="ellipse">
            <a:avLst/>
          </a:prstGeom>
          <a:solidFill>
            <a:schemeClr val="bg1"/>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50000"/>
                  </a:schemeClr>
                </a:solidFill>
                <a:ea typeface="Meiryo UI" panose="020B0604030504040204" pitchFamily="50" charset="-128"/>
              </a:rPr>
              <a:t>2022.2</a:t>
            </a:r>
          </a:p>
        </p:txBody>
      </p:sp>
      <p:sp>
        <p:nvSpPr>
          <p:cNvPr id="16" name="Text Placeholder 15">
            <a:extLst>
              <a:ext uri="{FF2B5EF4-FFF2-40B4-BE49-F238E27FC236}">
                <a16:creationId xmlns:a16="http://schemas.microsoft.com/office/drawing/2014/main" id="{B6086B1F-4F6D-4493-AE84-2520E93642DE}"/>
              </a:ext>
            </a:extLst>
          </p:cNvPr>
          <p:cNvSpPr>
            <a:spLocks noGrp="1"/>
          </p:cNvSpPr>
          <p:nvPr>
            <p:ph type="body" sz="quarter" idx="10"/>
          </p:nvPr>
        </p:nvSpPr>
        <p:spPr>
          <a:xfrm>
            <a:off x="473390" y="2536432"/>
            <a:ext cx="2226535" cy="318728"/>
          </a:xfrm>
        </p:spPr>
        <p:txBody>
          <a:bodyPr/>
          <a:lstStyle/>
          <a:p>
            <a:pPr algn="ctr"/>
            <a:r>
              <a:rPr lang="en-US" altLang="ja-JP" sz="1800">
                <a:solidFill>
                  <a:schemeClr val="bg1">
                    <a:lumMod val="50000"/>
                  </a:schemeClr>
                </a:solidFill>
                <a:latin typeface="Meiryo UI" panose="020B0604030504040204" pitchFamily="50" charset="-128"/>
                <a:ea typeface="Meiryo UI" panose="020B0604030504040204" pitchFamily="50" charset="-128"/>
              </a:rPr>
              <a:t>present
</a:t>
            </a:r>
            <a:endParaRPr lang="en-US" sz="1800" dirty="0">
              <a:solidFill>
                <a:schemeClr val="bg1">
                  <a:lumMod val="50000"/>
                </a:schemeClr>
              </a:solidFill>
              <a:latin typeface="Meiryo UI" panose="020B0604030504040204" pitchFamily="50" charset="-128"/>
              <a:ea typeface="Meiryo UI" panose="020B0604030504040204" pitchFamily="50" charset="-128"/>
            </a:endParaRPr>
          </a:p>
        </p:txBody>
      </p:sp>
      <p:sp>
        <p:nvSpPr>
          <p:cNvPr id="17" name="Text Placeholder 16">
            <a:extLst>
              <a:ext uri="{FF2B5EF4-FFF2-40B4-BE49-F238E27FC236}">
                <a16:creationId xmlns:a16="http://schemas.microsoft.com/office/drawing/2014/main" id="{6A44816B-378D-41B5-84D7-39CECE2E452E}"/>
              </a:ext>
            </a:extLst>
          </p:cNvPr>
          <p:cNvSpPr>
            <a:spLocks noGrp="1"/>
          </p:cNvSpPr>
          <p:nvPr>
            <p:ph type="body" sz="quarter" idx="11"/>
          </p:nvPr>
        </p:nvSpPr>
        <p:spPr>
          <a:xfrm>
            <a:off x="844350" y="3478099"/>
            <a:ext cx="1570200" cy="745108"/>
          </a:xfrm>
        </p:spPr>
        <p:txBody>
          <a:bodyPr/>
          <a:lstStyle/>
          <a:p>
            <a:r>
              <a:rPr lang="en-US" altLang="ja-JP" sz="1400">
                <a:latin typeface="Meiryo UI" panose="020B0604030504040204" pitchFamily="50" charset="-128"/>
                <a:ea typeface="Meiryo UI" panose="020B0604030504040204" pitchFamily="50" charset="-128"/>
              </a:rPr>
              <a:t>Beta launched
</a:t>
            </a:r>
            <a:endParaRPr lang="en-US" sz="1000" dirty="0">
              <a:latin typeface="Meiryo UI" panose="020B0604030504040204" pitchFamily="50" charset="-128"/>
              <a:ea typeface="Meiryo UI" panose="020B0604030504040204" pitchFamily="50" charset="-128"/>
            </a:endParaRPr>
          </a:p>
        </p:txBody>
      </p:sp>
      <p:sp>
        <p:nvSpPr>
          <p:cNvPr id="18" name="Text Placeholder 17">
            <a:extLst>
              <a:ext uri="{FF2B5EF4-FFF2-40B4-BE49-F238E27FC236}">
                <a16:creationId xmlns:a16="http://schemas.microsoft.com/office/drawing/2014/main" id="{2EFC63F8-23B1-4F22-9868-15EB446170F3}"/>
              </a:ext>
            </a:extLst>
          </p:cNvPr>
          <p:cNvSpPr>
            <a:spLocks noGrp="1"/>
          </p:cNvSpPr>
          <p:nvPr>
            <p:ph type="body" sz="quarter" idx="12"/>
          </p:nvPr>
        </p:nvSpPr>
        <p:spPr>
          <a:xfrm>
            <a:off x="2831582" y="2483552"/>
            <a:ext cx="3321640" cy="318728"/>
          </a:xfrm>
        </p:spPr>
        <p:txBody>
          <a:bodyPr/>
          <a:lstStyle/>
          <a:p>
            <a:r>
              <a:rPr lang="en-US" altLang="ja-JP" dirty="0">
                <a:solidFill>
                  <a:srgbClr val="00B0F0"/>
                </a:solidFill>
                <a:latin typeface="Meiryo UI" panose="020B0604030504040204" pitchFamily="50" charset="-128"/>
                <a:ea typeface="Meiryo UI" panose="020B0604030504040204" pitchFamily="50" charset="-128"/>
              </a:rPr>
              <a:t>30 million yen already acquired
</a:t>
            </a:r>
            <a:endParaRPr lang="en-US" dirty="0">
              <a:solidFill>
                <a:srgbClr val="00B0F0"/>
              </a:solidFill>
              <a:latin typeface="Meiryo UI" panose="020B0604030504040204" pitchFamily="50" charset="-128"/>
              <a:ea typeface="Meiryo UI" panose="020B0604030504040204" pitchFamily="50" charset="-128"/>
            </a:endParaRPr>
          </a:p>
        </p:txBody>
      </p:sp>
      <p:sp>
        <p:nvSpPr>
          <p:cNvPr id="20" name="Text Placeholder 19">
            <a:extLst>
              <a:ext uri="{FF2B5EF4-FFF2-40B4-BE49-F238E27FC236}">
                <a16:creationId xmlns:a16="http://schemas.microsoft.com/office/drawing/2014/main" id="{AA64E66E-DA3C-42CD-80D9-89BD3A8A401A}"/>
              </a:ext>
            </a:extLst>
          </p:cNvPr>
          <p:cNvSpPr>
            <a:spLocks noGrp="1"/>
          </p:cNvSpPr>
          <p:nvPr>
            <p:ph type="body" sz="quarter" idx="13"/>
          </p:nvPr>
        </p:nvSpPr>
        <p:spPr>
          <a:xfrm>
            <a:off x="2977251" y="3176878"/>
            <a:ext cx="2858739" cy="1320999"/>
          </a:xfrm>
        </p:spPr>
        <p:txBody>
          <a:bodyPr/>
          <a:lstStyle/>
          <a:p>
            <a:r>
              <a:rPr lang="en-US" altLang="ja-JP" sz="1400" b="1" dirty="0">
                <a:latin typeface="Meiryo UI" panose="020B0604030504040204" pitchFamily="50" charset="-128"/>
                <a:ea typeface="Meiryo UI" panose="020B0604030504040204" pitchFamily="50" charset="-128"/>
              </a:rPr>
              <a:t>Market capitalization of 300 million yen
</a:t>
            </a:r>
            <a:r>
              <a:rPr lang="ja-JP" altLang="en-US" sz="1400" dirty="0">
                <a:latin typeface="Meiryo UI" panose="020B0604030504040204" pitchFamily="50" charset="-128"/>
                <a:ea typeface="Meiryo UI" panose="020B0604030504040204" pitchFamily="50" charset="-128"/>
              </a:rPr>
              <a:t>・</a:t>
            </a:r>
            <a:r>
              <a:rPr lang="en-US" altLang="ja-JP" sz="1050" dirty="0">
                <a:latin typeface="Meiryo UI" panose="020B0604030504040204" pitchFamily="50" charset="-128"/>
                <a:ea typeface="Meiryo UI" panose="020B0604030504040204" pitchFamily="50" charset="-128"/>
              </a:rPr>
              <a:t>Acquisition of 20 million yen through joint research and grants
</a:t>
            </a:r>
            <a:r>
              <a:rPr lang="ja-JP" altLang="en-US" sz="1050" dirty="0">
                <a:latin typeface="Meiryo UI" panose="020B0604030504040204" pitchFamily="50" charset="-128"/>
                <a:ea typeface="Meiryo UI" panose="020B0604030504040204" pitchFamily="50" charset="-128"/>
              </a:rPr>
              <a:t>・</a:t>
            </a:r>
            <a:r>
              <a:rPr lang="en-US" altLang="ja-JP" sz="1050" dirty="0">
                <a:latin typeface="Meiryo UI" panose="020B0604030504040204" pitchFamily="50" charset="-128"/>
                <a:ea typeface="Meiryo UI" panose="020B0604030504040204" pitchFamily="50" charset="-128"/>
              </a:rPr>
              <a:t>Launch the regular version</a:t>
            </a:r>
          </a:p>
          <a:p>
            <a:r>
              <a:rPr lang="ja-JP" altLang="en-US" sz="1050" dirty="0">
                <a:latin typeface="Meiryo UI" panose="020B0604030504040204" pitchFamily="50" charset="-128"/>
                <a:ea typeface="Meiryo UI" panose="020B0604030504040204" pitchFamily="50" charset="-128"/>
              </a:rPr>
              <a:t>・</a:t>
            </a:r>
            <a:r>
              <a:rPr lang="en-US" altLang="ja-JP" sz="1050" dirty="0">
                <a:latin typeface="Meiryo UI" panose="020B0604030504040204" pitchFamily="50" charset="-128"/>
                <a:ea typeface="Meiryo UI" panose="020B0604030504040204" pitchFamily="50" charset="-128"/>
              </a:rPr>
              <a:t>Increase the number of joint research partners and development personnel</a:t>
            </a:r>
            <a:r>
              <a:rPr lang="en-US" altLang="ja-JP" sz="1400" dirty="0">
                <a:latin typeface="Meiryo UI" panose="020B0604030504040204" pitchFamily="50" charset="-128"/>
                <a:ea typeface="Meiryo UI" panose="020B0604030504040204" pitchFamily="50" charset="-128"/>
              </a:rPr>
              <a:t>
</a:t>
            </a:r>
            <a:endParaRPr lang="en-US" sz="1000" dirty="0">
              <a:latin typeface="Meiryo UI" panose="020B0604030504040204" pitchFamily="50" charset="-128"/>
              <a:ea typeface="Meiryo UI" panose="020B0604030504040204" pitchFamily="50" charset="-128"/>
            </a:endParaRPr>
          </a:p>
        </p:txBody>
      </p:sp>
      <p:sp>
        <p:nvSpPr>
          <p:cNvPr id="21" name="Text Placeholder 20">
            <a:extLst>
              <a:ext uri="{FF2B5EF4-FFF2-40B4-BE49-F238E27FC236}">
                <a16:creationId xmlns:a16="http://schemas.microsoft.com/office/drawing/2014/main" id="{F5A6A695-5271-4895-88EF-663A3F593E59}"/>
              </a:ext>
            </a:extLst>
          </p:cNvPr>
          <p:cNvSpPr>
            <a:spLocks noGrp="1"/>
          </p:cNvSpPr>
          <p:nvPr>
            <p:ph type="body" sz="quarter" idx="14"/>
          </p:nvPr>
        </p:nvSpPr>
        <p:spPr>
          <a:xfrm>
            <a:off x="6284879" y="2465871"/>
            <a:ext cx="2226535" cy="318728"/>
          </a:xfrm>
        </p:spPr>
        <p:txBody>
          <a:bodyPr/>
          <a:lstStyle/>
          <a:p>
            <a:r>
              <a:rPr lang="en-US" altLang="ja-JP" dirty="0">
                <a:solidFill>
                  <a:srgbClr val="FFC000"/>
                </a:solidFill>
                <a:latin typeface="Meiryo UI" panose="020B0604030504040204" pitchFamily="50" charset="-128"/>
                <a:ea typeface="Meiryo UI" panose="020B0604030504040204" pitchFamily="50" charset="-128"/>
              </a:rPr>
              <a:t>Raised 250 million yen
</a:t>
            </a:r>
            <a:endParaRPr lang="en-US" dirty="0">
              <a:solidFill>
                <a:srgbClr val="FFC000"/>
              </a:solidFill>
              <a:latin typeface="Meiryo UI" panose="020B0604030504040204" pitchFamily="50" charset="-128"/>
              <a:ea typeface="Meiryo UI" panose="020B0604030504040204" pitchFamily="50" charset="-128"/>
            </a:endParaRPr>
          </a:p>
        </p:txBody>
      </p:sp>
      <p:sp>
        <p:nvSpPr>
          <p:cNvPr id="22" name="Text Placeholder 21">
            <a:extLst>
              <a:ext uri="{FF2B5EF4-FFF2-40B4-BE49-F238E27FC236}">
                <a16:creationId xmlns:a16="http://schemas.microsoft.com/office/drawing/2014/main" id="{93CA8393-83FA-4B7B-BF41-CB601BA16432}"/>
              </a:ext>
            </a:extLst>
          </p:cNvPr>
          <p:cNvSpPr>
            <a:spLocks noGrp="1"/>
          </p:cNvSpPr>
          <p:nvPr>
            <p:ph type="body" sz="quarter" idx="15"/>
          </p:nvPr>
        </p:nvSpPr>
        <p:spPr>
          <a:xfrm>
            <a:off x="6250237" y="3180649"/>
            <a:ext cx="2737009" cy="745108"/>
          </a:xfrm>
        </p:spPr>
        <p:txBody>
          <a:bodyPr/>
          <a:lstStyle/>
          <a:p>
            <a:r>
              <a:rPr lang="en-US" altLang="ja-JP" sz="1400" b="1" dirty="0">
                <a:latin typeface="Meiryo UI" panose="020B0604030504040204" pitchFamily="50" charset="-128"/>
                <a:ea typeface="Meiryo UI" panose="020B0604030504040204" pitchFamily="50" charset="-128"/>
              </a:rPr>
              <a:t>Market capitalization of 2.5 billion yen
</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FDA Approval Preparation</a:t>
            </a:r>
          </a:p>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Strengthening sales</a:t>
            </a:r>
          </a:p>
          <a:p>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Joint Research</a:t>
            </a:r>
          </a:p>
        </p:txBody>
      </p:sp>
      <p:sp>
        <p:nvSpPr>
          <p:cNvPr id="24" name="Text Placeholder 23">
            <a:extLst>
              <a:ext uri="{FF2B5EF4-FFF2-40B4-BE49-F238E27FC236}">
                <a16:creationId xmlns:a16="http://schemas.microsoft.com/office/drawing/2014/main" id="{3CD04606-2C05-4AC9-9F6C-C0E9EDF1BC26}"/>
              </a:ext>
            </a:extLst>
          </p:cNvPr>
          <p:cNvSpPr>
            <a:spLocks noGrp="1"/>
          </p:cNvSpPr>
          <p:nvPr>
            <p:ph type="body" sz="quarter" idx="16"/>
          </p:nvPr>
        </p:nvSpPr>
        <p:spPr>
          <a:xfrm>
            <a:off x="9233132" y="2507289"/>
            <a:ext cx="2226535" cy="318728"/>
          </a:xfrm>
        </p:spPr>
        <p:txBody>
          <a:bodyPr/>
          <a:lstStyle/>
          <a:p>
            <a:pPr algn="ctr"/>
            <a:r>
              <a:rPr lang="en-US" altLang="ja-JP" dirty="0">
                <a:solidFill>
                  <a:srgbClr val="FFC000"/>
                </a:solidFill>
                <a:latin typeface="Meiryo UI" panose="020B0604030504040204" pitchFamily="50" charset="-128"/>
                <a:ea typeface="Meiryo UI" panose="020B0604030504040204" pitchFamily="50" charset="-128"/>
              </a:rPr>
              <a:t>IPO</a:t>
            </a:r>
            <a:endParaRPr lang="en-US" dirty="0">
              <a:solidFill>
                <a:srgbClr val="FFC000"/>
              </a:solidFill>
              <a:latin typeface="Meiryo UI" panose="020B0604030504040204" pitchFamily="50" charset="-128"/>
              <a:ea typeface="Meiryo UI" panose="020B0604030504040204" pitchFamily="50" charset="-128"/>
            </a:endParaRPr>
          </a:p>
        </p:txBody>
      </p:sp>
      <p:sp>
        <p:nvSpPr>
          <p:cNvPr id="25" name="Text Placeholder 24">
            <a:extLst>
              <a:ext uri="{FF2B5EF4-FFF2-40B4-BE49-F238E27FC236}">
                <a16:creationId xmlns:a16="http://schemas.microsoft.com/office/drawing/2014/main" id="{DA3309B0-9F41-47B2-8F25-109874864183}"/>
              </a:ext>
            </a:extLst>
          </p:cNvPr>
          <p:cNvSpPr>
            <a:spLocks noGrp="1"/>
          </p:cNvSpPr>
          <p:nvPr>
            <p:ph type="body" sz="quarter" idx="17"/>
          </p:nvPr>
        </p:nvSpPr>
        <p:spPr>
          <a:xfrm>
            <a:off x="9384856" y="3468672"/>
            <a:ext cx="2247819" cy="745108"/>
          </a:xfrm>
        </p:spPr>
        <p:txBody>
          <a:bodyPr/>
          <a:lstStyle/>
          <a:p>
            <a:endParaRPr lang="en-US" sz="1000" dirty="0">
              <a:latin typeface="Meiryo UI" panose="020B0604030504040204" pitchFamily="50" charset="-128"/>
              <a:ea typeface="Meiryo UI" panose="020B0604030504040204" pitchFamily="50" charset="-128"/>
            </a:endParaRPr>
          </a:p>
          <a:p>
            <a:endParaRPr lang="en-US" sz="1000" dirty="0">
              <a:latin typeface="Meiryo UI" panose="020B0604030504040204" pitchFamily="50" charset="-128"/>
              <a:ea typeface="Meiryo UI" panose="020B0604030504040204" pitchFamily="50" charset="-128"/>
            </a:endParaRPr>
          </a:p>
        </p:txBody>
      </p:sp>
      <p:sp>
        <p:nvSpPr>
          <p:cNvPr id="34" name="Title 33">
            <a:extLst>
              <a:ext uri="{FF2B5EF4-FFF2-40B4-BE49-F238E27FC236}">
                <a16:creationId xmlns:a16="http://schemas.microsoft.com/office/drawing/2014/main" id="{F28D01B5-A5BC-45A3-8718-13BDC694F21C}"/>
              </a:ext>
            </a:extLst>
          </p:cNvPr>
          <p:cNvSpPr>
            <a:spLocks noGrp="1"/>
          </p:cNvSpPr>
          <p:nvPr>
            <p:ph type="title"/>
          </p:nvPr>
        </p:nvSpPr>
        <p:spPr/>
        <p:txBody>
          <a:bodyPr>
            <a:normAutofit/>
          </a:bodyPr>
          <a:lstStyle/>
          <a:p>
            <a:r>
              <a:rPr lang="en-US" altLang="ja-JP" dirty="0"/>
              <a:t>Capital Policy Road</a:t>
            </a:r>
            <a:endParaRPr lang="en-US" dirty="0"/>
          </a:p>
        </p:txBody>
      </p:sp>
      <p:graphicFrame>
        <p:nvGraphicFramePr>
          <p:cNvPr id="26" name="グラフ 25">
            <a:extLst>
              <a:ext uri="{FF2B5EF4-FFF2-40B4-BE49-F238E27FC236}">
                <a16:creationId xmlns:a16="http://schemas.microsoft.com/office/drawing/2014/main" id="{7909C6C8-A401-4A29-9095-9510A563D662}"/>
              </a:ext>
            </a:extLst>
          </p:cNvPr>
          <p:cNvGraphicFramePr/>
          <p:nvPr>
            <p:extLst>
              <p:ext uri="{D42A27DB-BD31-4B8C-83A1-F6EECF244321}">
                <p14:modId xmlns:p14="http://schemas.microsoft.com/office/powerpoint/2010/main" val="2252900364"/>
              </p:ext>
            </p:extLst>
          </p:nvPr>
        </p:nvGraphicFramePr>
        <p:xfrm>
          <a:off x="2844029" y="5068349"/>
          <a:ext cx="2626729" cy="152387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7" name="グラフ 26">
            <a:extLst>
              <a:ext uri="{FF2B5EF4-FFF2-40B4-BE49-F238E27FC236}">
                <a16:creationId xmlns:a16="http://schemas.microsoft.com/office/drawing/2014/main" id="{710726CF-5DB5-4264-8D91-DB2D32EB2101}"/>
              </a:ext>
            </a:extLst>
          </p:cNvPr>
          <p:cNvGraphicFramePr/>
          <p:nvPr>
            <p:extLst>
              <p:ext uri="{D42A27DB-BD31-4B8C-83A1-F6EECF244321}">
                <p14:modId xmlns:p14="http://schemas.microsoft.com/office/powerpoint/2010/main" val="221180924"/>
              </p:ext>
            </p:extLst>
          </p:nvPr>
        </p:nvGraphicFramePr>
        <p:xfrm>
          <a:off x="5884685" y="5066916"/>
          <a:ext cx="2626729" cy="152387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8" name="グラフ 27">
            <a:extLst>
              <a:ext uri="{FF2B5EF4-FFF2-40B4-BE49-F238E27FC236}">
                <a16:creationId xmlns:a16="http://schemas.microsoft.com/office/drawing/2014/main" id="{241FCB71-9FC2-4B07-9F2F-1DC947EEFC3C}"/>
              </a:ext>
            </a:extLst>
          </p:cNvPr>
          <p:cNvGraphicFramePr/>
          <p:nvPr>
            <p:extLst>
              <p:ext uri="{D42A27DB-BD31-4B8C-83A1-F6EECF244321}">
                <p14:modId xmlns:p14="http://schemas.microsoft.com/office/powerpoint/2010/main" val="3234461180"/>
              </p:ext>
            </p:extLst>
          </p:nvPr>
        </p:nvGraphicFramePr>
        <p:xfrm>
          <a:off x="9068701" y="5033914"/>
          <a:ext cx="2626729" cy="1523871"/>
        </p:xfrm>
        <a:graphic>
          <a:graphicData uri="http://schemas.openxmlformats.org/drawingml/2006/chart">
            <c:chart xmlns:c="http://schemas.openxmlformats.org/drawingml/2006/chart" xmlns:r="http://schemas.openxmlformats.org/officeDocument/2006/relationships" r:id="rId4"/>
          </a:graphicData>
        </a:graphic>
      </p:graphicFrame>
      <p:sp>
        <p:nvSpPr>
          <p:cNvPr id="10" name="テキスト ボックス 9">
            <a:extLst>
              <a:ext uri="{FF2B5EF4-FFF2-40B4-BE49-F238E27FC236}">
                <a16:creationId xmlns:a16="http://schemas.microsoft.com/office/drawing/2014/main" id="{91368523-E91A-42E1-B935-E2F6A6C1EFF8}"/>
              </a:ext>
            </a:extLst>
          </p:cNvPr>
          <p:cNvSpPr txBox="1"/>
          <p:nvPr/>
        </p:nvSpPr>
        <p:spPr>
          <a:xfrm>
            <a:off x="2011450" y="5066916"/>
            <a:ext cx="1931601" cy="923330"/>
          </a:xfrm>
          <a:prstGeom prst="rect">
            <a:avLst/>
          </a:prstGeom>
          <a:noFill/>
        </p:spPr>
        <p:txBody>
          <a:bodyPr wrap="square" rtlCol="0">
            <a:spAutoFit/>
          </a:bodyPr>
          <a:lstStyle/>
          <a:p>
            <a:r>
              <a:rPr lang="en-US" altLang="ja-JP" b="1">
                <a:latin typeface="Meiryo UI" panose="020B0604030504040204" pitchFamily="50" charset="-128"/>
                <a:ea typeface="Meiryo UI" panose="020B0604030504040204" pitchFamily="50" charset="-128"/>
              </a:rPr>
              <a:t>Shareholding ratio
</a:t>
            </a:r>
            <a:endParaRPr kumimoji="1" lang="ja-JP" altLang="en-US" b="1" dirty="0">
              <a:latin typeface="Meiryo UI" panose="020B0604030504040204" pitchFamily="50" charset="-128"/>
              <a:ea typeface="Meiryo UI" panose="020B0604030504040204" pitchFamily="50" charset="-128"/>
            </a:endParaRPr>
          </a:p>
        </p:txBody>
      </p:sp>
      <p:sp>
        <p:nvSpPr>
          <p:cNvPr id="29" name="Text Placeholder 21">
            <a:extLst>
              <a:ext uri="{FF2B5EF4-FFF2-40B4-BE49-F238E27FC236}">
                <a16:creationId xmlns:a16="http://schemas.microsoft.com/office/drawing/2014/main" id="{6A2A0499-1B75-4A2F-BCDB-4703FFB69E2C}"/>
              </a:ext>
            </a:extLst>
          </p:cNvPr>
          <p:cNvSpPr txBox="1">
            <a:spLocks/>
          </p:cNvSpPr>
          <p:nvPr/>
        </p:nvSpPr>
        <p:spPr>
          <a:xfrm>
            <a:off x="9384855" y="3056446"/>
            <a:ext cx="2247819" cy="74510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panose="020B0604020202020204" pitchFamily="34" charset="0"/>
              <a:buNone/>
              <a:defRPr kumimoji="1" sz="1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11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kumimoji="1" sz="11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kumimoji="1" sz="11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kumimoji="1"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1400" b="1" dirty="0">
                <a:latin typeface="Meiryo UI" panose="020B0604030504040204" pitchFamily="50" charset="-128"/>
                <a:ea typeface="Meiryo UI" panose="020B0604030504040204" pitchFamily="50" charset="-128"/>
              </a:rPr>
              <a:t>Market capitalization of 20 billion yen
</a:t>
            </a:r>
            <a:endParaRPr lang="en-US" sz="1400" b="1" dirty="0">
              <a:latin typeface="Meiryo UI" panose="020B0604030504040204" pitchFamily="50" charset="-128"/>
              <a:ea typeface="Meiryo UI" panose="020B0604030504040204" pitchFamily="50" charset="-128"/>
            </a:endParaRPr>
          </a:p>
        </p:txBody>
      </p:sp>
      <p:cxnSp>
        <p:nvCxnSpPr>
          <p:cNvPr id="8" name="直線コネクタ 7">
            <a:extLst>
              <a:ext uri="{FF2B5EF4-FFF2-40B4-BE49-F238E27FC236}">
                <a16:creationId xmlns:a16="http://schemas.microsoft.com/office/drawing/2014/main" id="{403CB231-791E-42D2-949E-452152AB448D}"/>
              </a:ext>
            </a:extLst>
          </p:cNvPr>
          <p:cNvCxnSpPr>
            <a:stCxn id="19" idx="6"/>
            <a:endCxn id="4" idx="2"/>
          </p:cNvCxnSpPr>
          <p:nvPr/>
        </p:nvCxnSpPr>
        <p:spPr>
          <a:xfrm>
            <a:off x="2348688" y="1571308"/>
            <a:ext cx="133869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3C18460B-4325-458F-A892-D9D65326253F}"/>
              </a:ext>
            </a:extLst>
          </p:cNvPr>
          <p:cNvCxnSpPr>
            <a:cxnSpLocks/>
            <a:endCxn id="5" idx="2"/>
          </p:cNvCxnSpPr>
          <p:nvPr/>
        </p:nvCxnSpPr>
        <p:spPr>
          <a:xfrm>
            <a:off x="5129091" y="1571308"/>
            <a:ext cx="140374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C725872E-D512-4606-8EC6-29E2A13B2A64}"/>
              </a:ext>
            </a:extLst>
          </p:cNvPr>
          <p:cNvCxnSpPr>
            <a:cxnSpLocks/>
            <a:endCxn id="6" idx="2"/>
          </p:cNvCxnSpPr>
          <p:nvPr/>
        </p:nvCxnSpPr>
        <p:spPr>
          <a:xfrm>
            <a:off x="7981111" y="1564686"/>
            <a:ext cx="1646051" cy="6622"/>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06221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a:extLst>
              <a:ext uri="{FF2B5EF4-FFF2-40B4-BE49-F238E27FC236}">
                <a16:creationId xmlns:a16="http://schemas.microsoft.com/office/drawing/2014/main" id="{C5CDAB6D-1697-1CEA-9617-6F01C257AF69}"/>
              </a:ext>
            </a:extLst>
          </p:cNvPr>
          <p:cNvSpPr>
            <a:spLocks noGrp="1"/>
          </p:cNvSpPr>
          <p:nvPr>
            <p:ph type="title"/>
          </p:nvPr>
        </p:nvSpPr>
        <p:spPr/>
        <p:txBody>
          <a:bodyPr>
            <a:normAutofit/>
          </a:bodyPr>
          <a:lstStyle/>
          <a:p>
            <a:r>
              <a:rPr lang="en-US" altLang="ja-JP" dirty="0"/>
              <a:t>What to expect from this program</a:t>
            </a:r>
            <a:endParaRPr kumimoji="1" lang="ja-JP" altLang="en-US" dirty="0"/>
          </a:p>
        </p:txBody>
      </p:sp>
      <p:sp>
        <p:nvSpPr>
          <p:cNvPr id="11" name="テキスト ボックス 10">
            <a:extLst>
              <a:ext uri="{FF2B5EF4-FFF2-40B4-BE49-F238E27FC236}">
                <a16:creationId xmlns:a16="http://schemas.microsoft.com/office/drawing/2014/main" id="{5D1D748E-B858-6353-17D6-8F044812B2CD}"/>
              </a:ext>
            </a:extLst>
          </p:cNvPr>
          <p:cNvSpPr txBox="1"/>
          <p:nvPr/>
        </p:nvSpPr>
        <p:spPr>
          <a:xfrm>
            <a:off x="240145" y="731303"/>
            <a:ext cx="11711710" cy="4401205"/>
          </a:xfrm>
          <a:prstGeom prst="rect">
            <a:avLst/>
          </a:prstGeom>
          <a:noFill/>
        </p:spPr>
        <p:txBody>
          <a:bodyPr wrap="square" rtlCol="0">
            <a:spAutoFit/>
          </a:bodyPr>
          <a:lstStyle/>
          <a:p>
            <a:pPr marL="571500" indent="-571500">
              <a:buFont typeface="Arial" panose="020B0604020202020204" pitchFamily="34" charset="0"/>
              <a:buChar char="•"/>
            </a:pPr>
            <a:r>
              <a:rPr kumimoji="1" lang="en-US" altLang="ja-JP" sz="4000" dirty="0"/>
              <a:t> First of all, the recognition is overwhelmingly insufficient, so I would like to improve this.</a:t>
            </a:r>
          </a:p>
          <a:p>
            <a:endParaRPr kumimoji="1" lang="en-US" altLang="ja-JP" sz="4000" dirty="0"/>
          </a:p>
          <a:p>
            <a:pPr marL="571500" indent="-571500">
              <a:buFont typeface="Arial" panose="020B0604020202020204" pitchFamily="34" charset="0"/>
              <a:buChar char="•"/>
            </a:pPr>
            <a:r>
              <a:rPr kumimoji="1" lang="ja-JP" altLang="en-US" sz="4000" dirty="0"/>
              <a:t> </a:t>
            </a:r>
            <a:r>
              <a:rPr kumimoji="1" lang="en-US" altLang="ja-JP" sz="4000" dirty="0"/>
              <a:t>There are only about 4 types of deep learning methods to support pathological diagnosis (breast cancer / stomach cancer), so I would like to increase these.</a:t>
            </a:r>
            <a:endParaRPr kumimoji="1" lang="ja-JP" altLang="en-US" sz="4000" dirty="0"/>
          </a:p>
        </p:txBody>
      </p:sp>
    </p:spTree>
    <p:extLst>
      <p:ext uri="{BB962C8B-B14F-4D97-AF65-F5344CB8AC3E}">
        <p14:creationId xmlns:p14="http://schemas.microsoft.com/office/powerpoint/2010/main" val="7464329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90FA086-C9E9-4722-95E6-9CAF3FDC5FB8}"/>
              </a:ext>
            </a:extLst>
          </p:cNvPr>
          <p:cNvSpPr>
            <a:spLocks noGrp="1"/>
          </p:cNvSpPr>
          <p:nvPr>
            <p:ph type="title"/>
          </p:nvPr>
        </p:nvSpPr>
        <p:spPr/>
        <p:txBody>
          <a:bodyPr>
            <a:normAutofit/>
          </a:bodyPr>
          <a:lstStyle/>
          <a:p>
            <a:r>
              <a:rPr lang="en-US" altLang="ja-JP" dirty="0"/>
              <a:t>At last</a:t>
            </a:r>
            <a:endParaRPr kumimoji="1" lang="ja-JP" altLang="en-US" dirty="0"/>
          </a:p>
        </p:txBody>
      </p:sp>
      <p:sp>
        <p:nvSpPr>
          <p:cNvPr id="6" name="テキスト ボックス 5">
            <a:extLst>
              <a:ext uri="{FF2B5EF4-FFF2-40B4-BE49-F238E27FC236}">
                <a16:creationId xmlns:a16="http://schemas.microsoft.com/office/drawing/2014/main" id="{23BD8265-8C26-4000-A0A8-ADC9FCCAE0F8}"/>
              </a:ext>
            </a:extLst>
          </p:cNvPr>
          <p:cNvSpPr txBox="1"/>
          <p:nvPr/>
        </p:nvSpPr>
        <p:spPr>
          <a:xfrm>
            <a:off x="1873647" y="2290152"/>
            <a:ext cx="8714142" cy="2862322"/>
          </a:xfrm>
          <a:prstGeom prst="rect">
            <a:avLst/>
          </a:prstGeom>
          <a:noFill/>
        </p:spPr>
        <p:txBody>
          <a:bodyPr wrap="square" rtlCol="0">
            <a:spAutoFit/>
          </a:bodyPr>
          <a:lstStyle/>
          <a:p>
            <a:pPr algn="ctr"/>
            <a:r>
              <a:rPr lang="en-US" altLang="ja-JP" sz="6000" b="1">
                <a:latin typeface="+mj-ea"/>
                <a:ea typeface="+mj-ea"/>
              </a:rPr>
              <a:t>Turning Transformation into Success
</a:t>
            </a:r>
            <a:endParaRPr kumimoji="1" lang="ja-JP" altLang="en-US" sz="6000" b="1" dirty="0">
              <a:latin typeface="+mj-ea"/>
              <a:ea typeface="+mj-ea"/>
            </a:endParaRPr>
          </a:p>
        </p:txBody>
      </p:sp>
    </p:spTree>
    <p:extLst>
      <p:ext uri="{BB962C8B-B14F-4D97-AF65-F5344CB8AC3E}">
        <p14:creationId xmlns:p14="http://schemas.microsoft.com/office/powerpoint/2010/main" val="3280983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54CCBE0A-6815-4F34-B416-46722F3AB5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311" y="500184"/>
            <a:ext cx="11615143" cy="5853481"/>
          </a:xfrm>
          <a:prstGeom prst="rect">
            <a:avLst/>
          </a:prstGeom>
        </p:spPr>
      </p:pic>
      <p:sp>
        <p:nvSpPr>
          <p:cNvPr id="2" name="タイトル 1">
            <a:extLst>
              <a:ext uri="{FF2B5EF4-FFF2-40B4-BE49-F238E27FC236}">
                <a16:creationId xmlns:a16="http://schemas.microsoft.com/office/drawing/2014/main" id="{D0ED20F1-518F-4399-9842-E505B0697CB1}"/>
              </a:ext>
            </a:extLst>
          </p:cNvPr>
          <p:cNvSpPr>
            <a:spLocks noGrp="1"/>
          </p:cNvSpPr>
          <p:nvPr>
            <p:ph type="title"/>
          </p:nvPr>
        </p:nvSpPr>
        <p:spPr/>
        <p:txBody>
          <a:bodyPr/>
          <a:lstStyle/>
          <a:p>
            <a:endParaRPr kumimoji="1" lang="ja-JP" altLang="en-US"/>
          </a:p>
        </p:txBody>
      </p:sp>
      <p:sp>
        <p:nvSpPr>
          <p:cNvPr id="4" name="テキスト ボックス 3">
            <a:extLst>
              <a:ext uri="{FF2B5EF4-FFF2-40B4-BE49-F238E27FC236}">
                <a16:creationId xmlns:a16="http://schemas.microsoft.com/office/drawing/2014/main" id="{6D2B1E04-24D7-4C43-9B58-B8539261E76B}"/>
              </a:ext>
            </a:extLst>
          </p:cNvPr>
          <p:cNvSpPr txBox="1"/>
          <p:nvPr/>
        </p:nvSpPr>
        <p:spPr>
          <a:xfrm>
            <a:off x="4534293" y="2321004"/>
            <a:ext cx="2872247" cy="2215991"/>
          </a:xfrm>
          <a:prstGeom prst="rect">
            <a:avLst/>
          </a:prstGeom>
          <a:noFill/>
        </p:spPr>
        <p:txBody>
          <a:bodyPr wrap="square" rtlCol="0">
            <a:spAutoFit/>
          </a:bodyPr>
          <a:lstStyle/>
          <a:p>
            <a:r>
              <a:rPr kumimoji="1" lang="en-US" altLang="ja-JP" sz="13800" b="1" i="1" dirty="0"/>
              <a:t>Fin</a:t>
            </a:r>
            <a:endParaRPr kumimoji="1" lang="ja-JP" altLang="en-US" sz="13800" b="1" i="1" dirty="0"/>
          </a:p>
        </p:txBody>
      </p:sp>
    </p:spTree>
    <p:extLst>
      <p:ext uri="{BB962C8B-B14F-4D97-AF65-F5344CB8AC3E}">
        <p14:creationId xmlns:p14="http://schemas.microsoft.com/office/powerpoint/2010/main" val="8385249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CB2788-2754-4CAE-AD1A-F8683D9DB7D9}"/>
              </a:ext>
            </a:extLst>
          </p:cNvPr>
          <p:cNvSpPr>
            <a:spLocks noGrp="1"/>
          </p:cNvSpPr>
          <p:nvPr>
            <p:ph type="title"/>
          </p:nvPr>
        </p:nvSpPr>
        <p:spPr/>
        <p:txBody>
          <a:bodyPr/>
          <a:lstStyle/>
          <a:p>
            <a:r>
              <a:rPr lang="en-US" b="1" dirty="0"/>
              <a:t>TAM SAM SOM</a:t>
            </a:r>
          </a:p>
        </p:txBody>
      </p:sp>
      <p:grpSp>
        <p:nvGrpSpPr>
          <p:cNvPr id="3" name="Group 2">
            <a:extLst>
              <a:ext uri="{FF2B5EF4-FFF2-40B4-BE49-F238E27FC236}">
                <a16:creationId xmlns:a16="http://schemas.microsoft.com/office/drawing/2014/main" id="{CAEAFC13-89E3-42E3-AF48-B56E29A0E2ED}"/>
              </a:ext>
            </a:extLst>
          </p:cNvPr>
          <p:cNvGrpSpPr/>
          <p:nvPr/>
        </p:nvGrpSpPr>
        <p:grpSpPr>
          <a:xfrm>
            <a:off x="425947" y="892799"/>
            <a:ext cx="11761778" cy="3163812"/>
            <a:chOff x="835749" y="1632944"/>
            <a:chExt cx="8116038" cy="2759356"/>
          </a:xfrm>
        </p:grpSpPr>
        <p:grpSp>
          <p:nvGrpSpPr>
            <p:cNvPr id="33" name="Group 32">
              <a:extLst>
                <a:ext uri="{FF2B5EF4-FFF2-40B4-BE49-F238E27FC236}">
                  <a16:creationId xmlns:a16="http://schemas.microsoft.com/office/drawing/2014/main" id="{BD1C752A-ABF3-4CCB-9F07-D74D34CF0D0F}"/>
                </a:ext>
              </a:extLst>
            </p:cNvPr>
            <p:cNvGrpSpPr/>
            <p:nvPr/>
          </p:nvGrpSpPr>
          <p:grpSpPr>
            <a:xfrm>
              <a:off x="835749" y="1632944"/>
              <a:ext cx="7911470" cy="2759167"/>
              <a:chOff x="812599" y="1829714"/>
              <a:chExt cx="7911470" cy="2759167"/>
            </a:xfrm>
          </p:grpSpPr>
          <p:sp>
            <p:nvSpPr>
              <p:cNvPr id="64" name="Google Shape;84;p17">
                <a:extLst>
                  <a:ext uri="{FF2B5EF4-FFF2-40B4-BE49-F238E27FC236}">
                    <a16:creationId xmlns:a16="http://schemas.microsoft.com/office/drawing/2014/main" id="{BD5D5677-0684-4F87-9E98-128B98C80663}"/>
                  </a:ext>
                </a:extLst>
              </p:cNvPr>
              <p:cNvSpPr/>
              <p:nvPr/>
            </p:nvSpPr>
            <p:spPr>
              <a:xfrm>
                <a:off x="812599" y="2008401"/>
                <a:ext cx="2580480" cy="2580480"/>
              </a:xfrm>
              <a:prstGeom prst="ellipse">
                <a:avLst/>
              </a:prstGeom>
              <a:solidFill>
                <a:srgbClr val="C9DAF8"/>
              </a:solidFill>
              <a:ln w="9525" cap="flat" cmpd="sng">
                <a:solidFill>
                  <a:srgbClr val="A4C2F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Segoe UI" panose="020B0502040204020203" pitchFamily="34" charset="0"/>
                  <a:cs typeface="Segoe UI" panose="020B0502040204020203" pitchFamily="34" charset="0"/>
                </a:endParaRPr>
              </a:p>
            </p:txBody>
          </p:sp>
          <p:sp>
            <p:nvSpPr>
              <p:cNvPr id="65" name="Google Shape;87;p17">
                <a:extLst>
                  <a:ext uri="{FF2B5EF4-FFF2-40B4-BE49-F238E27FC236}">
                    <a16:creationId xmlns:a16="http://schemas.microsoft.com/office/drawing/2014/main" id="{D0D5BDA9-802E-4D0F-BE69-A2EC045062FF}"/>
                  </a:ext>
                </a:extLst>
              </p:cNvPr>
              <p:cNvSpPr txBox="1"/>
              <p:nvPr/>
            </p:nvSpPr>
            <p:spPr>
              <a:xfrm>
                <a:off x="4271156" y="2024262"/>
                <a:ext cx="1628557" cy="475588"/>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dirty="0">
                    <a:solidFill>
                      <a:schemeClr val="dk2"/>
                    </a:solidFill>
                    <a:latin typeface="Segoe UI" panose="020B0502040204020203" pitchFamily="34" charset="0"/>
                    <a:cs typeface="Segoe UI" panose="020B0502040204020203" pitchFamily="34" charset="0"/>
                  </a:rPr>
                  <a:t>TAM</a:t>
                </a:r>
                <a:endParaRPr dirty="0">
                  <a:latin typeface="Segoe UI" panose="020B0502040204020203" pitchFamily="34" charset="0"/>
                  <a:cs typeface="Segoe UI" panose="020B0502040204020203" pitchFamily="34" charset="0"/>
                </a:endParaRPr>
              </a:p>
            </p:txBody>
          </p:sp>
          <p:cxnSp>
            <p:nvCxnSpPr>
              <p:cNvPr id="66" name="Google Shape;92;p17">
                <a:extLst>
                  <a:ext uri="{FF2B5EF4-FFF2-40B4-BE49-F238E27FC236}">
                    <a16:creationId xmlns:a16="http://schemas.microsoft.com/office/drawing/2014/main" id="{E5FD00E2-A831-4D80-A147-F511DAD5370F}"/>
                  </a:ext>
                </a:extLst>
              </p:cNvPr>
              <p:cNvCxnSpPr/>
              <p:nvPr/>
            </p:nvCxnSpPr>
            <p:spPr>
              <a:xfrm>
                <a:off x="2131530" y="2308363"/>
                <a:ext cx="2073253" cy="0"/>
              </a:xfrm>
              <a:prstGeom prst="straightConnector1">
                <a:avLst/>
              </a:prstGeom>
              <a:noFill/>
              <a:ln w="9525" cap="flat" cmpd="sng">
                <a:solidFill>
                  <a:schemeClr val="dk2"/>
                </a:solidFill>
                <a:prstDash val="solid"/>
                <a:round/>
                <a:headEnd type="none" w="med" len="med"/>
                <a:tailEnd type="none" w="med" len="med"/>
              </a:ln>
            </p:spPr>
          </p:cxnSp>
          <p:sp>
            <p:nvSpPr>
              <p:cNvPr id="67" name="Rectangle 66">
                <a:extLst>
                  <a:ext uri="{FF2B5EF4-FFF2-40B4-BE49-F238E27FC236}">
                    <a16:creationId xmlns:a16="http://schemas.microsoft.com/office/drawing/2014/main" id="{119D5308-8B1E-48CF-B6E4-454171CA4D50}"/>
                  </a:ext>
                </a:extLst>
              </p:cNvPr>
              <p:cNvSpPr/>
              <p:nvPr/>
            </p:nvSpPr>
            <p:spPr>
              <a:xfrm>
                <a:off x="5039314" y="1829714"/>
                <a:ext cx="3684755" cy="805293"/>
              </a:xfrm>
              <a:prstGeom prst="rect">
                <a:avLst/>
              </a:prstGeom>
            </p:spPr>
            <p:txBody>
              <a:bodyPr wrap="square">
                <a:spAutoFit/>
              </a:bodyPr>
              <a:lstStyle/>
              <a:p>
                <a:r>
                  <a:rPr lang="en-US" altLang="ja-JP" b="1" dirty="0">
                    <a:latin typeface="Segoe UI" panose="020B0502040204020203" pitchFamily="34" charset="0"/>
                    <a:cs typeface="Segoe UI" panose="020B0502040204020203" pitchFamily="34" charset="0"/>
                  </a:rPr>
                  <a:t>Global market for image analysis software in the life sciences, medical and industrial sectors</a:t>
                </a:r>
                <a:endParaRPr lang="en-US" b="1" dirty="0">
                  <a:latin typeface="Segoe UI" panose="020B0502040204020203" pitchFamily="34" charset="0"/>
                  <a:cs typeface="Segoe UI" panose="020B0502040204020203" pitchFamily="34" charset="0"/>
                </a:endParaRPr>
              </a:p>
            </p:txBody>
          </p:sp>
        </p:grpSp>
        <p:grpSp>
          <p:nvGrpSpPr>
            <p:cNvPr id="68" name="Group 67">
              <a:extLst>
                <a:ext uri="{FF2B5EF4-FFF2-40B4-BE49-F238E27FC236}">
                  <a16:creationId xmlns:a16="http://schemas.microsoft.com/office/drawing/2014/main" id="{4238192C-07AA-40CB-AB6E-4D6A76D2A4A2}"/>
                </a:ext>
              </a:extLst>
            </p:cNvPr>
            <p:cNvGrpSpPr/>
            <p:nvPr/>
          </p:nvGrpSpPr>
          <p:grpSpPr>
            <a:xfrm>
              <a:off x="1123837" y="2387807"/>
              <a:ext cx="7827950" cy="2004493"/>
              <a:chOff x="1100687" y="2584577"/>
              <a:chExt cx="7827950" cy="2004493"/>
            </a:xfrm>
          </p:grpSpPr>
          <p:sp>
            <p:nvSpPr>
              <p:cNvPr id="69" name="Google Shape;85;p17">
                <a:extLst>
                  <a:ext uri="{FF2B5EF4-FFF2-40B4-BE49-F238E27FC236}">
                    <a16:creationId xmlns:a16="http://schemas.microsoft.com/office/drawing/2014/main" id="{9540B13B-8C41-4EEB-BF72-2133D01EC996}"/>
                  </a:ext>
                </a:extLst>
              </p:cNvPr>
              <p:cNvSpPr/>
              <p:nvPr/>
            </p:nvSpPr>
            <p:spPr>
              <a:xfrm>
                <a:off x="1100687" y="2584577"/>
                <a:ext cx="2004493" cy="2004493"/>
              </a:xfrm>
              <a:prstGeom prst="ellipse">
                <a:avLst/>
              </a:prstGeom>
              <a:solidFill>
                <a:srgbClr val="A4C2F4"/>
              </a:solidFill>
              <a:ln w="9525" cap="flat" cmpd="sng">
                <a:solidFill>
                  <a:srgbClr val="A4C2F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Segoe UI" panose="020B0502040204020203" pitchFamily="34" charset="0"/>
                  <a:cs typeface="Segoe UI" panose="020B0502040204020203" pitchFamily="34" charset="0"/>
                </a:endParaRPr>
              </a:p>
            </p:txBody>
          </p:sp>
          <p:sp>
            <p:nvSpPr>
              <p:cNvPr id="70" name="Google Shape;88;p17">
                <a:extLst>
                  <a:ext uri="{FF2B5EF4-FFF2-40B4-BE49-F238E27FC236}">
                    <a16:creationId xmlns:a16="http://schemas.microsoft.com/office/drawing/2014/main" id="{B233EB62-9FFF-43CE-9193-CB75EBE0BEA8}"/>
                  </a:ext>
                </a:extLst>
              </p:cNvPr>
              <p:cNvSpPr txBox="1"/>
              <p:nvPr/>
            </p:nvSpPr>
            <p:spPr>
              <a:xfrm>
                <a:off x="4271156" y="2669181"/>
                <a:ext cx="1628557" cy="475588"/>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a:solidFill>
                      <a:schemeClr val="dk2"/>
                    </a:solidFill>
                    <a:latin typeface="Segoe UI" panose="020B0502040204020203" pitchFamily="34" charset="0"/>
                    <a:cs typeface="Segoe UI" panose="020B0502040204020203" pitchFamily="34" charset="0"/>
                  </a:rPr>
                  <a:t>SAM</a:t>
                </a:r>
                <a:endParaRPr>
                  <a:latin typeface="Segoe UI" panose="020B0502040204020203" pitchFamily="34" charset="0"/>
                  <a:cs typeface="Segoe UI" panose="020B0502040204020203" pitchFamily="34" charset="0"/>
                </a:endParaRPr>
              </a:p>
            </p:txBody>
          </p:sp>
          <p:cxnSp>
            <p:nvCxnSpPr>
              <p:cNvPr id="71" name="Google Shape;91;p17">
                <a:extLst>
                  <a:ext uri="{FF2B5EF4-FFF2-40B4-BE49-F238E27FC236}">
                    <a16:creationId xmlns:a16="http://schemas.microsoft.com/office/drawing/2014/main" id="{A01D709B-0B4D-47A3-9A8A-470A5F547C57}"/>
                  </a:ext>
                </a:extLst>
              </p:cNvPr>
              <p:cNvCxnSpPr/>
              <p:nvPr/>
            </p:nvCxnSpPr>
            <p:spPr>
              <a:xfrm>
                <a:off x="2131530" y="2945285"/>
                <a:ext cx="2073253" cy="0"/>
              </a:xfrm>
              <a:prstGeom prst="straightConnector1">
                <a:avLst/>
              </a:prstGeom>
              <a:noFill/>
              <a:ln w="9525" cap="flat" cmpd="sng">
                <a:solidFill>
                  <a:schemeClr val="dk2"/>
                </a:solidFill>
                <a:prstDash val="solid"/>
                <a:round/>
                <a:headEnd type="none" w="med" len="med"/>
                <a:tailEnd type="none" w="med" len="med"/>
              </a:ln>
            </p:spPr>
          </p:cxnSp>
          <p:sp>
            <p:nvSpPr>
              <p:cNvPr id="72" name="Rectangle 71">
                <a:extLst>
                  <a:ext uri="{FF2B5EF4-FFF2-40B4-BE49-F238E27FC236}">
                    <a16:creationId xmlns:a16="http://schemas.microsoft.com/office/drawing/2014/main" id="{FF4997B1-44E3-4036-A9DE-A10A4993AD6F}"/>
                  </a:ext>
                </a:extLst>
              </p:cNvPr>
              <p:cNvSpPr/>
              <p:nvPr/>
            </p:nvSpPr>
            <p:spPr>
              <a:xfrm>
                <a:off x="5036309" y="3130156"/>
                <a:ext cx="1335351" cy="322117"/>
              </a:xfrm>
              <a:prstGeom prst="rect">
                <a:avLst/>
              </a:prstGeom>
            </p:spPr>
            <p:txBody>
              <a:bodyPr wrap="square">
                <a:spAutoFit/>
              </a:bodyPr>
              <a:lstStyle/>
              <a:p>
                <a:r>
                  <a:rPr lang="en-US" altLang="ja-JP" dirty="0">
                    <a:latin typeface="Segoe UI" panose="020B0502040204020203" pitchFamily="34" charset="0"/>
                    <a:cs typeface="Segoe UI" panose="020B0502040204020203" pitchFamily="34" charset="0"/>
                  </a:rPr>
                  <a:t>¥635.3 billion</a:t>
                </a:r>
                <a:endParaRPr lang="en-US" dirty="0">
                  <a:latin typeface="Segoe UI" panose="020B0502040204020203" pitchFamily="34" charset="0"/>
                  <a:cs typeface="Segoe UI" panose="020B0502040204020203" pitchFamily="34" charset="0"/>
                </a:endParaRPr>
              </a:p>
            </p:txBody>
          </p:sp>
          <p:sp>
            <p:nvSpPr>
              <p:cNvPr id="73" name="Rectangle 72">
                <a:extLst>
                  <a:ext uri="{FF2B5EF4-FFF2-40B4-BE49-F238E27FC236}">
                    <a16:creationId xmlns:a16="http://schemas.microsoft.com/office/drawing/2014/main" id="{8B0DECA2-8FE3-4D94-A2CD-AAAFBA45B018}"/>
                  </a:ext>
                </a:extLst>
              </p:cNvPr>
              <p:cNvSpPr/>
              <p:nvPr/>
            </p:nvSpPr>
            <p:spPr>
              <a:xfrm>
                <a:off x="5014728" y="2616840"/>
                <a:ext cx="3913909" cy="563705"/>
              </a:xfrm>
              <a:prstGeom prst="rect">
                <a:avLst/>
              </a:prstGeom>
            </p:spPr>
            <p:txBody>
              <a:bodyPr wrap="square">
                <a:spAutoFit/>
              </a:bodyPr>
              <a:lstStyle/>
              <a:p>
                <a:r>
                  <a:rPr lang="ja-JP" altLang="en-US" b="1" dirty="0">
                    <a:latin typeface="Segoe UI" panose="020B0502040204020203" pitchFamily="34" charset="0"/>
                    <a:cs typeface="Segoe UI" panose="020B0502040204020203" pitchFamily="34" charset="0"/>
                  </a:rPr>
                  <a:t> </a:t>
                </a:r>
                <a:r>
                  <a:rPr lang="en-US" altLang="ja-JP" b="1" dirty="0">
                    <a:latin typeface="Segoe UI" panose="020B0502040204020203" pitchFamily="34" charset="0"/>
                    <a:cs typeface="Segoe UI" panose="020B0502040204020203" pitchFamily="34" charset="0"/>
                  </a:rPr>
                  <a:t>Among them, the market that remotely performs big data analysis</a:t>
                </a:r>
                <a:endParaRPr lang="en-US" b="1" dirty="0">
                  <a:latin typeface="Segoe UI" panose="020B0502040204020203" pitchFamily="34" charset="0"/>
                  <a:cs typeface="Segoe UI" panose="020B0502040204020203" pitchFamily="34" charset="0"/>
                </a:endParaRPr>
              </a:p>
            </p:txBody>
          </p:sp>
        </p:grpSp>
        <p:grpSp>
          <p:nvGrpSpPr>
            <p:cNvPr id="74" name="Group 73">
              <a:extLst>
                <a:ext uri="{FF2B5EF4-FFF2-40B4-BE49-F238E27FC236}">
                  <a16:creationId xmlns:a16="http://schemas.microsoft.com/office/drawing/2014/main" id="{F72F2B97-D9EB-4C0F-9CC0-1FAECA79E2EC}"/>
                </a:ext>
              </a:extLst>
            </p:cNvPr>
            <p:cNvGrpSpPr/>
            <p:nvPr/>
          </p:nvGrpSpPr>
          <p:grpSpPr>
            <a:xfrm>
              <a:off x="1429591" y="2999315"/>
              <a:ext cx="6188766" cy="1392881"/>
              <a:chOff x="1406441" y="3196085"/>
              <a:chExt cx="6188766" cy="1392881"/>
            </a:xfrm>
          </p:grpSpPr>
          <p:sp>
            <p:nvSpPr>
              <p:cNvPr id="75" name="Google Shape;86;p17">
                <a:extLst>
                  <a:ext uri="{FF2B5EF4-FFF2-40B4-BE49-F238E27FC236}">
                    <a16:creationId xmlns:a16="http://schemas.microsoft.com/office/drawing/2014/main" id="{ED3E7E96-3944-40CB-84FA-0CA1C1AB7896}"/>
                  </a:ext>
                </a:extLst>
              </p:cNvPr>
              <p:cNvSpPr/>
              <p:nvPr/>
            </p:nvSpPr>
            <p:spPr>
              <a:xfrm>
                <a:off x="1406441" y="3196085"/>
                <a:ext cx="1392881" cy="1392881"/>
              </a:xfrm>
              <a:prstGeom prst="ellipse">
                <a:avLst/>
              </a:prstGeom>
              <a:solidFill>
                <a:srgbClr val="6D9EEB"/>
              </a:solidFill>
              <a:ln w="9525" cap="flat" cmpd="sng">
                <a:solidFill>
                  <a:srgbClr val="A4C2F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Segoe UI" panose="020B0502040204020203" pitchFamily="34" charset="0"/>
                  <a:cs typeface="Segoe UI" panose="020B0502040204020203" pitchFamily="34" charset="0"/>
                </a:endParaRPr>
              </a:p>
            </p:txBody>
          </p:sp>
          <p:sp>
            <p:nvSpPr>
              <p:cNvPr id="76" name="Google Shape;89;p17">
                <a:extLst>
                  <a:ext uri="{FF2B5EF4-FFF2-40B4-BE49-F238E27FC236}">
                    <a16:creationId xmlns:a16="http://schemas.microsoft.com/office/drawing/2014/main" id="{3E870774-4B80-4A5F-9E7A-D97CB349CAF5}"/>
                  </a:ext>
                </a:extLst>
              </p:cNvPr>
              <p:cNvSpPr txBox="1"/>
              <p:nvPr/>
            </p:nvSpPr>
            <p:spPr>
              <a:xfrm>
                <a:off x="4271156" y="3577930"/>
                <a:ext cx="1628557" cy="475588"/>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dirty="0">
                    <a:solidFill>
                      <a:schemeClr val="dk2"/>
                    </a:solidFill>
                    <a:latin typeface="Segoe UI" panose="020B0502040204020203" pitchFamily="34" charset="0"/>
                    <a:cs typeface="Segoe UI" panose="020B0502040204020203" pitchFamily="34" charset="0"/>
                  </a:rPr>
                  <a:t>SOM</a:t>
                </a:r>
                <a:endParaRPr dirty="0">
                  <a:latin typeface="Segoe UI" panose="020B0502040204020203" pitchFamily="34" charset="0"/>
                  <a:cs typeface="Segoe UI" panose="020B0502040204020203" pitchFamily="34" charset="0"/>
                </a:endParaRPr>
              </a:p>
            </p:txBody>
          </p:sp>
          <p:cxnSp>
            <p:nvCxnSpPr>
              <p:cNvPr id="77" name="Google Shape;90;p17">
                <a:extLst>
                  <a:ext uri="{FF2B5EF4-FFF2-40B4-BE49-F238E27FC236}">
                    <a16:creationId xmlns:a16="http://schemas.microsoft.com/office/drawing/2014/main" id="{F6B1FE9B-6C84-45F1-A4B4-809C088B5347}"/>
                  </a:ext>
                </a:extLst>
              </p:cNvPr>
              <p:cNvCxnSpPr/>
              <p:nvPr/>
            </p:nvCxnSpPr>
            <p:spPr>
              <a:xfrm>
                <a:off x="2093974" y="3789399"/>
                <a:ext cx="2073253" cy="0"/>
              </a:xfrm>
              <a:prstGeom prst="straightConnector1">
                <a:avLst/>
              </a:prstGeom>
              <a:noFill/>
              <a:ln w="9525" cap="flat" cmpd="sng">
                <a:solidFill>
                  <a:schemeClr val="dk2"/>
                </a:solidFill>
                <a:prstDash val="solid"/>
                <a:round/>
                <a:headEnd type="none" w="med" len="med"/>
                <a:tailEnd type="none" w="med" len="med"/>
              </a:ln>
            </p:spPr>
          </p:cxnSp>
          <p:sp>
            <p:nvSpPr>
              <p:cNvPr id="78" name="Rectangle 77">
                <a:extLst>
                  <a:ext uri="{FF2B5EF4-FFF2-40B4-BE49-F238E27FC236}">
                    <a16:creationId xmlns:a16="http://schemas.microsoft.com/office/drawing/2014/main" id="{08A1BEBF-A131-4F48-A428-891677FD28BB}"/>
                  </a:ext>
                </a:extLst>
              </p:cNvPr>
              <p:cNvSpPr/>
              <p:nvPr/>
            </p:nvSpPr>
            <p:spPr>
              <a:xfrm>
                <a:off x="5014728" y="3878192"/>
                <a:ext cx="981357" cy="322117"/>
              </a:xfrm>
              <a:prstGeom prst="rect">
                <a:avLst/>
              </a:prstGeom>
            </p:spPr>
            <p:txBody>
              <a:bodyPr wrap="none">
                <a:spAutoFit/>
              </a:bodyPr>
              <a:lstStyle/>
              <a:p>
                <a:r>
                  <a:rPr lang="en-US" altLang="ja-JP" dirty="0">
                    <a:latin typeface="Segoe UI" panose="020B0502040204020203" pitchFamily="34" charset="0"/>
                    <a:cs typeface="Segoe UI" panose="020B0502040204020203" pitchFamily="34" charset="0"/>
                  </a:rPr>
                  <a:t>¥63.0 billion</a:t>
                </a:r>
                <a:endParaRPr lang="en-US" dirty="0">
                  <a:latin typeface="Segoe UI" panose="020B0502040204020203" pitchFamily="34" charset="0"/>
                  <a:cs typeface="Segoe UI" panose="020B0502040204020203" pitchFamily="34" charset="0"/>
                </a:endParaRPr>
              </a:p>
            </p:txBody>
          </p:sp>
          <p:sp>
            <p:nvSpPr>
              <p:cNvPr id="79" name="Rectangle 78">
                <a:extLst>
                  <a:ext uri="{FF2B5EF4-FFF2-40B4-BE49-F238E27FC236}">
                    <a16:creationId xmlns:a16="http://schemas.microsoft.com/office/drawing/2014/main" id="{2A9371F1-FC5E-4176-B825-AEE442F46631}"/>
                  </a:ext>
                </a:extLst>
              </p:cNvPr>
              <p:cNvSpPr/>
              <p:nvPr/>
            </p:nvSpPr>
            <p:spPr>
              <a:xfrm>
                <a:off x="5014727" y="3639582"/>
                <a:ext cx="2580480" cy="322117"/>
              </a:xfrm>
              <a:prstGeom prst="rect">
                <a:avLst/>
              </a:prstGeom>
            </p:spPr>
            <p:txBody>
              <a:bodyPr wrap="square">
                <a:spAutoFit/>
              </a:bodyPr>
              <a:lstStyle/>
              <a:p>
                <a:r>
                  <a:rPr lang="en-US" altLang="ja-JP" b="1" dirty="0">
                    <a:latin typeface="Segoe UI" panose="020B0502040204020203" pitchFamily="34" charset="0"/>
                    <a:ea typeface="Segoe UI" panose="020B0502040204020203" pitchFamily="34" charset="0"/>
                    <a:cs typeface="Segoe UI" panose="020B0502040204020203" pitchFamily="34" charset="0"/>
                  </a:rPr>
                  <a:t>Winning 10% of the market </a:t>
                </a:r>
                <a:endParaRPr lang="en-US" b="1" dirty="0">
                  <a:latin typeface="Segoe UI" panose="020B0502040204020203" pitchFamily="34" charset="0"/>
                  <a:cs typeface="Segoe UI" panose="020B0502040204020203" pitchFamily="34" charset="0"/>
                </a:endParaRPr>
              </a:p>
            </p:txBody>
          </p:sp>
        </p:grpSp>
      </p:grpSp>
      <p:sp>
        <p:nvSpPr>
          <p:cNvPr id="21" name="Rectangle 71">
            <a:extLst>
              <a:ext uri="{FF2B5EF4-FFF2-40B4-BE49-F238E27FC236}">
                <a16:creationId xmlns:a16="http://schemas.microsoft.com/office/drawing/2014/main" id="{745996FC-C2B5-4862-A83E-F6085A29A7B6}"/>
              </a:ext>
            </a:extLst>
          </p:cNvPr>
          <p:cNvSpPr/>
          <p:nvPr/>
        </p:nvSpPr>
        <p:spPr>
          <a:xfrm>
            <a:off x="6529959" y="1450636"/>
            <a:ext cx="2209850" cy="369332"/>
          </a:xfrm>
          <a:prstGeom prst="rect">
            <a:avLst/>
          </a:prstGeom>
        </p:spPr>
        <p:txBody>
          <a:bodyPr wrap="square">
            <a:spAutoFit/>
          </a:bodyPr>
          <a:lstStyle/>
          <a:p>
            <a:r>
              <a:rPr lang="en-US" altLang="ja-JP" dirty="0">
                <a:latin typeface="Segoe UI" panose="020B0502040204020203" pitchFamily="34" charset="0"/>
                <a:cs typeface="Segoe UI" panose="020B0502040204020203" pitchFamily="34" charset="0"/>
              </a:rPr>
              <a:t>¥2.1 trillion</a:t>
            </a:r>
            <a:endParaRPr lang="en-US" dirty="0">
              <a:latin typeface="Segoe UI" panose="020B0502040204020203" pitchFamily="34" charset="0"/>
              <a:cs typeface="Segoe UI" panose="020B0502040204020203" pitchFamily="34" charset="0"/>
            </a:endParaRPr>
          </a:p>
        </p:txBody>
      </p:sp>
      <p:sp>
        <p:nvSpPr>
          <p:cNvPr id="25" name="テキスト ボックス 24">
            <a:extLst>
              <a:ext uri="{FF2B5EF4-FFF2-40B4-BE49-F238E27FC236}">
                <a16:creationId xmlns:a16="http://schemas.microsoft.com/office/drawing/2014/main" id="{25E1366E-20C9-4E32-854E-D7752DB841B8}"/>
              </a:ext>
            </a:extLst>
          </p:cNvPr>
          <p:cNvSpPr txBox="1"/>
          <p:nvPr/>
        </p:nvSpPr>
        <p:spPr>
          <a:xfrm>
            <a:off x="134690" y="658989"/>
            <a:ext cx="2720732" cy="461665"/>
          </a:xfrm>
          <a:prstGeom prst="rect">
            <a:avLst/>
          </a:prstGeom>
          <a:noFill/>
        </p:spPr>
        <p:txBody>
          <a:bodyPr wrap="square">
            <a:spAutoFit/>
          </a:bodyPr>
          <a:lstStyle/>
          <a:p>
            <a:r>
              <a:rPr lang="en-US" altLang="ja-JP" sz="2400" b="1" dirty="0"/>
              <a:t>TAM SAM SOM</a:t>
            </a:r>
            <a:endParaRPr lang="ja-JP" altLang="en-US" sz="2400" dirty="0"/>
          </a:p>
        </p:txBody>
      </p:sp>
    </p:spTree>
    <p:extLst>
      <p:ext uri="{BB962C8B-B14F-4D97-AF65-F5344CB8AC3E}">
        <p14:creationId xmlns:p14="http://schemas.microsoft.com/office/powerpoint/2010/main" val="356064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D70DF10-D6F9-4BEB-AE8A-86929ABB2D6F}"/>
              </a:ext>
            </a:extLst>
          </p:cNvPr>
          <p:cNvSpPr>
            <a:spLocks noGrp="1"/>
          </p:cNvSpPr>
          <p:nvPr>
            <p:ph type="title"/>
          </p:nvPr>
        </p:nvSpPr>
        <p:spPr/>
        <p:txBody>
          <a:bodyPr>
            <a:normAutofit/>
          </a:bodyPr>
          <a:lstStyle/>
          <a:p>
            <a:r>
              <a:rPr lang="en-US" altLang="ja-JP" dirty="0"/>
              <a:t>The environment of post-corona R&amp;D</a:t>
            </a:r>
            <a:endParaRPr kumimoji="1" lang="ja-JP" altLang="en-US" dirty="0"/>
          </a:p>
        </p:txBody>
      </p:sp>
      <p:pic>
        <p:nvPicPr>
          <p:cNvPr id="5" name="図 4" descr="ダイアグラム&#10;&#10;自動的に生成された説明">
            <a:extLst>
              <a:ext uri="{FF2B5EF4-FFF2-40B4-BE49-F238E27FC236}">
                <a16:creationId xmlns:a16="http://schemas.microsoft.com/office/drawing/2014/main" id="{EF07AB88-18C0-42D9-9631-B0A0FD36EC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8094" y="1590458"/>
            <a:ext cx="6370193" cy="4166106"/>
          </a:xfrm>
          <a:prstGeom prst="rect">
            <a:avLst/>
          </a:prstGeom>
        </p:spPr>
      </p:pic>
      <p:sp>
        <p:nvSpPr>
          <p:cNvPr id="9" name="テキスト ボックス 8">
            <a:extLst>
              <a:ext uri="{FF2B5EF4-FFF2-40B4-BE49-F238E27FC236}">
                <a16:creationId xmlns:a16="http://schemas.microsoft.com/office/drawing/2014/main" id="{C40BD62B-57CF-4E82-86CC-A07F5B37B320}"/>
              </a:ext>
            </a:extLst>
          </p:cNvPr>
          <p:cNvSpPr txBox="1"/>
          <p:nvPr/>
        </p:nvSpPr>
        <p:spPr>
          <a:xfrm>
            <a:off x="348094" y="882572"/>
            <a:ext cx="5572268" cy="707886"/>
          </a:xfrm>
          <a:prstGeom prst="rect">
            <a:avLst/>
          </a:prstGeom>
          <a:noFill/>
        </p:spPr>
        <p:txBody>
          <a:bodyPr wrap="square">
            <a:spAutoFit/>
          </a:bodyPr>
          <a:lstStyle/>
          <a:p>
            <a:r>
              <a:rPr lang="en-US" altLang="ja-JP" sz="2000" b="1" dirty="0">
                <a:solidFill>
                  <a:srgbClr val="242424"/>
                </a:solidFill>
                <a:latin typeface="游ゴシック" panose="020B0400000000000000" pitchFamily="50" charset="-128"/>
                <a:ea typeface="游ゴシック" panose="020B0400000000000000" pitchFamily="50" charset="-128"/>
              </a:rPr>
              <a:t>The impact of the new coronavirus on development and design</a:t>
            </a:r>
            <a:endParaRPr lang="ja-JP" altLang="en-US" sz="2000" b="1" dirty="0"/>
          </a:p>
        </p:txBody>
      </p:sp>
      <p:sp>
        <p:nvSpPr>
          <p:cNvPr id="10" name="テキスト ボックス 9">
            <a:extLst>
              <a:ext uri="{FF2B5EF4-FFF2-40B4-BE49-F238E27FC236}">
                <a16:creationId xmlns:a16="http://schemas.microsoft.com/office/drawing/2014/main" id="{9C8E23AD-91CC-4FB2-9B1E-58BC08C14D9B}"/>
              </a:ext>
            </a:extLst>
          </p:cNvPr>
          <p:cNvSpPr txBox="1"/>
          <p:nvPr/>
        </p:nvSpPr>
        <p:spPr>
          <a:xfrm>
            <a:off x="3778826" y="5846164"/>
            <a:ext cx="1651414" cy="253916"/>
          </a:xfrm>
          <a:prstGeom prst="rect">
            <a:avLst/>
          </a:prstGeom>
          <a:noFill/>
        </p:spPr>
        <p:txBody>
          <a:bodyPr wrap="none" rtlCol="0">
            <a:spAutoFit/>
          </a:bodyPr>
          <a:lstStyle/>
          <a:p>
            <a:r>
              <a:rPr lang="en-US" altLang="ja-JP" sz="1050" dirty="0"/>
              <a:t>Source: Nikkei </a:t>
            </a:r>
            <a:r>
              <a:rPr lang="en-US" altLang="ja-JP" sz="1050" dirty="0" err="1"/>
              <a:t>Monozukuri</a:t>
            </a:r>
            <a:endParaRPr kumimoji="1" lang="ja-JP" altLang="en-US" sz="1050" dirty="0"/>
          </a:p>
        </p:txBody>
      </p:sp>
      <p:graphicFrame>
        <p:nvGraphicFramePr>
          <p:cNvPr id="16" name="グラフ 15">
            <a:extLst>
              <a:ext uri="{FF2B5EF4-FFF2-40B4-BE49-F238E27FC236}">
                <a16:creationId xmlns:a16="http://schemas.microsoft.com/office/drawing/2014/main" id="{A53362C1-DD58-42D6-B527-D315C6267085}"/>
              </a:ext>
            </a:extLst>
          </p:cNvPr>
          <p:cNvGraphicFramePr/>
          <p:nvPr>
            <p:extLst>
              <p:ext uri="{D42A27DB-BD31-4B8C-83A1-F6EECF244321}">
                <p14:modId xmlns:p14="http://schemas.microsoft.com/office/powerpoint/2010/main" val="3623687362"/>
              </p:ext>
            </p:extLst>
          </p:nvPr>
        </p:nvGraphicFramePr>
        <p:xfrm>
          <a:off x="5142319" y="728723"/>
          <a:ext cx="8017658" cy="5142818"/>
        </p:xfrm>
        <a:graphic>
          <a:graphicData uri="http://schemas.openxmlformats.org/drawingml/2006/chart">
            <c:chart xmlns:c="http://schemas.openxmlformats.org/drawingml/2006/chart" xmlns:r="http://schemas.openxmlformats.org/officeDocument/2006/relationships" r:id="rId3"/>
          </a:graphicData>
        </a:graphic>
      </p:graphicFrame>
      <p:sp>
        <p:nvSpPr>
          <p:cNvPr id="17" name="テキスト ボックス 16">
            <a:extLst>
              <a:ext uri="{FF2B5EF4-FFF2-40B4-BE49-F238E27FC236}">
                <a16:creationId xmlns:a16="http://schemas.microsoft.com/office/drawing/2014/main" id="{278B1438-1DA7-48DD-B576-F361FFCAA536}"/>
              </a:ext>
            </a:extLst>
          </p:cNvPr>
          <p:cNvSpPr txBox="1"/>
          <p:nvPr/>
        </p:nvSpPr>
        <p:spPr>
          <a:xfrm>
            <a:off x="10295962" y="5846164"/>
            <a:ext cx="1418978" cy="253916"/>
          </a:xfrm>
          <a:prstGeom prst="rect">
            <a:avLst/>
          </a:prstGeom>
          <a:noFill/>
        </p:spPr>
        <p:txBody>
          <a:bodyPr wrap="none" rtlCol="0">
            <a:spAutoFit/>
          </a:bodyPr>
          <a:lstStyle/>
          <a:p>
            <a:r>
              <a:rPr lang="en-US" altLang="ja-JP" sz="1050" dirty="0"/>
              <a:t>Source: Gardner Japan</a:t>
            </a:r>
            <a:endParaRPr kumimoji="1" lang="ja-JP" altLang="en-US" sz="1050" dirty="0"/>
          </a:p>
        </p:txBody>
      </p:sp>
    </p:spTree>
    <p:extLst>
      <p:ext uri="{BB962C8B-B14F-4D97-AF65-F5344CB8AC3E}">
        <p14:creationId xmlns:p14="http://schemas.microsoft.com/office/powerpoint/2010/main" val="5396025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C3F9989-88FE-4495-BD84-1698EC712927}"/>
              </a:ext>
            </a:extLst>
          </p:cNvPr>
          <p:cNvSpPr>
            <a:spLocks noGrp="1"/>
          </p:cNvSpPr>
          <p:nvPr>
            <p:ph type="title"/>
          </p:nvPr>
        </p:nvSpPr>
        <p:spPr/>
        <p:txBody>
          <a:bodyPr>
            <a:normAutofit/>
          </a:bodyPr>
          <a:lstStyle/>
          <a:p>
            <a:r>
              <a:rPr lang="en-US" altLang="ja-JP" dirty="0"/>
              <a:t>1-2 year initial strategy) market segments and core target &amp; loyal customers</a:t>
            </a:r>
            <a:endParaRPr kumimoji="1" lang="ja-JP" altLang="en-US" dirty="0"/>
          </a:p>
        </p:txBody>
      </p:sp>
      <p:graphicFrame>
        <p:nvGraphicFramePr>
          <p:cNvPr id="10" name="グラフ 9" descr="市場セグメントのグラフ">
            <a:extLst>
              <a:ext uri="{FF2B5EF4-FFF2-40B4-BE49-F238E27FC236}">
                <a16:creationId xmlns:a16="http://schemas.microsoft.com/office/drawing/2014/main" id="{0A2771E4-EFF9-4D16-8DAD-3CA3057838E8}"/>
              </a:ext>
            </a:extLst>
          </p:cNvPr>
          <p:cNvGraphicFramePr/>
          <p:nvPr>
            <p:extLst>
              <p:ext uri="{D42A27DB-BD31-4B8C-83A1-F6EECF244321}">
                <p14:modId xmlns:p14="http://schemas.microsoft.com/office/powerpoint/2010/main" val="1173666660"/>
              </p:ext>
            </p:extLst>
          </p:nvPr>
        </p:nvGraphicFramePr>
        <p:xfrm>
          <a:off x="4715435" y="500185"/>
          <a:ext cx="7187977" cy="38351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グラフ 12">
            <a:extLst>
              <a:ext uri="{FF2B5EF4-FFF2-40B4-BE49-F238E27FC236}">
                <a16:creationId xmlns:a16="http://schemas.microsoft.com/office/drawing/2014/main" id="{6FD11466-9349-4F8F-B8A4-237BE38CD459}"/>
              </a:ext>
            </a:extLst>
          </p:cNvPr>
          <p:cNvGraphicFramePr/>
          <p:nvPr>
            <p:extLst>
              <p:ext uri="{D42A27DB-BD31-4B8C-83A1-F6EECF244321}">
                <p14:modId xmlns:p14="http://schemas.microsoft.com/office/powerpoint/2010/main" val="2655131967"/>
              </p:ext>
            </p:extLst>
          </p:nvPr>
        </p:nvGraphicFramePr>
        <p:xfrm>
          <a:off x="5442857" y="4224571"/>
          <a:ext cx="6618513" cy="2197354"/>
        </p:xfrm>
        <a:graphic>
          <a:graphicData uri="http://schemas.openxmlformats.org/drawingml/2006/chart">
            <c:chart xmlns:c="http://schemas.openxmlformats.org/drawingml/2006/chart" xmlns:r="http://schemas.openxmlformats.org/officeDocument/2006/relationships" r:id="rId4"/>
          </a:graphicData>
        </a:graphic>
      </p:graphicFrame>
      <p:sp>
        <p:nvSpPr>
          <p:cNvPr id="15" name="正方形/長方形 14">
            <a:extLst>
              <a:ext uri="{FF2B5EF4-FFF2-40B4-BE49-F238E27FC236}">
                <a16:creationId xmlns:a16="http://schemas.microsoft.com/office/drawing/2014/main" id="{A2D8C0EA-763C-4C7F-A38D-2134EA58833D}"/>
              </a:ext>
            </a:extLst>
          </p:cNvPr>
          <p:cNvSpPr/>
          <p:nvPr/>
        </p:nvSpPr>
        <p:spPr>
          <a:xfrm>
            <a:off x="288588" y="767277"/>
            <a:ext cx="7472926" cy="4131387"/>
          </a:xfrm>
          <a:prstGeom prst="rect">
            <a:avLst/>
          </a:prstGeom>
        </p:spPr>
        <p:txBody>
          <a:bodyPr wrap="square">
            <a:spAutoFit/>
          </a:bodyPr>
          <a:lstStyle/>
          <a:p>
            <a:pPr marR="367030">
              <a:lnSpc>
                <a:spcPct val="90000"/>
              </a:lnSpc>
              <a:spcBef>
                <a:spcPts val="800"/>
              </a:spcBef>
              <a:spcAft>
                <a:spcPts val="800"/>
              </a:spcAft>
            </a:pPr>
            <a:r>
              <a:rPr lang="en-US" altLang="ja-JP" b="1" i="1" dirty="0">
                <a:latin typeface="Meiryo UI" panose="020B0604030504040204" pitchFamily="50" charset="-128"/>
                <a:ea typeface="Meiryo UI" panose="020B0604030504040204" pitchFamily="50" charset="-128"/>
                <a:cs typeface="Times New Roman" panose="02020603050405020304" pitchFamily="18" charset="0"/>
              </a:rPr>
              <a:t>Segments and Initial Core Targets
</a:t>
            </a:r>
            <a:r>
              <a:rPr lang="ja-JP" altLang="en-US" i="1" dirty="0">
                <a:latin typeface="Meiryo UI" panose="020B0604030504040204" pitchFamily="50" charset="-128"/>
                <a:ea typeface="Meiryo UI" panose="020B0604030504040204" pitchFamily="50" charset="-128"/>
                <a:cs typeface="Times New Roman" panose="02020603050405020304" pitchFamily="18" charset="0"/>
              </a:rPr>
              <a:t>　　</a:t>
            </a:r>
            <a:r>
              <a:rPr lang="en-US" altLang="ja-JP" sz="1400" i="1" dirty="0">
                <a:latin typeface="Meiryo UI" panose="020B0604030504040204" pitchFamily="50" charset="-128"/>
                <a:ea typeface="Meiryo UI" panose="020B0604030504040204" pitchFamily="50" charset="-128"/>
                <a:cs typeface="Times New Roman" panose="02020603050405020304" pitchFamily="18" charset="0"/>
              </a:rPr>
              <a:t>Life sciences with the highest layers at the moment
</a:t>
            </a:r>
            <a:r>
              <a:rPr lang="ja-JP" altLang="en-US" i="1" dirty="0">
                <a:latin typeface="Meiryo UI" panose="020B0604030504040204" pitchFamily="50" charset="-128"/>
                <a:ea typeface="Meiryo UI" panose="020B0604030504040204" pitchFamily="50" charset="-128"/>
                <a:cs typeface="Times New Roman" panose="02020603050405020304" pitchFamily="18" charset="0"/>
              </a:rPr>
              <a:t>　　</a:t>
            </a:r>
            <a:r>
              <a:rPr lang="en-US" altLang="ja-JP" sz="1400" i="1" dirty="0">
                <a:latin typeface="Meiryo UI" panose="020B0604030504040204" pitchFamily="50" charset="-128"/>
                <a:ea typeface="Meiryo UI" panose="020B0604030504040204" pitchFamily="50" charset="-128"/>
                <a:cs typeface="Times New Roman" panose="02020603050405020304" pitchFamily="18" charset="0"/>
              </a:rPr>
              <a:t>Japan users in Japan (ease of communication)</a:t>
            </a:r>
            <a:r>
              <a:rPr lang="ja-JP" altLang="en-US" i="1" dirty="0">
                <a:latin typeface="Meiryo UI" panose="020B0604030504040204" pitchFamily="50" charset="-128"/>
                <a:ea typeface="Meiryo UI" panose="020B0604030504040204" pitchFamily="50" charset="-128"/>
                <a:cs typeface="Times New Roman" panose="02020603050405020304" pitchFamily="18" charset="0"/>
              </a:rPr>
              <a:t>）</a:t>
            </a:r>
            <a:endParaRPr lang="en-US" altLang="ja-JP" i="1" dirty="0">
              <a:latin typeface="Meiryo UI" panose="020B0604030504040204" pitchFamily="50" charset="-128"/>
              <a:ea typeface="Meiryo UI" panose="020B0604030504040204" pitchFamily="50" charset="-128"/>
              <a:cs typeface="Times New Roman" panose="02020603050405020304" pitchFamily="18" charset="0"/>
            </a:endParaRPr>
          </a:p>
          <a:p>
            <a:pPr marR="367030">
              <a:lnSpc>
                <a:spcPct val="90000"/>
              </a:lnSpc>
              <a:spcBef>
                <a:spcPts val="800"/>
              </a:spcBef>
              <a:spcAft>
                <a:spcPts val="800"/>
              </a:spcAft>
            </a:pPr>
            <a:r>
              <a:rPr lang="ja-JP" altLang="en-US" i="1" dirty="0">
                <a:latin typeface="Meiryo UI" panose="020B0604030504040204" pitchFamily="50" charset="-128"/>
                <a:ea typeface="Meiryo UI" panose="020B0604030504040204" pitchFamily="50" charset="-128"/>
                <a:cs typeface="Times New Roman" panose="02020603050405020304" pitchFamily="18" charset="0"/>
              </a:rPr>
              <a:t>　　　　　　　　</a:t>
            </a:r>
            <a:r>
              <a:rPr lang="en-US" altLang="ja-JP" sz="1400" i="1" dirty="0">
                <a:latin typeface="Meiryo UI" panose="020B0604030504040204" pitchFamily="50" charset="-128"/>
                <a:ea typeface="Meiryo UI" panose="020B0604030504040204" pitchFamily="50" charset="-128"/>
                <a:cs typeface="Times New Roman" panose="02020603050405020304" pitchFamily="18" charset="0"/>
              </a:rPr>
              <a:t>Optical Microscope User
</a:t>
            </a:r>
            <a:r>
              <a:rPr lang="ja-JP" altLang="en-US" i="1" dirty="0">
                <a:latin typeface="Meiryo UI" panose="020B0604030504040204" pitchFamily="50" charset="-128"/>
                <a:ea typeface="Meiryo UI" panose="020B0604030504040204" pitchFamily="50" charset="-128"/>
                <a:cs typeface="Times New Roman" panose="02020603050405020304" pitchFamily="18" charset="0"/>
              </a:rPr>
              <a:t>　　</a:t>
            </a:r>
            <a:r>
              <a:rPr lang="en-US" altLang="ja-JP" sz="1400" i="1" dirty="0">
                <a:latin typeface="Meiryo UI" panose="020B0604030504040204" pitchFamily="50" charset="-128"/>
                <a:ea typeface="Meiryo UI" panose="020B0604030504040204" pitchFamily="50" charset="-128"/>
                <a:cs typeface="Times New Roman" panose="02020603050405020304" pitchFamily="18" charset="0"/>
              </a:rPr>
              <a:t>Big Data Analysis (Pharmaceutical, School of Medicine, Bio-</a:t>
            </a:r>
            <a:r>
              <a:rPr lang="en-US" altLang="ja-JP" sz="1400" i="1" dirty="0" err="1">
                <a:latin typeface="Meiryo UI" panose="020B0604030504040204" pitchFamily="50" charset="-128"/>
                <a:ea typeface="Meiryo UI" panose="020B0604030504040204" pitchFamily="50" charset="-128"/>
                <a:cs typeface="Times New Roman" panose="02020603050405020304" pitchFamily="18" charset="0"/>
              </a:rPr>
              <a:t>StartUp</a:t>
            </a:r>
            <a:r>
              <a:rPr lang="en-US" altLang="ja-JP" sz="1400" i="1" dirty="0">
                <a:latin typeface="Meiryo UI" panose="020B0604030504040204" pitchFamily="50" charset="-128"/>
                <a:ea typeface="Meiryo UI" panose="020B0604030504040204" pitchFamily="50" charset="-128"/>
                <a:cs typeface="Times New Roman" panose="02020603050405020304" pitchFamily="18" charset="0"/>
              </a:rPr>
              <a:t>)
</a:t>
            </a:r>
            <a:r>
              <a:rPr lang="ja-JP" altLang="en-US" i="1" dirty="0">
                <a:latin typeface="Meiryo UI" panose="020B0604030504040204" pitchFamily="50" charset="-128"/>
                <a:ea typeface="Meiryo UI" panose="020B0604030504040204" pitchFamily="50" charset="-128"/>
                <a:cs typeface="Times New Roman" panose="02020603050405020304" pitchFamily="18" charset="0"/>
              </a:rPr>
              <a:t>　　　　　　　　　　</a:t>
            </a:r>
            <a:r>
              <a:rPr lang="en-US" altLang="ja-JP" sz="1400" i="1" dirty="0">
                <a:latin typeface="Meiryo UI" panose="020B0604030504040204" pitchFamily="50" charset="-128"/>
                <a:ea typeface="Meiryo UI" panose="020B0604030504040204" pitchFamily="50" charset="-128"/>
                <a:cs typeface="Times New Roman" panose="02020603050405020304" pitchFamily="18" charset="0"/>
              </a:rPr>
              <a:t>Remote
</a:t>
            </a:r>
            <a:endParaRPr lang="en-US" altLang="ja-JP" dirty="0">
              <a:latin typeface="Meiryo UI" panose="020B0604030504040204" pitchFamily="50" charset="-128"/>
              <a:ea typeface="Meiryo UI" panose="020B0604030504040204" pitchFamily="50" charset="-128"/>
              <a:cs typeface="Times New Roman" panose="02020603050405020304" pitchFamily="18" charset="0"/>
            </a:endParaRPr>
          </a:p>
          <a:p>
            <a:endParaRPr lang="en-US" altLang="ja-JP" dirty="0">
              <a:latin typeface="Meiryo UI" panose="020B0604030504040204" pitchFamily="50" charset="-128"/>
              <a:ea typeface="Meiryo UI" panose="020B0604030504040204" pitchFamily="50" charset="-128"/>
              <a:cs typeface="Times New Roman" panose="02020603050405020304" pitchFamily="18" charset="0"/>
            </a:endParaRPr>
          </a:p>
          <a:p>
            <a:r>
              <a:rPr lang="en-US" altLang="ja-JP" sz="2400" b="1" dirty="0">
                <a:solidFill>
                  <a:srgbClr val="FF0000"/>
                </a:solidFill>
                <a:latin typeface="Meiryo UI" panose="020B0604030504040204" pitchFamily="50" charset="-128"/>
                <a:ea typeface="Meiryo UI" panose="020B0604030504040204" pitchFamily="50" charset="-128"/>
              </a:rPr>
              <a:t>The market of 1.65 billion yen is loyal customers</a:t>
            </a:r>
            <a:endParaRPr lang="ja-JP" altLang="en-US" dirty="0">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93E12012-EF97-4C6D-9008-452C796B19D3}"/>
              </a:ext>
            </a:extLst>
          </p:cNvPr>
          <p:cNvSpPr txBox="1"/>
          <p:nvPr/>
        </p:nvSpPr>
        <p:spPr>
          <a:xfrm>
            <a:off x="9712394" y="6421925"/>
            <a:ext cx="1116011" cy="200055"/>
          </a:xfrm>
          <a:prstGeom prst="rect">
            <a:avLst/>
          </a:prstGeom>
          <a:noFill/>
        </p:spPr>
        <p:txBody>
          <a:bodyPr wrap="none" rtlCol="0">
            <a:spAutoFit/>
          </a:bodyPr>
          <a:lstStyle/>
          <a:p>
            <a:r>
              <a:rPr lang="en-US" altLang="ja-JP" sz="700" dirty="0"/>
              <a:t>Source: GLG Japan report</a:t>
            </a:r>
            <a:endParaRPr kumimoji="1" lang="ja-JP" altLang="en-US" sz="700" dirty="0"/>
          </a:p>
        </p:txBody>
      </p:sp>
      <p:sp>
        <p:nvSpPr>
          <p:cNvPr id="3" name="矢印: 下 2">
            <a:extLst>
              <a:ext uri="{FF2B5EF4-FFF2-40B4-BE49-F238E27FC236}">
                <a16:creationId xmlns:a16="http://schemas.microsoft.com/office/drawing/2014/main" id="{1EA64007-D9B3-49E0-8897-876F3B7FCB6C}"/>
              </a:ext>
            </a:extLst>
          </p:cNvPr>
          <p:cNvSpPr/>
          <p:nvPr/>
        </p:nvSpPr>
        <p:spPr>
          <a:xfrm>
            <a:off x="2362200" y="1513115"/>
            <a:ext cx="446314" cy="1632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矢印: 下 7">
            <a:extLst>
              <a:ext uri="{FF2B5EF4-FFF2-40B4-BE49-F238E27FC236}">
                <a16:creationId xmlns:a16="http://schemas.microsoft.com/office/drawing/2014/main" id="{5BA299B3-E28D-4A25-A246-1BB6DD82CA1F}"/>
              </a:ext>
            </a:extLst>
          </p:cNvPr>
          <p:cNvSpPr/>
          <p:nvPr/>
        </p:nvSpPr>
        <p:spPr>
          <a:xfrm>
            <a:off x="2362200" y="1943492"/>
            <a:ext cx="446314" cy="1632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矢印: 下 8">
            <a:extLst>
              <a:ext uri="{FF2B5EF4-FFF2-40B4-BE49-F238E27FC236}">
                <a16:creationId xmlns:a16="http://schemas.microsoft.com/office/drawing/2014/main" id="{418FD150-32BB-405B-B760-FE6EBEB708E1}"/>
              </a:ext>
            </a:extLst>
          </p:cNvPr>
          <p:cNvSpPr/>
          <p:nvPr/>
        </p:nvSpPr>
        <p:spPr>
          <a:xfrm>
            <a:off x="2362200" y="2422238"/>
            <a:ext cx="446314" cy="1632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矢印: 下 10">
            <a:extLst>
              <a:ext uri="{FF2B5EF4-FFF2-40B4-BE49-F238E27FC236}">
                <a16:creationId xmlns:a16="http://schemas.microsoft.com/office/drawing/2014/main" id="{15A6B91C-4E92-4A05-880B-EC56D6B392D9}"/>
              </a:ext>
            </a:extLst>
          </p:cNvPr>
          <p:cNvSpPr/>
          <p:nvPr/>
        </p:nvSpPr>
        <p:spPr>
          <a:xfrm>
            <a:off x="2362200" y="2900984"/>
            <a:ext cx="446314" cy="1632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矢印: 下 11">
            <a:extLst>
              <a:ext uri="{FF2B5EF4-FFF2-40B4-BE49-F238E27FC236}">
                <a16:creationId xmlns:a16="http://schemas.microsoft.com/office/drawing/2014/main" id="{5DE8D064-F1AD-433B-A42B-B15C0E5CD5FB}"/>
              </a:ext>
            </a:extLst>
          </p:cNvPr>
          <p:cNvSpPr/>
          <p:nvPr/>
        </p:nvSpPr>
        <p:spPr>
          <a:xfrm>
            <a:off x="2334986" y="3597469"/>
            <a:ext cx="446314" cy="1632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077875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15"/>
          <p:cNvSpPr txBox="1">
            <a:spLocks noGrp="1"/>
          </p:cNvSpPr>
          <p:nvPr>
            <p:ph type="ctrTitle"/>
          </p:nvPr>
        </p:nvSpPr>
        <p:spPr>
          <a:xfrm>
            <a:off x="0" y="-20637"/>
            <a:ext cx="12215446" cy="564662"/>
          </a:xfrm>
          <a:prstGeom prst="rect">
            <a:avLst/>
          </a:prstGeom>
          <a:solidFill>
            <a:srgbClr val="B3C6E7"/>
          </a:solidFill>
          <a:ln>
            <a:noFill/>
          </a:ln>
        </p:spPr>
        <p:txBody>
          <a:bodyPr spcFirstLastPara="1" wrap="square" lIns="91425" tIns="45700" rIns="91425" bIns="45700" anchor="b" anchorCtr="0">
            <a:normAutofit/>
          </a:bodyPr>
          <a:lstStyle/>
          <a:p>
            <a:pPr lvl="0" algn="l">
              <a:spcBef>
                <a:spcPts val="0"/>
              </a:spcBef>
              <a:buClr>
                <a:schemeClr val="dk1"/>
              </a:buClr>
              <a:buSzPts val="3200"/>
            </a:pPr>
            <a:r>
              <a:rPr lang="en-US" altLang="ja-JP" sz="2400" dirty="0"/>
              <a:t>Tiling linkage</a:t>
            </a:r>
            <a:endParaRPr sz="2400" dirty="0"/>
          </a:p>
        </p:txBody>
      </p:sp>
      <p:pic>
        <p:nvPicPr>
          <p:cNvPr id="393" name="Google Shape;393;p15" descr="文字と写真のスクリーンショット&#10;&#10;自動的に生成された説明"/>
          <p:cNvPicPr preferRelativeResize="0"/>
          <p:nvPr/>
        </p:nvPicPr>
        <p:blipFill rotWithShape="1">
          <a:blip r:embed="rId3">
            <a:alphaModFix/>
          </a:blip>
          <a:srcRect/>
          <a:stretch/>
        </p:blipFill>
        <p:spPr>
          <a:xfrm>
            <a:off x="287439" y="1212363"/>
            <a:ext cx="6007262" cy="4004841"/>
          </a:xfrm>
          <a:prstGeom prst="rect">
            <a:avLst/>
          </a:prstGeom>
          <a:noFill/>
          <a:ln>
            <a:noFill/>
          </a:ln>
        </p:spPr>
      </p:pic>
      <p:pic>
        <p:nvPicPr>
          <p:cNvPr id="394" name="Google Shape;394;p15"/>
          <p:cNvPicPr preferRelativeResize="0"/>
          <p:nvPr/>
        </p:nvPicPr>
        <p:blipFill rotWithShape="1">
          <a:blip r:embed="rId4">
            <a:alphaModFix/>
          </a:blip>
          <a:srcRect/>
          <a:stretch/>
        </p:blipFill>
        <p:spPr>
          <a:xfrm>
            <a:off x="6852315" y="1236598"/>
            <a:ext cx="5179264" cy="3980606"/>
          </a:xfrm>
          <a:prstGeom prst="rect">
            <a:avLst/>
          </a:prstGeom>
          <a:noFill/>
          <a:ln>
            <a:noFill/>
          </a:ln>
        </p:spPr>
      </p:pic>
      <p:sp>
        <p:nvSpPr>
          <p:cNvPr id="395" name="Google Shape;395;p15"/>
          <p:cNvSpPr txBox="1"/>
          <p:nvPr/>
        </p:nvSpPr>
        <p:spPr>
          <a:xfrm>
            <a:off x="1491915" y="776145"/>
            <a:ext cx="2967790" cy="369291"/>
          </a:xfrm>
          <a:prstGeom prst="rect">
            <a:avLst/>
          </a:prstGeom>
          <a:noFill/>
          <a:ln>
            <a:noFill/>
          </a:ln>
        </p:spPr>
        <p:txBody>
          <a:bodyPr spcFirstLastPara="1" wrap="square" lIns="91425" tIns="45700" rIns="91425" bIns="45700" anchor="t" anchorCtr="0">
            <a:spAutoFit/>
          </a:bodyPr>
          <a:lstStyle/>
          <a:p>
            <a:pPr lvl="0"/>
            <a:r>
              <a:rPr lang="en-US" dirty="0">
                <a:solidFill>
                  <a:schemeClr val="dk1"/>
                </a:solidFill>
                <a:ea typeface="Calibri"/>
                <a:cs typeface="Calibri"/>
                <a:sym typeface="Calibri"/>
              </a:rPr>
              <a:t>Tile Image Connecting Image</a:t>
            </a:r>
            <a:endParaRPr dirty="0"/>
          </a:p>
        </p:txBody>
      </p:sp>
      <p:sp>
        <p:nvSpPr>
          <p:cNvPr id="396" name="Google Shape;396;p15"/>
          <p:cNvSpPr txBox="1"/>
          <p:nvPr/>
        </p:nvSpPr>
        <p:spPr>
          <a:xfrm>
            <a:off x="336631" y="5435183"/>
            <a:ext cx="11518737" cy="954067"/>
          </a:xfrm>
          <a:prstGeom prst="rect">
            <a:avLst/>
          </a:prstGeom>
          <a:noFill/>
          <a:ln>
            <a:noFill/>
          </a:ln>
        </p:spPr>
        <p:txBody>
          <a:bodyPr spcFirstLastPara="1" wrap="square" lIns="91425" tIns="45700" rIns="91425" bIns="45700" anchor="t" anchorCtr="0">
            <a:spAutoFit/>
          </a:bodyPr>
          <a:lstStyle/>
          <a:p>
            <a:pPr lvl="0"/>
            <a:r>
              <a:rPr lang="en-US" sz="1400" dirty="0">
                <a:solidFill>
                  <a:srgbClr val="FF0000"/>
                </a:solidFill>
                <a:ea typeface="Calibri"/>
                <a:cs typeface="Calibri"/>
                <a:sym typeface="Calibri"/>
              </a:rPr>
              <a:t>* The arrangement of the images requires correspondence because there are various such as the start of the shooting data is upper left, lower left, meandering from the center, straight line, right spiral, relegation, etc.
It is also necessary to remove background unevenness (shading) when connecting images, automatically connect by reading patterns between tile images, and adjust the transparency of the connection part.</a:t>
            </a:r>
            <a:endParaRPr dirty="0"/>
          </a:p>
        </p:txBody>
      </p:sp>
      <p:sp>
        <p:nvSpPr>
          <p:cNvPr id="8" name="テキスト ボックス 7">
            <a:extLst>
              <a:ext uri="{FF2B5EF4-FFF2-40B4-BE49-F238E27FC236}">
                <a16:creationId xmlns:a16="http://schemas.microsoft.com/office/drawing/2014/main" id="{1524DC37-5E47-F52E-60FB-BE40A4EEBEE2}"/>
              </a:ext>
            </a:extLst>
          </p:cNvPr>
          <p:cNvSpPr txBox="1"/>
          <p:nvPr/>
        </p:nvSpPr>
        <p:spPr>
          <a:xfrm>
            <a:off x="6410345" y="3491302"/>
            <a:ext cx="441970" cy="369332"/>
          </a:xfrm>
          <a:prstGeom prst="rect">
            <a:avLst/>
          </a:prstGeom>
          <a:noFill/>
        </p:spPr>
        <p:txBody>
          <a:bodyPr wrap="square">
            <a:spAutoFit/>
          </a:bodyPr>
          <a:lstStyle/>
          <a:p>
            <a:r>
              <a:rPr lang="en-US" altLang="ja-JP" sz="1800" dirty="0">
                <a:solidFill>
                  <a:schemeClr val="dk1"/>
                </a:solidFill>
                <a:latin typeface="Calibri"/>
                <a:ea typeface="Calibri"/>
                <a:cs typeface="Calibri"/>
                <a:sym typeface="Calibri"/>
              </a:rPr>
              <a:t>→</a:t>
            </a:r>
            <a:endParaRPr lang="ja-JP"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C398EB5-A93D-4EB3-B7DA-3B79CF6F73A8}"/>
              </a:ext>
            </a:extLst>
          </p:cNvPr>
          <p:cNvSpPr>
            <a:spLocks noGrp="1"/>
          </p:cNvSpPr>
          <p:nvPr>
            <p:ph type="title"/>
          </p:nvPr>
        </p:nvSpPr>
        <p:spPr/>
        <p:txBody>
          <a:bodyPr>
            <a:normAutofit/>
          </a:bodyPr>
          <a:lstStyle/>
          <a:p>
            <a:r>
              <a:rPr lang="en-US" altLang="ja-JP" dirty="0"/>
              <a:t>Products to sell</a:t>
            </a:r>
            <a:endParaRPr kumimoji="1" lang="ja-JP" altLang="en-US" dirty="0"/>
          </a:p>
        </p:txBody>
      </p:sp>
      <p:sp>
        <p:nvSpPr>
          <p:cNvPr id="31" name="吹き出し: 円形 30">
            <a:extLst>
              <a:ext uri="{FF2B5EF4-FFF2-40B4-BE49-F238E27FC236}">
                <a16:creationId xmlns:a16="http://schemas.microsoft.com/office/drawing/2014/main" id="{1A945636-D1A0-4213-A6EA-42D44C3E19E7}"/>
              </a:ext>
            </a:extLst>
          </p:cNvPr>
          <p:cNvSpPr/>
          <p:nvPr/>
        </p:nvSpPr>
        <p:spPr>
          <a:xfrm>
            <a:off x="6977596" y="0"/>
            <a:ext cx="5095721" cy="1285015"/>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4000" dirty="0"/>
              <a:t>Virtual Lab</a:t>
            </a:r>
            <a:endParaRPr kumimoji="1" lang="ja-JP" altLang="en-US" sz="4000" dirty="0"/>
          </a:p>
        </p:txBody>
      </p:sp>
      <p:sp>
        <p:nvSpPr>
          <p:cNvPr id="16" name="テキスト ボックス 15">
            <a:extLst>
              <a:ext uri="{FF2B5EF4-FFF2-40B4-BE49-F238E27FC236}">
                <a16:creationId xmlns:a16="http://schemas.microsoft.com/office/drawing/2014/main" id="{D6299F6F-4725-45AF-A99E-45FA72ECA117}"/>
              </a:ext>
            </a:extLst>
          </p:cNvPr>
          <p:cNvSpPr txBox="1"/>
          <p:nvPr/>
        </p:nvSpPr>
        <p:spPr>
          <a:xfrm>
            <a:off x="118683" y="1456131"/>
            <a:ext cx="12073317" cy="3046988"/>
          </a:xfrm>
          <a:prstGeom prst="rect">
            <a:avLst/>
          </a:prstGeom>
          <a:noFill/>
        </p:spPr>
        <p:txBody>
          <a:bodyPr wrap="square" rtlCol="0">
            <a:spAutoFit/>
          </a:bodyPr>
          <a:lstStyle/>
          <a:p>
            <a:pPr algn="ctr"/>
            <a:r>
              <a:rPr lang="en-US" altLang="ja-JP" sz="4800" b="1">
                <a:solidFill>
                  <a:schemeClr val="bg1">
                    <a:lumMod val="50000"/>
                  </a:schemeClr>
                </a:solidFill>
              </a:rPr>
              <a:t>Integration that connects everything with the cloud and the web
Image Analysis Applications
</a:t>
            </a:r>
            <a:endParaRPr kumimoji="1" lang="ja-JP" altLang="en-US" sz="4800" b="1" dirty="0">
              <a:solidFill>
                <a:schemeClr val="bg1">
                  <a:lumMod val="50000"/>
                </a:schemeClr>
              </a:solidFill>
            </a:endParaRPr>
          </a:p>
        </p:txBody>
      </p:sp>
      <p:sp>
        <p:nvSpPr>
          <p:cNvPr id="3" name="テキスト ボックス 2">
            <a:extLst>
              <a:ext uri="{FF2B5EF4-FFF2-40B4-BE49-F238E27FC236}">
                <a16:creationId xmlns:a16="http://schemas.microsoft.com/office/drawing/2014/main" id="{9DFC7501-379D-49F9-8CDC-5B87E3492240}"/>
              </a:ext>
            </a:extLst>
          </p:cNvPr>
          <p:cNvSpPr txBox="1"/>
          <p:nvPr/>
        </p:nvSpPr>
        <p:spPr>
          <a:xfrm>
            <a:off x="308264" y="4503119"/>
            <a:ext cx="11575472" cy="1107996"/>
          </a:xfrm>
          <a:prstGeom prst="rect">
            <a:avLst/>
          </a:prstGeom>
          <a:noFill/>
        </p:spPr>
        <p:txBody>
          <a:bodyPr wrap="square" rtlCol="0">
            <a:spAutoFit/>
          </a:bodyPr>
          <a:lstStyle/>
          <a:p>
            <a:pPr algn="ctr"/>
            <a:r>
              <a:rPr lang="en-US" altLang="ja-JP" sz="6600" b="1" dirty="0"/>
              <a:t>Accelerate research and testing</a:t>
            </a:r>
            <a:endParaRPr kumimoji="1" lang="en-US" altLang="ja-JP" sz="6600" b="1" dirty="0"/>
          </a:p>
        </p:txBody>
      </p:sp>
    </p:spTree>
    <p:extLst>
      <p:ext uri="{BB962C8B-B14F-4D97-AF65-F5344CB8AC3E}">
        <p14:creationId xmlns:p14="http://schemas.microsoft.com/office/powerpoint/2010/main" val="3168218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FCD8F74-8778-4778-8860-3912D516F226}"/>
              </a:ext>
            </a:extLst>
          </p:cNvPr>
          <p:cNvSpPr>
            <a:spLocks noGrp="1"/>
          </p:cNvSpPr>
          <p:nvPr>
            <p:ph type="title"/>
          </p:nvPr>
        </p:nvSpPr>
        <p:spPr/>
        <p:txBody>
          <a:bodyPr/>
          <a:lstStyle/>
          <a:p>
            <a:r>
              <a:rPr lang="en-US" altLang="ja-JP" b="1" dirty="0"/>
              <a:t>Drone field</a:t>
            </a:r>
            <a:endParaRPr kumimoji="1" lang="ja-JP" altLang="en-US" b="1" dirty="0"/>
          </a:p>
        </p:txBody>
      </p:sp>
      <p:sp>
        <p:nvSpPr>
          <p:cNvPr id="3" name="コンテンツ プレースホルダー 2">
            <a:extLst>
              <a:ext uri="{FF2B5EF4-FFF2-40B4-BE49-F238E27FC236}">
                <a16:creationId xmlns:a16="http://schemas.microsoft.com/office/drawing/2014/main" id="{04BA41F6-96AA-480A-A4D9-235F6460D9ED}"/>
              </a:ext>
            </a:extLst>
          </p:cNvPr>
          <p:cNvSpPr>
            <a:spLocks noGrp="1"/>
          </p:cNvSpPr>
          <p:nvPr>
            <p:ph idx="1"/>
          </p:nvPr>
        </p:nvSpPr>
        <p:spPr>
          <a:xfrm>
            <a:off x="232756" y="623598"/>
            <a:ext cx="11689977" cy="500185"/>
          </a:xfrm>
        </p:spPr>
        <p:txBody>
          <a:bodyPr>
            <a:noAutofit/>
          </a:bodyPr>
          <a:lstStyle/>
          <a:p>
            <a:r>
              <a:rPr lang="en-US" altLang="ja-JP" dirty="0"/>
              <a:t>In the process of development, we have a proven track record of consultation on application to the drone field.</a:t>
            </a:r>
            <a:endParaRPr kumimoji="1" lang="ja-JP" altLang="en-US" dirty="0"/>
          </a:p>
        </p:txBody>
      </p:sp>
      <p:pic>
        <p:nvPicPr>
          <p:cNvPr id="5" name="図 4" descr="グリーン, らくがき が含まれている画像&#10;&#10;自動的に生成された説明">
            <a:extLst>
              <a:ext uri="{FF2B5EF4-FFF2-40B4-BE49-F238E27FC236}">
                <a16:creationId xmlns:a16="http://schemas.microsoft.com/office/drawing/2014/main" id="{7E9C8688-369D-4CA0-B324-B7B78AC1824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1539" y="2283479"/>
            <a:ext cx="2127421" cy="1585137"/>
          </a:xfrm>
          <a:prstGeom prst="rect">
            <a:avLst/>
          </a:prstGeom>
        </p:spPr>
      </p:pic>
      <p:pic>
        <p:nvPicPr>
          <p:cNvPr id="7" name="図 6" descr="グリーン, 電車, コンピュータ, 跡 が含まれている画像&#10;&#10;自動的に生成された説明">
            <a:extLst>
              <a:ext uri="{FF2B5EF4-FFF2-40B4-BE49-F238E27FC236}">
                <a16:creationId xmlns:a16="http://schemas.microsoft.com/office/drawing/2014/main" id="{F1F24287-5264-49D1-8095-A798AEFBB5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98575" y="2283479"/>
            <a:ext cx="2229641" cy="1585136"/>
          </a:xfrm>
          <a:prstGeom prst="rect">
            <a:avLst/>
          </a:prstGeom>
        </p:spPr>
      </p:pic>
      <p:pic>
        <p:nvPicPr>
          <p:cNvPr id="9" name="図 8" descr="電車, ケーキ, グリーン, 誕生日 が含まれている画像&#10;&#10;自動的に生成された説明">
            <a:extLst>
              <a:ext uri="{FF2B5EF4-FFF2-40B4-BE49-F238E27FC236}">
                <a16:creationId xmlns:a16="http://schemas.microsoft.com/office/drawing/2014/main" id="{D52B9240-C3C9-40A6-9D10-76E367F395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6000" y="2283479"/>
            <a:ext cx="2229641" cy="1608610"/>
          </a:xfrm>
          <a:prstGeom prst="rect">
            <a:avLst/>
          </a:prstGeom>
        </p:spPr>
      </p:pic>
      <p:pic>
        <p:nvPicPr>
          <p:cNvPr id="11" name="図 10" descr="草, 屋外, 建物, ベンチ が含まれている画像&#10;&#10;自動的に生成された説明">
            <a:extLst>
              <a:ext uri="{FF2B5EF4-FFF2-40B4-BE49-F238E27FC236}">
                <a16:creationId xmlns:a16="http://schemas.microsoft.com/office/drawing/2014/main" id="{1EA172C2-5EFA-4020-8863-010B56EF14C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93426" y="2283480"/>
            <a:ext cx="2084672" cy="1608610"/>
          </a:xfrm>
          <a:prstGeom prst="rect">
            <a:avLst/>
          </a:prstGeom>
        </p:spPr>
      </p:pic>
      <p:pic>
        <p:nvPicPr>
          <p:cNvPr id="13" name="図 12" descr="山と湖の風景&#10;&#10;自動的に生成された説明">
            <a:extLst>
              <a:ext uri="{FF2B5EF4-FFF2-40B4-BE49-F238E27FC236}">
                <a16:creationId xmlns:a16="http://schemas.microsoft.com/office/drawing/2014/main" id="{EDF3A741-679F-4570-8170-2E29D6C4CC9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1540" y="4568386"/>
            <a:ext cx="2139936" cy="1585137"/>
          </a:xfrm>
          <a:prstGeom prst="rect">
            <a:avLst/>
          </a:prstGeom>
        </p:spPr>
      </p:pic>
      <p:sp>
        <p:nvSpPr>
          <p:cNvPr id="14" name="テキスト ボックス 13">
            <a:extLst>
              <a:ext uri="{FF2B5EF4-FFF2-40B4-BE49-F238E27FC236}">
                <a16:creationId xmlns:a16="http://schemas.microsoft.com/office/drawing/2014/main" id="{6903C8D9-863F-4C78-AAB2-954942B38701}"/>
              </a:ext>
            </a:extLst>
          </p:cNvPr>
          <p:cNvSpPr txBox="1"/>
          <p:nvPr/>
        </p:nvSpPr>
        <p:spPr>
          <a:xfrm>
            <a:off x="1235020" y="1790734"/>
            <a:ext cx="1190914" cy="369332"/>
          </a:xfrm>
          <a:prstGeom prst="rect">
            <a:avLst/>
          </a:prstGeom>
          <a:noFill/>
        </p:spPr>
        <p:txBody>
          <a:bodyPr wrap="square" rtlCol="0">
            <a:spAutoFit/>
          </a:bodyPr>
          <a:lstStyle/>
          <a:p>
            <a:r>
              <a:rPr lang="en-US" altLang="ja-JP" dirty="0"/>
              <a:t>container</a:t>
            </a:r>
            <a:r>
              <a:rPr kumimoji="1" lang="ja-JP" altLang="en-US" dirty="0"/>
              <a:t>　　　　　　　　　　</a:t>
            </a:r>
          </a:p>
        </p:txBody>
      </p:sp>
      <p:sp>
        <p:nvSpPr>
          <p:cNvPr id="15" name="テキスト ボックス 14">
            <a:extLst>
              <a:ext uri="{FF2B5EF4-FFF2-40B4-BE49-F238E27FC236}">
                <a16:creationId xmlns:a16="http://schemas.microsoft.com/office/drawing/2014/main" id="{7AC05679-4B6C-4157-8E2B-C942D7BC6706}"/>
              </a:ext>
            </a:extLst>
          </p:cNvPr>
          <p:cNvSpPr txBox="1"/>
          <p:nvPr/>
        </p:nvSpPr>
        <p:spPr>
          <a:xfrm>
            <a:off x="6077745" y="5915600"/>
            <a:ext cx="4597925" cy="369332"/>
          </a:xfrm>
          <a:prstGeom prst="rect">
            <a:avLst/>
          </a:prstGeom>
          <a:noFill/>
        </p:spPr>
        <p:txBody>
          <a:bodyPr wrap="none" rtlCol="0">
            <a:spAutoFit/>
          </a:bodyPr>
          <a:lstStyle/>
          <a:p>
            <a:r>
              <a:rPr lang="en-US" altLang="ja-JP" dirty="0"/>
              <a:t>Analysis via API linkage directly or via the cloud</a:t>
            </a:r>
            <a:endParaRPr kumimoji="1" lang="ja-JP" altLang="en-US" dirty="0"/>
          </a:p>
        </p:txBody>
      </p:sp>
      <p:sp>
        <p:nvSpPr>
          <p:cNvPr id="16" name="テキスト ボックス 15">
            <a:extLst>
              <a:ext uri="{FF2B5EF4-FFF2-40B4-BE49-F238E27FC236}">
                <a16:creationId xmlns:a16="http://schemas.microsoft.com/office/drawing/2014/main" id="{4FD75E5C-C169-4FFA-9AD3-4F10C82D6568}"/>
              </a:ext>
            </a:extLst>
          </p:cNvPr>
          <p:cNvSpPr txBox="1"/>
          <p:nvPr/>
        </p:nvSpPr>
        <p:spPr>
          <a:xfrm>
            <a:off x="3307541" y="3904125"/>
            <a:ext cx="2612614" cy="646331"/>
          </a:xfrm>
          <a:prstGeom prst="rect">
            <a:avLst/>
          </a:prstGeom>
          <a:noFill/>
        </p:spPr>
        <p:txBody>
          <a:bodyPr wrap="square" rtlCol="0">
            <a:spAutoFit/>
          </a:bodyPr>
          <a:lstStyle/>
          <a:p>
            <a:r>
              <a:rPr lang="en-US" altLang="ja-JP" dirty="0"/>
              <a:t>Foreign Object Inspection of Artificial Grass</a:t>
            </a:r>
            <a:endParaRPr kumimoji="1" lang="ja-JP" altLang="en-US" dirty="0"/>
          </a:p>
        </p:txBody>
      </p:sp>
      <p:sp>
        <p:nvSpPr>
          <p:cNvPr id="17" name="テキスト ボックス 16">
            <a:extLst>
              <a:ext uri="{FF2B5EF4-FFF2-40B4-BE49-F238E27FC236}">
                <a16:creationId xmlns:a16="http://schemas.microsoft.com/office/drawing/2014/main" id="{9986D087-D8F1-4F12-9629-3CBD0EF76606}"/>
              </a:ext>
            </a:extLst>
          </p:cNvPr>
          <p:cNvSpPr txBox="1"/>
          <p:nvPr/>
        </p:nvSpPr>
        <p:spPr>
          <a:xfrm>
            <a:off x="84426" y="1475215"/>
            <a:ext cx="1670778" cy="369332"/>
          </a:xfrm>
          <a:prstGeom prst="rect">
            <a:avLst/>
          </a:prstGeom>
          <a:noFill/>
        </p:spPr>
        <p:txBody>
          <a:bodyPr wrap="none" rtlCol="0">
            <a:spAutoFit/>
          </a:bodyPr>
          <a:lstStyle/>
          <a:p>
            <a:r>
              <a:rPr lang="en-US" altLang="ja-JP" dirty="0"/>
              <a:t>Example: Drone</a:t>
            </a:r>
            <a:endParaRPr kumimoji="1" lang="ja-JP" altLang="en-US" dirty="0"/>
          </a:p>
        </p:txBody>
      </p:sp>
      <p:pic>
        <p:nvPicPr>
          <p:cNvPr id="19" name="図 18" descr="スタジアムの観客席&#10;&#10;自動的に生成された説明">
            <a:extLst>
              <a:ext uri="{FF2B5EF4-FFF2-40B4-BE49-F238E27FC236}">
                <a16:creationId xmlns:a16="http://schemas.microsoft.com/office/drawing/2014/main" id="{2A9EFC58-DF67-49DF-BE10-FAB0D5F4D89F}"/>
              </a:ext>
            </a:extLst>
          </p:cNvPr>
          <p:cNvPicPr>
            <a:picLocks/>
          </p:cNvPicPr>
          <p:nvPr/>
        </p:nvPicPr>
        <p:blipFill>
          <a:blip r:embed="rId7">
            <a:extLst>
              <a:ext uri="{28A0092B-C50C-407E-A947-70E740481C1C}">
                <a14:useLocalDpi xmlns:a14="http://schemas.microsoft.com/office/drawing/2010/main" val="0"/>
              </a:ext>
            </a:extLst>
          </a:blip>
          <a:stretch>
            <a:fillRect/>
          </a:stretch>
        </p:blipFill>
        <p:spPr>
          <a:xfrm>
            <a:off x="3398575" y="4544502"/>
            <a:ext cx="2229641" cy="1609021"/>
          </a:xfrm>
          <a:prstGeom prst="rect">
            <a:avLst/>
          </a:prstGeom>
        </p:spPr>
      </p:pic>
      <p:sp>
        <p:nvSpPr>
          <p:cNvPr id="18" name="テキスト ボックス 17">
            <a:extLst>
              <a:ext uri="{FF2B5EF4-FFF2-40B4-BE49-F238E27FC236}">
                <a16:creationId xmlns:a16="http://schemas.microsoft.com/office/drawing/2014/main" id="{388CD79D-D5D8-2071-F25D-BB1928C5102E}"/>
              </a:ext>
            </a:extLst>
          </p:cNvPr>
          <p:cNvSpPr txBox="1"/>
          <p:nvPr/>
        </p:nvSpPr>
        <p:spPr>
          <a:xfrm>
            <a:off x="1299429" y="4042624"/>
            <a:ext cx="1062096" cy="369332"/>
          </a:xfrm>
          <a:prstGeom prst="rect">
            <a:avLst/>
          </a:prstGeom>
          <a:noFill/>
        </p:spPr>
        <p:txBody>
          <a:bodyPr wrap="square">
            <a:spAutoFit/>
          </a:bodyPr>
          <a:lstStyle/>
          <a:p>
            <a:r>
              <a:rPr lang="en-US" altLang="ja-JP" dirty="0"/>
              <a:t>red tide</a:t>
            </a:r>
            <a:r>
              <a:rPr lang="ja-JP" altLang="en-US" dirty="0"/>
              <a:t>　</a:t>
            </a:r>
          </a:p>
        </p:txBody>
      </p:sp>
      <p:sp>
        <p:nvSpPr>
          <p:cNvPr id="20" name="テキスト ボックス 19">
            <a:extLst>
              <a:ext uri="{FF2B5EF4-FFF2-40B4-BE49-F238E27FC236}">
                <a16:creationId xmlns:a16="http://schemas.microsoft.com/office/drawing/2014/main" id="{1D1C23CA-E5A6-2560-1379-1794EE74E225}"/>
              </a:ext>
            </a:extLst>
          </p:cNvPr>
          <p:cNvSpPr txBox="1"/>
          <p:nvPr/>
        </p:nvSpPr>
        <p:spPr>
          <a:xfrm>
            <a:off x="9036098" y="1652235"/>
            <a:ext cx="1775337" cy="646331"/>
          </a:xfrm>
          <a:prstGeom prst="rect">
            <a:avLst/>
          </a:prstGeom>
          <a:noFill/>
        </p:spPr>
        <p:txBody>
          <a:bodyPr wrap="square">
            <a:spAutoFit/>
          </a:bodyPr>
          <a:lstStyle/>
          <a:p>
            <a:r>
              <a:rPr lang="en-US" altLang="ja-JP"/>
              <a:t>Corrosion and visual inspection</a:t>
            </a:r>
            <a:endParaRPr lang="ja-JP" altLang="en-US" dirty="0"/>
          </a:p>
        </p:txBody>
      </p:sp>
      <p:sp>
        <p:nvSpPr>
          <p:cNvPr id="21" name="テキスト ボックス 20">
            <a:extLst>
              <a:ext uri="{FF2B5EF4-FFF2-40B4-BE49-F238E27FC236}">
                <a16:creationId xmlns:a16="http://schemas.microsoft.com/office/drawing/2014/main" id="{4AB390BA-1CC3-6D6E-4B9A-8D445F7C5E1A}"/>
              </a:ext>
            </a:extLst>
          </p:cNvPr>
          <p:cNvSpPr txBox="1"/>
          <p:nvPr/>
        </p:nvSpPr>
        <p:spPr>
          <a:xfrm>
            <a:off x="6507120" y="1790734"/>
            <a:ext cx="1650075" cy="369332"/>
          </a:xfrm>
          <a:prstGeom prst="rect">
            <a:avLst/>
          </a:prstGeom>
          <a:noFill/>
        </p:spPr>
        <p:txBody>
          <a:bodyPr wrap="square">
            <a:spAutoFit/>
          </a:bodyPr>
          <a:lstStyle/>
          <a:p>
            <a:r>
              <a:rPr lang="en-US" altLang="ja-JP" dirty="0"/>
              <a:t>Deforestation</a:t>
            </a:r>
            <a:endParaRPr lang="ja-JP" altLang="en-US" dirty="0"/>
          </a:p>
        </p:txBody>
      </p:sp>
      <p:sp>
        <p:nvSpPr>
          <p:cNvPr id="22" name="テキスト ボックス 21">
            <a:extLst>
              <a:ext uri="{FF2B5EF4-FFF2-40B4-BE49-F238E27FC236}">
                <a16:creationId xmlns:a16="http://schemas.microsoft.com/office/drawing/2014/main" id="{7D2FAFB4-417B-9E0F-0764-F04E7CE01561}"/>
              </a:ext>
            </a:extLst>
          </p:cNvPr>
          <p:cNvSpPr txBox="1"/>
          <p:nvPr/>
        </p:nvSpPr>
        <p:spPr>
          <a:xfrm>
            <a:off x="3670263" y="1790734"/>
            <a:ext cx="1686263" cy="369332"/>
          </a:xfrm>
          <a:prstGeom prst="rect">
            <a:avLst/>
          </a:prstGeom>
          <a:noFill/>
        </p:spPr>
        <p:txBody>
          <a:bodyPr wrap="square">
            <a:spAutoFit/>
          </a:bodyPr>
          <a:lstStyle/>
          <a:p>
            <a:r>
              <a:rPr lang="en-US" altLang="ja-JP"/>
              <a:t>Delivery Trucks</a:t>
            </a:r>
            <a:r>
              <a:rPr lang="ja-JP" altLang="en-US"/>
              <a:t>　　　　　　　　　　　　　　　　　　　</a:t>
            </a:r>
            <a:endParaRPr lang="ja-JP" altLang="en-US" dirty="0"/>
          </a:p>
        </p:txBody>
      </p:sp>
    </p:spTree>
    <p:extLst>
      <p:ext uri="{BB962C8B-B14F-4D97-AF65-F5344CB8AC3E}">
        <p14:creationId xmlns:p14="http://schemas.microsoft.com/office/powerpoint/2010/main" val="29752519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2ECCBA4-6E04-47A0-B7BA-A94D29F180D4}"/>
              </a:ext>
            </a:extLst>
          </p:cNvPr>
          <p:cNvSpPr>
            <a:spLocks noGrp="1"/>
          </p:cNvSpPr>
          <p:nvPr>
            <p:ph type="title"/>
          </p:nvPr>
        </p:nvSpPr>
        <p:spPr/>
        <p:txBody>
          <a:bodyPr>
            <a:normAutofit/>
          </a:bodyPr>
          <a:lstStyle/>
          <a:p>
            <a:r>
              <a:rPr lang="en-US" altLang="ja-JP" dirty="0"/>
              <a:t>Comparison of visibility when viewed on a PC-to-PC versus on a local PC: text and images</a:t>
            </a:r>
            <a:r>
              <a:rPr lang="ja-JP" altLang="en-US" dirty="0"/>
              <a:t>　</a:t>
            </a:r>
            <a:endParaRPr kumimoji="1" lang="ja-JP" altLang="en-US" dirty="0"/>
          </a:p>
        </p:txBody>
      </p:sp>
      <p:sp>
        <p:nvSpPr>
          <p:cNvPr id="8" name="テキスト ボックス 7">
            <a:extLst>
              <a:ext uri="{FF2B5EF4-FFF2-40B4-BE49-F238E27FC236}">
                <a16:creationId xmlns:a16="http://schemas.microsoft.com/office/drawing/2014/main" id="{B9B300C6-0FDD-4C06-85FB-B66C2385CA74}"/>
              </a:ext>
            </a:extLst>
          </p:cNvPr>
          <p:cNvSpPr txBox="1"/>
          <p:nvPr/>
        </p:nvSpPr>
        <p:spPr>
          <a:xfrm>
            <a:off x="5976967" y="3392336"/>
            <a:ext cx="3283399" cy="461665"/>
          </a:xfrm>
          <a:prstGeom prst="rect">
            <a:avLst/>
          </a:prstGeom>
          <a:noFill/>
        </p:spPr>
        <p:txBody>
          <a:bodyPr wrap="none" rtlCol="0">
            <a:spAutoFit/>
          </a:bodyPr>
          <a:lstStyle/>
          <a:p>
            <a:r>
              <a:rPr lang="en-US" altLang="ja-JP" sz="2400" dirty="0"/>
              <a:t>If you see it in a web app</a:t>
            </a:r>
            <a:endParaRPr kumimoji="1" lang="en-US" altLang="ja-JP" sz="2400" dirty="0"/>
          </a:p>
        </p:txBody>
      </p:sp>
      <p:pic>
        <p:nvPicPr>
          <p:cNvPr id="10" name="図 9" descr="文字と写真のスクリーンショット&#10;&#10;自動的に生成された説明">
            <a:extLst>
              <a:ext uri="{FF2B5EF4-FFF2-40B4-BE49-F238E27FC236}">
                <a16:creationId xmlns:a16="http://schemas.microsoft.com/office/drawing/2014/main" id="{E144646A-6691-4AC6-8B9B-27E2AB5D75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8317" y="783476"/>
            <a:ext cx="3171451" cy="2253022"/>
          </a:xfrm>
          <a:prstGeom prst="rect">
            <a:avLst/>
          </a:prstGeom>
        </p:spPr>
      </p:pic>
      <p:pic>
        <p:nvPicPr>
          <p:cNvPr id="12" name="図 11" descr="鳥, 水鳥 が含まれている画像&#10;&#10;自動的に生成された説明">
            <a:extLst>
              <a:ext uri="{FF2B5EF4-FFF2-40B4-BE49-F238E27FC236}">
                <a16:creationId xmlns:a16="http://schemas.microsoft.com/office/drawing/2014/main" id="{3D514058-A8AC-4920-90BA-D4EFB6B19B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23148" y="3890665"/>
            <a:ext cx="2930516" cy="2122097"/>
          </a:xfrm>
          <a:prstGeom prst="rect">
            <a:avLst/>
          </a:prstGeom>
        </p:spPr>
      </p:pic>
      <p:pic>
        <p:nvPicPr>
          <p:cNvPr id="18" name="図 17">
            <a:extLst>
              <a:ext uri="{FF2B5EF4-FFF2-40B4-BE49-F238E27FC236}">
                <a16:creationId xmlns:a16="http://schemas.microsoft.com/office/drawing/2014/main" id="{15A86223-2813-4741-8C1B-2906F862ABB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85315" y="1447159"/>
            <a:ext cx="3880632" cy="925655"/>
          </a:xfrm>
          <a:prstGeom prst="rect">
            <a:avLst/>
          </a:prstGeom>
        </p:spPr>
      </p:pic>
      <p:pic>
        <p:nvPicPr>
          <p:cNvPr id="20" name="図 19">
            <a:extLst>
              <a:ext uri="{FF2B5EF4-FFF2-40B4-BE49-F238E27FC236}">
                <a16:creationId xmlns:a16="http://schemas.microsoft.com/office/drawing/2014/main" id="{5107EF60-A9F1-418B-B408-B751AD7F928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23272" y="3953039"/>
            <a:ext cx="3880632" cy="878634"/>
          </a:xfrm>
          <a:prstGeom prst="rect">
            <a:avLst/>
          </a:prstGeom>
        </p:spPr>
      </p:pic>
      <p:cxnSp>
        <p:nvCxnSpPr>
          <p:cNvPr id="22" name="直線コネクタ 21">
            <a:extLst>
              <a:ext uri="{FF2B5EF4-FFF2-40B4-BE49-F238E27FC236}">
                <a16:creationId xmlns:a16="http://schemas.microsoft.com/office/drawing/2014/main" id="{061E3C87-C12F-43C2-B40B-2CB116A2E588}"/>
              </a:ext>
            </a:extLst>
          </p:cNvPr>
          <p:cNvCxnSpPr>
            <a:cxnSpLocks/>
          </p:cNvCxnSpPr>
          <p:nvPr/>
        </p:nvCxnSpPr>
        <p:spPr>
          <a:xfrm>
            <a:off x="186431" y="3355672"/>
            <a:ext cx="11617473"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 name="テキスト ボックス 5">
            <a:extLst>
              <a:ext uri="{FF2B5EF4-FFF2-40B4-BE49-F238E27FC236}">
                <a16:creationId xmlns:a16="http://schemas.microsoft.com/office/drawing/2014/main" id="{2C66B65B-2536-414F-AB9C-42D69C6857FD}"/>
              </a:ext>
            </a:extLst>
          </p:cNvPr>
          <p:cNvSpPr txBox="1"/>
          <p:nvPr/>
        </p:nvSpPr>
        <p:spPr>
          <a:xfrm>
            <a:off x="5739948" y="529948"/>
            <a:ext cx="5066772" cy="461665"/>
          </a:xfrm>
          <a:prstGeom prst="rect">
            <a:avLst/>
          </a:prstGeom>
          <a:noFill/>
        </p:spPr>
        <p:txBody>
          <a:bodyPr wrap="none" rtlCol="0">
            <a:spAutoFit/>
          </a:bodyPr>
          <a:lstStyle/>
          <a:p>
            <a:r>
              <a:rPr lang="en-US" altLang="ja-JP" sz="2400" dirty="0"/>
              <a:t>When viewing a PC remotely (PC to PC)</a:t>
            </a:r>
            <a:endParaRPr kumimoji="1" lang="ja-JP" altLang="en-US" sz="2400" dirty="0"/>
          </a:p>
        </p:txBody>
      </p:sp>
      <p:pic>
        <p:nvPicPr>
          <p:cNvPr id="26" name="図 25" descr="パソコンのスクリーンショット&#10;&#10;自動的に生成された説明">
            <a:extLst>
              <a:ext uri="{FF2B5EF4-FFF2-40B4-BE49-F238E27FC236}">
                <a16:creationId xmlns:a16="http://schemas.microsoft.com/office/drawing/2014/main" id="{4792EE8F-1B23-4107-91DC-0A2CD33FFCD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2014" y="2036409"/>
            <a:ext cx="2498665" cy="2469007"/>
          </a:xfrm>
          <a:prstGeom prst="rect">
            <a:avLst/>
          </a:prstGeom>
        </p:spPr>
      </p:pic>
      <p:sp>
        <p:nvSpPr>
          <p:cNvPr id="28" name="矢印: 右 27">
            <a:extLst>
              <a:ext uri="{FF2B5EF4-FFF2-40B4-BE49-F238E27FC236}">
                <a16:creationId xmlns:a16="http://schemas.microsoft.com/office/drawing/2014/main" id="{65448BA4-A3A6-484D-B9E6-ED7B88C2E1B5}"/>
              </a:ext>
            </a:extLst>
          </p:cNvPr>
          <p:cNvSpPr/>
          <p:nvPr/>
        </p:nvSpPr>
        <p:spPr>
          <a:xfrm rot="20065339">
            <a:off x="3116338" y="1676726"/>
            <a:ext cx="372862" cy="3906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矢印: 右 29">
            <a:extLst>
              <a:ext uri="{FF2B5EF4-FFF2-40B4-BE49-F238E27FC236}">
                <a16:creationId xmlns:a16="http://schemas.microsoft.com/office/drawing/2014/main" id="{EC2CFED6-16E3-4B52-8F49-40534586185D}"/>
              </a:ext>
            </a:extLst>
          </p:cNvPr>
          <p:cNvSpPr/>
          <p:nvPr/>
        </p:nvSpPr>
        <p:spPr>
          <a:xfrm rot="1472934">
            <a:off x="3169383" y="4297439"/>
            <a:ext cx="372862" cy="3906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3F5F52E4-6B78-436C-9316-CBEF702F0E0F}"/>
              </a:ext>
            </a:extLst>
          </p:cNvPr>
          <p:cNvSpPr txBox="1"/>
          <p:nvPr/>
        </p:nvSpPr>
        <p:spPr>
          <a:xfrm>
            <a:off x="8797447" y="2206653"/>
            <a:ext cx="1215397" cy="1323439"/>
          </a:xfrm>
          <a:prstGeom prst="rect">
            <a:avLst/>
          </a:prstGeom>
          <a:noFill/>
        </p:spPr>
        <p:txBody>
          <a:bodyPr wrap="none" rtlCol="0">
            <a:spAutoFit/>
          </a:bodyPr>
          <a:lstStyle/>
          <a:p>
            <a:r>
              <a:rPr kumimoji="1" lang="en-US" altLang="ja-JP" sz="8000" b="1" dirty="0"/>
              <a:t>×</a:t>
            </a:r>
            <a:endParaRPr kumimoji="1" lang="ja-JP" altLang="en-US" sz="8000" b="1" dirty="0"/>
          </a:p>
        </p:txBody>
      </p:sp>
      <p:sp>
        <p:nvSpPr>
          <p:cNvPr id="5" name="テキスト ボックス 4">
            <a:extLst>
              <a:ext uri="{FF2B5EF4-FFF2-40B4-BE49-F238E27FC236}">
                <a16:creationId xmlns:a16="http://schemas.microsoft.com/office/drawing/2014/main" id="{E50429DA-22DB-4583-AD0B-55DF4F355E2C}"/>
              </a:ext>
            </a:extLst>
          </p:cNvPr>
          <p:cNvSpPr txBox="1"/>
          <p:nvPr/>
        </p:nvSpPr>
        <p:spPr>
          <a:xfrm>
            <a:off x="8849544" y="5185250"/>
            <a:ext cx="1111202" cy="1200329"/>
          </a:xfrm>
          <a:prstGeom prst="rect">
            <a:avLst/>
          </a:prstGeom>
          <a:noFill/>
        </p:spPr>
        <p:txBody>
          <a:bodyPr wrap="none" rtlCol="0">
            <a:spAutoFit/>
          </a:bodyPr>
          <a:lstStyle/>
          <a:p>
            <a:r>
              <a:rPr kumimoji="1" lang="ja-JP" altLang="en-US" sz="7200" b="1" dirty="0">
                <a:solidFill>
                  <a:srgbClr val="00B0F0"/>
                </a:solidFill>
              </a:rPr>
              <a:t>○</a:t>
            </a:r>
          </a:p>
        </p:txBody>
      </p:sp>
      <p:sp>
        <p:nvSpPr>
          <p:cNvPr id="7" name="テキスト ボックス 6">
            <a:extLst>
              <a:ext uri="{FF2B5EF4-FFF2-40B4-BE49-F238E27FC236}">
                <a16:creationId xmlns:a16="http://schemas.microsoft.com/office/drawing/2014/main" id="{13720E76-79AC-493A-98D2-9ADFA6C6D527}"/>
              </a:ext>
            </a:extLst>
          </p:cNvPr>
          <p:cNvSpPr txBox="1"/>
          <p:nvPr/>
        </p:nvSpPr>
        <p:spPr>
          <a:xfrm>
            <a:off x="576738" y="868917"/>
            <a:ext cx="2236131" cy="1077218"/>
          </a:xfrm>
          <a:prstGeom prst="rect">
            <a:avLst/>
          </a:prstGeom>
          <a:noFill/>
        </p:spPr>
        <p:txBody>
          <a:bodyPr wrap="square" rtlCol="0">
            <a:spAutoFit/>
          </a:bodyPr>
          <a:lstStyle/>
          <a:p>
            <a:r>
              <a:rPr lang="en-US" altLang="ja-JP" sz="3200" b="1" dirty="0"/>
              <a:t>another company</a:t>
            </a:r>
            <a:endParaRPr kumimoji="1" lang="ja-JP" altLang="en-US" sz="3200" b="1" dirty="0"/>
          </a:p>
        </p:txBody>
      </p:sp>
      <p:sp>
        <p:nvSpPr>
          <p:cNvPr id="19" name="テキスト ボックス 18">
            <a:extLst>
              <a:ext uri="{FF2B5EF4-FFF2-40B4-BE49-F238E27FC236}">
                <a16:creationId xmlns:a16="http://schemas.microsoft.com/office/drawing/2014/main" id="{1B264A90-A4A1-476C-B247-496428411277}"/>
              </a:ext>
            </a:extLst>
          </p:cNvPr>
          <p:cNvSpPr txBox="1"/>
          <p:nvPr/>
        </p:nvSpPr>
        <p:spPr>
          <a:xfrm>
            <a:off x="576737" y="4913433"/>
            <a:ext cx="1966166" cy="1200329"/>
          </a:xfrm>
          <a:prstGeom prst="rect">
            <a:avLst/>
          </a:prstGeom>
          <a:noFill/>
        </p:spPr>
        <p:txBody>
          <a:bodyPr wrap="square" rtlCol="0">
            <a:spAutoFit/>
          </a:bodyPr>
          <a:lstStyle/>
          <a:p>
            <a:r>
              <a:rPr lang="en-US" altLang="ja-JP" sz="3600" b="1" dirty="0">
                <a:solidFill>
                  <a:srgbClr val="00B0F0"/>
                </a:solidFill>
              </a:rPr>
              <a:t>Our</a:t>
            </a:r>
            <a:r>
              <a:rPr lang="ja-JP" altLang="en-US" sz="3600" b="1" dirty="0">
                <a:solidFill>
                  <a:srgbClr val="00B0F0"/>
                </a:solidFill>
              </a:rPr>
              <a:t> </a:t>
            </a:r>
            <a:r>
              <a:rPr lang="en-US" altLang="ja-JP" sz="3600" b="1" dirty="0">
                <a:solidFill>
                  <a:srgbClr val="00B0F0"/>
                </a:solidFill>
              </a:rPr>
              <a:t>company</a:t>
            </a:r>
            <a:endParaRPr kumimoji="1" lang="ja-JP" altLang="en-US" sz="3600" b="1" dirty="0">
              <a:solidFill>
                <a:srgbClr val="00B0F0"/>
              </a:solidFill>
            </a:endParaRPr>
          </a:p>
        </p:txBody>
      </p:sp>
    </p:spTree>
    <p:extLst>
      <p:ext uri="{BB962C8B-B14F-4D97-AF65-F5344CB8AC3E}">
        <p14:creationId xmlns:p14="http://schemas.microsoft.com/office/powerpoint/2010/main" val="40074121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996BB99-5A81-408D-8090-6DB232CE1C65}"/>
              </a:ext>
            </a:extLst>
          </p:cNvPr>
          <p:cNvSpPr>
            <a:spLocks noGrp="1"/>
          </p:cNvSpPr>
          <p:nvPr>
            <p:ph type="title"/>
          </p:nvPr>
        </p:nvSpPr>
        <p:spPr/>
        <p:txBody>
          <a:bodyPr>
            <a:normAutofit/>
          </a:bodyPr>
          <a:lstStyle/>
          <a:p>
            <a:r>
              <a:rPr lang="en-US" altLang="ja-JP" dirty="0"/>
              <a:t>Application 1</a:t>
            </a:r>
            <a:endParaRPr kumimoji="1" lang="ja-JP" altLang="en-US" dirty="0"/>
          </a:p>
        </p:txBody>
      </p:sp>
      <p:pic>
        <p:nvPicPr>
          <p:cNvPr id="4" name="image47.gif">
            <a:extLst>
              <a:ext uri="{FF2B5EF4-FFF2-40B4-BE49-F238E27FC236}">
                <a16:creationId xmlns:a16="http://schemas.microsoft.com/office/drawing/2014/main" id="{00000000-0008-0000-0E00-000004000000}"/>
              </a:ext>
            </a:extLst>
          </p:cNvPr>
          <p:cNvPicPr preferRelativeResize="0"/>
          <p:nvPr/>
        </p:nvPicPr>
        <p:blipFill>
          <a:blip r:embed="rId2" cstate="print"/>
          <a:stretch>
            <a:fillRect/>
          </a:stretch>
        </p:blipFill>
        <p:spPr>
          <a:xfrm>
            <a:off x="9384882" y="829076"/>
            <a:ext cx="2181225" cy="1638300"/>
          </a:xfrm>
          <a:prstGeom prst="rect">
            <a:avLst/>
          </a:prstGeom>
          <a:noFill/>
        </p:spPr>
      </p:pic>
      <p:pic>
        <p:nvPicPr>
          <p:cNvPr id="5" name="image45.jpg">
            <a:extLst>
              <a:ext uri="{FF2B5EF4-FFF2-40B4-BE49-F238E27FC236}">
                <a16:creationId xmlns:a16="http://schemas.microsoft.com/office/drawing/2014/main" id="{00000000-0008-0000-0E00-000003000000}"/>
              </a:ext>
            </a:extLst>
          </p:cNvPr>
          <p:cNvPicPr preferRelativeResize="0"/>
          <p:nvPr/>
        </p:nvPicPr>
        <p:blipFill>
          <a:blip r:embed="rId3" cstate="print"/>
          <a:stretch>
            <a:fillRect/>
          </a:stretch>
        </p:blipFill>
        <p:spPr>
          <a:xfrm>
            <a:off x="7533222" y="838601"/>
            <a:ext cx="1495425" cy="1628775"/>
          </a:xfrm>
          <a:prstGeom prst="rect">
            <a:avLst/>
          </a:prstGeom>
          <a:noFill/>
        </p:spPr>
      </p:pic>
      <p:sp>
        <p:nvSpPr>
          <p:cNvPr id="7" name="テキスト ボックス 6">
            <a:extLst>
              <a:ext uri="{FF2B5EF4-FFF2-40B4-BE49-F238E27FC236}">
                <a16:creationId xmlns:a16="http://schemas.microsoft.com/office/drawing/2014/main" id="{0B39DAC0-AEA9-44A7-80DF-BF423C06DD7A}"/>
              </a:ext>
            </a:extLst>
          </p:cNvPr>
          <p:cNvSpPr txBox="1"/>
          <p:nvPr/>
        </p:nvSpPr>
        <p:spPr>
          <a:xfrm>
            <a:off x="445167" y="1454035"/>
            <a:ext cx="6408019" cy="646331"/>
          </a:xfrm>
          <a:prstGeom prst="rect">
            <a:avLst/>
          </a:prstGeom>
          <a:noFill/>
        </p:spPr>
        <p:txBody>
          <a:bodyPr wrap="square">
            <a:spAutoFit/>
          </a:bodyPr>
          <a:lstStyle/>
          <a:p>
            <a:r>
              <a:rPr lang="en-US" altLang="ja-JP" dirty="0"/>
              <a:t>(1) </a:t>
            </a:r>
            <a:r>
              <a:rPr lang="en-US" altLang="ja-JP" dirty="0" err="1"/>
              <a:t>Fucci</a:t>
            </a:r>
            <a:r>
              <a:rPr lang="en-US" altLang="ja-JP" dirty="0"/>
              <a:t>: Cell cycle and fluorescent color development pattern exhibited by stable-expressing cell lines</a:t>
            </a:r>
            <a:endParaRPr lang="ja-JP" altLang="en-US" dirty="0"/>
          </a:p>
        </p:txBody>
      </p:sp>
      <p:pic>
        <p:nvPicPr>
          <p:cNvPr id="8" name="image29.png">
            <a:extLst>
              <a:ext uri="{FF2B5EF4-FFF2-40B4-BE49-F238E27FC236}">
                <a16:creationId xmlns:a16="http://schemas.microsoft.com/office/drawing/2014/main" id="{00000000-0008-0000-0E00-000007000000}"/>
              </a:ext>
            </a:extLst>
          </p:cNvPr>
          <p:cNvPicPr preferRelativeResize="0"/>
          <p:nvPr/>
        </p:nvPicPr>
        <p:blipFill>
          <a:blip r:embed="rId4" cstate="print"/>
          <a:stretch>
            <a:fillRect/>
          </a:stretch>
        </p:blipFill>
        <p:spPr>
          <a:xfrm>
            <a:off x="9384882" y="2875478"/>
            <a:ext cx="2181224" cy="1638300"/>
          </a:xfrm>
          <a:prstGeom prst="rect">
            <a:avLst/>
          </a:prstGeom>
          <a:noFill/>
        </p:spPr>
      </p:pic>
      <p:sp>
        <p:nvSpPr>
          <p:cNvPr id="9" name="テキスト ボックス 8">
            <a:extLst>
              <a:ext uri="{FF2B5EF4-FFF2-40B4-BE49-F238E27FC236}">
                <a16:creationId xmlns:a16="http://schemas.microsoft.com/office/drawing/2014/main" id="{CFA4188C-BA68-459D-82D9-DA1F8CA71C56}"/>
              </a:ext>
            </a:extLst>
          </p:cNvPr>
          <p:cNvSpPr txBox="1"/>
          <p:nvPr/>
        </p:nvSpPr>
        <p:spPr>
          <a:xfrm>
            <a:off x="445168" y="3429000"/>
            <a:ext cx="7418672" cy="646331"/>
          </a:xfrm>
          <a:prstGeom prst="rect">
            <a:avLst/>
          </a:prstGeom>
          <a:noFill/>
        </p:spPr>
        <p:txBody>
          <a:bodyPr wrap="square">
            <a:spAutoFit/>
          </a:bodyPr>
          <a:lstStyle/>
          <a:p>
            <a:r>
              <a:rPr lang="en-US" altLang="ja-JP" dirty="0"/>
              <a:t>(2) CTC: Assists in the diagnosis of cancer. If there is cancer in the blood, pick it up</a:t>
            </a:r>
            <a:endParaRPr lang="ja-JP" altLang="en-US" dirty="0"/>
          </a:p>
        </p:txBody>
      </p:sp>
      <p:pic>
        <p:nvPicPr>
          <p:cNvPr id="10" name="image35.gif">
            <a:extLst>
              <a:ext uri="{FF2B5EF4-FFF2-40B4-BE49-F238E27FC236}">
                <a16:creationId xmlns:a16="http://schemas.microsoft.com/office/drawing/2014/main" id="{00000000-0008-0000-0E00-000005000000}"/>
              </a:ext>
            </a:extLst>
          </p:cNvPr>
          <p:cNvPicPr preferRelativeResize="0"/>
          <p:nvPr/>
        </p:nvPicPr>
        <p:blipFill>
          <a:blip r:embed="rId5" cstate="print"/>
          <a:stretch>
            <a:fillRect/>
          </a:stretch>
        </p:blipFill>
        <p:spPr>
          <a:xfrm>
            <a:off x="9384882" y="4921880"/>
            <a:ext cx="2181224" cy="1565547"/>
          </a:xfrm>
          <a:prstGeom prst="rect">
            <a:avLst/>
          </a:prstGeom>
          <a:noFill/>
        </p:spPr>
      </p:pic>
      <p:sp>
        <p:nvSpPr>
          <p:cNvPr id="11" name="テキスト ボックス 10">
            <a:extLst>
              <a:ext uri="{FF2B5EF4-FFF2-40B4-BE49-F238E27FC236}">
                <a16:creationId xmlns:a16="http://schemas.microsoft.com/office/drawing/2014/main" id="{2095AA6A-5CF9-4BFB-90DF-DC5CFD85EE48}"/>
              </a:ext>
            </a:extLst>
          </p:cNvPr>
          <p:cNvSpPr txBox="1"/>
          <p:nvPr/>
        </p:nvSpPr>
        <p:spPr>
          <a:xfrm>
            <a:off x="445168" y="5034633"/>
            <a:ext cx="7418672" cy="646331"/>
          </a:xfrm>
          <a:prstGeom prst="rect">
            <a:avLst/>
          </a:prstGeom>
          <a:noFill/>
        </p:spPr>
        <p:txBody>
          <a:bodyPr wrap="square">
            <a:spAutoFit/>
          </a:bodyPr>
          <a:lstStyle/>
          <a:p>
            <a:r>
              <a:rPr lang="en-US" altLang="ja-JP" dirty="0"/>
              <a:t>(3) Wedge healing: Analysis of the regeneration speed and status of tissues and cells in wounds</a:t>
            </a:r>
            <a:endParaRPr lang="ja-JP" altLang="en-US" dirty="0"/>
          </a:p>
        </p:txBody>
      </p:sp>
    </p:spTree>
    <p:extLst>
      <p:ext uri="{BB962C8B-B14F-4D97-AF65-F5344CB8AC3E}">
        <p14:creationId xmlns:p14="http://schemas.microsoft.com/office/powerpoint/2010/main" val="27057331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820D03-089D-4EB3-806D-70D7D561AE89}"/>
              </a:ext>
            </a:extLst>
          </p:cNvPr>
          <p:cNvSpPr>
            <a:spLocks noGrp="1"/>
          </p:cNvSpPr>
          <p:nvPr>
            <p:ph type="title"/>
          </p:nvPr>
        </p:nvSpPr>
        <p:spPr/>
        <p:txBody>
          <a:bodyPr>
            <a:normAutofit/>
          </a:bodyPr>
          <a:lstStyle/>
          <a:p>
            <a:r>
              <a:rPr lang="en-US" altLang="ja-JP" dirty="0"/>
              <a:t>Application 2</a:t>
            </a:r>
            <a:endParaRPr kumimoji="1" lang="ja-JP" altLang="en-US" dirty="0"/>
          </a:p>
        </p:txBody>
      </p:sp>
      <p:pic>
        <p:nvPicPr>
          <p:cNvPr id="4" name="image43.gif">
            <a:extLst>
              <a:ext uri="{FF2B5EF4-FFF2-40B4-BE49-F238E27FC236}">
                <a16:creationId xmlns:a16="http://schemas.microsoft.com/office/drawing/2014/main" id="{00000000-0008-0000-0E00-000013000000}"/>
              </a:ext>
            </a:extLst>
          </p:cNvPr>
          <p:cNvPicPr preferRelativeResize="0"/>
          <p:nvPr/>
        </p:nvPicPr>
        <p:blipFill>
          <a:blip r:embed="rId2" cstate="print"/>
          <a:stretch>
            <a:fillRect/>
          </a:stretch>
        </p:blipFill>
        <p:spPr>
          <a:xfrm>
            <a:off x="9360467" y="665245"/>
            <a:ext cx="2305351" cy="1808447"/>
          </a:xfrm>
          <a:prstGeom prst="rect">
            <a:avLst/>
          </a:prstGeom>
          <a:noFill/>
        </p:spPr>
      </p:pic>
      <p:sp>
        <p:nvSpPr>
          <p:cNvPr id="6" name="テキスト ボックス 5">
            <a:extLst>
              <a:ext uri="{FF2B5EF4-FFF2-40B4-BE49-F238E27FC236}">
                <a16:creationId xmlns:a16="http://schemas.microsoft.com/office/drawing/2014/main" id="{EF77224C-4CF4-47F2-8299-AFE06FBF0BAA}"/>
              </a:ext>
            </a:extLst>
          </p:cNvPr>
          <p:cNvSpPr txBox="1"/>
          <p:nvPr/>
        </p:nvSpPr>
        <p:spPr>
          <a:xfrm>
            <a:off x="445167" y="1454035"/>
            <a:ext cx="7380172" cy="646331"/>
          </a:xfrm>
          <a:prstGeom prst="rect">
            <a:avLst/>
          </a:prstGeom>
          <a:noFill/>
        </p:spPr>
        <p:txBody>
          <a:bodyPr wrap="square">
            <a:spAutoFit/>
          </a:bodyPr>
          <a:lstStyle/>
          <a:p>
            <a:r>
              <a:rPr lang="en-US" altLang="ja-JP" dirty="0"/>
              <a:t>(4) Dynamic tracking: Measure travel distance, time, area, brightness, etc. while tracking time</a:t>
            </a:r>
            <a:endParaRPr lang="ja-JP" altLang="en-US" dirty="0"/>
          </a:p>
        </p:txBody>
      </p:sp>
      <p:pic>
        <p:nvPicPr>
          <p:cNvPr id="7" name="image51.jpg">
            <a:extLst>
              <a:ext uri="{FF2B5EF4-FFF2-40B4-BE49-F238E27FC236}">
                <a16:creationId xmlns:a16="http://schemas.microsoft.com/office/drawing/2014/main" id="{00000000-0008-0000-0E00-000006000000}"/>
              </a:ext>
            </a:extLst>
          </p:cNvPr>
          <p:cNvPicPr preferRelativeResize="0"/>
          <p:nvPr/>
        </p:nvPicPr>
        <p:blipFill>
          <a:blip r:embed="rId3" cstate="print"/>
          <a:stretch>
            <a:fillRect/>
          </a:stretch>
        </p:blipFill>
        <p:spPr>
          <a:xfrm>
            <a:off x="9360467" y="2638752"/>
            <a:ext cx="2305350" cy="1808447"/>
          </a:xfrm>
          <a:prstGeom prst="rect">
            <a:avLst/>
          </a:prstGeom>
          <a:noFill/>
        </p:spPr>
      </p:pic>
      <p:sp>
        <p:nvSpPr>
          <p:cNvPr id="8" name="テキスト ボックス 7">
            <a:extLst>
              <a:ext uri="{FF2B5EF4-FFF2-40B4-BE49-F238E27FC236}">
                <a16:creationId xmlns:a16="http://schemas.microsoft.com/office/drawing/2014/main" id="{DD6A3361-45DD-4728-A3B6-D7F7270E8F39}"/>
              </a:ext>
            </a:extLst>
          </p:cNvPr>
          <p:cNvSpPr txBox="1"/>
          <p:nvPr/>
        </p:nvSpPr>
        <p:spPr>
          <a:xfrm>
            <a:off x="445167" y="3429000"/>
            <a:ext cx="7380172" cy="646331"/>
          </a:xfrm>
          <a:prstGeom prst="rect">
            <a:avLst/>
          </a:prstGeom>
          <a:noFill/>
        </p:spPr>
        <p:txBody>
          <a:bodyPr wrap="square">
            <a:spAutoFit/>
          </a:bodyPr>
          <a:lstStyle/>
          <a:p>
            <a:r>
              <a:rPr lang="en-US" altLang="ja-JP" dirty="0"/>
              <a:t>(5) Her2 diagnostic assistance: Assists in the diagnosis of breast cancer, do not give the name of the disease</a:t>
            </a:r>
            <a:endParaRPr lang="ja-JP" altLang="en-US" dirty="0"/>
          </a:p>
        </p:txBody>
      </p:sp>
      <p:pic>
        <p:nvPicPr>
          <p:cNvPr id="9" name="image42.jpg">
            <a:extLst>
              <a:ext uri="{FF2B5EF4-FFF2-40B4-BE49-F238E27FC236}">
                <a16:creationId xmlns:a16="http://schemas.microsoft.com/office/drawing/2014/main" id="{00000000-0008-0000-0E00-00000A000000}"/>
              </a:ext>
            </a:extLst>
          </p:cNvPr>
          <p:cNvPicPr preferRelativeResize="0"/>
          <p:nvPr/>
        </p:nvPicPr>
        <p:blipFill>
          <a:blip r:embed="rId4" cstate="print"/>
          <a:stretch>
            <a:fillRect/>
          </a:stretch>
        </p:blipFill>
        <p:spPr>
          <a:xfrm>
            <a:off x="9360467" y="4612259"/>
            <a:ext cx="2305349" cy="1808447"/>
          </a:xfrm>
          <a:prstGeom prst="rect">
            <a:avLst/>
          </a:prstGeom>
          <a:noFill/>
        </p:spPr>
      </p:pic>
      <p:sp>
        <p:nvSpPr>
          <p:cNvPr id="10" name="テキスト ボックス 9">
            <a:extLst>
              <a:ext uri="{FF2B5EF4-FFF2-40B4-BE49-F238E27FC236}">
                <a16:creationId xmlns:a16="http://schemas.microsoft.com/office/drawing/2014/main" id="{B8183756-0812-489B-BBB4-574CDE4C2702}"/>
              </a:ext>
            </a:extLst>
          </p:cNvPr>
          <p:cNvSpPr txBox="1"/>
          <p:nvPr/>
        </p:nvSpPr>
        <p:spPr>
          <a:xfrm>
            <a:off x="445167" y="5147150"/>
            <a:ext cx="7380172" cy="646331"/>
          </a:xfrm>
          <a:prstGeom prst="rect">
            <a:avLst/>
          </a:prstGeom>
          <a:noFill/>
        </p:spPr>
        <p:txBody>
          <a:bodyPr wrap="square">
            <a:spAutoFit/>
          </a:bodyPr>
          <a:lstStyle/>
          <a:p>
            <a:r>
              <a:rPr lang="en-US" altLang="ja-JP" dirty="0"/>
              <a:t>(6) Ki67 diagnostic assistance: Diagnostic assistance for lymph and breast cancer, do not give disease names</a:t>
            </a:r>
            <a:endParaRPr lang="ja-JP" altLang="en-US" dirty="0"/>
          </a:p>
        </p:txBody>
      </p:sp>
    </p:spTree>
    <p:extLst>
      <p:ext uri="{BB962C8B-B14F-4D97-AF65-F5344CB8AC3E}">
        <p14:creationId xmlns:p14="http://schemas.microsoft.com/office/powerpoint/2010/main" val="15856081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F8BC930-8131-47E1-ABFB-A013BF37E767}"/>
              </a:ext>
            </a:extLst>
          </p:cNvPr>
          <p:cNvSpPr>
            <a:spLocks noGrp="1"/>
          </p:cNvSpPr>
          <p:nvPr>
            <p:ph type="title"/>
          </p:nvPr>
        </p:nvSpPr>
        <p:spPr/>
        <p:txBody>
          <a:bodyPr>
            <a:normAutofit/>
          </a:bodyPr>
          <a:lstStyle/>
          <a:p>
            <a:r>
              <a:rPr lang="en-US" altLang="ja-JP" dirty="0"/>
              <a:t>Application 3</a:t>
            </a:r>
            <a:endParaRPr kumimoji="1" lang="ja-JP" altLang="en-US" dirty="0"/>
          </a:p>
        </p:txBody>
      </p:sp>
      <p:sp>
        <p:nvSpPr>
          <p:cNvPr id="7" name="テキスト ボックス 6">
            <a:extLst>
              <a:ext uri="{FF2B5EF4-FFF2-40B4-BE49-F238E27FC236}">
                <a16:creationId xmlns:a16="http://schemas.microsoft.com/office/drawing/2014/main" id="{D3062105-E8E7-41B3-A8C9-0A5BF9A14B5E}"/>
              </a:ext>
            </a:extLst>
          </p:cNvPr>
          <p:cNvSpPr txBox="1"/>
          <p:nvPr/>
        </p:nvSpPr>
        <p:spPr>
          <a:xfrm>
            <a:off x="445167" y="1454035"/>
            <a:ext cx="7380172" cy="646331"/>
          </a:xfrm>
          <a:prstGeom prst="rect">
            <a:avLst/>
          </a:prstGeom>
          <a:noFill/>
        </p:spPr>
        <p:txBody>
          <a:bodyPr wrap="square">
            <a:spAutoFit/>
          </a:bodyPr>
          <a:lstStyle/>
          <a:p>
            <a:r>
              <a:rPr lang="en-US" altLang="ja-JP" dirty="0"/>
              <a:t>(7) Pharmacokinetics: Statistical comparison of the number, brightness, and overlap measurements of cells and nuclei within cells</a:t>
            </a:r>
            <a:endParaRPr lang="ja-JP" altLang="en-US" dirty="0"/>
          </a:p>
        </p:txBody>
      </p:sp>
      <p:sp>
        <p:nvSpPr>
          <p:cNvPr id="8" name="テキスト ボックス 7">
            <a:extLst>
              <a:ext uri="{FF2B5EF4-FFF2-40B4-BE49-F238E27FC236}">
                <a16:creationId xmlns:a16="http://schemas.microsoft.com/office/drawing/2014/main" id="{0F0209AC-CA73-470A-BEBD-7919B28EB355}"/>
              </a:ext>
            </a:extLst>
          </p:cNvPr>
          <p:cNvSpPr txBox="1"/>
          <p:nvPr/>
        </p:nvSpPr>
        <p:spPr>
          <a:xfrm>
            <a:off x="445167" y="3267157"/>
            <a:ext cx="7380172" cy="646331"/>
          </a:xfrm>
          <a:prstGeom prst="rect">
            <a:avLst/>
          </a:prstGeom>
          <a:noFill/>
        </p:spPr>
        <p:txBody>
          <a:bodyPr wrap="square">
            <a:spAutoFit/>
          </a:bodyPr>
          <a:lstStyle/>
          <a:p>
            <a:r>
              <a:rPr lang="en-US" altLang="ja-JP" dirty="0"/>
              <a:t>(8) Area measurement: Distance measurement in the middle of the ROI, one of pattern matching</a:t>
            </a:r>
            <a:endParaRPr lang="ja-JP" altLang="en-US" dirty="0"/>
          </a:p>
        </p:txBody>
      </p:sp>
      <p:pic>
        <p:nvPicPr>
          <p:cNvPr id="9" name="image44.jpg">
            <a:extLst>
              <a:ext uri="{FF2B5EF4-FFF2-40B4-BE49-F238E27FC236}">
                <a16:creationId xmlns:a16="http://schemas.microsoft.com/office/drawing/2014/main" id="{00000000-0008-0000-0E00-00000E000000}"/>
              </a:ext>
            </a:extLst>
          </p:cNvPr>
          <p:cNvPicPr preferRelativeResize="0"/>
          <p:nvPr/>
        </p:nvPicPr>
        <p:blipFill>
          <a:blip r:embed="rId2" cstate="print"/>
          <a:stretch>
            <a:fillRect/>
          </a:stretch>
        </p:blipFill>
        <p:spPr>
          <a:xfrm>
            <a:off x="9395335" y="2579572"/>
            <a:ext cx="2171200" cy="2172404"/>
          </a:xfrm>
          <a:prstGeom prst="rect">
            <a:avLst/>
          </a:prstGeom>
          <a:noFill/>
        </p:spPr>
      </p:pic>
      <p:sp>
        <p:nvSpPr>
          <p:cNvPr id="10" name="正方形/長方形 9">
            <a:extLst>
              <a:ext uri="{FF2B5EF4-FFF2-40B4-BE49-F238E27FC236}">
                <a16:creationId xmlns:a16="http://schemas.microsoft.com/office/drawing/2014/main" id="{20AF2C01-161A-405C-87FF-3B305AB86F75}"/>
              </a:ext>
            </a:extLst>
          </p:cNvPr>
          <p:cNvSpPr/>
          <p:nvPr/>
        </p:nvSpPr>
        <p:spPr>
          <a:xfrm>
            <a:off x="8992050" y="4440169"/>
            <a:ext cx="2964582" cy="346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図 11" descr="黒い背景とぼやけた写真&#10;&#10;低い精度で自動的に生成された説明">
            <a:extLst>
              <a:ext uri="{FF2B5EF4-FFF2-40B4-BE49-F238E27FC236}">
                <a16:creationId xmlns:a16="http://schemas.microsoft.com/office/drawing/2014/main" id="{150E5C02-3DA4-4FF5-8947-8090706CC6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9491" y="728286"/>
            <a:ext cx="2237375" cy="1678031"/>
          </a:xfrm>
          <a:prstGeom prst="rect">
            <a:avLst/>
          </a:prstGeom>
        </p:spPr>
      </p:pic>
      <p:sp>
        <p:nvSpPr>
          <p:cNvPr id="11" name="テキスト ボックス 10">
            <a:extLst>
              <a:ext uri="{FF2B5EF4-FFF2-40B4-BE49-F238E27FC236}">
                <a16:creationId xmlns:a16="http://schemas.microsoft.com/office/drawing/2014/main" id="{DD06E51E-EC8B-4EA8-AD9A-50712E9A67A3}"/>
              </a:ext>
            </a:extLst>
          </p:cNvPr>
          <p:cNvSpPr txBox="1"/>
          <p:nvPr/>
        </p:nvSpPr>
        <p:spPr>
          <a:xfrm>
            <a:off x="445167" y="5147150"/>
            <a:ext cx="7380172" cy="369332"/>
          </a:xfrm>
          <a:prstGeom prst="rect">
            <a:avLst/>
          </a:prstGeom>
          <a:noFill/>
        </p:spPr>
        <p:txBody>
          <a:bodyPr wrap="square">
            <a:spAutoFit/>
          </a:bodyPr>
          <a:lstStyle/>
          <a:p>
            <a:r>
              <a:rPr lang="en-US" altLang="ja-JP" dirty="0"/>
              <a:t>(9) FISH: Reading DNA sequences</a:t>
            </a:r>
            <a:endParaRPr lang="ja-JP" altLang="en-US" dirty="0"/>
          </a:p>
        </p:txBody>
      </p:sp>
      <p:pic>
        <p:nvPicPr>
          <p:cNvPr id="4" name="図 3" descr="座る, グリーン, 食品, 大きい が含まれている画像&#10;&#10;自動的に生成された説明">
            <a:extLst>
              <a:ext uri="{FF2B5EF4-FFF2-40B4-BE49-F238E27FC236}">
                <a16:creationId xmlns:a16="http://schemas.microsoft.com/office/drawing/2014/main" id="{6AE19B41-8547-4153-832A-753B3D6C8E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88741" y="4719299"/>
            <a:ext cx="2184388" cy="1644716"/>
          </a:xfrm>
          <a:prstGeom prst="rect">
            <a:avLst/>
          </a:prstGeom>
        </p:spPr>
      </p:pic>
    </p:spTree>
    <p:extLst>
      <p:ext uri="{BB962C8B-B14F-4D97-AF65-F5344CB8AC3E}">
        <p14:creationId xmlns:p14="http://schemas.microsoft.com/office/powerpoint/2010/main" val="182059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E3DD952-F635-4719-B7FC-FCECA5DBF444}"/>
              </a:ext>
            </a:extLst>
          </p:cNvPr>
          <p:cNvSpPr>
            <a:spLocks noGrp="1"/>
          </p:cNvSpPr>
          <p:nvPr>
            <p:ph type="title"/>
          </p:nvPr>
        </p:nvSpPr>
        <p:spPr/>
        <p:txBody>
          <a:bodyPr>
            <a:normAutofit/>
          </a:bodyPr>
          <a:lstStyle/>
          <a:p>
            <a:r>
              <a:rPr lang="en-US" altLang="ja-JP" dirty="0"/>
              <a:t>Global market for image analysis software targeted by the company</a:t>
            </a:r>
            <a:endParaRPr kumimoji="1" lang="ja-JP" altLang="en-US" dirty="0"/>
          </a:p>
        </p:txBody>
      </p:sp>
      <p:graphicFrame>
        <p:nvGraphicFramePr>
          <p:cNvPr id="7" name="グラフ 6">
            <a:extLst>
              <a:ext uri="{FF2B5EF4-FFF2-40B4-BE49-F238E27FC236}">
                <a16:creationId xmlns:a16="http://schemas.microsoft.com/office/drawing/2014/main" id="{97B63CFF-0982-4CE1-9C96-F863A6DEDD87}"/>
              </a:ext>
            </a:extLst>
          </p:cNvPr>
          <p:cNvGraphicFramePr/>
          <p:nvPr>
            <p:extLst>
              <p:ext uri="{D42A27DB-BD31-4B8C-83A1-F6EECF244321}">
                <p14:modId xmlns:p14="http://schemas.microsoft.com/office/powerpoint/2010/main" val="3580728382"/>
              </p:ext>
            </p:extLst>
          </p:nvPr>
        </p:nvGraphicFramePr>
        <p:xfrm>
          <a:off x="216850" y="719666"/>
          <a:ext cx="11758299" cy="5418667"/>
        </p:xfrm>
        <a:graphic>
          <a:graphicData uri="http://schemas.openxmlformats.org/drawingml/2006/chart">
            <c:chart xmlns:c="http://schemas.openxmlformats.org/drawingml/2006/chart" xmlns:r="http://schemas.openxmlformats.org/officeDocument/2006/relationships" r:id="rId3"/>
          </a:graphicData>
        </a:graphic>
      </p:graphicFrame>
      <p:sp>
        <p:nvSpPr>
          <p:cNvPr id="8" name="テキスト ボックス 7">
            <a:extLst>
              <a:ext uri="{FF2B5EF4-FFF2-40B4-BE49-F238E27FC236}">
                <a16:creationId xmlns:a16="http://schemas.microsoft.com/office/drawing/2014/main" id="{2DA84E88-7730-412C-A4E4-02CBB3C41C1F}"/>
              </a:ext>
            </a:extLst>
          </p:cNvPr>
          <p:cNvSpPr txBox="1"/>
          <p:nvPr/>
        </p:nvSpPr>
        <p:spPr>
          <a:xfrm>
            <a:off x="10574767" y="839096"/>
            <a:ext cx="1319592" cy="253916"/>
          </a:xfrm>
          <a:prstGeom prst="rect">
            <a:avLst/>
          </a:prstGeom>
          <a:noFill/>
        </p:spPr>
        <p:txBody>
          <a:bodyPr wrap="none" rtlCol="0">
            <a:spAutoFit/>
          </a:bodyPr>
          <a:lstStyle/>
          <a:p>
            <a:r>
              <a:rPr lang="en-US" altLang="ja-JP" sz="1050" dirty="0"/>
              <a:t>Unit: 100 million yen</a:t>
            </a:r>
            <a:endParaRPr kumimoji="1" lang="ja-JP" altLang="en-US" sz="1050" dirty="0"/>
          </a:p>
        </p:txBody>
      </p:sp>
      <p:sp>
        <p:nvSpPr>
          <p:cNvPr id="9" name="テキスト ボックス 8">
            <a:extLst>
              <a:ext uri="{FF2B5EF4-FFF2-40B4-BE49-F238E27FC236}">
                <a16:creationId xmlns:a16="http://schemas.microsoft.com/office/drawing/2014/main" id="{6B5D1A30-93F6-45B5-B663-5188D1F798BC}"/>
              </a:ext>
            </a:extLst>
          </p:cNvPr>
          <p:cNvSpPr txBox="1"/>
          <p:nvPr/>
        </p:nvSpPr>
        <p:spPr>
          <a:xfrm>
            <a:off x="9174383" y="6138333"/>
            <a:ext cx="2800767" cy="246221"/>
          </a:xfrm>
          <a:prstGeom prst="rect">
            <a:avLst/>
          </a:prstGeom>
          <a:noFill/>
        </p:spPr>
        <p:txBody>
          <a:bodyPr wrap="none" rtlCol="0">
            <a:spAutoFit/>
          </a:bodyPr>
          <a:lstStyle/>
          <a:p>
            <a:r>
              <a:rPr kumimoji="1" lang="ja-JP" altLang="en-US" sz="1000" dirty="0"/>
              <a:t>出典：</a:t>
            </a:r>
            <a:r>
              <a:rPr kumimoji="1" lang="en-US" altLang="ja-JP" sz="1000" dirty="0"/>
              <a:t>report ocean</a:t>
            </a:r>
            <a:r>
              <a:rPr kumimoji="1" lang="ja-JP" altLang="en-US" sz="1000" dirty="0"/>
              <a:t>、</a:t>
            </a:r>
            <a:r>
              <a:rPr kumimoji="1" lang="en-US" altLang="ja-JP" sz="1000" dirty="0"/>
              <a:t>Kenneth Research</a:t>
            </a:r>
            <a:r>
              <a:rPr kumimoji="1" lang="ja-JP" altLang="en-US" sz="1000" dirty="0"/>
              <a:t>、</a:t>
            </a:r>
            <a:r>
              <a:rPr kumimoji="1" lang="en-US" altLang="ja-JP" sz="1000" dirty="0"/>
              <a:t>Fuji </a:t>
            </a:r>
            <a:r>
              <a:rPr kumimoji="1" lang="en-US" altLang="ja-JP" sz="1000" dirty="0" err="1"/>
              <a:t>keizai</a:t>
            </a:r>
            <a:endParaRPr kumimoji="1" lang="ja-JP" altLang="en-US" sz="1000" dirty="0"/>
          </a:p>
        </p:txBody>
      </p:sp>
    </p:spTree>
    <p:extLst>
      <p:ext uri="{BB962C8B-B14F-4D97-AF65-F5344CB8AC3E}">
        <p14:creationId xmlns:p14="http://schemas.microsoft.com/office/powerpoint/2010/main" val="1120355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図 29" descr="人, 屋内, 男, テーブル が含まれている画像&#10;&#10;自動的に生成された説明">
            <a:extLst>
              <a:ext uri="{FF2B5EF4-FFF2-40B4-BE49-F238E27FC236}">
                <a16:creationId xmlns:a16="http://schemas.microsoft.com/office/drawing/2014/main" id="{6F32AE9B-BD1C-4DB4-BCBA-3C3475CDFB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4913" y="1925018"/>
            <a:ext cx="2584591" cy="1843713"/>
          </a:xfrm>
          <a:prstGeom prst="rect">
            <a:avLst/>
          </a:prstGeom>
        </p:spPr>
      </p:pic>
      <p:sp>
        <p:nvSpPr>
          <p:cNvPr id="2" name="タイトル 1">
            <a:extLst>
              <a:ext uri="{FF2B5EF4-FFF2-40B4-BE49-F238E27FC236}">
                <a16:creationId xmlns:a16="http://schemas.microsoft.com/office/drawing/2014/main" id="{164DF59F-6F24-4450-AEC0-A49FCC5CE9EF}"/>
              </a:ext>
            </a:extLst>
          </p:cNvPr>
          <p:cNvSpPr>
            <a:spLocks noGrp="1"/>
          </p:cNvSpPr>
          <p:nvPr>
            <p:ph type="title"/>
          </p:nvPr>
        </p:nvSpPr>
        <p:spPr/>
        <p:txBody>
          <a:bodyPr>
            <a:normAutofit/>
          </a:bodyPr>
          <a:lstStyle/>
          <a:p>
            <a:r>
              <a:rPr lang="en-US" altLang="ja-JP" dirty="0"/>
              <a:t>People who use image analysis</a:t>
            </a:r>
            <a:endParaRPr kumimoji="1" lang="ja-JP" altLang="en-US" dirty="0"/>
          </a:p>
        </p:txBody>
      </p:sp>
      <p:pic>
        <p:nvPicPr>
          <p:cNvPr id="5" name="図 4" descr="人, 屋内, 男, 顕微鏡 が含まれている画像&#10;&#10;自動的に生成された説明">
            <a:extLst>
              <a:ext uri="{FF2B5EF4-FFF2-40B4-BE49-F238E27FC236}">
                <a16:creationId xmlns:a16="http://schemas.microsoft.com/office/drawing/2014/main" id="{FA9094EF-BD3B-4BAE-9E17-FA76A7B045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958" y="1502433"/>
            <a:ext cx="2892496" cy="1627029"/>
          </a:xfrm>
          <a:prstGeom prst="rect">
            <a:avLst/>
          </a:prstGeom>
        </p:spPr>
      </p:pic>
      <p:sp>
        <p:nvSpPr>
          <p:cNvPr id="8" name="テキスト ボックス 7">
            <a:extLst>
              <a:ext uri="{FF2B5EF4-FFF2-40B4-BE49-F238E27FC236}">
                <a16:creationId xmlns:a16="http://schemas.microsoft.com/office/drawing/2014/main" id="{72854A1D-DED3-4913-BBC3-10F038B88BE8}"/>
              </a:ext>
            </a:extLst>
          </p:cNvPr>
          <p:cNvSpPr txBox="1"/>
          <p:nvPr/>
        </p:nvSpPr>
        <p:spPr>
          <a:xfrm>
            <a:off x="5332653" y="765474"/>
            <a:ext cx="1753365" cy="646331"/>
          </a:xfrm>
          <a:prstGeom prst="rect">
            <a:avLst/>
          </a:prstGeom>
          <a:noFill/>
        </p:spPr>
        <p:txBody>
          <a:bodyPr wrap="none" rtlCol="0">
            <a:spAutoFit/>
          </a:bodyPr>
          <a:lstStyle/>
          <a:p>
            <a:r>
              <a:rPr lang="en-US" altLang="ja-JP" sz="3600" dirty="0"/>
              <a:t>medical </a:t>
            </a:r>
            <a:endParaRPr kumimoji="1" lang="ja-JP" altLang="en-US" sz="3600" dirty="0"/>
          </a:p>
        </p:txBody>
      </p:sp>
      <p:sp>
        <p:nvSpPr>
          <p:cNvPr id="9" name="テキスト ボックス 8">
            <a:extLst>
              <a:ext uri="{FF2B5EF4-FFF2-40B4-BE49-F238E27FC236}">
                <a16:creationId xmlns:a16="http://schemas.microsoft.com/office/drawing/2014/main" id="{A6F8A32D-BE85-4234-99A1-93924F921BB2}"/>
              </a:ext>
            </a:extLst>
          </p:cNvPr>
          <p:cNvSpPr txBox="1"/>
          <p:nvPr/>
        </p:nvSpPr>
        <p:spPr>
          <a:xfrm>
            <a:off x="625735" y="1093093"/>
            <a:ext cx="2237857" cy="646331"/>
          </a:xfrm>
          <a:prstGeom prst="rect">
            <a:avLst/>
          </a:prstGeom>
          <a:noFill/>
        </p:spPr>
        <p:txBody>
          <a:bodyPr wrap="none" rtlCol="0">
            <a:spAutoFit/>
          </a:bodyPr>
          <a:lstStyle/>
          <a:p>
            <a:r>
              <a:rPr lang="en-US" altLang="ja-JP" sz="3600" dirty="0"/>
              <a:t>life science</a:t>
            </a:r>
            <a:endParaRPr kumimoji="1" lang="ja-JP" altLang="en-US" sz="3600" dirty="0"/>
          </a:p>
        </p:txBody>
      </p:sp>
      <p:sp>
        <p:nvSpPr>
          <p:cNvPr id="14" name="テキスト ボックス 13">
            <a:extLst>
              <a:ext uri="{FF2B5EF4-FFF2-40B4-BE49-F238E27FC236}">
                <a16:creationId xmlns:a16="http://schemas.microsoft.com/office/drawing/2014/main" id="{928761AB-544D-4BC2-B0C9-FC6DB9AC7DF2}"/>
              </a:ext>
            </a:extLst>
          </p:cNvPr>
          <p:cNvSpPr txBox="1"/>
          <p:nvPr/>
        </p:nvSpPr>
        <p:spPr>
          <a:xfrm>
            <a:off x="9555080" y="1093093"/>
            <a:ext cx="1717393" cy="646331"/>
          </a:xfrm>
          <a:prstGeom prst="rect">
            <a:avLst/>
          </a:prstGeom>
          <a:noFill/>
        </p:spPr>
        <p:txBody>
          <a:bodyPr wrap="none" rtlCol="0">
            <a:spAutoFit/>
          </a:bodyPr>
          <a:lstStyle/>
          <a:p>
            <a:r>
              <a:rPr lang="en-US" altLang="ja-JP" sz="3600" dirty="0"/>
              <a:t>industry</a:t>
            </a:r>
            <a:endParaRPr kumimoji="1" lang="ja-JP" altLang="en-US" sz="3600" dirty="0"/>
          </a:p>
        </p:txBody>
      </p:sp>
      <p:pic>
        <p:nvPicPr>
          <p:cNvPr id="16" name="図 15" descr="飛行機が空を飛んでいる戦闘機&#10;&#10;中程度の精度で自動的に生成された説明">
            <a:extLst>
              <a:ext uri="{FF2B5EF4-FFF2-40B4-BE49-F238E27FC236}">
                <a16:creationId xmlns:a16="http://schemas.microsoft.com/office/drawing/2014/main" id="{3A95D5BD-F73E-441B-9587-BFA14E640B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10806" y="1786248"/>
            <a:ext cx="1688548" cy="1123652"/>
          </a:xfrm>
          <a:prstGeom prst="rect">
            <a:avLst/>
          </a:prstGeom>
        </p:spPr>
      </p:pic>
      <p:pic>
        <p:nvPicPr>
          <p:cNvPr id="18" name="図 17" descr="マップ&#10;&#10;自動的に生成された説明">
            <a:extLst>
              <a:ext uri="{FF2B5EF4-FFF2-40B4-BE49-F238E27FC236}">
                <a16:creationId xmlns:a16="http://schemas.microsoft.com/office/drawing/2014/main" id="{1BE1D418-A448-495D-A81D-8FAE9B051B2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59527" y="2327350"/>
            <a:ext cx="2208784" cy="1402030"/>
          </a:xfrm>
          <a:prstGeom prst="rect">
            <a:avLst/>
          </a:prstGeom>
        </p:spPr>
      </p:pic>
      <p:sp>
        <p:nvSpPr>
          <p:cNvPr id="20" name="テキスト ボックス 19">
            <a:extLst>
              <a:ext uri="{FF2B5EF4-FFF2-40B4-BE49-F238E27FC236}">
                <a16:creationId xmlns:a16="http://schemas.microsoft.com/office/drawing/2014/main" id="{1CBC242C-BE26-40D9-A0A3-5D835E106A53}"/>
              </a:ext>
            </a:extLst>
          </p:cNvPr>
          <p:cNvSpPr txBox="1"/>
          <p:nvPr/>
        </p:nvSpPr>
        <p:spPr>
          <a:xfrm>
            <a:off x="4368024" y="4496564"/>
            <a:ext cx="3723130" cy="1323439"/>
          </a:xfrm>
          <a:prstGeom prst="rect">
            <a:avLst/>
          </a:prstGeom>
          <a:noFill/>
        </p:spPr>
        <p:txBody>
          <a:bodyPr wrap="square" rtlCol="0">
            <a:spAutoFit/>
          </a:bodyPr>
          <a:lstStyle/>
          <a:p>
            <a:pPr algn="ctr"/>
            <a:r>
              <a:rPr lang="en-US" altLang="ja-JP" sz="2000" dirty="0"/>
              <a:t>Cancer Diagnosis
(Delay in diagnosis due to lack of pathologists)
</a:t>
            </a:r>
            <a:endParaRPr kumimoji="1" lang="ja-JP" altLang="en-US" sz="2000" dirty="0"/>
          </a:p>
        </p:txBody>
      </p:sp>
      <p:pic>
        <p:nvPicPr>
          <p:cNvPr id="26" name="図 25" descr="屋外, 丘, 海洋生物 が含まれている画像&#10;&#10;自動的に生成された説明">
            <a:extLst>
              <a:ext uri="{FF2B5EF4-FFF2-40B4-BE49-F238E27FC236}">
                <a16:creationId xmlns:a16="http://schemas.microsoft.com/office/drawing/2014/main" id="{149B9048-976A-4685-989C-4BA77B164D0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38848" y="3426993"/>
            <a:ext cx="1945206" cy="1192879"/>
          </a:xfrm>
          <a:prstGeom prst="rect">
            <a:avLst/>
          </a:prstGeom>
        </p:spPr>
      </p:pic>
      <p:pic>
        <p:nvPicPr>
          <p:cNvPr id="24" name="図 23" descr="カラフルな模様&#10;&#10;自動的に生成された説明">
            <a:extLst>
              <a:ext uri="{FF2B5EF4-FFF2-40B4-BE49-F238E27FC236}">
                <a16:creationId xmlns:a16="http://schemas.microsoft.com/office/drawing/2014/main" id="{38925D5D-3F87-4AEB-9136-D075F4C4757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5156" y="3954325"/>
            <a:ext cx="2237463" cy="1258573"/>
          </a:xfrm>
          <a:prstGeom prst="rect">
            <a:avLst/>
          </a:prstGeom>
        </p:spPr>
      </p:pic>
      <p:sp>
        <p:nvSpPr>
          <p:cNvPr id="27" name="テキスト ボックス 26">
            <a:extLst>
              <a:ext uri="{FF2B5EF4-FFF2-40B4-BE49-F238E27FC236}">
                <a16:creationId xmlns:a16="http://schemas.microsoft.com/office/drawing/2014/main" id="{3D45A18E-F142-44F1-BC72-BD95E166C181}"/>
              </a:ext>
            </a:extLst>
          </p:cNvPr>
          <p:cNvSpPr txBox="1"/>
          <p:nvPr/>
        </p:nvSpPr>
        <p:spPr>
          <a:xfrm>
            <a:off x="119181" y="5319615"/>
            <a:ext cx="3937040" cy="1323439"/>
          </a:xfrm>
          <a:prstGeom prst="rect">
            <a:avLst/>
          </a:prstGeom>
          <a:noFill/>
        </p:spPr>
        <p:txBody>
          <a:bodyPr wrap="none" rtlCol="0">
            <a:spAutoFit/>
          </a:bodyPr>
          <a:lstStyle/>
          <a:p>
            <a:r>
              <a:rPr lang="en-US" altLang="ja-JP" sz="2000"/>
              <a:t>Research on iPS cells and other cells
(Multiple specimens, diseases, etc.)
The burden of information growth)
</a:t>
            </a:r>
            <a:endParaRPr kumimoji="1" lang="ja-JP" altLang="en-US" sz="2000" dirty="0"/>
          </a:p>
        </p:txBody>
      </p:sp>
      <p:sp>
        <p:nvSpPr>
          <p:cNvPr id="28" name="テキスト ボックス 27">
            <a:extLst>
              <a:ext uri="{FF2B5EF4-FFF2-40B4-BE49-F238E27FC236}">
                <a16:creationId xmlns:a16="http://schemas.microsoft.com/office/drawing/2014/main" id="{41459BB5-0D09-4EE5-B968-41519AC6828B}"/>
              </a:ext>
            </a:extLst>
          </p:cNvPr>
          <p:cNvSpPr txBox="1"/>
          <p:nvPr/>
        </p:nvSpPr>
        <p:spPr>
          <a:xfrm>
            <a:off x="8473568" y="5178702"/>
            <a:ext cx="3718431" cy="1631216"/>
          </a:xfrm>
          <a:prstGeom prst="rect">
            <a:avLst/>
          </a:prstGeom>
          <a:noFill/>
        </p:spPr>
        <p:txBody>
          <a:bodyPr wrap="square" rtlCol="0">
            <a:spAutoFit/>
          </a:bodyPr>
          <a:lstStyle/>
          <a:p>
            <a:pPr algn="ctr"/>
            <a:r>
              <a:rPr lang="en-US" altLang="ja-JP" sz="2000" dirty="0"/>
              <a:t>Development of semiconductors
(Subject to environment and shooting conditions
Complexity of extraction accuracy)</a:t>
            </a:r>
            <a:endParaRPr kumimoji="1" lang="ja-JP" altLang="en-US" sz="2000" dirty="0"/>
          </a:p>
        </p:txBody>
      </p:sp>
      <p:pic>
        <p:nvPicPr>
          <p:cNvPr id="34" name="図 33" descr="電子機器, 回路 が含まれている画像&#10;&#10;自動的に生成された説明">
            <a:extLst>
              <a:ext uri="{FF2B5EF4-FFF2-40B4-BE49-F238E27FC236}">
                <a16:creationId xmlns:a16="http://schemas.microsoft.com/office/drawing/2014/main" id="{8F9B1810-C5C9-49FA-B21E-9F116555307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473569" y="3729380"/>
            <a:ext cx="3343275" cy="1362075"/>
          </a:xfrm>
          <a:prstGeom prst="rect">
            <a:avLst/>
          </a:prstGeom>
        </p:spPr>
      </p:pic>
      <p:pic>
        <p:nvPicPr>
          <p:cNvPr id="19" name="図 18" descr="グリーン, らくがき が含まれている画像&#10;&#10;自動的に生成された説明">
            <a:extLst>
              <a:ext uri="{FF2B5EF4-FFF2-40B4-BE49-F238E27FC236}">
                <a16:creationId xmlns:a16="http://schemas.microsoft.com/office/drawing/2014/main" id="{0578F685-B178-4916-A405-FA669112981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407948" y="2956724"/>
            <a:ext cx="1637006" cy="1219730"/>
          </a:xfrm>
          <a:prstGeom prst="rect">
            <a:avLst/>
          </a:prstGeom>
        </p:spPr>
      </p:pic>
      <p:pic>
        <p:nvPicPr>
          <p:cNvPr id="36" name="図 35" descr="男性の顔の絵&#10;&#10;低い精度で自動的に生成された説明">
            <a:extLst>
              <a:ext uri="{FF2B5EF4-FFF2-40B4-BE49-F238E27FC236}">
                <a16:creationId xmlns:a16="http://schemas.microsoft.com/office/drawing/2014/main" id="{358E980C-43BD-4D31-9ADB-DE9C6263593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498225" y="2923596"/>
            <a:ext cx="1090555" cy="899128"/>
          </a:xfrm>
          <a:prstGeom prst="rect">
            <a:avLst/>
          </a:prstGeom>
        </p:spPr>
      </p:pic>
      <p:pic>
        <p:nvPicPr>
          <p:cNvPr id="38" name="図 37" descr="マイク が含まれている画像&#10;&#10;自動的に生成された説明">
            <a:extLst>
              <a:ext uri="{FF2B5EF4-FFF2-40B4-BE49-F238E27FC236}">
                <a16:creationId xmlns:a16="http://schemas.microsoft.com/office/drawing/2014/main" id="{A51AC1BE-6469-422A-A32F-83DCDA9F998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832775" y="3310717"/>
            <a:ext cx="1099517" cy="1024014"/>
          </a:xfrm>
          <a:prstGeom prst="rect">
            <a:avLst/>
          </a:prstGeom>
        </p:spPr>
      </p:pic>
      <p:pic>
        <p:nvPicPr>
          <p:cNvPr id="7" name="図 6" descr="布 が含まれている画像&#10;&#10;自動的に生成された説明">
            <a:extLst>
              <a:ext uri="{FF2B5EF4-FFF2-40B4-BE49-F238E27FC236}">
                <a16:creationId xmlns:a16="http://schemas.microsoft.com/office/drawing/2014/main" id="{D872BFEA-7362-423C-B95E-E552D7B6285F}"/>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539459" y="2601798"/>
            <a:ext cx="2861713" cy="1894766"/>
          </a:xfrm>
          <a:prstGeom prst="rect">
            <a:avLst/>
          </a:prstGeom>
        </p:spPr>
      </p:pic>
    </p:spTree>
    <p:extLst>
      <p:ext uri="{BB962C8B-B14F-4D97-AF65-F5344CB8AC3E}">
        <p14:creationId xmlns:p14="http://schemas.microsoft.com/office/powerpoint/2010/main" val="24045054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237D1E-9441-4E59-B6DE-9EE173BEE7B8}"/>
              </a:ext>
            </a:extLst>
          </p:cNvPr>
          <p:cNvSpPr>
            <a:spLocks noGrp="1"/>
          </p:cNvSpPr>
          <p:nvPr>
            <p:ph type="title"/>
          </p:nvPr>
        </p:nvSpPr>
        <p:spPr/>
        <p:txBody>
          <a:bodyPr>
            <a:normAutofit/>
          </a:bodyPr>
          <a:lstStyle/>
          <a:p>
            <a:r>
              <a:rPr lang="en-US" altLang="ja-JP" dirty="0"/>
              <a:t>About pathological diagnosis: JP Region</a:t>
            </a:r>
            <a:endParaRPr kumimoji="1" lang="ja-JP" altLang="en-US" dirty="0"/>
          </a:p>
        </p:txBody>
      </p:sp>
      <p:sp>
        <p:nvSpPr>
          <p:cNvPr id="3" name="コンテンツ プレースホルダー 2">
            <a:extLst>
              <a:ext uri="{FF2B5EF4-FFF2-40B4-BE49-F238E27FC236}">
                <a16:creationId xmlns:a16="http://schemas.microsoft.com/office/drawing/2014/main" id="{85A7F06B-4CEE-4902-B8E5-770DA53E5A84}"/>
              </a:ext>
            </a:extLst>
          </p:cNvPr>
          <p:cNvSpPr>
            <a:spLocks noGrp="1"/>
          </p:cNvSpPr>
          <p:nvPr>
            <p:ph idx="1"/>
          </p:nvPr>
        </p:nvSpPr>
        <p:spPr>
          <a:xfrm>
            <a:off x="103695" y="622169"/>
            <a:ext cx="11972041" cy="5788058"/>
          </a:xfrm>
        </p:spPr>
        <p:txBody>
          <a:bodyPr>
            <a:normAutofit fontScale="92500" lnSpcReduction="10000"/>
          </a:bodyPr>
          <a:lstStyle/>
          <a:p>
            <a:r>
              <a:rPr kumimoji="1" lang="en-US" altLang="ja-JP" sz="2400" dirty="0"/>
              <a:t>The number of pathological diagnoses in Japan is about 3.6 million a year, and the number of insurance points is 150, so the market is about 54 billion yen a year.</a:t>
            </a:r>
          </a:p>
          <a:p>
            <a:endParaRPr kumimoji="1" lang="en-US" altLang="ja-JP" sz="2400" dirty="0"/>
          </a:p>
          <a:p>
            <a:r>
              <a:rPr kumimoji="1" lang="en-US" altLang="ja-JP" sz="2400" dirty="0"/>
              <a:t>There are about 5,900 regional medical support hospitals with more than 200 beds nationwide where demand for pathological diagnosis is likely to emerge, and if the market is averaged, the average annual income for pathological diagnosis will be about 9.15 million yen.</a:t>
            </a:r>
          </a:p>
          <a:p>
            <a:endParaRPr kumimoji="1" lang="en-US" altLang="ja-JP" sz="2400" dirty="0"/>
          </a:p>
          <a:p>
            <a:r>
              <a:rPr kumimoji="1" lang="en-US" altLang="ja-JP" sz="2400" dirty="0"/>
              <a:t>Currently, companies other than our company that are developing pathology AI, including venture companies, are premised on introducing a virtual slide microscope instead of the microscope normally installed in pathology. This is a device that costs about 30 million yen and is not profitable considering the balance of pathological diagnosis. Of course, in addition to the equipment installation fee, equipment maintenance and inspection fee and AI software installation fee (other companies have an annual fee of 1.5 million yen or more) are incurred.</a:t>
            </a:r>
          </a:p>
          <a:p>
            <a:endParaRPr kumimoji="1" lang="en-US" altLang="ja-JP" sz="2400" dirty="0"/>
          </a:p>
          <a:p>
            <a:r>
              <a:rPr kumimoji="1" lang="en-US" altLang="ja-JP" sz="2400" dirty="0"/>
              <a:t>In the case of our company, it is 360,000 yen a year. This cost is in a price range that can be fully considered even in hospitals with early diagnosis of cancer. Accurate cancer prevention diagnosis is practically possible.</a:t>
            </a:r>
            <a:endParaRPr kumimoji="1" lang="ja-JP" altLang="en-US" sz="2400" dirty="0"/>
          </a:p>
        </p:txBody>
      </p:sp>
    </p:spTree>
    <p:extLst>
      <p:ext uri="{BB962C8B-B14F-4D97-AF65-F5344CB8AC3E}">
        <p14:creationId xmlns:p14="http://schemas.microsoft.com/office/powerpoint/2010/main" val="2708864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0AA40DA-A804-2C94-441D-7E3F6895E5C1}"/>
              </a:ext>
            </a:extLst>
          </p:cNvPr>
          <p:cNvSpPr>
            <a:spLocks noGrp="1"/>
          </p:cNvSpPr>
          <p:nvPr>
            <p:ph type="title"/>
          </p:nvPr>
        </p:nvSpPr>
        <p:spPr/>
        <p:txBody>
          <a:bodyPr>
            <a:normAutofit/>
          </a:bodyPr>
          <a:lstStyle/>
          <a:p>
            <a:r>
              <a:rPr lang="en-US" altLang="ja-JP" dirty="0"/>
              <a:t>How to solve the pathology AI of the competition</a:t>
            </a:r>
            <a:endParaRPr kumimoji="1" lang="ja-JP" altLang="en-US" dirty="0"/>
          </a:p>
        </p:txBody>
      </p:sp>
      <p:pic>
        <p:nvPicPr>
          <p:cNvPr id="5" name="図 4" descr="レゴのキャラクター&#10;&#10;低い精度で自動的に生成された説明">
            <a:extLst>
              <a:ext uri="{FF2B5EF4-FFF2-40B4-BE49-F238E27FC236}">
                <a16:creationId xmlns:a16="http://schemas.microsoft.com/office/drawing/2014/main" id="{E3050C51-A70A-3BEA-E5E4-ADC333A3C0E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6096" y="633603"/>
            <a:ext cx="1583138" cy="1583138"/>
          </a:xfrm>
          <a:prstGeom prst="rect">
            <a:avLst/>
          </a:prstGeom>
        </p:spPr>
      </p:pic>
      <p:pic>
        <p:nvPicPr>
          <p:cNvPr id="7" name="図 6" descr="レゴ, おもちゃ が含まれている画像&#10;&#10;自動的に生成された説明">
            <a:extLst>
              <a:ext uri="{FF2B5EF4-FFF2-40B4-BE49-F238E27FC236}">
                <a16:creationId xmlns:a16="http://schemas.microsoft.com/office/drawing/2014/main" id="{8862A5C3-FD03-CE92-E6CC-EA765940F3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0087" y="2796722"/>
            <a:ext cx="966262" cy="966262"/>
          </a:xfrm>
          <a:prstGeom prst="rect">
            <a:avLst/>
          </a:prstGeom>
        </p:spPr>
      </p:pic>
      <p:pic>
        <p:nvPicPr>
          <p:cNvPr id="12" name="図 11" descr="レゴ, おもちゃ が含まれている画像&#10;&#10;自動的に生成された説明">
            <a:extLst>
              <a:ext uri="{FF2B5EF4-FFF2-40B4-BE49-F238E27FC236}">
                <a16:creationId xmlns:a16="http://schemas.microsoft.com/office/drawing/2014/main" id="{24CB3CB7-5B6B-3C03-B240-55B9CEA53E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4768" y="2796722"/>
            <a:ext cx="966262" cy="966262"/>
          </a:xfrm>
          <a:prstGeom prst="rect">
            <a:avLst/>
          </a:prstGeom>
        </p:spPr>
      </p:pic>
      <p:pic>
        <p:nvPicPr>
          <p:cNvPr id="16" name="図 15" descr="レゴ, おもちゃ が含まれている画像&#10;&#10;自動的に生成された説明">
            <a:extLst>
              <a:ext uri="{FF2B5EF4-FFF2-40B4-BE49-F238E27FC236}">
                <a16:creationId xmlns:a16="http://schemas.microsoft.com/office/drawing/2014/main" id="{50E711D0-B9AE-02E3-C86F-1F7A5C4B81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19449" y="2796722"/>
            <a:ext cx="966262" cy="966262"/>
          </a:xfrm>
          <a:prstGeom prst="rect">
            <a:avLst/>
          </a:prstGeom>
        </p:spPr>
      </p:pic>
      <p:pic>
        <p:nvPicPr>
          <p:cNvPr id="17" name="図 16" descr="レゴ, おもちゃ が含まれている画像&#10;&#10;自動的に生成された説明">
            <a:extLst>
              <a:ext uri="{FF2B5EF4-FFF2-40B4-BE49-F238E27FC236}">
                <a16:creationId xmlns:a16="http://schemas.microsoft.com/office/drawing/2014/main" id="{A8F78433-BB20-A51A-45F6-8EB1DA012F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038" y="4249004"/>
            <a:ext cx="966262" cy="966262"/>
          </a:xfrm>
          <a:prstGeom prst="rect">
            <a:avLst/>
          </a:prstGeom>
        </p:spPr>
      </p:pic>
      <p:sp>
        <p:nvSpPr>
          <p:cNvPr id="18" name="テキスト ボックス 17">
            <a:extLst>
              <a:ext uri="{FF2B5EF4-FFF2-40B4-BE49-F238E27FC236}">
                <a16:creationId xmlns:a16="http://schemas.microsoft.com/office/drawing/2014/main" id="{34936B61-6C73-63BF-C056-EA8B5E6916E9}"/>
              </a:ext>
            </a:extLst>
          </p:cNvPr>
          <p:cNvSpPr txBox="1"/>
          <p:nvPr/>
        </p:nvSpPr>
        <p:spPr>
          <a:xfrm>
            <a:off x="2297235" y="2146483"/>
            <a:ext cx="2161190" cy="369332"/>
          </a:xfrm>
          <a:prstGeom prst="rect">
            <a:avLst/>
          </a:prstGeom>
          <a:noFill/>
        </p:spPr>
        <p:txBody>
          <a:bodyPr wrap="square" rtlCol="0">
            <a:spAutoFit/>
          </a:bodyPr>
          <a:lstStyle/>
          <a:p>
            <a:r>
              <a:rPr lang="en-US" altLang="ja-JP" dirty="0"/>
              <a:t>Cancer Base Hospital</a:t>
            </a:r>
            <a:endParaRPr kumimoji="1" lang="ja-JP" altLang="en-US" dirty="0"/>
          </a:p>
        </p:txBody>
      </p:sp>
      <p:pic>
        <p:nvPicPr>
          <p:cNvPr id="19" name="図 18" descr="レゴ, おもちゃ が含まれている画像&#10;&#10;自動的に生成された説明">
            <a:extLst>
              <a:ext uri="{FF2B5EF4-FFF2-40B4-BE49-F238E27FC236}">
                <a16:creationId xmlns:a16="http://schemas.microsoft.com/office/drawing/2014/main" id="{7AB5F8FC-9784-2A77-3615-ADBF01FDBD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48506" y="4249004"/>
            <a:ext cx="966262" cy="966262"/>
          </a:xfrm>
          <a:prstGeom prst="rect">
            <a:avLst/>
          </a:prstGeom>
        </p:spPr>
      </p:pic>
      <p:pic>
        <p:nvPicPr>
          <p:cNvPr id="20" name="図 19" descr="レゴ, おもちゃ が含まれている画像&#10;&#10;自動的に生成された説明">
            <a:extLst>
              <a:ext uri="{FF2B5EF4-FFF2-40B4-BE49-F238E27FC236}">
                <a16:creationId xmlns:a16="http://schemas.microsoft.com/office/drawing/2014/main" id="{9221EACA-0A49-B8DE-C5AF-EC6F369717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65974" y="4249004"/>
            <a:ext cx="966262" cy="966262"/>
          </a:xfrm>
          <a:prstGeom prst="rect">
            <a:avLst/>
          </a:prstGeom>
        </p:spPr>
      </p:pic>
      <p:pic>
        <p:nvPicPr>
          <p:cNvPr id="21" name="図 20" descr="レゴ, おもちゃ が含まれている画像&#10;&#10;自動的に生成された説明">
            <a:extLst>
              <a:ext uri="{FF2B5EF4-FFF2-40B4-BE49-F238E27FC236}">
                <a16:creationId xmlns:a16="http://schemas.microsoft.com/office/drawing/2014/main" id="{9C71A24E-9CE1-B747-AF53-12FED066F7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83442" y="4249004"/>
            <a:ext cx="966262" cy="966262"/>
          </a:xfrm>
          <a:prstGeom prst="rect">
            <a:avLst/>
          </a:prstGeom>
        </p:spPr>
      </p:pic>
      <p:pic>
        <p:nvPicPr>
          <p:cNvPr id="22" name="図 21" descr="レゴ, おもちゃ が含まれている画像&#10;&#10;自動的に生成された説明">
            <a:extLst>
              <a:ext uri="{FF2B5EF4-FFF2-40B4-BE49-F238E27FC236}">
                <a16:creationId xmlns:a16="http://schemas.microsoft.com/office/drawing/2014/main" id="{152771BE-2FCA-44CD-88FE-A071434AAA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910" y="4338651"/>
            <a:ext cx="966262" cy="966262"/>
          </a:xfrm>
          <a:prstGeom prst="rect">
            <a:avLst/>
          </a:prstGeom>
        </p:spPr>
      </p:pic>
      <p:sp>
        <p:nvSpPr>
          <p:cNvPr id="23" name="四角形: 角を丸くする 22">
            <a:extLst>
              <a:ext uri="{FF2B5EF4-FFF2-40B4-BE49-F238E27FC236}">
                <a16:creationId xmlns:a16="http://schemas.microsoft.com/office/drawing/2014/main" id="{6AF59413-A959-CDCF-A7BE-0BA0031C7757}"/>
              </a:ext>
            </a:extLst>
          </p:cNvPr>
          <p:cNvSpPr/>
          <p:nvPr/>
        </p:nvSpPr>
        <p:spPr>
          <a:xfrm>
            <a:off x="9301279" y="1258489"/>
            <a:ext cx="2284429" cy="7440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t>Have a virtual slide microscope</a:t>
            </a:r>
            <a:endParaRPr kumimoji="1" lang="ja-JP" altLang="en-US" dirty="0"/>
          </a:p>
        </p:txBody>
      </p:sp>
      <p:sp>
        <p:nvSpPr>
          <p:cNvPr id="24" name="四角形: 角を丸くする 23">
            <a:extLst>
              <a:ext uri="{FF2B5EF4-FFF2-40B4-BE49-F238E27FC236}">
                <a16:creationId xmlns:a16="http://schemas.microsoft.com/office/drawing/2014/main" id="{5A89E1AE-1037-8E88-C7B1-317EEC1671A1}"/>
              </a:ext>
            </a:extLst>
          </p:cNvPr>
          <p:cNvSpPr/>
          <p:nvPr/>
        </p:nvSpPr>
        <p:spPr>
          <a:xfrm>
            <a:off x="9301279" y="2907817"/>
            <a:ext cx="2284429" cy="2488935"/>
          </a:xfrm>
          <a:prstGeom prst="roundRect">
            <a:avLst/>
          </a:prstGeom>
          <a:solidFill>
            <a:schemeClr val="bg1">
              <a:lumMod val="8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schemeClr val="tx1"/>
                </a:solidFill>
              </a:rPr>
              <a:t>Don't have a virtual slide microscope
</a:t>
            </a:r>
            <a:endParaRPr kumimoji="1" lang="ja-JP" altLang="en-US" dirty="0">
              <a:solidFill>
                <a:schemeClr val="tx1"/>
              </a:solidFill>
            </a:endParaRPr>
          </a:p>
        </p:txBody>
      </p:sp>
      <p:sp>
        <p:nvSpPr>
          <p:cNvPr id="25" name="矢印: 上 24">
            <a:extLst>
              <a:ext uri="{FF2B5EF4-FFF2-40B4-BE49-F238E27FC236}">
                <a16:creationId xmlns:a16="http://schemas.microsoft.com/office/drawing/2014/main" id="{8EE02F65-3F03-138A-4411-E79DFE97054E}"/>
              </a:ext>
            </a:extLst>
          </p:cNvPr>
          <p:cNvSpPr/>
          <p:nvPr/>
        </p:nvSpPr>
        <p:spPr>
          <a:xfrm>
            <a:off x="1961732" y="2529194"/>
            <a:ext cx="2631865" cy="3009379"/>
          </a:xfrm>
          <a:prstGeom prst="upArrow">
            <a:avLst>
              <a:gd name="adj1" fmla="val 64764"/>
              <a:gd name="adj2" fmla="val 50000"/>
            </a:avLst>
          </a:prstGeom>
          <a:solidFill>
            <a:schemeClr val="accent4">
              <a:alpha val="6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ja-JP" b="1" dirty="0">
                <a:solidFill>
                  <a:schemeClr val="tx1"/>
                </a:solidFill>
              </a:rPr>
              <a:t>Send the specimen itself
</a:t>
            </a:r>
            <a:endParaRPr kumimoji="1" lang="ja-JP" altLang="en-US" b="1" dirty="0">
              <a:solidFill>
                <a:schemeClr val="tx1"/>
              </a:solidFill>
            </a:endParaRPr>
          </a:p>
        </p:txBody>
      </p:sp>
      <p:sp>
        <p:nvSpPr>
          <p:cNvPr id="26" name="テキスト ボックス 25">
            <a:extLst>
              <a:ext uri="{FF2B5EF4-FFF2-40B4-BE49-F238E27FC236}">
                <a16:creationId xmlns:a16="http://schemas.microsoft.com/office/drawing/2014/main" id="{0512312F-6DB7-6676-AA0A-C3570C193C21}"/>
              </a:ext>
            </a:extLst>
          </p:cNvPr>
          <p:cNvSpPr txBox="1"/>
          <p:nvPr/>
        </p:nvSpPr>
        <p:spPr>
          <a:xfrm>
            <a:off x="6866343" y="4568935"/>
            <a:ext cx="2083324" cy="923330"/>
          </a:xfrm>
          <a:prstGeom prst="rect">
            <a:avLst/>
          </a:prstGeom>
          <a:noFill/>
          <a:ln>
            <a:solidFill>
              <a:srgbClr val="000000"/>
            </a:solidFill>
          </a:ln>
        </p:spPr>
        <p:txBody>
          <a:bodyPr wrap="square" rtlCol="0">
            <a:spAutoFit/>
          </a:bodyPr>
          <a:lstStyle/>
          <a:p>
            <a:r>
              <a:rPr lang="en-US" altLang="ja-JP" dirty="0"/>
              <a:t>Hospital layer where patients first come into contact</a:t>
            </a:r>
            <a:endParaRPr kumimoji="1" lang="ja-JP" altLang="en-US" dirty="0"/>
          </a:p>
        </p:txBody>
      </p:sp>
      <p:sp>
        <p:nvSpPr>
          <p:cNvPr id="27" name="テキスト ボックス 26">
            <a:extLst>
              <a:ext uri="{FF2B5EF4-FFF2-40B4-BE49-F238E27FC236}">
                <a16:creationId xmlns:a16="http://schemas.microsoft.com/office/drawing/2014/main" id="{5716C8C2-6E04-8901-DFDC-E59C9F0799FC}"/>
              </a:ext>
            </a:extLst>
          </p:cNvPr>
          <p:cNvSpPr txBox="1"/>
          <p:nvPr/>
        </p:nvSpPr>
        <p:spPr>
          <a:xfrm>
            <a:off x="6866343" y="3387552"/>
            <a:ext cx="2083324" cy="923330"/>
          </a:xfrm>
          <a:prstGeom prst="rect">
            <a:avLst/>
          </a:prstGeom>
          <a:noFill/>
          <a:ln>
            <a:solidFill>
              <a:srgbClr val="000000"/>
            </a:solidFill>
          </a:ln>
        </p:spPr>
        <p:txBody>
          <a:bodyPr wrap="square" rtlCol="0">
            <a:spAutoFit/>
          </a:bodyPr>
          <a:lstStyle/>
          <a:p>
            <a:r>
              <a:rPr lang="en-US" altLang="ja-JP" dirty="0"/>
              <a:t>The pathologist is a part-time
Hospital layer</a:t>
            </a:r>
            <a:endParaRPr kumimoji="1" lang="ja-JP" altLang="en-US" dirty="0"/>
          </a:p>
        </p:txBody>
      </p:sp>
      <p:sp>
        <p:nvSpPr>
          <p:cNvPr id="28" name="テキスト ボックス 27">
            <a:extLst>
              <a:ext uri="{FF2B5EF4-FFF2-40B4-BE49-F238E27FC236}">
                <a16:creationId xmlns:a16="http://schemas.microsoft.com/office/drawing/2014/main" id="{CE1BCC97-2D0F-9689-FD3F-BB8F547B575B}"/>
              </a:ext>
            </a:extLst>
          </p:cNvPr>
          <p:cNvSpPr txBox="1"/>
          <p:nvPr/>
        </p:nvSpPr>
        <p:spPr>
          <a:xfrm>
            <a:off x="6866343" y="1258489"/>
            <a:ext cx="2083324" cy="2031325"/>
          </a:xfrm>
          <a:prstGeom prst="rect">
            <a:avLst/>
          </a:prstGeom>
          <a:noFill/>
          <a:ln>
            <a:solidFill>
              <a:srgbClr val="000000"/>
            </a:solidFill>
          </a:ln>
        </p:spPr>
        <p:txBody>
          <a:bodyPr wrap="square" rtlCol="0">
            <a:spAutoFit/>
          </a:bodyPr>
          <a:lstStyle/>
          <a:p>
            <a:r>
              <a:rPr lang="en-US" altLang="ja-JP" dirty="0"/>
              <a:t>A pathologist is a full-time
Hospital layer
</a:t>
            </a:r>
          </a:p>
          <a:p>
            <a:endParaRPr lang="en-US" altLang="ja-JP" dirty="0"/>
          </a:p>
          <a:p>
            <a:endParaRPr kumimoji="1" lang="en-US" altLang="ja-JP" dirty="0"/>
          </a:p>
          <a:p>
            <a:endParaRPr kumimoji="1" lang="ja-JP" altLang="en-US" dirty="0"/>
          </a:p>
        </p:txBody>
      </p:sp>
      <p:sp>
        <p:nvSpPr>
          <p:cNvPr id="29" name="四角形: 角を丸くする 28">
            <a:extLst>
              <a:ext uri="{FF2B5EF4-FFF2-40B4-BE49-F238E27FC236}">
                <a16:creationId xmlns:a16="http://schemas.microsoft.com/office/drawing/2014/main" id="{2ABC4F6F-082E-00FD-129F-33816EAA37BE}"/>
              </a:ext>
            </a:extLst>
          </p:cNvPr>
          <p:cNvSpPr/>
          <p:nvPr/>
        </p:nvSpPr>
        <p:spPr>
          <a:xfrm>
            <a:off x="9502219" y="4568935"/>
            <a:ext cx="1970202" cy="735978"/>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b="1" dirty="0">
                <a:solidFill>
                  <a:schemeClr val="tx1"/>
                </a:solidFill>
              </a:rPr>
              <a:t>Virtual slide microscopes cannot be purchased due to cost</a:t>
            </a:r>
            <a:endParaRPr kumimoji="1" lang="ja-JP" altLang="en-US" sz="1400" b="1" dirty="0">
              <a:solidFill>
                <a:schemeClr val="tx1"/>
              </a:solidFill>
            </a:endParaRPr>
          </a:p>
        </p:txBody>
      </p:sp>
      <p:sp>
        <p:nvSpPr>
          <p:cNvPr id="30" name="テキスト ボックス 29">
            <a:extLst>
              <a:ext uri="{FF2B5EF4-FFF2-40B4-BE49-F238E27FC236}">
                <a16:creationId xmlns:a16="http://schemas.microsoft.com/office/drawing/2014/main" id="{13E834D3-4E84-506D-B423-6F17A40983DF}"/>
              </a:ext>
            </a:extLst>
          </p:cNvPr>
          <p:cNvSpPr txBox="1"/>
          <p:nvPr/>
        </p:nvSpPr>
        <p:spPr>
          <a:xfrm>
            <a:off x="4092664" y="5750070"/>
            <a:ext cx="7868051" cy="461665"/>
          </a:xfrm>
          <a:prstGeom prst="rect">
            <a:avLst/>
          </a:prstGeom>
          <a:noFill/>
        </p:spPr>
        <p:txBody>
          <a:bodyPr wrap="none" rtlCol="0">
            <a:spAutoFit/>
          </a:bodyPr>
          <a:lstStyle/>
          <a:p>
            <a:r>
              <a:rPr lang="en-US" altLang="ja-JP" sz="2400" b="1" dirty="0"/>
              <a:t>This picture is the same both in Japan and overseas as Japan</a:t>
            </a:r>
            <a:endParaRPr kumimoji="1" lang="ja-JP" altLang="en-US" sz="2400" b="1" dirty="0"/>
          </a:p>
        </p:txBody>
      </p:sp>
    </p:spTree>
    <p:extLst>
      <p:ext uri="{BB962C8B-B14F-4D97-AF65-F5344CB8AC3E}">
        <p14:creationId xmlns:p14="http://schemas.microsoft.com/office/powerpoint/2010/main" val="30309754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0AA40DA-A804-2C94-441D-7E3F6895E5C1}"/>
              </a:ext>
            </a:extLst>
          </p:cNvPr>
          <p:cNvSpPr>
            <a:spLocks noGrp="1"/>
          </p:cNvSpPr>
          <p:nvPr>
            <p:ph type="title"/>
          </p:nvPr>
        </p:nvSpPr>
        <p:spPr/>
        <p:txBody>
          <a:bodyPr/>
          <a:lstStyle/>
          <a:p>
            <a:r>
              <a:rPr lang="en-US" altLang="ja-JP"/>
              <a:t>Our solution</a:t>
            </a:r>
            <a:endParaRPr kumimoji="1" lang="ja-JP" altLang="en-US" dirty="0"/>
          </a:p>
        </p:txBody>
      </p:sp>
      <p:pic>
        <p:nvPicPr>
          <p:cNvPr id="5" name="図 4" descr="レゴのキャラクター&#10;&#10;低い精度で自動的に生成された説明">
            <a:extLst>
              <a:ext uri="{FF2B5EF4-FFF2-40B4-BE49-F238E27FC236}">
                <a16:creationId xmlns:a16="http://schemas.microsoft.com/office/drawing/2014/main" id="{E3050C51-A70A-3BEA-E5E4-ADC333A3C0E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6096" y="633603"/>
            <a:ext cx="1583138" cy="1583138"/>
          </a:xfrm>
          <a:prstGeom prst="rect">
            <a:avLst/>
          </a:prstGeom>
        </p:spPr>
      </p:pic>
      <p:pic>
        <p:nvPicPr>
          <p:cNvPr id="7" name="図 6" descr="レゴ, おもちゃ が含まれている画像&#10;&#10;自動的に生成された説明">
            <a:extLst>
              <a:ext uri="{FF2B5EF4-FFF2-40B4-BE49-F238E27FC236}">
                <a16:creationId xmlns:a16="http://schemas.microsoft.com/office/drawing/2014/main" id="{8862A5C3-FD03-CE92-E6CC-EA765940F3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0087" y="2796722"/>
            <a:ext cx="966262" cy="966262"/>
          </a:xfrm>
          <a:prstGeom prst="rect">
            <a:avLst/>
          </a:prstGeom>
        </p:spPr>
      </p:pic>
      <p:pic>
        <p:nvPicPr>
          <p:cNvPr id="12" name="図 11" descr="レゴ, おもちゃ が含まれている画像&#10;&#10;自動的に生成された説明">
            <a:extLst>
              <a:ext uri="{FF2B5EF4-FFF2-40B4-BE49-F238E27FC236}">
                <a16:creationId xmlns:a16="http://schemas.microsoft.com/office/drawing/2014/main" id="{24CB3CB7-5B6B-3C03-B240-55B9CEA53E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4768" y="2796722"/>
            <a:ext cx="966262" cy="966262"/>
          </a:xfrm>
          <a:prstGeom prst="rect">
            <a:avLst/>
          </a:prstGeom>
        </p:spPr>
      </p:pic>
      <p:pic>
        <p:nvPicPr>
          <p:cNvPr id="16" name="図 15" descr="レゴ, おもちゃ が含まれている画像&#10;&#10;自動的に生成された説明">
            <a:extLst>
              <a:ext uri="{FF2B5EF4-FFF2-40B4-BE49-F238E27FC236}">
                <a16:creationId xmlns:a16="http://schemas.microsoft.com/office/drawing/2014/main" id="{50E711D0-B9AE-02E3-C86F-1F7A5C4B81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19449" y="2796722"/>
            <a:ext cx="966262" cy="966262"/>
          </a:xfrm>
          <a:prstGeom prst="rect">
            <a:avLst/>
          </a:prstGeom>
        </p:spPr>
      </p:pic>
      <p:pic>
        <p:nvPicPr>
          <p:cNvPr id="17" name="図 16" descr="レゴ, おもちゃ が含まれている画像&#10;&#10;自動的に生成された説明">
            <a:extLst>
              <a:ext uri="{FF2B5EF4-FFF2-40B4-BE49-F238E27FC236}">
                <a16:creationId xmlns:a16="http://schemas.microsoft.com/office/drawing/2014/main" id="{A8F78433-BB20-A51A-45F6-8EB1DA012F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038" y="4249004"/>
            <a:ext cx="966262" cy="966262"/>
          </a:xfrm>
          <a:prstGeom prst="rect">
            <a:avLst/>
          </a:prstGeom>
        </p:spPr>
      </p:pic>
      <p:sp>
        <p:nvSpPr>
          <p:cNvPr id="18" name="テキスト ボックス 17">
            <a:extLst>
              <a:ext uri="{FF2B5EF4-FFF2-40B4-BE49-F238E27FC236}">
                <a16:creationId xmlns:a16="http://schemas.microsoft.com/office/drawing/2014/main" id="{34936B61-6C73-63BF-C056-EA8B5E6916E9}"/>
              </a:ext>
            </a:extLst>
          </p:cNvPr>
          <p:cNvSpPr txBox="1"/>
          <p:nvPr/>
        </p:nvSpPr>
        <p:spPr>
          <a:xfrm>
            <a:off x="2312552" y="2027863"/>
            <a:ext cx="2273106" cy="369332"/>
          </a:xfrm>
          <a:prstGeom prst="rect">
            <a:avLst/>
          </a:prstGeom>
          <a:noFill/>
        </p:spPr>
        <p:txBody>
          <a:bodyPr wrap="square" rtlCol="0">
            <a:spAutoFit/>
          </a:bodyPr>
          <a:lstStyle/>
          <a:p>
            <a:r>
              <a:rPr lang="en-US" altLang="ja-JP" dirty="0"/>
              <a:t>Cancer Base Hospital</a:t>
            </a:r>
            <a:endParaRPr kumimoji="1" lang="ja-JP" altLang="en-US" dirty="0"/>
          </a:p>
        </p:txBody>
      </p:sp>
      <p:pic>
        <p:nvPicPr>
          <p:cNvPr id="19" name="図 18" descr="レゴ, おもちゃ が含まれている画像&#10;&#10;自動的に生成された説明">
            <a:extLst>
              <a:ext uri="{FF2B5EF4-FFF2-40B4-BE49-F238E27FC236}">
                <a16:creationId xmlns:a16="http://schemas.microsoft.com/office/drawing/2014/main" id="{7AB5F8FC-9784-2A77-3615-ADBF01FDBD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48506" y="4249004"/>
            <a:ext cx="966262" cy="966262"/>
          </a:xfrm>
          <a:prstGeom prst="rect">
            <a:avLst/>
          </a:prstGeom>
        </p:spPr>
      </p:pic>
      <p:pic>
        <p:nvPicPr>
          <p:cNvPr id="20" name="図 19" descr="レゴ, おもちゃ が含まれている画像&#10;&#10;自動的に生成された説明">
            <a:extLst>
              <a:ext uri="{FF2B5EF4-FFF2-40B4-BE49-F238E27FC236}">
                <a16:creationId xmlns:a16="http://schemas.microsoft.com/office/drawing/2014/main" id="{9221EACA-0A49-B8DE-C5AF-EC6F369717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65974" y="4249004"/>
            <a:ext cx="966262" cy="966262"/>
          </a:xfrm>
          <a:prstGeom prst="rect">
            <a:avLst/>
          </a:prstGeom>
        </p:spPr>
      </p:pic>
      <p:pic>
        <p:nvPicPr>
          <p:cNvPr id="21" name="図 20" descr="レゴ, おもちゃ が含まれている画像&#10;&#10;自動的に生成された説明">
            <a:extLst>
              <a:ext uri="{FF2B5EF4-FFF2-40B4-BE49-F238E27FC236}">
                <a16:creationId xmlns:a16="http://schemas.microsoft.com/office/drawing/2014/main" id="{9C71A24E-9CE1-B747-AF53-12FED066F7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83442" y="4249004"/>
            <a:ext cx="966262" cy="966262"/>
          </a:xfrm>
          <a:prstGeom prst="rect">
            <a:avLst/>
          </a:prstGeom>
        </p:spPr>
      </p:pic>
      <p:pic>
        <p:nvPicPr>
          <p:cNvPr id="22" name="図 21" descr="レゴ, おもちゃ が含まれている画像&#10;&#10;自動的に生成された説明">
            <a:extLst>
              <a:ext uri="{FF2B5EF4-FFF2-40B4-BE49-F238E27FC236}">
                <a16:creationId xmlns:a16="http://schemas.microsoft.com/office/drawing/2014/main" id="{152771BE-2FCA-44CD-88FE-A071434AAA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910" y="4338651"/>
            <a:ext cx="966262" cy="966262"/>
          </a:xfrm>
          <a:prstGeom prst="rect">
            <a:avLst/>
          </a:prstGeom>
        </p:spPr>
      </p:pic>
      <p:sp>
        <p:nvSpPr>
          <p:cNvPr id="23" name="四角形: 角を丸くする 22">
            <a:extLst>
              <a:ext uri="{FF2B5EF4-FFF2-40B4-BE49-F238E27FC236}">
                <a16:creationId xmlns:a16="http://schemas.microsoft.com/office/drawing/2014/main" id="{6AF59413-A959-CDCF-A7BE-0BA0031C7757}"/>
              </a:ext>
            </a:extLst>
          </p:cNvPr>
          <p:cNvSpPr/>
          <p:nvPr/>
        </p:nvSpPr>
        <p:spPr>
          <a:xfrm>
            <a:off x="9170602" y="1258488"/>
            <a:ext cx="1142214" cy="449158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t>Have a microscope
</a:t>
            </a:r>
            <a:endParaRPr kumimoji="1" lang="ja-JP" altLang="en-US" dirty="0"/>
          </a:p>
        </p:txBody>
      </p:sp>
      <p:sp>
        <p:nvSpPr>
          <p:cNvPr id="26" name="テキスト ボックス 25">
            <a:extLst>
              <a:ext uri="{FF2B5EF4-FFF2-40B4-BE49-F238E27FC236}">
                <a16:creationId xmlns:a16="http://schemas.microsoft.com/office/drawing/2014/main" id="{0512312F-6DB7-6676-AA0A-C3570C193C21}"/>
              </a:ext>
            </a:extLst>
          </p:cNvPr>
          <p:cNvSpPr txBox="1"/>
          <p:nvPr/>
        </p:nvSpPr>
        <p:spPr>
          <a:xfrm>
            <a:off x="6866343" y="4568935"/>
            <a:ext cx="2083324" cy="923330"/>
          </a:xfrm>
          <a:prstGeom prst="rect">
            <a:avLst/>
          </a:prstGeom>
          <a:noFill/>
          <a:ln>
            <a:solidFill>
              <a:srgbClr val="000000"/>
            </a:solidFill>
          </a:ln>
        </p:spPr>
        <p:txBody>
          <a:bodyPr wrap="square" rtlCol="0">
            <a:spAutoFit/>
          </a:bodyPr>
          <a:lstStyle/>
          <a:p>
            <a:r>
              <a:rPr lang="en-US" altLang="ja-JP" dirty="0"/>
              <a:t>Hospital layer where patients first come into contact</a:t>
            </a:r>
            <a:endParaRPr kumimoji="1" lang="ja-JP" altLang="en-US" dirty="0"/>
          </a:p>
        </p:txBody>
      </p:sp>
      <p:sp>
        <p:nvSpPr>
          <p:cNvPr id="27" name="テキスト ボックス 26">
            <a:extLst>
              <a:ext uri="{FF2B5EF4-FFF2-40B4-BE49-F238E27FC236}">
                <a16:creationId xmlns:a16="http://schemas.microsoft.com/office/drawing/2014/main" id="{5716C8C2-6E04-8901-DFDC-E59C9F0799FC}"/>
              </a:ext>
            </a:extLst>
          </p:cNvPr>
          <p:cNvSpPr txBox="1"/>
          <p:nvPr/>
        </p:nvSpPr>
        <p:spPr>
          <a:xfrm>
            <a:off x="6866343" y="3387552"/>
            <a:ext cx="2083324" cy="923330"/>
          </a:xfrm>
          <a:prstGeom prst="rect">
            <a:avLst/>
          </a:prstGeom>
          <a:noFill/>
          <a:ln>
            <a:solidFill>
              <a:srgbClr val="000000"/>
            </a:solidFill>
          </a:ln>
        </p:spPr>
        <p:txBody>
          <a:bodyPr wrap="square" rtlCol="0">
            <a:spAutoFit/>
          </a:bodyPr>
          <a:lstStyle/>
          <a:p>
            <a:r>
              <a:rPr lang="en-US" altLang="ja-JP" dirty="0"/>
              <a:t>The pathologist is a part-time
Hospital layer</a:t>
            </a:r>
            <a:endParaRPr kumimoji="1" lang="ja-JP" altLang="en-US" dirty="0"/>
          </a:p>
        </p:txBody>
      </p:sp>
      <p:sp>
        <p:nvSpPr>
          <p:cNvPr id="28" name="テキスト ボックス 27">
            <a:extLst>
              <a:ext uri="{FF2B5EF4-FFF2-40B4-BE49-F238E27FC236}">
                <a16:creationId xmlns:a16="http://schemas.microsoft.com/office/drawing/2014/main" id="{CE1BCC97-2D0F-9689-FD3F-BB8F547B575B}"/>
              </a:ext>
            </a:extLst>
          </p:cNvPr>
          <p:cNvSpPr txBox="1"/>
          <p:nvPr/>
        </p:nvSpPr>
        <p:spPr>
          <a:xfrm>
            <a:off x="6866343" y="1258489"/>
            <a:ext cx="2083324" cy="1754326"/>
          </a:xfrm>
          <a:prstGeom prst="rect">
            <a:avLst/>
          </a:prstGeom>
          <a:noFill/>
          <a:ln>
            <a:solidFill>
              <a:srgbClr val="000000"/>
            </a:solidFill>
          </a:ln>
        </p:spPr>
        <p:txBody>
          <a:bodyPr wrap="square" rtlCol="0">
            <a:spAutoFit/>
          </a:bodyPr>
          <a:lstStyle/>
          <a:p>
            <a:r>
              <a:rPr lang="en-US" altLang="ja-JP" dirty="0"/>
              <a:t>A pathologist is a full-time
Hospital layer
</a:t>
            </a:r>
          </a:p>
          <a:p>
            <a:endParaRPr kumimoji="1" lang="en-US" altLang="ja-JP" dirty="0"/>
          </a:p>
          <a:p>
            <a:endParaRPr kumimoji="1" lang="ja-JP" altLang="en-US" dirty="0"/>
          </a:p>
        </p:txBody>
      </p:sp>
      <p:sp>
        <p:nvSpPr>
          <p:cNvPr id="31" name="四角形: 角を丸くする 30">
            <a:extLst>
              <a:ext uri="{FF2B5EF4-FFF2-40B4-BE49-F238E27FC236}">
                <a16:creationId xmlns:a16="http://schemas.microsoft.com/office/drawing/2014/main" id="{0880EF2F-5243-F2B7-A9BF-268BCD4820F6}"/>
              </a:ext>
            </a:extLst>
          </p:cNvPr>
          <p:cNvSpPr/>
          <p:nvPr/>
        </p:nvSpPr>
        <p:spPr>
          <a:xfrm>
            <a:off x="10533751" y="1258488"/>
            <a:ext cx="1423400" cy="449158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t>Everything can be converted into virtual slides</a:t>
            </a:r>
          </a:p>
          <a:p>
            <a:pPr algn="ctr"/>
            <a:endParaRPr lang="en-US" altLang="ja-JP" dirty="0"/>
          </a:p>
          <a:p>
            <a:pPr algn="ctr"/>
            <a:r>
              <a:rPr lang="en-US" altLang="ja-JP" dirty="0"/>
              <a:t>Comprehensive and efficient diagnosis by remote discussion and operation
</a:t>
            </a:r>
            <a:endParaRPr kumimoji="1" lang="ja-JP" altLang="en-US" dirty="0"/>
          </a:p>
        </p:txBody>
      </p:sp>
      <p:sp>
        <p:nvSpPr>
          <p:cNvPr id="4" name="矢印: 上下 3">
            <a:extLst>
              <a:ext uri="{FF2B5EF4-FFF2-40B4-BE49-F238E27FC236}">
                <a16:creationId xmlns:a16="http://schemas.microsoft.com/office/drawing/2014/main" id="{ED85997E-1CE7-CC86-5606-1FAD37A02AD6}"/>
              </a:ext>
            </a:extLst>
          </p:cNvPr>
          <p:cNvSpPr/>
          <p:nvPr/>
        </p:nvSpPr>
        <p:spPr>
          <a:xfrm rot="3506539">
            <a:off x="1964484" y="2162817"/>
            <a:ext cx="223728" cy="8671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矢印: 上下 31">
            <a:extLst>
              <a:ext uri="{FF2B5EF4-FFF2-40B4-BE49-F238E27FC236}">
                <a16:creationId xmlns:a16="http://schemas.microsoft.com/office/drawing/2014/main" id="{9A0E6EE9-4B13-3D4E-0464-BD934115208C}"/>
              </a:ext>
            </a:extLst>
          </p:cNvPr>
          <p:cNvSpPr/>
          <p:nvPr/>
        </p:nvSpPr>
        <p:spPr>
          <a:xfrm rot="1979766">
            <a:off x="1197254" y="3572432"/>
            <a:ext cx="223728" cy="8671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矢印: 上下 32">
            <a:extLst>
              <a:ext uri="{FF2B5EF4-FFF2-40B4-BE49-F238E27FC236}">
                <a16:creationId xmlns:a16="http://schemas.microsoft.com/office/drawing/2014/main" id="{AE8F286F-5AF4-87E9-4854-CE8E2367AD7D}"/>
              </a:ext>
            </a:extLst>
          </p:cNvPr>
          <p:cNvSpPr/>
          <p:nvPr/>
        </p:nvSpPr>
        <p:spPr>
          <a:xfrm rot="1979766">
            <a:off x="2564117" y="3563921"/>
            <a:ext cx="223728" cy="86712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矢印: 上下 33">
            <a:extLst>
              <a:ext uri="{FF2B5EF4-FFF2-40B4-BE49-F238E27FC236}">
                <a16:creationId xmlns:a16="http://schemas.microsoft.com/office/drawing/2014/main" id="{B0D1DAD4-BD5F-0F2B-0391-437230BCD6E0}"/>
              </a:ext>
            </a:extLst>
          </p:cNvPr>
          <p:cNvSpPr/>
          <p:nvPr/>
        </p:nvSpPr>
        <p:spPr>
          <a:xfrm rot="877932">
            <a:off x="4427512" y="3699883"/>
            <a:ext cx="207645" cy="6680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矢印: 上下 34">
            <a:extLst>
              <a:ext uri="{FF2B5EF4-FFF2-40B4-BE49-F238E27FC236}">
                <a16:creationId xmlns:a16="http://schemas.microsoft.com/office/drawing/2014/main" id="{6523870E-B265-838E-1669-D1DA1DCBED7D}"/>
              </a:ext>
            </a:extLst>
          </p:cNvPr>
          <p:cNvSpPr/>
          <p:nvPr/>
        </p:nvSpPr>
        <p:spPr>
          <a:xfrm rot="20217327">
            <a:off x="3534129" y="3724705"/>
            <a:ext cx="207645" cy="6680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矢印: 上下 35">
            <a:extLst>
              <a:ext uri="{FF2B5EF4-FFF2-40B4-BE49-F238E27FC236}">
                <a16:creationId xmlns:a16="http://schemas.microsoft.com/office/drawing/2014/main" id="{759B94AD-97CD-BA46-5405-C76D33025529}"/>
              </a:ext>
            </a:extLst>
          </p:cNvPr>
          <p:cNvSpPr/>
          <p:nvPr/>
        </p:nvSpPr>
        <p:spPr>
          <a:xfrm rot="20217327">
            <a:off x="2026795" y="3645231"/>
            <a:ext cx="207645" cy="6680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矢印: 上下 36">
            <a:extLst>
              <a:ext uri="{FF2B5EF4-FFF2-40B4-BE49-F238E27FC236}">
                <a16:creationId xmlns:a16="http://schemas.microsoft.com/office/drawing/2014/main" id="{3202E85F-7615-5B32-6649-91973E5A699D}"/>
              </a:ext>
            </a:extLst>
          </p:cNvPr>
          <p:cNvSpPr/>
          <p:nvPr/>
        </p:nvSpPr>
        <p:spPr>
          <a:xfrm rot="19659918">
            <a:off x="5341042" y="3688228"/>
            <a:ext cx="207645" cy="6680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矢印: 上下 37">
            <a:extLst>
              <a:ext uri="{FF2B5EF4-FFF2-40B4-BE49-F238E27FC236}">
                <a16:creationId xmlns:a16="http://schemas.microsoft.com/office/drawing/2014/main" id="{C647288C-9ACF-A2C3-2643-9C9A9A5CF717}"/>
              </a:ext>
            </a:extLst>
          </p:cNvPr>
          <p:cNvSpPr/>
          <p:nvPr/>
        </p:nvSpPr>
        <p:spPr>
          <a:xfrm rot="18832798">
            <a:off x="4141122" y="2357983"/>
            <a:ext cx="207645" cy="6680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矢印: 上下 38">
            <a:extLst>
              <a:ext uri="{FF2B5EF4-FFF2-40B4-BE49-F238E27FC236}">
                <a16:creationId xmlns:a16="http://schemas.microsoft.com/office/drawing/2014/main" id="{AACAAFC7-4E6D-1F51-C7CD-EDDA330D249E}"/>
              </a:ext>
            </a:extLst>
          </p:cNvPr>
          <p:cNvSpPr/>
          <p:nvPr/>
        </p:nvSpPr>
        <p:spPr>
          <a:xfrm rot="289544">
            <a:off x="3131875" y="2432081"/>
            <a:ext cx="199501" cy="45825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矢印: 上下 39">
            <a:extLst>
              <a:ext uri="{FF2B5EF4-FFF2-40B4-BE49-F238E27FC236}">
                <a16:creationId xmlns:a16="http://schemas.microsoft.com/office/drawing/2014/main" id="{FF5DB00B-6A53-19AB-4ABF-BEBB85E28588}"/>
              </a:ext>
            </a:extLst>
          </p:cNvPr>
          <p:cNvSpPr/>
          <p:nvPr/>
        </p:nvSpPr>
        <p:spPr>
          <a:xfrm rot="2058006">
            <a:off x="4033252" y="3571925"/>
            <a:ext cx="207645" cy="6680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矢印: 上下 40">
            <a:extLst>
              <a:ext uri="{FF2B5EF4-FFF2-40B4-BE49-F238E27FC236}">
                <a16:creationId xmlns:a16="http://schemas.microsoft.com/office/drawing/2014/main" id="{C0E9FA41-6150-15ED-6A5F-0C6781B96D44}"/>
              </a:ext>
            </a:extLst>
          </p:cNvPr>
          <p:cNvSpPr/>
          <p:nvPr/>
        </p:nvSpPr>
        <p:spPr>
          <a:xfrm rot="5400000">
            <a:off x="3868128" y="2960249"/>
            <a:ext cx="207645" cy="6680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矢印: 上下 41">
            <a:extLst>
              <a:ext uri="{FF2B5EF4-FFF2-40B4-BE49-F238E27FC236}">
                <a16:creationId xmlns:a16="http://schemas.microsoft.com/office/drawing/2014/main" id="{38AB533B-8CD5-E632-8057-8F17363B54A8}"/>
              </a:ext>
            </a:extLst>
          </p:cNvPr>
          <p:cNvSpPr/>
          <p:nvPr/>
        </p:nvSpPr>
        <p:spPr>
          <a:xfrm rot="5400000">
            <a:off x="2232905" y="2943362"/>
            <a:ext cx="207645" cy="6680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a:extLst>
              <a:ext uri="{FF2B5EF4-FFF2-40B4-BE49-F238E27FC236}">
                <a16:creationId xmlns:a16="http://schemas.microsoft.com/office/drawing/2014/main" id="{A88BABCF-5C16-5210-70E7-E5DD0B5CB88C}"/>
              </a:ext>
            </a:extLst>
          </p:cNvPr>
          <p:cNvSpPr txBox="1"/>
          <p:nvPr/>
        </p:nvSpPr>
        <p:spPr>
          <a:xfrm>
            <a:off x="28183" y="5828688"/>
            <a:ext cx="12260985" cy="461665"/>
          </a:xfrm>
          <a:prstGeom prst="rect">
            <a:avLst/>
          </a:prstGeom>
          <a:noFill/>
        </p:spPr>
        <p:txBody>
          <a:bodyPr wrap="none" rtlCol="0">
            <a:spAutoFit/>
          </a:bodyPr>
          <a:lstStyle/>
          <a:p>
            <a:r>
              <a:rPr lang="en-US" altLang="ja-JP" sz="2400" b="1" dirty="0"/>
              <a:t>Overwhelming efficiency and speed, so possibilities expand to the field of preventive diagnosis</a:t>
            </a:r>
            <a:endParaRPr kumimoji="1" lang="ja-JP" altLang="en-US" sz="2400" b="1" dirty="0"/>
          </a:p>
        </p:txBody>
      </p:sp>
      <p:sp>
        <p:nvSpPr>
          <p:cNvPr id="6" name="矢印: 右カーブ 5">
            <a:extLst>
              <a:ext uri="{FF2B5EF4-FFF2-40B4-BE49-F238E27FC236}">
                <a16:creationId xmlns:a16="http://schemas.microsoft.com/office/drawing/2014/main" id="{7D2750CE-D0BC-FF19-372A-EB09B6A00D9F}"/>
              </a:ext>
            </a:extLst>
          </p:cNvPr>
          <p:cNvSpPr/>
          <p:nvPr/>
        </p:nvSpPr>
        <p:spPr>
          <a:xfrm>
            <a:off x="123719" y="1642734"/>
            <a:ext cx="696903" cy="2770033"/>
          </a:xfrm>
          <a:prstGeom prst="curvedRightArrow">
            <a:avLst>
              <a:gd name="adj1" fmla="val 25000"/>
              <a:gd name="adj2" fmla="val 37949"/>
              <a:gd name="adj3" fmla="val 1995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248344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図 28" descr="挿絵 が含まれている画像&#10;&#10;自動的に生成された説明">
            <a:extLst>
              <a:ext uri="{FF2B5EF4-FFF2-40B4-BE49-F238E27FC236}">
                <a16:creationId xmlns:a16="http://schemas.microsoft.com/office/drawing/2014/main" id="{27876F5C-8DA7-49CD-94C3-C23E5018374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2585" y="2703813"/>
            <a:ext cx="450363" cy="450363"/>
          </a:xfrm>
          <a:prstGeom prst="rect">
            <a:avLst/>
          </a:prstGeom>
        </p:spPr>
      </p:pic>
      <p:sp>
        <p:nvSpPr>
          <p:cNvPr id="2" name="タイトル 1">
            <a:extLst>
              <a:ext uri="{FF2B5EF4-FFF2-40B4-BE49-F238E27FC236}">
                <a16:creationId xmlns:a16="http://schemas.microsoft.com/office/drawing/2014/main" id="{6C4C19D9-6C91-4624-BA31-43832E7D14F3}"/>
              </a:ext>
            </a:extLst>
          </p:cNvPr>
          <p:cNvSpPr>
            <a:spLocks noGrp="1"/>
          </p:cNvSpPr>
          <p:nvPr>
            <p:ph type="title"/>
          </p:nvPr>
        </p:nvSpPr>
        <p:spPr/>
        <p:txBody>
          <a:bodyPr>
            <a:normAutofit/>
          </a:bodyPr>
          <a:lstStyle/>
          <a:p>
            <a:r>
              <a:rPr lang="en-US" altLang="ja-JP" b="1" dirty="0"/>
              <a:t>Our own image analysis web application: Product Features</a:t>
            </a:r>
            <a:endParaRPr kumimoji="1" lang="ja-JP" altLang="en-US" b="1" dirty="0"/>
          </a:p>
        </p:txBody>
      </p:sp>
      <p:pic>
        <p:nvPicPr>
          <p:cNvPr id="5" name="図 4" descr="おもちゃ, レゴ, 挿絵, コンピュータ が含まれている画像&#10;&#10;自動的に生成された説明">
            <a:extLst>
              <a:ext uri="{FF2B5EF4-FFF2-40B4-BE49-F238E27FC236}">
                <a16:creationId xmlns:a16="http://schemas.microsoft.com/office/drawing/2014/main" id="{4C489A52-A8B4-4AEE-B72B-4BA471B0BF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6727" y="941339"/>
            <a:ext cx="8462835" cy="4758811"/>
          </a:xfrm>
          <a:prstGeom prst="rect">
            <a:avLst/>
          </a:prstGeom>
        </p:spPr>
      </p:pic>
      <p:sp>
        <p:nvSpPr>
          <p:cNvPr id="6" name="テキスト ボックス 5">
            <a:extLst>
              <a:ext uri="{FF2B5EF4-FFF2-40B4-BE49-F238E27FC236}">
                <a16:creationId xmlns:a16="http://schemas.microsoft.com/office/drawing/2014/main" id="{A04CC863-36C9-4634-924A-AEB0E35AF6BE}"/>
              </a:ext>
            </a:extLst>
          </p:cNvPr>
          <p:cNvSpPr txBox="1"/>
          <p:nvPr/>
        </p:nvSpPr>
        <p:spPr>
          <a:xfrm>
            <a:off x="6596049" y="5438540"/>
            <a:ext cx="3802131" cy="523220"/>
          </a:xfrm>
          <a:prstGeom prst="rect">
            <a:avLst/>
          </a:prstGeom>
          <a:solidFill>
            <a:schemeClr val="bg1">
              <a:lumMod val="85000"/>
            </a:schemeClr>
          </a:solidFill>
        </p:spPr>
        <p:txBody>
          <a:bodyPr wrap="none" rtlCol="0">
            <a:spAutoFit/>
          </a:bodyPr>
          <a:lstStyle/>
          <a:p>
            <a:r>
              <a:rPr lang="en-US" altLang="ja-JP" sz="1400" dirty="0"/>
              <a:t>Discussion with members as an integrated station
Can analyze and report</a:t>
            </a:r>
          </a:p>
        </p:txBody>
      </p:sp>
      <p:sp>
        <p:nvSpPr>
          <p:cNvPr id="7" name="テキスト ボックス 6">
            <a:extLst>
              <a:ext uri="{FF2B5EF4-FFF2-40B4-BE49-F238E27FC236}">
                <a16:creationId xmlns:a16="http://schemas.microsoft.com/office/drawing/2014/main" id="{5052D937-668C-42C6-84CF-05F1E16F3919}"/>
              </a:ext>
            </a:extLst>
          </p:cNvPr>
          <p:cNvSpPr txBox="1"/>
          <p:nvPr/>
        </p:nvSpPr>
        <p:spPr>
          <a:xfrm>
            <a:off x="2637699" y="891040"/>
            <a:ext cx="4118012" cy="400110"/>
          </a:xfrm>
          <a:prstGeom prst="rect">
            <a:avLst/>
          </a:prstGeom>
          <a:solidFill>
            <a:schemeClr val="bg1">
              <a:lumMod val="85000"/>
            </a:schemeClr>
          </a:solidFill>
        </p:spPr>
        <p:txBody>
          <a:bodyPr wrap="square">
            <a:spAutoFit/>
          </a:bodyPr>
          <a:lstStyle/>
          <a:p>
            <a:r>
              <a:rPr lang="en-US" altLang="ja-JP" sz="2000" dirty="0"/>
              <a:t>API connection and remote operation </a:t>
            </a:r>
            <a:endParaRPr kumimoji="1" lang="en-US" altLang="ja-JP" sz="2000" dirty="0"/>
          </a:p>
        </p:txBody>
      </p:sp>
      <p:sp>
        <p:nvSpPr>
          <p:cNvPr id="8" name="楕円 7">
            <a:extLst>
              <a:ext uri="{FF2B5EF4-FFF2-40B4-BE49-F238E27FC236}">
                <a16:creationId xmlns:a16="http://schemas.microsoft.com/office/drawing/2014/main" id="{4561A27E-0C5A-47ED-93D2-02BAB45DC0AF}"/>
              </a:ext>
            </a:extLst>
          </p:cNvPr>
          <p:cNvSpPr/>
          <p:nvPr/>
        </p:nvSpPr>
        <p:spPr>
          <a:xfrm>
            <a:off x="2396291" y="1220178"/>
            <a:ext cx="1613647" cy="646332"/>
          </a:xfrm>
          <a:prstGeom prst="ellipse">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chemeClr val="tx1"/>
                </a:solidFill>
              </a:rPr>
              <a:t>Proprietary technology</a:t>
            </a:r>
            <a:endParaRPr kumimoji="1" lang="ja-JP" altLang="en-US" sz="1400" dirty="0">
              <a:solidFill>
                <a:schemeClr val="tx1"/>
              </a:solidFill>
            </a:endParaRPr>
          </a:p>
        </p:txBody>
      </p:sp>
      <p:sp>
        <p:nvSpPr>
          <p:cNvPr id="9" name="テキスト ボックス 8">
            <a:extLst>
              <a:ext uri="{FF2B5EF4-FFF2-40B4-BE49-F238E27FC236}">
                <a16:creationId xmlns:a16="http://schemas.microsoft.com/office/drawing/2014/main" id="{4505F6BB-ADD8-43D2-B4D7-F4236858695C}"/>
              </a:ext>
            </a:extLst>
          </p:cNvPr>
          <p:cNvSpPr txBox="1"/>
          <p:nvPr/>
        </p:nvSpPr>
        <p:spPr>
          <a:xfrm>
            <a:off x="280969" y="4503406"/>
            <a:ext cx="4506184" cy="646331"/>
          </a:xfrm>
          <a:prstGeom prst="rect">
            <a:avLst/>
          </a:prstGeom>
          <a:solidFill>
            <a:srgbClr val="FFC000"/>
          </a:solidFill>
        </p:spPr>
        <p:txBody>
          <a:bodyPr wrap="square">
            <a:spAutoFit/>
          </a:bodyPr>
          <a:lstStyle/>
          <a:p>
            <a:r>
              <a:rPr lang="en-US" altLang="ja-JP" dirty="0"/>
              <a:t>Can read and reproduce proprietary format information from more than 200 companies</a:t>
            </a:r>
            <a:endParaRPr kumimoji="1" lang="en-US" altLang="ja-JP" dirty="0"/>
          </a:p>
        </p:txBody>
      </p:sp>
      <p:sp>
        <p:nvSpPr>
          <p:cNvPr id="10" name="楕円 9">
            <a:extLst>
              <a:ext uri="{FF2B5EF4-FFF2-40B4-BE49-F238E27FC236}">
                <a16:creationId xmlns:a16="http://schemas.microsoft.com/office/drawing/2014/main" id="{A79064A3-EC83-4E9E-AC14-6361EF37A793}"/>
              </a:ext>
            </a:extLst>
          </p:cNvPr>
          <p:cNvSpPr/>
          <p:nvPr/>
        </p:nvSpPr>
        <p:spPr>
          <a:xfrm>
            <a:off x="2390888" y="5035882"/>
            <a:ext cx="1613647" cy="646332"/>
          </a:xfrm>
          <a:prstGeom prst="ellipse">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chemeClr val="tx1"/>
                </a:solidFill>
              </a:rPr>
              <a:t>Proprietary technology</a:t>
            </a:r>
            <a:endParaRPr kumimoji="1" lang="ja-JP" altLang="en-US" sz="1400" dirty="0">
              <a:solidFill>
                <a:schemeClr val="tx1"/>
              </a:solidFill>
            </a:endParaRPr>
          </a:p>
        </p:txBody>
      </p:sp>
      <p:sp>
        <p:nvSpPr>
          <p:cNvPr id="11" name="テキスト ボックス 10">
            <a:extLst>
              <a:ext uri="{FF2B5EF4-FFF2-40B4-BE49-F238E27FC236}">
                <a16:creationId xmlns:a16="http://schemas.microsoft.com/office/drawing/2014/main" id="{85466878-D917-476C-99DE-EDAA89A88035}"/>
              </a:ext>
            </a:extLst>
          </p:cNvPr>
          <p:cNvSpPr txBox="1"/>
          <p:nvPr/>
        </p:nvSpPr>
        <p:spPr>
          <a:xfrm>
            <a:off x="10122947" y="5985492"/>
            <a:ext cx="1886616" cy="553998"/>
          </a:xfrm>
          <a:prstGeom prst="rect">
            <a:avLst/>
          </a:prstGeom>
          <a:noFill/>
        </p:spPr>
        <p:txBody>
          <a:bodyPr wrap="square" rtlCol="0">
            <a:spAutoFit/>
          </a:bodyPr>
          <a:lstStyle/>
          <a:p>
            <a:r>
              <a:rPr lang="en-US" altLang="ja-JP" sz="1000"/>
              <a:t>Illustration courtesy of Yokohama City University CDC
</a:t>
            </a:r>
            <a:endParaRPr kumimoji="1" lang="ja-JP" altLang="en-US" sz="1000" dirty="0"/>
          </a:p>
        </p:txBody>
      </p:sp>
      <p:pic>
        <p:nvPicPr>
          <p:cNvPr id="12" name="図 11">
            <a:extLst>
              <a:ext uri="{FF2B5EF4-FFF2-40B4-BE49-F238E27FC236}">
                <a16:creationId xmlns:a16="http://schemas.microsoft.com/office/drawing/2014/main" id="{AC191501-DDBD-440B-BA4A-15BEF48BF14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502601" y="3383438"/>
            <a:ext cx="991321" cy="66607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3" name="図 12">
            <a:extLst>
              <a:ext uri="{FF2B5EF4-FFF2-40B4-BE49-F238E27FC236}">
                <a16:creationId xmlns:a16="http://schemas.microsoft.com/office/drawing/2014/main" id="{FEE3B302-95D0-448F-8C9C-9EE7BCD5799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350201" y="3231038"/>
            <a:ext cx="991321" cy="66607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4" name="図 13">
            <a:extLst>
              <a:ext uri="{FF2B5EF4-FFF2-40B4-BE49-F238E27FC236}">
                <a16:creationId xmlns:a16="http://schemas.microsoft.com/office/drawing/2014/main" id="{0C50FA02-D6B1-49AB-99B5-E66D28F5811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197801" y="3078638"/>
            <a:ext cx="991321" cy="66607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5" name="図 14" descr="カラフルな光のcg&#10;&#10;自動的に生成された説明">
            <a:extLst>
              <a:ext uri="{FF2B5EF4-FFF2-40B4-BE49-F238E27FC236}">
                <a16:creationId xmlns:a16="http://schemas.microsoft.com/office/drawing/2014/main" id="{C00B39C2-7915-4B87-8314-7EBBCE240FE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425739" y="3254227"/>
            <a:ext cx="1027131" cy="720345"/>
          </a:xfrm>
          <a:prstGeom prst="roundRect">
            <a:avLst>
              <a:gd name="adj" fmla="val 22638"/>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6" name="図 15" descr="カラフルな光のcg&#10;&#10;自動的に生成された説明">
            <a:extLst>
              <a:ext uri="{FF2B5EF4-FFF2-40B4-BE49-F238E27FC236}">
                <a16:creationId xmlns:a16="http://schemas.microsoft.com/office/drawing/2014/main" id="{9D63F551-57C4-4D63-9502-646B953CE1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73339" y="3101827"/>
            <a:ext cx="1027131" cy="720345"/>
          </a:xfrm>
          <a:prstGeom prst="roundRect">
            <a:avLst>
              <a:gd name="adj" fmla="val 22638"/>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7" name="図 16" descr="カラフルな光のcg&#10;&#10;自動的に生成された説明">
            <a:extLst>
              <a:ext uri="{FF2B5EF4-FFF2-40B4-BE49-F238E27FC236}">
                <a16:creationId xmlns:a16="http://schemas.microsoft.com/office/drawing/2014/main" id="{D0017D89-3EB0-4ACF-94D4-F8B658D463D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20939" y="2949427"/>
            <a:ext cx="1027131" cy="720345"/>
          </a:xfrm>
          <a:prstGeom prst="roundRect">
            <a:avLst>
              <a:gd name="adj" fmla="val 22638"/>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8" name="図 17">
            <a:extLst>
              <a:ext uri="{FF2B5EF4-FFF2-40B4-BE49-F238E27FC236}">
                <a16:creationId xmlns:a16="http://schemas.microsoft.com/office/drawing/2014/main" id="{5ED61189-AFC4-4578-B7B2-63F745190DE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45401" y="2926238"/>
            <a:ext cx="991321" cy="66607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9" name="図 18" descr="停止, 屋外のオブジェ, 星, 探す が含まれている画像&#10;&#10;自動的に生成された説明">
            <a:extLst>
              <a:ext uri="{FF2B5EF4-FFF2-40B4-BE49-F238E27FC236}">
                <a16:creationId xmlns:a16="http://schemas.microsoft.com/office/drawing/2014/main" id="{B4559F2F-98AD-4CA0-9823-A0C9752AF7B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407294" y="4133912"/>
            <a:ext cx="407938" cy="286094"/>
          </a:xfrm>
          <a:prstGeom prst="rect">
            <a:avLst/>
          </a:prstGeom>
        </p:spPr>
      </p:pic>
      <p:pic>
        <p:nvPicPr>
          <p:cNvPr id="20" name="図 19" descr="動物, ミミズ, 座る が含まれている画像&#10;&#10;自動的に生成された説明">
            <a:extLst>
              <a:ext uri="{FF2B5EF4-FFF2-40B4-BE49-F238E27FC236}">
                <a16:creationId xmlns:a16="http://schemas.microsoft.com/office/drawing/2014/main" id="{0FC97470-E91B-480C-AE62-33BC2D5995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872157" y="4120972"/>
            <a:ext cx="407938" cy="286094"/>
          </a:xfrm>
          <a:prstGeom prst="rect">
            <a:avLst/>
          </a:prstGeom>
        </p:spPr>
      </p:pic>
      <p:pic>
        <p:nvPicPr>
          <p:cNvPr id="21" name="図 20" descr="海洋生物, 動物, 座る が含まれている画像&#10;&#10;自動的に生成された説明">
            <a:extLst>
              <a:ext uri="{FF2B5EF4-FFF2-40B4-BE49-F238E27FC236}">
                <a16:creationId xmlns:a16="http://schemas.microsoft.com/office/drawing/2014/main" id="{DEC9E708-A334-4526-97DC-E77C8A32FD3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326262" y="4110013"/>
            <a:ext cx="407938" cy="286094"/>
          </a:xfrm>
          <a:prstGeom prst="rect">
            <a:avLst/>
          </a:prstGeom>
        </p:spPr>
      </p:pic>
      <p:pic>
        <p:nvPicPr>
          <p:cNvPr id="22" name="図 21" descr="挿絵 が含まれている画像&#10;&#10;自動的に生成された説明">
            <a:extLst>
              <a:ext uri="{FF2B5EF4-FFF2-40B4-BE49-F238E27FC236}">
                <a16:creationId xmlns:a16="http://schemas.microsoft.com/office/drawing/2014/main" id="{E8880440-08B7-40E6-BA33-34987DC5EFD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2298737" y="4155049"/>
            <a:ext cx="338962" cy="338962"/>
          </a:xfrm>
          <a:prstGeom prst="rect">
            <a:avLst/>
          </a:prstGeom>
        </p:spPr>
      </p:pic>
      <p:pic>
        <p:nvPicPr>
          <p:cNvPr id="24" name="図 23" descr="挿絵 が含まれている画像&#10;&#10;自動的に生成された説明">
            <a:extLst>
              <a:ext uri="{FF2B5EF4-FFF2-40B4-BE49-F238E27FC236}">
                <a16:creationId xmlns:a16="http://schemas.microsoft.com/office/drawing/2014/main" id="{B9FE52E3-ACEE-40A3-B41D-F8E819728290}"/>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flipV="1">
            <a:off x="1907965" y="4135727"/>
            <a:ext cx="367679" cy="367679"/>
          </a:xfrm>
          <a:prstGeom prst="rect">
            <a:avLst/>
          </a:prstGeom>
        </p:spPr>
      </p:pic>
      <p:pic>
        <p:nvPicPr>
          <p:cNvPr id="25" name="図 24" descr="挿絵 が含まれている画像&#10;&#10;自動的に生成された説明">
            <a:extLst>
              <a:ext uri="{FF2B5EF4-FFF2-40B4-BE49-F238E27FC236}">
                <a16:creationId xmlns:a16="http://schemas.microsoft.com/office/drawing/2014/main" id="{EB15B7A2-AD3C-4027-B06B-320C2B07177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2820" y="2788555"/>
            <a:ext cx="369332" cy="369332"/>
          </a:xfrm>
          <a:prstGeom prst="rect">
            <a:avLst/>
          </a:prstGeom>
        </p:spPr>
      </p:pic>
      <p:pic>
        <p:nvPicPr>
          <p:cNvPr id="26" name="図 25" descr="挿絵, 食品 が含まれている画像&#10;&#10;自動的に生成された説明">
            <a:extLst>
              <a:ext uri="{FF2B5EF4-FFF2-40B4-BE49-F238E27FC236}">
                <a16:creationId xmlns:a16="http://schemas.microsoft.com/office/drawing/2014/main" id="{12FA35FF-36BB-4C37-9944-5FEBC9B6DFB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91344" y="2769511"/>
            <a:ext cx="419076" cy="393449"/>
          </a:xfrm>
          <a:prstGeom prst="rect">
            <a:avLst/>
          </a:prstGeom>
        </p:spPr>
      </p:pic>
      <p:pic>
        <p:nvPicPr>
          <p:cNvPr id="27" name="図 26" descr="挿絵 が含まれている画像&#10;&#10;自動的に生成された説明">
            <a:extLst>
              <a:ext uri="{FF2B5EF4-FFF2-40B4-BE49-F238E27FC236}">
                <a16:creationId xmlns:a16="http://schemas.microsoft.com/office/drawing/2014/main" id="{DE13AF8D-8412-4249-9854-573D1EC2CBA9}"/>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48070" y="2684692"/>
            <a:ext cx="483440" cy="193376"/>
          </a:xfrm>
          <a:prstGeom prst="rect">
            <a:avLst/>
          </a:prstGeom>
        </p:spPr>
      </p:pic>
      <p:pic>
        <p:nvPicPr>
          <p:cNvPr id="28" name="図 27" descr="テレビ, 画面, モニター, 暗い が含まれている画像&#10;&#10;自動的に生成された説明">
            <a:extLst>
              <a:ext uri="{FF2B5EF4-FFF2-40B4-BE49-F238E27FC236}">
                <a16:creationId xmlns:a16="http://schemas.microsoft.com/office/drawing/2014/main" id="{9C0F0816-CF6B-4C5B-8255-DA8897209532}"/>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81405" y="2788555"/>
            <a:ext cx="544921" cy="544921"/>
          </a:xfrm>
          <a:prstGeom prst="rect">
            <a:avLst/>
          </a:prstGeom>
        </p:spPr>
      </p:pic>
      <p:sp>
        <p:nvSpPr>
          <p:cNvPr id="30" name="テキスト ボックス 29">
            <a:extLst>
              <a:ext uri="{FF2B5EF4-FFF2-40B4-BE49-F238E27FC236}">
                <a16:creationId xmlns:a16="http://schemas.microsoft.com/office/drawing/2014/main" id="{78FF06AA-34E6-40B5-A27A-072DD952B042}"/>
              </a:ext>
            </a:extLst>
          </p:cNvPr>
          <p:cNvSpPr txBox="1"/>
          <p:nvPr/>
        </p:nvSpPr>
        <p:spPr>
          <a:xfrm>
            <a:off x="1883663" y="3721394"/>
            <a:ext cx="1370525" cy="461665"/>
          </a:xfrm>
          <a:prstGeom prst="rect">
            <a:avLst/>
          </a:prstGeom>
          <a:solidFill>
            <a:schemeClr val="bg1">
              <a:lumMod val="85000"/>
            </a:schemeClr>
          </a:solidFill>
          <a:ln>
            <a:solidFill>
              <a:srgbClr val="0070C0"/>
            </a:solidFill>
          </a:ln>
        </p:spPr>
        <p:txBody>
          <a:bodyPr wrap="square" rtlCol="0">
            <a:spAutoFit/>
          </a:bodyPr>
          <a:lstStyle/>
          <a:p>
            <a:r>
              <a:rPr lang="en-US" altLang="ja-JP" sz="1200" b="1" dirty="0"/>
              <a:t>Approximately 3 million patterns</a:t>
            </a:r>
            <a:endParaRPr kumimoji="1" lang="ja-JP" altLang="en-US" sz="1200" b="1" dirty="0"/>
          </a:p>
        </p:txBody>
      </p:sp>
      <p:sp>
        <p:nvSpPr>
          <p:cNvPr id="31" name="テキスト ボックス 30">
            <a:extLst>
              <a:ext uri="{FF2B5EF4-FFF2-40B4-BE49-F238E27FC236}">
                <a16:creationId xmlns:a16="http://schemas.microsoft.com/office/drawing/2014/main" id="{93D5B157-D93C-4793-B142-CEF06BBD02DC}"/>
              </a:ext>
            </a:extLst>
          </p:cNvPr>
          <p:cNvSpPr txBox="1"/>
          <p:nvPr/>
        </p:nvSpPr>
        <p:spPr>
          <a:xfrm>
            <a:off x="372311" y="5829233"/>
            <a:ext cx="4167144" cy="738664"/>
          </a:xfrm>
          <a:prstGeom prst="rect">
            <a:avLst/>
          </a:prstGeom>
          <a:solidFill>
            <a:schemeClr val="bg1">
              <a:lumMod val="85000"/>
            </a:schemeClr>
          </a:solidFill>
        </p:spPr>
        <p:txBody>
          <a:bodyPr wrap="square">
            <a:spAutoFit/>
          </a:bodyPr>
          <a:lstStyle/>
          <a:p>
            <a:r>
              <a:rPr lang="en-US" altLang="ja-JP" sz="1400" dirty="0"/>
              <a:t>Equipped with the latest image processing and deep learning/machine learning libraries for each application</a:t>
            </a:r>
            <a:endParaRPr kumimoji="1" lang="en-US" altLang="ja-JP" sz="1400" dirty="0"/>
          </a:p>
        </p:txBody>
      </p:sp>
      <p:sp>
        <p:nvSpPr>
          <p:cNvPr id="32" name="楕円 31">
            <a:extLst>
              <a:ext uri="{FF2B5EF4-FFF2-40B4-BE49-F238E27FC236}">
                <a16:creationId xmlns:a16="http://schemas.microsoft.com/office/drawing/2014/main" id="{24C47B6F-DD3E-4F19-80A4-E508C9BA5E06}"/>
              </a:ext>
            </a:extLst>
          </p:cNvPr>
          <p:cNvSpPr/>
          <p:nvPr/>
        </p:nvSpPr>
        <p:spPr>
          <a:xfrm>
            <a:off x="3969374" y="6135448"/>
            <a:ext cx="1613647" cy="646332"/>
          </a:xfrm>
          <a:prstGeom prst="ellipse">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rgbClr val="000000"/>
                </a:solidFill>
              </a:rPr>
              <a:t>Proprietary technology</a:t>
            </a:r>
            <a:endParaRPr kumimoji="1" lang="ja-JP" altLang="en-US" sz="1400" dirty="0">
              <a:solidFill>
                <a:srgbClr val="000000"/>
              </a:solidFill>
            </a:endParaRPr>
          </a:p>
        </p:txBody>
      </p:sp>
      <p:sp>
        <p:nvSpPr>
          <p:cNvPr id="33" name="楕円 32">
            <a:extLst>
              <a:ext uri="{FF2B5EF4-FFF2-40B4-BE49-F238E27FC236}">
                <a16:creationId xmlns:a16="http://schemas.microsoft.com/office/drawing/2014/main" id="{8AEB04D7-E5C4-4015-AA25-A6D66496BF53}"/>
              </a:ext>
            </a:extLst>
          </p:cNvPr>
          <p:cNvSpPr/>
          <p:nvPr/>
        </p:nvSpPr>
        <p:spPr>
          <a:xfrm>
            <a:off x="7690292" y="5841443"/>
            <a:ext cx="1613647" cy="646332"/>
          </a:xfrm>
          <a:prstGeom prst="ellipse">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rgbClr val="000000"/>
                </a:solidFill>
              </a:rPr>
              <a:t>Proprietary technology</a:t>
            </a:r>
            <a:endParaRPr kumimoji="1" lang="ja-JP" altLang="en-US" sz="1400" dirty="0">
              <a:solidFill>
                <a:srgbClr val="000000"/>
              </a:solidFill>
            </a:endParaRPr>
          </a:p>
        </p:txBody>
      </p:sp>
      <p:sp>
        <p:nvSpPr>
          <p:cNvPr id="34" name="楕円 33">
            <a:extLst>
              <a:ext uri="{FF2B5EF4-FFF2-40B4-BE49-F238E27FC236}">
                <a16:creationId xmlns:a16="http://schemas.microsoft.com/office/drawing/2014/main" id="{A855882B-3D81-416E-B707-1860E91401BC}"/>
              </a:ext>
            </a:extLst>
          </p:cNvPr>
          <p:cNvSpPr/>
          <p:nvPr/>
        </p:nvSpPr>
        <p:spPr>
          <a:xfrm>
            <a:off x="4443766" y="5597619"/>
            <a:ext cx="1608512" cy="707887"/>
          </a:xfrm>
          <a:prstGeom prst="ellipse">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chemeClr val="tx1"/>
                </a:solidFill>
              </a:rPr>
              <a:t>Expected to obtain a patent</a:t>
            </a:r>
            <a:endParaRPr kumimoji="1" lang="ja-JP" altLang="en-US" sz="1400" dirty="0">
              <a:solidFill>
                <a:schemeClr val="tx1"/>
              </a:solidFill>
            </a:endParaRPr>
          </a:p>
        </p:txBody>
      </p:sp>
      <p:sp>
        <p:nvSpPr>
          <p:cNvPr id="35" name="楕円 34">
            <a:extLst>
              <a:ext uri="{FF2B5EF4-FFF2-40B4-BE49-F238E27FC236}">
                <a16:creationId xmlns:a16="http://schemas.microsoft.com/office/drawing/2014/main" id="{4B3283F0-4521-47E8-98EE-00EFCB600764}"/>
              </a:ext>
            </a:extLst>
          </p:cNvPr>
          <p:cNvSpPr/>
          <p:nvPr/>
        </p:nvSpPr>
        <p:spPr>
          <a:xfrm>
            <a:off x="358453" y="5062575"/>
            <a:ext cx="1786454" cy="64633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bg1"/>
                </a:solidFill>
              </a:rPr>
              <a:t>Don't dare to take a patent</a:t>
            </a:r>
            <a:endParaRPr kumimoji="1" lang="ja-JP" altLang="en-US" sz="1400" dirty="0">
              <a:solidFill>
                <a:schemeClr val="bg1"/>
              </a:solidFill>
            </a:endParaRPr>
          </a:p>
        </p:txBody>
      </p:sp>
    </p:spTree>
    <p:extLst>
      <p:ext uri="{BB962C8B-B14F-4D97-AF65-F5344CB8AC3E}">
        <p14:creationId xmlns:p14="http://schemas.microsoft.com/office/powerpoint/2010/main" val="4003995278"/>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事業計画2020.pptx" id="{5DA94802-2058-4476-B369-2C1BCC515F3E}" vid="{0B02422A-EFC4-480A-9563-25F9E577079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18324</TotalTime>
  <Words>3293</Words>
  <Application>Microsoft Office PowerPoint</Application>
  <PresentationFormat>ワイド画面</PresentationFormat>
  <Paragraphs>381</Paragraphs>
  <Slides>34</Slides>
  <Notes>20</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34</vt:i4>
      </vt:variant>
    </vt:vector>
  </HeadingPairs>
  <TitlesOfParts>
    <vt:vector size="45" baseType="lpstr">
      <vt:lpstr>Meiryo UI</vt:lpstr>
      <vt:lpstr>ＭＳ Ｐゴシック</vt:lpstr>
      <vt:lpstr>Yu Gothic UI</vt:lpstr>
      <vt:lpstr>Yu Gothic UI Semibold</vt:lpstr>
      <vt:lpstr>游ゴシック</vt:lpstr>
      <vt:lpstr>Arial</vt:lpstr>
      <vt:lpstr>Calibri</vt:lpstr>
      <vt:lpstr>Calibri Light</vt:lpstr>
      <vt:lpstr>Ink Free</vt:lpstr>
      <vt:lpstr>Segoe UI</vt:lpstr>
      <vt:lpstr>Office テーマ</vt:lpstr>
      <vt:lpstr>Image analysis web application Business description materials  Virtual Labs on the Web  ～No Remote　No Develop～</vt:lpstr>
      <vt:lpstr>What do you want to do with this program?</vt:lpstr>
      <vt:lpstr>Products to sell</vt:lpstr>
      <vt:lpstr>Global market for image analysis software targeted by the company</vt:lpstr>
      <vt:lpstr>People who use image analysis</vt:lpstr>
      <vt:lpstr>About pathological diagnosis: JP Region</vt:lpstr>
      <vt:lpstr>How to solve the pathology AI of the competition</vt:lpstr>
      <vt:lpstr>Our solution</vt:lpstr>
      <vt:lpstr>Our own image analysis web application: Product Features</vt:lpstr>
      <vt:lpstr>Issues and solutions to remote analysis / discussion</vt:lpstr>
      <vt:lpstr>Why has it not been possible to establish a Web-integrated image analysis station until now,  and why can we do it in-house?</vt:lpstr>
      <vt:lpstr>AI standardization : Unique feature</vt:lpstr>
      <vt:lpstr>Application-specific machine learning</vt:lpstr>
      <vt:lpstr>Equipped with the latest image processing technology</vt:lpstr>
      <vt:lpstr>How do the products and services you offer solve customer challenges?</vt:lpstr>
      <vt:lpstr>Comparison of the current state of microscope analysis software of our company and other companies</vt:lpstr>
      <vt:lpstr>Sales channels: B to B to C and B to C</vt:lpstr>
      <vt:lpstr>schedule</vt:lpstr>
      <vt:lpstr>team</vt:lpstr>
      <vt:lpstr>Member Concept</vt:lpstr>
      <vt:lpstr>Image Analysis Web App: Forecasting Sales Amount</vt:lpstr>
      <vt:lpstr>Capital Policy Road</vt:lpstr>
      <vt:lpstr>What to expect from this program</vt:lpstr>
      <vt:lpstr>At last</vt:lpstr>
      <vt:lpstr>PowerPoint プレゼンテーション</vt:lpstr>
      <vt:lpstr>TAM SAM SOM</vt:lpstr>
      <vt:lpstr>The environment of post-corona R&amp;D</vt:lpstr>
      <vt:lpstr>1-2 year initial strategy) market segments and core target &amp; loyal customers</vt:lpstr>
      <vt:lpstr>Tiling linkage</vt:lpstr>
      <vt:lpstr>Drone field</vt:lpstr>
      <vt:lpstr>Comparison of visibility when viewed on a PC-to-PC versus on a local PC: text and images　</vt:lpstr>
      <vt:lpstr>Application 1</vt:lpstr>
      <vt:lpstr>Application 2</vt:lpstr>
      <vt:lpstr>Application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久保田大介</dc:creator>
  <cp:lastModifiedBy>久保田 大介</cp:lastModifiedBy>
  <cp:revision>559</cp:revision>
  <cp:lastPrinted>2020-06-25T23:50:49Z</cp:lastPrinted>
  <dcterms:created xsi:type="dcterms:W3CDTF">2020-02-28T05:36:00Z</dcterms:created>
  <dcterms:modified xsi:type="dcterms:W3CDTF">2022-07-10T04:57:47Z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1033-11.2.0.9232</vt:lpwstr>
  </property>
</Properties>
</file>