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65" r:id="rId4"/>
    <p:sldId id="258" r:id="rId5"/>
    <p:sldId id="259" r:id="rId6"/>
    <p:sldId id="260" r:id="rId7"/>
    <p:sldId id="261" r:id="rId8"/>
    <p:sldId id="262" r:id="rId9"/>
    <p:sldId id="263" r:id="rId10"/>
    <p:sldId id="267" r:id="rId11"/>
    <p:sldId id="264" r:id="rId12"/>
    <p:sldId id="270" r:id="rId1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4646"/>
  </p:normalViewPr>
  <p:slideViewPr>
    <p:cSldViewPr snapToGrid="0">
      <p:cViewPr varScale="1">
        <p:scale>
          <a:sx n="104" d="100"/>
          <a:sy n="104" d="100"/>
        </p:scale>
        <p:origin x="59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418F3D-9717-2042-907D-45F33D71D14A}" type="datetimeFigureOut">
              <a:rPr kumimoji="1" lang="ja-JP" altLang="en-US" smtClean="0"/>
              <a:t>2025/3/13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C49E68-B5F8-F547-BEA1-71F0E883789E}" type="slidenum">
              <a:rPr kumimoji="1" lang="ja-JP" altLang="en-US" smtClean="0"/>
              <a:t>‹#›</a:t>
            </a:fld>
            <a:endParaRPr kumimoji="1" lang="ja-JP" altLang="en-US"/>
          </a:p>
        </p:txBody>
      </p:sp>
    </p:spTree>
    <p:extLst>
      <p:ext uri="{BB962C8B-B14F-4D97-AF65-F5344CB8AC3E}">
        <p14:creationId xmlns:p14="http://schemas.microsoft.com/office/powerpoint/2010/main" val="9455449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393432F-7340-7B43-92E3-10EC6DB05CFA}" type="slidenum">
              <a:rPr kumimoji="1" lang="ja-JP" altLang="en-US" smtClean="0"/>
              <a:t>12</a:t>
            </a:fld>
            <a:endParaRPr kumimoji="1" lang="ja-JP" altLang="en-US"/>
          </a:p>
        </p:txBody>
      </p:sp>
    </p:spTree>
    <p:extLst>
      <p:ext uri="{BB962C8B-B14F-4D97-AF65-F5344CB8AC3E}">
        <p14:creationId xmlns:p14="http://schemas.microsoft.com/office/powerpoint/2010/main" val="1411484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E6A2F9-D0B7-4EE9-6E33-3C6D3B4D3CD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E0C6006-5902-A94B-3A6A-323A4471E5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0FBFF9D-A102-7BA9-805D-13B3F1CD33D2}"/>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5" name="フッター プレースホルダー 4">
            <a:extLst>
              <a:ext uri="{FF2B5EF4-FFF2-40B4-BE49-F238E27FC236}">
                <a16:creationId xmlns:a16="http://schemas.microsoft.com/office/drawing/2014/main" id="{C293C930-D74B-1914-3FB7-95D51F5A419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4C86318-8891-BCB5-FDBD-ABFFE4806A9F}"/>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4004989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A1FC63-CE8B-A2C8-24F4-C8E9E290B03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C646958-453D-03D7-039D-78A2127EF13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D35E118-C751-A2A1-6632-E338F1802FF0}"/>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5" name="フッター プレースホルダー 4">
            <a:extLst>
              <a:ext uri="{FF2B5EF4-FFF2-40B4-BE49-F238E27FC236}">
                <a16:creationId xmlns:a16="http://schemas.microsoft.com/office/drawing/2014/main" id="{DF94FB7B-C2E5-6E75-7C5A-5371147AAB5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13294E2-1483-1419-4700-655473CCF8AA}"/>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114614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58AA7C2-D3B5-12CE-CC38-E324F0F1832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D7829FA-4F4F-0F08-0349-62AEA2B36AF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72828B4-8D43-74E1-A530-58B6EB724FBB}"/>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5" name="フッター プレースホルダー 4">
            <a:extLst>
              <a:ext uri="{FF2B5EF4-FFF2-40B4-BE49-F238E27FC236}">
                <a16:creationId xmlns:a16="http://schemas.microsoft.com/office/drawing/2014/main" id="{427E2FE8-3F02-C517-C345-44C9A7DFD5F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A142B96-3E2A-D0F4-7646-545A7BD55EC7}"/>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1832231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310BA9-E368-0D54-42B7-29CEEBE9C81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E798BF4-4226-7E80-E7D3-D38E0852FA2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D155A2-8C7D-8D2A-7C57-A03E7BCA74EA}"/>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5" name="フッター プレースホルダー 4">
            <a:extLst>
              <a:ext uri="{FF2B5EF4-FFF2-40B4-BE49-F238E27FC236}">
                <a16:creationId xmlns:a16="http://schemas.microsoft.com/office/drawing/2014/main" id="{71DE1B4E-6E1E-601D-1EFB-D3CB63BAB1E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CFDC639-218E-115C-548F-ECEEC43520C3}"/>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3329197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988854-8694-D879-7281-4A394A90E96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54EF2CC-77EC-3466-3CA2-20CC3F74C3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F3AE49B-4B47-A195-12B1-D105D92D3958}"/>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5" name="フッター プレースホルダー 4">
            <a:extLst>
              <a:ext uri="{FF2B5EF4-FFF2-40B4-BE49-F238E27FC236}">
                <a16:creationId xmlns:a16="http://schemas.microsoft.com/office/drawing/2014/main" id="{F76422FB-61EA-0F1B-EE26-CD5208F053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04A4C91-DAF6-52C0-7C03-CD707B4EB9E3}"/>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330934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844EB4-8509-F223-167A-F465C506962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B176684-5858-ED75-60DF-F3115C10790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7BA5F5D-0B8B-DBCE-D327-ACF1CABE813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3750E65-AA22-006A-43E2-956D889D803F}"/>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6" name="フッター プレースホルダー 5">
            <a:extLst>
              <a:ext uri="{FF2B5EF4-FFF2-40B4-BE49-F238E27FC236}">
                <a16:creationId xmlns:a16="http://schemas.microsoft.com/office/drawing/2014/main" id="{6F23D58D-91B1-81A2-34D1-E8B53F2FA89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8673BC-F78D-CED4-AB04-C9360DE91E12}"/>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3863000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C7D421-F457-2AEE-5DE6-52D4C9452E3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16A0951-6F87-47FC-F739-6E9B4CA446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90FAD51-28FD-DEFA-4D79-848EBEFBC1C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66DC37E-122A-D7B7-DE8C-D9C9E213E6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C9B562D-9B89-C2A7-357C-3E5C2CA3B5C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FF12CF7-BD99-B946-5883-1058F383B272}"/>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8" name="フッター プレースホルダー 7">
            <a:extLst>
              <a:ext uri="{FF2B5EF4-FFF2-40B4-BE49-F238E27FC236}">
                <a16:creationId xmlns:a16="http://schemas.microsoft.com/office/drawing/2014/main" id="{13B99594-F5C9-9B08-BFE5-5D3AD743C47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33C71B5-BE7E-625E-A246-EC48DC3707F6}"/>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3388530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1CC2E4-44C3-60B7-E374-4FD04765F95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8B81869-DAC1-2A08-ECDB-6208444F0D49}"/>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4" name="フッター プレースホルダー 3">
            <a:extLst>
              <a:ext uri="{FF2B5EF4-FFF2-40B4-BE49-F238E27FC236}">
                <a16:creationId xmlns:a16="http://schemas.microsoft.com/office/drawing/2014/main" id="{07A2877C-8054-4821-9D38-99E4B4B14DA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CEFDE3B-6BD9-9FCA-EE7E-381BD4541058}"/>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3483785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384AE13-8964-A13B-8C83-609AE5F228E2}"/>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3" name="フッター プレースホルダー 2">
            <a:extLst>
              <a:ext uri="{FF2B5EF4-FFF2-40B4-BE49-F238E27FC236}">
                <a16:creationId xmlns:a16="http://schemas.microsoft.com/office/drawing/2014/main" id="{A986A9C6-959A-C404-BF89-FA6FE33845E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BB4BF04-5619-E841-7B88-97C736A5D959}"/>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3578115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9193B0-978F-6E6C-FC8F-A8C3E93AE3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ABB3DBE-A015-1AAF-4907-6823B0E4D9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C1B0345-177F-1BEA-2490-E8E1443A36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85523DF-C0FF-E919-6BA7-9EDF5A835E6C}"/>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6" name="フッター プレースホルダー 5">
            <a:extLst>
              <a:ext uri="{FF2B5EF4-FFF2-40B4-BE49-F238E27FC236}">
                <a16:creationId xmlns:a16="http://schemas.microsoft.com/office/drawing/2014/main" id="{47BF45DE-5AC8-623A-09FA-2A33BB9A7E0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6BF45F8-8781-A655-13C1-C8A8E1A7893C}"/>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2531869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4FDE66-425B-5CBA-17BC-3D6B329535D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7362589-B752-3222-8A8A-E75BB2E30E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116E6CE-1BDF-4991-B540-243C0A13F4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F1F9303-C129-FA02-544D-94D3AD7ADDCC}"/>
              </a:ext>
            </a:extLst>
          </p:cNvPr>
          <p:cNvSpPr>
            <a:spLocks noGrp="1"/>
          </p:cNvSpPr>
          <p:nvPr>
            <p:ph type="dt" sz="half" idx="10"/>
          </p:nvPr>
        </p:nvSpPr>
        <p:spPr/>
        <p:txBody>
          <a:bodyPr/>
          <a:lstStyle/>
          <a:p>
            <a:fld id="{3662D37B-D6C9-214B-BAFC-18FA4B31F3E0}" type="datetimeFigureOut">
              <a:rPr kumimoji="1" lang="ja-JP" altLang="en-US" smtClean="0"/>
              <a:t>2025/3/13</a:t>
            </a:fld>
            <a:endParaRPr kumimoji="1" lang="ja-JP" altLang="en-US"/>
          </a:p>
        </p:txBody>
      </p:sp>
      <p:sp>
        <p:nvSpPr>
          <p:cNvPr id="6" name="フッター プレースホルダー 5">
            <a:extLst>
              <a:ext uri="{FF2B5EF4-FFF2-40B4-BE49-F238E27FC236}">
                <a16:creationId xmlns:a16="http://schemas.microsoft.com/office/drawing/2014/main" id="{BA8B63AF-CDC4-2752-B422-C5C17228994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AB80F92-FC29-BC82-2EF8-DC5768ED10D4}"/>
              </a:ext>
            </a:extLst>
          </p:cNvPr>
          <p:cNvSpPr>
            <a:spLocks noGrp="1"/>
          </p:cNvSpPr>
          <p:nvPr>
            <p:ph type="sldNum" sz="quarter" idx="12"/>
          </p:nvPr>
        </p:nvSpPr>
        <p:spPr/>
        <p:txBody>
          <a:body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2370319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80C6380-D169-DC3E-608E-7BAE4BDD40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63405F2-6D74-DDF1-9AEC-83A125C11E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0CC52B5-37EB-46F8-7C33-7C9BC5E851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62D37B-D6C9-214B-BAFC-18FA4B31F3E0}" type="datetimeFigureOut">
              <a:rPr kumimoji="1" lang="ja-JP" altLang="en-US" smtClean="0"/>
              <a:t>2025/3/13</a:t>
            </a:fld>
            <a:endParaRPr kumimoji="1" lang="ja-JP" altLang="en-US"/>
          </a:p>
        </p:txBody>
      </p:sp>
      <p:sp>
        <p:nvSpPr>
          <p:cNvPr id="5" name="フッター プレースホルダー 4">
            <a:extLst>
              <a:ext uri="{FF2B5EF4-FFF2-40B4-BE49-F238E27FC236}">
                <a16:creationId xmlns:a16="http://schemas.microsoft.com/office/drawing/2014/main" id="{E3CAF36F-EB25-1DC1-2866-D786CD807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28314E9-2501-2802-E6A3-D9A31320AC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15B181-C087-2A49-A685-222A27C1636A}" type="slidenum">
              <a:rPr kumimoji="1" lang="ja-JP" altLang="en-US" smtClean="0"/>
              <a:t>‹#›</a:t>
            </a:fld>
            <a:endParaRPr kumimoji="1" lang="ja-JP" altLang="en-US"/>
          </a:p>
        </p:txBody>
      </p:sp>
    </p:spTree>
    <p:extLst>
      <p:ext uri="{BB962C8B-B14F-4D97-AF65-F5344CB8AC3E}">
        <p14:creationId xmlns:p14="http://schemas.microsoft.com/office/powerpoint/2010/main" val="539113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 Id="rId9" Type="http://schemas.openxmlformats.org/officeDocument/2006/relationships/image" Target="../media/image15.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9.svg"/><Relationship Id="rId2"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E2F892E-2AD8-9543-1522-78461B7C308E}"/>
              </a:ext>
            </a:extLst>
          </p:cNvPr>
          <p:cNvSpPr txBox="1"/>
          <p:nvPr/>
        </p:nvSpPr>
        <p:spPr>
          <a:xfrm>
            <a:off x="639463" y="374992"/>
            <a:ext cx="6098058" cy="369332"/>
          </a:xfrm>
          <a:prstGeom prst="rect">
            <a:avLst/>
          </a:prstGeom>
          <a:noFill/>
        </p:spPr>
        <p:txBody>
          <a:bodyPr wrap="square">
            <a:spAutoFit/>
          </a:bodyPr>
          <a:lstStyle/>
          <a:p>
            <a:r>
              <a:rPr lang="ja-JP" altLang="en-US" b="1">
                <a:effectLst/>
                <a:latin typeface="Hiragino Sans" panose="020B0400000000000000" pitchFamily="34" charset="-128"/>
                <a:ea typeface="Hiragino Sans" panose="020B0400000000000000" pitchFamily="34" charset="-128"/>
              </a:rPr>
              <a:t>税理士事務所向け「段取り力向上」提案資料</a:t>
            </a:r>
            <a:endParaRPr lang="ja-JP" altLang="en-US">
              <a:effectLst/>
              <a:latin typeface="Hiragino Sans" panose="020B0400000000000000" pitchFamily="34" charset="-128"/>
              <a:ea typeface="Hiragino Sans" panose="020B0400000000000000" pitchFamily="34" charset="-128"/>
            </a:endParaRPr>
          </a:p>
        </p:txBody>
      </p:sp>
      <p:sp>
        <p:nvSpPr>
          <p:cNvPr id="6" name="テキスト ボックス 5">
            <a:extLst>
              <a:ext uri="{FF2B5EF4-FFF2-40B4-BE49-F238E27FC236}">
                <a16:creationId xmlns:a16="http://schemas.microsoft.com/office/drawing/2014/main" id="{4E31C15F-16F9-CB44-220B-1862DAF505EB}"/>
              </a:ext>
            </a:extLst>
          </p:cNvPr>
          <p:cNvSpPr txBox="1"/>
          <p:nvPr/>
        </p:nvSpPr>
        <p:spPr>
          <a:xfrm>
            <a:off x="2419692" y="2364595"/>
            <a:ext cx="8024954" cy="1200329"/>
          </a:xfrm>
          <a:prstGeom prst="rect">
            <a:avLst/>
          </a:prstGeom>
          <a:noFill/>
        </p:spPr>
        <p:txBody>
          <a:bodyPr wrap="none" rtlCol="0">
            <a:spAutoFit/>
          </a:bodyPr>
          <a:lstStyle/>
          <a:p>
            <a:r>
              <a:rPr lang="ja-JP" altLang="en-US" sz="2400" b="1">
                <a:effectLst/>
                <a:latin typeface="Hiragino Sans" panose="020B0400000000000000" pitchFamily="34" charset="-128"/>
                <a:ea typeface="Hiragino Sans" panose="020B0400000000000000" pitchFamily="34" charset="-128"/>
              </a:rPr>
              <a:t>段取り力は組織力　</a:t>
            </a:r>
            <a:endParaRPr lang="en-US" altLang="ja-JP" sz="2400" b="1" dirty="0">
              <a:effectLst/>
              <a:latin typeface="Hiragino Sans" panose="020B0400000000000000" pitchFamily="34" charset="-128"/>
              <a:ea typeface="Hiragino Sans" panose="020B0400000000000000" pitchFamily="34" charset="-128"/>
            </a:endParaRPr>
          </a:p>
          <a:p>
            <a:endParaRPr lang="en-US" altLang="ja-JP" sz="2400" b="1" dirty="0">
              <a:latin typeface="Hiragino Sans" panose="020B0400000000000000" pitchFamily="34" charset="-128"/>
              <a:ea typeface="Hiragino Sans" panose="020B0400000000000000" pitchFamily="34" charset="-128"/>
            </a:endParaRPr>
          </a:p>
          <a:p>
            <a:r>
              <a:rPr lang="ja-JP" altLang="en-US" sz="2400" b="1">
                <a:effectLst/>
                <a:latin typeface="Hiragino Sans" panose="020B0400000000000000" pitchFamily="34" charset="-128"/>
                <a:ea typeface="Hiragino Sans" panose="020B0400000000000000" pitchFamily="34" charset="-128"/>
              </a:rPr>
              <a:t>段取り力向上のための段取り表の導入と運用プログラム</a:t>
            </a:r>
            <a:endParaRPr lang="ja-JP" altLang="en-US" sz="2400">
              <a:effectLst/>
              <a:latin typeface="Hiragino Sans" panose="020B0400000000000000" pitchFamily="34" charset="-128"/>
              <a:ea typeface="Hiragino Sans" panose="020B0400000000000000" pitchFamily="34" charset="-128"/>
            </a:endParaRPr>
          </a:p>
        </p:txBody>
      </p:sp>
      <p:pic>
        <p:nvPicPr>
          <p:cNvPr id="8" name="図 7">
            <a:extLst>
              <a:ext uri="{FF2B5EF4-FFF2-40B4-BE49-F238E27FC236}">
                <a16:creationId xmlns:a16="http://schemas.microsoft.com/office/drawing/2014/main" id="{C7D8A223-B167-1106-AB57-98691EC0C32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675341" y="5663863"/>
            <a:ext cx="1882860" cy="843686"/>
          </a:xfrm>
          <a:prstGeom prst="rect">
            <a:avLst/>
          </a:prstGeom>
        </p:spPr>
      </p:pic>
      <p:sp>
        <p:nvSpPr>
          <p:cNvPr id="9" name="テキスト ボックス 8">
            <a:extLst>
              <a:ext uri="{FF2B5EF4-FFF2-40B4-BE49-F238E27FC236}">
                <a16:creationId xmlns:a16="http://schemas.microsoft.com/office/drawing/2014/main" id="{A6C354F2-C066-7FE3-D0AE-CD47E56380B9}"/>
              </a:ext>
            </a:extLst>
          </p:cNvPr>
          <p:cNvSpPr txBox="1"/>
          <p:nvPr/>
        </p:nvSpPr>
        <p:spPr>
          <a:xfrm>
            <a:off x="7871254" y="5189837"/>
            <a:ext cx="4108817" cy="369332"/>
          </a:xfrm>
          <a:prstGeom prst="rect">
            <a:avLst/>
          </a:prstGeom>
          <a:noFill/>
        </p:spPr>
        <p:txBody>
          <a:bodyPr wrap="none" rtlCol="0">
            <a:spAutoFit/>
          </a:bodyPr>
          <a:lstStyle/>
          <a:p>
            <a:r>
              <a:rPr kumimoji="1" lang="ja-JP" altLang="en-US"/>
              <a:t>株式会社</a:t>
            </a:r>
            <a:r>
              <a:rPr kumimoji="1" lang="ja-JP" altLang="en-US">
                <a:solidFill>
                  <a:srgbClr val="FF0000"/>
                </a:solidFill>
              </a:rPr>
              <a:t>ｅ</a:t>
            </a:r>
            <a:r>
              <a:rPr kumimoji="1" lang="ja-JP" altLang="en-US"/>
              <a:t>コンサルティングジャパン</a:t>
            </a:r>
          </a:p>
        </p:txBody>
      </p:sp>
    </p:spTree>
    <p:extLst>
      <p:ext uri="{BB962C8B-B14F-4D97-AF65-F5344CB8AC3E}">
        <p14:creationId xmlns:p14="http://schemas.microsoft.com/office/powerpoint/2010/main" val="115991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B474292-31B2-4421-1FED-CBB9904C3D2B}"/>
              </a:ext>
            </a:extLst>
          </p:cNvPr>
          <p:cNvSpPr txBox="1"/>
          <p:nvPr/>
        </p:nvSpPr>
        <p:spPr>
          <a:xfrm>
            <a:off x="725372" y="308044"/>
            <a:ext cx="11290270" cy="6186309"/>
          </a:xfrm>
          <a:prstGeom prst="rect">
            <a:avLst/>
          </a:prstGeom>
          <a:noFill/>
        </p:spPr>
        <p:txBody>
          <a:bodyPr wrap="none" rtlCol="0">
            <a:spAutoFit/>
          </a:bodyPr>
          <a:lstStyle/>
          <a:p>
            <a:r>
              <a:rPr lang="ja-JP" altLang="en-US" b="1">
                <a:solidFill>
                  <a:srgbClr val="FB0D44"/>
                </a:solidFill>
                <a:latin typeface="Helvetica Neue" panose="02000503000000020004" pitchFamily="2" charset="0"/>
              </a:rPr>
              <a:t>５</a:t>
            </a:r>
            <a:r>
              <a:rPr lang="en-US" altLang="ja-JP" b="1" dirty="0">
                <a:solidFill>
                  <a:srgbClr val="FB0D44"/>
                </a:solidFill>
                <a:effectLst/>
                <a:latin typeface="Helvetica Neue" panose="02000503000000020004" pitchFamily="2" charset="0"/>
              </a:rPr>
              <a:t>. </a:t>
            </a:r>
            <a:r>
              <a:rPr lang="ja-JP" altLang="en-US" b="1">
                <a:solidFill>
                  <a:srgbClr val="FB0D44"/>
                </a:solidFill>
                <a:effectLst/>
                <a:latin typeface="Helvetica Neue" panose="02000503000000020004" pitchFamily="2" charset="0"/>
              </a:rPr>
              <a:t>実績：段取り力を高めた事務所で起こる変化</a:t>
            </a:r>
            <a:endParaRPr lang="ja-JP" altLang="en-US">
              <a:effectLst/>
              <a:latin typeface="Helvetica Neue" panose="02000503000000020004" pitchFamily="2" charset="0"/>
            </a:endParaRP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a:effectLst/>
                <a:latin typeface="Helvetica Neue" panose="02000503000000020004" pitchFamily="2" charset="0"/>
              </a:rPr>
              <a:t>・</a:t>
            </a:r>
            <a:r>
              <a:rPr lang="en-US" altLang="ja-JP" dirty="0">
                <a:effectLst/>
                <a:latin typeface="Helvetica Neue" panose="02000503000000020004" pitchFamily="2" charset="0"/>
              </a:rPr>
              <a:t>23</a:t>
            </a:r>
            <a:r>
              <a:rPr lang="ja-JP" altLang="en-US">
                <a:effectLst/>
                <a:latin typeface="Helvetica Neue" panose="02000503000000020004" pitchFamily="2" charset="0"/>
              </a:rPr>
              <a:t>年度の所内目標項目は達成率低かったが、（段取り表を導入した）</a:t>
            </a:r>
            <a:r>
              <a:rPr lang="en-US" altLang="ja-JP" dirty="0">
                <a:effectLst/>
                <a:latin typeface="Helvetica Neue" panose="02000503000000020004" pitchFamily="2" charset="0"/>
              </a:rPr>
              <a:t>24</a:t>
            </a:r>
            <a:r>
              <a:rPr lang="ja-JP" altLang="en-US">
                <a:effectLst/>
                <a:latin typeface="Helvetica Neue" panose="02000503000000020004" pitchFamily="2" charset="0"/>
              </a:rPr>
              <a:t>年度は全項目達成</a:t>
            </a:r>
            <a:endParaRPr lang="en-US" altLang="ja-JP" dirty="0">
              <a:effectLst/>
              <a:latin typeface="Helvetica Neue" panose="02000503000000020004" pitchFamily="2" charset="0"/>
            </a:endParaRPr>
          </a:p>
          <a:p>
            <a:endParaRPr lang="ja-JP" altLang="en-US">
              <a:effectLst/>
              <a:latin typeface="Helvetica Neue" panose="02000503000000020004" pitchFamily="2" charset="0"/>
            </a:endParaRPr>
          </a:p>
          <a:p>
            <a:r>
              <a:rPr lang="ja-JP" altLang="en-US">
                <a:effectLst/>
                <a:latin typeface="Helvetica Neue" panose="02000503000000020004" pitchFamily="2" charset="0"/>
              </a:rPr>
              <a:t>・</a:t>
            </a:r>
            <a:r>
              <a:rPr lang="en-US" altLang="ja-JP" dirty="0">
                <a:effectLst/>
                <a:latin typeface="Helvetica Neue" panose="02000503000000020004" pitchFamily="2" charset="0"/>
              </a:rPr>
              <a:t>23</a:t>
            </a:r>
            <a:r>
              <a:rPr lang="ja-JP" altLang="en-US">
                <a:effectLst/>
                <a:latin typeface="Helvetica Neue" panose="02000503000000020004" pitchFamily="2" charset="0"/>
              </a:rPr>
              <a:t>年度はほとんど副所長一人でやっていた企業防衛保険の契約が、段取りに含めたことで少しづつ所員の</a:t>
            </a:r>
            <a:endParaRPr lang="en-US" altLang="ja-JP" dirty="0">
              <a:effectLst/>
              <a:latin typeface="Helvetica Neue" panose="02000503000000020004" pitchFamily="2" charset="0"/>
            </a:endParaRPr>
          </a:p>
          <a:p>
            <a:r>
              <a:rPr lang="ja-JP" altLang="en-US">
                <a:latin typeface="Helvetica Neue" panose="02000503000000020004" pitchFamily="2" charset="0"/>
              </a:rPr>
              <a:t>　</a:t>
            </a:r>
            <a:r>
              <a:rPr lang="ja-JP" altLang="en-US">
                <a:effectLst/>
                <a:latin typeface="Helvetica Neue" panose="02000503000000020004" pitchFamily="2" charset="0"/>
              </a:rPr>
              <a:t>能動的な行動が加わり目標の１０億達成できた</a:t>
            </a:r>
            <a:endParaRPr lang="en-US" altLang="ja-JP" dirty="0">
              <a:effectLst/>
              <a:latin typeface="Helvetica Neue" panose="02000503000000020004" pitchFamily="2" charset="0"/>
            </a:endParaRPr>
          </a:p>
          <a:p>
            <a:endParaRPr lang="ja-JP" altLang="en-US">
              <a:effectLst/>
              <a:latin typeface="Helvetica Neue" panose="02000503000000020004" pitchFamily="2" charset="0"/>
            </a:endParaRPr>
          </a:p>
          <a:p>
            <a:r>
              <a:rPr lang="ja-JP" altLang="en-US">
                <a:effectLst/>
                <a:latin typeface="Helvetica Neue" panose="02000503000000020004" pitchFamily="2" charset="0"/>
              </a:rPr>
              <a:t>・毎週全員で段取り会議を続けたことで明らかに他人の仕事に対する意識、会話が増えた。</a:t>
            </a:r>
            <a:endParaRPr lang="en-US" altLang="ja-JP" dirty="0">
              <a:effectLst/>
              <a:latin typeface="Helvetica Neue" panose="02000503000000020004" pitchFamily="2" charset="0"/>
            </a:endParaRPr>
          </a:p>
          <a:p>
            <a:endParaRPr lang="en-US" altLang="ja-JP" dirty="0">
              <a:effectLst/>
              <a:latin typeface="Helvetica Neue" panose="02000503000000020004" pitchFamily="2" charset="0"/>
            </a:endParaRPr>
          </a:p>
          <a:p>
            <a:endParaRPr lang="ja-JP" altLang="en-US">
              <a:effectLst/>
              <a:latin typeface="Helvetica Neue" panose="02000503000000020004" pitchFamily="2" charset="0"/>
            </a:endParaRPr>
          </a:p>
          <a:p>
            <a:r>
              <a:rPr lang="ja-JP" altLang="en-US">
                <a:effectLst/>
                <a:latin typeface="Helvetica Neue" panose="02000503000000020004" pitchFamily="2" charset="0"/>
              </a:rPr>
              <a:t>・（所長が）所員が何をしているのかを具体的に段取り表から見ることができ、事前の会話が増えた。</a:t>
            </a:r>
            <a:endParaRPr lang="en-US" altLang="ja-JP" dirty="0">
              <a:effectLst/>
              <a:latin typeface="Helvetica Neue" panose="02000503000000020004" pitchFamily="2" charset="0"/>
            </a:endParaRPr>
          </a:p>
          <a:p>
            <a:endParaRPr lang="ja-JP" altLang="en-US">
              <a:effectLst/>
              <a:latin typeface="Helvetica Neue" panose="02000503000000020004" pitchFamily="2" charset="0"/>
            </a:endParaRPr>
          </a:p>
          <a:p>
            <a:r>
              <a:rPr lang="ja-JP" altLang="en-US">
                <a:effectLst/>
                <a:latin typeface="Helvetica Neue" panose="02000503000000020004" pitchFamily="2" charset="0"/>
              </a:rPr>
              <a:t>・段取り会議をしていなかったら、恐らく手遅れになっていたであろう問題を防げていると言える。</a:t>
            </a:r>
            <a:endParaRPr lang="en-US" altLang="ja-JP" dirty="0">
              <a:effectLst/>
              <a:latin typeface="Helvetica Neue" panose="02000503000000020004" pitchFamily="2" charset="0"/>
            </a:endParaRPr>
          </a:p>
          <a:p>
            <a:endParaRPr lang="en-US" altLang="ja-JP" dirty="0">
              <a:effectLst/>
              <a:latin typeface="Helvetica Neue" panose="02000503000000020004" pitchFamily="2" charset="0"/>
            </a:endParaRPr>
          </a:p>
          <a:p>
            <a:endParaRPr lang="ja-JP" altLang="en-US">
              <a:effectLst/>
              <a:latin typeface="Helvetica Neue" panose="02000503000000020004" pitchFamily="2" charset="0"/>
            </a:endParaRPr>
          </a:p>
          <a:p>
            <a:r>
              <a:rPr lang="ja-JP" altLang="en-US">
                <a:effectLst/>
                <a:latin typeface="Helvetica Neue" panose="02000503000000020004" pitchFamily="2" charset="0"/>
              </a:rPr>
              <a:t>・新人、途中加入の所員の育成プランの策定と実行が、「本人」を通じて成果と改善が実行できている。</a:t>
            </a:r>
          </a:p>
          <a:p>
            <a:r>
              <a:rPr lang="ja-JP" altLang="en-US">
                <a:effectLst/>
                <a:latin typeface="Helvetica Neue" panose="02000503000000020004" pitchFamily="2" charset="0"/>
              </a:rPr>
              <a:t>など。</a:t>
            </a:r>
            <a:endParaRPr lang="en-US" altLang="ja-JP" dirty="0">
              <a:effectLst/>
              <a:latin typeface="Helvetica Neue" panose="02000503000000020004" pitchFamily="2" charset="0"/>
            </a:endParaRPr>
          </a:p>
          <a:p>
            <a:endParaRPr lang="en-US" altLang="ja-JP" dirty="0">
              <a:latin typeface="Helvetica Neue" panose="02000503000000020004" pitchFamily="2" charset="0"/>
            </a:endParaRPr>
          </a:p>
          <a:p>
            <a:r>
              <a:rPr lang="ja-JP" altLang="en-US">
                <a:effectLst/>
                <a:latin typeface="Helvetica Neue" panose="02000503000000020004" pitchFamily="2" charset="0"/>
              </a:rPr>
              <a:t>・多くの所内の出来事に対して「・・・しやすい」として現れていると所長、副所長が実感できている。</a:t>
            </a:r>
          </a:p>
          <a:p>
            <a:r>
              <a:rPr lang="ja-JP" altLang="en-US">
                <a:effectLst/>
                <a:latin typeface="Helvetica Neue" panose="02000503000000020004" pitchFamily="2" charset="0"/>
              </a:rPr>
              <a:t>（報告しやすい、書きやすい、考えやすい、発見しやすい、共有しやすい、</a:t>
            </a:r>
          </a:p>
          <a:p>
            <a:r>
              <a:rPr lang="ja-JP" altLang="en-US">
                <a:effectLst/>
                <a:latin typeface="Helvetica Neue" panose="02000503000000020004" pitchFamily="2" charset="0"/>
              </a:rPr>
              <a:t>　　気づきやすい、問いやすい、振り返りやすい、など）</a:t>
            </a:r>
          </a:p>
        </p:txBody>
      </p:sp>
      <p:pic>
        <p:nvPicPr>
          <p:cNvPr id="3" name="図 2">
            <a:extLst>
              <a:ext uri="{FF2B5EF4-FFF2-40B4-BE49-F238E27FC236}">
                <a16:creationId xmlns:a16="http://schemas.microsoft.com/office/drawing/2014/main" id="{1A690263-C409-0098-A420-A5FF91C3226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76358" y="1044798"/>
            <a:ext cx="789096" cy="591823"/>
          </a:xfrm>
          <a:prstGeom prst="rect">
            <a:avLst/>
          </a:prstGeom>
        </p:spPr>
      </p:pic>
      <p:pic>
        <p:nvPicPr>
          <p:cNvPr id="4" name="図 3">
            <a:extLst>
              <a:ext uri="{FF2B5EF4-FFF2-40B4-BE49-F238E27FC236}">
                <a16:creationId xmlns:a16="http://schemas.microsoft.com/office/drawing/2014/main" id="{2DF5445F-8F09-B30E-FA65-9E7740AE6D4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76358" y="2406352"/>
            <a:ext cx="789096" cy="591823"/>
          </a:xfrm>
          <a:prstGeom prst="rect">
            <a:avLst/>
          </a:prstGeom>
        </p:spPr>
      </p:pic>
      <p:pic>
        <p:nvPicPr>
          <p:cNvPr id="5" name="図 4">
            <a:extLst>
              <a:ext uri="{FF2B5EF4-FFF2-40B4-BE49-F238E27FC236}">
                <a16:creationId xmlns:a16="http://schemas.microsoft.com/office/drawing/2014/main" id="{C5087187-0725-DE02-1710-F62B12ED291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76358" y="3243289"/>
            <a:ext cx="789096" cy="591823"/>
          </a:xfrm>
          <a:prstGeom prst="rect">
            <a:avLst/>
          </a:prstGeom>
        </p:spPr>
      </p:pic>
      <p:pic>
        <p:nvPicPr>
          <p:cNvPr id="6" name="図 5">
            <a:extLst>
              <a:ext uri="{FF2B5EF4-FFF2-40B4-BE49-F238E27FC236}">
                <a16:creationId xmlns:a16="http://schemas.microsoft.com/office/drawing/2014/main" id="{62DC4D00-263A-AE4E-9C61-1BF8AEA5CBA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76358" y="3817334"/>
            <a:ext cx="789096" cy="591823"/>
          </a:xfrm>
          <a:prstGeom prst="rect">
            <a:avLst/>
          </a:prstGeom>
        </p:spPr>
      </p:pic>
      <p:pic>
        <p:nvPicPr>
          <p:cNvPr id="7" name="図 6">
            <a:extLst>
              <a:ext uri="{FF2B5EF4-FFF2-40B4-BE49-F238E27FC236}">
                <a16:creationId xmlns:a16="http://schemas.microsoft.com/office/drawing/2014/main" id="{B961AB69-A180-46A3-825A-850AB8EB17C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76358" y="4667312"/>
            <a:ext cx="789096" cy="591823"/>
          </a:xfrm>
          <a:prstGeom prst="rect">
            <a:avLst/>
          </a:prstGeom>
        </p:spPr>
      </p:pic>
      <p:pic>
        <p:nvPicPr>
          <p:cNvPr id="8" name="図 7">
            <a:extLst>
              <a:ext uri="{FF2B5EF4-FFF2-40B4-BE49-F238E27FC236}">
                <a16:creationId xmlns:a16="http://schemas.microsoft.com/office/drawing/2014/main" id="{657EBFB6-5374-630C-099A-670B3ABD31F7}"/>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76358" y="5517290"/>
            <a:ext cx="789096" cy="591823"/>
          </a:xfrm>
          <a:prstGeom prst="rect">
            <a:avLst/>
          </a:prstGeom>
        </p:spPr>
      </p:pic>
      <p:pic>
        <p:nvPicPr>
          <p:cNvPr id="9" name="図 8">
            <a:extLst>
              <a:ext uri="{FF2B5EF4-FFF2-40B4-BE49-F238E27FC236}">
                <a16:creationId xmlns:a16="http://schemas.microsoft.com/office/drawing/2014/main" id="{716AC68B-63CA-324A-15D8-8F2F9187DFF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76358" y="1688504"/>
            <a:ext cx="789096" cy="591823"/>
          </a:xfrm>
          <a:prstGeom prst="rect">
            <a:avLst/>
          </a:prstGeom>
        </p:spPr>
      </p:pic>
    </p:spTree>
    <p:extLst>
      <p:ext uri="{BB962C8B-B14F-4D97-AF65-F5344CB8AC3E}">
        <p14:creationId xmlns:p14="http://schemas.microsoft.com/office/powerpoint/2010/main" val="2797532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0D2FCE2-68B4-B0D2-3D9F-ECC1793C1432}"/>
              </a:ext>
            </a:extLst>
          </p:cNvPr>
          <p:cNvSpPr txBox="1"/>
          <p:nvPr/>
        </p:nvSpPr>
        <p:spPr>
          <a:xfrm>
            <a:off x="1037969" y="556055"/>
            <a:ext cx="9510937" cy="5355312"/>
          </a:xfrm>
          <a:prstGeom prst="rect">
            <a:avLst/>
          </a:prstGeom>
          <a:noFill/>
        </p:spPr>
        <p:txBody>
          <a:bodyPr wrap="none" rtlCol="0">
            <a:spAutoFit/>
          </a:bodyPr>
          <a:lstStyle/>
          <a:p>
            <a:r>
              <a:rPr lang="ja-JP" altLang="en-US" b="1">
                <a:solidFill>
                  <a:srgbClr val="FF0000"/>
                </a:solidFill>
                <a:latin typeface="Helvetica Neue" panose="02000503000000020004" pitchFamily="2" charset="0"/>
              </a:rPr>
              <a:t>６</a:t>
            </a:r>
            <a:r>
              <a:rPr lang="en-US" altLang="ja-JP" b="1" dirty="0">
                <a:solidFill>
                  <a:srgbClr val="FF0000"/>
                </a:solidFill>
                <a:effectLst/>
                <a:latin typeface="Helvetica Neue" panose="02000503000000020004" pitchFamily="2" charset="0"/>
              </a:rPr>
              <a:t>. </a:t>
            </a:r>
            <a:r>
              <a:rPr lang="ja-JP" altLang="en-US" b="1">
                <a:solidFill>
                  <a:srgbClr val="FF0000"/>
                </a:solidFill>
                <a:effectLst/>
                <a:latin typeface="Helvetica Neue" panose="02000503000000020004" pitchFamily="2" charset="0"/>
              </a:rPr>
              <a:t>どう導入すればいいのか？</a:t>
            </a:r>
            <a:endParaRPr lang="ja-JP" altLang="en-US">
              <a:solidFill>
                <a:srgbClr val="FF0000"/>
              </a:solidFill>
              <a:effectLst/>
              <a:latin typeface="Helvetica Neue" panose="02000503000000020004" pitchFamily="2" charset="0"/>
            </a:endParaRPr>
          </a:p>
          <a:p>
            <a:endParaRPr lang="en-US" altLang="ja-JP" dirty="0">
              <a:effectLst/>
              <a:latin typeface="Helvetica Neue" panose="02000503000000020004" pitchFamily="2" charset="0"/>
            </a:endParaRPr>
          </a:p>
          <a:p>
            <a:r>
              <a:rPr lang="ja-JP" altLang="en-US">
                <a:effectLst/>
                <a:latin typeface="Helvetica Neue" panose="02000503000000020004" pitchFamily="2" charset="0"/>
              </a:rPr>
              <a:t>📌 導入の流れ</a:t>
            </a:r>
            <a:endParaRPr lang="en-US" altLang="ja-JP" dirty="0">
              <a:effectLst/>
              <a:latin typeface="Helvetica Neue" panose="02000503000000020004" pitchFamily="2" charset="0"/>
            </a:endParaRPr>
          </a:p>
          <a:p>
            <a:endParaRPr lang="ja-JP" altLang="en-US">
              <a:effectLst/>
              <a:latin typeface="Helvetica Neue" panose="02000503000000020004" pitchFamily="2" charset="0"/>
            </a:endParaRPr>
          </a:p>
          <a:p>
            <a:pPr>
              <a:buFont typeface="+mj-lt"/>
              <a:buAutoNum type="arabicPeriod"/>
            </a:pPr>
            <a:r>
              <a:rPr lang="ja-JP" altLang="en-US">
                <a:effectLst/>
                <a:latin typeface="Hiragino Sans" panose="020B0400000000000000" pitchFamily="34" charset="-128"/>
                <a:ea typeface="Hiragino Sans" panose="020B0400000000000000" pitchFamily="34" charset="-128"/>
              </a:rPr>
              <a:t>現状分析（貴社の段取りの実行内容、手順の確認と問題点を洗い出し）</a:t>
            </a:r>
            <a:endParaRPr lang="en-US" altLang="ja-JP" dirty="0">
              <a:effectLst/>
              <a:latin typeface="Hiragino Sans" panose="020B0400000000000000" pitchFamily="34" charset="-128"/>
              <a:ea typeface="Hiragino Sans" panose="020B0400000000000000" pitchFamily="34" charset="-128"/>
            </a:endParaRPr>
          </a:p>
          <a:p>
            <a:pPr>
              <a:buFont typeface="+mj-lt"/>
              <a:buAutoNum type="arabicPeriod"/>
            </a:pPr>
            <a:endParaRPr lang="ja-JP" altLang="en-US">
              <a:effectLst/>
              <a:latin typeface="Hiragino Sans" panose="020B0400000000000000" pitchFamily="34" charset="-128"/>
              <a:ea typeface="Hiragino Sans" panose="020B0400000000000000" pitchFamily="34" charset="-128"/>
            </a:endParaRPr>
          </a:p>
          <a:p>
            <a:pPr>
              <a:buFont typeface="+mj-lt"/>
              <a:buAutoNum type="arabicPeriod"/>
            </a:pPr>
            <a:r>
              <a:rPr lang="ja-JP" altLang="en-US">
                <a:effectLst/>
                <a:latin typeface="Hiragino Sans" panose="020B0400000000000000" pitchFamily="34" charset="-128"/>
                <a:ea typeface="Hiragino Sans" panose="020B0400000000000000" pitchFamily="34" charset="-128"/>
              </a:rPr>
              <a:t>段取り表システムの導入（現状のシステムで</a:t>
            </a:r>
            <a:r>
              <a:rPr lang="en-US" altLang="ja-JP" dirty="0">
                <a:effectLst/>
                <a:latin typeface="Hiragino Sans" panose="020B0400000000000000" pitchFamily="34" charset="-128"/>
                <a:ea typeface="Hiragino Sans" panose="020B0400000000000000" pitchFamily="34" charset="-128"/>
              </a:rPr>
              <a:t>OK</a:t>
            </a:r>
            <a:r>
              <a:rPr lang="ja-JP" altLang="en-US">
                <a:effectLst/>
                <a:latin typeface="Hiragino Sans" panose="020B0400000000000000" pitchFamily="34" charset="-128"/>
                <a:ea typeface="Hiragino Sans" panose="020B0400000000000000" pitchFamily="34" charset="-128"/>
              </a:rPr>
              <a:t>の場合、このシステムは導入しません）</a:t>
            </a:r>
            <a:endParaRPr lang="en-US" altLang="ja-JP" dirty="0">
              <a:effectLst/>
              <a:latin typeface="Hiragino Sans" panose="020B0400000000000000" pitchFamily="34" charset="-128"/>
              <a:ea typeface="Hiragino Sans" panose="020B0400000000000000" pitchFamily="34" charset="-128"/>
            </a:endParaRPr>
          </a:p>
          <a:p>
            <a:pPr>
              <a:buFont typeface="+mj-lt"/>
              <a:buAutoNum type="arabicPeriod"/>
            </a:pPr>
            <a:endParaRPr lang="ja-JP" altLang="en-US">
              <a:effectLst/>
              <a:latin typeface="Hiragino Sans" panose="020B0400000000000000" pitchFamily="34" charset="-128"/>
              <a:ea typeface="Hiragino Sans" panose="020B0400000000000000" pitchFamily="34" charset="-128"/>
            </a:endParaRPr>
          </a:p>
          <a:p>
            <a:pPr>
              <a:buFont typeface="+mj-lt"/>
              <a:buAutoNum type="arabicPeriod"/>
            </a:pPr>
            <a:r>
              <a:rPr lang="ja-JP" altLang="en-US">
                <a:effectLst/>
                <a:latin typeface="Helvetica Neue" panose="02000503000000020004" pitchFamily="2" charset="0"/>
                <a:ea typeface="Hiragino Sans" panose="020B0400000000000000" pitchFamily="34" charset="-128"/>
              </a:rPr>
              <a:t>３</a:t>
            </a:r>
            <a:r>
              <a:rPr lang="ja-JP" altLang="en-US">
                <a:effectLst/>
                <a:latin typeface="Hiragino Sans" panose="020B0400000000000000" pitchFamily="34" charset="-128"/>
                <a:ea typeface="Hiragino Sans" panose="020B0400000000000000" pitchFamily="34" charset="-128"/>
              </a:rPr>
              <a:t>ヶ月間のモニタリング</a:t>
            </a:r>
            <a:r>
              <a:rPr lang="ja-JP" altLang="en-US">
                <a:effectLst/>
                <a:latin typeface="Helvetica Neue" panose="02000503000000020004" pitchFamily="2" charset="0"/>
                <a:ea typeface="Hiragino Sans" panose="020B0400000000000000" pitchFamily="34" charset="-128"/>
              </a:rPr>
              <a:t> </a:t>
            </a:r>
            <a:r>
              <a:rPr lang="en-US" altLang="ja-JP" dirty="0">
                <a:effectLst/>
                <a:latin typeface="Helvetica Neue" panose="02000503000000020004" pitchFamily="2" charset="0"/>
                <a:ea typeface="Hiragino Sans" panose="020B0400000000000000" pitchFamily="34" charset="-128"/>
              </a:rPr>
              <a:t>&amp; </a:t>
            </a:r>
            <a:r>
              <a:rPr lang="ja-JP" altLang="en-US">
                <a:effectLst/>
                <a:latin typeface="Hiragino Sans" panose="020B0400000000000000" pitchFamily="34" charset="-128"/>
                <a:ea typeface="Hiragino Sans" panose="020B0400000000000000" pitchFamily="34" charset="-128"/>
              </a:rPr>
              <a:t>フィードバック</a:t>
            </a:r>
            <a:endParaRPr lang="en-US" altLang="ja-JP" dirty="0">
              <a:effectLst/>
              <a:latin typeface="Hiragino Sans" panose="020B0400000000000000" pitchFamily="34" charset="-128"/>
              <a:ea typeface="Hiragino Sans" panose="020B0400000000000000" pitchFamily="34" charset="-128"/>
            </a:endParaRPr>
          </a:p>
          <a:p>
            <a:pPr>
              <a:buFont typeface="+mj-lt"/>
              <a:buAutoNum type="arabicPeriod"/>
            </a:pPr>
            <a:endParaRPr lang="ja-JP" altLang="en-US">
              <a:effectLst/>
              <a:latin typeface="Hiragino Sans" panose="020B0400000000000000" pitchFamily="34" charset="-128"/>
              <a:ea typeface="Hiragino Sans" panose="020B0400000000000000" pitchFamily="34" charset="-128"/>
            </a:endParaRPr>
          </a:p>
          <a:p>
            <a:pPr>
              <a:buFont typeface="+mj-lt"/>
              <a:buAutoNum type="arabicPeriod"/>
            </a:pPr>
            <a:r>
              <a:rPr lang="ja-JP" altLang="en-US">
                <a:effectLst/>
                <a:latin typeface="Hiragino Sans" panose="020B0400000000000000" pitchFamily="34" charset="-128"/>
                <a:ea typeface="Hiragino Sans" panose="020B0400000000000000" pitchFamily="34" charset="-128"/>
              </a:rPr>
              <a:t>（継続契約）段取り会議の改善</a:t>
            </a:r>
            <a:endParaRPr lang="en-US" altLang="ja-JP" dirty="0">
              <a:effectLst/>
              <a:latin typeface="Hiragino Sans" panose="020B0400000000000000" pitchFamily="34" charset="-128"/>
              <a:ea typeface="Hiragino Sans" panose="020B0400000000000000" pitchFamily="34" charset="-128"/>
            </a:endParaRPr>
          </a:p>
          <a:p>
            <a:pPr>
              <a:buFont typeface="+mj-lt"/>
              <a:buAutoNum type="arabicPeriod"/>
            </a:pPr>
            <a:endParaRPr lang="en-US" altLang="ja-JP" dirty="0">
              <a:latin typeface="Hiragino Sans" panose="020B0400000000000000" pitchFamily="34" charset="-128"/>
              <a:ea typeface="Hiragino Sans" panose="020B0400000000000000" pitchFamily="34" charset="-128"/>
            </a:endParaRPr>
          </a:p>
          <a:p>
            <a:pPr>
              <a:buFont typeface="+mj-lt"/>
              <a:buAutoNum type="arabicPeriod"/>
            </a:pPr>
            <a:r>
              <a:rPr lang="en-US" altLang="ja-JP" dirty="0">
                <a:effectLst/>
                <a:latin typeface="Helvetica Neue" panose="02000503000000020004" pitchFamily="2" charset="0"/>
                <a:ea typeface="Hiragino Sans" panose="020B0400000000000000" pitchFamily="34" charset="-128"/>
              </a:rPr>
              <a:t> </a:t>
            </a:r>
            <a:r>
              <a:rPr lang="ja-JP" altLang="en-US">
                <a:effectLst/>
                <a:latin typeface="Hiragino Sans" panose="020B0400000000000000" pitchFamily="34" charset="-128"/>
                <a:ea typeface="Hiragino Sans" panose="020B0400000000000000" pitchFamily="34" charset="-128"/>
              </a:rPr>
              <a:t>定着</a:t>
            </a:r>
            <a:r>
              <a:rPr lang="ja-JP" altLang="en-US">
                <a:effectLst/>
                <a:latin typeface="Helvetica Neue" panose="02000503000000020004" pitchFamily="2" charset="0"/>
                <a:ea typeface="Hiragino Sans" panose="020B0400000000000000" pitchFamily="34" charset="-128"/>
              </a:rPr>
              <a:t> </a:t>
            </a:r>
            <a:r>
              <a:rPr lang="en-US" altLang="ja-JP" dirty="0">
                <a:effectLst/>
                <a:latin typeface="Helvetica Neue" panose="02000503000000020004" pitchFamily="2" charset="0"/>
                <a:ea typeface="Hiragino Sans" panose="020B0400000000000000" pitchFamily="34" charset="-128"/>
              </a:rPr>
              <a:t>&amp; </a:t>
            </a:r>
            <a:r>
              <a:rPr lang="ja-JP" altLang="en-US">
                <a:effectLst/>
                <a:latin typeface="Hiragino Sans" panose="020B0400000000000000" pitchFamily="34" charset="-128"/>
                <a:ea typeface="Hiragino Sans" panose="020B0400000000000000" pitchFamily="34" charset="-128"/>
              </a:rPr>
              <a:t>組織文化へ</a:t>
            </a:r>
            <a:endParaRPr lang="en-US" altLang="ja-JP" dirty="0">
              <a:effectLst/>
              <a:latin typeface="Hiragino Sans" panose="020B0400000000000000" pitchFamily="34" charset="-128"/>
              <a:ea typeface="Hiragino Sans" panose="020B0400000000000000" pitchFamily="34" charset="-128"/>
            </a:endParaRPr>
          </a:p>
          <a:p>
            <a:pPr>
              <a:buFont typeface="+mj-lt"/>
              <a:buAutoNum type="arabicPeriod"/>
            </a:pPr>
            <a:endParaRPr lang="en-US" altLang="ja-JP" dirty="0">
              <a:latin typeface="Hiragino Sans" panose="020B0400000000000000" pitchFamily="34" charset="-128"/>
              <a:ea typeface="Hiragino Sans" panose="020B0400000000000000" pitchFamily="34" charset="-128"/>
            </a:endParaRPr>
          </a:p>
          <a:p>
            <a:pPr>
              <a:buFont typeface="+mj-lt"/>
              <a:buAutoNum type="arabicPeriod"/>
            </a:pPr>
            <a:endParaRPr lang="en-US" altLang="ja-JP" dirty="0">
              <a:effectLst/>
              <a:latin typeface="Hiragino Sans" panose="020B0400000000000000" pitchFamily="34" charset="-128"/>
              <a:ea typeface="Hiragino Sans" panose="020B0400000000000000" pitchFamily="34" charset="-128"/>
            </a:endParaRPr>
          </a:p>
          <a:p>
            <a:pPr>
              <a:buFont typeface="+mj-lt"/>
              <a:buAutoNum type="arabicPeriod"/>
            </a:pPr>
            <a:endParaRPr lang="en-US" altLang="ja-JP" dirty="0">
              <a:latin typeface="Hiragino Sans" panose="020B0400000000000000" pitchFamily="34" charset="-128"/>
              <a:ea typeface="Hiragino Sans" panose="020B0400000000000000" pitchFamily="34" charset="-128"/>
            </a:endParaRPr>
          </a:p>
          <a:p>
            <a:r>
              <a:rPr lang="ja-JP" altLang="en-US">
                <a:latin typeface="Hiragino Sans" panose="020B0400000000000000" pitchFamily="34" charset="-128"/>
                <a:ea typeface="Hiragino Sans" panose="020B0400000000000000" pitchFamily="34" charset="-128"/>
              </a:rPr>
              <a:t>費用　月額</a:t>
            </a:r>
            <a:r>
              <a:rPr lang="en-US" altLang="ja-JP" dirty="0">
                <a:latin typeface="Hiragino Sans" panose="020B0400000000000000" pitchFamily="34" charset="-128"/>
                <a:ea typeface="Hiragino Sans" panose="020B0400000000000000" pitchFamily="34" charset="-128"/>
              </a:rPr>
              <a:t>15</a:t>
            </a:r>
            <a:r>
              <a:rPr lang="ja-JP" altLang="en-US">
                <a:latin typeface="Hiragino Sans" panose="020B0400000000000000" pitchFamily="34" charset="-128"/>
                <a:ea typeface="Hiragino Sans" panose="020B0400000000000000" pitchFamily="34" charset="-128"/>
              </a:rPr>
              <a:t>万</a:t>
            </a:r>
            <a:endParaRPr lang="en-US" altLang="ja-JP" dirty="0">
              <a:latin typeface="Hiragino Sans" panose="020B0400000000000000" pitchFamily="34" charset="-128"/>
              <a:ea typeface="Hiragino Sans" panose="020B0400000000000000" pitchFamily="34" charset="-128"/>
            </a:endParaRPr>
          </a:p>
          <a:p>
            <a:r>
              <a:rPr lang="ja-JP" altLang="en-US">
                <a:latin typeface="Hiragino Sans" panose="020B0400000000000000" pitchFamily="34" charset="-128"/>
                <a:ea typeface="Hiragino Sans" panose="020B0400000000000000" pitchFamily="34" charset="-128"/>
              </a:rPr>
              <a:t>・月２回の段取り会議のモニタリング</a:t>
            </a:r>
            <a:endParaRPr lang="en-US" altLang="ja-JP" dirty="0">
              <a:latin typeface="Hiragino Sans" panose="020B0400000000000000" pitchFamily="34" charset="-128"/>
              <a:ea typeface="Hiragino Sans" panose="020B0400000000000000" pitchFamily="34" charset="-128"/>
            </a:endParaRPr>
          </a:p>
          <a:p>
            <a:r>
              <a:rPr lang="ja-JP" altLang="en-US">
                <a:effectLst/>
                <a:latin typeface="Hiragino Sans" panose="020B0400000000000000" pitchFamily="34" charset="-128"/>
                <a:ea typeface="Hiragino Sans" panose="020B0400000000000000" pitchFamily="34" charset="-128"/>
              </a:rPr>
              <a:t>・月１回の所長フィードバック</a:t>
            </a:r>
            <a:r>
              <a:rPr lang="ja-JP" altLang="en-US">
                <a:latin typeface="Hiragino Sans" panose="020B0400000000000000" pitchFamily="34" charset="-128"/>
                <a:ea typeface="Hiragino Sans" panose="020B0400000000000000" pitchFamily="34" charset="-128"/>
              </a:rPr>
              <a:t>＆改善ポイント</a:t>
            </a:r>
            <a:endParaRPr lang="en-US" altLang="ja-JP" dirty="0">
              <a:latin typeface="Hiragino Sans" panose="020B0400000000000000" pitchFamily="34" charset="-128"/>
              <a:ea typeface="Hiragino Sans" panose="020B0400000000000000" pitchFamily="34" charset="-128"/>
            </a:endParaRPr>
          </a:p>
        </p:txBody>
      </p:sp>
    </p:spTree>
    <p:extLst>
      <p:ext uri="{BB962C8B-B14F-4D97-AF65-F5344CB8AC3E}">
        <p14:creationId xmlns:p14="http://schemas.microsoft.com/office/powerpoint/2010/main" val="87036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23">
            <a:extLst>
              <a:ext uri="{FF2B5EF4-FFF2-40B4-BE49-F238E27FC236}">
                <a16:creationId xmlns:a16="http://schemas.microsoft.com/office/drawing/2014/main" id="{3150502B-AE32-D143-1EDE-466A93D4DB6C}"/>
              </a:ext>
            </a:extLst>
          </p:cNvPr>
          <p:cNvSpPr/>
          <p:nvPr/>
        </p:nvSpPr>
        <p:spPr>
          <a:xfrm>
            <a:off x="2458994" y="2626319"/>
            <a:ext cx="9403491" cy="1463581"/>
          </a:xfrm>
          <a:prstGeom prst="roundRect">
            <a:avLst>
              <a:gd name="adj" fmla="val 4723"/>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4" name="図 33">
            <a:extLst>
              <a:ext uri="{FF2B5EF4-FFF2-40B4-BE49-F238E27FC236}">
                <a16:creationId xmlns:a16="http://schemas.microsoft.com/office/drawing/2014/main" id="{C5BCD0F4-8ED8-A251-74D7-5B2619121B1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7553" y="4517447"/>
            <a:ext cx="1951441" cy="1463581"/>
          </a:xfrm>
          <a:prstGeom prst="rect">
            <a:avLst/>
          </a:prstGeom>
        </p:spPr>
      </p:pic>
      <p:pic>
        <p:nvPicPr>
          <p:cNvPr id="35" name="図 34">
            <a:extLst>
              <a:ext uri="{FF2B5EF4-FFF2-40B4-BE49-F238E27FC236}">
                <a16:creationId xmlns:a16="http://schemas.microsoft.com/office/drawing/2014/main" id="{267AAE4B-5688-1D64-C75D-85695F36E51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97458" y="2635394"/>
            <a:ext cx="1411272" cy="1411272"/>
          </a:xfrm>
          <a:prstGeom prst="rect">
            <a:avLst/>
          </a:prstGeom>
        </p:spPr>
      </p:pic>
      <p:sp>
        <p:nvSpPr>
          <p:cNvPr id="12" name="テキスト ボックス 11">
            <a:extLst>
              <a:ext uri="{FF2B5EF4-FFF2-40B4-BE49-F238E27FC236}">
                <a16:creationId xmlns:a16="http://schemas.microsoft.com/office/drawing/2014/main" id="{6DB4B3A4-A6D4-9192-B570-23F03B6F574D}"/>
              </a:ext>
            </a:extLst>
          </p:cNvPr>
          <p:cNvSpPr txBox="1"/>
          <p:nvPr/>
        </p:nvSpPr>
        <p:spPr>
          <a:xfrm>
            <a:off x="940040" y="282515"/>
            <a:ext cx="9599103" cy="1938992"/>
          </a:xfrm>
          <a:prstGeom prst="rect">
            <a:avLst/>
          </a:prstGeom>
          <a:noFill/>
        </p:spPr>
        <p:txBody>
          <a:bodyPr wrap="none" rtlCol="0">
            <a:spAutoFit/>
          </a:bodyPr>
          <a:lstStyle/>
          <a:p>
            <a:r>
              <a:rPr lang="ja-JP" altLang="en-US" sz="2000" b="1">
                <a:ea typeface="Hiragino Sans" panose="020B0400000000000000" pitchFamily="34" charset="-128"/>
              </a:rPr>
              <a:t>お問い合わせ</a:t>
            </a:r>
            <a:endParaRPr lang="en-US" altLang="ja-JP" sz="2000" b="1" dirty="0">
              <a:ea typeface="Hiragino Sans" panose="020B0400000000000000" pitchFamily="34" charset="-128"/>
            </a:endParaRPr>
          </a:p>
          <a:p>
            <a:r>
              <a:rPr lang="ja-JP" altLang="en-US" sz="2000" b="1">
                <a:ea typeface="Hiragino Sans" panose="020B0400000000000000" pitchFamily="34" charset="-128"/>
              </a:rPr>
              <a:t>株式会社ｅコンサルティングジャパン</a:t>
            </a:r>
            <a:endParaRPr lang="en-US" altLang="ja-JP" sz="2000" b="1" dirty="0">
              <a:ea typeface="Hiragino Sans" panose="020B0400000000000000" pitchFamily="34" charset="-128"/>
            </a:endParaRPr>
          </a:p>
          <a:p>
            <a:r>
              <a:rPr lang="ja-JP" altLang="en-US" sz="2000" b="1">
                <a:ea typeface="Hiragino Sans" panose="020B0400000000000000" pitchFamily="34" charset="-128"/>
              </a:rPr>
              <a:t>　</a:t>
            </a:r>
            <a:r>
              <a:rPr lang="en-US" altLang="ja-JP" sz="2000" b="1" dirty="0">
                <a:ea typeface="Hiragino Sans" panose="020B0400000000000000" pitchFamily="34" charset="-128"/>
              </a:rPr>
              <a:t>https://</a:t>
            </a:r>
            <a:r>
              <a:rPr lang="en-US" altLang="ja-JP" sz="2000" b="1" dirty="0" err="1">
                <a:ea typeface="Hiragino Sans" panose="020B0400000000000000" pitchFamily="34" charset="-128"/>
              </a:rPr>
              <a:t>www.econj.jp</a:t>
            </a:r>
            <a:r>
              <a:rPr lang="en-US" altLang="ja-JP" sz="2000" b="1" dirty="0">
                <a:ea typeface="Hiragino Sans" panose="020B0400000000000000" pitchFamily="34" charset="-128"/>
              </a:rPr>
              <a:t>/</a:t>
            </a:r>
            <a:r>
              <a:rPr lang="en-US" altLang="ja-JP" sz="2000" b="1" dirty="0" err="1">
                <a:ea typeface="Hiragino Sans" panose="020B0400000000000000" pitchFamily="34" charset="-128"/>
              </a:rPr>
              <a:t>dandori</a:t>
            </a:r>
            <a:endParaRPr lang="en-US" altLang="ja-JP" sz="2000" b="1" dirty="0">
              <a:ea typeface="Hiragino Sans" panose="020B0400000000000000" pitchFamily="34" charset="-128"/>
            </a:endParaRPr>
          </a:p>
          <a:p>
            <a:endParaRPr lang="en-US" altLang="ja-JP" sz="2000" b="0" i="0" dirty="0">
              <a:solidFill>
                <a:srgbClr val="5A5129"/>
              </a:solidFill>
              <a:effectLst/>
              <a:latin typeface="DNPShueiGoKinStd-M"/>
            </a:endParaRPr>
          </a:p>
          <a:p>
            <a:r>
              <a:rPr lang="ja-JP" altLang="en-US" sz="2000" b="0" i="0">
                <a:solidFill>
                  <a:srgbClr val="5A5129"/>
                </a:solidFill>
                <a:effectLst/>
                <a:latin typeface="DNPShueiGoKinStd-M"/>
              </a:rPr>
              <a:t>〒</a:t>
            </a:r>
            <a:r>
              <a:rPr lang="en-US" altLang="ja-JP" sz="2000" b="0" i="0" dirty="0">
                <a:solidFill>
                  <a:srgbClr val="5A5129"/>
                </a:solidFill>
                <a:effectLst/>
                <a:latin typeface="DNPShueiGoKinStd-M"/>
              </a:rPr>
              <a:t>107-0062</a:t>
            </a:r>
            <a:r>
              <a:rPr lang="ja-JP" altLang="en-US" sz="2000" b="0" i="0">
                <a:solidFill>
                  <a:srgbClr val="5A5129"/>
                </a:solidFill>
                <a:effectLst/>
                <a:latin typeface="DNPShueiGoKinStd-M"/>
              </a:rPr>
              <a:t>東京都港区南青山</a:t>
            </a:r>
            <a:r>
              <a:rPr lang="en-US" altLang="ja-JP" sz="2000" b="0" i="0" dirty="0">
                <a:solidFill>
                  <a:srgbClr val="5A5129"/>
                </a:solidFill>
                <a:effectLst/>
                <a:latin typeface="DNPShueiGoKinStd-M"/>
              </a:rPr>
              <a:t>3</a:t>
            </a:r>
            <a:r>
              <a:rPr lang="ja-JP" altLang="en-US" sz="2000" b="0" i="0">
                <a:solidFill>
                  <a:srgbClr val="5A5129"/>
                </a:solidFill>
                <a:effectLst/>
                <a:latin typeface="DNPShueiGoKinStd-M"/>
              </a:rPr>
              <a:t>丁目</a:t>
            </a:r>
            <a:r>
              <a:rPr lang="en-US" altLang="ja-JP" sz="2000" b="0" i="0" dirty="0">
                <a:solidFill>
                  <a:srgbClr val="5A5129"/>
                </a:solidFill>
                <a:effectLst/>
                <a:latin typeface="DNPShueiGoKinStd-M"/>
              </a:rPr>
              <a:t>8</a:t>
            </a:r>
            <a:r>
              <a:rPr lang="ja-JP" altLang="en-US" sz="2000" b="0" i="0">
                <a:solidFill>
                  <a:srgbClr val="5A5129"/>
                </a:solidFill>
                <a:effectLst/>
                <a:latin typeface="DNPShueiGoKinStd-M"/>
              </a:rPr>
              <a:t>番</a:t>
            </a:r>
            <a:r>
              <a:rPr lang="en-US" altLang="ja-JP" sz="2000" b="0" i="0" dirty="0">
                <a:solidFill>
                  <a:srgbClr val="5A5129"/>
                </a:solidFill>
                <a:effectLst/>
                <a:latin typeface="DNPShueiGoKinStd-M"/>
              </a:rPr>
              <a:t>40</a:t>
            </a:r>
            <a:r>
              <a:rPr lang="ja-JP" altLang="en-US" sz="2000" b="0" i="0">
                <a:solidFill>
                  <a:srgbClr val="5A5129"/>
                </a:solidFill>
                <a:effectLst/>
                <a:latin typeface="DNPShueiGoKinStd-M"/>
              </a:rPr>
              <a:t>号　青山センタービル</a:t>
            </a:r>
            <a:r>
              <a:rPr lang="en-US" altLang="ja-JP" sz="2000" b="0" i="0" dirty="0">
                <a:solidFill>
                  <a:srgbClr val="5A5129"/>
                </a:solidFill>
                <a:effectLst/>
                <a:latin typeface="DNPShueiGoKinStd-M"/>
              </a:rPr>
              <a:t>2</a:t>
            </a:r>
            <a:r>
              <a:rPr lang="en" altLang="ja-JP" sz="2000" b="0" i="0" dirty="0">
                <a:solidFill>
                  <a:srgbClr val="5A5129"/>
                </a:solidFill>
                <a:effectLst/>
                <a:latin typeface="DNPShueiGoKinStd-M"/>
              </a:rPr>
              <a:t>F</a:t>
            </a:r>
            <a:r>
              <a:rPr lang="ja-JP" altLang="en" sz="2000" b="0" i="0">
                <a:solidFill>
                  <a:srgbClr val="5A5129"/>
                </a:solidFill>
                <a:effectLst/>
                <a:latin typeface="DNPShueiGoKinStd-M"/>
              </a:rPr>
              <a:t>　</a:t>
            </a:r>
            <a:r>
              <a:rPr lang="en" altLang="ja-JP" sz="2000" b="0" i="0" dirty="0">
                <a:solidFill>
                  <a:srgbClr val="5A5129"/>
                </a:solidFill>
                <a:effectLst/>
                <a:latin typeface="DNPShueiGoKinStd-M"/>
              </a:rPr>
              <a:t>THE HUB </a:t>
            </a:r>
            <a:r>
              <a:rPr lang="ja-JP" altLang="en-US" sz="2000" b="0" i="0">
                <a:solidFill>
                  <a:srgbClr val="5A5129"/>
                </a:solidFill>
                <a:effectLst/>
                <a:latin typeface="DNPShueiGoKinStd-M"/>
              </a:rPr>
              <a:t>南青山</a:t>
            </a:r>
            <a:endParaRPr kumimoji="1" lang="en-US" altLang="ja-JP" sz="2000" dirty="0">
              <a:solidFill>
                <a:srgbClr val="5A5129"/>
              </a:solidFill>
              <a:latin typeface="DNPShueiGoKinStd-M"/>
            </a:endParaRPr>
          </a:p>
          <a:p>
            <a:r>
              <a:rPr lang="ja-JP" altLang="en-US" sz="2000" b="1">
                <a:solidFill>
                  <a:srgbClr val="5A5129"/>
                </a:solidFill>
                <a:latin typeface="DNPShueiGoKinStd-M"/>
              </a:rPr>
              <a:t>代表取締役　橋本　恵裕</a:t>
            </a:r>
            <a:endParaRPr kumimoji="1" lang="ja-JP" altLang="en-US" sz="2000" b="1" dirty="0"/>
          </a:p>
        </p:txBody>
      </p:sp>
      <p:sp>
        <p:nvSpPr>
          <p:cNvPr id="14" name="テキスト ボックス 13">
            <a:extLst>
              <a:ext uri="{FF2B5EF4-FFF2-40B4-BE49-F238E27FC236}">
                <a16:creationId xmlns:a16="http://schemas.microsoft.com/office/drawing/2014/main" id="{84C6CFA9-26A2-A4C7-C4F1-27C6B06CB6DC}"/>
              </a:ext>
            </a:extLst>
          </p:cNvPr>
          <p:cNvSpPr txBox="1"/>
          <p:nvPr/>
        </p:nvSpPr>
        <p:spPr>
          <a:xfrm>
            <a:off x="3126259" y="3163330"/>
            <a:ext cx="2016899" cy="369332"/>
          </a:xfrm>
          <a:prstGeom prst="rect">
            <a:avLst/>
          </a:prstGeom>
          <a:noFill/>
        </p:spPr>
        <p:txBody>
          <a:bodyPr wrap="none" rtlCol="0">
            <a:spAutoFit/>
          </a:bodyPr>
          <a:lstStyle/>
          <a:p>
            <a:r>
              <a:rPr kumimoji="1" lang="en-US" altLang="ja-JP" dirty="0" err="1"/>
              <a:t>contact@econj.jp</a:t>
            </a:r>
            <a:endParaRPr kumimoji="1" lang="ja-JP" altLang="en-US"/>
          </a:p>
        </p:txBody>
      </p:sp>
      <p:sp>
        <p:nvSpPr>
          <p:cNvPr id="15" name="角丸四角形 23">
            <a:extLst>
              <a:ext uri="{FF2B5EF4-FFF2-40B4-BE49-F238E27FC236}">
                <a16:creationId xmlns:a16="http://schemas.microsoft.com/office/drawing/2014/main" id="{6E66F0B9-ABD0-6322-AE68-40CF9916A2DC}"/>
              </a:ext>
            </a:extLst>
          </p:cNvPr>
          <p:cNvSpPr/>
          <p:nvPr/>
        </p:nvSpPr>
        <p:spPr>
          <a:xfrm>
            <a:off x="2458994" y="4491755"/>
            <a:ext cx="9403491" cy="1463581"/>
          </a:xfrm>
          <a:prstGeom prst="roundRect">
            <a:avLst>
              <a:gd name="adj" fmla="val 4723"/>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C2E6D931-A9D4-BE78-E8CE-878443FA1982}"/>
              </a:ext>
            </a:extLst>
          </p:cNvPr>
          <p:cNvSpPr txBox="1"/>
          <p:nvPr/>
        </p:nvSpPr>
        <p:spPr>
          <a:xfrm>
            <a:off x="2916195" y="4732638"/>
            <a:ext cx="2262158" cy="369332"/>
          </a:xfrm>
          <a:prstGeom prst="rect">
            <a:avLst/>
          </a:prstGeom>
          <a:noFill/>
        </p:spPr>
        <p:txBody>
          <a:bodyPr wrap="none" rtlCol="0">
            <a:spAutoFit/>
          </a:bodyPr>
          <a:lstStyle/>
          <a:p>
            <a:r>
              <a:rPr lang="ja-JP" altLang="en-US"/>
              <a:t>打ち合わせ日程調整</a:t>
            </a:r>
            <a:endParaRPr kumimoji="1" lang="ja-JP" altLang="en-US"/>
          </a:p>
        </p:txBody>
      </p:sp>
      <p:sp>
        <p:nvSpPr>
          <p:cNvPr id="17" name="テキスト ボックス 16">
            <a:extLst>
              <a:ext uri="{FF2B5EF4-FFF2-40B4-BE49-F238E27FC236}">
                <a16:creationId xmlns:a16="http://schemas.microsoft.com/office/drawing/2014/main" id="{12C9072B-4F00-9F2F-2E1F-9090784C37CD}"/>
              </a:ext>
            </a:extLst>
          </p:cNvPr>
          <p:cNvSpPr txBox="1"/>
          <p:nvPr/>
        </p:nvSpPr>
        <p:spPr>
          <a:xfrm>
            <a:off x="2916195" y="5172117"/>
            <a:ext cx="4544834" cy="369332"/>
          </a:xfrm>
          <a:prstGeom prst="rect">
            <a:avLst/>
          </a:prstGeom>
          <a:noFill/>
        </p:spPr>
        <p:txBody>
          <a:bodyPr wrap="none" rtlCol="0">
            <a:spAutoFit/>
          </a:bodyPr>
          <a:lstStyle/>
          <a:p>
            <a:r>
              <a:rPr kumimoji="1" lang="en" altLang="ja-JP" dirty="0"/>
              <a:t>https://</a:t>
            </a:r>
            <a:r>
              <a:rPr kumimoji="1" lang="en" altLang="ja-JP" dirty="0" err="1"/>
              <a:t>reserve.peraichi.com</a:t>
            </a:r>
            <a:r>
              <a:rPr kumimoji="1" lang="en" altLang="ja-JP" dirty="0"/>
              <a:t>/r/55393c09</a:t>
            </a:r>
            <a:endParaRPr kumimoji="1" lang="ja-JP" altLang="en-US"/>
          </a:p>
        </p:txBody>
      </p:sp>
    </p:spTree>
    <p:extLst>
      <p:ext uri="{BB962C8B-B14F-4D97-AF65-F5344CB8AC3E}">
        <p14:creationId xmlns:p14="http://schemas.microsoft.com/office/powerpoint/2010/main" val="2131970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18E09A5-EEAE-3A00-1239-176F84A5555A}"/>
              </a:ext>
            </a:extLst>
          </p:cNvPr>
          <p:cNvSpPr txBox="1"/>
          <p:nvPr/>
        </p:nvSpPr>
        <p:spPr>
          <a:xfrm>
            <a:off x="540607" y="544373"/>
            <a:ext cx="10679328" cy="4247317"/>
          </a:xfrm>
          <a:prstGeom prst="rect">
            <a:avLst/>
          </a:prstGeom>
          <a:noFill/>
        </p:spPr>
        <p:txBody>
          <a:bodyPr wrap="square">
            <a:spAutoFit/>
          </a:bodyPr>
          <a:lstStyle/>
          <a:p>
            <a:r>
              <a:rPr lang="en-US" altLang="ja-JP" b="1" dirty="0">
                <a:solidFill>
                  <a:srgbClr val="FB0D44"/>
                </a:solidFill>
                <a:effectLst/>
                <a:latin typeface="Helvetica Neue" panose="02000503000000020004" pitchFamily="2" charset="0"/>
              </a:rPr>
              <a:t>1. </a:t>
            </a:r>
            <a:r>
              <a:rPr lang="ja-JP" altLang="en-US" b="1">
                <a:solidFill>
                  <a:srgbClr val="FB0D44"/>
                </a:solidFill>
                <a:effectLst/>
                <a:latin typeface="Helvetica Neue" panose="02000503000000020004" pitchFamily="2" charset="0"/>
              </a:rPr>
              <a:t>はじめに</a:t>
            </a:r>
            <a:endParaRPr lang="ja-JP" altLang="en-US">
              <a:effectLst/>
              <a:latin typeface="Helvetica Neue" panose="02000503000000020004" pitchFamily="2" charset="0"/>
            </a:endParaRPr>
          </a:p>
          <a:p>
            <a:endParaRPr lang="en-US" altLang="ja-JP" b="1" dirty="0">
              <a:effectLst/>
              <a:latin typeface="Helvetica Neue" panose="02000503000000020004" pitchFamily="2" charset="0"/>
            </a:endParaRPr>
          </a:p>
          <a:p>
            <a:endParaRPr lang="en-US" altLang="ja-JP" b="1" dirty="0">
              <a:latin typeface="Helvetica Neue" panose="02000503000000020004" pitchFamily="2" charset="0"/>
            </a:endParaRPr>
          </a:p>
          <a:p>
            <a:r>
              <a:rPr lang="ja-JP" altLang="en-US" b="1">
                <a:effectLst/>
                <a:latin typeface="Helvetica Neue" panose="02000503000000020004" pitchFamily="2" charset="0"/>
              </a:rPr>
              <a:t>事務所のチカラは、“段取り表”に現れて”くる”</a:t>
            </a:r>
            <a:endParaRPr lang="ja-JP" altLang="en-US">
              <a:effectLst/>
              <a:latin typeface="Helvetica Neue" panose="02000503000000020004" pitchFamily="2" charset="0"/>
            </a:endParaRP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a:effectLst/>
                <a:latin typeface="Helvetica Neue" panose="02000503000000020004" pitchFamily="2" charset="0"/>
              </a:rPr>
              <a:t>「事務所の姿が見えていますか？」</a:t>
            </a:r>
          </a:p>
          <a:p>
            <a:r>
              <a:rPr lang="ja-JP" altLang="en-US">
                <a:effectLst/>
                <a:latin typeface="Helvetica Neue" panose="02000503000000020004" pitchFamily="2" charset="0"/>
              </a:rPr>
              <a:t>「主観的な思い込みで、課題を設定していませんか？」</a:t>
            </a:r>
          </a:p>
          <a:p>
            <a:r>
              <a:rPr lang="ja-JP" altLang="en-US">
                <a:effectLst/>
                <a:latin typeface="Helvetica Neue" panose="02000503000000020004" pitchFamily="2" charset="0"/>
              </a:rPr>
              <a:t>「”結果の評価”だけではなく、””未来の検討””をしていますか？」</a:t>
            </a: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b="1">
                <a:effectLst/>
                <a:latin typeface="Helvetica Neue" panose="02000503000000020004" pitchFamily="2" charset="0"/>
                <a:ea typeface="Hiragino Sans" panose="020B0400000000000000" pitchFamily="34" charset="-128"/>
              </a:rPr>
              <a:t>”</a:t>
            </a:r>
            <a:r>
              <a:rPr lang="ja-JP" altLang="en-US" b="1">
                <a:effectLst/>
                <a:latin typeface="Hiragino Sans" panose="020B0400000000000000" pitchFamily="34" charset="-128"/>
                <a:ea typeface="Hiragino Sans" panose="020B0400000000000000" pitchFamily="34" charset="-128"/>
              </a:rPr>
              <a:t>段取り表</a:t>
            </a:r>
            <a:r>
              <a:rPr lang="ja-JP" altLang="en-US" b="1">
                <a:effectLst/>
                <a:latin typeface="Helvetica Neue" panose="02000503000000020004" pitchFamily="2" charset="0"/>
                <a:ea typeface="Hiragino Sans" panose="020B0400000000000000" pitchFamily="34" charset="-128"/>
              </a:rPr>
              <a:t>”</a:t>
            </a:r>
            <a:r>
              <a:rPr lang="ja-JP" altLang="en-US" b="1">
                <a:effectLst/>
                <a:latin typeface="Hiragino Sans" panose="020B0400000000000000" pitchFamily="34" charset="-128"/>
                <a:ea typeface="Hiragino Sans" panose="020B0400000000000000" pitchFamily="34" charset="-128"/>
              </a:rPr>
              <a:t>によって段取り会議を実行していると、事務所のチカラそのものが「段取り表」に現れてくるのが実感できます。</a:t>
            </a:r>
            <a:endParaRPr lang="en-US" altLang="ja-JP" b="1" dirty="0">
              <a:effectLst/>
              <a:latin typeface="Hiragino Sans" panose="020B0400000000000000" pitchFamily="34" charset="-128"/>
              <a:ea typeface="Hiragino Sans" panose="020B0400000000000000" pitchFamily="34" charset="-128"/>
            </a:endParaRPr>
          </a:p>
          <a:p>
            <a:endParaRPr lang="en-US" altLang="ja-JP" b="1" dirty="0">
              <a:latin typeface="Hiragino Sans" panose="020B0400000000000000" pitchFamily="34" charset="-128"/>
              <a:ea typeface="Hiragino Sans" panose="020B0400000000000000" pitchFamily="34" charset="-128"/>
            </a:endParaRPr>
          </a:p>
          <a:p>
            <a:endParaRPr lang="ja-JP" altLang="en-US">
              <a:effectLst/>
              <a:latin typeface="Hiragino Sans" panose="020B0400000000000000" pitchFamily="34" charset="-128"/>
              <a:ea typeface="Hiragino Sans" panose="020B0400000000000000" pitchFamily="34" charset="-128"/>
            </a:endParaRPr>
          </a:p>
        </p:txBody>
      </p:sp>
      <p:pic>
        <p:nvPicPr>
          <p:cNvPr id="4" name="図 3">
            <a:extLst>
              <a:ext uri="{FF2B5EF4-FFF2-40B4-BE49-F238E27FC236}">
                <a16:creationId xmlns:a16="http://schemas.microsoft.com/office/drawing/2014/main" id="{0C4C7F88-7B4D-A40E-578F-C79B563F807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553200" y="755264"/>
            <a:ext cx="2740639" cy="2055481"/>
          </a:xfrm>
          <a:prstGeom prst="rect">
            <a:avLst/>
          </a:prstGeom>
        </p:spPr>
      </p:pic>
      <p:pic>
        <p:nvPicPr>
          <p:cNvPr id="7" name="グラフィックス 6" descr="卒業証書">
            <a:extLst>
              <a:ext uri="{FF2B5EF4-FFF2-40B4-BE49-F238E27FC236}">
                <a16:creationId xmlns:a16="http://schemas.microsoft.com/office/drawing/2014/main" id="{0922F158-127C-7EB4-8480-52414CAA247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96000" y="1325805"/>
            <a:ext cx="914400" cy="914400"/>
          </a:xfrm>
          <a:prstGeom prst="rect">
            <a:avLst/>
          </a:prstGeom>
        </p:spPr>
      </p:pic>
    </p:spTree>
    <p:extLst>
      <p:ext uri="{BB962C8B-B14F-4D97-AF65-F5344CB8AC3E}">
        <p14:creationId xmlns:p14="http://schemas.microsoft.com/office/powerpoint/2010/main" val="2973379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3359614-C90D-9A3B-6A60-B54D78C8357C}"/>
              </a:ext>
            </a:extLst>
          </p:cNvPr>
          <p:cNvSpPr txBox="1"/>
          <p:nvPr/>
        </p:nvSpPr>
        <p:spPr>
          <a:xfrm>
            <a:off x="2376617" y="850202"/>
            <a:ext cx="9482083" cy="3970318"/>
          </a:xfrm>
          <a:prstGeom prst="rect">
            <a:avLst/>
          </a:prstGeom>
          <a:noFill/>
        </p:spPr>
        <p:txBody>
          <a:bodyPr wrap="none" rtlCol="0">
            <a:spAutoFit/>
          </a:bodyPr>
          <a:lstStyle/>
          <a:p>
            <a:r>
              <a:rPr lang="en" altLang="ja-JP" b="1" dirty="0">
                <a:solidFill>
                  <a:srgbClr val="FB0D44"/>
                </a:solidFill>
                <a:effectLst/>
                <a:latin typeface="Helvetica Neue" panose="02000503000000020004" pitchFamily="2" charset="0"/>
              </a:rPr>
              <a:t>X</a:t>
            </a:r>
            <a:r>
              <a:rPr lang="ja-JP" altLang="en" b="1">
                <a:effectLst/>
                <a:latin typeface="Helvetica Neue" panose="02000503000000020004" pitchFamily="2" charset="0"/>
              </a:rPr>
              <a:t>　「</a:t>
            </a:r>
            <a:r>
              <a:rPr lang="ja-JP" altLang="en-US" b="1">
                <a:effectLst/>
                <a:latin typeface="Helvetica Neue" panose="02000503000000020004" pitchFamily="2" charset="0"/>
              </a:rPr>
              <a:t>個人のタスクの確認と管理」</a:t>
            </a:r>
            <a:endParaRPr lang="ja-JP" altLang="en-US">
              <a:effectLst/>
              <a:latin typeface="Helvetica Neue" panose="02000503000000020004" pitchFamily="2" charset="0"/>
            </a:endParaRPr>
          </a:p>
          <a:p>
            <a:r>
              <a:rPr lang="ja-JP" altLang="en-US" b="1">
                <a:solidFill>
                  <a:srgbClr val="0A60FF"/>
                </a:solidFill>
                <a:effectLst/>
                <a:latin typeface="Helvetica Neue" panose="02000503000000020004" pitchFamily="2" charset="0"/>
              </a:rPr>
              <a:t>○</a:t>
            </a:r>
            <a:r>
              <a:rPr lang="ja-JP" altLang="en-US" b="1">
                <a:effectLst/>
                <a:latin typeface="Helvetica Neue" panose="02000503000000020004" pitchFamily="2" charset="0"/>
              </a:rPr>
              <a:t>  「段取り」</a:t>
            </a:r>
            <a:endParaRPr lang="ja-JP" altLang="en-US">
              <a:effectLst/>
              <a:latin typeface="Helvetica Neue" panose="02000503000000020004" pitchFamily="2" charset="0"/>
            </a:endParaRPr>
          </a:p>
          <a:p>
            <a:endParaRPr lang="ja-JP" altLang="en-US">
              <a:effectLst/>
              <a:latin typeface="Helvetica Neue" panose="02000503000000020004" pitchFamily="2" charset="0"/>
            </a:endParaRPr>
          </a:p>
          <a:p>
            <a:r>
              <a:rPr lang="ja-JP" altLang="en-US">
                <a:effectLst/>
                <a:latin typeface="Helvetica Neue" panose="02000503000000020004" pitchFamily="2" charset="0"/>
              </a:rPr>
              <a:t>経営者は</a:t>
            </a:r>
            <a:r>
              <a:rPr lang="ja-JP" altLang="en-US" b="1">
                <a:effectLst/>
                <a:latin typeface="Helvetica Neue" panose="02000503000000020004" pitchFamily="2" charset="0"/>
              </a:rPr>
              <a:t>”視点”</a:t>
            </a:r>
            <a:r>
              <a:rPr lang="ja-JP" altLang="en-US">
                <a:effectLst/>
                <a:latin typeface="Helvetica Neue" panose="02000503000000020004" pitchFamily="2" charset="0"/>
              </a:rPr>
              <a:t>を変えていかなければいけません。</a:t>
            </a:r>
          </a:p>
          <a:p>
            <a:endParaRPr lang="en-US" altLang="ja-JP" dirty="0">
              <a:latin typeface="Helvetica Neue" panose="02000503000000020004" pitchFamily="2" charset="0"/>
            </a:endParaRPr>
          </a:p>
          <a:p>
            <a:endParaRPr lang="ja-JP" altLang="en-US">
              <a:effectLst/>
              <a:latin typeface="Helvetica Neue" panose="02000503000000020004" pitchFamily="2" charset="0"/>
            </a:endParaRPr>
          </a:p>
          <a:p>
            <a:r>
              <a:rPr lang="ja-JP" altLang="en-US">
                <a:effectLst/>
                <a:latin typeface="Helvetica Neue" panose="02000503000000020004" pitchFamily="2" charset="0"/>
              </a:rPr>
              <a:t>個人のタスクの完了確認や管理ではなく、</a:t>
            </a:r>
            <a:endParaRPr lang="en-US" altLang="ja-JP" dirty="0">
              <a:effectLst/>
              <a:latin typeface="Helvetica Neue" panose="02000503000000020004" pitchFamily="2" charset="0"/>
            </a:endParaRPr>
          </a:p>
          <a:p>
            <a:r>
              <a:rPr lang="ja-JP" altLang="en-US">
                <a:effectLst/>
                <a:latin typeface="Helvetica Neue" panose="02000503000000020004" pitchFamily="2" charset="0"/>
              </a:rPr>
              <a:t>「仕事が目的に向かってちゃんと段取りを踏んでいるかどうか」に</a:t>
            </a:r>
            <a:endParaRPr lang="en-US" altLang="ja-JP" dirty="0">
              <a:effectLst/>
              <a:latin typeface="Helvetica Neue" panose="02000503000000020004" pitchFamily="2" charset="0"/>
            </a:endParaRPr>
          </a:p>
          <a:p>
            <a:r>
              <a:rPr lang="ja-JP" altLang="en-US">
                <a:effectLst/>
                <a:latin typeface="Helvetica Neue" panose="02000503000000020004" pitchFamily="2" charset="0"/>
              </a:rPr>
              <a:t>”経営者の視点”を変えることが第一歩です</a:t>
            </a:r>
            <a:r>
              <a:rPr lang="ja-JP" altLang="en-US" b="1">
                <a:effectLst/>
                <a:latin typeface="Helvetica Neue" panose="02000503000000020004" pitchFamily="2" charset="0"/>
              </a:rPr>
              <a:t>。</a:t>
            </a:r>
            <a:endParaRPr lang="ja-JP" altLang="en-US">
              <a:effectLst/>
              <a:latin typeface="Helvetica Neue" panose="02000503000000020004" pitchFamily="2" charset="0"/>
            </a:endParaRP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a:effectLst/>
                <a:latin typeface="Helvetica Neue" panose="02000503000000020004" pitchFamily="2" charset="0"/>
              </a:rPr>
              <a:t>✅ </a:t>
            </a:r>
            <a:r>
              <a:rPr lang="ja-JP" altLang="en-US" b="1">
                <a:effectLst/>
                <a:latin typeface="Helvetica Neue" panose="02000503000000020004" pitchFamily="2" charset="0"/>
              </a:rPr>
              <a:t>「期限が守られているか？」ではなく、「そもそも適切なプロセスを踏んでいるか？」</a:t>
            </a:r>
            <a:br>
              <a:rPr lang="ja-JP" altLang="en-US">
                <a:effectLst/>
                <a:latin typeface="Helvetica Neue" panose="02000503000000020004" pitchFamily="2" charset="0"/>
              </a:rPr>
            </a:br>
            <a:r>
              <a:rPr lang="ja-JP" altLang="en-US">
                <a:effectLst/>
                <a:latin typeface="Helvetica Neue" panose="02000503000000020004" pitchFamily="2" charset="0"/>
              </a:rPr>
              <a:t>✅ </a:t>
            </a:r>
            <a:r>
              <a:rPr lang="ja-JP" altLang="en-US" b="1">
                <a:effectLst/>
                <a:latin typeface="Helvetica Neue" panose="02000503000000020004" pitchFamily="2" charset="0"/>
              </a:rPr>
              <a:t>「予定どおりに終わるか？」ではなく、「本当に最適な流れで進めているか？」</a:t>
            </a:r>
            <a:endParaRPr lang="ja-JP" altLang="en-US">
              <a:effectLst/>
              <a:latin typeface="Helvetica Neue" panose="02000503000000020004" pitchFamily="2" charset="0"/>
            </a:endParaRPr>
          </a:p>
          <a:p>
            <a:endParaRPr lang="ja-JP" altLang="en-US">
              <a:effectLst/>
              <a:latin typeface="Helvetica Neue" panose="02000503000000020004" pitchFamily="2" charset="0"/>
            </a:endParaRPr>
          </a:p>
        </p:txBody>
      </p:sp>
      <p:pic>
        <p:nvPicPr>
          <p:cNvPr id="3" name="図 2">
            <a:extLst>
              <a:ext uri="{FF2B5EF4-FFF2-40B4-BE49-F238E27FC236}">
                <a16:creationId xmlns:a16="http://schemas.microsoft.com/office/drawing/2014/main" id="{B7B33EF4-DBEF-898B-182F-F785E5417B6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20933" y="1207358"/>
            <a:ext cx="2055684" cy="3429000"/>
          </a:xfrm>
          <a:prstGeom prst="rect">
            <a:avLst/>
          </a:prstGeom>
        </p:spPr>
      </p:pic>
    </p:spTree>
    <p:extLst>
      <p:ext uri="{BB962C8B-B14F-4D97-AF65-F5344CB8AC3E}">
        <p14:creationId xmlns:p14="http://schemas.microsoft.com/office/powerpoint/2010/main" val="4279536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3359614-C90D-9A3B-6A60-B54D78C8357C}"/>
              </a:ext>
            </a:extLst>
          </p:cNvPr>
          <p:cNvSpPr txBox="1"/>
          <p:nvPr/>
        </p:nvSpPr>
        <p:spPr>
          <a:xfrm>
            <a:off x="200796" y="3732681"/>
            <a:ext cx="11790407" cy="2585323"/>
          </a:xfrm>
          <a:prstGeom prst="rect">
            <a:avLst/>
          </a:prstGeom>
          <a:noFill/>
        </p:spPr>
        <p:txBody>
          <a:bodyPr wrap="none" rtlCol="0">
            <a:spAutoFit/>
          </a:bodyPr>
          <a:lstStyle/>
          <a:p>
            <a:r>
              <a:rPr lang="ja-JP" altLang="en-US" b="1">
                <a:effectLst/>
                <a:latin typeface="Helvetica Neue" panose="02000503000000020004" pitchFamily="2" charset="0"/>
              </a:rPr>
              <a:t>そのために弊社は、「段取りシステムの導入」と「段取り会議のモニタリングとフィードバック」で</a:t>
            </a:r>
            <a:endParaRPr lang="en-US" altLang="ja-JP" b="1" dirty="0">
              <a:effectLst/>
              <a:latin typeface="Helvetica Neue" panose="02000503000000020004" pitchFamily="2" charset="0"/>
            </a:endParaRPr>
          </a:p>
          <a:p>
            <a:r>
              <a:rPr lang="ja-JP" altLang="en-US" b="1">
                <a:effectLst/>
                <a:latin typeface="Helvetica Neue" panose="02000503000000020004" pitchFamily="2" charset="0"/>
              </a:rPr>
              <a:t>「段取り力の向上」のための伴走を行なっています。</a:t>
            </a:r>
            <a:endParaRPr lang="ja-JP" altLang="en-US">
              <a:effectLst/>
              <a:latin typeface="Helvetica Neue" panose="02000503000000020004" pitchFamily="2" charset="0"/>
            </a:endParaRP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a:effectLst/>
                <a:latin typeface="Helvetica Neue" panose="02000503000000020004" pitchFamily="2" charset="0"/>
              </a:rPr>
              <a:t>📌 「段取り力を高める目的で行う段取り会議」は、単なる報告会、確認会から脱却し、行き詰まりを突破させる</a:t>
            </a:r>
            <a:endParaRPr lang="en-US" altLang="ja-JP" dirty="0">
              <a:effectLst/>
              <a:latin typeface="Helvetica Neue" panose="02000503000000020004" pitchFamily="2" charset="0"/>
            </a:endParaRPr>
          </a:p>
          <a:p>
            <a:r>
              <a:rPr lang="ja-JP" altLang="en-US">
                <a:effectLst/>
                <a:latin typeface="Helvetica Neue" panose="02000503000000020004" pitchFamily="2" charset="0"/>
              </a:rPr>
              <a:t>事務所の”戦略会議”へと変わります。</a:t>
            </a:r>
            <a:br>
              <a:rPr lang="ja-JP" altLang="en-US">
                <a:effectLst/>
                <a:latin typeface="Helvetica Neue" panose="02000503000000020004" pitchFamily="2" charset="0"/>
              </a:rPr>
            </a:br>
            <a:br>
              <a:rPr lang="ja-JP" altLang="en-US">
                <a:effectLst/>
                <a:latin typeface="Helvetica Neue" panose="02000503000000020004" pitchFamily="2" charset="0"/>
              </a:rPr>
            </a:br>
            <a:r>
              <a:rPr lang="ja-JP" altLang="en-US">
                <a:effectLst/>
                <a:latin typeface="Helvetica Neue" panose="02000503000000020004" pitchFamily="2" charset="0"/>
              </a:rPr>
              <a:t>💡 「段取力」を事務所の文化として定着させるくらい粘り強く続けていく必要があるものです。</a:t>
            </a:r>
          </a:p>
          <a:p>
            <a:r>
              <a:rPr lang="ja-JP" altLang="en-US">
                <a:effectLst/>
                <a:latin typeface="Hiragino Sans" panose="020B0400000000000000" pitchFamily="34" charset="-128"/>
                <a:ea typeface="Hiragino Sans" panose="020B0400000000000000" pitchFamily="34" charset="-128"/>
              </a:rPr>
              <a:t>第三者の伴走が絶対に必要な活動です。</a:t>
            </a:r>
          </a:p>
        </p:txBody>
      </p:sp>
      <p:pic>
        <p:nvPicPr>
          <p:cNvPr id="3" name="図 2">
            <a:extLst>
              <a:ext uri="{FF2B5EF4-FFF2-40B4-BE49-F238E27FC236}">
                <a16:creationId xmlns:a16="http://schemas.microsoft.com/office/drawing/2014/main" id="{33D12BB0-F2B6-DF83-6B32-F05B0AFDFAF7}"/>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05714" y="170636"/>
            <a:ext cx="5560981" cy="3384945"/>
          </a:xfrm>
          <a:prstGeom prst="rect">
            <a:avLst/>
          </a:prstGeom>
        </p:spPr>
      </p:pic>
      <p:pic>
        <p:nvPicPr>
          <p:cNvPr id="5" name="図 4">
            <a:extLst>
              <a:ext uri="{FF2B5EF4-FFF2-40B4-BE49-F238E27FC236}">
                <a16:creationId xmlns:a16="http://schemas.microsoft.com/office/drawing/2014/main" id="{1C5FAEF2-0BB8-895B-B4EA-D65EFE733D8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311588" y="499097"/>
            <a:ext cx="2644055" cy="2644055"/>
          </a:xfrm>
          <a:prstGeom prst="rect">
            <a:avLst/>
          </a:prstGeom>
        </p:spPr>
      </p:pic>
      <p:sp>
        <p:nvSpPr>
          <p:cNvPr id="7" name="テキスト ボックス 6">
            <a:extLst>
              <a:ext uri="{FF2B5EF4-FFF2-40B4-BE49-F238E27FC236}">
                <a16:creationId xmlns:a16="http://schemas.microsoft.com/office/drawing/2014/main" id="{B6144945-2E16-36E5-634A-169C19372FD5}"/>
              </a:ext>
            </a:extLst>
          </p:cNvPr>
          <p:cNvSpPr txBox="1"/>
          <p:nvPr/>
        </p:nvSpPr>
        <p:spPr>
          <a:xfrm>
            <a:off x="2044689" y="2911510"/>
            <a:ext cx="3046970" cy="369332"/>
          </a:xfrm>
          <a:prstGeom prst="rect">
            <a:avLst/>
          </a:prstGeom>
          <a:noFill/>
        </p:spPr>
        <p:txBody>
          <a:bodyPr wrap="square">
            <a:spAutoFit/>
          </a:bodyPr>
          <a:lstStyle/>
          <a:p>
            <a:r>
              <a:rPr lang="ja-JP" altLang="en-US" b="1">
                <a:effectLst/>
                <a:latin typeface="Helvetica Neue" panose="02000503000000020004" pitchFamily="2" charset="0"/>
              </a:rPr>
              <a:t>「段取りシステム」</a:t>
            </a:r>
            <a:endParaRPr lang="ja-JP" altLang="en-US"/>
          </a:p>
        </p:txBody>
      </p:sp>
      <p:sp>
        <p:nvSpPr>
          <p:cNvPr id="8" name="テキスト ボックス 7">
            <a:extLst>
              <a:ext uri="{FF2B5EF4-FFF2-40B4-BE49-F238E27FC236}">
                <a16:creationId xmlns:a16="http://schemas.microsoft.com/office/drawing/2014/main" id="{50A8F64B-07AA-86D1-0918-B16FF5FFDA77}"/>
              </a:ext>
            </a:extLst>
          </p:cNvPr>
          <p:cNvSpPr txBox="1"/>
          <p:nvPr/>
        </p:nvSpPr>
        <p:spPr>
          <a:xfrm>
            <a:off x="6925456" y="3030336"/>
            <a:ext cx="3416320" cy="369332"/>
          </a:xfrm>
          <a:prstGeom prst="rect">
            <a:avLst/>
          </a:prstGeom>
          <a:noFill/>
        </p:spPr>
        <p:txBody>
          <a:bodyPr wrap="none" rtlCol="0">
            <a:spAutoFit/>
          </a:bodyPr>
          <a:lstStyle/>
          <a:p>
            <a:r>
              <a:rPr lang="ja-JP" altLang="en-US" b="1">
                <a:effectLst/>
                <a:latin typeface="Helvetica Neue" panose="02000503000000020004" pitchFamily="2" charset="0"/>
              </a:rPr>
              <a:t>モニタリングとフィードバック</a:t>
            </a:r>
            <a:endParaRPr kumimoji="1" lang="ja-JP" altLang="en-US"/>
          </a:p>
        </p:txBody>
      </p:sp>
    </p:spTree>
    <p:extLst>
      <p:ext uri="{BB962C8B-B14F-4D97-AF65-F5344CB8AC3E}">
        <p14:creationId xmlns:p14="http://schemas.microsoft.com/office/powerpoint/2010/main" val="863484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2596854-2C91-AAF0-F37D-5D0D9E0CD8A2}"/>
              </a:ext>
            </a:extLst>
          </p:cNvPr>
          <p:cNvSpPr txBox="1"/>
          <p:nvPr/>
        </p:nvSpPr>
        <p:spPr>
          <a:xfrm>
            <a:off x="395417" y="247134"/>
            <a:ext cx="11343502" cy="6186309"/>
          </a:xfrm>
          <a:prstGeom prst="rect">
            <a:avLst/>
          </a:prstGeom>
          <a:noFill/>
        </p:spPr>
        <p:txBody>
          <a:bodyPr wrap="square" rtlCol="0">
            <a:spAutoFit/>
          </a:bodyPr>
          <a:lstStyle/>
          <a:p>
            <a:r>
              <a:rPr lang="en-US" altLang="ja-JP" b="1" dirty="0">
                <a:solidFill>
                  <a:srgbClr val="FB0D44"/>
                </a:solidFill>
                <a:effectLst/>
                <a:latin typeface="Helvetica Neue" panose="02000503000000020004" pitchFamily="2" charset="0"/>
              </a:rPr>
              <a:t>2. </a:t>
            </a:r>
            <a:r>
              <a:rPr lang="ja-JP" altLang="en-US" b="1">
                <a:solidFill>
                  <a:srgbClr val="FB0D44"/>
                </a:solidFill>
                <a:effectLst/>
                <a:latin typeface="Helvetica Neue" panose="02000503000000020004" pitchFamily="2" charset="0"/>
              </a:rPr>
              <a:t>では「段取り」とは何なのか？</a:t>
            </a:r>
            <a:endParaRPr lang="ja-JP" altLang="en-US">
              <a:effectLst/>
              <a:latin typeface="Helvetica Neue" panose="02000503000000020004" pitchFamily="2" charset="0"/>
            </a:endParaRP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a:effectLst/>
                <a:latin typeface="Helvetica Neue" panose="02000503000000020004" pitchFamily="2" charset="0"/>
              </a:rPr>
              <a:t>📌 </a:t>
            </a:r>
            <a:r>
              <a:rPr lang="ja-JP" altLang="en-US" b="1">
                <a:effectLst/>
                <a:latin typeface="Helvetica Neue" panose="02000503000000020004" pitchFamily="2" charset="0"/>
              </a:rPr>
              <a:t>段取りとは、「仕事を目的地に適切に進めるための”逆算した設計図”」</a:t>
            </a:r>
            <a:endParaRPr lang="ja-JP" altLang="en-US">
              <a:effectLst/>
              <a:latin typeface="Helvetica Neue" panose="02000503000000020004" pitchFamily="2" charset="0"/>
            </a:endParaRP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a:effectLst/>
                <a:latin typeface="Helvetica Neue" panose="02000503000000020004" pitchFamily="2" charset="0"/>
              </a:rPr>
              <a:t>仕事が遅い、結果がイマイチ、なのはなぜか？</a:t>
            </a:r>
          </a:p>
          <a:p>
            <a:r>
              <a:rPr lang="ja-JP" altLang="en-US">
                <a:effectLst/>
                <a:latin typeface="Helvetica Neue" panose="02000503000000020004" pitchFamily="2" charset="0"/>
              </a:rPr>
              <a:t>そのほとんどが、「先行して手をつけておくべきタスクの着手が遅いから」</a:t>
            </a:r>
          </a:p>
          <a:p>
            <a:r>
              <a:rPr lang="ja-JP" altLang="en-US">
                <a:effectLst/>
                <a:latin typeface="Helvetica Neue" panose="02000503000000020004" pitchFamily="2" charset="0"/>
              </a:rPr>
              <a:t>要するに「段取りが悪い」ということです。</a:t>
            </a: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a:effectLst/>
                <a:latin typeface="Helvetica Neue" panose="02000503000000020004" pitchFamily="2" charset="0"/>
              </a:rPr>
              <a:t>🔹</a:t>
            </a:r>
            <a:r>
              <a:rPr lang="ja-JP" altLang="en-US" b="1">
                <a:effectLst/>
                <a:latin typeface="Helvetica Neue" panose="02000503000000020004" pitchFamily="2" charset="0"/>
              </a:rPr>
              <a:t> 段取りの</a:t>
            </a:r>
            <a:r>
              <a:rPr lang="en-US" altLang="ja-JP" b="1" dirty="0">
                <a:effectLst/>
                <a:latin typeface="Helvetica Neue" panose="02000503000000020004" pitchFamily="2" charset="0"/>
              </a:rPr>
              <a:t>3</a:t>
            </a:r>
            <a:r>
              <a:rPr lang="ja-JP" altLang="en-US" b="1">
                <a:effectLst/>
                <a:latin typeface="Helvetica Neue" panose="02000503000000020004" pitchFamily="2" charset="0"/>
              </a:rPr>
              <a:t>要素</a:t>
            </a:r>
            <a:endParaRPr lang="ja-JP" altLang="en-US">
              <a:effectLst/>
              <a:latin typeface="Helvetica Neue" panose="02000503000000020004" pitchFamily="2" charset="0"/>
            </a:endParaRPr>
          </a:p>
          <a:p>
            <a:r>
              <a:rPr lang="ja-JP" altLang="en-US">
                <a:effectLst/>
                <a:latin typeface="Helvetica Neue" panose="02000503000000020004" pitchFamily="2" charset="0"/>
              </a:rPr>
              <a:t>✅ </a:t>
            </a:r>
            <a:r>
              <a:rPr lang="ja-JP" altLang="en-US" b="1">
                <a:effectLst/>
                <a:latin typeface="Helvetica Neue" panose="02000503000000020004" pitchFamily="2" charset="0"/>
              </a:rPr>
              <a:t>目的（</a:t>
            </a:r>
            <a:r>
              <a:rPr lang="ja-JP" altLang="en-US">
                <a:effectLst/>
                <a:latin typeface="Helvetica Neue" panose="02000503000000020004" pitchFamily="2" charset="0"/>
              </a:rPr>
              <a:t>何のためにするのか？何を依頼されているのか？）</a:t>
            </a:r>
            <a:br>
              <a:rPr lang="ja-JP" altLang="en-US">
                <a:effectLst/>
                <a:latin typeface="Helvetica Neue" panose="02000503000000020004" pitchFamily="2" charset="0"/>
              </a:rPr>
            </a:br>
            <a:r>
              <a:rPr lang="ja-JP" altLang="en-US">
                <a:effectLst/>
                <a:latin typeface="Helvetica Neue" panose="02000503000000020004" pitchFamily="2" charset="0"/>
              </a:rPr>
              <a:t>✅ </a:t>
            </a:r>
            <a:r>
              <a:rPr lang="ja-JP" altLang="en-US" b="1">
                <a:effectLst/>
                <a:latin typeface="Helvetica Neue" panose="02000503000000020004" pitchFamily="2" charset="0"/>
              </a:rPr>
              <a:t>順序</a:t>
            </a:r>
            <a:r>
              <a:rPr lang="ja-JP" altLang="en-US">
                <a:effectLst/>
                <a:latin typeface="Helvetica Neue" panose="02000503000000020004" pitchFamily="2" charset="0"/>
              </a:rPr>
              <a:t>（ゴールまでの逆算したプロセス）</a:t>
            </a:r>
            <a:br>
              <a:rPr lang="ja-JP" altLang="en-US">
                <a:effectLst/>
                <a:latin typeface="Helvetica Neue" panose="02000503000000020004" pitchFamily="2" charset="0"/>
              </a:rPr>
            </a:br>
            <a:r>
              <a:rPr lang="ja-JP" altLang="en-US">
                <a:effectLst/>
                <a:latin typeface="Helvetica Neue" panose="02000503000000020004" pitchFamily="2" charset="0"/>
              </a:rPr>
              <a:t>✅ </a:t>
            </a:r>
            <a:r>
              <a:rPr lang="ja-JP" altLang="en-US" b="1">
                <a:effectLst/>
                <a:latin typeface="Helvetica Neue" panose="02000503000000020004" pitchFamily="2" charset="0"/>
              </a:rPr>
              <a:t>準備</a:t>
            </a:r>
            <a:r>
              <a:rPr lang="ja-JP" altLang="en-US">
                <a:effectLst/>
                <a:latin typeface="Helvetica Neue" panose="02000503000000020004" pitchFamily="2" charset="0"/>
              </a:rPr>
              <a:t>（行動の前に整えておくこと、準備しておくこと）</a:t>
            </a: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a:effectLst/>
                <a:latin typeface="Helvetica Neue" panose="02000503000000020004" pitchFamily="2" charset="0"/>
              </a:rPr>
              <a:t>📌 </a:t>
            </a:r>
            <a:r>
              <a:rPr lang="ja-JP" altLang="en-US" b="1">
                <a:effectLst/>
                <a:latin typeface="Helvetica Neue" panose="02000503000000020004" pitchFamily="2" charset="0"/>
              </a:rPr>
              <a:t>段取り力が悪い人、弱い人</a:t>
            </a:r>
            <a:endParaRPr lang="ja-JP" altLang="en-US">
              <a:effectLst/>
              <a:latin typeface="Helvetica Neue" panose="02000503000000020004" pitchFamily="2" charset="0"/>
            </a:endParaRPr>
          </a:p>
          <a:p>
            <a:r>
              <a:rPr lang="ja-JP" altLang="en-US">
                <a:effectLst/>
                <a:latin typeface=".Apple Color Emoji UI"/>
                <a:ea typeface="Hiragino Sans" panose="020B0400000000000000" pitchFamily="34" charset="-128"/>
              </a:rPr>
              <a:t>✅</a:t>
            </a:r>
            <a:r>
              <a:rPr lang="ja-JP" altLang="en-US">
                <a:effectLst/>
                <a:latin typeface="Helvetica Neue" panose="02000503000000020004" pitchFamily="2" charset="0"/>
                <a:ea typeface="Hiragino Sans" panose="020B0400000000000000" pitchFamily="34" charset="-128"/>
              </a:rPr>
              <a:t> </a:t>
            </a:r>
            <a:r>
              <a:rPr lang="ja-JP" altLang="en-US" b="1">
                <a:effectLst/>
                <a:latin typeface="Hiragino Sans" panose="020B0400000000000000" pitchFamily="34" charset="-128"/>
                <a:ea typeface="Hiragino Sans" panose="020B0400000000000000" pitchFamily="34" charset="-128"/>
              </a:rPr>
              <a:t>ゴールが曖昧</a:t>
            </a:r>
            <a:r>
              <a:rPr lang="ja-JP" altLang="en-US">
                <a:effectLst/>
                <a:latin typeface="Hiragino Sans" panose="020B0400000000000000" pitchFamily="34" charset="-128"/>
                <a:ea typeface="Hiragino Sans" panose="020B0400000000000000" pitchFamily="34" charset="-128"/>
              </a:rPr>
              <a:t>（何のためのタスクなのか意識していない。目的をはっきりさせていない）</a:t>
            </a:r>
            <a:br>
              <a:rPr lang="ja-JP" altLang="en-US">
                <a:effectLst/>
                <a:latin typeface="Helvetica Neue" panose="02000503000000020004" pitchFamily="2" charset="0"/>
                <a:ea typeface="Hiragino Sans" panose="020B0400000000000000" pitchFamily="34" charset="-128"/>
              </a:rPr>
            </a:br>
            <a:r>
              <a:rPr lang="ja-JP" altLang="en-US">
                <a:effectLst/>
                <a:latin typeface=".Apple Color Emoji UI"/>
                <a:ea typeface="Hiragino Sans" panose="020B0400000000000000" pitchFamily="34" charset="-128"/>
              </a:rPr>
              <a:t>✅</a:t>
            </a:r>
            <a:r>
              <a:rPr lang="ja-JP" altLang="en-US">
                <a:effectLst/>
                <a:latin typeface="Helvetica Neue" panose="02000503000000020004" pitchFamily="2" charset="0"/>
                <a:ea typeface="Hiragino Sans" panose="020B0400000000000000" pitchFamily="34" charset="-128"/>
              </a:rPr>
              <a:t> </a:t>
            </a:r>
            <a:r>
              <a:rPr lang="ja-JP" altLang="en-US" b="1">
                <a:effectLst/>
                <a:latin typeface="Hiragino Sans" panose="020B0400000000000000" pitchFamily="34" charset="-128"/>
                <a:ea typeface="Hiragino Sans" panose="020B0400000000000000" pitchFamily="34" charset="-128"/>
              </a:rPr>
              <a:t>タスクの分解不足</a:t>
            </a:r>
            <a:r>
              <a:rPr lang="ja-JP" altLang="en-US">
                <a:effectLst/>
                <a:latin typeface="Hiragino Sans" panose="020B0400000000000000" pitchFamily="34" charset="-128"/>
                <a:ea typeface="Hiragino Sans" panose="020B0400000000000000" pitchFamily="34" charset="-128"/>
              </a:rPr>
              <a:t>（〇〇のためには、〇〇が済んでいないとダメ、が組み立てられていない）</a:t>
            </a:r>
            <a:br>
              <a:rPr lang="ja-JP" altLang="en-US">
                <a:effectLst/>
                <a:latin typeface="Helvetica Neue" panose="02000503000000020004" pitchFamily="2" charset="0"/>
                <a:ea typeface="Hiragino Sans" panose="020B0400000000000000" pitchFamily="34" charset="-128"/>
              </a:rPr>
            </a:br>
            <a:r>
              <a:rPr lang="ja-JP" altLang="en-US">
                <a:effectLst/>
                <a:latin typeface=".Apple Color Emoji UI"/>
                <a:ea typeface="Hiragino Sans" panose="020B0400000000000000" pitchFamily="34" charset="-128"/>
              </a:rPr>
              <a:t>✅</a:t>
            </a:r>
            <a:r>
              <a:rPr lang="ja-JP" altLang="en-US">
                <a:effectLst/>
                <a:latin typeface="Helvetica Neue" panose="02000503000000020004" pitchFamily="2" charset="0"/>
                <a:ea typeface="Hiragino Sans" panose="020B0400000000000000" pitchFamily="34" charset="-128"/>
              </a:rPr>
              <a:t> </a:t>
            </a:r>
            <a:r>
              <a:rPr lang="ja-JP" altLang="en-US" b="1">
                <a:effectLst/>
                <a:latin typeface="Hiragino Sans" panose="020B0400000000000000" pitchFamily="34" charset="-128"/>
                <a:ea typeface="Hiragino Sans" panose="020B0400000000000000" pitchFamily="34" charset="-128"/>
              </a:rPr>
              <a:t>見積もり時間の見誤り</a:t>
            </a:r>
            <a:r>
              <a:rPr lang="ja-JP" altLang="en-US">
                <a:effectLst/>
                <a:latin typeface="Hiragino Sans" panose="020B0400000000000000" pitchFamily="34" charset="-128"/>
                <a:ea typeface="Hiragino Sans" panose="020B0400000000000000" pitchFamily="34" charset="-128"/>
              </a:rPr>
              <a:t>（大きな塊のまま時間を考えている。逆算で時間を捉えていない）</a:t>
            </a:r>
          </a:p>
          <a:p>
            <a:endParaRPr kumimoji="1" lang="ja-JP" altLang="en-US"/>
          </a:p>
        </p:txBody>
      </p:sp>
    </p:spTree>
    <p:extLst>
      <p:ext uri="{BB962C8B-B14F-4D97-AF65-F5344CB8AC3E}">
        <p14:creationId xmlns:p14="http://schemas.microsoft.com/office/powerpoint/2010/main" val="868182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AC52ED2-DB07-2DBE-AE0B-F590E67730AE}"/>
              </a:ext>
            </a:extLst>
          </p:cNvPr>
          <p:cNvSpPr txBox="1"/>
          <p:nvPr/>
        </p:nvSpPr>
        <p:spPr>
          <a:xfrm>
            <a:off x="2318640" y="1024105"/>
            <a:ext cx="1236236" cy="369332"/>
          </a:xfrm>
          <a:prstGeom prst="rect">
            <a:avLst/>
          </a:prstGeom>
          <a:noFill/>
        </p:spPr>
        <p:txBody>
          <a:bodyPr wrap="none" rtlCol="0">
            <a:spAutoFit/>
          </a:bodyPr>
          <a:lstStyle/>
          <a:p>
            <a:pPr algn="ctr"/>
            <a:r>
              <a:rPr kumimoji="1" lang="en-US" altLang="ja-JP" dirty="0"/>
              <a:t>e</a:t>
            </a:r>
            <a:r>
              <a:rPr kumimoji="1" lang="ja-JP" altLang="en-US"/>
              <a:t>コンサル</a:t>
            </a:r>
          </a:p>
        </p:txBody>
      </p:sp>
      <p:pic>
        <p:nvPicPr>
          <p:cNvPr id="5" name="グラフィックス 4" descr="ユーザー">
            <a:extLst>
              <a:ext uri="{FF2B5EF4-FFF2-40B4-BE49-F238E27FC236}">
                <a16:creationId xmlns:a16="http://schemas.microsoft.com/office/drawing/2014/main" id="{4D642223-1593-CDF2-B1D2-81D119E8568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06502" y="1558449"/>
            <a:ext cx="914400" cy="914400"/>
          </a:xfrm>
          <a:prstGeom prst="rect">
            <a:avLst/>
          </a:prstGeom>
        </p:spPr>
      </p:pic>
      <p:sp>
        <p:nvSpPr>
          <p:cNvPr id="6" name="テキスト ボックス 5">
            <a:extLst>
              <a:ext uri="{FF2B5EF4-FFF2-40B4-BE49-F238E27FC236}">
                <a16:creationId xmlns:a16="http://schemas.microsoft.com/office/drawing/2014/main" id="{10CE5810-59B1-5FDE-97F0-8EB1C23BEBD6}"/>
              </a:ext>
            </a:extLst>
          </p:cNvPr>
          <p:cNvSpPr txBox="1"/>
          <p:nvPr/>
        </p:nvSpPr>
        <p:spPr>
          <a:xfrm>
            <a:off x="7094064" y="564367"/>
            <a:ext cx="877163" cy="369332"/>
          </a:xfrm>
          <a:prstGeom prst="rect">
            <a:avLst/>
          </a:prstGeom>
          <a:noFill/>
        </p:spPr>
        <p:txBody>
          <a:bodyPr wrap="none" rtlCol="0">
            <a:spAutoFit/>
          </a:bodyPr>
          <a:lstStyle/>
          <a:p>
            <a:r>
              <a:rPr lang="ja-JP" altLang="en-US">
                <a:solidFill>
                  <a:srgbClr val="FF0000"/>
                </a:solidFill>
              </a:rPr>
              <a:t>お客様</a:t>
            </a:r>
            <a:endParaRPr kumimoji="1" lang="ja-JP" altLang="en-US">
              <a:solidFill>
                <a:srgbClr val="FF0000"/>
              </a:solidFill>
            </a:endParaRPr>
          </a:p>
        </p:txBody>
      </p:sp>
      <p:grpSp>
        <p:nvGrpSpPr>
          <p:cNvPr id="7" name="グループ化 6">
            <a:extLst>
              <a:ext uri="{FF2B5EF4-FFF2-40B4-BE49-F238E27FC236}">
                <a16:creationId xmlns:a16="http://schemas.microsoft.com/office/drawing/2014/main" id="{6FD4E3ED-BDC7-69AF-BF7D-50FFD6875EC7}"/>
              </a:ext>
            </a:extLst>
          </p:cNvPr>
          <p:cNvGrpSpPr/>
          <p:nvPr/>
        </p:nvGrpSpPr>
        <p:grpSpPr>
          <a:xfrm>
            <a:off x="7550042" y="2603301"/>
            <a:ext cx="914400" cy="1195031"/>
            <a:chOff x="6917867" y="1493797"/>
            <a:chExt cx="914400" cy="1195031"/>
          </a:xfrm>
        </p:grpSpPr>
        <p:pic>
          <p:nvPicPr>
            <p:cNvPr id="8" name="グラフィックス 7" descr="男性のプロフィール">
              <a:extLst>
                <a:ext uri="{FF2B5EF4-FFF2-40B4-BE49-F238E27FC236}">
                  <a16:creationId xmlns:a16="http://schemas.microsoft.com/office/drawing/2014/main" id="{4DB5C33C-9090-6755-C4F1-8BAF7BAD72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917867" y="1493797"/>
              <a:ext cx="914400" cy="914400"/>
            </a:xfrm>
            <a:prstGeom prst="rect">
              <a:avLst/>
            </a:prstGeom>
          </p:spPr>
        </p:pic>
        <p:sp>
          <p:nvSpPr>
            <p:cNvPr id="9" name="テキスト ボックス 8">
              <a:extLst>
                <a:ext uri="{FF2B5EF4-FFF2-40B4-BE49-F238E27FC236}">
                  <a16:creationId xmlns:a16="http://schemas.microsoft.com/office/drawing/2014/main" id="{43DD6B3C-3924-8390-C560-8F308EF8A21C}"/>
                </a:ext>
              </a:extLst>
            </p:cNvPr>
            <p:cNvSpPr txBox="1"/>
            <p:nvPr/>
          </p:nvSpPr>
          <p:spPr>
            <a:xfrm>
              <a:off x="7092778" y="2319496"/>
              <a:ext cx="646331" cy="369332"/>
            </a:xfrm>
            <a:prstGeom prst="rect">
              <a:avLst/>
            </a:prstGeom>
            <a:noFill/>
          </p:spPr>
          <p:txBody>
            <a:bodyPr wrap="none" rtlCol="0">
              <a:spAutoFit/>
            </a:bodyPr>
            <a:lstStyle/>
            <a:p>
              <a:r>
                <a:rPr kumimoji="1" lang="ja-JP" altLang="en-US"/>
                <a:t>代表</a:t>
              </a:r>
            </a:p>
          </p:txBody>
        </p:sp>
      </p:grpSp>
      <p:grpSp>
        <p:nvGrpSpPr>
          <p:cNvPr id="10" name="グループ化 9">
            <a:extLst>
              <a:ext uri="{FF2B5EF4-FFF2-40B4-BE49-F238E27FC236}">
                <a16:creationId xmlns:a16="http://schemas.microsoft.com/office/drawing/2014/main" id="{1CB2C988-3EF3-09A7-5C80-F33B24DEB346}"/>
              </a:ext>
            </a:extLst>
          </p:cNvPr>
          <p:cNvGrpSpPr/>
          <p:nvPr/>
        </p:nvGrpSpPr>
        <p:grpSpPr>
          <a:xfrm>
            <a:off x="8552756" y="1182647"/>
            <a:ext cx="1718740" cy="1048325"/>
            <a:chOff x="3118535" y="2708648"/>
            <a:chExt cx="1718740" cy="1048325"/>
          </a:xfrm>
        </p:grpSpPr>
        <p:pic>
          <p:nvPicPr>
            <p:cNvPr id="11" name="グラフィックス 10" descr="卒業証書">
              <a:extLst>
                <a:ext uri="{FF2B5EF4-FFF2-40B4-BE49-F238E27FC236}">
                  <a16:creationId xmlns:a16="http://schemas.microsoft.com/office/drawing/2014/main" id="{4AD04E74-5226-81A1-95EA-C3DEEF7796E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171991" y="2842573"/>
              <a:ext cx="914400" cy="914400"/>
            </a:xfrm>
            <a:prstGeom prst="rect">
              <a:avLst/>
            </a:prstGeom>
          </p:spPr>
        </p:pic>
        <p:sp>
          <p:nvSpPr>
            <p:cNvPr id="12" name="テキスト ボックス 11">
              <a:extLst>
                <a:ext uri="{FF2B5EF4-FFF2-40B4-BE49-F238E27FC236}">
                  <a16:creationId xmlns:a16="http://schemas.microsoft.com/office/drawing/2014/main" id="{693CE7F0-019B-E18A-4190-9C92D28A1BC3}"/>
                </a:ext>
              </a:extLst>
            </p:cNvPr>
            <p:cNvSpPr txBox="1"/>
            <p:nvPr/>
          </p:nvSpPr>
          <p:spPr>
            <a:xfrm>
              <a:off x="3118535" y="2708648"/>
              <a:ext cx="1718740" cy="369332"/>
            </a:xfrm>
            <a:prstGeom prst="rect">
              <a:avLst/>
            </a:prstGeom>
            <a:noFill/>
          </p:spPr>
          <p:txBody>
            <a:bodyPr wrap="none" rtlCol="0">
              <a:spAutoFit/>
            </a:bodyPr>
            <a:lstStyle/>
            <a:p>
              <a:r>
                <a:rPr kumimoji="1" lang="en-US" altLang="ja-JP" dirty="0"/>
                <a:t>A</a:t>
              </a:r>
              <a:r>
                <a:rPr kumimoji="1" lang="ja-JP" altLang="en-US"/>
                <a:t>社用段取り表</a:t>
              </a:r>
            </a:p>
          </p:txBody>
        </p:sp>
      </p:grpSp>
      <p:sp>
        <p:nvSpPr>
          <p:cNvPr id="13" name="テキスト ボックス 12">
            <a:extLst>
              <a:ext uri="{FF2B5EF4-FFF2-40B4-BE49-F238E27FC236}">
                <a16:creationId xmlns:a16="http://schemas.microsoft.com/office/drawing/2014/main" id="{C2F2EB00-FF50-3786-94F2-4E3F8F508EC7}"/>
              </a:ext>
            </a:extLst>
          </p:cNvPr>
          <p:cNvSpPr txBox="1"/>
          <p:nvPr/>
        </p:nvSpPr>
        <p:spPr>
          <a:xfrm>
            <a:off x="7744437" y="2077064"/>
            <a:ext cx="1723549" cy="400110"/>
          </a:xfrm>
          <a:prstGeom prst="rect">
            <a:avLst/>
          </a:prstGeom>
          <a:noFill/>
          <a:ln w="12700">
            <a:solidFill>
              <a:schemeClr val="tx1"/>
            </a:solidFill>
          </a:ln>
        </p:spPr>
        <p:txBody>
          <a:bodyPr wrap="none" rtlCol="0">
            <a:spAutoFit/>
          </a:bodyPr>
          <a:lstStyle/>
          <a:p>
            <a:r>
              <a:rPr kumimoji="1" lang="ja-JP" altLang="en-US" sz="2000" b="1"/>
              <a:t>段取り表会議</a:t>
            </a:r>
          </a:p>
        </p:txBody>
      </p:sp>
      <p:pic>
        <p:nvPicPr>
          <p:cNvPr id="14" name="グラフィックス 13" descr="カスタマー レビュー (RTL)">
            <a:extLst>
              <a:ext uri="{FF2B5EF4-FFF2-40B4-BE49-F238E27FC236}">
                <a16:creationId xmlns:a16="http://schemas.microsoft.com/office/drawing/2014/main" id="{4BE2A229-3E2B-B5C9-988C-3239B3FA261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411655" y="2362362"/>
            <a:ext cx="1301243" cy="1301243"/>
          </a:xfrm>
          <a:prstGeom prst="rect">
            <a:avLst/>
          </a:prstGeom>
        </p:spPr>
      </p:pic>
      <p:pic>
        <p:nvPicPr>
          <p:cNvPr id="15" name="グラフィックス 14" descr="卒業証書">
            <a:extLst>
              <a:ext uri="{FF2B5EF4-FFF2-40B4-BE49-F238E27FC236}">
                <a16:creationId xmlns:a16="http://schemas.microsoft.com/office/drawing/2014/main" id="{69AE2AF7-5775-F4B4-6AD0-6E54BD4FC83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200845" y="1276925"/>
            <a:ext cx="914400" cy="1042793"/>
          </a:xfrm>
          <a:prstGeom prst="rect">
            <a:avLst/>
          </a:prstGeom>
        </p:spPr>
      </p:pic>
      <p:sp>
        <p:nvSpPr>
          <p:cNvPr id="17" name="正方形/長方形 16">
            <a:extLst>
              <a:ext uri="{FF2B5EF4-FFF2-40B4-BE49-F238E27FC236}">
                <a16:creationId xmlns:a16="http://schemas.microsoft.com/office/drawing/2014/main" id="{74BEC4CE-D9EA-0C21-1E31-74D31866D8B6}"/>
              </a:ext>
            </a:extLst>
          </p:cNvPr>
          <p:cNvSpPr/>
          <p:nvPr/>
        </p:nvSpPr>
        <p:spPr>
          <a:xfrm>
            <a:off x="7380611" y="1000281"/>
            <a:ext cx="2999065" cy="3090015"/>
          </a:xfrm>
          <a:prstGeom prst="rect">
            <a:avLst/>
          </a:prstGeom>
          <a:noFill/>
          <a:ln w="22225">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矢印コネクタ 17">
            <a:extLst>
              <a:ext uri="{FF2B5EF4-FFF2-40B4-BE49-F238E27FC236}">
                <a16:creationId xmlns:a16="http://schemas.microsoft.com/office/drawing/2014/main" id="{C0CC626C-87DF-E75F-12BD-8230BFEB00B6}"/>
              </a:ext>
            </a:extLst>
          </p:cNvPr>
          <p:cNvCxnSpPr>
            <a:cxnSpLocks/>
          </p:cNvCxnSpPr>
          <p:nvPr/>
        </p:nvCxnSpPr>
        <p:spPr>
          <a:xfrm>
            <a:off x="3410252" y="2235118"/>
            <a:ext cx="4337896" cy="42001"/>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F3F89898-F1C5-F4CC-ACC6-0529E3C0B335}"/>
              </a:ext>
            </a:extLst>
          </p:cNvPr>
          <p:cNvSpPr txBox="1"/>
          <p:nvPr/>
        </p:nvSpPr>
        <p:spPr>
          <a:xfrm>
            <a:off x="4116163" y="2361931"/>
            <a:ext cx="3434796" cy="646331"/>
          </a:xfrm>
          <a:prstGeom prst="rect">
            <a:avLst/>
          </a:prstGeom>
          <a:noFill/>
        </p:spPr>
        <p:txBody>
          <a:bodyPr wrap="square" rtlCol="0">
            <a:spAutoFit/>
          </a:bodyPr>
          <a:lstStyle/>
          <a:p>
            <a:r>
              <a:rPr kumimoji="1" lang="en-US" altLang="ja-JP" dirty="0"/>
              <a:t>②</a:t>
            </a:r>
            <a:r>
              <a:rPr kumimoji="1" lang="ja-JP" altLang="en-US"/>
              <a:t>段取り会議にオンライン参加</a:t>
            </a:r>
            <a:endParaRPr kumimoji="1" lang="en-US" altLang="ja-JP" dirty="0"/>
          </a:p>
          <a:p>
            <a:r>
              <a:rPr lang="ja-JP" altLang="en-US"/>
              <a:t>（モニタリング）</a:t>
            </a:r>
            <a:endParaRPr kumimoji="1" lang="ja-JP" altLang="en-US"/>
          </a:p>
        </p:txBody>
      </p:sp>
      <p:cxnSp>
        <p:nvCxnSpPr>
          <p:cNvPr id="20" name="直線矢印コネクタ 19">
            <a:extLst>
              <a:ext uri="{FF2B5EF4-FFF2-40B4-BE49-F238E27FC236}">
                <a16:creationId xmlns:a16="http://schemas.microsoft.com/office/drawing/2014/main" id="{7DBFC44C-812B-5B7A-0D8F-702914F01B56}"/>
              </a:ext>
            </a:extLst>
          </p:cNvPr>
          <p:cNvCxnSpPr>
            <a:cxnSpLocks/>
          </p:cNvCxnSpPr>
          <p:nvPr/>
        </p:nvCxnSpPr>
        <p:spPr>
          <a:xfrm>
            <a:off x="4071923" y="1822909"/>
            <a:ext cx="4480833" cy="47048"/>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CBA8E6F2-6045-AA32-D7C4-F137D912664B}"/>
              </a:ext>
            </a:extLst>
          </p:cNvPr>
          <p:cNvSpPr txBox="1"/>
          <p:nvPr/>
        </p:nvSpPr>
        <p:spPr>
          <a:xfrm>
            <a:off x="4379332" y="1392735"/>
            <a:ext cx="2723823" cy="369332"/>
          </a:xfrm>
          <a:prstGeom prst="rect">
            <a:avLst/>
          </a:prstGeom>
          <a:noFill/>
        </p:spPr>
        <p:txBody>
          <a:bodyPr wrap="none" rtlCol="0">
            <a:spAutoFit/>
          </a:bodyPr>
          <a:lstStyle/>
          <a:p>
            <a:r>
              <a:rPr lang="ja-JP" altLang="en-US"/>
              <a:t>①段取りシステムの提供</a:t>
            </a:r>
            <a:endParaRPr lang="en-US" altLang="ja-JP" dirty="0"/>
          </a:p>
        </p:txBody>
      </p:sp>
      <p:sp>
        <p:nvSpPr>
          <p:cNvPr id="23" name="テキスト ボックス 22">
            <a:extLst>
              <a:ext uri="{FF2B5EF4-FFF2-40B4-BE49-F238E27FC236}">
                <a16:creationId xmlns:a16="http://schemas.microsoft.com/office/drawing/2014/main" id="{648236AC-F1CD-FC88-9D29-63294A6B1BA7}"/>
              </a:ext>
            </a:extLst>
          </p:cNvPr>
          <p:cNvSpPr txBox="1"/>
          <p:nvPr/>
        </p:nvSpPr>
        <p:spPr>
          <a:xfrm>
            <a:off x="8726780" y="3663605"/>
            <a:ext cx="646331" cy="369332"/>
          </a:xfrm>
          <a:prstGeom prst="rect">
            <a:avLst/>
          </a:prstGeom>
          <a:noFill/>
        </p:spPr>
        <p:txBody>
          <a:bodyPr wrap="none" rtlCol="0">
            <a:spAutoFit/>
          </a:bodyPr>
          <a:lstStyle/>
          <a:p>
            <a:r>
              <a:rPr kumimoji="1" lang="ja-JP" altLang="en-US"/>
              <a:t>社員</a:t>
            </a:r>
          </a:p>
        </p:txBody>
      </p:sp>
      <p:sp>
        <p:nvSpPr>
          <p:cNvPr id="30" name="正方形/長方形 29">
            <a:extLst>
              <a:ext uri="{FF2B5EF4-FFF2-40B4-BE49-F238E27FC236}">
                <a16:creationId xmlns:a16="http://schemas.microsoft.com/office/drawing/2014/main" id="{2E401B71-9E3D-C000-4F65-45119CC1573F}"/>
              </a:ext>
            </a:extLst>
          </p:cNvPr>
          <p:cNvSpPr/>
          <p:nvPr/>
        </p:nvSpPr>
        <p:spPr>
          <a:xfrm>
            <a:off x="1984092" y="777728"/>
            <a:ext cx="2124174" cy="2024037"/>
          </a:xfrm>
          <a:prstGeom prst="rect">
            <a:avLst/>
          </a:prstGeom>
          <a:noFill/>
          <a:ln w="22225">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6135F053-0206-343B-3C1B-DE76A3BC8CCB}"/>
              </a:ext>
            </a:extLst>
          </p:cNvPr>
          <p:cNvSpPr txBox="1"/>
          <p:nvPr/>
        </p:nvSpPr>
        <p:spPr>
          <a:xfrm>
            <a:off x="3729739" y="3429000"/>
            <a:ext cx="3185487" cy="923330"/>
          </a:xfrm>
          <a:prstGeom prst="rect">
            <a:avLst/>
          </a:prstGeom>
          <a:noFill/>
        </p:spPr>
        <p:txBody>
          <a:bodyPr wrap="none" rtlCol="0">
            <a:spAutoFit/>
          </a:bodyPr>
          <a:lstStyle/>
          <a:p>
            <a:r>
              <a:rPr kumimoji="1" lang="en-US" altLang="ja-JP" dirty="0"/>
              <a:t>③</a:t>
            </a:r>
            <a:r>
              <a:rPr kumimoji="1" lang="ja-JP" altLang="en-US"/>
              <a:t>段取り力の定着、</a:t>
            </a:r>
            <a:endParaRPr kumimoji="1" lang="en-US" altLang="ja-JP" dirty="0"/>
          </a:p>
          <a:p>
            <a:r>
              <a:rPr lang="ja-JP" altLang="en-US"/>
              <a:t>向上の関するフィードバック</a:t>
            </a:r>
            <a:endParaRPr lang="en-US" altLang="ja-JP" dirty="0"/>
          </a:p>
          <a:p>
            <a:r>
              <a:rPr lang="ja-JP" altLang="en-US"/>
              <a:t>と次のアクション協議</a:t>
            </a:r>
            <a:endParaRPr kumimoji="1" lang="en-US" altLang="ja-JP" dirty="0"/>
          </a:p>
        </p:txBody>
      </p:sp>
      <p:cxnSp>
        <p:nvCxnSpPr>
          <p:cNvPr id="36" name="直線矢印コネクタ 35">
            <a:extLst>
              <a:ext uri="{FF2B5EF4-FFF2-40B4-BE49-F238E27FC236}">
                <a16:creationId xmlns:a16="http://schemas.microsoft.com/office/drawing/2014/main" id="{D96C7036-1F0E-290B-B841-EDF3642EDEA5}"/>
              </a:ext>
            </a:extLst>
          </p:cNvPr>
          <p:cNvCxnSpPr/>
          <p:nvPr/>
        </p:nvCxnSpPr>
        <p:spPr>
          <a:xfrm flipV="1">
            <a:off x="2860663" y="2432859"/>
            <a:ext cx="0" cy="864000"/>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37" name="直線矢印コネクタ 36">
            <a:extLst>
              <a:ext uri="{FF2B5EF4-FFF2-40B4-BE49-F238E27FC236}">
                <a16:creationId xmlns:a16="http://schemas.microsoft.com/office/drawing/2014/main" id="{BB55037C-E77F-560E-AA59-2CDBE54A3145}"/>
              </a:ext>
            </a:extLst>
          </p:cNvPr>
          <p:cNvCxnSpPr>
            <a:cxnSpLocks/>
          </p:cNvCxnSpPr>
          <p:nvPr/>
        </p:nvCxnSpPr>
        <p:spPr>
          <a:xfrm flipV="1">
            <a:off x="2820793" y="3193197"/>
            <a:ext cx="4816996" cy="56435"/>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39" name="テキスト ボックス 38">
            <a:extLst>
              <a:ext uri="{FF2B5EF4-FFF2-40B4-BE49-F238E27FC236}">
                <a16:creationId xmlns:a16="http://schemas.microsoft.com/office/drawing/2014/main" id="{E2B1A7DB-678C-E94F-498E-F4101B475E4B}"/>
              </a:ext>
            </a:extLst>
          </p:cNvPr>
          <p:cNvSpPr txBox="1"/>
          <p:nvPr/>
        </p:nvSpPr>
        <p:spPr>
          <a:xfrm>
            <a:off x="419689" y="196734"/>
            <a:ext cx="5750292" cy="369332"/>
          </a:xfrm>
          <a:prstGeom prst="rect">
            <a:avLst/>
          </a:prstGeom>
          <a:noFill/>
        </p:spPr>
        <p:txBody>
          <a:bodyPr wrap="none" rtlCol="0">
            <a:spAutoFit/>
          </a:bodyPr>
          <a:lstStyle/>
          <a:p>
            <a:r>
              <a:rPr lang="en-US" altLang="ja-JP" b="1" dirty="0">
                <a:solidFill>
                  <a:srgbClr val="FF0000"/>
                </a:solidFill>
                <a:effectLst/>
                <a:latin typeface="Helvetica Neue" panose="02000503000000020004" pitchFamily="2" charset="0"/>
                <a:ea typeface="Hiragino Sans" panose="020B0400000000000000" pitchFamily="34" charset="-128"/>
              </a:rPr>
              <a:t>3. </a:t>
            </a:r>
            <a:r>
              <a:rPr lang="ja-JP" altLang="en-US" b="1">
                <a:solidFill>
                  <a:srgbClr val="FB0D44"/>
                </a:solidFill>
                <a:effectLst/>
                <a:latin typeface="Hiragino Sans" panose="020B0400000000000000" pitchFamily="34" charset="-128"/>
                <a:ea typeface="Hiragino Sans" panose="020B0400000000000000" pitchFamily="34" charset="-128"/>
              </a:rPr>
              <a:t>「段取り力向上プログラム」の</a:t>
            </a:r>
            <a:r>
              <a:rPr lang="ja-JP" altLang="en-US" b="1">
                <a:solidFill>
                  <a:srgbClr val="FB0D44"/>
                </a:solidFill>
                <a:latin typeface="Hiragino Sans" panose="020B0400000000000000" pitchFamily="34" charset="-128"/>
                <a:ea typeface="Hiragino Sans" panose="020B0400000000000000" pitchFamily="34" charset="-128"/>
              </a:rPr>
              <a:t>手順とサポート内容</a:t>
            </a:r>
            <a:endParaRPr lang="ja-JP" altLang="en-US">
              <a:effectLst/>
              <a:latin typeface="Hiragino Sans" panose="020B0400000000000000" pitchFamily="34" charset="-128"/>
              <a:ea typeface="Hiragino Sans" panose="020B0400000000000000" pitchFamily="34" charset="-128"/>
            </a:endParaRPr>
          </a:p>
        </p:txBody>
      </p:sp>
    </p:spTree>
    <p:extLst>
      <p:ext uri="{BB962C8B-B14F-4D97-AF65-F5344CB8AC3E}">
        <p14:creationId xmlns:p14="http://schemas.microsoft.com/office/powerpoint/2010/main" val="512670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23C0837-5AEA-2AB9-E413-80F1DFDA0CDB}"/>
              </a:ext>
            </a:extLst>
          </p:cNvPr>
          <p:cNvSpPr txBox="1"/>
          <p:nvPr/>
        </p:nvSpPr>
        <p:spPr>
          <a:xfrm>
            <a:off x="292167" y="148282"/>
            <a:ext cx="11527515" cy="6463308"/>
          </a:xfrm>
          <a:prstGeom prst="rect">
            <a:avLst/>
          </a:prstGeom>
          <a:noFill/>
        </p:spPr>
        <p:txBody>
          <a:bodyPr wrap="none" rtlCol="0">
            <a:spAutoFit/>
          </a:bodyPr>
          <a:lstStyle/>
          <a:p>
            <a:r>
              <a:rPr lang="ja-JP" altLang="en-US" b="1" u="sng">
                <a:effectLst/>
                <a:latin typeface="Hiragino Sans" panose="020B0400000000000000" pitchFamily="34" charset="-128"/>
                <a:ea typeface="Hiragino Sans" panose="020B0400000000000000" pitchFamily="34" charset="-128"/>
              </a:rPr>
              <a:t>「段取り表システム」を導入し、所員の仕事の見える化を促進</a:t>
            </a:r>
            <a:endParaRPr lang="en-US" altLang="ja-JP" b="1" u="sng" dirty="0">
              <a:effectLst/>
              <a:latin typeface="Hiragino Sans" panose="020B0400000000000000" pitchFamily="34" charset="-128"/>
              <a:ea typeface="Hiragino Sans" panose="020B0400000000000000" pitchFamily="34" charset="-128"/>
            </a:endParaRPr>
          </a:p>
          <a:p>
            <a:endParaRPr lang="en-US" altLang="ja-JP" u="sng" dirty="0">
              <a:latin typeface="Hiragino Sans" panose="020B0400000000000000" pitchFamily="34" charset="-128"/>
              <a:ea typeface="Hiragino Sans" panose="020B0400000000000000" pitchFamily="34" charset="-128"/>
            </a:endParaRPr>
          </a:p>
          <a:p>
            <a:r>
              <a:rPr lang="ja-JP" altLang="en-US">
                <a:effectLst/>
                <a:latin typeface=".Apple Color Emoji UI"/>
                <a:ea typeface="Hiragino Sans" panose="020B0400000000000000" pitchFamily="34" charset="-128"/>
              </a:rPr>
              <a:t>✅</a:t>
            </a:r>
            <a:r>
              <a:rPr lang="ja-JP" altLang="en-US">
                <a:effectLst/>
                <a:latin typeface="Helvetica Neue" panose="02000503000000020004" pitchFamily="2" charset="0"/>
                <a:ea typeface="Hiragino Sans" panose="020B0400000000000000" pitchFamily="34" charset="-128"/>
              </a:rPr>
              <a:t> </a:t>
            </a:r>
            <a:r>
              <a:rPr lang="ja-JP" altLang="en-US">
                <a:effectLst/>
                <a:latin typeface="Hiragino Sans" panose="020B0400000000000000" pitchFamily="34" charset="-128"/>
                <a:ea typeface="Hiragino Sans" panose="020B0400000000000000" pitchFamily="34" charset="-128"/>
              </a:rPr>
              <a:t>段取り表システムの提供・カスタマイズ</a:t>
            </a:r>
            <a:br>
              <a:rPr lang="ja-JP" altLang="en-US">
                <a:effectLst/>
                <a:latin typeface="Helvetica Neue" panose="02000503000000020004" pitchFamily="2" charset="0"/>
                <a:ea typeface="Hiragino Sans" panose="020B0400000000000000" pitchFamily="34" charset="-128"/>
              </a:rPr>
            </a:br>
            <a:r>
              <a:rPr lang="ja-JP" altLang="en-US">
                <a:effectLst/>
                <a:latin typeface=".Apple Color Emoji UI"/>
                <a:ea typeface="Hiragino Sans" panose="020B0400000000000000" pitchFamily="34" charset="-128"/>
              </a:rPr>
              <a:t>✅</a:t>
            </a:r>
            <a:r>
              <a:rPr lang="ja-JP" altLang="en-US">
                <a:effectLst/>
                <a:latin typeface="Helvetica Neue" panose="02000503000000020004" pitchFamily="2" charset="0"/>
                <a:ea typeface="Hiragino Sans" panose="020B0400000000000000" pitchFamily="34" charset="-128"/>
              </a:rPr>
              <a:t> </a:t>
            </a:r>
            <a:r>
              <a:rPr lang="ja-JP" altLang="en-US">
                <a:effectLst/>
                <a:latin typeface="Hiragino Sans" panose="020B0400000000000000" pitchFamily="34" charset="-128"/>
                <a:ea typeface="Hiragino Sans" panose="020B0400000000000000" pitchFamily="34" charset="-128"/>
              </a:rPr>
              <a:t>所員が「目的・期限・次のアクション」を適切に記載できるように指導</a:t>
            </a:r>
            <a:br>
              <a:rPr lang="ja-JP" altLang="en-US">
                <a:effectLst/>
                <a:latin typeface="Helvetica Neue" panose="02000503000000020004" pitchFamily="2" charset="0"/>
                <a:ea typeface="Hiragino Sans" panose="020B0400000000000000" pitchFamily="34" charset="-128"/>
              </a:rPr>
            </a:br>
            <a:r>
              <a:rPr lang="ja-JP" altLang="en-US">
                <a:effectLst/>
                <a:latin typeface=".Apple Color Emoji UI"/>
                <a:ea typeface="Hiragino Sans" panose="020B0400000000000000" pitchFamily="34" charset="-128"/>
              </a:rPr>
              <a:t>✅</a:t>
            </a:r>
            <a:r>
              <a:rPr lang="ja-JP" altLang="en-US">
                <a:effectLst/>
                <a:latin typeface="Helvetica Neue" panose="02000503000000020004" pitchFamily="2" charset="0"/>
                <a:ea typeface="Hiragino Sans" panose="020B0400000000000000" pitchFamily="34" charset="-128"/>
              </a:rPr>
              <a:t> </a:t>
            </a:r>
            <a:r>
              <a:rPr lang="ja-JP" altLang="en-US">
                <a:effectLst/>
                <a:latin typeface="Hiragino Sans" panose="020B0400000000000000" pitchFamily="34" charset="-128"/>
                <a:ea typeface="Hiragino Sans" panose="020B0400000000000000" pitchFamily="34" charset="-128"/>
              </a:rPr>
              <a:t>運用定着のためのレクチャー・サポート</a:t>
            </a:r>
            <a:endParaRPr lang="en-US" altLang="ja-JP" dirty="0">
              <a:effectLst/>
              <a:latin typeface="Hiragino Sans" panose="020B0400000000000000" pitchFamily="34" charset="-128"/>
              <a:ea typeface="Hiragino Sans" panose="020B0400000000000000" pitchFamily="34" charset="-128"/>
            </a:endParaRPr>
          </a:p>
          <a:p>
            <a:endParaRPr lang="en-US" altLang="ja-JP" dirty="0">
              <a:latin typeface="Hiragino Sans" panose="020B0400000000000000" pitchFamily="34" charset="-128"/>
              <a:ea typeface="Hiragino Sans" panose="020B0400000000000000" pitchFamily="34" charset="-128"/>
            </a:endParaRPr>
          </a:p>
          <a:p>
            <a:pPr>
              <a:buFont typeface="Arial" panose="020B0604020202020204" pitchFamily="34" charset="0"/>
              <a:buChar char="•"/>
            </a:pPr>
            <a:r>
              <a:rPr lang="ja-JP" altLang="en-US">
                <a:effectLst/>
                <a:latin typeface="Menlo" panose="020B0609030804020204" pitchFamily="49" charset="0"/>
              </a:rPr>
              <a:t>最初に運用方法のレクチャーを行い、項目の定義を理解し、適切に入力してもらえるように説明会を行う。</a:t>
            </a:r>
            <a:endParaRPr lang="en-US" altLang="ja-JP" dirty="0">
              <a:effectLst/>
              <a:latin typeface="Menlo" panose="020B0609030804020204" pitchFamily="49" charset="0"/>
            </a:endParaRPr>
          </a:p>
          <a:p>
            <a:r>
              <a:rPr lang="ja-JP" altLang="en-US">
                <a:effectLst/>
                <a:latin typeface="Menlo" panose="020B0609030804020204" pitchFamily="49" charset="0"/>
              </a:rPr>
              <a:t>（所長向け＋所員向け）</a:t>
            </a:r>
          </a:p>
          <a:p>
            <a:pPr>
              <a:buFont typeface="Arial" panose="020B0604020202020204" pitchFamily="34" charset="0"/>
              <a:buChar char="•"/>
            </a:pPr>
            <a:r>
              <a:rPr lang="ja-JP" altLang="en-US">
                <a:effectLst/>
                <a:latin typeface="Helvetica Neue" panose="02000503000000020004" pitchFamily="2" charset="0"/>
              </a:rPr>
              <a:t>記載内容の質を上げるために、段取り的な考え方の指導を実施。</a:t>
            </a:r>
          </a:p>
          <a:p>
            <a:pPr>
              <a:buFont typeface="Arial" panose="020B0604020202020204" pitchFamily="34" charset="0"/>
              <a:buChar char="•"/>
            </a:pPr>
            <a:r>
              <a:rPr lang="ja-JP" altLang="en-US">
                <a:effectLst/>
                <a:latin typeface="Helvetica Neue" panose="02000503000000020004" pitchFamily="2" charset="0"/>
              </a:rPr>
              <a:t>「顧客ごと」に仕事を見ている表にする（日付毎に仕事を見ているのは</a:t>
            </a:r>
            <a:r>
              <a:rPr lang="en" altLang="ja-JP" dirty="0">
                <a:effectLst/>
                <a:latin typeface="Helvetica Neue" panose="02000503000000020004" pitchFamily="2" charset="0"/>
              </a:rPr>
              <a:t>X</a:t>
            </a:r>
            <a:r>
              <a:rPr lang="ja-JP" altLang="en">
                <a:effectLst/>
                <a:latin typeface="Helvetica Neue" panose="02000503000000020004" pitchFamily="2" charset="0"/>
              </a:rPr>
              <a:t>）</a:t>
            </a:r>
            <a:r>
              <a:rPr lang="en" altLang="ja-JP" dirty="0">
                <a:effectLst/>
                <a:latin typeface="Menlo" panose="020B0609030804020204" pitchFamily="49" charset="0"/>
                <a:ea typeface="Hiragino Sans" panose="020B0400000000000000" pitchFamily="34" charset="-128"/>
              </a:rPr>
              <a:t> </a:t>
            </a:r>
          </a:p>
          <a:p>
            <a:r>
              <a:rPr lang="en" altLang="ja-JP" dirty="0">
                <a:effectLst/>
                <a:latin typeface="Menlo" panose="020B0609030804020204" pitchFamily="49" charset="0"/>
                <a:ea typeface="Hiragino Sans" panose="020B0400000000000000" pitchFamily="34" charset="-128"/>
              </a:rPr>
              <a:t>•</a:t>
            </a:r>
            <a:r>
              <a:rPr lang="ja-JP" altLang="en-US">
                <a:effectLst/>
                <a:latin typeface="Hiragino Sans" panose="020B0400000000000000" pitchFamily="34" charset="-128"/>
                <a:ea typeface="Hiragino Sans" panose="020B0400000000000000" pitchFamily="34" charset="-128"/>
              </a:rPr>
              <a:t>段取り表には「顧客起点」で、「目的、タスク、期限、見積もり時間、段取り種別、</a:t>
            </a:r>
            <a:r>
              <a:rPr lang="en" altLang="ja-JP" dirty="0">
                <a:effectLst/>
                <a:latin typeface="Helvetica Neue" panose="02000503000000020004" pitchFamily="2" charset="0"/>
                <a:ea typeface="Hiragino Sans" panose="020B0400000000000000" pitchFamily="34" charset="-128"/>
              </a:rPr>
              <a:t>HELP</a:t>
            </a:r>
            <a:r>
              <a:rPr lang="ja-JP" altLang="en-US">
                <a:effectLst/>
                <a:latin typeface="Hiragino Sans" panose="020B0400000000000000" pitchFamily="34" charset="-128"/>
                <a:ea typeface="Hiragino Sans" panose="020B0400000000000000" pitchFamily="34" charset="-128"/>
              </a:rPr>
              <a:t>の意思」を記載。</a:t>
            </a:r>
            <a:endParaRPr lang="en-US" altLang="ja-JP" u="sng" dirty="0">
              <a:effectLst/>
              <a:latin typeface="Hiragino Sans" panose="020B0400000000000000" pitchFamily="34" charset="-128"/>
              <a:ea typeface="Hiragino Sans" panose="020B0400000000000000" pitchFamily="34" charset="-128"/>
            </a:endParaRPr>
          </a:p>
          <a:p>
            <a:endParaRPr lang="en-US" altLang="ja-JP" u="sng" dirty="0">
              <a:latin typeface="Hiragino Sans" panose="020B0400000000000000" pitchFamily="34" charset="-128"/>
              <a:ea typeface="Hiragino Sans" panose="020B0400000000000000" pitchFamily="34" charset="-128"/>
            </a:endParaRPr>
          </a:p>
          <a:p>
            <a:r>
              <a:rPr lang="ja-JP" altLang="en-US" b="1" u="sng">
                <a:effectLst/>
                <a:latin typeface="Helvetica Neue" panose="02000503000000020004" pitchFamily="2" charset="0"/>
                <a:ea typeface="Hiragino Sans" panose="020B0400000000000000" pitchFamily="34" charset="-128"/>
              </a:rPr>
              <a:t> </a:t>
            </a:r>
            <a:r>
              <a:rPr lang="ja-JP" altLang="en-US" b="1" u="sng">
                <a:effectLst/>
                <a:latin typeface="Hiragino Sans" panose="020B0400000000000000" pitchFamily="34" charset="-128"/>
                <a:ea typeface="Hiragino Sans" panose="020B0400000000000000" pitchFamily="34" charset="-128"/>
              </a:rPr>
              <a:t>段取り会議のモニタリング</a:t>
            </a:r>
            <a:r>
              <a:rPr lang="ja-JP" altLang="en-US" b="1" u="sng">
                <a:effectLst/>
                <a:latin typeface="Helvetica Neue" panose="02000503000000020004" pitchFamily="2" charset="0"/>
                <a:ea typeface="Hiragino Sans" panose="020B0400000000000000" pitchFamily="34" charset="-128"/>
              </a:rPr>
              <a:t> </a:t>
            </a:r>
            <a:r>
              <a:rPr lang="en-US" altLang="ja-JP" b="1" u="sng" dirty="0">
                <a:effectLst/>
                <a:latin typeface="Helvetica Neue" panose="02000503000000020004" pitchFamily="2" charset="0"/>
                <a:ea typeface="Hiragino Sans" panose="020B0400000000000000" pitchFamily="34" charset="-128"/>
              </a:rPr>
              <a:t>&amp; </a:t>
            </a:r>
            <a:r>
              <a:rPr lang="ja-JP" altLang="en-US" b="1" u="sng">
                <a:effectLst/>
                <a:latin typeface="Hiragino Sans" panose="020B0400000000000000" pitchFamily="34" charset="-128"/>
                <a:ea typeface="Hiragino Sans" panose="020B0400000000000000" pitchFamily="34" charset="-128"/>
              </a:rPr>
              <a:t>所長・副所長へのフィードバック</a:t>
            </a:r>
            <a:endParaRPr lang="en-US" altLang="ja-JP" b="1" u="sng" dirty="0">
              <a:effectLst/>
              <a:latin typeface="Hiragino Sans" panose="020B0400000000000000" pitchFamily="34" charset="-128"/>
              <a:ea typeface="Hiragino Sans" panose="020B0400000000000000" pitchFamily="34" charset="-128"/>
            </a:endParaRPr>
          </a:p>
          <a:p>
            <a:endParaRPr lang="ja-JP" altLang="en-US">
              <a:effectLst/>
              <a:latin typeface="Hiragino Sans" panose="020B0400000000000000" pitchFamily="34" charset="-128"/>
              <a:ea typeface="Hiragino Sans" panose="020B0400000000000000" pitchFamily="34" charset="-128"/>
            </a:endParaRPr>
          </a:p>
          <a:p>
            <a:r>
              <a:rPr lang="ja-JP" altLang="en-US">
                <a:effectLst/>
                <a:latin typeface=".Apple Color Emoji UI"/>
                <a:ea typeface="Hiragino Sans" panose="020B0400000000000000" pitchFamily="34" charset="-128"/>
              </a:rPr>
              <a:t>✅</a:t>
            </a:r>
            <a:r>
              <a:rPr lang="ja-JP" altLang="en-US">
                <a:effectLst/>
                <a:latin typeface="Helvetica Neue" panose="02000503000000020004" pitchFamily="2" charset="0"/>
                <a:ea typeface="Hiragino Sans" panose="020B0400000000000000" pitchFamily="34" charset="-128"/>
              </a:rPr>
              <a:t> </a:t>
            </a:r>
            <a:r>
              <a:rPr lang="ja-JP" altLang="en-US">
                <a:effectLst/>
                <a:latin typeface="Hiragino Sans" panose="020B0400000000000000" pitchFamily="34" charset="-128"/>
                <a:ea typeface="Hiragino Sans" panose="020B0400000000000000" pitchFamily="34" charset="-128"/>
              </a:rPr>
              <a:t>実際の段取り会議をモニタリングし、リアルな課題を抽出</a:t>
            </a:r>
            <a:br>
              <a:rPr lang="ja-JP" altLang="en-US">
                <a:effectLst/>
                <a:latin typeface="Helvetica Neue" panose="02000503000000020004" pitchFamily="2" charset="0"/>
                <a:ea typeface="Hiragino Sans" panose="020B0400000000000000" pitchFamily="34" charset="-128"/>
              </a:rPr>
            </a:br>
            <a:r>
              <a:rPr lang="ja-JP" altLang="en-US">
                <a:effectLst/>
                <a:latin typeface=".Apple Color Emoji UI"/>
                <a:ea typeface="Hiragino Sans" panose="020B0400000000000000" pitchFamily="34" charset="-128"/>
              </a:rPr>
              <a:t>✅</a:t>
            </a:r>
            <a:r>
              <a:rPr lang="ja-JP" altLang="en-US">
                <a:effectLst/>
                <a:latin typeface="Helvetica Neue" panose="02000503000000020004" pitchFamily="2" charset="0"/>
                <a:ea typeface="Hiragino Sans" panose="020B0400000000000000" pitchFamily="34" charset="-128"/>
              </a:rPr>
              <a:t> </a:t>
            </a:r>
            <a:r>
              <a:rPr lang="ja-JP" altLang="en-US">
                <a:effectLst/>
                <a:latin typeface="Hiragino Sans" panose="020B0400000000000000" pitchFamily="34" charset="-128"/>
                <a:ea typeface="Hiragino Sans" panose="020B0400000000000000" pitchFamily="34" charset="-128"/>
              </a:rPr>
              <a:t>毎月、所長・副所長へフィードバックを実施</a:t>
            </a:r>
            <a:br>
              <a:rPr lang="ja-JP" altLang="en-US">
                <a:effectLst/>
                <a:latin typeface="Helvetica Neue" panose="02000503000000020004" pitchFamily="2" charset="0"/>
                <a:ea typeface="Hiragino Sans" panose="020B0400000000000000" pitchFamily="34" charset="-128"/>
              </a:rPr>
            </a:br>
            <a:r>
              <a:rPr lang="ja-JP" altLang="en-US">
                <a:effectLst/>
                <a:latin typeface=".Apple Color Emoji UI"/>
                <a:ea typeface="Hiragino Sans" panose="020B0400000000000000" pitchFamily="34" charset="-128"/>
              </a:rPr>
              <a:t>✅</a:t>
            </a:r>
            <a:r>
              <a:rPr lang="ja-JP" altLang="en-US">
                <a:effectLst/>
                <a:latin typeface="Helvetica Neue" panose="02000503000000020004" pitchFamily="2" charset="0"/>
                <a:ea typeface="Hiragino Sans" panose="020B0400000000000000" pitchFamily="34" charset="-128"/>
              </a:rPr>
              <a:t> </a:t>
            </a:r>
            <a:r>
              <a:rPr lang="ja-JP" altLang="en-US">
                <a:effectLst/>
                <a:latin typeface="Hiragino Sans" panose="020B0400000000000000" pitchFamily="34" charset="-128"/>
                <a:ea typeface="Hiragino Sans" panose="020B0400000000000000" pitchFamily="34" charset="-128"/>
              </a:rPr>
              <a:t>次に取り組むべき「強化点・改善点」を決定し、翌日からのアクションにつなげる</a:t>
            </a:r>
          </a:p>
          <a:p>
            <a:endParaRPr lang="en-US" altLang="ja-JP" u="sng" dirty="0">
              <a:effectLst/>
              <a:latin typeface="Hiragino Sans" panose="020B0400000000000000" pitchFamily="34" charset="-128"/>
              <a:ea typeface="Hiragino Sans" panose="020B0400000000000000" pitchFamily="34" charset="-128"/>
            </a:endParaRPr>
          </a:p>
          <a:p>
            <a:pPr>
              <a:buFont typeface="Arial" panose="020B0604020202020204" pitchFamily="34" charset="0"/>
              <a:buChar char="•"/>
            </a:pPr>
            <a:r>
              <a:rPr lang="ja-JP" altLang="en-US">
                <a:effectLst/>
                <a:latin typeface="Menlo" panose="020B0609030804020204" pitchFamily="49" charset="0"/>
              </a:rPr>
              <a:t>毎月</a:t>
            </a:r>
            <a:r>
              <a:rPr lang="en-US" altLang="ja-JP" dirty="0">
                <a:effectLst/>
                <a:latin typeface="Menlo" panose="020B0609030804020204" pitchFamily="49" charset="0"/>
              </a:rPr>
              <a:t>1</a:t>
            </a:r>
            <a:r>
              <a:rPr lang="ja-JP" altLang="en-US">
                <a:effectLst/>
                <a:latin typeface="Menlo" panose="020B0609030804020204" pitchFamily="49" charset="0"/>
              </a:rPr>
              <a:t>回、段取り会議にオンライン参加し音声を聞きながら、以下の点をチェックします。</a:t>
            </a:r>
            <a:endParaRPr lang="en-US" altLang="ja-JP" dirty="0">
              <a:latin typeface="Menlo" panose="020B0609030804020204" pitchFamily="49" charset="0"/>
            </a:endParaRPr>
          </a:p>
          <a:p>
            <a:pPr>
              <a:buFont typeface="Arial" panose="020B0604020202020204" pitchFamily="34" charset="0"/>
              <a:buChar char="•"/>
            </a:pPr>
            <a:r>
              <a:rPr lang="ja-JP" altLang="en-US">
                <a:effectLst/>
                <a:latin typeface="Helvetica Neue" panose="02000503000000020004" pitchFamily="2" charset="0"/>
              </a:rPr>
              <a:t>所員は「適切な段取り」を踏めているか？（段取り表の記載を見ます）</a:t>
            </a:r>
            <a:endParaRPr lang="en-US" altLang="ja-JP" dirty="0">
              <a:latin typeface="Helvetica Neue" panose="02000503000000020004" pitchFamily="2" charset="0"/>
            </a:endParaRPr>
          </a:p>
          <a:p>
            <a:pPr>
              <a:buFont typeface="Arial" panose="020B0604020202020204" pitchFamily="34" charset="0"/>
              <a:buChar char="•"/>
            </a:pPr>
            <a:r>
              <a:rPr lang="ja-JP" altLang="en-US">
                <a:effectLst/>
                <a:latin typeface="Helvetica Neue" panose="02000503000000020004" pitchFamily="2" charset="0"/>
              </a:rPr>
              <a:t>所員の報告が具体的で、主体的になっているか？（声のトーン、雰囲気も見ます）</a:t>
            </a:r>
            <a:endParaRPr lang="en-US" altLang="ja-JP" dirty="0">
              <a:latin typeface="Helvetica Neue" panose="02000503000000020004" pitchFamily="2" charset="0"/>
            </a:endParaRPr>
          </a:p>
          <a:p>
            <a:pPr>
              <a:buFont typeface="Arial" panose="020B0604020202020204" pitchFamily="34" charset="0"/>
              <a:buChar char="•"/>
            </a:pPr>
            <a:r>
              <a:rPr lang="ja-JP" altLang="en-US">
                <a:effectLst/>
                <a:latin typeface="Helvetica Neue" panose="02000503000000020004" pitchFamily="2" charset="0"/>
              </a:rPr>
              <a:t>所長のフィードバックが「段取り思考」になっているか？</a:t>
            </a:r>
            <a:endParaRPr lang="en-US" altLang="ja-JP" dirty="0">
              <a:latin typeface="Helvetica Neue" panose="02000503000000020004" pitchFamily="2" charset="0"/>
            </a:endParaRPr>
          </a:p>
          <a:p>
            <a:pPr>
              <a:buFont typeface="Arial" panose="020B0604020202020204" pitchFamily="34" charset="0"/>
              <a:buChar char="•"/>
            </a:pPr>
            <a:r>
              <a:rPr lang="en-US" altLang="ja-JP" dirty="0">
                <a:effectLst/>
                <a:latin typeface="Menlo" panose="020B0609030804020204" pitchFamily="49" charset="0"/>
                <a:ea typeface="Hiragino Sans" panose="020B0400000000000000" pitchFamily="34" charset="-128"/>
              </a:rPr>
              <a:t> </a:t>
            </a:r>
            <a:r>
              <a:rPr lang="ja-JP" altLang="en-US">
                <a:effectLst/>
                <a:latin typeface="Hiragino Sans" panose="020B0400000000000000" pitchFamily="34" charset="-128"/>
                <a:ea typeface="Hiragino Sans" panose="020B0400000000000000" pitchFamily="34" charset="-128"/>
              </a:rPr>
              <a:t>段取り会議の翌日に、改善すべきポイントを所長・副所長にフィードバック会議（１</a:t>
            </a:r>
            <a:r>
              <a:rPr lang="ja-JP" altLang="en-US">
                <a:effectLst/>
                <a:latin typeface="Helvetica Neue" panose="02000503000000020004" pitchFamily="2" charset="0"/>
                <a:ea typeface="Hiragino Sans" panose="020B0400000000000000" pitchFamily="34" charset="-128"/>
              </a:rPr>
              <a:t>−</a:t>
            </a:r>
            <a:r>
              <a:rPr lang="ja-JP" altLang="en-US">
                <a:effectLst/>
                <a:latin typeface="Hiragino Sans" panose="020B0400000000000000" pitchFamily="34" charset="-128"/>
                <a:ea typeface="Hiragino Sans" panose="020B0400000000000000" pitchFamily="34" charset="-128"/>
              </a:rPr>
              <a:t>２時間）</a:t>
            </a:r>
          </a:p>
        </p:txBody>
      </p:sp>
    </p:spTree>
    <p:extLst>
      <p:ext uri="{BB962C8B-B14F-4D97-AF65-F5344CB8AC3E}">
        <p14:creationId xmlns:p14="http://schemas.microsoft.com/office/powerpoint/2010/main" val="1445126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E0EB155-F976-E580-8633-4475D9AF0131}"/>
              </a:ext>
            </a:extLst>
          </p:cNvPr>
          <p:cNvSpPr txBox="1"/>
          <p:nvPr/>
        </p:nvSpPr>
        <p:spPr>
          <a:xfrm>
            <a:off x="506627" y="432486"/>
            <a:ext cx="9191940" cy="4247317"/>
          </a:xfrm>
          <a:prstGeom prst="rect">
            <a:avLst/>
          </a:prstGeom>
          <a:noFill/>
        </p:spPr>
        <p:txBody>
          <a:bodyPr wrap="none" rtlCol="0">
            <a:spAutoFit/>
          </a:bodyPr>
          <a:lstStyle/>
          <a:p>
            <a:r>
              <a:rPr lang="ja-JP" altLang="en-US" b="1" u="sng">
                <a:effectLst/>
                <a:latin typeface="Helvetica Neue" panose="02000503000000020004" pitchFamily="2" charset="0"/>
              </a:rPr>
              <a:t> 明日からの強化点・改善点を決め、実行可能なアクションに落とし込む</a:t>
            </a:r>
            <a:endParaRPr lang="ja-JP" altLang="en-US">
              <a:effectLst/>
              <a:latin typeface="Helvetica Neue" panose="02000503000000020004" pitchFamily="2" charset="0"/>
            </a:endParaRPr>
          </a:p>
          <a:p>
            <a:br>
              <a:rPr lang="ja-JP" altLang="en-US">
                <a:effectLst/>
                <a:latin typeface="Helvetica Neue" panose="02000503000000020004" pitchFamily="2" charset="0"/>
              </a:rPr>
            </a:br>
            <a:endParaRPr lang="ja-JP" altLang="en-US">
              <a:effectLst/>
              <a:latin typeface="Helvetica Neue" panose="02000503000000020004" pitchFamily="2" charset="0"/>
            </a:endParaRPr>
          </a:p>
          <a:p>
            <a:pPr>
              <a:buFont typeface="Arial" panose="020B0604020202020204" pitchFamily="34" charset="0"/>
              <a:buChar char="•"/>
            </a:pPr>
            <a:r>
              <a:rPr lang="ja-JP" altLang="en-US">
                <a:effectLst/>
                <a:latin typeface="Helvetica Neue" panose="02000503000000020004" pitchFamily="2" charset="0"/>
              </a:rPr>
              <a:t>フィードバックから、「毎月の強化点」を決めます。（１−２件）</a:t>
            </a:r>
          </a:p>
          <a:p>
            <a:pPr>
              <a:buFont typeface="Arial" panose="020B0604020202020204" pitchFamily="34" charset="0"/>
              <a:buChar char="•"/>
            </a:pPr>
            <a:r>
              <a:rPr lang="ja-JP" altLang="en-US">
                <a:effectLst/>
                <a:latin typeface="Helvetica Neue" panose="02000503000000020004" pitchFamily="2" charset="0"/>
              </a:rPr>
              <a:t>過去の経験から、</a:t>
            </a:r>
          </a:p>
          <a:p>
            <a:pPr marL="742950" lvl="1" indent="-285750">
              <a:buFont typeface="Arial" panose="020B0604020202020204" pitchFamily="34" charset="0"/>
              <a:buChar char="•"/>
            </a:pPr>
            <a:r>
              <a:rPr lang="ja-JP" altLang="en-US" b="1">
                <a:effectLst/>
                <a:latin typeface="Helvetica Neue" panose="02000503000000020004" pitchFamily="2" charset="0"/>
              </a:rPr>
              <a:t>「所員が発言することを重視、強化する」</a:t>
            </a:r>
            <a:endParaRPr lang="ja-JP" altLang="en-US">
              <a:effectLst/>
              <a:latin typeface="Helvetica Neue" panose="02000503000000020004" pitchFamily="2" charset="0"/>
            </a:endParaRPr>
          </a:p>
          <a:p>
            <a:pPr marL="742950" lvl="1" indent="-285750">
              <a:buFont typeface="Arial" panose="020B0604020202020204" pitchFamily="34" charset="0"/>
              <a:buChar char="•"/>
            </a:pPr>
            <a:r>
              <a:rPr lang="ja-JP" altLang="en-US" b="1">
                <a:effectLst/>
                <a:latin typeface="Helvetica Neue" panose="02000503000000020004" pitchFamily="2" charset="0"/>
              </a:rPr>
              <a:t>「顧客単位で仕事を捉える」</a:t>
            </a:r>
            <a:endParaRPr lang="ja-JP" altLang="en-US">
              <a:effectLst/>
              <a:latin typeface="Helvetica Neue" panose="02000503000000020004" pitchFamily="2" charset="0"/>
            </a:endParaRPr>
          </a:p>
          <a:p>
            <a:pPr marL="742950" lvl="1" indent="-285750">
              <a:buFont typeface="Arial" panose="020B0604020202020204" pitchFamily="34" charset="0"/>
              <a:buChar char="•"/>
            </a:pPr>
            <a:r>
              <a:rPr lang="ja-JP" altLang="en-US" b="1">
                <a:effectLst/>
                <a:latin typeface="Helvetica Neue" panose="02000503000000020004" pitchFamily="2" charset="0"/>
              </a:rPr>
              <a:t>「自分勝手な段取りにしない。適切な段取りがあるはず」</a:t>
            </a:r>
            <a:endParaRPr lang="ja-JP" altLang="en-US">
              <a:effectLst/>
              <a:latin typeface="Helvetica Neue" panose="02000503000000020004" pitchFamily="2" charset="0"/>
            </a:endParaRPr>
          </a:p>
          <a:p>
            <a:pPr marL="742950" lvl="1" indent="-285750">
              <a:buFont typeface="Arial" panose="020B0604020202020204" pitchFamily="34" charset="0"/>
              <a:buChar char="•"/>
            </a:pPr>
            <a:r>
              <a:rPr lang="ja-JP" altLang="en-US" b="1">
                <a:effectLst/>
                <a:latin typeface="Helvetica Neue" panose="02000503000000020004" pitchFamily="2" charset="0"/>
              </a:rPr>
              <a:t>「ヘルプをオープンにできる風土、文化を作る」</a:t>
            </a:r>
            <a:endParaRPr lang="ja-JP" altLang="en-US">
              <a:effectLst/>
              <a:latin typeface="Helvetica Neue" panose="02000503000000020004" pitchFamily="2" charset="0"/>
            </a:endParaRPr>
          </a:p>
          <a:p>
            <a:endParaRPr lang="en-US" altLang="ja-JP" dirty="0">
              <a:effectLst/>
              <a:latin typeface="Helvetica Neue" panose="02000503000000020004" pitchFamily="2" charset="0"/>
            </a:endParaRP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b="1">
                <a:effectLst/>
                <a:latin typeface="Helvetica Neue" panose="02000503000000020004" pitchFamily="2" charset="0"/>
              </a:rPr>
              <a:t>✔️段取りは「一度やれば終わり」ではなく、「改善を重ねるもの」であることを意識。</a:t>
            </a:r>
            <a:endParaRPr lang="ja-JP" altLang="en-US">
              <a:effectLst/>
              <a:latin typeface="Helvetica Neue" panose="02000503000000020004" pitchFamily="2" charset="0"/>
            </a:endParaRPr>
          </a:p>
          <a:p>
            <a:r>
              <a:rPr lang="ja-JP" altLang="en-US">
                <a:effectLst/>
                <a:latin typeface="Helvetica Neue" panose="02000503000000020004" pitchFamily="2" charset="0"/>
                <a:ea typeface="Hiragino Sans" panose="020B0400000000000000" pitchFamily="34" charset="-128"/>
              </a:rPr>
              <a:t> </a:t>
            </a:r>
            <a:r>
              <a:rPr lang="ja-JP" altLang="en-US" b="1">
                <a:effectLst/>
                <a:latin typeface="Hiragino Sans" panose="020B0400000000000000" pitchFamily="34" charset="-128"/>
                <a:ea typeface="Hiragino Sans" panose="020B0400000000000000" pitchFamily="34" charset="-128"/>
              </a:rPr>
              <a:t>この</a:t>
            </a:r>
            <a:r>
              <a:rPr lang="en-US" altLang="ja-JP" b="1" dirty="0">
                <a:effectLst/>
                <a:latin typeface="Helvetica Neue" panose="02000503000000020004" pitchFamily="2" charset="0"/>
                <a:ea typeface="Hiragino Sans" panose="020B0400000000000000" pitchFamily="34" charset="-128"/>
              </a:rPr>
              <a:t>3</a:t>
            </a:r>
            <a:r>
              <a:rPr lang="ja-JP" altLang="en-US" b="1">
                <a:effectLst/>
                <a:latin typeface="Hiragino Sans" panose="020B0400000000000000" pitchFamily="34" charset="-128"/>
                <a:ea typeface="Hiragino Sans" panose="020B0400000000000000" pitchFamily="34" charset="-128"/>
              </a:rPr>
              <a:t>つのサイクルを回すことで、「段取り力の高い組織」が作られていきます。</a:t>
            </a:r>
            <a:endParaRPr lang="ja-JP" altLang="en-US">
              <a:effectLst/>
              <a:latin typeface="Hiragino Sans" panose="020B0400000000000000" pitchFamily="34" charset="-128"/>
              <a:ea typeface="Hiragino Sans" panose="020B0400000000000000" pitchFamily="34" charset="-128"/>
            </a:endParaRPr>
          </a:p>
          <a:p>
            <a:endParaRPr kumimoji="1" lang="ja-JP" altLang="en-US"/>
          </a:p>
        </p:txBody>
      </p:sp>
    </p:spTree>
    <p:extLst>
      <p:ext uri="{BB962C8B-B14F-4D97-AF65-F5344CB8AC3E}">
        <p14:creationId xmlns:p14="http://schemas.microsoft.com/office/powerpoint/2010/main" val="1479707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18696D4-B2CB-187F-58EF-395E4C97072D}"/>
              </a:ext>
            </a:extLst>
          </p:cNvPr>
          <p:cNvSpPr txBox="1"/>
          <p:nvPr/>
        </p:nvSpPr>
        <p:spPr>
          <a:xfrm>
            <a:off x="1692876" y="628287"/>
            <a:ext cx="10342605" cy="5632311"/>
          </a:xfrm>
          <a:prstGeom prst="rect">
            <a:avLst/>
          </a:prstGeom>
          <a:noFill/>
        </p:spPr>
        <p:txBody>
          <a:bodyPr wrap="square" rtlCol="0">
            <a:spAutoFit/>
          </a:bodyPr>
          <a:lstStyle/>
          <a:p>
            <a:r>
              <a:rPr lang="en-US" altLang="ja-JP" b="1" dirty="0">
                <a:solidFill>
                  <a:srgbClr val="FB0D44"/>
                </a:solidFill>
                <a:effectLst/>
                <a:latin typeface="Helvetica Neue" panose="02000503000000020004" pitchFamily="2" charset="0"/>
              </a:rPr>
              <a:t>4. </a:t>
            </a:r>
            <a:r>
              <a:rPr lang="ja-JP" altLang="en-US" b="1">
                <a:solidFill>
                  <a:srgbClr val="FB0D44"/>
                </a:solidFill>
                <a:effectLst/>
                <a:latin typeface="Helvetica Neue" panose="02000503000000020004" pitchFamily="2" charset="0"/>
              </a:rPr>
              <a:t>この指導方針の効果</a:t>
            </a:r>
            <a:endParaRPr lang="ja-JP" altLang="en-US">
              <a:effectLst/>
              <a:latin typeface="Helvetica Neue" panose="02000503000000020004" pitchFamily="2" charset="0"/>
            </a:endParaRPr>
          </a:p>
          <a:p>
            <a:br>
              <a:rPr lang="ja-JP" altLang="en-US">
                <a:effectLst/>
                <a:latin typeface="Helvetica Neue" panose="02000503000000020004" pitchFamily="2" charset="0"/>
              </a:rPr>
            </a:br>
            <a:endParaRPr lang="ja-JP" altLang="en-US">
              <a:effectLst/>
              <a:latin typeface="Helvetica Neue" panose="02000503000000020004" pitchFamily="2" charset="0"/>
            </a:endParaRPr>
          </a:p>
          <a:p>
            <a:r>
              <a:rPr lang="ja-JP" altLang="en-US">
                <a:effectLst/>
                <a:latin typeface="Helvetica Neue" panose="02000503000000020004" pitchFamily="2" charset="0"/>
              </a:rPr>
              <a:t>✅ </a:t>
            </a:r>
            <a:r>
              <a:rPr lang="ja-JP" altLang="en-US" b="1">
                <a:effectLst/>
                <a:latin typeface="Helvetica Neue" panose="02000503000000020004" pitchFamily="2" charset="0"/>
              </a:rPr>
              <a:t>所員にとっての効果</a:t>
            </a:r>
            <a:endParaRPr lang="ja-JP" altLang="en-US">
              <a:effectLst/>
              <a:latin typeface="Helvetica Neue" panose="02000503000000020004" pitchFamily="2" charset="0"/>
            </a:endParaRPr>
          </a:p>
          <a:p>
            <a:pPr>
              <a:buFont typeface="Arial" panose="020B0604020202020204" pitchFamily="34" charset="0"/>
              <a:buChar char="•"/>
            </a:pPr>
            <a:r>
              <a:rPr lang="ja-JP" altLang="en-US">
                <a:effectLst/>
                <a:latin typeface="Helvetica Neue" panose="02000503000000020004" pitchFamily="2" charset="0"/>
              </a:rPr>
              <a:t>期限内に終わらせるのではなく、「より良い進め方を考える」習慣が身につく</a:t>
            </a:r>
          </a:p>
          <a:p>
            <a:pPr>
              <a:buFont typeface="Arial" panose="020B0604020202020204" pitchFamily="34" charset="0"/>
              <a:buChar char="•"/>
            </a:pPr>
            <a:r>
              <a:rPr lang="ja-JP" altLang="en-US">
                <a:effectLst/>
                <a:latin typeface="Helvetica Neue" panose="02000503000000020004" pitchFamily="2" charset="0"/>
              </a:rPr>
              <a:t>先回りして考える力（予測力）が向上し、手遅れを未然に防ぐ</a:t>
            </a:r>
          </a:p>
          <a:p>
            <a:pPr>
              <a:buFont typeface="Arial" panose="020B0604020202020204" pitchFamily="34" charset="0"/>
              <a:buChar char="•"/>
            </a:pPr>
            <a:r>
              <a:rPr lang="ja-JP" altLang="en-US">
                <a:effectLst/>
                <a:latin typeface="Helvetica Neue" panose="02000503000000020004" pitchFamily="2" charset="0"/>
              </a:rPr>
              <a:t>仕事の進め方を「作業」ではなく「プロセス」として捉えられる</a:t>
            </a:r>
            <a:endParaRPr lang="en-US" altLang="ja-JP" dirty="0">
              <a:effectLst/>
              <a:latin typeface="Helvetica Neue" panose="02000503000000020004" pitchFamily="2" charset="0"/>
            </a:endParaRPr>
          </a:p>
          <a:p>
            <a:pPr>
              <a:buFont typeface="Arial" panose="020B0604020202020204" pitchFamily="34" charset="0"/>
              <a:buChar char="•"/>
            </a:pPr>
            <a:endParaRPr lang="en-US" altLang="ja-JP" dirty="0">
              <a:effectLst/>
              <a:latin typeface="Helvetica Neue" panose="02000503000000020004" pitchFamily="2" charset="0"/>
            </a:endParaRPr>
          </a:p>
          <a:p>
            <a:pPr>
              <a:buFont typeface="Arial" panose="020B0604020202020204" pitchFamily="34" charset="0"/>
              <a:buChar char="•"/>
            </a:pPr>
            <a:endParaRPr lang="ja-JP" altLang="en-US">
              <a:effectLst/>
              <a:latin typeface="Helvetica Neue" panose="02000503000000020004" pitchFamily="2" charset="0"/>
            </a:endParaRPr>
          </a:p>
          <a:p>
            <a:r>
              <a:rPr lang="ja-JP" altLang="en-US">
                <a:effectLst/>
                <a:latin typeface="Helvetica Neue" panose="02000503000000020004" pitchFamily="2" charset="0"/>
              </a:rPr>
              <a:t>✅ </a:t>
            </a:r>
            <a:r>
              <a:rPr lang="ja-JP" altLang="en-US" b="1">
                <a:effectLst/>
                <a:latin typeface="Helvetica Neue" panose="02000503000000020004" pitchFamily="2" charset="0"/>
              </a:rPr>
              <a:t>所長にとっての効果</a:t>
            </a:r>
            <a:endParaRPr lang="ja-JP" altLang="en-US">
              <a:effectLst/>
              <a:latin typeface="Helvetica Neue" panose="02000503000000020004" pitchFamily="2" charset="0"/>
            </a:endParaRPr>
          </a:p>
          <a:p>
            <a:pPr>
              <a:buFont typeface="Arial" panose="020B0604020202020204" pitchFamily="34" charset="0"/>
              <a:buChar char="•"/>
            </a:pPr>
            <a:r>
              <a:rPr lang="ja-JP" altLang="en-US">
                <a:effectLst/>
                <a:latin typeface="Helvetica Neue" panose="02000503000000020004" pitchFamily="2" charset="0"/>
              </a:rPr>
              <a:t>「今、何が進んでいるか？」ではなく、「今後、何をどう進めるべきか？」に視点が変わる</a:t>
            </a:r>
          </a:p>
          <a:p>
            <a:pPr>
              <a:buFont typeface="Arial" panose="020B0604020202020204" pitchFamily="34" charset="0"/>
              <a:buChar char="•"/>
            </a:pPr>
            <a:r>
              <a:rPr lang="ja-JP" altLang="en-US">
                <a:effectLst/>
                <a:latin typeface="Helvetica Neue" panose="02000503000000020004" pitchFamily="2" charset="0"/>
              </a:rPr>
              <a:t>所員の評価基準が「タスクの消化率」ではなく、「段取りの質」になる</a:t>
            </a:r>
          </a:p>
          <a:p>
            <a:pPr>
              <a:buFont typeface="Arial" panose="020B0604020202020204" pitchFamily="34" charset="0"/>
              <a:buChar char="•"/>
            </a:pPr>
            <a:r>
              <a:rPr lang="ja-JP" altLang="en-US">
                <a:effectLst/>
                <a:latin typeface="Helvetica Neue" panose="02000503000000020004" pitchFamily="2" charset="0"/>
              </a:rPr>
              <a:t>組織の生産性向上と属人化の解消につながる</a:t>
            </a:r>
            <a:endParaRPr lang="en-US" altLang="ja-JP" dirty="0">
              <a:effectLst/>
              <a:latin typeface="Helvetica Neue" panose="02000503000000020004" pitchFamily="2" charset="0"/>
            </a:endParaRPr>
          </a:p>
          <a:p>
            <a:pPr>
              <a:buFont typeface="Arial" panose="020B0604020202020204" pitchFamily="34" charset="0"/>
              <a:buChar char="•"/>
            </a:pPr>
            <a:endParaRPr lang="en-US" altLang="ja-JP" dirty="0">
              <a:effectLst/>
              <a:latin typeface="Helvetica Neue" panose="02000503000000020004" pitchFamily="2" charset="0"/>
            </a:endParaRPr>
          </a:p>
          <a:p>
            <a:pPr>
              <a:buFont typeface="Arial" panose="020B0604020202020204" pitchFamily="34" charset="0"/>
              <a:buChar char="•"/>
            </a:pPr>
            <a:endParaRPr lang="ja-JP" altLang="en-US">
              <a:effectLst/>
              <a:latin typeface="Helvetica Neue" panose="02000503000000020004" pitchFamily="2" charset="0"/>
            </a:endParaRPr>
          </a:p>
          <a:p>
            <a:r>
              <a:rPr lang="ja-JP" altLang="en-US">
                <a:effectLst/>
                <a:latin typeface="Helvetica Neue" panose="02000503000000020004" pitchFamily="2" charset="0"/>
              </a:rPr>
              <a:t>✅ </a:t>
            </a:r>
            <a:r>
              <a:rPr lang="ja-JP" altLang="en-US" b="1">
                <a:effectLst/>
                <a:latin typeface="Helvetica Neue" panose="02000503000000020004" pitchFamily="2" charset="0"/>
              </a:rPr>
              <a:t>事務所全体の効果</a:t>
            </a:r>
            <a:endParaRPr lang="ja-JP" altLang="en-US">
              <a:effectLst/>
              <a:latin typeface="Helvetica Neue" panose="02000503000000020004" pitchFamily="2" charset="0"/>
            </a:endParaRPr>
          </a:p>
          <a:p>
            <a:pPr>
              <a:buFont typeface="Arial" panose="020B0604020202020204" pitchFamily="34" charset="0"/>
              <a:buChar char="•"/>
            </a:pPr>
            <a:r>
              <a:rPr lang="ja-JP" altLang="en-US">
                <a:effectLst/>
                <a:latin typeface="Helvetica Neue" panose="02000503000000020004" pitchFamily="2" charset="0"/>
              </a:rPr>
              <a:t>「やるべきこと」ではなく、「どの順番で、何をすべきか？」が明確になる</a:t>
            </a:r>
          </a:p>
          <a:p>
            <a:pPr>
              <a:buFont typeface="Arial" panose="020B0604020202020204" pitchFamily="34" charset="0"/>
              <a:buChar char="•"/>
            </a:pPr>
            <a:r>
              <a:rPr lang="ja-JP" altLang="en-US">
                <a:effectLst/>
                <a:latin typeface="Helvetica Neue" panose="02000503000000020004" pitchFamily="2" charset="0"/>
              </a:rPr>
              <a:t>問題発生の「事後対応」ではなく、「未然防止」が組織文化として定着</a:t>
            </a:r>
          </a:p>
          <a:p>
            <a:r>
              <a:rPr lang="en-US" altLang="ja-JP" dirty="0">
                <a:effectLst/>
                <a:latin typeface="Menlo" panose="020B0609030804020204" pitchFamily="49" charset="0"/>
                <a:ea typeface="Hiragino Sans" panose="020B0400000000000000" pitchFamily="34" charset="-128"/>
              </a:rPr>
              <a:t>•</a:t>
            </a:r>
            <a:r>
              <a:rPr lang="ja-JP" altLang="en-US">
                <a:effectLst/>
                <a:latin typeface="Hiragino Sans" panose="020B0400000000000000" pitchFamily="34" charset="-128"/>
                <a:ea typeface="Hiragino Sans" panose="020B0400000000000000" pitchFamily="34" charset="-128"/>
              </a:rPr>
              <a:t>「やりながら考える」ではなく、「考えてから動く」スタイルが標準化</a:t>
            </a:r>
          </a:p>
          <a:p>
            <a:endParaRPr kumimoji="1" lang="ja-JP" altLang="en-US"/>
          </a:p>
        </p:txBody>
      </p:sp>
      <p:pic>
        <p:nvPicPr>
          <p:cNvPr id="5" name="グラフィックス 4" descr="男性のプロフィール">
            <a:extLst>
              <a:ext uri="{FF2B5EF4-FFF2-40B4-BE49-F238E27FC236}">
                <a16:creationId xmlns:a16="http://schemas.microsoft.com/office/drawing/2014/main" id="{95464E24-A293-73F5-1C99-14111FA4700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70441" y="3099116"/>
            <a:ext cx="914400" cy="914400"/>
          </a:xfrm>
          <a:prstGeom prst="rect">
            <a:avLst/>
          </a:prstGeom>
        </p:spPr>
      </p:pic>
      <p:pic>
        <p:nvPicPr>
          <p:cNvPr id="8" name="グラフィックス 7" descr="ユーザー">
            <a:extLst>
              <a:ext uri="{FF2B5EF4-FFF2-40B4-BE49-F238E27FC236}">
                <a16:creationId xmlns:a16="http://schemas.microsoft.com/office/drawing/2014/main" id="{77031030-2A56-631B-1757-C979B7C97D5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4306" y="1532743"/>
            <a:ext cx="1090535" cy="1090535"/>
          </a:xfrm>
          <a:prstGeom prst="rect">
            <a:avLst/>
          </a:prstGeom>
        </p:spPr>
      </p:pic>
      <p:pic>
        <p:nvPicPr>
          <p:cNvPr id="10" name="グラフィックス 9" descr="銀行">
            <a:extLst>
              <a:ext uri="{FF2B5EF4-FFF2-40B4-BE49-F238E27FC236}">
                <a16:creationId xmlns:a16="http://schemas.microsoft.com/office/drawing/2014/main" id="{931022E0-06D8-9B9B-822C-ABE90D25ABE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4306" y="4868057"/>
            <a:ext cx="914400" cy="914400"/>
          </a:xfrm>
          <a:prstGeom prst="rect">
            <a:avLst/>
          </a:prstGeom>
        </p:spPr>
      </p:pic>
    </p:spTree>
    <p:extLst>
      <p:ext uri="{BB962C8B-B14F-4D97-AF65-F5344CB8AC3E}">
        <p14:creationId xmlns:p14="http://schemas.microsoft.com/office/powerpoint/2010/main" val="1956040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1655</Words>
  <Application>Microsoft Macintosh PowerPoint</Application>
  <PresentationFormat>ワイド画面</PresentationFormat>
  <Paragraphs>159</Paragraphs>
  <Slides>12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.Apple Color Emoji UI</vt:lpstr>
      <vt:lpstr>DNPShueiGoKinStd-M</vt:lpstr>
      <vt:lpstr>Hiragino Sans</vt:lpstr>
      <vt:lpstr>游ゴシック</vt:lpstr>
      <vt:lpstr>游ゴシック Light</vt:lpstr>
      <vt:lpstr>Arial</vt:lpstr>
      <vt:lpstr>Helvetica Neue</vt:lpstr>
      <vt:lpstr>Menlo</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恵裕 橋本</dc:creator>
  <cp:lastModifiedBy>恵裕 橋本</cp:lastModifiedBy>
  <cp:revision>6</cp:revision>
  <dcterms:created xsi:type="dcterms:W3CDTF">2025-03-12T15:40:21Z</dcterms:created>
  <dcterms:modified xsi:type="dcterms:W3CDTF">2025-03-12T16:58:16Z</dcterms:modified>
</cp:coreProperties>
</file>