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73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44320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992659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C2C5C6-4D95-4EBD-8FBF-3EA01029F9E5}"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3198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2002871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C2C5C6-4D95-4EBD-8FBF-3EA01029F9E5}"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447813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520038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605031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1244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4241347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683208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2169039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6989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32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91097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1680575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320105-855D-40EE-A522-F29B5D22789D}" type="datetimeFigureOut">
              <a:rPr kumimoji="1" lang="ja-JP" altLang="en-US" smtClean="0"/>
              <a:t>2024/9/30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1292681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E320105-855D-40EE-A522-F29B5D22789D}" type="datetimeFigureOut">
              <a:rPr kumimoji="1" lang="ja-JP" altLang="en-US" smtClean="0"/>
              <a:t>2024/9/30</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C2C5C6-4D95-4EBD-8FBF-3EA01029F9E5}" type="slidenum">
              <a:rPr kumimoji="1" lang="ja-JP" altLang="en-US" smtClean="0"/>
              <a:t>‹#›</a:t>
            </a:fld>
            <a:endParaRPr kumimoji="1" lang="ja-JP" altLang="en-US"/>
          </a:p>
        </p:txBody>
      </p:sp>
    </p:spTree>
    <p:extLst>
      <p:ext uri="{BB962C8B-B14F-4D97-AF65-F5344CB8AC3E}">
        <p14:creationId xmlns:p14="http://schemas.microsoft.com/office/powerpoint/2010/main" val="19504074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8D4EFC-8E35-D0A2-0756-E8555DE44A0D}"/>
              </a:ext>
            </a:extLst>
          </p:cNvPr>
          <p:cNvSpPr>
            <a:spLocks noGrp="1"/>
          </p:cNvSpPr>
          <p:nvPr>
            <p:ph type="ctrTitle"/>
          </p:nvPr>
        </p:nvSpPr>
        <p:spPr/>
        <p:txBody>
          <a:bodyPr/>
          <a:lstStyle/>
          <a:p>
            <a:r>
              <a:rPr kumimoji="1" lang="ja-JP" altLang="en-US" dirty="0"/>
              <a:t>前九年合戦の経過と背景</a:t>
            </a:r>
          </a:p>
        </p:txBody>
      </p:sp>
      <p:sp>
        <p:nvSpPr>
          <p:cNvPr id="3" name="字幕 2">
            <a:extLst>
              <a:ext uri="{FF2B5EF4-FFF2-40B4-BE49-F238E27FC236}">
                <a16:creationId xmlns:a16="http://schemas.microsoft.com/office/drawing/2014/main" id="{2B06F177-FCA0-9C57-C32F-47EA9B088496}"/>
              </a:ext>
            </a:extLst>
          </p:cNvPr>
          <p:cNvSpPr>
            <a:spLocks noGrp="1"/>
          </p:cNvSpPr>
          <p:nvPr>
            <p:ph type="subTitle" idx="1"/>
          </p:nvPr>
        </p:nvSpPr>
        <p:spPr>
          <a:xfrm>
            <a:off x="2589213" y="4777379"/>
            <a:ext cx="8915399" cy="1126283"/>
          </a:xfrm>
        </p:spPr>
        <p:txBody>
          <a:bodyPr/>
          <a:lstStyle/>
          <a:p>
            <a:pPr algn="r"/>
            <a:r>
              <a:rPr kumimoji="1" lang="en-US" altLang="ja-JP" b="1" dirty="0"/>
              <a:t>P259</a:t>
            </a:r>
            <a:r>
              <a:rPr kumimoji="1" lang="ja-JP" altLang="en-US" b="1" dirty="0"/>
              <a:t>～</a:t>
            </a:r>
            <a:r>
              <a:rPr kumimoji="1" lang="en-US" altLang="ja-JP" b="1" dirty="0"/>
              <a:t>264</a:t>
            </a:r>
          </a:p>
        </p:txBody>
      </p:sp>
    </p:spTree>
    <p:extLst>
      <p:ext uri="{BB962C8B-B14F-4D97-AF65-F5344CB8AC3E}">
        <p14:creationId xmlns:p14="http://schemas.microsoft.com/office/powerpoint/2010/main" val="3936060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9BD86A-5EBB-1832-4447-86F0AD0F1099}"/>
              </a:ext>
            </a:extLst>
          </p:cNvPr>
          <p:cNvSpPr>
            <a:spLocks noGrp="1"/>
          </p:cNvSpPr>
          <p:nvPr>
            <p:ph type="title"/>
          </p:nvPr>
        </p:nvSpPr>
        <p:spPr/>
        <p:txBody>
          <a:bodyPr>
            <a:normAutofit/>
          </a:bodyPr>
          <a:lstStyle/>
          <a:p>
            <a:r>
              <a:rPr lang="ja-JP" altLang="en-US" dirty="0"/>
              <a:t>後藤・犬養と新党運動</a:t>
            </a:r>
            <a:endParaRPr kumimoji="1" lang="ja-JP" altLang="en-US" dirty="0"/>
          </a:p>
        </p:txBody>
      </p:sp>
      <p:sp>
        <p:nvSpPr>
          <p:cNvPr id="3" name="コンテンツ プレースホルダー 2">
            <a:extLst>
              <a:ext uri="{FF2B5EF4-FFF2-40B4-BE49-F238E27FC236}">
                <a16:creationId xmlns:a16="http://schemas.microsoft.com/office/drawing/2014/main" id="{0D157826-6559-6279-8BFE-0334C8C64AE4}"/>
              </a:ext>
            </a:extLst>
          </p:cNvPr>
          <p:cNvSpPr>
            <a:spLocks noGrp="1"/>
          </p:cNvSpPr>
          <p:nvPr>
            <p:ph idx="1"/>
          </p:nvPr>
        </p:nvSpPr>
        <p:spPr>
          <a:xfrm>
            <a:off x="1760561" y="2047164"/>
            <a:ext cx="9744051" cy="3864058"/>
          </a:xfrm>
        </p:spPr>
        <p:txBody>
          <a:bodyPr>
            <a:normAutofit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a:t>
            </a:r>
            <a:r>
              <a:rPr kumimoji="0" lang="en-US" altLang="ja-JP" dirty="0">
                <a:solidFill>
                  <a:srgbClr val="222222"/>
                </a:solidFill>
                <a:latin typeface="+mn-ea"/>
                <a:cs typeface="Arial" panose="020B0604020202020204" pitchFamily="34" charset="0"/>
              </a:rPr>
              <a:t>10</a:t>
            </a:r>
            <a:r>
              <a:rPr kumimoji="0" lang="ja-JP" altLang="en-US" dirty="0">
                <a:solidFill>
                  <a:srgbClr val="222222"/>
                </a:solidFill>
                <a:latin typeface="+mn-ea"/>
                <a:cs typeface="Arial" panose="020B0604020202020204" pitchFamily="34" charset="0"/>
              </a:rPr>
              <a:t>月</a:t>
            </a:r>
            <a:r>
              <a:rPr kumimoji="0" lang="en-US" altLang="ja-JP" dirty="0">
                <a:solidFill>
                  <a:srgbClr val="222222"/>
                </a:solidFill>
                <a:latin typeface="+mn-ea"/>
                <a:cs typeface="Arial" panose="020B0604020202020204" pitchFamily="34" charset="0"/>
              </a:rPr>
              <a:t>15</a:t>
            </a:r>
            <a:r>
              <a:rPr kumimoji="0" lang="ja-JP" altLang="en-US" dirty="0">
                <a:solidFill>
                  <a:srgbClr val="222222"/>
                </a:solidFill>
                <a:latin typeface="+mn-ea"/>
                <a:cs typeface="Arial" panose="020B0604020202020204" pitchFamily="34" charset="0"/>
              </a:rPr>
              <a:t>日に閣議で普選について概ね賛成となり、後藤・岡野・田・平沼に普選についての　講究が委嘱され</a:t>
            </a:r>
            <a:r>
              <a:rPr kumimoji="0" lang="en-US" altLang="ja-JP" dirty="0">
                <a:solidFill>
                  <a:srgbClr val="222222"/>
                </a:solidFill>
                <a:latin typeface="+mn-ea"/>
                <a:cs typeface="Arial" panose="020B0604020202020204" pitchFamily="34" charset="0"/>
              </a:rPr>
              <a:t>16</a:t>
            </a:r>
            <a:r>
              <a:rPr kumimoji="0" lang="ja-JP" altLang="en-US" dirty="0">
                <a:solidFill>
                  <a:srgbClr val="222222"/>
                </a:solidFill>
                <a:latin typeface="+mn-ea"/>
                <a:cs typeface="Arial" panose="020B0604020202020204" pitchFamily="34" charset="0"/>
              </a:rPr>
              <a:t>日に五大臣会議で五つの普選原則が決定。</a:t>
            </a:r>
            <a:endParaRPr kumimoji="0" lang="en-US" altLang="ja-JP" dirty="0">
              <a:solidFill>
                <a:srgbClr val="222222"/>
              </a:solidFill>
              <a:latin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rPr>
              <a:t>18</a:t>
            </a: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日に法制審議会で後藤が首相の審議促進の要請を伝達、</a:t>
            </a:r>
            <a:r>
              <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rPr>
              <a:t>23</a:t>
            </a: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日には内務省が法案起草開始、</a:t>
            </a:r>
            <a:r>
              <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rPr>
              <a:t>11</a:t>
            </a: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月</a:t>
            </a:r>
            <a:r>
              <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rPr>
              <a:t>12</a:t>
            </a: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日には地方長官会議の訓示で三大政綱（綱紀粛清・普選即時断行・行政政整理）を</a:t>
            </a:r>
            <a:endPar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800" i="0" u="none" strike="noStrike" kern="1200" cap="none" spc="0" normalizeH="0" baseline="0" noProof="0" dirty="0">
                <a:ln>
                  <a:noFill/>
                </a:ln>
                <a:solidFill>
                  <a:srgbClr val="222222"/>
                </a:solidFill>
                <a:effectLst/>
                <a:uLnTx/>
                <a:uFillTx/>
                <a:latin typeface="+mn-ea"/>
                <a:cs typeface="Arial" panose="020B0604020202020204" pitchFamily="34" charset="0"/>
              </a:rPr>
              <a:t>発表、普選案は来議会に提出された。</a:t>
            </a:r>
            <a:endParaRPr kumimoji="0" lang="en-US" altLang="ja-JP" sz="1800" i="0" u="none" strike="noStrike" kern="1200" cap="none" spc="0" normalizeH="0" baseline="0" noProof="0" dirty="0">
              <a:ln>
                <a:noFill/>
              </a:ln>
              <a:solidFill>
                <a:srgbClr val="222222"/>
              </a:solidFill>
              <a:effectLst/>
              <a:uLnTx/>
              <a:uFillTx/>
              <a:latin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dirty="0">
                <a:solidFill>
                  <a:srgbClr val="222222"/>
                </a:solidFill>
                <a:latin typeface="+mn-ea"/>
                <a:cs typeface="Arial" panose="020B0604020202020204" pitchFamily="34" charset="0"/>
              </a:rPr>
              <a:t>→</a:t>
            </a:r>
            <a:r>
              <a:rPr kumimoji="0" lang="ja-JP" altLang="en-US" dirty="0">
                <a:solidFill>
                  <a:srgbClr val="FF0000"/>
                </a:solidFill>
                <a:latin typeface="+mn-ea"/>
                <a:cs typeface="Arial" panose="020B0604020202020204" pitchFamily="34" charset="0"/>
              </a:rPr>
              <a:t>わずか３～</a:t>
            </a:r>
            <a:r>
              <a:rPr kumimoji="0" lang="en-US" altLang="ja-JP" dirty="0">
                <a:solidFill>
                  <a:srgbClr val="FF0000"/>
                </a:solidFill>
                <a:latin typeface="+mn-ea"/>
                <a:cs typeface="Arial" panose="020B0604020202020204" pitchFamily="34" charset="0"/>
              </a:rPr>
              <a:t>4</a:t>
            </a:r>
            <a:r>
              <a:rPr kumimoji="0" lang="ja-JP" altLang="en-US" dirty="0">
                <a:solidFill>
                  <a:srgbClr val="FF0000"/>
                </a:solidFill>
                <a:latin typeface="+mn-ea"/>
                <a:cs typeface="Arial" panose="020B0604020202020204" pitchFamily="34" charset="0"/>
              </a:rPr>
              <a:t>ヵ月での普選実施体制の構築への展開</a:t>
            </a:r>
            <a:endParaRPr lang="en-US" altLang="ja-JP" sz="2800" dirty="0">
              <a:solidFill>
                <a:schemeClr val="tx1"/>
              </a:solidFill>
              <a:latin typeface="+mn-ea"/>
            </a:endParaRPr>
          </a:p>
          <a:p>
            <a:pPr marL="0" indent="0" algn="l" rtl="0">
              <a:buNone/>
            </a:pPr>
            <a:r>
              <a:rPr lang="ja-JP" altLang="en-US" i="0" dirty="0">
                <a:solidFill>
                  <a:srgbClr val="222222"/>
                </a:solidFill>
                <a:effectLst/>
                <a:latin typeface="Arial" panose="020B0604020202020204" pitchFamily="34" charset="0"/>
              </a:rPr>
              <a:t>・</a:t>
            </a:r>
            <a:r>
              <a:rPr lang="en-US" altLang="ja-JP" i="0" dirty="0">
                <a:solidFill>
                  <a:srgbClr val="222222"/>
                </a:solidFill>
                <a:effectLst/>
                <a:latin typeface="Arial" panose="020B0604020202020204" pitchFamily="34" charset="0"/>
              </a:rPr>
              <a:t>9</a:t>
            </a:r>
            <a:r>
              <a:rPr lang="ja-JP" altLang="en-US" i="0" dirty="0">
                <a:solidFill>
                  <a:srgbClr val="222222"/>
                </a:solidFill>
                <a:effectLst/>
                <a:latin typeface="Arial" panose="020B0604020202020204" pitchFamily="34" charset="0"/>
              </a:rPr>
              <a:t>月</a:t>
            </a:r>
            <a:r>
              <a:rPr lang="en-US" altLang="ja-JP" i="0" dirty="0">
                <a:solidFill>
                  <a:srgbClr val="222222"/>
                </a:solidFill>
                <a:effectLst/>
                <a:latin typeface="Arial" panose="020B0604020202020204" pitchFamily="34" charset="0"/>
              </a:rPr>
              <a:t>5</a:t>
            </a:r>
            <a:r>
              <a:rPr lang="ja-JP" altLang="en-US" i="0" dirty="0">
                <a:solidFill>
                  <a:srgbClr val="222222"/>
                </a:solidFill>
                <a:effectLst/>
                <a:latin typeface="Arial" panose="020B0604020202020204" pitchFamily="34" charset="0"/>
              </a:rPr>
              <a:t>日、塚本清治を内務大臣に、湯浅倉平を警視総監すると発表。</a:t>
            </a:r>
            <a:endParaRPr lang="en-US" altLang="ja-JP" i="0" dirty="0">
              <a:solidFill>
                <a:srgbClr val="222222"/>
              </a:solidFill>
              <a:effectLst/>
              <a:latin typeface="Arial" panose="020B0604020202020204" pitchFamily="34" charset="0"/>
            </a:endParaRPr>
          </a:p>
          <a:p>
            <a:pPr marL="0" indent="0" algn="l" rtl="0">
              <a:buNone/>
            </a:pPr>
            <a:r>
              <a:rPr lang="en-US" altLang="ja-JP" dirty="0">
                <a:solidFill>
                  <a:srgbClr val="222222"/>
                </a:solidFill>
                <a:latin typeface="Arial" panose="020B0604020202020204" pitchFamily="34" charset="0"/>
              </a:rPr>
              <a:t>27</a:t>
            </a:r>
            <a:r>
              <a:rPr lang="ja-JP" altLang="en-US" dirty="0">
                <a:solidFill>
                  <a:srgbClr val="222222"/>
                </a:solidFill>
                <a:latin typeface="Arial" panose="020B0604020202020204" pitchFamily="34" charset="0"/>
              </a:rPr>
              <a:t>日に帝都復興院官制が公布施行されるも、復興院の作った</a:t>
            </a:r>
            <a:r>
              <a:rPr lang="ja-JP" altLang="en-US">
                <a:solidFill>
                  <a:srgbClr val="222222"/>
                </a:solidFill>
                <a:latin typeface="Arial" panose="020B0604020202020204" pitchFamily="34" charset="0"/>
              </a:rPr>
              <a:t>復興計画を復興審議会が審議。</a:t>
            </a:r>
            <a:endParaRPr lang="ja-JP" altLang="en-US" i="0" dirty="0">
              <a:solidFill>
                <a:srgbClr val="222222"/>
              </a:solidFill>
              <a:effectLst/>
              <a:latin typeface="Arial" panose="020B0604020202020204" pitchFamily="34" charset="0"/>
            </a:endParaRPr>
          </a:p>
          <a:p>
            <a:pPr marL="0" indent="0">
              <a:buNone/>
            </a:pPr>
            <a:r>
              <a:rPr kumimoji="1" lang="ja-JP" altLang="en-US" dirty="0"/>
              <a:t>・これを受け中央政府は源頼義を陸奥守に任じ</a:t>
            </a:r>
            <a:r>
              <a:rPr kumimoji="1" lang="en-US" altLang="ja-JP" dirty="0"/>
              <a:t>(</a:t>
            </a:r>
            <a:r>
              <a:rPr kumimoji="1" lang="ja-JP" altLang="en-US" dirty="0"/>
              <a:t>後に鎮守府将軍も兼任</a:t>
            </a:r>
            <a:r>
              <a:rPr kumimoji="1" lang="en-US" altLang="ja-JP" dirty="0"/>
              <a:t>)</a:t>
            </a:r>
            <a:r>
              <a:rPr kumimoji="1" lang="ja-JP" altLang="en-US" dirty="0"/>
              <a:t>追を討体制をとるも</a:t>
            </a:r>
          </a:p>
          <a:p>
            <a:pPr marL="0" indent="0">
              <a:buNone/>
            </a:pPr>
            <a:r>
              <a:rPr lang="ja-JP" altLang="en-US" dirty="0"/>
              <a:t>時を</a:t>
            </a:r>
            <a:r>
              <a:rPr kumimoji="1" lang="ja-JP" altLang="en-US" dirty="0"/>
              <a:t>同じくして上東門院彰子の御悩による大赦があり安倍頼良の罪を免除。</a:t>
            </a:r>
            <a:endParaRPr kumimoji="1" lang="en-US" altLang="ja-JP" dirty="0"/>
          </a:p>
          <a:p>
            <a:pPr marL="0" indent="0">
              <a:buNone/>
            </a:pPr>
            <a:r>
              <a:rPr kumimoji="1" lang="ja-JP" altLang="en-US" dirty="0"/>
              <a:t>・安倍頼良は源頼義と名前の読み方が同じになることを避け安倍頼時と改名し源頼義に帰服　　した。それから頼義一任の間、問題は起こらなかった。</a:t>
            </a:r>
          </a:p>
        </p:txBody>
      </p:sp>
    </p:spTree>
    <p:extLst>
      <p:ext uri="{BB962C8B-B14F-4D97-AF65-F5344CB8AC3E}">
        <p14:creationId xmlns:p14="http://schemas.microsoft.com/office/powerpoint/2010/main" val="3016872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00C7BD-7ACB-7DAF-EF08-B1485331F095}"/>
              </a:ext>
            </a:extLst>
          </p:cNvPr>
          <p:cNvSpPr>
            <a:spLocks noGrp="1"/>
          </p:cNvSpPr>
          <p:nvPr>
            <p:ph type="title"/>
          </p:nvPr>
        </p:nvSpPr>
        <p:spPr/>
        <p:txBody>
          <a:bodyPr/>
          <a:lstStyle/>
          <a:p>
            <a:r>
              <a:rPr kumimoji="1" lang="ja-JP" altLang="en-US" dirty="0"/>
              <a:t>合戦の経過</a:t>
            </a:r>
          </a:p>
        </p:txBody>
      </p:sp>
      <p:sp>
        <p:nvSpPr>
          <p:cNvPr id="3" name="コンテンツ プレースホルダー 2">
            <a:extLst>
              <a:ext uri="{FF2B5EF4-FFF2-40B4-BE49-F238E27FC236}">
                <a16:creationId xmlns:a16="http://schemas.microsoft.com/office/drawing/2014/main" id="{130F16DB-4B85-81D6-3372-0CCF0CE1984B}"/>
              </a:ext>
            </a:extLst>
          </p:cNvPr>
          <p:cNvSpPr>
            <a:spLocks noGrp="1"/>
          </p:cNvSpPr>
          <p:nvPr>
            <p:ph idx="1"/>
          </p:nvPr>
        </p:nvSpPr>
        <p:spPr/>
        <p:txBody>
          <a:bodyPr>
            <a:normAutofit fontScale="85000" lnSpcReduction="20000"/>
          </a:bodyPr>
          <a:lstStyle/>
          <a:p>
            <a:pPr marL="0" indent="0">
              <a:buNone/>
            </a:pPr>
            <a:r>
              <a:rPr kumimoji="1" lang="ja-JP" altLang="en-US" dirty="0">
                <a:latin typeface="+mn-ea"/>
              </a:rPr>
              <a:t>・頼義の任終年である</a:t>
            </a:r>
            <a:r>
              <a:rPr kumimoji="1" lang="en-US" altLang="ja-JP" dirty="0">
                <a:latin typeface="+mn-ea"/>
              </a:rPr>
              <a:t>1056</a:t>
            </a:r>
            <a:r>
              <a:rPr kumimoji="1" lang="ja-JP" altLang="en-US" dirty="0">
                <a:latin typeface="+mn-ea"/>
              </a:rPr>
              <a:t>年</a:t>
            </a:r>
            <a:r>
              <a:rPr kumimoji="1" lang="en-US" altLang="ja-JP" dirty="0">
                <a:latin typeface="+mn-ea"/>
              </a:rPr>
              <a:t>(</a:t>
            </a:r>
            <a:r>
              <a:rPr kumimoji="1" lang="ja-JP" altLang="en-US" dirty="0">
                <a:latin typeface="+mn-ea"/>
              </a:rPr>
              <a:t>天喜４年</a:t>
            </a:r>
            <a:r>
              <a:rPr kumimoji="1" lang="en-US" altLang="ja-JP" dirty="0">
                <a:latin typeface="+mn-ea"/>
              </a:rPr>
              <a:t>)</a:t>
            </a:r>
            <a:r>
              <a:rPr kumimoji="1" lang="ja-JP" altLang="en-US" dirty="0">
                <a:latin typeface="+mn-ea"/>
              </a:rPr>
              <a:t>　頼義は府務のため鎮守府に赴き府務終了後、国府へ帰る途中に頼義配下の権守藤原説貞の子である光貞、元貞らが何者かに襲われる事件が。</a:t>
            </a:r>
          </a:p>
          <a:p>
            <a:pPr marL="0" indent="0">
              <a:buNone/>
            </a:pPr>
            <a:r>
              <a:rPr kumimoji="1" lang="ja-JP" altLang="en-US" dirty="0">
                <a:latin typeface="+mn-ea"/>
              </a:rPr>
              <a:t>→その嫌疑が頼時の長男貞任にかけられ、貞任を庇う安倍氏と頼義側が対立　</a:t>
            </a:r>
            <a:endParaRPr kumimoji="1" lang="en-US" altLang="ja-JP" dirty="0">
              <a:latin typeface="+mn-ea"/>
            </a:endParaRPr>
          </a:p>
          <a:p>
            <a:pPr marL="0" indent="0">
              <a:buNone/>
            </a:pPr>
            <a:r>
              <a:rPr kumimoji="1" lang="ja-JP" altLang="en-US" dirty="0">
                <a:latin typeface="+mn-ea"/>
              </a:rPr>
              <a:t>（</a:t>
            </a:r>
            <a:r>
              <a:rPr kumimoji="1" lang="ja-JP" altLang="en-US" dirty="0">
                <a:solidFill>
                  <a:schemeClr val="accent1">
                    <a:lumMod val="60000"/>
                    <a:lumOff val="40000"/>
                  </a:schemeClr>
                </a:solidFill>
                <a:latin typeface="+mn-ea"/>
              </a:rPr>
              <a:t>前九年合戦</a:t>
            </a:r>
            <a:r>
              <a:rPr kumimoji="1" lang="ja-JP" altLang="en-US" dirty="0">
                <a:latin typeface="+mn-ea"/>
              </a:rPr>
              <a:t>）</a:t>
            </a:r>
          </a:p>
          <a:p>
            <a:pPr marL="0" indent="0">
              <a:buNone/>
            </a:pPr>
            <a:r>
              <a:rPr kumimoji="1" lang="ja-JP" altLang="en-US" dirty="0">
                <a:latin typeface="+mn-ea"/>
              </a:rPr>
              <a:t>・頼義側と奥六郡安倍氏の戦は青森県東部</a:t>
            </a:r>
            <a:r>
              <a:rPr kumimoji="1" lang="en-US" altLang="ja-JP" dirty="0">
                <a:latin typeface="+mn-ea"/>
              </a:rPr>
              <a:t>(</a:t>
            </a:r>
            <a:r>
              <a:rPr kumimoji="1" lang="ja-JP" altLang="en-US" dirty="0">
                <a:latin typeface="+mn-ea"/>
              </a:rPr>
              <a:t>銫屋、仁土呂志、宇曽利</a:t>
            </a:r>
            <a:r>
              <a:rPr kumimoji="1" lang="en-US" altLang="ja-JP" dirty="0">
                <a:latin typeface="+mn-ea"/>
              </a:rPr>
              <a:t>)</a:t>
            </a:r>
            <a:r>
              <a:rPr kumimoji="1" lang="ja-JP" altLang="en-US" dirty="0">
                <a:latin typeface="+mn-ea"/>
              </a:rPr>
              <a:t>三部の住人やその長である安倍富忠らも巻き込むまでに。</a:t>
            </a:r>
            <a:endParaRPr kumimoji="1" lang="en-US" altLang="ja-JP" dirty="0">
              <a:latin typeface="+mn-ea"/>
            </a:endParaRPr>
          </a:p>
          <a:p>
            <a:pPr marL="0" indent="0">
              <a:buNone/>
            </a:pPr>
            <a:r>
              <a:rPr kumimoji="1" lang="ja-JP" altLang="en-US" dirty="0">
                <a:latin typeface="+mn-ea"/>
              </a:rPr>
              <a:t>・翌</a:t>
            </a:r>
            <a:r>
              <a:rPr kumimoji="1" lang="en-US" altLang="ja-JP" dirty="0">
                <a:latin typeface="+mn-ea"/>
              </a:rPr>
              <a:t>1057</a:t>
            </a:r>
            <a:r>
              <a:rPr kumimoji="1" lang="ja-JP" altLang="en-US" dirty="0">
                <a:latin typeface="+mn-ea"/>
              </a:rPr>
              <a:t>年　頼時は富忠を味方につけようと説得に向かう最中に怪我を負い安倍氏の拠点の鳥海柵で亡くなるも、その後貞任を中心に奮闘し戦いは安倍氏優勢で進む。</a:t>
            </a:r>
            <a:r>
              <a:rPr kumimoji="1" lang="en-US" altLang="ja-JP" dirty="0">
                <a:latin typeface="+mn-ea"/>
              </a:rPr>
              <a:t>※</a:t>
            </a:r>
            <a:r>
              <a:rPr kumimoji="1" lang="ja-JP" altLang="en-US" dirty="0">
                <a:latin typeface="+mn-ea"/>
              </a:rPr>
              <a:t>黄海の戦いでは頼義側は生き残りがわずか七騎のみという大敗も喫している。</a:t>
            </a:r>
            <a:endParaRPr kumimoji="1" lang="en-US" altLang="ja-JP" dirty="0">
              <a:latin typeface="+mn-ea"/>
            </a:endParaRPr>
          </a:p>
          <a:p>
            <a:pPr marL="0" indent="0" algn="ctr">
              <a:buNone/>
            </a:pPr>
            <a:r>
              <a:rPr kumimoji="1" lang="ja-JP" altLang="en-US" dirty="0">
                <a:latin typeface="+mn-ea"/>
              </a:rPr>
              <a:t>↓</a:t>
            </a:r>
          </a:p>
          <a:p>
            <a:pPr marL="0" indent="0">
              <a:buNone/>
            </a:pPr>
            <a:r>
              <a:rPr kumimoji="1" lang="ja-JP" altLang="en-US" dirty="0">
                <a:latin typeface="+mn-ea"/>
              </a:rPr>
              <a:t>・源頼義は戦局立て直しのため出羽山北の清原光頼、武則兄弟に援軍要請</a:t>
            </a:r>
          </a:p>
          <a:p>
            <a:pPr marL="0" indent="0">
              <a:buNone/>
            </a:pPr>
            <a:r>
              <a:rPr kumimoji="1" lang="ja-JP" altLang="en-US" dirty="0">
                <a:latin typeface="+mn-ea"/>
              </a:rPr>
              <a:t>→</a:t>
            </a:r>
            <a:r>
              <a:rPr kumimoji="1" lang="en-US" altLang="ja-JP" dirty="0">
                <a:latin typeface="+mn-ea"/>
              </a:rPr>
              <a:t>1061</a:t>
            </a:r>
            <a:r>
              <a:rPr kumimoji="1" lang="ja-JP" altLang="en-US" dirty="0">
                <a:latin typeface="+mn-ea"/>
              </a:rPr>
              <a:t>年　清原氏の加勢を獲得し形勢逆転に成功。</a:t>
            </a:r>
          </a:p>
          <a:p>
            <a:pPr marL="0" indent="0">
              <a:buNone/>
            </a:pPr>
            <a:r>
              <a:rPr kumimoji="1" lang="ja-JP" altLang="en-US" dirty="0">
                <a:latin typeface="+mn-ea"/>
              </a:rPr>
              <a:t>・以後、頼義側が優勢になり安倍宗任の籠る小松柵、衣河関、鳥海柵などの重要拠点を陥落させ最後に厨川柵を攻め安倍貞任、藤原経清らを斬首して前九年合戦は終了した。</a:t>
            </a:r>
          </a:p>
          <a:p>
            <a:endParaRPr kumimoji="1" lang="ja-JP" altLang="en-US" dirty="0">
              <a:latin typeface="+mn-ea"/>
            </a:endParaRPr>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p:txBody>
      </p:sp>
    </p:spTree>
    <p:extLst>
      <p:ext uri="{BB962C8B-B14F-4D97-AF65-F5344CB8AC3E}">
        <p14:creationId xmlns:p14="http://schemas.microsoft.com/office/powerpoint/2010/main" val="163804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FE73EB-32E8-044C-8723-BB3A49C5261D}"/>
              </a:ext>
            </a:extLst>
          </p:cNvPr>
          <p:cNvSpPr>
            <a:spLocks noGrp="1"/>
          </p:cNvSpPr>
          <p:nvPr>
            <p:ph type="title"/>
          </p:nvPr>
        </p:nvSpPr>
        <p:spPr/>
        <p:txBody>
          <a:bodyPr/>
          <a:lstStyle/>
          <a:p>
            <a:r>
              <a:rPr kumimoji="1" lang="ja-JP" altLang="en-US" dirty="0"/>
              <a:t>合戦の背景</a:t>
            </a:r>
          </a:p>
        </p:txBody>
      </p:sp>
      <p:sp>
        <p:nvSpPr>
          <p:cNvPr id="3" name="コンテンツ プレースホルダー 2">
            <a:extLst>
              <a:ext uri="{FF2B5EF4-FFF2-40B4-BE49-F238E27FC236}">
                <a16:creationId xmlns:a16="http://schemas.microsoft.com/office/drawing/2014/main" id="{FB6F8A76-7537-BF33-FE16-CD2B99A456B2}"/>
              </a:ext>
            </a:extLst>
          </p:cNvPr>
          <p:cNvSpPr>
            <a:spLocks noGrp="1"/>
          </p:cNvSpPr>
          <p:nvPr>
            <p:ph idx="1"/>
          </p:nvPr>
        </p:nvSpPr>
        <p:spPr/>
        <p:txBody>
          <a:bodyPr>
            <a:normAutofit/>
          </a:bodyPr>
          <a:lstStyle/>
          <a:p>
            <a:pPr marL="0" indent="0">
              <a:buNone/>
            </a:pPr>
            <a:r>
              <a:rPr kumimoji="1" lang="ja-JP" altLang="en-US" dirty="0"/>
              <a:t>・発端となった権守藤原説貞の子弟が襲われた一件に関しては利権を求めた源頼義が自作自演の陰謀で戦乱に持ち込んだとの説もあるが、きっかけは藤原説貞の子と安倍氏の婚姻を巡るトラブルだ。</a:t>
            </a:r>
          </a:p>
          <a:p>
            <a:endParaRPr kumimoji="1" lang="ja-JP" altLang="en-US" dirty="0"/>
          </a:p>
          <a:p>
            <a:pPr marL="0" indent="0">
              <a:buNone/>
            </a:pPr>
            <a:r>
              <a:rPr kumimoji="1" lang="ja-JP" altLang="en-US" dirty="0"/>
              <a:t>・婚姻を通じた安倍氏の勢力拡大に在庁官人層の反発、或いは頼義帰任後に安倍氏が再び強大化することを危惧した藤原説貞の反発から始まった可能性も。</a:t>
            </a:r>
          </a:p>
          <a:p>
            <a:endParaRPr kumimoji="1" lang="ja-JP" altLang="en-US" dirty="0"/>
          </a:p>
          <a:p>
            <a:pPr marL="0" indent="0">
              <a:buNone/>
            </a:pPr>
            <a:r>
              <a:rPr kumimoji="1" lang="en-US" altLang="ja-JP" dirty="0"/>
              <a:t>※</a:t>
            </a:r>
            <a:r>
              <a:rPr kumimoji="1" lang="ja-JP" altLang="en-US" dirty="0"/>
              <a:t>合戦終結後、論功行賞により頼義伊予守に任じられるも東北地方については源氏でなく清原武則が鎮守府将軍となり出羽山北三郡と陸奥奥六郡の支配権を手にした。</a:t>
            </a:r>
            <a:endParaRPr kumimoji="1" lang="en-US" altLang="ja-JP" dirty="0"/>
          </a:p>
          <a:p>
            <a:pPr marL="0" indent="0">
              <a:buNone/>
            </a:pPr>
            <a:r>
              <a:rPr kumimoji="1" lang="ja-JP" altLang="en-US" dirty="0"/>
              <a:t>→東北の覇者となった清原氏の内紛が</a:t>
            </a:r>
            <a:r>
              <a:rPr kumimoji="1" lang="ja-JP" altLang="en-US" dirty="0">
                <a:solidFill>
                  <a:schemeClr val="accent1">
                    <a:lumMod val="60000"/>
                    <a:lumOff val="40000"/>
                  </a:schemeClr>
                </a:solidFill>
              </a:rPr>
              <a:t>後三年合戦</a:t>
            </a:r>
            <a:r>
              <a:rPr kumimoji="1" lang="ja-JP" altLang="en-US" dirty="0"/>
              <a:t>へ。</a:t>
            </a:r>
          </a:p>
          <a:p>
            <a:endParaRPr kumimoji="1" lang="ja-JP" altLang="en-US" dirty="0"/>
          </a:p>
          <a:p>
            <a:endParaRPr kumimoji="1" lang="ja-JP" altLang="en-US" dirty="0"/>
          </a:p>
        </p:txBody>
      </p:sp>
    </p:spTree>
    <p:extLst>
      <p:ext uri="{BB962C8B-B14F-4D97-AF65-F5344CB8AC3E}">
        <p14:creationId xmlns:p14="http://schemas.microsoft.com/office/powerpoint/2010/main" val="2101606543"/>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141</TotalTime>
  <Words>703</Words>
  <Application>Microsoft Office PowerPoint</Application>
  <PresentationFormat>ワイド画面</PresentationFormat>
  <Paragraphs>38</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Arial</vt:lpstr>
      <vt:lpstr>Century Gothic</vt:lpstr>
      <vt:lpstr>Wingdings 3</vt:lpstr>
      <vt:lpstr>ウィスプ</vt:lpstr>
      <vt:lpstr>前九年合戦の経過と背景</vt:lpstr>
      <vt:lpstr>後藤・犬養と新党運動</vt:lpstr>
      <vt:lpstr>合戦の経過</vt:lpstr>
      <vt:lpstr>合戦の背景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前九年合戦の経過と背景</dc:title>
  <dc:creator>Renya Shibata</dc:creator>
  <cp:lastModifiedBy>Renya Shibata</cp:lastModifiedBy>
  <cp:revision>4</cp:revision>
  <dcterms:created xsi:type="dcterms:W3CDTF">2023-07-19T02:26:38Z</dcterms:created>
  <dcterms:modified xsi:type="dcterms:W3CDTF">2024-09-30T08:35:34Z</dcterms:modified>
</cp:coreProperties>
</file>