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5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076D-41CD-4603-9B88-73D82D68CA3D}" type="datetimeFigureOut">
              <a:rPr kumimoji="1" lang="ja-JP" altLang="en-US" smtClean="0"/>
              <a:t>2021/11/9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C0BE-4B99-4498-91E7-9D68E10570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9576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076D-41CD-4603-9B88-73D82D68CA3D}" type="datetimeFigureOut">
              <a:rPr kumimoji="1" lang="ja-JP" altLang="en-US" smtClean="0"/>
              <a:t>2021/11/9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C0BE-4B99-4498-91E7-9D68E10570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75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076D-41CD-4603-9B88-73D82D68CA3D}" type="datetimeFigureOut">
              <a:rPr kumimoji="1" lang="ja-JP" altLang="en-US" smtClean="0"/>
              <a:t>2021/11/9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C0BE-4B99-4498-91E7-9D68E10570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6753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076D-41CD-4603-9B88-73D82D68CA3D}" type="datetimeFigureOut">
              <a:rPr kumimoji="1" lang="ja-JP" altLang="en-US" smtClean="0"/>
              <a:t>2021/11/9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C0BE-4B99-4498-91E7-9D68E10570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9570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076D-41CD-4603-9B88-73D82D68CA3D}" type="datetimeFigureOut">
              <a:rPr kumimoji="1" lang="ja-JP" altLang="en-US" smtClean="0"/>
              <a:t>2021/11/9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C0BE-4B99-4498-91E7-9D68E10570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493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076D-41CD-4603-9B88-73D82D68CA3D}" type="datetimeFigureOut">
              <a:rPr kumimoji="1" lang="ja-JP" altLang="en-US" smtClean="0"/>
              <a:t>2021/11/9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C0BE-4B99-4498-91E7-9D68E10570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7893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076D-41CD-4603-9B88-73D82D68CA3D}" type="datetimeFigureOut">
              <a:rPr kumimoji="1" lang="ja-JP" altLang="en-US" smtClean="0"/>
              <a:t>2021/11/9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C0BE-4B99-4498-91E7-9D68E10570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232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076D-41CD-4603-9B88-73D82D68CA3D}" type="datetimeFigureOut">
              <a:rPr kumimoji="1" lang="ja-JP" altLang="en-US" smtClean="0"/>
              <a:t>2021/11/9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C0BE-4B99-4498-91E7-9D68E10570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1837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076D-41CD-4603-9B88-73D82D68CA3D}" type="datetimeFigureOut">
              <a:rPr kumimoji="1" lang="ja-JP" altLang="en-US" smtClean="0"/>
              <a:t>2021/11/9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C0BE-4B99-4498-91E7-9D68E10570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145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076D-41CD-4603-9B88-73D82D68CA3D}" type="datetimeFigureOut">
              <a:rPr kumimoji="1" lang="ja-JP" altLang="en-US" smtClean="0"/>
              <a:t>2021/11/9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C0BE-4B99-4498-91E7-9D68E10570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844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D076D-41CD-4603-9B88-73D82D68CA3D}" type="datetimeFigureOut">
              <a:rPr kumimoji="1" lang="ja-JP" altLang="en-US" smtClean="0"/>
              <a:t>2021/11/9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2C0BE-4B99-4498-91E7-9D68E10570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282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D076D-41CD-4603-9B88-73D82D68CA3D}" type="datetimeFigureOut">
              <a:rPr kumimoji="1" lang="ja-JP" altLang="en-US" smtClean="0"/>
              <a:t>2021/11/9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2C0BE-4B99-4498-91E7-9D68E10570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7060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大阪市のジョリアンジュ訪問看護ステーション様のA4チラシのデザインから印刷まで｜リッツプリント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02" y="432487"/>
            <a:ext cx="6342106" cy="895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68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810737" y="1447912"/>
            <a:ext cx="2190793" cy="5175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25" b="1" dirty="0"/>
              <a:t>ホスピスフロア看護２４</a:t>
            </a:r>
            <a:endParaRPr lang="en-US" altLang="ja-JP" sz="1625" b="1" dirty="0"/>
          </a:p>
          <a:p>
            <a:pPr algn="ctr"/>
            <a:r>
              <a:rPr lang="ja-JP" altLang="en-US" sz="1138" dirty="0"/>
              <a:t>全１３室　内二人部屋１部屋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01984" y="1948048"/>
            <a:ext cx="4934655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950" dirty="0">
                <a:latin typeface="+mj-ea"/>
                <a:ea typeface="+mj-ea"/>
              </a:rPr>
              <a:t>２４時間３６５日　看護師が</a:t>
            </a:r>
            <a:r>
              <a:rPr lang="ja-JP" altLang="en-US" sz="1950" b="1" dirty="0">
                <a:latin typeface="+mj-ea"/>
                <a:ea typeface="+mj-ea"/>
              </a:rPr>
              <a:t>施設に常駐</a:t>
            </a:r>
            <a:r>
              <a:rPr lang="ja-JP" altLang="en-US" sz="1950" dirty="0">
                <a:latin typeface="+mj-ea"/>
                <a:ea typeface="+mj-ea"/>
              </a:rPr>
              <a:t>しているからできる安心な暮らしを実現。</a:t>
            </a:r>
            <a:endParaRPr lang="en-US" altLang="ja-JP" sz="195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ja-JP" altLang="en-US" sz="1463" dirty="0">
                <a:latin typeface="+mj-ea"/>
                <a:ea typeface="+mj-ea"/>
              </a:rPr>
              <a:t>医療依存度の高い</a:t>
            </a:r>
            <a:r>
              <a:rPr lang="ja-JP" altLang="en-US" sz="1625" b="1" dirty="0">
                <a:latin typeface="+mj-ea"/>
                <a:ea typeface="+mj-ea"/>
              </a:rPr>
              <a:t>がん末期</a:t>
            </a:r>
            <a:r>
              <a:rPr lang="ja-JP" altLang="en-US" sz="1463" b="1" dirty="0">
                <a:latin typeface="+mj-ea"/>
                <a:ea typeface="+mj-ea"/>
              </a:rPr>
              <a:t>や</a:t>
            </a:r>
            <a:r>
              <a:rPr lang="ja-JP" altLang="en-US" sz="1625" b="1" dirty="0">
                <a:latin typeface="+mj-ea"/>
                <a:ea typeface="+mj-ea"/>
              </a:rPr>
              <a:t>難病</a:t>
            </a:r>
            <a:r>
              <a:rPr lang="ja-JP" altLang="en-US" sz="1463" b="1" dirty="0">
                <a:latin typeface="+mj-ea"/>
                <a:ea typeface="+mj-ea"/>
              </a:rPr>
              <a:t>の方々が</a:t>
            </a:r>
            <a:r>
              <a:rPr lang="ja-JP" altLang="en-US" sz="1463" dirty="0">
                <a:latin typeface="+mj-ea"/>
                <a:ea typeface="+mj-ea"/>
              </a:rPr>
              <a:t>病院ではなくご自宅で生活できるよう質の高いサービスを提供。</a:t>
            </a:r>
          </a:p>
        </p:txBody>
      </p:sp>
      <p:sp>
        <p:nvSpPr>
          <p:cNvPr id="20" name="正方形/長方形 19"/>
          <p:cNvSpPr/>
          <p:nvPr/>
        </p:nvSpPr>
        <p:spPr>
          <a:xfrm>
            <a:off x="810738" y="3999089"/>
            <a:ext cx="2403122" cy="3146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463" dirty="0"/>
              <a:t>別紙</a:t>
            </a:r>
            <a:r>
              <a:rPr lang="ja-JP" altLang="en-US" sz="1463" dirty="0" smtClean="0"/>
              <a:t>３の資料を加工して見やすく作成お願いします。</a:t>
            </a:r>
            <a:endParaRPr lang="ja-JP" altLang="en-US" sz="1463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10737" y="7470731"/>
            <a:ext cx="747320" cy="5425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63" dirty="0"/>
              <a:t>ロゴ</a:t>
            </a:r>
            <a:endParaRPr lang="en-US" altLang="ja-JP" sz="1463" dirty="0"/>
          </a:p>
          <a:p>
            <a:r>
              <a:rPr lang="ja-JP" altLang="en-US" sz="1463" dirty="0"/>
              <a:t>会社名</a:t>
            </a:r>
          </a:p>
        </p:txBody>
      </p:sp>
    </p:spTree>
    <p:extLst>
      <p:ext uri="{BB962C8B-B14F-4D97-AF65-F5344CB8AC3E}">
        <p14:creationId xmlns:p14="http://schemas.microsoft.com/office/powerpoint/2010/main" val="176117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720901" y="1371556"/>
            <a:ext cx="1122423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63" dirty="0"/>
              <a:t>入居対象者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978297" y="1671637"/>
            <a:ext cx="4920324" cy="3152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463" dirty="0"/>
              <a:t>別紙</a:t>
            </a:r>
            <a:r>
              <a:rPr lang="ja-JP" altLang="en-US" sz="1463" dirty="0" smtClean="0"/>
              <a:t>１の資料を加工して見やすく作成お願いします。</a:t>
            </a:r>
            <a:endParaRPr lang="ja-JP" altLang="en-US" sz="1463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20902" y="5178867"/>
            <a:ext cx="1479892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63" dirty="0"/>
              <a:t>可能な医療処置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1055513" y="5590471"/>
            <a:ext cx="4828315" cy="2948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463" dirty="0" smtClean="0"/>
              <a:t>別紙２の資料を加工して見やすく作成お願いします。</a:t>
            </a:r>
            <a:endParaRPr lang="ja-JP" altLang="en-US" sz="1463" dirty="0"/>
          </a:p>
        </p:txBody>
      </p:sp>
    </p:spTree>
    <p:extLst>
      <p:ext uri="{BB962C8B-B14F-4D97-AF65-F5344CB8AC3E}">
        <p14:creationId xmlns:p14="http://schemas.microsoft.com/office/powerpoint/2010/main" val="72498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073706" y="2000239"/>
            <a:ext cx="4737441" cy="579317"/>
          </a:xfrm>
        </p:spPr>
        <p:txBody>
          <a:bodyPr>
            <a:noAutofit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350" dirty="0"/>
              <a:t>訪問看護別表７の原則、以下の方々を</a:t>
            </a:r>
            <a:endParaRPr lang="en-US" altLang="ja-JP" sz="1350" dirty="0"/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ja-JP" altLang="en-US" sz="1350" dirty="0"/>
              <a:t>入居対象者としております。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36D04-451E-4EEE-8F17-2CAD9E2FC782}" type="slidenum">
              <a:rPr kumimoji="1" lang="ja-JP" altLang="en-US" smtClean="0">
                <a:solidFill>
                  <a:prstClr val="black"/>
                </a:solidFill>
              </a:rPr>
              <a:pPr/>
              <a:t>4</a:t>
            </a:fld>
            <a:endParaRPr kumimoji="1" lang="ja-JP" altLang="en-US" dirty="0">
              <a:solidFill>
                <a:prstClr val="black"/>
              </a:solidFill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/>
        </p:nvGraphicFramePr>
        <p:xfrm>
          <a:off x="1259276" y="2579554"/>
          <a:ext cx="4455053" cy="5750931"/>
        </p:xfrm>
        <a:graphic>
          <a:graphicData uri="http://schemas.openxmlformats.org/drawingml/2006/table">
            <a:tbl>
              <a:tblPr firstRow="1" firstCol="1" bandRow="1"/>
              <a:tblGrid>
                <a:gridCol w="44550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265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200" b="1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疾患・医療処置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0" cap="flat" cmpd="dbl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①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末期の悪性腫瘍（末期がん）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0" cap="flat" cmpd="dbl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②　</a:t>
                      </a:r>
                      <a:r>
                        <a:rPr lang="ja-JP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多発性硬化症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③　</a:t>
                      </a:r>
                      <a:r>
                        <a:rPr lang="ja-JP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重症筋無力症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④　</a:t>
                      </a:r>
                      <a:r>
                        <a:rPr lang="ja-JP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スモン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⑤　</a:t>
                      </a:r>
                      <a:r>
                        <a:rPr lang="ja-JP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筋委縮性側索硬化症（</a:t>
                      </a: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ALS</a:t>
                      </a:r>
                      <a:r>
                        <a:rPr lang="ja-JP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）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⑥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脊髄小脳変性症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⑦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ハンチントン病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⑧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進行性筋ジストロフィー症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91698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⑨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パーキンソン病関連疾患（進行性核上性麻痺、大脳皮質</a:t>
                      </a:r>
                      <a:endParaRPr lang="en-US" altLang="ja-JP" sz="1200" kern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メイリオ" panose="020B0604030504040204" pitchFamily="50" charset="-128"/>
                      </a:endParaRPr>
                    </a:p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　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基底核変性症　及びパーキンソン病（ホーエン・ヤールの</a:t>
                      </a:r>
                      <a:endParaRPr lang="en-US" altLang="ja-JP" sz="1200" kern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メイリオ" panose="020B0604030504040204" pitchFamily="50" charset="-128"/>
                      </a:endParaRPr>
                    </a:p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　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重症度分類がステージ３以上であって生活機能障害度が</a:t>
                      </a:r>
                      <a:endParaRPr lang="en-US" altLang="ja-JP" sz="1200" kern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メイリオ" panose="020B0604030504040204" pitchFamily="50" charset="-128"/>
                      </a:endParaRPr>
                    </a:p>
                    <a:p>
                      <a:pPr marL="0" lvl="0" indent="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　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Ⅱ度又はⅢ度のもの）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80909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⑩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多系統萎縮症（線条体黒質変性症、オリーブ橋小脳萎縮症　</a:t>
                      </a:r>
                      <a:endParaRPr lang="en-US" altLang="ja-JP" sz="1200" kern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メイリオ" panose="020B0604030504040204" pitchFamily="50" charset="-128"/>
                      </a:endParaRPr>
                    </a:p>
                    <a:p>
                      <a:pPr marL="0" lvl="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　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及びシャイ・ドレーガー症候群）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⑪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プリオン病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⑫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亜急性硬化性全脳炎　　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⑬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ライソゾーム病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⑭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副腎白質ジストロフィー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⑮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脊髄性筋委縮症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⑯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球脊髄性筋委縮症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⑰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慢性炎症性脱髄性多発神経炎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⑱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後天性免疫不全症候群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⑲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頚髄損傷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29247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ea"/>
                        <a:buNone/>
                      </a:pP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⑳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人工呼吸器を使用している状態</a:t>
                      </a:r>
                      <a:endParaRPr lang="ja-JP" sz="12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  <p:sp>
        <p:nvSpPr>
          <p:cNvPr id="9" name="タイトル 1">
            <a:extLst>
              <a:ext uri="{FF2B5EF4-FFF2-40B4-BE49-F238E27FC236}">
                <a16:creationId xmlns:a16="http://schemas.microsoft.com/office/drawing/2014/main" xmlns="" id="{B4A39906-5D6C-4EAE-9D87-7CB2722883AD}"/>
              </a:ext>
            </a:extLst>
          </p:cNvPr>
          <p:cNvSpPr txBox="1">
            <a:spLocks/>
          </p:cNvSpPr>
          <p:nvPr/>
        </p:nvSpPr>
        <p:spPr>
          <a:xfrm>
            <a:off x="1046854" y="1527036"/>
            <a:ext cx="4737441" cy="48026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j-cs"/>
              </a:defRPr>
            </a:lvl1pPr>
          </a:lstStyle>
          <a:p>
            <a:r>
              <a:rPr lang="ja-JP" altLang="en-US" sz="2400" b="1" dirty="0">
                <a:solidFill>
                  <a:schemeClr val="accent1">
                    <a:lumMod val="75000"/>
                  </a:schemeClr>
                </a:solidFill>
              </a:rPr>
              <a:t>入居対象者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869951" y="1527035"/>
            <a:ext cx="68800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63" dirty="0"/>
              <a:t>別紙１</a:t>
            </a:r>
          </a:p>
        </p:txBody>
      </p:sp>
    </p:spTree>
    <p:extLst>
      <p:ext uri="{BB962C8B-B14F-4D97-AF65-F5344CB8AC3E}">
        <p14:creationId xmlns:p14="http://schemas.microsoft.com/office/powerpoint/2010/main" val="137400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>
            <a:extLst>
              <a:ext uri="{FF2B5EF4-FFF2-40B4-BE49-F238E27FC236}">
                <a16:creationId xmlns:a16="http://schemas.microsoft.com/office/drawing/2014/main" xmlns="" id="{EAF042B9-7F2E-427C-87E6-FA3C0B244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706" y="1538355"/>
            <a:ext cx="4737441" cy="480268"/>
          </a:xfrm>
        </p:spPr>
        <p:txBody>
          <a:bodyPr>
            <a:normAutofit fontScale="90000"/>
          </a:bodyPr>
          <a:lstStyle/>
          <a:p>
            <a:r>
              <a:rPr lang="ja-JP" altLang="en-US" b="1" dirty="0">
                <a:solidFill>
                  <a:srgbClr val="BC003F"/>
                </a:solidFill>
              </a:rPr>
              <a:t>可能な医療処置</a:t>
            </a:r>
            <a:endParaRPr kumimoji="1" lang="ja-JP" altLang="en-US" b="1" dirty="0">
              <a:solidFill>
                <a:srgbClr val="BC003F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06582" y="2018622"/>
            <a:ext cx="2904565" cy="18374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ja-JP" altLang="en-US" sz="1050" dirty="0"/>
              <a:t>○：受け入れ可　</a:t>
            </a:r>
            <a:r>
              <a:rPr lang="en-US" altLang="ja-JP" sz="1050" dirty="0"/>
              <a:t>×</a:t>
            </a:r>
            <a:r>
              <a:rPr lang="ja-JP" altLang="en-US" sz="1050" dirty="0"/>
              <a:t>：不可　△：要相談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4718404" y="8493610"/>
            <a:ext cx="1157288" cy="124396"/>
          </a:xfrm>
        </p:spPr>
        <p:txBody>
          <a:bodyPr/>
          <a:lstStyle/>
          <a:p>
            <a:fld id="{92B36D04-451E-4EEE-8F17-2CAD9E2FC782}" type="slidenum">
              <a:rPr kumimoji="1" lang="ja-JP" altLang="en-US" smtClean="0"/>
              <a:pPr/>
              <a:t>5</a:t>
            </a:fld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/>
          </p:nvPr>
        </p:nvGraphicFramePr>
        <p:xfrm>
          <a:off x="1236456" y="2276255"/>
          <a:ext cx="4574689" cy="5889731"/>
        </p:xfrm>
        <a:graphic>
          <a:graphicData uri="http://schemas.openxmlformats.org/drawingml/2006/table">
            <a:tbl>
              <a:tblPr firstRow="1" firstCol="1" bandRow="1"/>
              <a:tblGrid>
                <a:gridCol w="38808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38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319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b="1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疾患・医療処置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0" cap="flat" cmpd="dbl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b="1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可否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0" cap="flat" cmpd="dbl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668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在宅酸素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0" cap="flat" cmpd="dbl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900" kern="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○</a:t>
                      </a:r>
                      <a:endParaRPr lang="ja-JP" sz="8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0" cap="flat" cmpd="dbl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668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人工呼吸器</a:t>
                      </a:r>
                      <a:r>
                        <a:rPr lang="ja-JP" altLang="en-US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・</a:t>
                      </a:r>
                      <a:r>
                        <a:rPr lang="ja-JP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ＮＰＰＶ</a:t>
                      </a: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(</a:t>
                      </a:r>
                      <a:r>
                        <a:rPr lang="ja-JP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バイパップなど</a:t>
                      </a: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)</a:t>
                      </a:r>
                      <a:r>
                        <a:rPr lang="ja-JP" altLang="en-US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・</a:t>
                      </a:r>
                      <a:r>
                        <a:rPr lang="ja-JP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ＴＰＰＶ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○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6688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気管切開</a:t>
                      </a:r>
                      <a:endParaRPr lang="ja-JP" sz="8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9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○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668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中心静脈栄養（ポート・カテーテル）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900" kern="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○</a:t>
                      </a:r>
                      <a:endParaRPr lang="ja-JP" sz="8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668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静脈点滴</a:t>
                      </a: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・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皮下点滴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900" kern="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○</a:t>
                      </a:r>
                      <a:endParaRPr lang="ja-JP" sz="8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668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輸血</a:t>
                      </a:r>
                      <a:endParaRPr lang="ja-JP" sz="8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en-US" altLang="ja-JP" sz="9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×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26688"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経管栄養（胃ろう・経鼻・腸ろう・経皮経食道胃管）</a:t>
                      </a:r>
                      <a:endParaRPr lang="ja-JP" sz="8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9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○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26688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血糖チェック・インスリン注射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9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○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26688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人工肛門・腎ろう・膀胱ろう・小腸ろう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9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○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9529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導尿</a:t>
                      </a: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膀胱留置カテーテル</a:t>
                      </a:r>
                      <a:r>
                        <a:rPr lang="ja-JP" altLang="en-US" sz="80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膀胱洗浄</a:t>
                      </a:r>
                      <a:r>
                        <a:rPr lang="ja-JP" altLang="en-US" sz="80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持続膀胱洗浄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9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○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26688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褥瘡処置</a:t>
                      </a: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・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創傷処置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9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○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26688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ドレナージ</a:t>
                      </a: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・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腹水</a:t>
                      </a: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・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胸水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9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○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26688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麻薬管理</a:t>
                      </a: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・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疼痛管理</a:t>
                      </a: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・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神経ブロック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900" ker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○</a:t>
                      </a:r>
                      <a:endParaRPr lang="ja-JP" sz="8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653378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感染症</a:t>
                      </a: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・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ＭＲＳＡ</a:t>
                      </a: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・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Ｃ型肝炎</a:t>
                      </a: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・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Ｂ型肝炎</a:t>
                      </a: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・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梅毒</a:t>
                      </a: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・</a:t>
                      </a:r>
                      <a:r>
                        <a:rPr lang="ja-JP" altLang="en-US" sz="800" kern="1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　　　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ＨＩＶ</a:t>
                      </a: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・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結核</a:t>
                      </a: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（</a:t>
                      </a:r>
                      <a:r>
                        <a:rPr lang="ja-JP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排菌なし</a:t>
                      </a:r>
                      <a:r>
                        <a:rPr lang="ja-JP" altLang="en-US" sz="12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）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900" kern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メイリオ" panose="020B0604030504040204" pitchFamily="50" charset="-128"/>
                        </a:rPr>
                        <a:t>○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26688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認知症・アルツハイマー病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△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26688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透析</a:t>
                      </a:r>
                      <a:r>
                        <a:rPr lang="ja-JP" altLang="en-US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（通院対応）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ja-JP" altLang="en-US" sz="1200" kern="10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△</a:t>
                      </a:r>
                      <a:endParaRPr lang="ja-JP" sz="8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1000" marR="8100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1236457" y="8249164"/>
            <a:ext cx="4639236" cy="172070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787" dirty="0"/>
              <a:t>※ </a:t>
            </a:r>
            <a:r>
              <a:rPr lang="ja-JP" altLang="en-US" sz="787" dirty="0"/>
              <a:t>その他、上記表にない症状でも受け入れが可能な場合もございますので、お気軽にご相談ください。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747316" y="1315939"/>
            <a:ext cx="68800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63" dirty="0"/>
              <a:t>別紙２</a:t>
            </a:r>
          </a:p>
        </p:txBody>
      </p:sp>
    </p:spTree>
    <p:extLst>
      <p:ext uri="{BB962C8B-B14F-4D97-AF65-F5344CB8AC3E}">
        <p14:creationId xmlns:p14="http://schemas.microsoft.com/office/powerpoint/2010/main" val="66614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36983" y="1688913"/>
            <a:ext cx="4805958" cy="1436026"/>
          </a:xfrm>
        </p:spPr>
        <p:txBody>
          <a:bodyPr>
            <a:normAutofit/>
          </a:bodyPr>
          <a:lstStyle/>
          <a:p>
            <a:r>
              <a:rPr lang="ja-JP" altLang="en-US" sz="1950" b="1" dirty="0">
                <a:solidFill>
                  <a:srgbClr val="0070C0"/>
                </a:solidFill>
              </a:rPr>
              <a:t>１日</a:t>
            </a:r>
            <a:r>
              <a:rPr lang="ja-JP" altLang="en-US" sz="1950" b="1" dirty="0">
                <a:solidFill>
                  <a:srgbClr val="0070C0"/>
                </a:solidFill>
              </a:rPr>
              <a:t>の</a:t>
            </a:r>
            <a:r>
              <a:rPr lang="ja-JP" altLang="en-US" sz="1950" b="1" dirty="0">
                <a:solidFill>
                  <a:srgbClr val="0070C0"/>
                </a:solidFill>
              </a:rPr>
              <a:t>流れ （例：気管切開の方</a:t>
            </a:r>
            <a:r>
              <a:rPr lang="en-US" altLang="ja-JP" sz="1950" b="1" dirty="0">
                <a:solidFill>
                  <a:srgbClr val="0070C0"/>
                </a:solidFill>
              </a:rPr>
              <a:t>)</a:t>
            </a:r>
            <a:endParaRPr lang="ja-JP" altLang="en-US" sz="1950" b="1" dirty="0">
              <a:solidFill>
                <a:srgbClr val="0070C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8">
              <a:defRPr/>
            </a:pPr>
            <a:fld id="{92B36D04-451E-4EEE-8F17-2CAD9E2FC782}" type="slidenum">
              <a:rPr lang="ja-JP" altLang="en-US" sz="105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pPr defTabSz="342908">
                <a:defRPr/>
              </a:pPr>
              <a:t>6</a:t>
            </a:fld>
            <a:endParaRPr lang="ja-JP" altLang="en-US" sz="105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四角形: 角を丸くする 4">
            <a:extLst>
              <a:ext uri="{FF2B5EF4-FFF2-40B4-BE49-F238E27FC236}">
                <a16:creationId xmlns:a16="http://schemas.microsoft.com/office/drawing/2014/main" xmlns="" id="{D1835BE5-B304-4C4C-BBFB-AFA28ACD5077}"/>
              </a:ext>
            </a:extLst>
          </p:cNvPr>
          <p:cNvSpPr/>
          <p:nvPr/>
        </p:nvSpPr>
        <p:spPr>
          <a:xfrm>
            <a:off x="1102533" y="2618297"/>
            <a:ext cx="3752246" cy="169093"/>
          </a:xfrm>
          <a:prstGeom prst="roundRect">
            <a:avLst>
              <a:gd name="adj" fmla="val 42308"/>
            </a:avLst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8">
              <a:defRPr/>
            </a:pPr>
            <a:endParaRPr kumimoji="0" lang="ja-JP" altLang="en-US" sz="900" kern="100" dirty="0">
              <a:solidFill>
                <a:prstClr val="white"/>
              </a:solidFill>
              <a:latin typeface="Times New Roman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grpSp>
        <p:nvGrpSpPr>
          <p:cNvPr id="5" name="グループ化 4"/>
          <p:cNvGrpSpPr/>
          <p:nvPr/>
        </p:nvGrpSpPr>
        <p:grpSpPr>
          <a:xfrm>
            <a:off x="1699028" y="3059799"/>
            <a:ext cx="4043200" cy="4530588"/>
            <a:chOff x="1214262" y="2481846"/>
            <a:chExt cx="4207668" cy="6040784"/>
          </a:xfrm>
        </p:grpSpPr>
        <p:sp>
          <p:nvSpPr>
            <p:cNvPr id="20" name="テキスト ボックス 2">
              <a:extLst>
                <a:ext uri="{FF2B5EF4-FFF2-40B4-BE49-F238E27FC236}">
                  <a16:creationId xmlns:a16="http://schemas.microsoft.com/office/drawing/2014/main" xmlns="" id="{56432EC9-EA91-4438-A03F-09B203EBC2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2370" y="2481846"/>
              <a:ext cx="3014657" cy="302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 defTabSz="342908">
                <a:lnSpc>
                  <a:spcPts val="1200"/>
                </a:lnSpc>
                <a:defRPr/>
              </a:pP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1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：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00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　　</a:t>
              </a:r>
              <a:r>
                <a:rPr kumimoji="0" lang="ja-JP" altLang="en-US" sz="1050" b="1" kern="1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吸引</a:t>
              </a:r>
              <a:r>
                <a:rPr kumimoji="0" lang="ja-JP" altLang="en-US" sz="1050" kern="1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・おむつ交換・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体位変換</a:t>
              </a:r>
              <a:endParaRPr kumimoji="0" lang="en-US" altLang="ja-JP" sz="1050" kern="1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1" name="テキスト ボックス 2">
              <a:extLst>
                <a:ext uri="{FF2B5EF4-FFF2-40B4-BE49-F238E27FC236}">
                  <a16:creationId xmlns:a16="http://schemas.microsoft.com/office/drawing/2014/main" xmlns="" id="{9BDA47CC-1657-483B-BA69-B9700EE143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2370" y="3040588"/>
              <a:ext cx="3014657" cy="302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 defTabSz="342908">
                <a:lnSpc>
                  <a:spcPts val="1200"/>
                </a:lnSpc>
                <a:defRPr/>
              </a:pP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4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：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00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　　</a:t>
              </a:r>
              <a:r>
                <a:rPr kumimoji="0" lang="ja-JP" altLang="en-US" sz="1050" b="1" kern="1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吸引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・おむつ交換・体位変換</a:t>
              </a:r>
              <a:endParaRPr kumimoji="0" lang="en-US" altLang="ja-JP" sz="1050" kern="1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2" name="テキスト ボックス 2">
              <a:extLst>
                <a:ext uri="{FF2B5EF4-FFF2-40B4-BE49-F238E27FC236}">
                  <a16:creationId xmlns:a16="http://schemas.microsoft.com/office/drawing/2014/main" xmlns="" id="{C914D698-4F4F-4A3B-AB9C-8A69C8BBE2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2369" y="3647427"/>
              <a:ext cx="3014657" cy="302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 defTabSz="342908">
                <a:lnSpc>
                  <a:spcPts val="1200"/>
                </a:lnSpc>
                <a:defRPr/>
              </a:pP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7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：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00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　　</a:t>
              </a:r>
              <a:r>
                <a:rPr kumimoji="0" lang="ja-JP" altLang="en-US" sz="1050" b="1" kern="1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体温・血圧などチェック</a:t>
              </a:r>
              <a:endParaRPr kumimoji="0" lang="en-US" altLang="ja-JP" sz="1050" b="1" kern="1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3" name="テキスト ボックス 2">
              <a:extLst>
                <a:ext uri="{FF2B5EF4-FFF2-40B4-BE49-F238E27FC236}">
                  <a16:creationId xmlns:a16="http://schemas.microsoft.com/office/drawing/2014/main" xmlns="" id="{EAD01610-C45E-458F-AA65-86630AED3D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2369" y="3977534"/>
              <a:ext cx="3014657" cy="302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 defTabSz="342908">
                <a:lnSpc>
                  <a:spcPts val="1200"/>
                </a:lnSpc>
                <a:defRPr/>
              </a:pP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7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：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30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　　</a:t>
              </a:r>
              <a:r>
                <a:rPr kumimoji="0" lang="ja-JP" altLang="en-US" sz="1050" b="1" kern="1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吸引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・モーニングケア・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排泄介助</a:t>
              </a:r>
              <a:endParaRPr kumimoji="0" lang="en-US" altLang="ja-JP" sz="1050" kern="1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4" name="テキスト ボックス 2">
              <a:extLst>
                <a:ext uri="{FF2B5EF4-FFF2-40B4-BE49-F238E27FC236}">
                  <a16:creationId xmlns:a16="http://schemas.microsoft.com/office/drawing/2014/main" xmlns="" id="{AD71DCF8-22DC-4010-9F31-653D1C0D4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52367" y="4578318"/>
              <a:ext cx="3014657" cy="302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 defTabSz="342908">
                <a:lnSpc>
                  <a:spcPts val="1200"/>
                </a:lnSpc>
                <a:defRPr/>
              </a:pP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9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：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30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　　</a:t>
              </a:r>
              <a:r>
                <a:rPr kumimoji="0" lang="ja-JP" altLang="en-US" sz="1050" b="1" kern="1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吸引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・排泄介助・体位変換</a:t>
              </a:r>
              <a:endParaRPr kumimoji="0" lang="en-US" altLang="ja-JP" sz="1050" kern="1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5" name="テキスト ボックス 2">
              <a:extLst>
                <a:ext uri="{FF2B5EF4-FFF2-40B4-BE49-F238E27FC236}">
                  <a16:creationId xmlns:a16="http://schemas.microsoft.com/office/drawing/2014/main" xmlns="" id="{77626C00-D9DC-4F3F-B97C-AB203EFE2C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266" y="4974542"/>
              <a:ext cx="3014657" cy="302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 defTabSz="342908">
                <a:lnSpc>
                  <a:spcPts val="1200"/>
                </a:lnSpc>
                <a:defRPr/>
              </a:pP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10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：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30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　　</a:t>
              </a:r>
              <a:r>
                <a:rPr kumimoji="0" lang="ja-JP" altLang="en-US" sz="1050" b="1" kern="1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気管切開部チェック、ガーゼ交換</a:t>
              </a:r>
              <a:endParaRPr kumimoji="0" lang="en-US" altLang="ja-JP" sz="1050" b="1" kern="1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6" name="テキスト ボックス 2">
              <a:extLst>
                <a:ext uri="{FF2B5EF4-FFF2-40B4-BE49-F238E27FC236}">
                  <a16:creationId xmlns:a16="http://schemas.microsoft.com/office/drawing/2014/main" xmlns="" id="{744C90F8-7E3D-4197-834A-1B0C14B44F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266" y="5615701"/>
              <a:ext cx="3686176" cy="302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 defTabSz="342908">
                <a:lnSpc>
                  <a:spcPts val="1200"/>
                </a:lnSpc>
                <a:defRPr/>
              </a:pP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12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：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00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　　</a:t>
              </a:r>
              <a:r>
                <a:rPr kumimoji="0" lang="ja-JP" altLang="en-US" sz="1050" b="1" kern="1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吸引・</a:t>
              </a:r>
              <a:r>
                <a:rPr kumimoji="0" lang="ja-JP" altLang="en-US" sz="1050" b="1" kern="1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胃瘻から経管栄養・薬</a:t>
              </a:r>
              <a:r>
                <a:rPr kumimoji="0" lang="ja-JP" altLang="en-US" sz="1050" b="1" kern="1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注入</a:t>
              </a:r>
              <a:r>
                <a:rPr kumimoji="0" lang="ja-JP" altLang="en-US" sz="1050" kern="1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・排泄介助</a:t>
              </a:r>
              <a:endParaRPr kumimoji="0" lang="en-US" altLang="ja-JP" sz="1050" kern="1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7" name="テキスト ボックス 2">
              <a:extLst>
                <a:ext uri="{FF2B5EF4-FFF2-40B4-BE49-F238E27FC236}">
                  <a16:creationId xmlns:a16="http://schemas.microsoft.com/office/drawing/2014/main" xmlns="" id="{3DC6C29A-522B-4E5D-B95C-79B143153F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265" y="6163900"/>
              <a:ext cx="4207665" cy="302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 defTabSz="342908">
                <a:lnSpc>
                  <a:spcPts val="1200"/>
                </a:lnSpc>
                <a:defRPr/>
              </a:pP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14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：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30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　　</a:t>
              </a:r>
              <a:r>
                <a:rPr kumimoji="0" lang="ja-JP" altLang="en-US" sz="1050" b="1" kern="1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吸引・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清拭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・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着替え・排泄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介助・体位変換</a:t>
              </a:r>
              <a:endParaRPr kumimoji="0" lang="en-US" altLang="ja-JP" sz="1050" kern="1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8" name="テキスト ボックス 2">
              <a:extLst>
                <a:ext uri="{FF2B5EF4-FFF2-40B4-BE49-F238E27FC236}">
                  <a16:creationId xmlns:a16="http://schemas.microsoft.com/office/drawing/2014/main" xmlns="" id="{8C196415-52A2-413F-87F4-0B6F959632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263" y="6886425"/>
              <a:ext cx="4207665" cy="302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 defTabSz="342908">
                <a:lnSpc>
                  <a:spcPts val="1200"/>
                </a:lnSpc>
                <a:defRPr/>
              </a:pP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17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：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30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　　</a:t>
              </a:r>
              <a:r>
                <a:rPr kumimoji="0" lang="ja-JP" altLang="en-US" sz="1050" b="1" kern="1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吸引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・体温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・血圧など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チェック・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排泄介助</a:t>
              </a:r>
              <a:endParaRPr kumimoji="0" lang="en-US" altLang="ja-JP" sz="1050" kern="1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pPr defTabSz="342908">
                <a:lnSpc>
                  <a:spcPts val="1200"/>
                </a:lnSpc>
                <a:defRPr/>
              </a:pP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　　　　　 </a:t>
              </a:r>
              <a:r>
                <a:rPr kumimoji="0" lang="ja-JP" altLang="en-US" sz="1050" b="1" kern="1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胃瘻</a:t>
              </a:r>
              <a:r>
                <a:rPr kumimoji="0" lang="ja-JP" altLang="en-US" sz="1050" b="1" kern="1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からの経管栄養・薬注入</a:t>
              </a:r>
              <a:endParaRPr kumimoji="0" lang="en-US" altLang="ja-JP" sz="1050" b="1" kern="1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29" name="テキスト ボックス 2">
              <a:extLst>
                <a:ext uri="{FF2B5EF4-FFF2-40B4-BE49-F238E27FC236}">
                  <a16:creationId xmlns:a16="http://schemas.microsoft.com/office/drawing/2014/main" xmlns="" id="{1AC6C22E-C591-4977-B803-B9DE413F43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262" y="7639801"/>
              <a:ext cx="4207665" cy="302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 defTabSz="342908">
                <a:lnSpc>
                  <a:spcPts val="1200"/>
                </a:lnSpc>
                <a:defRPr/>
              </a:pP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20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：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00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　　</a:t>
              </a:r>
              <a:r>
                <a:rPr kumimoji="0" lang="ja-JP" altLang="en-US" sz="1050" b="1" kern="1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吸引</a:t>
              </a:r>
              <a:r>
                <a:rPr kumimoji="0" lang="ja-JP" altLang="en-US" sz="1050" b="1" kern="1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・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イブニングケア・排泄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介助・体位変換</a:t>
              </a:r>
              <a:endParaRPr kumimoji="0" lang="en-US" altLang="ja-JP" sz="1050" kern="1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30" name="テキスト ボックス 2">
              <a:extLst>
                <a:ext uri="{FF2B5EF4-FFF2-40B4-BE49-F238E27FC236}">
                  <a16:creationId xmlns:a16="http://schemas.microsoft.com/office/drawing/2014/main" xmlns="" id="{9E71918F-EBF9-4473-AFEA-8AD040123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4262" y="8220391"/>
              <a:ext cx="4207665" cy="302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0" tIns="0" rIns="0" bIns="0" anchor="t" anchorCtr="0">
              <a:noAutofit/>
            </a:bodyPr>
            <a:lstStyle/>
            <a:p>
              <a:pPr defTabSz="342908">
                <a:lnSpc>
                  <a:spcPts val="1200"/>
                </a:lnSpc>
                <a:defRPr/>
              </a:pP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23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：</a:t>
              </a:r>
              <a:r>
                <a:rPr kumimoji="0" lang="en-US" altLang="ja-JP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00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　　</a:t>
              </a:r>
              <a:r>
                <a:rPr kumimoji="0" lang="ja-JP" altLang="en-US" sz="1050" b="1" kern="100" dirty="0">
                  <a:solidFill>
                    <a:srgbClr val="FF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吸引</a:t>
              </a:r>
              <a:r>
                <a:rPr kumimoji="0" lang="ja-JP" altLang="en-US" sz="1050" kern="100" dirty="0">
                  <a:solidFill>
                    <a:prstClr val="black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・排泄介助・体位変換</a:t>
              </a:r>
              <a:endParaRPr kumimoji="0" lang="en-US" altLang="ja-JP" sz="1050" kern="1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</p:txBody>
        </p:sp>
      </p:grp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xmlns="" id="{23916D7E-A027-4F5B-93F3-B042AA54E02F}"/>
              </a:ext>
            </a:extLst>
          </p:cNvPr>
          <p:cNvCxnSpPr>
            <a:cxnSpLocks/>
          </p:cNvCxnSpPr>
          <p:nvPr/>
        </p:nvCxnSpPr>
        <p:spPr>
          <a:xfrm>
            <a:off x="1516270" y="2698438"/>
            <a:ext cx="0" cy="4712490"/>
          </a:xfrm>
          <a:prstGeom prst="line">
            <a:avLst/>
          </a:prstGeom>
          <a:ln w="539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楕円 41">
            <a:extLst>
              <a:ext uri="{FF2B5EF4-FFF2-40B4-BE49-F238E27FC236}">
                <a16:creationId xmlns:a16="http://schemas.microsoft.com/office/drawing/2014/main" xmlns="" id="{6E7882BC-0D59-4494-8071-BA98ABC9C420}"/>
              </a:ext>
            </a:extLst>
          </p:cNvPr>
          <p:cNvSpPr/>
          <p:nvPr/>
        </p:nvSpPr>
        <p:spPr>
          <a:xfrm>
            <a:off x="1426722" y="3019780"/>
            <a:ext cx="179100" cy="17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8">
              <a:defRPr/>
            </a:pPr>
            <a:endParaRPr lang="ja-JP" altLang="en-US" sz="1350">
              <a:solidFill>
                <a:prstClr val="white"/>
              </a:solidFill>
              <a:latin typeface="Times New Roman"/>
              <a:ea typeface="メイリオ"/>
            </a:endParaRPr>
          </a:p>
        </p:txBody>
      </p:sp>
      <p:sp>
        <p:nvSpPr>
          <p:cNvPr id="33" name="楕円 56">
            <a:extLst>
              <a:ext uri="{FF2B5EF4-FFF2-40B4-BE49-F238E27FC236}">
                <a16:creationId xmlns:a16="http://schemas.microsoft.com/office/drawing/2014/main" xmlns="" id="{64FC40CC-0A74-4D0F-96B2-943CA5A18EA4}"/>
              </a:ext>
            </a:extLst>
          </p:cNvPr>
          <p:cNvSpPr/>
          <p:nvPr/>
        </p:nvSpPr>
        <p:spPr>
          <a:xfrm>
            <a:off x="1426722" y="3460041"/>
            <a:ext cx="179100" cy="17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8">
              <a:defRPr/>
            </a:pPr>
            <a:endParaRPr lang="ja-JP" altLang="en-US" sz="1350">
              <a:solidFill>
                <a:prstClr val="white"/>
              </a:solidFill>
              <a:latin typeface="Times New Roman"/>
              <a:ea typeface="メイリオ"/>
            </a:endParaRPr>
          </a:p>
        </p:txBody>
      </p:sp>
      <p:sp>
        <p:nvSpPr>
          <p:cNvPr id="34" name="楕円 57">
            <a:extLst>
              <a:ext uri="{FF2B5EF4-FFF2-40B4-BE49-F238E27FC236}">
                <a16:creationId xmlns:a16="http://schemas.microsoft.com/office/drawing/2014/main" xmlns="" id="{AE0D02A8-5E6B-4A5B-BEC3-D56E20151391}"/>
              </a:ext>
            </a:extLst>
          </p:cNvPr>
          <p:cNvSpPr/>
          <p:nvPr/>
        </p:nvSpPr>
        <p:spPr>
          <a:xfrm>
            <a:off x="1426722" y="3916581"/>
            <a:ext cx="179100" cy="17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8">
              <a:defRPr/>
            </a:pPr>
            <a:endParaRPr lang="ja-JP" altLang="en-US" sz="1350">
              <a:solidFill>
                <a:prstClr val="white"/>
              </a:solidFill>
              <a:latin typeface="Times New Roman"/>
              <a:ea typeface="メイリオ"/>
            </a:endParaRPr>
          </a:p>
        </p:txBody>
      </p:sp>
      <p:sp>
        <p:nvSpPr>
          <p:cNvPr id="35" name="楕円 58">
            <a:extLst>
              <a:ext uri="{FF2B5EF4-FFF2-40B4-BE49-F238E27FC236}">
                <a16:creationId xmlns:a16="http://schemas.microsoft.com/office/drawing/2014/main" xmlns="" id="{9DE02F1C-41D2-4853-BAE4-BC659726CD5B}"/>
              </a:ext>
            </a:extLst>
          </p:cNvPr>
          <p:cNvSpPr/>
          <p:nvPr/>
        </p:nvSpPr>
        <p:spPr>
          <a:xfrm>
            <a:off x="1426722" y="4145524"/>
            <a:ext cx="179100" cy="17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8">
              <a:defRPr/>
            </a:pPr>
            <a:endParaRPr lang="ja-JP" altLang="en-US" sz="1350">
              <a:solidFill>
                <a:prstClr val="white"/>
              </a:solidFill>
              <a:latin typeface="Times New Roman"/>
              <a:ea typeface="メイリオ"/>
            </a:endParaRPr>
          </a:p>
        </p:txBody>
      </p:sp>
      <p:sp>
        <p:nvSpPr>
          <p:cNvPr id="36" name="楕円 60">
            <a:extLst>
              <a:ext uri="{FF2B5EF4-FFF2-40B4-BE49-F238E27FC236}">
                <a16:creationId xmlns:a16="http://schemas.microsoft.com/office/drawing/2014/main" xmlns="" id="{8E11AC50-CEA3-42AA-83E6-10548055DCDF}"/>
              </a:ext>
            </a:extLst>
          </p:cNvPr>
          <p:cNvSpPr/>
          <p:nvPr/>
        </p:nvSpPr>
        <p:spPr>
          <a:xfrm>
            <a:off x="1426722" y="4605641"/>
            <a:ext cx="179100" cy="17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8">
              <a:defRPr/>
            </a:pPr>
            <a:endParaRPr lang="ja-JP" altLang="en-US" sz="1350">
              <a:solidFill>
                <a:prstClr val="white"/>
              </a:solidFill>
              <a:latin typeface="Times New Roman"/>
              <a:ea typeface="メイリオ"/>
            </a:endParaRPr>
          </a:p>
        </p:txBody>
      </p:sp>
      <p:sp>
        <p:nvSpPr>
          <p:cNvPr id="37" name="楕円 61">
            <a:extLst>
              <a:ext uri="{FF2B5EF4-FFF2-40B4-BE49-F238E27FC236}">
                <a16:creationId xmlns:a16="http://schemas.microsoft.com/office/drawing/2014/main" xmlns="" id="{494DE0CA-D7CC-4660-8E73-BB571EB4C78A}"/>
              </a:ext>
            </a:extLst>
          </p:cNvPr>
          <p:cNvSpPr/>
          <p:nvPr/>
        </p:nvSpPr>
        <p:spPr>
          <a:xfrm>
            <a:off x="1426722" y="4920276"/>
            <a:ext cx="179100" cy="17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8">
              <a:defRPr/>
            </a:pPr>
            <a:endParaRPr lang="ja-JP" altLang="en-US" sz="1350">
              <a:solidFill>
                <a:prstClr val="white"/>
              </a:solidFill>
              <a:latin typeface="Times New Roman"/>
              <a:ea typeface="メイリオ"/>
            </a:endParaRPr>
          </a:p>
        </p:txBody>
      </p:sp>
      <p:sp>
        <p:nvSpPr>
          <p:cNvPr id="38" name="楕円 62">
            <a:extLst>
              <a:ext uri="{FF2B5EF4-FFF2-40B4-BE49-F238E27FC236}">
                <a16:creationId xmlns:a16="http://schemas.microsoft.com/office/drawing/2014/main" xmlns="" id="{4DECF0B3-A915-4722-A2D8-FA279EFA45B0}"/>
              </a:ext>
            </a:extLst>
          </p:cNvPr>
          <p:cNvSpPr/>
          <p:nvPr/>
        </p:nvSpPr>
        <p:spPr>
          <a:xfrm>
            <a:off x="1426722" y="5370185"/>
            <a:ext cx="179100" cy="17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8">
              <a:defRPr/>
            </a:pPr>
            <a:endParaRPr lang="ja-JP" altLang="en-US" sz="1350">
              <a:solidFill>
                <a:prstClr val="white"/>
              </a:solidFill>
              <a:latin typeface="Times New Roman"/>
              <a:ea typeface="メイリオ"/>
            </a:endParaRPr>
          </a:p>
        </p:txBody>
      </p:sp>
      <p:sp>
        <p:nvSpPr>
          <p:cNvPr id="39" name="楕円 64">
            <a:extLst>
              <a:ext uri="{FF2B5EF4-FFF2-40B4-BE49-F238E27FC236}">
                <a16:creationId xmlns:a16="http://schemas.microsoft.com/office/drawing/2014/main" xmlns="" id="{B31B79CB-2C08-4497-9CCA-0D18D9BE09EB}"/>
              </a:ext>
            </a:extLst>
          </p:cNvPr>
          <p:cNvSpPr/>
          <p:nvPr/>
        </p:nvSpPr>
        <p:spPr>
          <a:xfrm>
            <a:off x="1426722" y="5802488"/>
            <a:ext cx="179100" cy="17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8">
              <a:defRPr/>
            </a:pPr>
            <a:endParaRPr lang="ja-JP" altLang="en-US" sz="1350">
              <a:solidFill>
                <a:prstClr val="white"/>
              </a:solidFill>
              <a:latin typeface="Times New Roman"/>
              <a:ea typeface="メイリオ"/>
            </a:endParaRPr>
          </a:p>
        </p:txBody>
      </p:sp>
      <p:sp>
        <p:nvSpPr>
          <p:cNvPr id="40" name="楕円 66">
            <a:extLst>
              <a:ext uri="{FF2B5EF4-FFF2-40B4-BE49-F238E27FC236}">
                <a16:creationId xmlns:a16="http://schemas.microsoft.com/office/drawing/2014/main" xmlns="" id="{E5353578-CEDD-49EC-B7EA-A87C890449B2}"/>
              </a:ext>
            </a:extLst>
          </p:cNvPr>
          <p:cNvSpPr/>
          <p:nvPr/>
        </p:nvSpPr>
        <p:spPr>
          <a:xfrm>
            <a:off x="1426722" y="6337426"/>
            <a:ext cx="179100" cy="17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8">
              <a:defRPr/>
            </a:pPr>
            <a:endParaRPr lang="ja-JP" altLang="en-US" sz="1350">
              <a:solidFill>
                <a:prstClr val="white"/>
              </a:solidFill>
              <a:latin typeface="Times New Roman"/>
              <a:ea typeface="メイリオ"/>
            </a:endParaRPr>
          </a:p>
        </p:txBody>
      </p:sp>
      <p:sp>
        <p:nvSpPr>
          <p:cNvPr id="41" name="楕円 68">
            <a:extLst>
              <a:ext uri="{FF2B5EF4-FFF2-40B4-BE49-F238E27FC236}">
                <a16:creationId xmlns:a16="http://schemas.microsoft.com/office/drawing/2014/main" xmlns="" id="{8E95FB21-8047-46D7-B7F7-41720B239A70}"/>
              </a:ext>
            </a:extLst>
          </p:cNvPr>
          <p:cNvSpPr/>
          <p:nvPr/>
        </p:nvSpPr>
        <p:spPr>
          <a:xfrm>
            <a:off x="1426722" y="6913501"/>
            <a:ext cx="179100" cy="17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8">
              <a:defRPr/>
            </a:pPr>
            <a:endParaRPr lang="ja-JP" altLang="en-US" sz="1350">
              <a:solidFill>
                <a:prstClr val="white"/>
              </a:solidFill>
              <a:latin typeface="Times New Roman"/>
              <a:ea typeface="メイリオ"/>
            </a:endParaRPr>
          </a:p>
        </p:txBody>
      </p:sp>
      <p:sp>
        <p:nvSpPr>
          <p:cNvPr id="42" name="楕円 69">
            <a:extLst>
              <a:ext uri="{FF2B5EF4-FFF2-40B4-BE49-F238E27FC236}">
                <a16:creationId xmlns:a16="http://schemas.microsoft.com/office/drawing/2014/main" xmlns="" id="{E2C94D45-37B6-4E81-B8EE-2C264F53BBFB}"/>
              </a:ext>
            </a:extLst>
          </p:cNvPr>
          <p:cNvSpPr/>
          <p:nvPr/>
        </p:nvSpPr>
        <p:spPr>
          <a:xfrm>
            <a:off x="1426722" y="7371713"/>
            <a:ext cx="179100" cy="179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8">
              <a:defRPr/>
            </a:pPr>
            <a:endParaRPr lang="ja-JP" altLang="en-US" sz="1350">
              <a:solidFill>
                <a:prstClr val="white"/>
              </a:solidFill>
              <a:latin typeface="Times New Roman"/>
              <a:ea typeface="メイリオ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019000" y="1458384"/>
            <a:ext cx="688009" cy="317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63" dirty="0"/>
              <a:t>別紙３</a:t>
            </a:r>
          </a:p>
        </p:txBody>
      </p:sp>
    </p:spTree>
    <p:extLst>
      <p:ext uri="{BB962C8B-B14F-4D97-AF65-F5344CB8AC3E}">
        <p14:creationId xmlns:p14="http://schemas.microsoft.com/office/powerpoint/2010/main" val="44320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301</Words>
  <Application>Microsoft Office PowerPoint</Application>
  <PresentationFormat>A4 210 x 297 mm</PresentationFormat>
  <Paragraphs>95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4" baseType="lpstr">
      <vt:lpstr>ＭＳ Ｐゴシック</vt:lpstr>
      <vt:lpstr>メイリオ</vt:lpstr>
      <vt:lpstr>游明朝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可能な医療処置</vt:lpstr>
      <vt:lpstr>１日の流れ （例：気管切開の方)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1</cp:revision>
  <dcterms:created xsi:type="dcterms:W3CDTF">2021-11-09T10:04:43Z</dcterms:created>
  <dcterms:modified xsi:type="dcterms:W3CDTF">2021-11-09T10:11:32Z</dcterms:modified>
</cp:coreProperties>
</file>