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6"/>
  </p:notesMasterIdLst>
  <p:sldIdLst>
    <p:sldId id="523" r:id="rId2"/>
    <p:sldId id="261" r:id="rId3"/>
    <p:sldId id="264" r:id="rId4"/>
    <p:sldId id="524" r:id="rId5"/>
  </p:sldIdLst>
  <p:sldSz cx="12192000" cy="68580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0456" autoAdjust="0"/>
  </p:normalViewPr>
  <p:slideViewPr>
    <p:cSldViewPr snapToGrid="0">
      <p:cViewPr>
        <p:scale>
          <a:sx n="89" d="100"/>
          <a:sy n="89" d="100"/>
        </p:scale>
        <p:origin x="1374" y="324"/>
      </p:cViewPr>
      <p:guideLst/>
    </p:cSldViewPr>
  </p:slideViewPr>
  <p:notesTextViewPr>
    <p:cViewPr>
      <p:scale>
        <a:sx n="1" d="1"/>
        <a:sy n="1" d="1"/>
      </p:scale>
      <p:origin x="0" y="0"/>
    </p:cViewPr>
  </p:notesTextViewPr>
  <p:notesViewPr>
    <p:cSldViewPr snapToGrid="0">
      <p:cViewPr varScale="1">
        <p:scale>
          <a:sx n="77" d="100"/>
          <a:sy n="77" d="100"/>
        </p:scale>
        <p:origin x="408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4"/>
            <a:ext cx="2949787" cy="498693"/>
          </a:xfrm>
          <a:prstGeom prst="rect">
            <a:avLst/>
          </a:prstGeom>
        </p:spPr>
        <p:txBody>
          <a:bodyPr vert="horz" lIns="92208" tIns="46106" rIns="92208" bIns="4610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2" y="4"/>
            <a:ext cx="2949787" cy="498693"/>
          </a:xfrm>
          <a:prstGeom prst="rect">
            <a:avLst/>
          </a:prstGeom>
        </p:spPr>
        <p:txBody>
          <a:bodyPr vert="horz" lIns="92208" tIns="46106" rIns="92208" bIns="46106" rtlCol="0"/>
          <a:lstStyle>
            <a:lvl1pPr algn="r">
              <a:defRPr sz="1200"/>
            </a:lvl1pPr>
          </a:lstStyle>
          <a:p>
            <a:fld id="{AB3CCAB3-F444-43D6-94AC-28E2697D90D6}" type="datetimeFigureOut">
              <a:rPr kumimoji="1" lang="ja-JP" altLang="en-US" smtClean="0"/>
              <a:t>2026/3/13</a:t>
            </a:fld>
            <a:endParaRPr kumimoji="1" lang="ja-JP" altLang="en-US"/>
          </a:p>
        </p:txBody>
      </p:sp>
      <p:sp>
        <p:nvSpPr>
          <p:cNvPr id="4" name="スライド イメージ プレースホルダー 3"/>
          <p:cNvSpPr>
            <a:spLocks noGrp="1" noRot="1" noChangeAspect="1"/>
          </p:cNvSpPr>
          <p:nvPr>
            <p:ph type="sldImg" idx="2"/>
          </p:nvPr>
        </p:nvSpPr>
        <p:spPr>
          <a:xfrm>
            <a:off x="423863" y="1243013"/>
            <a:ext cx="5959475" cy="3352800"/>
          </a:xfrm>
          <a:prstGeom prst="rect">
            <a:avLst/>
          </a:prstGeom>
          <a:noFill/>
          <a:ln w="12700">
            <a:solidFill>
              <a:prstClr val="black"/>
            </a:solidFill>
          </a:ln>
        </p:spPr>
        <p:txBody>
          <a:bodyPr vert="horz" lIns="92208" tIns="46106" rIns="92208" bIns="46106" rtlCol="0" anchor="ctr"/>
          <a:lstStyle/>
          <a:p>
            <a:endParaRPr lang="ja-JP" altLang="en-US"/>
          </a:p>
        </p:txBody>
      </p:sp>
      <p:sp>
        <p:nvSpPr>
          <p:cNvPr id="5" name="ノート プレースホルダー 4"/>
          <p:cNvSpPr>
            <a:spLocks noGrp="1"/>
          </p:cNvSpPr>
          <p:nvPr>
            <p:ph type="body" sz="quarter" idx="3"/>
          </p:nvPr>
        </p:nvSpPr>
        <p:spPr>
          <a:xfrm>
            <a:off x="680721" y="4783311"/>
            <a:ext cx="5445760" cy="3913615"/>
          </a:xfrm>
          <a:prstGeom prst="rect">
            <a:avLst/>
          </a:prstGeom>
        </p:spPr>
        <p:txBody>
          <a:bodyPr vert="horz" lIns="92208" tIns="46106" rIns="92208" bIns="4610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440647"/>
            <a:ext cx="2949787" cy="498692"/>
          </a:xfrm>
          <a:prstGeom prst="rect">
            <a:avLst/>
          </a:prstGeom>
        </p:spPr>
        <p:txBody>
          <a:bodyPr vert="horz" lIns="92208" tIns="46106" rIns="92208" bIns="4610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2" y="9440647"/>
            <a:ext cx="2949787" cy="498692"/>
          </a:xfrm>
          <a:prstGeom prst="rect">
            <a:avLst/>
          </a:prstGeom>
        </p:spPr>
        <p:txBody>
          <a:bodyPr vert="horz" lIns="92208" tIns="46106" rIns="92208" bIns="46106" rtlCol="0" anchor="b"/>
          <a:lstStyle>
            <a:lvl1pPr algn="r">
              <a:defRPr sz="1200"/>
            </a:lvl1pPr>
          </a:lstStyle>
          <a:p>
            <a:fld id="{3568A583-3C16-4589-AB9E-D20BDF58C566}" type="slidenum">
              <a:rPr kumimoji="1" lang="ja-JP" altLang="en-US" smtClean="0"/>
              <a:t>‹#›</a:t>
            </a:fld>
            <a:endParaRPr kumimoji="1" lang="ja-JP" altLang="en-US"/>
          </a:p>
        </p:txBody>
      </p:sp>
    </p:spTree>
    <p:extLst>
      <p:ext uri="{BB962C8B-B14F-4D97-AF65-F5344CB8AC3E}">
        <p14:creationId xmlns:p14="http://schemas.microsoft.com/office/powerpoint/2010/main" val="4031749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8213B-9D5A-4981-1769-E342F2E6965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399CF56-8824-8A2A-1063-F4EBE836BD5B}"/>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60684811-15D5-28AD-17EA-E223C1BA733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A564BFE-6983-7F79-4083-811616B61BD5}"/>
              </a:ext>
            </a:extLst>
          </p:cNvPr>
          <p:cNvSpPr>
            <a:spLocks noGrp="1"/>
          </p:cNvSpPr>
          <p:nvPr>
            <p:ph type="sldNum" sz="quarter" idx="5"/>
          </p:nvPr>
        </p:nvSpPr>
        <p:spPr/>
        <p:txBody>
          <a:bodyPr/>
          <a:lstStyle/>
          <a:p>
            <a:fld id="{124240A7-96F5-41E3-8685-F9A647036AAA}" type="slidenum">
              <a:rPr kumimoji="1" lang="ja-JP" altLang="en-US" smtClean="0"/>
              <a:t>1</a:t>
            </a:fld>
            <a:endParaRPr kumimoji="1" lang="ja-JP" altLang="en-US"/>
          </a:p>
        </p:txBody>
      </p:sp>
    </p:spTree>
    <p:extLst>
      <p:ext uri="{BB962C8B-B14F-4D97-AF65-F5344CB8AC3E}">
        <p14:creationId xmlns:p14="http://schemas.microsoft.com/office/powerpoint/2010/main" val="2441262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6045C-B0E9-F80D-E1BF-9AD04AAD6BB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25EFF1A-EF93-A5F9-E49D-CAECF15AA1B7}"/>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1FFEA44D-180D-1A6B-8D12-FFA4683ED097}"/>
              </a:ext>
            </a:extLst>
          </p:cNvPr>
          <p:cNvSpPr>
            <a:spLocks noGrp="1"/>
          </p:cNvSpPr>
          <p:nvPr>
            <p:ph type="body" idx="1"/>
          </p:nvPr>
        </p:nvSpPr>
        <p:spPr/>
        <p:txBody>
          <a:bodyPr/>
          <a:lstStyle/>
          <a:p>
            <a:r>
              <a:rPr kumimoji="1" lang="en-US" altLang="ja-JP" dirty="0"/>
              <a:t>2/24</a:t>
            </a:r>
            <a:r>
              <a:rPr kumimoji="1" lang="ja-JP" altLang="en-US" dirty="0"/>
              <a:t>　策定の趣旨　３ぽつ目　事業開始年度を</a:t>
            </a:r>
            <a:r>
              <a:rPr kumimoji="1" lang="en-US" altLang="ja-JP" dirty="0"/>
              <a:t>2022</a:t>
            </a:r>
            <a:r>
              <a:rPr kumimoji="1" lang="ja-JP" altLang="en-US" dirty="0"/>
              <a:t>年度に修正</a:t>
            </a:r>
            <a:endParaRPr kumimoji="1" lang="en-US" altLang="ja-JP" dirty="0"/>
          </a:p>
          <a:p>
            <a:r>
              <a:rPr kumimoji="1" lang="ja-JP" altLang="en-US" dirty="0"/>
              <a:t>３</a:t>
            </a:r>
            <a:r>
              <a:rPr kumimoji="1" lang="en-US" altLang="ja-JP" dirty="0"/>
              <a:t>/10</a:t>
            </a:r>
            <a:r>
              <a:rPr kumimoji="1" lang="ja-JP" altLang="en-US" dirty="0"/>
              <a:t>　策定の趣旨　１ぽつ目　</a:t>
            </a:r>
            <a:r>
              <a:rPr kumimoji="1" lang="en-US" altLang="ja-JP" dirty="0"/>
              <a:t>2023</a:t>
            </a:r>
            <a:r>
              <a:rPr kumimoji="1" lang="ja-JP" altLang="en-US" dirty="0"/>
              <a:t>年を赤字⇒黒字に修正</a:t>
            </a:r>
            <a:endParaRPr kumimoji="1" lang="en-US" altLang="ja-JP" dirty="0"/>
          </a:p>
        </p:txBody>
      </p:sp>
      <p:sp>
        <p:nvSpPr>
          <p:cNvPr id="4" name="スライド番号プレースホルダー 3">
            <a:extLst>
              <a:ext uri="{FF2B5EF4-FFF2-40B4-BE49-F238E27FC236}">
                <a16:creationId xmlns:a16="http://schemas.microsoft.com/office/drawing/2014/main" id="{6B152801-22E8-5769-AB6D-C6EAEC4E799D}"/>
              </a:ext>
            </a:extLst>
          </p:cNvPr>
          <p:cNvSpPr>
            <a:spLocks noGrp="1"/>
          </p:cNvSpPr>
          <p:nvPr>
            <p:ph type="sldNum" sz="quarter" idx="5"/>
          </p:nvPr>
        </p:nvSpPr>
        <p:spPr/>
        <p:txBody>
          <a:bodyPr/>
          <a:lstStyle/>
          <a:p>
            <a:fld id="{3568A583-3C16-4589-AB9E-D20BDF58C566}" type="slidenum">
              <a:rPr kumimoji="1" lang="ja-JP" altLang="en-US" smtClean="0"/>
              <a:t>2</a:t>
            </a:fld>
            <a:endParaRPr kumimoji="1" lang="ja-JP" altLang="en-US"/>
          </a:p>
        </p:txBody>
      </p:sp>
    </p:spTree>
    <p:extLst>
      <p:ext uri="{BB962C8B-B14F-4D97-AF65-F5344CB8AC3E}">
        <p14:creationId xmlns:p14="http://schemas.microsoft.com/office/powerpoint/2010/main" val="3238219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71FC8-1992-5A9A-68AD-27717B4572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F96DFB1-31CC-3E20-9EAD-5C3CB8F6DB45}"/>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F00A9E04-D321-BE92-1E40-D8F6E900198F}"/>
              </a:ext>
            </a:extLst>
          </p:cNvPr>
          <p:cNvSpPr>
            <a:spLocks noGrp="1"/>
          </p:cNvSpPr>
          <p:nvPr>
            <p:ph type="body" idx="1"/>
          </p:nvPr>
        </p:nvSpPr>
        <p:spPr/>
        <p:txBody>
          <a:bodyPr/>
          <a:lstStyle/>
          <a:p>
            <a:r>
              <a:rPr kumimoji="1" lang="en-US" altLang="ja-JP" dirty="0"/>
              <a:t>1/26</a:t>
            </a:r>
            <a:r>
              <a:rPr kumimoji="1" lang="ja-JP" altLang="en-US" dirty="0"/>
              <a:t>　右下ゾーンの地図にキャプション「長町商店街エリア」追加</a:t>
            </a:r>
            <a:endParaRPr kumimoji="1" lang="en-US" altLang="ja-JP" dirty="0"/>
          </a:p>
        </p:txBody>
      </p:sp>
      <p:sp>
        <p:nvSpPr>
          <p:cNvPr id="4" name="スライド番号プレースホルダー 3">
            <a:extLst>
              <a:ext uri="{FF2B5EF4-FFF2-40B4-BE49-F238E27FC236}">
                <a16:creationId xmlns:a16="http://schemas.microsoft.com/office/drawing/2014/main" id="{17E209EB-122D-A4C1-1DB5-6B3C9B281580}"/>
              </a:ext>
            </a:extLst>
          </p:cNvPr>
          <p:cNvSpPr>
            <a:spLocks noGrp="1"/>
          </p:cNvSpPr>
          <p:nvPr>
            <p:ph type="sldNum" sz="quarter" idx="5"/>
          </p:nvPr>
        </p:nvSpPr>
        <p:spPr/>
        <p:txBody>
          <a:bodyPr/>
          <a:lstStyle/>
          <a:p>
            <a:fld id="{3568A583-3C16-4589-AB9E-D20BDF58C566}" type="slidenum">
              <a:rPr kumimoji="1" lang="ja-JP" altLang="en-US" smtClean="0"/>
              <a:t>3</a:t>
            </a:fld>
            <a:endParaRPr kumimoji="1" lang="ja-JP" altLang="en-US"/>
          </a:p>
        </p:txBody>
      </p:sp>
    </p:spTree>
    <p:extLst>
      <p:ext uri="{BB962C8B-B14F-4D97-AF65-F5344CB8AC3E}">
        <p14:creationId xmlns:p14="http://schemas.microsoft.com/office/powerpoint/2010/main" val="3190574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2/24</a:t>
            </a:r>
            <a:r>
              <a:rPr kumimoji="1" lang="ja-JP" altLang="en-US" dirty="0"/>
              <a:t>　施策体系の表　役割分担を公共⇒行政に修正</a:t>
            </a:r>
            <a:endParaRPr kumimoji="1" lang="en-US" altLang="ja-JP" dirty="0"/>
          </a:p>
          <a:p>
            <a:r>
              <a:rPr kumimoji="1" lang="en-US" altLang="ja-JP" dirty="0"/>
              <a:t>2/25</a:t>
            </a:r>
            <a:r>
              <a:rPr kumimoji="1" lang="ja-JP" altLang="en-US" dirty="0"/>
              <a:t>　今後の進め方　図　協議会の中の文章を微修正</a:t>
            </a:r>
            <a:endParaRPr kumimoji="1" lang="en-US" altLang="ja-JP" dirty="0"/>
          </a:p>
          <a:p>
            <a:r>
              <a:rPr kumimoji="1" lang="ja-JP" altLang="en-US" dirty="0"/>
              <a:t>　　　　進める上での視点　</a:t>
            </a:r>
            <a:r>
              <a:rPr kumimoji="1" lang="en-US" altLang="ja-JP" dirty="0"/>
              <a:t>3</a:t>
            </a:r>
            <a:r>
              <a:rPr kumimoji="1" lang="ja-JP" altLang="en-US" dirty="0"/>
              <a:t>ぽつ目</a:t>
            </a:r>
            <a:r>
              <a:rPr kumimoji="1" lang="en-US" altLang="ja-JP" dirty="0"/>
              <a:t>3</a:t>
            </a:r>
            <a:r>
              <a:rPr kumimoji="1" lang="ja-JP" altLang="en-US" dirty="0"/>
              <a:t>行目　まちを愛する気持ち「など」⇒「等」</a:t>
            </a:r>
          </a:p>
        </p:txBody>
      </p:sp>
      <p:sp>
        <p:nvSpPr>
          <p:cNvPr id="4" name="スライド番号プレースホルダー 3"/>
          <p:cNvSpPr>
            <a:spLocks noGrp="1"/>
          </p:cNvSpPr>
          <p:nvPr>
            <p:ph type="sldNum" sz="quarter" idx="5"/>
          </p:nvPr>
        </p:nvSpPr>
        <p:spPr/>
        <p:txBody>
          <a:bodyPr/>
          <a:lstStyle/>
          <a:p>
            <a:fld id="{3568A583-3C16-4589-AB9E-D20BDF58C566}" type="slidenum">
              <a:rPr kumimoji="1" lang="ja-JP" altLang="en-US" smtClean="0"/>
              <a:t>4</a:t>
            </a:fld>
            <a:endParaRPr kumimoji="1" lang="ja-JP" altLang="en-US"/>
          </a:p>
        </p:txBody>
      </p:sp>
    </p:spTree>
    <p:extLst>
      <p:ext uri="{BB962C8B-B14F-4D97-AF65-F5344CB8AC3E}">
        <p14:creationId xmlns:p14="http://schemas.microsoft.com/office/powerpoint/2010/main" val="1698426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A59175E-D4A9-48E3-A934-2198FE3FDE16}"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715960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135E98C-5564-4A5E-AB4C-BC23FF785036}"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9448800" y="6488182"/>
            <a:ext cx="2743200" cy="365125"/>
          </a:xfrm>
        </p:spPr>
        <p:txBody>
          <a:bodyPr/>
          <a:lstStyle>
            <a:lvl1pPr>
              <a:defRPr>
                <a:latin typeface="BIZ UDPゴシック" panose="020B0400000000000000" pitchFamily="50" charset="-128"/>
                <a:ea typeface="BIZ UDPゴシック" panose="020B0400000000000000" pitchFamily="50" charset="-128"/>
              </a:defRPr>
            </a:lvl1pPr>
          </a:lstStyle>
          <a:p>
            <a:fld id="{729F04CB-8841-4DBB-98FA-7041A7404BF8}" type="slidenum">
              <a:rPr kumimoji="1" lang="ja-JP" altLang="en-US" smtClean="0"/>
              <a:pPr/>
              <a:t>‹#›</a:t>
            </a:fld>
            <a:endParaRPr kumimoji="1" lang="ja-JP" altLang="en-US" dirty="0"/>
          </a:p>
        </p:txBody>
      </p:sp>
    </p:spTree>
    <p:extLst>
      <p:ext uri="{BB962C8B-B14F-4D97-AF65-F5344CB8AC3E}">
        <p14:creationId xmlns:p14="http://schemas.microsoft.com/office/powerpoint/2010/main" val="1961559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3DF574D-FDA4-4245-85C4-978F0721463D}"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2312042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D8947DB-590C-4D80-8439-ACFDE6A1229D}" type="datetime1">
              <a:rPr kumimoji="1" lang="ja-JP" altLang="en-US" smtClean="0"/>
              <a:t>2026/3/13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003439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6F6C69F-F9DE-4C60-B63A-041180122210}" type="datetime1">
              <a:rPr kumimoji="1" lang="ja-JP" altLang="en-US" smtClean="0"/>
              <a:t>2026/3/13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281608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DB30D8E-D56C-4441-8B7D-47DDC00D4ED6}" type="datetime1">
              <a:rPr kumimoji="1" lang="ja-JP" altLang="en-US" smtClean="0"/>
              <a:t>2026/3/13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3168429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91007-5224-48F0-BDBE-4771CC98CDC8}" type="datetime1">
              <a:rPr kumimoji="1" lang="ja-JP" altLang="en-US" smtClean="0"/>
              <a:t>2026/3/13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265953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6A3552D-E05E-42C9-BB5D-3CAFD52FFE51}" type="datetime1">
              <a:rPr kumimoji="1" lang="ja-JP" altLang="en-US" smtClean="0"/>
              <a:t>2026/3/13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288717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B1A3FDC-ACD8-428C-95AA-3E4F1600CD41}" type="datetime1">
              <a:rPr kumimoji="1" lang="ja-JP" altLang="en-US" smtClean="0"/>
              <a:t>2026/3/13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102555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719D100-D268-4F3E-A8D6-EB98B98DA18B}"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74019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03C35DF-6B58-46DA-AA2D-819F02AE6CFC}" type="datetime1">
              <a:rPr kumimoji="1" lang="ja-JP" altLang="en-US" smtClean="0"/>
              <a:t>2026/3/13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29F04CB-8841-4DBB-98FA-7041A7404BF8}" type="slidenum">
              <a:rPr kumimoji="1" lang="ja-JP" altLang="en-US" smtClean="0"/>
              <a:t>‹#›</a:t>
            </a:fld>
            <a:endParaRPr kumimoji="1" lang="ja-JP" altLang="en-US"/>
          </a:p>
        </p:txBody>
      </p:sp>
    </p:spTree>
    <p:extLst>
      <p:ext uri="{BB962C8B-B14F-4D97-AF65-F5344CB8AC3E}">
        <p14:creationId xmlns:p14="http://schemas.microsoft.com/office/powerpoint/2010/main" val="4012087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EBE4A-7578-4450-A8D8-8CEBFAB45DB8}" type="datetime1">
              <a:rPr kumimoji="1" lang="ja-JP" altLang="en-US" smtClean="0"/>
              <a:t>2026/3/13</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tx1">
                    <a:tint val="75000"/>
                  </a:schemeClr>
                </a:solidFill>
                <a:latin typeface="BIZ UDPゴシック" panose="020B0400000000000000" pitchFamily="50" charset="-128"/>
                <a:ea typeface="BIZ UDPゴシック" panose="020B0400000000000000" pitchFamily="50" charset="-128"/>
              </a:defRPr>
            </a:lvl1pPr>
          </a:lstStyle>
          <a:p>
            <a:fld id="{729F04CB-8841-4DBB-98FA-7041A7404BF8}" type="slidenum">
              <a:rPr kumimoji="1" lang="ja-JP" altLang="en-US" smtClean="0"/>
              <a:pPr/>
              <a:t>‹#›</a:t>
            </a:fld>
            <a:endParaRPr kumimoji="1" lang="ja-JP" altLang="en-US" dirty="0"/>
          </a:p>
        </p:txBody>
      </p:sp>
    </p:spTree>
    <p:extLst>
      <p:ext uri="{BB962C8B-B14F-4D97-AF65-F5344CB8AC3E}">
        <p14:creationId xmlns:p14="http://schemas.microsoft.com/office/powerpoint/2010/main" val="162246148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1.png"/><Relationship Id="rId3" Type="http://schemas.openxmlformats.org/officeDocument/2006/relationships/image" Target="../media/image14.jpg"/><Relationship Id="rId7" Type="http://schemas.openxmlformats.org/officeDocument/2006/relationships/image" Target="../media/image18.jpg"/><Relationship Id="rId12" Type="http://schemas.openxmlformats.org/officeDocument/2006/relationships/image" Target="../media/image7.png"/><Relationship Id="rId2" Type="http://schemas.openxmlformats.org/officeDocument/2006/relationships/notesSlide" Target="../notesSlides/notesSlide3.xml"/><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7.jpg"/><Relationship Id="rId11" Type="http://schemas.openxmlformats.org/officeDocument/2006/relationships/image" Target="../media/image8.png"/><Relationship Id="rId5" Type="http://schemas.openxmlformats.org/officeDocument/2006/relationships/image" Target="../media/image16.jpg"/><Relationship Id="rId15" Type="http://schemas.openxmlformats.org/officeDocument/2006/relationships/image" Target="../media/image23.png"/><Relationship Id="rId10" Type="http://schemas.microsoft.com/office/2007/relationships/hdphoto" Target="../media/hdphoto1.wdp"/><Relationship Id="rId4" Type="http://schemas.openxmlformats.org/officeDocument/2006/relationships/image" Target="../media/image15.jpg"/><Relationship Id="rId9" Type="http://schemas.openxmlformats.org/officeDocument/2006/relationships/image" Target="../media/image20.png"/><Relationship Id="rId1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322BB-BB72-C937-37AE-1AD24F14AB2E}"/>
            </a:ext>
          </a:extLst>
        </p:cNvPr>
        <p:cNvGrpSpPr/>
        <p:nvPr/>
      </p:nvGrpSpPr>
      <p:grpSpPr>
        <a:xfrm>
          <a:off x="0" y="0"/>
          <a:ext cx="0" cy="0"/>
          <a:chOff x="0" y="0"/>
          <a:chExt cx="0" cy="0"/>
        </a:xfrm>
      </p:grpSpPr>
      <p:pic>
        <p:nvPicPr>
          <p:cNvPr id="10" name="図 9" descr="マップ&#10;&#10;自動的に生成された説明">
            <a:extLst>
              <a:ext uri="{FF2B5EF4-FFF2-40B4-BE49-F238E27FC236}">
                <a16:creationId xmlns:a16="http://schemas.microsoft.com/office/drawing/2014/main" id="{8C9A889A-F730-9F5F-88C1-599CA162D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081" y="108828"/>
            <a:ext cx="9393896" cy="6642000"/>
          </a:xfrm>
          <a:prstGeom prst="rect">
            <a:avLst/>
          </a:prstGeom>
        </p:spPr>
      </p:pic>
      <p:sp>
        <p:nvSpPr>
          <p:cNvPr id="2" name="正方形/長方形 1">
            <a:extLst>
              <a:ext uri="{FF2B5EF4-FFF2-40B4-BE49-F238E27FC236}">
                <a16:creationId xmlns:a16="http://schemas.microsoft.com/office/drawing/2014/main" id="{C7F4F020-A385-4231-8DB3-C3E35241AEEE}"/>
              </a:ext>
            </a:extLst>
          </p:cNvPr>
          <p:cNvSpPr/>
          <p:nvPr/>
        </p:nvSpPr>
        <p:spPr>
          <a:xfrm>
            <a:off x="11701850" y="6277232"/>
            <a:ext cx="386318" cy="5807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6A9B1C7-9096-9382-1AB8-B5379B258B38}"/>
              </a:ext>
            </a:extLst>
          </p:cNvPr>
          <p:cNvSpPr txBox="1"/>
          <p:nvPr/>
        </p:nvSpPr>
        <p:spPr>
          <a:xfrm>
            <a:off x="7656974" y="6181332"/>
            <a:ext cx="4139791" cy="676668"/>
          </a:xfrm>
          <a:prstGeom prst="rect">
            <a:avLst/>
          </a:prstGeom>
          <a:solidFill>
            <a:schemeClr val="bg1">
              <a:alpha val="40000"/>
            </a:schemeClr>
          </a:solidFill>
        </p:spPr>
        <p:txBody>
          <a:bodyPr vert="horz" lIns="91440" tIns="45720" rIns="91440" bIns="45720" rtlCol="0">
            <a:normAutofit/>
          </a:bodyPr>
          <a:lstStyle/>
          <a:p>
            <a:pPr defTabSz="914400">
              <a:lnSpc>
                <a:spcPct val="90000"/>
              </a:lnSpc>
              <a:spcAft>
                <a:spcPts val="600"/>
              </a:spcAft>
            </a:pPr>
            <a:r>
              <a:rPr kumimoji="1" lang="en-US" altLang="ja-JP" dirty="0">
                <a:latin typeface="BIZ UDPゴシック" panose="020B0400000000000000" pitchFamily="50" charset="-128"/>
                <a:ea typeface="BIZ UDPゴシック" panose="020B0400000000000000" pitchFamily="50" charset="-128"/>
              </a:rPr>
              <a:t>2026</a:t>
            </a:r>
            <a:r>
              <a:rPr kumimoji="1" lang="ja-JP" altLang="en-US" dirty="0">
                <a:latin typeface="BIZ UDPゴシック" panose="020B0400000000000000" pitchFamily="50" charset="-128"/>
                <a:ea typeface="BIZ UDPゴシック" panose="020B0400000000000000" pitchFamily="50" charset="-128"/>
              </a:rPr>
              <a:t>年３月</a:t>
            </a:r>
            <a:endParaRPr kumimoji="1" lang="en-US" altLang="ja-JP" dirty="0">
              <a:latin typeface="BIZ UDPゴシック" panose="020B0400000000000000" pitchFamily="50" charset="-128"/>
              <a:ea typeface="BIZ UDPゴシック" panose="020B0400000000000000" pitchFamily="50" charset="-128"/>
            </a:endParaRPr>
          </a:p>
          <a:p>
            <a:pPr defTabSz="914400">
              <a:lnSpc>
                <a:spcPct val="90000"/>
              </a:lnSpc>
              <a:spcAft>
                <a:spcPts val="600"/>
              </a:spcAft>
            </a:pPr>
            <a:r>
              <a:rPr kumimoji="1" lang="ja-JP" altLang="en-US" dirty="0">
                <a:latin typeface="BIZ UDPゴシック" panose="020B0400000000000000" pitchFamily="50" charset="-128"/>
                <a:ea typeface="BIZ UDPゴシック" panose="020B0400000000000000" pitchFamily="50" charset="-128"/>
              </a:rPr>
              <a:t>長町・歩いて楽しい街並みづくり検討会</a:t>
            </a:r>
          </a:p>
        </p:txBody>
      </p:sp>
      <p:sp>
        <p:nvSpPr>
          <p:cNvPr id="3" name="テキスト ボックス 2">
            <a:extLst>
              <a:ext uri="{FF2B5EF4-FFF2-40B4-BE49-F238E27FC236}">
                <a16:creationId xmlns:a16="http://schemas.microsoft.com/office/drawing/2014/main" id="{9B709822-3C21-777B-5421-84825909EC67}"/>
              </a:ext>
            </a:extLst>
          </p:cNvPr>
          <p:cNvSpPr txBox="1"/>
          <p:nvPr/>
        </p:nvSpPr>
        <p:spPr>
          <a:xfrm>
            <a:off x="747791" y="753483"/>
            <a:ext cx="5889486" cy="595805"/>
          </a:xfrm>
          <a:prstGeom prst="rect">
            <a:avLst/>
          </a:prstGeom>
          <a:solidFill>
            <a:schemeClr val="bg1">
              <a:alpha val="40000"/>
            </a:schemeClr>
          </a:solidFill>
        </p:spPr>
        <p:txBody>
          <a:bodyPr vert="horz" lIns="0" tIns="0" rIns="0" bIns="0" rtlCol="0" anchor="ctr">
            <a:normAutofit/>
          </a:bodyPr>
          <a:lstStyle/>
          <a:p>
            <a:pPr defTabSz="914400">
              <a:lnSpc>
                <a:spcPct val="90000"/>
              </a:lnSpc>
              <a:spcBef>
                <a:spcPct val="0"/>
              </a:spcBef>
              <a:spcAft>
                <a:spcPts val="600"/>
              </a:spcAft>
            </a:pPr>
            <a:r>
              <a:rPr kumimoji="1" lang="ja-JP" altLang="en-US" sz="3000" b="1" dirty="0">
                <a:latin typeface="BIZ UDPゴシック" panose="020B0400000000000000" pitchFamily="50" charset="-128"/>
                <a:ea typeface="BIZ UDPゴシック" panose="020B0400000000000000" pitchFamily="50" charset="-128"/>
                <a:cs typeface="+mj-cs"/>
              </a:rPr>
              <a:t>長町・街並みづくりプラン　</a:t>
            </a:r>
            <a:r>
              <a:rPr kumimoji="1" lang="en-US" altLang="ja-JP" sz="3000" b="1" dirty="0">
                <a:latin typeface="BIZ UDPゴシック" panose="020B0400000000000000" pitchFamily="50" charset="-128"/>
                <a:ea typeface="BIZ UDPゴシック" panose="020B0400000000000000" pitchFamily="50" charset="-128"/>
                <a:cs typeface="+mj-cs"/>
              </a:rPr>
              <a:t>2026</a:t>
            </a:r>
          </a:p>
        </p:txBody>
      </p:sp>
      <p:sp>
        <p:nvSpPr>
          <p:cNvPr id="8" name="テキスト ボックス 7">
            <a:extLst>
              <a:ext uri="{FF2B5EF4-FFF2-40B4-BE49-F238E27FC236}">
                <a16:creationId xmlns:a16="http://schemas.microsoft.com/office/drawing/2014/main" id="{1E468FE9-8B74-9DE8-016C-BFEAA3FBE062}"/>
              </a:ext>
            </a:extLst>
          </p:cNvPr>
          <p:cNvSpPr txBox="1"/>
          <p:nvPr/>
        </p:nvSpPr>
        <p:spPr>
          <a:xfrm>
            <a:off x="10827924" y="558943"/>
            <a:ext cx="1259553" cy="492443"/>
          </a:xfrm>
          <a:prstGeom prst="rect">
            <a:avLst/>
          </a:prstGeom>
          <a:noFill/>
          <a:ln>
            <a:solidFill>
              <a:schemeClr val="tx1"/>
            </a:solidFill>
          </a:ln>
        </p:spPr>
        <p:txBody>
          <a:bodyPr wrap="square" rtlCol="0">
            <a:spAutoFit/>
          </a:bodyPr>
          <a:lstStyle/>
          <a:p>
            <a:pPr algn="ctr"/>
            <a:r>
              <a:rPr kumimoji="1" lang="ja-JP" altLang="en-US" sz="2600" b="1" dirty="0">
                <a:latin typeface="BIZ UDPゴシック" panose="020B0400000000000000" pitchFamily="50" charset="-128"/>
                <a:ea typeface="BIZ UDPゴシック" panose="020B0400000000000000" pitchFamily="50" charset="-128"/>
              </a:rPr>
              <a:t>概要版</a:t>
            </a:r>
          </a:p>
        </p:txBody>
      </p:sp>
    </p:spTree>
    <p:extLst>
      <p:ext uri="{BB962C8B-B14F-4D97-AF65-F5344CB8AC3E}">
        <p14:creationId xmlns:p14="http://schemas.microsoft.com/office/powerpoint/2010/main" val="68554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93655-6333-F1A1-E43F-6EC4A0C024BC}"/>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0FFDE9A9-2511-2AC5-1C1F-EB25C7BADF21}"/>
              </a:ext>
            </a:extLst>
          </p:cNvPr>
          <p:cNvSpPr/>
          <p:nvPr/>
        </p:nvSpPr>
        <p:spPr>
          <a:xfrm>
            <a:off x="6211720" y="133050"/>
            <a:ext cx="1800000" cy="107498"/>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9" name="正方形/長方形 498">
            <a:extLst>
              <a:ext uri="{FF2B5EF4-FFF2-40B4-BE49-F238E27FC236}">
                <a16:creationId xmlns:a16="http://schemas.microsoft.com/office/drawing/2014/main" id="{EAAFED97-0F85-7013-E52B-FA49A41556B5}"/>
              </a:ext>
            </a:extLst>
          </p:cNvPr>
          <p:cNvSpPr/>
          <p:nvPr/>
        </p:nvSpPr>
        <p:spPr>
          <a:xfrm>
            <a:off x="129027" y="5249644"/>
            <a:ext cx="2412000" cy="108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986694E-AB79-C954-D908-839DB9515D83}"/>
              </a:ext>
            </a:extLst>
          </p:cNvPr>
          <p:cNvSpPr txBox="1"/>
          <p:nvPr/>
        </p:nvSpPr>
        <p:spPr>
          <a:xfrm>
            <a:off x="6134508" y="-23479"/>
            <a:ext cx="1910434" cy="307637"/>
          </a:xfrm>
          <a:prstGeom prst="rect">
            <a:avLst/>
          </a:prstGeom>
        </p:spPr>
        <p:txBody>
          <a:bodyPr vert="horz" lIns="91440" tIns="45720" rIns="91440" bIns="45720" rtlCol="0" anchor="ctr">
            <a:no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４　目指す街並みの姿</a:t>
            </a:r>
          </a:p>
        </p:txBody>
      </p:sp>
      <p:sp>
        <p:nvSpPr>
          <p:cNvPr id="498" name="テキスト ボックス 497">
            <a:extLst>
              <a:ext uri="{FF2B5EF4-FFF2-40B4-BE49-F238E27FC236}">
                <a16:creationId xmlns:a16="http://schemas.microsoft.com/office/drawing/2014/main" id="{BBC4B364-1D30-6E00-5F0F-743577786C6A}"/>
              </a:ext>
            </a:extLst>
          </p:cNvPr>
          <p:cNvSpPr txBox="1"/>
          <p:nvPr/>
        </p:nvSpPr>
        <p:spPr>
          <a:xfrm>
            <a:off x="44632" y="4993415"/>
            <a:ext cx="2757561" cy="490119"/>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３　長町地区の賑わいイメージ</a:t>
            </a:r>
          </a:p>
        </p:txBody>
      </p:sp>
      <p:sp>
        <p:nvSpPr>
          <p:cNvPr id="662" name="正方形/長方形 661">
            <a:extLst>
              <a:ext uri="{FF2B5EF4-FFF2-40B4-BE49-F238E27FC236}">
                <a16:creationId xmlns:a16="http://schemas.microsoft.com/office/drawing/2014/main" id="{E9E83543-8FA9-36BA-BFD9-C6B133B9A8DE}"/>
              </a:ext>
            </a:extLst>
          </p:cNvPr>
          <p:cNvSpPr/>
          <p:nvPr/>
        </p:nvSpPr>
        <p:spPr>
          <a:xfrm>
            <a:off x="3954822" y="3359359"/>
            <a:ext cx="972000" cy="86588"/>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65" name="Rectangle 2">
            <a:extLst>
              <a:ext uri="{FF2B5EF4-FFF2-40B4-BE49-F238E27FC236}">
                <a16:creationId xmlns:a16="http://schemas.microsoft.com/office/drawing/2014/main" id="{7D71B62C-BE63-1C59-AD53-AD60C79ED3E8}"/>
              </a:ext>
            </a:extLst>
          </p:cNvPr>
          <p:cNvSpPr>
            <a:spLocks noChangeArrowheads="1"/>
          </p:cNvSpPr>
          <p:nvPr/>
        </p:nvSpPr>
        <p:spPr bwMode="auto">
          <a:xfrm>
            <a:off x="2186942" y="3236282"/>
            <a:ext cx="4377029"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旧国道４号沿道を中心とする</a:t>
            </a:r>
            <a:r>
              <a:rPr lang="ja-JP" altLang="en-US" sz="1000" b="1" dirty="0">
                <a:latin typeface="BIZ UDPゴシック" panose="020B0400000000000000" pitchFamily="50" charset="-128"/>
                <a:ea typeface="BIZ UDPゴシック" panose="020B0400000000000000" pitchFamily="50" charset="-128"/>
              </a:rPr>
              <a:t>長町商店街エリア</a:t>
            </a:r>
            <a:r>
              <a:rPr lang="ja-JP" altLang="en-US" sz="1000" dirty="0">
                <a:latin typeface="BIZ UDPゴシック" panose="020B0400000000000000" pitchFamily="50" charset="-128"/>
                <a:ea typeface="BIZ UDPゴシック" panose="020B0400000000000000" pitchFamily="50" charset="-128"/>
              </a:rPr>
              <a:t>（図の朱色部分）</a:t>
            </a:r>
            <a:endParaRPr lang="en-US" altLang="ja-JP" sz="1000" dirty="0">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BE929274-DE81-8984-66DE-D262A51CDD66}"/>
              </a:ext>
            </a:extLst>
          </p:cNvPr>
          <p:cNvSpPr/>
          <p:nvPr/>
        </p:nvSpPr>
        <p:spPr>
          <a:xfrm>
            <a:off x="101595" y="112391"/>
            <a:ext cx="1188000" cy="10912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3" name="正方形/長方形 662">
            <a:extLst>
              <a:ext uri="{FF2B5EF4-FFF2-40B4-BE49-F238E27FC236}">
                <a16:creationId xmlns:a16="http://schemas.microsoft.com/office/drawing/2014/main" id="{980F7731-BEFD-90F2-6F08-AF463169BA64}"/>
              </a:ext>
            </a:extLst>
          </p:cNvPr>
          <p:cNvSpPr/>
          <p:nvPr/>
        </p:nvSpPr>
        <p:spPr>
          <a:xfrm>
            <a:off x="127688" y="3392852"/>
            <a:ext cx="1116000" cy="108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B4B6F7A-63CE-04AC-47AE-ABE8EBF95309}"/>
              </a:ext>
            </a:extLst>
          </p:cNvPr>
          <p:cNvSpPr txBox="1"/>
          <p:nvPr/>
        </p:nvSpPr>
        <p:spPr>
          <a:xfrm>
            <a:off x="29850" y="-82385"/>
            <a:ext cx="1333373" cy="342604"/>
          </a:xfrm>
          <a:prstGeom prst="rect">
            <a:avLst/>
          </a:prstGeom>
          <a:noFill/>
        </p:spPr>
        <p:txBody>
          <a:bodyPr vert="horz" lIns="91440" tIns="45720" rIns="91440" bIns="45720" rtlCol="0" anchor="ctr">
            <a:norm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１　策定の趣旨</a:t>
            </a:r>
          </a:p>
        </p:txBody>
      </p:sp>
      <p:sp>
        <p:nvSpPr>
          <p:cNvPr id="664" name="テキスト ボックス 663">
            <a:extLst>
              <a:ext uri="{FF2B5EF4-FFF2-40B4-BE49-F238E27FC236}">
                <a16:creationId xmlns:a16="http://schemas.microsoft.com/office/drawing/2014/main" id="{E2748BD3-A24A-A7A2-16E6-9E898494249E}"/>
              </a:ext>
            </a:extLst>
          </p:cNvPr>
          <p:cNvSpPr txBox="1"/>
          <p:nvPr/>
        </p:nvSpPr>
        <p:spPr>
          <a:xfrm>
            <a:off x="59603" y="3239241"/>
            <a:ext cx="1302540" cy="283304"/>
          </a:xfrm>
          <a:prstGeom prst="rect">
            <a:avLst/>
          </a:prstGeom>
        </p:spPr>
        <p:txBody>
          <a:bodyPr vert="horz" lIns="91440" tIns="45720" rIns="91440" bIns="45720" rtlCol="0" anchor="ctr">
            <a:normAutofit lnSpcReduction="10000"/>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２　対象エリア</a:t>
            </a:r>
          </a:p>
        </p:txBody>
      </p:sp>
      <p:sp>
        <p:nvSpPr>
          <p:cNvPr id="6" name="正方形/長方形 5">
            <a:extLst>
              <a:ext uri="{FF2B5EF4-FFF2-40B4-BE49-F238E27FC236}">
                <a16:creationId xmlns:a16="http://schemas.microsoft.com/office/drawing/2014/main" id="{149D9458-674C-71D4-16F8-399C8ED96F7D}"/>
              </a:ext>
            </a:extLst>
          </p:cNvPr>
          <p:cNvSpPr/>
          <p:nvPr/>
        </p:nvSpPr>
        <p:spPr>
          <a:xfrm>
            <a:off x="247169" y="8855597"/>
            <a:ext cx="892100" cy="115409"/>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FD9CD80-ADE9-5C3D-F217-97400BD41BCF}"/>
              </a:ext>
            </a:extLst>
          </p:cNvPr>
          <p:cNvSpPr txBox="1"/>
          <p:nvPr/>
        </p:nvSpPr>
        <p:spPr>
          <a:xfrm>
            <a:off x="143110" y="8737606"/>
            <a:ext cx="1069559" cy="283304"/>
          </a:xfrm>
          <a:prstGeom prst="rect">
            <a:avLst/>
          </a:prstGeom>
        </p:spPr>
        <p:txBody>
          <a:bodyPr vert="horz" lIns="91440" tIns="45720" rIns="91440" bIns="45720" rtlCol="0" anchor="ctr">
            <a:normAutofit lnSpcReduction="10000"/>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対象エリア</a:t>
            </a:r>
          </a:p>
        </p:txBody>
      </p:sp>
      <p:sp>
        <p:nvSpPr>
          <p:cNvPr id="9" name="Rectangle 2">
            <a:extLst>
              <a:ext uri="{FF2B5EF4-FFF2-40B4-BE49-F238E27FC236}">
                <a16:creationId xmlns:a16="http://schemas.microsoft.com/office/drawing/2014/main" id="{0354CB27-CE40-6B98-5AF1-51C62691271D}"/>
              </a:ext>
            </a:extLst>
          </p:cNvPr>
          <p:cNvSpPr>
            <a:spLocks noChangeArrowheads="1"/>
          </p:cNvSpPr>
          <p:nvPr/>
        </p:nvSpPr>
        <p:spPr bwMode="auto">
          <a:xfrm>
            <a:off x="89781" y="9075118"/>
            <a:ext cx="1538037"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旧国道４号沿道を中心とする</a:t>
            </a:r>
            <a:r>
              <a:rPr lang="ja-JP" altLang="en-US" sz="1000" b="1" dirty="0">
                <a:latin typeface="BIZ UDPゴシック" panose="020B0400000000000000" pitchFamily="50" charset="-128"/>
                <a:ea typeface="BIZ UDPゴシック" panose="020B0400000000000000" pitchFamily="50" charset="-128"/>
              </a:rPr>
              <a:t>長町商店街エリア</a:t>
            </a:r>
            <a:r>
              <a:rPr lang="ja-JP" altLang="en-US" sz="1000" dirty="0">
                <a:latin typeface="BIZ UDPゴシック" panose="020B0400000000000000" pitchFamily="50" charset="-128"/>
                <a:ea typeface="BIZ UDPゴシック" panose="020B0400000000000000" pitchFamily="50" charset="-128"/>
              </a:rPr>
              <a:t>（図の朱色部分）</a:t>
            </a:r>
            <a:endParaRPr lang="en-US" altLang="ja-JP" sz="1000" dirty="0">
              <a:latin typeface="BIZ UDPゴシック" panose="020B0400000000000000" pitchFamily="50" charset="-128"/>
              <a:ea typeface="BIZ UDPゴシック" panose="020B0400000000000000" pitchFamily="50" charset="-128"/>
            </a:endParaRPr>
          </a:p>
        </p:txBody>
      </p:sp>
      <p:pic>
        <p:nvPicPr>
          <p:cNvPr id="10" name="図 9">
            <a:extLst>
              <a:ext uri="{FF2B5EF4-FFF2-40B4-BE49-F238E27FC236}">
                <a16:creationId xmlns:a16="http://schemas.microsoft.com/office/drawing/2014/main" id="{69C247A1-F416-E67B-2BC1-CEBDD614066C}"/>
              </a:ext>
            </a:extLst>
          </p:cNvPr>
          <p:cNvPicPr>
            <a:picLocks noChangeAspect="1"/>
          </p:cNvPicPr>
          <p:nvPr/>
        </p:nvPicPr>
        <p:blipFill>
          <a:blip r:embed="rId3"/>
          <a:srcRect l="39198" t="686" r="4035" b="47982"/>
          <a:stretch/>
        </p:blipFill>
        <p:spPr>
          <a:xfrm>
            <a:off x="1696350" y="8830931"/>
            <a:ext cx="1374385" cy="1292684"/>
          </a:xfrm>
          <a:prstGeom prst="rect">
            <a:avLst/>
          </a:prstGeom>
          <a:ln>
            <a:solidFill>
              <a:schemeClr val="bg1">
                <a:lumMod val="75000"/>
              </a:schemeClr>
            </a:solidFill>
          </a:ln>
        </p:spPr>
      </p:pic>
      <p:sp>
        <p:nvSpPr>
          <p:cNvPr id="14" name="正方形/長方形 13">
            <a:extLst>
              <a:ext uri="{FF2B5EF4-FFF2-40B4-BE49-F238E27FC236}">
                <a16:creationId xmlns:a16="http://schemas.microsoft.com/office/drawing/2014/main" id="{ACA5896C-B926-F3F0-5C69-024FB1B3D1BF}"/>
              </a:ext>
            </a:extLst>
          </p:cNvPr>
          <p:cNvSpPr/>
          <p:nvPr/>
        </p:nvSpPr>
        <p:spPr>
          <a:xfrm>
            <a:off x="7371504" y="660696"/>
            <a:ext cx="3695244" cy="253916"/>
          </a:xfrm>
          <a:prstGeom prst="rect">
            <a:avLst/>
          </a:prstGeom>
        </p:spPr>
        <p:txBody>
          <a:bodyPr wrap="square">
            <a:spAutoFit/>
          </a:bodyPr>
          <a:lstStyle/>
          <a:p>
            <a:pPr>
              <a:spcBef>
                <a:spcPct val="0"/>
              </a:spcBef>
            </a:pPr>
            <a:r>
              <a:rPr lang="ja-JP" altLang="en-US" sz="1050" b="1" dirty="0">
                <a:latin typeface="BIZ UDPゴシック" panose="020B0400000000000000" pitchFamily="50" charset="-128"/>
                <a:ea typeface="BIZ UDPゴシック" panose="020B0400000000000000" pitchFamily="50" charset="-128"/>
              </a:rPr>
              <a:t>新しくて懐かしい　心躍る触れ合いのまち　ナガマチ</a:t>
            </a:r>
            <a:endParaRPr lang="en-US" altLang="ja-JP" sz="1050" b="1" dirty="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3830E57A-1477-7429-D682-1BC45CB2D54A}"/>
              </a:ext>
            </a:extLst>
          </p:cNvPr>
          <p:cNvSpPr/>
          <p:nvPr/>
        </p:nvSpPr>
        <p:spPr>
          <a:xfrm>
            <a:off x="7375980" y="1156919"/>
            <a:ext cx="3543688" cy="253916"/>
          </a:xfrm>
          <a:prstGeom prst="rect">
            <a:avLst/>
          </a:prstGeom>
        </p:spPr>
        <p:txBody>
          <a:bodyPr wrap="square">
            <a:spAutoFit/>
          </a:bodyPr>
          <a:lstStyle/>
          <a:p>
            <a:pPr>
              <a:spcBef>
                <a:spcPct val="0"/>
              </a:spcBef>
            </a:pPr>
            <a:r>
              <a:rPr lang="ja-JP" altLang="en-US" sz="1050" b="1" dirty="0">
                <a:latin typeface="BIZ UDPゴシック" panose="020B0400000000000000" pitchFamily="50" charset="-128"/>
                <a:ea typeface="BIZ UDPゴシック" panose="020B0400000000000000" pitchFamily="50" charset="-128"/>
              </a:rPr>
              <a:t>歩いて楽しい　賑わいと交流が生まれる　人中心の街並み</a:t>
            </a:r>
            <a:endParaRPr lang="en-US" altLang="ja-JP" sz="1050" b="1" dirty="0">
              <a:latin typeface="BIZ UDPゴシック" panose="020B0400000000000000" pitchFamily="50" charset="-128"/>
              <a:ea typeface="BIZ UDPゴシック" panose="020B0400000000000000" pitchFamily="50" charset="-128"/>
            </a:endParaRPr>
          </a:p>
        </p:txBody>
      </p:sp>
      <p:sp>
        <p:nvSpPr>
          <p:cNvPr id="16" name="角丸四角形 8">
            <a:extLst>
              <a:ext uri="{FF2B5EF4-FFF2-40B4-BE49-F238E27FC236}">
                <a16:creationId xmlns:a16="http://schemas.microsoft.com/office/drawing/2014/main" id="{836A22F1-5886-694F-0B66-CFE232EFCC8A}"/>
              </a:ext>
            </a:extLst>
          </p:cNvPr>
          <p:cNvSpPr/>
          <p:nvPr/>
        </p:nvSpPr>
        <p:spPr>
          <a:xfrm>
            <a:off x="7194055" y="421532"/>
            <a:ext cx="1303707" cy="268323"/>
          </a:xfrm>
          <a:prstGeom prst="round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latin typeface="BIZ UDPゴシック" panose="020B0400000000000000" pitchFamily="50" charset="-128"/>
                <a:ea typeface="BIZ UDPゴシック" panose="020B0400000000000000" pitchFamily="50" charset="-128"/>
              </a:rPr>
              <a:t>目指すまちの姿</a:t>
            </a:r>
          </a:p>
        </p:txBody>
      </p:sp>
      <p:sp>
        <p:nvSpPr>
          <p:cNvPr id="17" name="角丸四角形 8">
            <a:extLst>
              <a:ext uri="{FF2B5EF4-FFF2-40B4-BE49-F238E27FC236}">
                <a16:creationId xmlns:a16="http://schemas.microsoft.com/office/drawing/2014/main" id="{28874945-6A2B-1F88-DAA8-2AA363D6D833}"/>
              </a:ext>
            </a:extLst>
          </p:cNvPr>
          <p:cNvSpPr/>
          <p:nvPr/>
        </p:nvSpPr>
        <p:spPr>
          <a:xfrm>
            <a:off x="7230644" y="956090"/>
            <a:ext cx="1303707" cy="235197"/>
          </a:xfrm>
          <a:prstGeom prst="round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latin typeface="BIZ UDPゴシック" panose="020B0400000000000000" pitchFamily="50" charset="-128"/>
                <a:ea typeface="BIZ UDPゴシック" panose="020B0400000000000000" pitchFamily="50" charset="-128"/>
              </a:rPr>
              <a:t>目指す通りの姿</a:t>
            </a:r>
          </a:p>
        </p:txBody>
      </p:sp>
      <p:pic>
        <p:nvPicPr>
          <p:cNvPr id="26" name="図 25">
            <a:extLst>
              <a:ext uri="{FF2B5EF4-FFF2-40B4-BE49-F238E27FC236}">
                <a16:creationId xmlns:a16="http://schemas.microsoft.com/office/drawing/2014/main" id="{A34029D1-4392-8E87-4F5A-251D9E47EE97}"/>
              </a:ext>
            </a:extLst>
          </p:cNvPr>
          <p:cNvPicPr>
            <a:picLocks noChangeAspect="1"/>
          </p:cNvPicPr>
          <p:nvPr/>
        </p:nvPicPr>
        <p:blipFill>
          <a:blip r:embed="rId4"/>
          <a:stretch>
            <a:fillRect/>
          </a:stretch>
        </p:blipFill>
        <p:spPr>
          <a:xfrm>
            <a:off x="8044942" y="2142990"/>
            <a:ext cx="2159976" cy="2641522"/>
          </a:xfrm>
          <a:prstGeom prst="rect">
            <a:avLst/>
          </a:prstGeom>
        </p:spPr>
      </p:pic>
      <p:sp>
        <p:nvSpPr>
          <p:cNvPr id="63" name="Rectangle 2">
            <a:extLst>
              <a:ext uri="{FF2B5EF4-FFF2-40B4-BE49-F238E27FC236}">
                <a16:creationId xmlns:a16="http://schemas.microsoft.com/office/drawing/2014/main" id="{BE7D734C-6934-B2C0-DF0F-048E5C29CDEB}"/>
              </a:ext>
            </a:extLst>
          </p:cNvPr>
          <p:cNvSpPr>
            <a:spLocks noChangeArrowheads="1"/>
          </p:cNvSpPr>
          <p:nvPr/>
        </p:nvSpPr>
        <p:spPr bwMode="auto">
          <a:xfrm>
            <a:off x="6276346" y="3001106"/>
            <a:ext cx="1599544" cy="1752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個性豊かな地域資源と下町情緒の魅力</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交通利便性や大型施設等による集客性</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潜在的な活動の担い手や顧客の存在</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地域住民をはじめとした市民の力</a:t>
            </a:r>
          </a:p>
        </p:txBody>
      </p:sp>
      <p:sp>
        <p:nvSpPr>
          <p:cNvPr id="459" name="Rectangle 2">
            <a:extLst>
              <a:ext uri="{FF2B5EF4-FFF2-40B4-BE49-F238E27FC236}">
                <a16:creationId xmlns:a16="http://schemas.microsoft.com/office/drawing/2014/main" id="{EAB1BF9B-1F8C-18B0-4DE4-55950FE727B9}"/>
              </a:ext>
            </a:extLst>
          </p:cNvPr>
          <p:cNvSpPr>
            <a:spLocks noChangeArrowheads="1"/>
          </p:cNvSpPr>
          <p:nvPr/>
        </p:nvSpPr>
        <p:spPr bwMode="auto">
          <a:xfrm>
            <a:off x="10300337" y="3171017"/>
            <a:ext cx="1793727" cy="1104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個店の減少による魅力の低下</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歩きにくい歩道による通行の不安</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回遊性・滞在性の低さ</a:t>
            </a:r>
          </a:p>
        </p:txBody>
      </p:sp>
      <p:sp>
        <p:nvSpPr>
          <p:cNvPr id="464" name="テキスト ボックス 463">
            <a:extLst>
              <a:ext uri="{FF2B5EF4-FFF2-40B4-BE49-F238E27FC236}">
                <a16:creationId xmlns:a16="http://schemas.microsoft.com/office/drawing/2014/main" id="{344BF363-31AB-ED0D-848E-D8E7DDEE0BF6}"/>
              </a:ext>
            </a:extLst>
          </p:cNvPr>
          <p:cNvSpPr txBox="1"/>
          <p:nvPr/>
        </p:nvSpPr>
        <p:spPr>
          <a:xfrm>
            <a:off x="6211248" y="5013711"/>
            <a:ext cx="5980279" cy="707886"/>
          </a:xfrm>
          <a:prstGeom prst="rect">
            <a:avLst/>
          </a:prstGeom>
          <a:solidFill>
            <a:schemeClr val="bg1">
              <a:alpha val="40000"/>
            </a:schemeClr>
          </a:solidFill>
        </p:spPr>
        <p:txBody>
          <a:bodyPr wrap="square" rtlCol="0">
            <a:spAutoFit/>
          </a:bodyPr>
          <a:lstStyle/>
          <a:p>
            <a:pPr defTabSz="914400">
              <a:spcBef>
                <a:spcPts val="2000"/>
              </a:spcBef>
              <a:spcAft>
                <a:spcPts val="2000"/>
              </a:spcAft>
              <a:defRPr/>
            </a:pPr>
            <a:r>
              <a:rPr kumimoji="1" lang="ja-JP" altLang="en-US" sz="1000" kern="0" dirty="0">
                <a:solidFill>
                  <a:prstClr val="black"/>
                </a:solidFill>
                <a:latin typeface="BIZ UDPゴシック" panose="020B0400000000000000" pitchFamily="50" charset="-128"/>
                <a:ea typeface="BIZ UDPゴシック" panose="020B0400000000000000" pitchFamily="50" charset="-128"/>
              </a:rPr>
              <a:t>時代が移り変わる中、長町の風景や人々も例外なく変わっていきます。そのような中にあって、時代とともに形を変えながらも、この地域の風景や人々の中に引き継がれていく長町らしさがあります。それは歴史的な地域資源であり、人情とも情緒とも地域への誇りや愛着ともいえるものでもあります。そのような長町らしさを大切にしながら、新しい魅力や文化を生み出し、この街並みづくりを進めていきます。</a:t>
            </a:r>
            <a:endParaRPr kumimoji="1" lang="en-US" altLang="ja-JP" sz="1000" kern="0" dirty="0">
              <a:solidFill>
                <a:prstClr val="black"/>
              </a:solidFill>
              <a:latin typeface="BIZ UDPゴシック" panose="020B0400000000000000" pitchFamily="50" charset="-128"/>
              <a:ea typeface="BIZ UDPゴシック" panose="020B0400000000000000" pitchFamily="50" charset="-128"/>
            </a:endParaRPr>
          </a:p>
        </p:txBody>
      </p:sp>
      <p:sp>
        <p:nvSpPr>
          <p:cNvPr id="465" name="テキスト ボックス 464">
            <a:extLst>
              <a:ext uri="{FF2B5EF4-FFF2-40B4-BE49-F238E27FC236}">
                <a16:creationId xmlns:a16="http://schemas.microsoft.com/office/drawing/2014/main" id="{564C9FA1-9F59-7AA6-FE38-BE0EB38E882B}"/>
              </a:ext>
            </a:extLst>
          </p:cNvPr>
          <p:cNvSpPr txBox="1"/>
          <p:nvPr/>
        </p:nvSpPr>
        <p:spPr>
          <a:xfrm>
            <a:off x="6241488" y="5972036"/>
            <a:ext cx="5952722" cy="861774"/>
          </a:xfrm>
          <a:prstGeom prst="rect">
            <a:avLst/>
          </a:prstGeom>
          <a:solidFill>
            <a:schemeClr val="bg1">
              <a:alpha val="40000"/>
            </a:schemeClr>
          </a:solidFill>
        </p:spPr>
        <p:txBody>
          <a:bodyPr wrap="square" rtlCol="0">
            <a:spAutoFit/>
          </a:bodyPr>
          <a:lstStyle/>
          <a:p>
            <a:pPr defTabSz="914400">
              <a:defRPr/>
            </a:pPr>
            <a:r>
              <a:rPr kumimoji="1" lang="ja-JP" altLang="en-US" sz="1000" kern="0" dirty="0">
                <a:solidFill>
                  <a:prstClr val="black"/>
                </a:solidFill>
                <a:latin typeface="BIZ UDPゴシック" panose="020B0400000000000000" pitchFamily="50" charset="-128"/>
                <a:ea typeface="BIZ UDPゴシック" panose="020B0400000000000000" pitchFamily="50" charset="-128"/>
              </a:rPr>
              <a:t>長町には、多様な主体が地域に愛着を持って様々な活動に自立的・積極的に取り組む姿があります。この街並みづくりにおいても、地域、事業者、行政が、それぞれでできることはそれぞれで、連携すればできることは連携して、できることからどんどん取組みを進めていきます。</a:t>
            </a:r>
            <a:endParaRPr kumimoji="1" lang="en-US" altLang="ja-JP" sz="1000" kern="0" dirty="0">
              <a:solidFill>
                <a:prstClr val="black"/>
              </a:solidFill>
              <a:latin typeface="BIZ UDPゴシック" panose="020B0400000000000000" pitchFamily="50" charset="-128"/>
              <a:ea typeface="BIZ UDPゴシック" panose="020B0400000000000000" pitchFamily="50" charset="-128"/>
            </a:endParaRPr>
          </a:p>
          <a:p>
            <a:pPr defTabSz="914400">
              <a:defRPr/>
            </a:pPr>
            <a:r>
              <a:rPr kumimoji="1" lang="ja-JP" altLang="en-US" sz="1000" kern="0" dirty="0">
                <a:solidFill>
                  <a:prstClr val="black"/>
                </a:solidFill>
                <a:latin typeface="BIZ UDPゴシック" panose="020B0400000000000000" pitchFamily="50" charset="-128"/>
                <a:ea typeface="BIZ UDPゴシック" panose="020B0400000000000000" pitchFamily="50" charset="-128"/>
              </a:rPr>
              <a:t>また、変化が激しく、価値観の多様化が進む社会環境を踏まえ、この街並みづくりの計画を定めた後も、目的や趣旨を十分に踏まえた上で柔軟に見直しを行いながら、取組みを進めていきます。</a:t>
            </a:r>
            <a:endParaRPr kumimoji="1" lang="en-US" altLang="ja-JP" sz="1000" kern="0" dirty="0">
              <a:solidFill>
                <a:prstClr val="black"/>
              </a:solidFill>
              <a:latin typeface="BIZ UDPゴシック" panose="020B0400000000000000" pitchFamily="50" charset="-128"/>
              <a:ea typeface="BIZ UDPゴシック" panose="020B0400000000000000" pitchFamily="50" charset="-128"/>
            </a:endParaRPr>
          </a:p>
        </p:txBody>
      </p:sp>
      <p:sp>
        <p:nvSpPr>
          <p:cNvPr id="466" name="正方形/長方形 465">
            <a:extLst>
              <a:ext uri="{FF2B5EF4-FFF2-40B4-BE49-F238E27FC236}">
                <a16:creationId xmlns:a16="http://schemas.microsoft.com/office/drawing/2014/main" id="{8433EBE4-9604-C0AC-55B4-567FA511CCBE}"/>
              </a:ext>
            </a:extLst>
          </p:cNvPr>
          <p:cNvSpPr/>
          <p:nvPr/>
        </p:nvSpPr>
        <p:spPr>
          <a:xfrm>
            <a:off x="6201943" y="1636736"/>
            <a:ext cx="2052000" cy="107498"/>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7" name="テキスト ボックス 466">
            <a:extLst>
              <a:ext uri="{FF2B5EF4-FFF2-40B4-BE49-F238E27FC236}">
                <a16:creationId xmlns:a16="http://schemas.microsoft.com/office/drawing/2014/main" id="{3C70096E-56BD-749E-78B9-E802A8DC278C}"/>
              </a:ext>
            </a:extLst>
          </p:cNvPr>
          <p:cNvSpPr txBox="1"/>
          <p:nvPr/>
        </p:nvSpPr>
        <p:spPr>
          <a:xfrm>
            <a:off x="6137352" y="1459196"/>
            <a:ext cx="2704696" cy="283304"/>
          </a:xfrm>
          <a:prstGeom prst="rect">
            <a:avLst/>
          </a:prstGeom>
        </p:spPr>
        <p:txBody>
          <a:bodyPr vert="horz" lIns="91440" tIns="45720" rIns="91440" bIns="45720" rtlCol="0" anchor="ctr">
            <a:no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５　街並みづくりの取組み</a:t>
            </a:r>
          </a:p>
        </p:txBody>
      </p:sp>
      <p:sp>
        <p:nvSpPr>
          <p:cNvPr id="469" name="Rectangle 2">
            <a:extLst>
              <a:ext uri="{FF2B5EF4-FFF2-40B4-BE49-F238E27FC236}">
                <a16:creationId xmlns:a16="http://schemas.microsoft.com/office/drawing/2014/main" id="{73079969-4E6C-83BF-371D-EE40354AE31C}"/>
              </a:ext>
            </a:extLst>
          </p:cNvPr>
          <p:cNvSpPr>
            <a:spLocks noChangeArrowheads="1"/>
          </p:cNvSpPr>
          <p:nvPr/>
        </p:nvSpPr>
        <p:spPr bwMode="auto">
          <a:xfrm>
            <a:off x="6207198" y="1710543"/>
            <a:ext cx="5943681" cy="43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algn="just"/>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目指す街並みの姿の実現に向けて、基盤とする２つの共通認識を持ちながら、対象エリアの強みを活かし、課題を踏まえた様々な取組みを、方向性と戦略を整理の上進めていきます。</a:t>
            </a:r>
          </a:p>
        </p:txBody>
      </p:sp>
      <p:pic>
        <p:nvPicPr>
          <p:cNvPr id="475" name="図 474">
            <a:extLst>
              <a:ext uri="{FF2B5EF4-FFF2-40B4-BE49-F238E27FC236}">
                <a16:creationId xmlns:a16="http://schemas.microsoft.com/office/drawing/2014/main" id="{2F9EEED9-0BAE-494B-E45A-CE57341D227A}"/>
              </a:ext>
            </a:extLst>
          </p:cNvPr>
          <p:cNvPicPr>
            <a:picLocks noChangeAspect="1"/>
          </p:cNvPicPr>
          <p:nvPr/>
        </p:nvPicPr>
        <p:blipFill>
          <a:blip r:embed="rId5"/>
          <a:stretch>
            <a:fillRect/>
          </a:stretch>
        </p:blipFill>
        <p:spPr>
          <a:xfrm>
            <a:off x="7906294" y="2796383"/>
            <a:ext cx="301878" cy="1800000"/>
          </a:xfrm>
          <a:prstGeom prst="rect">
            <a:avLst/>
          </a:prstGeom>
        </p:spPr>
      </p:pic>
      <p:pic>
        <p:nvPicPr>
          <p:cNvPr id="476" name="図 475">
            <a:extLst>
              <a:ext uri="{FF2B5EF4-FFF2-40B4-BE49-F238E27FC236}">
                <a16:creationId xmlns:a16="http://schemas.microsoft.com/office/drawing/2014/main" id="{F54F4CB4-F313-384B-9A40-87D1FE87DBF5}"/>
              </a:ext>
            </a:extLst>
          </p:cNvPr>
          <p:cNvPicPr>
            <a:picLocks noChangeAspect="1"/>
          </p:cNvPicPr>
          <p:nvPr/>
        </p:nvPicPr>
        <p:blipFill>
          <a:blip r:embed="rId6"/>
          <a:stretch>
            <a:fillRect/>
          </a:stretch>
        </p:blipFill>
        <p:spPr>
          <a:xfrm>
            <a:off x="9995556" y="2803139"/>
            <a:ext cx="324452" cy="1800000"/>
          </a:xfrm>
          <a:prstGeom prst="rect">
            <a:avLst/>
          </a:prstGeom>
        </p:spPr>
      </p:pic>
      <p:grpSp>
        <p:nvGrpSpPr>
          <p:cNvPr id="481" name="グループ化 480">
            <a:extLst>
              <a:ext uri="{FF2B5EF4-FFF2-40B4-BE49-F238E27FC236}">
                <a16:creationId xmlns:a16="http://schemas.microsoft.com/office/drawing/2014/main" id="{7B44A8B8-38D0-B686-6ADC-B5CBD4E09CE0}"/>
              </a:ext>
            </a:extLst>
          </p:cNvPr>
          <p:cNvGrpSpPr/>
          <p:nvPr/>
        </p:nvGrpSpPr>
        <p:grpSpPr>
          <a:xfrm>
            <a:off x="6211248" y="4805761"/>
            <a:ext cx="3259650" cy="248988"/>
            <a:chOff x="6000319" y="5521675"/>
            <a:chExt cx="3259648" cy="248988"/>
          </a:xfrm>
        </p:grpSpPr>
        <p:sp>
          <p:nvSpPr>
            <p:cNvPr id="477" name="正方形/長方形 476">
              <a:extLst>
                <a:ext uri="{FF2B5EF4-FFF2-40B4-BE49-F238E27FC236}">
                  <a16:creationId xmlns:a16="http://schemas.microsoft.com/office/drawing/2014/main" id="{DB630A17-5197-CE4D-ABB3-0718C683CB56}"/>
                </a:ext>
              </a:extLst>
            </p:cNvPr>
            <p:cNvSpPr/>
            <p:nvPr/>
          </p:nvSpPr>
          <p:spPr>
            <a:xfrm>
              <a:off x="6000319" y="5521675"/>
              <a:ext cx="771166" cy="246221"/>
            </a:xfrm>
            <a:prstGeom prst="rect">
              <a:avLst/>
            </a:prstGeom>
            <a:solidFill>
              <a:schemeClr val="bg1">
                <a:lumMod val="50000"/>
              </a:schemeClr>
            </a:solidFill>
            <a:ln>
              <a:noFill/>
            </a:ln>
          </p:spPr>
          <p:txBody>
            <a:bodyPr wrap="square">
              <a:spAutoFit/>
            </a:bodyPr>
            <a:lstStyle/>
            <a:p>
              <a:pPr algn="ctr"/>
              <a:r>
                <a:rPr lang="ja-JP" altLang="en-US" sz="1000" dirty="0">
                  <a:solidFill>
                    <a:schemeClr val="bg1"/>
                  </a:solidFill>
                  <a:latin typeface="BIZ UDPゴシック" panose="020B0400000000000000" pitchFamily="50" charset="-128"/>
                  <a:ea typeface="BIZ UDPゴシック" panose="020B0400000000000000" pitchFamily="50" charset="-128"/>
                </a:rPr>
                <a:t>共通認識１</a:t>
              </a:r>
              <a:endParaRPr lang="ja-JP" altLang="ja-JP" sz="1000" dirty="0">
                <a:solidFill>
                  <a:schemeClr val="bg1"/>
                </a:solidFill>
                <a:latin typeface="BIZ UDPゴシック" panose="020B0400000000000000" pitchFamily="50" charset="-128"/>
                <a:ea typeface="BIZ UDPゴシック" panose="020B0400000000000000" pitchFamily="50" charset="-128"/>
              </a:endParaRPr>
            </a:p>
          </p:txBody>
        </p:sp>
        <p:sp>
          <p:nvSpPr>
            <p:cNvPr id="479" name="テキスト ボックス 478">
              <a:extLst>
                <a:ext uri="{FF2B5EF4-FFF2-40B4-BE49-F238E27FC236}">
                  <a16:creationId xmlns:a16="http://schemas.microsoft.com/office/drawing/2014/main" id="{49892073-22DF-0537-A982-1360BFD763AB}"/>
                </a:ext>
              </a:extLst>
            </p:cNvPr>
            <p:cNvSpPr txBox="1"/>
            <p:nvPr/>
          </p:nvSpPr>
          <p:spPr>
            <a:xfrm>
              <a:off x="6775969" y="5524442"/>
              <a:ext cx="2483998" cy="246221"/>
            </a:xfrm>
            <a:prstGeom prst="rect">
              <a:avLst/>
            </a:prstGeom>
            <a:solidFill>
              <a:schemeClr val="accent5">
                <a:lumMod val="20000"/>
                <a:lumOff val="80000"/>
              </a:schemeClr>
            </a:solidFill>
            <a:ln>
              <a:noFill/>
            </a:ln>
          </p:spPr>
          <p:txBody>
            <a:bodyPr wrap="square" rtlCol="0">
              <a:spAutoFit/>
            </a:bodyPr>
            <a:lstStyle/>
            <a:p>
              <a:r>
                <a:rPr kumimoji="1" lang="ja-JP" altLang="en-US" sz="1000" b="1" dirty="0">
                  <a:latin typeface="BIZ UDPゴシック" panose="020B0400000000000000" pitchFamily="50" charset="-128"/>
                  <a:ea typeface="BIZ UDPゴシック" panose="020B0400000000000000" pitchFamily="50" charset="-128"/>
                </a:rPr>
                <a:t>長町らしさとともに</a:t>
              </a:r>
              <a:endParaRPr kumimoji="1" lang="en-US" altLang="ja-JP" sz="1000" b="1" dirty="0">
                <a:latin typeface="BIZ UDPゴシック" panose="020B0400000000000000" pitchFamily="50" charset="-128"/>
                <a:ea typeface="BIZ UDPゴシック" panose="020B0400000000000000" pitchFamily="50" charset="-128"/>
              </a:endParaRPr>
            </a:p>
          </p:txBody>
        </p:sp>
      </p:grpSp>
      <p:grpSp>
        <p:nvGrpSpPr>
          <p:cNvPr id="482" name="グループ化 481">
            <a:extLst>
              <a:ext uri="{FF2B5EF4-FFF2-40B4-BE49-F238E27FC236}">
                <a16:creationId xmlns:a16="http://schemas.microsoft.com/office/drawing/2014/main" id="{7934C777-5679-D452-6DAB-0D638EE545F8}"/>
              </a:ext>
            </a:extLst>
          </p:cNvPr>
          <p:cNvGrpSpPr/>
          <p:nvPr/>
        </p:nvGrpSpPr>
        <p:grpSpPr>
          <a:xfrm>
            <a:off x="6204406" y="5749704"/>
            <a:ext cx="3305105" cy="248988"/>
            <a:chOff x="5955316" y="5521675"/>
            <a:chExt cx="3234590" cy="248988"/>
          </a:xfrm>
        </p:grpSpPr>
        <p:sp>
          <p:nvSpPr>
            <p:cNvPr id="483" name="正方形/長方形 482">
              <a:extLst>
                <a:ext uri="{FF2B5EF4-FFF2-40B4-BE49-F238E27FC236}">
                  <a16:creationId xmlns:a16="http://schemas.microsoft.com/office/drawing/2014/main" id="{55E217BC-0AD9-2BC1-03B6-3094D18E58C7}"/>
                </a:ext>
              </a:extLst>
            </p:cNvPr>
            <p:cNvSpPr/>
            <p:nvPr/>
          </p:nvSpPr>
          <p:spPr>
            <a:xfrm>
              <a:off x="5955316" y="5521675"/>
              <a:ext cx="775103" cy="246221"/>
            </a:xfrm>
            <a:prstGeom prst="rect">
              <a:avLst/>
            </a:prstGeom>
            <a:solidFill>
              <a:schemeClr val="bg1">
                <a:lumMod val="50000"/>
              </a:schemeClr>
            </a:solidFill>
            <a:ln>
              <a:noFill/>
            </a:ln>
          </p:spPr>
          <p:txBody>
            <a:bodyPr wrap="square">
              <a:spAutoFit/>
            </a:bodyPr>
            <a:lstStyle/>
            <a:p>
              <a:pPr algn="ctr"/>
              <a:r>
                <a:rPr lang="ja-JP" altLang="en-US" sz="1000" dirty="0">
                  <a:solidFill>
                    <a:schemeClr val="bg1"/>
                  </a:solidFill>
                  <a:latin typeface="BIZ UDPゴシック" panose="020B0400000000000000" pitchFamily="50" charset="-128"/>
                  <a:ea typeface="BIZ UDPゴシック" panose="020B0400000000000000" pitchFamily="50" charset="-128"/>
                </a:rPr>
                <a:t>共通認識</a:t>
              </a:r>
              <a:r>
                <a:rPr lang="en-US" altLang="ja-JP" sz="1000" dirty="0">
                  <a:solidFill>
                    <a:schemeClr val="bg1"/>
                  </a:solidFill>
                  <a:latin typeface="BIZ UDPゴシック" panose="020B0400000000000000" pitchFamily="50" charset="-128"/>
                  <a:ea typeface="BIZ UDPゴシック" panose="020B0400000000000000" pitchFamily="50" charset="-128"/>
                </a:rPr>
                <a:t>2</a:t>
              </a:r>
              <a:endParaRPr lang="ja-JP" altLang="ja-JP" sz="1000" dirty="0">
                <a:solidFill>
                  <a:schemeClr val="bg1"/>
                </a:solidFill>
                <a:latin typeface="BIZ UDPゴシック" panose="020B0400000000000000" pitchFamily="50" charset="-128"/>
                <a:ea typeface="BIZ UDPゴシック" panose="020B0400000000000000" pitchFamily="50" charset="-128"/>
              </a:endParaRPr>
            </a:p>
          </p:txBody>
        </p:sp>
        <p:sp>
          <p:nvSpPr>
            <p:cNvPr id="484" name="テキスト ボックス 483">
              <a:extLst>
                <a:ext uri="{FF2B5EF4-FFF2-40B4-BE49-F238E27FC236}">
                  <a16:creationId xmlns:a16="http://schemas.microsoft.com/office/drawing/2014/main" id="{98DADFE2-1EF1-EA0D-F24C-0E5EFF3A2A53}"/>
                </a:ext>
              </a:extLst>
            </p:cNvPr>
            <p:cNvSpPr txBox="1"/>
            <p:nvPr/>
          </p:nvSpPr>
          <p:spPr>
            <a:xfrm>
              <a:off x="6720044" y="5524442"/>
              <a:ext cx="2469862" cy="246221"/>
            </a:xfrm>
            <a:prstGeom prst="rect">
              <a:avLst/>
            </a:prstGeom>
            <a:solidFill>
              <a:schemeClr val="accent6">
                <a:lumMod val="20000"/>
                <a:lumOff val="80000"/>
              </a:schemeClr>
            </a:solidFill>
            <a:ln>
              <a:noFill/>
            </a:ln>
          </p:spPr>
          <p:txBody>
            <a:bodyPr wrap="square" rtlCol="0">
              <a:spAutoFit/>
            </a:bodyPr>
            <a:lstStyle/>
            <a:p>
              <a:r>
                <a:rPr kumimoji="1" lang="ja-JP" altLang="en-US" sz="1000" b="1" dirty="0">
                  <a:latin typeface="BIZ UDPゴシック" panose="020B0400000000000000" pitchFamily="50" charset="-128"/>
                  <a:ea typeface="BIZ UDPゴシック" panose="020B0400000000000000" pitchFamily="50" charset="-128"/>
                </a:rPr>
                <a:t>できることからどんどん、そして柔軟に</a:t>
              </a:r>
              <a:endParaRPr kumimoji="1" lang="en-US" altLang="ja-JP" sz="1000" b="1" dirty="0">
                <a:latin typeface="BIZ UDPゴシック" panose="020B0400000000000000" pitchFamily="50" charset="-128"/>
                <a:ea typeface="BIZ UDPゴシック" panose="020B0400000000000000" pitchFamily="50" charset="-128"/>
              </a:endParaRPr>
            </a:p>
          </p:txBody>
        </p:sp>
      </p:grpSp>
      <p:cxnSp>
        <p:nvCxnSpPr>
          <p:cNvPr id="486" name="直線コネクタ 485">
            <a:extLst>
              <a:ext uri="{FF2B5EF4-FFF2-40B4-BE49-F238E27FC236}">
                <a16:creationId xmlns:a16="http://schemas.microsoft.com/office/drawing/2014/main" id="{7BB5600E-8DA6-6B57-BA5F-5FC584DC58DE}"/>
              </a:ext>
            </a:extLst>
          </p:cNvPr>
          <p:cNvCxnSpPr>
            <a:cxnSpLocks/>
            <a:stCxn id="13" idx="1"/>
          </p:cNvCxnSpPr>
          <p:nvPr/>
        </p:nvCxnSpPr>
        <p:spPr>
          <a:xfrm flipH="1">
            <a:off x="6115050" y="130340"/>
            <a:ext cx="19458" cy="6641935"/>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8" name="Rectangle 2">
            <a:extLst>
              <a:ext uri="{FF2B5EF4-FFF2-40B4-BE49-F238E27FC236}">
                <a16:creationId xmlns:a16="http://schemas.microsoft.com/office/drawing/2014/main" id="{60E79932-1D6E-CE16-6D62-CADE4196D8F5}"/>
              </a:ext>
            </a:extLst>
          </p:cNvPr>
          <p:cNvSpPr>
            <a:spLocks noChangeArrowheads="1"/>
          </p:cNvSpPr>
          <p:nvPr/>
        </p:nvSpPr>
        <p:spPr bwMode="auto">
          <a:xfrm>
            <a:off x="8266545" y="-15251"/>
            <a:ext cx="3884334" cy="43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algn="just"/>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２０２３年度に地域と行政とがワークショップ等で意見交換しながらまとめた目指す街並みの姿</a:t>
            </a:r>
          </a:p>
        </p:txBody>
      </p:sp>
      <p:pic>
        <p:nvPicPr>
          <p:cNvPr id="41" name="図 40">
            <a:extLst>
              <a:ext uri="{FF2B5EF4-FFF2-40B4-BE49-F238E27FC236}">
                <a16:creationId xmlns:a16="http://schemas.microsoft.com/office/drawing/2014/main" id="{64B99BC2-9700-29AA-E015-968FA6D55093}"/>
              </a:ext>
            </a:extLst>
          </p:cNvPr>
          <p:cNvPicPr>
            <a:picLocks noChangeAspect="1"/>
          </p:cNvPicPr>
          <p:nvPr/>
        </p:nvPicPr>
        <p:blipFill>
          <a:blip r:embed="rId7"/>
          <a:srcRect t="-1" b="36383"/>
          <a:stretch/>
        </p:blipFill>
        <p:spPr>
          <a:xfrm>
            <a:off x="15206074" y="3911510"/>
            <a:ext cx="2683099" cy="2255474"/>
          </a:xfrm>
          <a:prstGeom prst="rect">
            <a:avLst/>
          </a:prstGeom>
        </p:spPr>
      </p:pic>
      <p:grpSp>
        <p:nvGrpSpPr>
          <p:cNvPr id="42" name="グループ化 41">
            <a:extLst>
              <a:ext uri="{FF2B5EF4-FFF2-40B4-BE49-F238E27FC236}">
                <a16:creationId xmlns:a16="http://schemas.microsoft.com/office/drawing/2014/main" id="{856EAC85-B8C2-6696-83B6-F09863702857}"/>
              </a:ext>
            </a:extLst>
          </p:cNvPr>
          <p:cNvGrpSpPr/>
          <p:nvPr/>
        </p:nvGrpSpPr>
        <p:grpSpPr>
          <a:xfrm>
            <a:off x="12530807" y="3934984"/>
            <a:ext cx="2484000" cy="2232000"/>
            <a:chOff x="-3159326" y="356318"/>
            <a:chExt cx="1693224" cy="1571203"/>
          </a:xfrm>
        </p:grpSpPr>
        <p:pic>
          <p:nvPicPr>
            <p:cNvPr id="43" name="図 42" descr="マップ&#10;&#10;自動的に生成された説明">
              <a:extLst>
                <a:ext uri="{FF2B5EF4-FFF2-40B4-BE49-F238E27FC236}">
                  <a16:creationId xmlns:a16="http://schemas.microsoft.com/office/drawing/2014/main" id="{91CAE28E-46DB-9D8E-5C02-FC5F3B467E89}"/>
                </a:ext>
              </a:extLst>
            </p:cNvPr>
            <p:cNvPicPr>
              <a:picLocks noChangeAspect="1"/>
            </p:cNvPicPr>
            <p:nvPr/>
          </p:nvPicPr>
          <p:blipFill>
            <a:blip r:embed="rId8" cstate="print">
              <a:extLst>
                <a:ext uri="{28A0092B-C50C-407E-A947-70E740481C1C}">
                  <a14:useLocalDpi xmlns:a14="http://schemas.microsoft.com/office/drawing/2010/main" val="0"/>
                </a:ext>
              </a:extLst>
            </a:blip>
            <a:srcRect l="49303" t="47072" r="24139" b="8557"/>
            <a:stretch/>
          </p:blipFill>
          <p:spPr>
            <a:xfrm>
              <a:off x="-3159326" y="356318"/>
              <a:ext cx="1693224" cy="1571203"/>
            </a:xfrm>
            <a:prstGeom prst="rect">
              <a:avLst/>
            </a:prstGeom>
            <a:ln>
              <a:solidFill>
                <a:schemeClr val="bg1">
                  <a:lumMod val="50000"/>
                </a:schemeClr>
              </a:solidFill>
            </a:ln>
          </p:spPr>
        </p:pic>
        <p:sp>
          <p:nvSpPr>
            <p:cNvPr id="44" name="フリーフォーム 74">
              <a:extLst>
                <a:ext uri="{FF2B5EF4-FFF2-40B4-BE49-F238E27FC236}">
                  <a16:creationId xmlns:a16="http://schemas.microsoft.com/office/drawing/2014/main" id="{D916C608-3B1B-8AF9-0BA8-85259041B0F8}"/>
                </a:ext>
              </a:extLst>
            </p:cNvPr>
            <p:cNvSpPr>
              <a:spLocks noChangeAspect="1"/>
            </p:cNvSpPr>
            <p:nvPr/>
          </p:nvSpPr>
          <p:spPr>
            <a:xfrm rot="312780">
              <a:off x="-2385380" y="671861"/>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rgbClr val="FF9966">
                <a:alpha val="50000"/>
              </a:srgbClr>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フリーフォーム 78">
              <a:extLst>
                <a:ext uri="{FF2B5EF4-FFF2-40B4-BE49-F238E27FC236}">
                  <a16:creationId xmlns:a16="http://schemas.microsoft.com/office/drawing/2014/main" id="{9A73A110-B291-266D-A7E4-D51D840E5AD5}"/>
                </a:ext>
              </a:extLst>
            </p:cNvPr>
            <p:cNvSpPr>
              <a:spLocks noChangeAspect="1"/>
            </p:cNvSpPr>
            <p:nvPr/>
          </p:nvSpPr>
          <p:spPr>
            <a:xfrm>
              <a:off x="-2917842" y="1111979"/>
              <a:ext cx="253766" cy="323482"/>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フリーフォーム 67">
              <a:extLst>
                <a:ext uri="{FF2B5EF4-FFF2-40B4-BE49-F238E27FC236}">
                  <a16:creationId xmlns:a16="http://schemas.microsoft.com/office/drawing/2014/main" id="{4D1150C4-0D93-6132-C9D4-5493C474C2EC}"/>
                </a:ext>
              </a:extLst>
            </p:cNvPr>
            <p:cNvSpPr>
              <a:spLocks noChangeAspect="1"/>
            </p:cNvSpPr>
            <p:nvPr/>
          </p:nvSpPr>
          <p:spPr>
            <a:xfrm>
              <a:off x="-2375017" y="78092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7" name="フリーフォーム 81">
            <a:extLst>
              <a:ext uri="{FF2B5EF4-FFF2-40B4-BE49-F238E27FC236}">
                <a16:creationId xmlns:a16="http://schemas.microsoft.com/office/drawing/2014/main" id="{B48619C7-C1CC-7C0A-3C86-06E6005D44F7}"/>
              </a:ext>
            </a:extLst>
          </p:cNvPr>
          <p:cNvSpPr>
            <a:spLocks noChangeAspect="1"/>
          </p:cNvSpPr>
          <p:nvPr/>
        </p:nvSpPr>
        <p:spPr>
          <a:xfrm>
            <a:off x="12357286" y="4280643"/>
            <a:ext cx="1966700" cy="1694088"/>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2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8" name="Rectangle 2">
            <a:extLst>
              <a:ext uri="{FF2B5EF4-FFF2-40B4-BE49-F238E27FC236}">
                <a16:creationId xmlns:a16="http://schemas.microsoft.com/office/drawing/2014/main" id="{6C8CD03A-B23D-BD7F-F58A-3FAF40118481}"/>
              </a:ext>
            </a:extLst>
          </p:cNvPr>
          <p:cNvSpPr>
            <a:spLocks noChangeArrowheads="1"/>
          </p:cNvSpPr>
          <p:nvPr/>
        </p:nvSpPr>
        <p:spPr bwMode="auto">
          <a:xfrm>
            <a:off x="12463314" y="6200521"/>
            <a:ext cx="5373085"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本プランの対象地域は、旧国道４号沿道を中心とする長町商店街エリア （図の朱色部分）</a:t>
            </a:r>
            <a:endParaRPr lang="en-US" altLang="ja-JP" sz="1000" dirty="0">
              <a:latin typeface="BIZ UDPゴシック" panose="020B0400000000000000" pitchFamily="50" charset="-128"/>
              <a:ea typeface="BIZ UDPゴシック" panose="020B0400000000000000" pitchFamily="50" charset="-128"/>
            </a:endParaRPr>
          </a:p>
        </p:txBody>
      </p:sp>
      <p:sp>
        <p:nvSpPr>
          <p:cNvPr id="49" name="テキスト ボックス 48">
            <a:extLst>
              <a:ext uri="{FF2B5EF4-FFF2-40B4-BE49-F238E27FC236}">
                <a16:creationId xmlns:a16="http://schemas.microsoft.com/office/drawing/2014/main" id="{C70C6A4C-AB9C-1432-CD43-780FC9389DD1}"/>
              </a:ext>
            </a:extLst>
          </p:cNvPr>
          <p:cNvSpPr txBox="1"/>
          <p:nvPr/>
        </p:nvSpPr>
        <p:spPr>
          <a:xfrm>
            <a:off x="13916532" y="5238445"/>
            <a:ext cx="1514591" cy="261610"/>
          </a:xfrm>
          <a:prstGeom prst="rect">
            <a:avLst/>
          </a:prstGeom>
          <a:noFill/>
        </p:spPr>
        <p:txBody>
          <a:bodyPr wrap="square" rtlCol="0">
            <a:spAutoFit/>
          </a:bodyPr>
          <a:lstStyle/>
          <a:p>
            <a:r>
              <a:rPr kumimoji="1" lang="ja-JP" altLang="en-US" sz="1100" b="1" dirty="0"/>
              <a:t>あすと長町エリア</a:t>
            </a:r>
          </a:p>
        </p:txBody>
      </p:sp>
      <p:sp>
        <p:nvSpPr>
          <p:cNvPr id="50" name="テキスト ボックス 49">
            <a:extLst>
              <a:ext uri="{FF2B5EF4-FFF2-40B4-BE49-F238E27FC236}">
                <a16:creationId xmlns:a16="http://schemas.microsoft.com/office/drawing/2014/main" id="{11613F24-4D32-39A6-DB1A-6E2ACFC16C6B}"/>
              </a:ext>
            </a:extLst>
          </p:cNvPr>
          <p:cNvSpPr txBox="1"/>
          <p:nvPr/>
        </p:nvSpPr>
        <p:spPr>
          <a:xfrm>
            <a:off x="13650631" y="5187490"/>
            <a:ext cx="307777" cy="1876584"/>
          </a:xfrm>
          <a:prstGeom prst="rect">
            <a:avLst/>
          </a:prstGeom>
          <a:noFill/>
        </p:spPr>
        <p:txBody>
          <a:bodyPr vert="eaVert" wrap="square" rtlCol="0">
            <a:spAutoFit/>
          </a:bodyPr>
          <a:lstStyle/>
          <a:p>
            <a:r>
              <a:rPr kumimoji="1" lang="ja-JP" altLang="en-US" sz="800" dirty="0"/>
              <a:t>旧国道４号</a:t>
            </a:r>
          </a:p>
        </p:txBody>
      </p:sp>
      <p:sp>
        <p:nvSpPr>
          <p:cNvPr id="51" name="テキスト ボックス 50">
            <a:extLst>
              <a:ext uri="{FF2B5EF4-FFF2-40B4-BE49-F238E27FC236}">
                <a16:creationId xmlns:a16="http://schemas.microsoft.com/office/drawing/2014/main" id="{38D73D41-390E-33F5-D8D7-3FF9BC1D7574}"/>
              </a:ext>
            </a:extLst>
          </p:cNvPr>
          <p:cNvSpPr txBox="1"/>
          <p:nvPr/>
        </p:nvSpPr>
        <p:spPr>
          <a:xfrm>
            <a:off x="12578567" y="5187490"/>
            <a:ext cx="1150835" cy="261610"/>
          </a:xfrm>
          <a:prstGeom prst="rect">
            <a:avLst/>
          </a:prstGeom>
          <a:noFill/>
        </p:spPr>
        <p:txBody>
          <a:bodyPr wrap="square" rtlCol="0">
            <a:spAutoFit/>
          </a:bodyPr>
          <a:lstStyle/>
          <a:p>
            <a:r>
              <a:rPr kumimoji="1" lang="ja-JP" altLang="en-US" sz="1100" b="1" dirty="0"/>
              <a:t>長町南エリア</a:t>
            </a:r>
          </a:p>
        </p:txBody>
      </p:sp>
      <p:sp>
        <p:nvSpPr>
          <p:cNvPr id="52" name="正方形/長方形 51">
            <a:extLst>
              <a:ext uri="{FF2B5EF4-FFF2-40B4-BE49-F238E27FC236}">
                <a16:creationId xmlns:a16="http://schemas.microsoft.com/office/drawing/2014/main" id="{E11737BF-0483-AF25-3FF8-FB4677BC0B17}"/>
              </a:ext>
            </a:extLst>
          </p:cNvPr>
          <p:cNvSpPr/>
          <p:nvPr/>
        </p:nvSpPr>
        <p:spPr>
          <a:xfrm>
            <a:off x="13299480" y="4280643"/>
            <a:ext cx="911719" cy="939100"/>
          </a:xfrm>
          <a:prstGeom prst="rect">
            <a:avLst/>
          </a:prstGeom>
          <a:noFill/>
          <a:ln w="28575">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フリーフォーム 36">
            <a:extLst>
              <a:ext uri="{FF2B5EF4-FFF2-40B4-BE49-F238E27FC236}">
                <a16:creationId xmlns:a16="http://schemas.microsoft.com/office/drawing/2014/main" id="{F4D56DD1-2AA2-F95D-1452-D5509D580C86}"/>
              </a:ext>
            </a:extLst>
          </p:cNvPr>
          <p:cNvSpPr>
            <a:spLocks noChangeAspect="1"/>
          </p:cNvSpPr>
          <p:nvPr/>
        </p:nvSpPr>
        <p:spPr>
          <a:xfrm rot="256943">
            <a:off x="13645908" y="4373788"/>
            <a:ext cx="257940" cy="1454513"/>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1905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4" name="テキスト ボックス 53">
            <a:extLst>
              <a:ext uri="{FF2B5EF4-FFF2-40B4-BE49-F238E27FC236}">
                <a16:creationId xmlns:a16="http://schemas.microsoft.com/office/drawing/2014/main" id="{4FEB78B0-125A-96F2-475D-06E5CF3BC921}"/>
              </a:ext>
            </a:extLst>
          </p:cNvPr>
          <p:cNvSpPr txBox="1"/>
          <p:nvPr/>
        </p:nvSpPr>
        <p:spPr>
          <a:xfrm>
            <a:off x="12678882" y="4558188"/>
            <a:ext cx="1278912" cy="261610"/>
          </a:xfrm>
          <a:prstGeom prst="rect">
            <a:avLst/>
          </a:prstGeom>
          <a:noFill/>
        </p:spPr>
        <p:txBody>
          <a:bodyPr wrap="square" rtlCol="0">
            <a:spAutoFit/>
          </a:bodyPr>
          <a:lstStyle/>
          <a:p>
            <a:r>
              <a:rPr kumimoji="1" lang="ja-JP" altLang="en-US" sz="1100" b="1" dirty="0"/>
              <a:t>長町商店街エリア</a:t>
            </a:r>
          </a:p>
        </p:txBody>
      </p:sp>
      <p:sp>
        <p:nvSpPr>
          <p:cNvPr id="55" name="楕円 54">
            <a:extLst>
              <a:ext uri="{FF2B5EF4-FFF2-40B4-BE49-F238E27FC236}">
                <a16:creationId xmlns:a16="http://schemas.microsoft.com/office/drawing/2014/main" id="{174DAEB4-D95C-AC92-161B-405A3127951F}"/>
              </a:ext>
            </a:extLst>
          </p:cNvPr>
          <p:cNvSpPr>
            <a:spLocks noChangeAspect="1"/>
          </p:cNvSpPr>
          <p:nvPr/>
        </p:nvSpPr>
        <p:spPr>
          <a:xfrm>
            <a:off x="13860482" y="4454454"/>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 name="楕円 55">
            <a:extLst>
              <a:ext uri="{FF2B5EF4-FFF2-40B4-BE49-F238E27FC236}">
                <a16:creationId xmlns:a16="http://schemas.microsoft.com/office/drawing/2014/main" id="{9517E5E8-54C7-8EB2-5913-5928A21551E8}"/>
              </a:ext>
            </a:extLst>
          </p:cNvPr>
          <p:cNvSpPr>
            <a:spLocks noChangeAspect="1"/>
          </p:cNvSpPr>
          <p:nvPr/>
        </p:nvSpPr>
        <p:spPr>
          <a:xfrm>
            <a:off x="13787903" y="4907889"/>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楕円 56">
            <a:extLst>
              <a:ext uri="{FF2B5EF4-FFF2-40B4-BE49-F238E27FC236}">
                <a16:creationId xmlns:a16="http://schemas.microsoft.com/office/drawing/2014/main" id="{A6B3B22B-88DE-2DF3-F55E-A349E5A8E545}"/>
              </a:ext>
            </a:extLst>
          </p:cNvPr>
          <p:cNvSpPr>
            <a:spLocks noChangeAspect="1"/>
          </p:cNvSpPr>
          <p:nvPr/>
        </p:nvSpPr>
        <p:spPr>
          <a:xfrm>
            <a:off x="13572923" y="5776129"/>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楕円 57">
            <a:extLst>
              <a:ext uri="{FF2B5EF4-FFF2-40B4-BE49-F238E27FC236}">
                <a16:creationId xmlns:a16="http://schemas.microsoft.com/office/drawing/2014/main" id="{55372D6A-E4CE-B99C-72FD-4BC21497C183}"/>
              </a:ext>
            </a:extLst>
          </p:cNvPr>
          <p:cNvSpPr>
            <a:spLocks noChangeAspect="1"/>
          </p:cNvSpPr>
          <p:nvPr/>
        </p:nvSpPr>
        <p:spPr>
          <a:xfrm>
            <a:off x="13745506" y="4819940"/>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a:extLst>
              <a:ext uri="{FF2B5EF4-FFF2-40B4-BE49-F238E27FC236}">
                <a16:creationId xmlns:a16="http://schemas.microsoft.com/office/drawing/2014/main" id="{FA72537D-A3A6-9459-263A-4ADA4D272C36}"/>
              </a:ext>
            </a:extLst>
          </p:cNvPr>
          <p:cNvSpPr txBox="1"/>
          <p:nvPr/>
        </p:nvSpPr>
        <p:spPr>
          <a:xfrm>
            <a:off x="13943304" y="4371836"/>
            <a:ext cx="1123618" cy="215444"/>
          </a:xfrm>
          <a:prstGeom prst="rect">
            <a:avLst/>
          </a:prstGeom>
          <a:noFill/>
        </p:spPr>
        <p:txBody>
          <a:bodyPr wrap="square" rtlCol="0">
            <a:spAutoFit/>
          </a:bodyPr>
          <a:lstStyle/>
          <a:p>
            <a:r>
              <a:rPr kumimoji="1" lang="ja-JP" altLang="en-US" sz="800" dirty="0"/>
              <a:t>地下鉄長町一丁目駅</a:t>
            </a:r>
          </a:p>
        </p:txBody>
      </p:sp>
      <p:sp>
        <p:nvSpPr>
          <p:cNvPr id="62" name="テキスト ボックス 61">
            <a:extLst>
              <a:ext uri="{FF2B5EF4-FFF2-40B4-BE49-F238E27FC236}">
                <a16:creationId xmlns:a16="http://schemas.microsoft.com/office/drawing/2014/main" id="{C4C3A69C-C2B6-6B1C-6176-238EEC08A4C5}"/>
              </a:ext>
            </a:extLst>
          </p:cNvPr>
          <p:cNvSpPr txBox="1"/>
          <p:nvPr/>
        </p:nvSpPr>
        <p:spPr>
          <a:xfrm>
            <a:off x="13854234" y="4826058"/>
            <a:ext cx="1024384" cy="338554"/>
          </a:xfrm>
          <a:prstGeom prst="rect">
            <a:avLst/>
          </a:prstGeom>
          <a:noFill/>
        </p:spPr>
        <p:txBody>
          <a:bodyPr wrap="square" rtlCol="0">
            <a:spAutoFit/>
          </a:bodyPr>
          <a:lstStyle/>
          <a:p>
            <a:r>
              <a:rPr kumimoji="1" lang="en-US" altLang="ja-JP" sz="800" dirty="0"/>
              <a:t>JR</a:t>
            </a:r>
            <a:r>
              <a:rPr kumimoji="1" lang="ja-JP" altLang="en-US" sz="800" dirty="0"/>
              <a:t>長町駅</a:t>
            </a:r>
            <a:endParaRPr kumimoji="1" lang="en-US" altLang="ja-JP" sz="800" dirty="0"/>
          </a:p>
          <a:p>
            <a:r>
              <a:rPr kumimoji="1" lang="ja-JP" altLang="en-US" sz="800" dirty="0"/>
              <a:t>地下鉄長町駅</a:t>
            </a:r>
          </a:p>
        </p:txBody>
      </p:sp>
      <p:sp>
        <p:nvSpPr>
          <p:cNvPr id="448" name="Rectangle 2">
            <a:extLst>
              <a:ext uri="{FF2B5EF4-FFF2-40B4-BE49-F238E27FC236}">
                <a16:creationId xmlns:a16="http://schemas.microsoft.com/office/drawing/2014/main" id="{3BD157C1-2003-6BE8-05C9-4A53B85174D6}"/>
              </a:ext>
            </a:extLst>
          </p:cNvPr>
          <p:cNvSpPr>
            <a:spLocks noChangeArrowheads="1"/>
          </p:cNvSpPr>
          <p:nvPr/>
        </p:nvSpPr>
        <p:spPr bwMode="auto">
          <a:xfrm>
            <a:off x="12431007" y="6368309"/>
            <a:ext cx="6371031"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本プランでは、長町一丁目～八丁目、あすと長町一丁目～四丁目、長町南一丁目～四丁目を計上</a:t>
            </a:r>
            <a:endParaRPr lang="en-US" altLang="ja-JP" sz="1000" dirty="0">
              <a:latin typeface="BIZ UDPゴシック" panose="020B0400000000000000" pitchFamily="50" charset="-128"/>
              <a:ea typeface="BIZ UDPゴシック" panose="020B0400000000000000" pitchFamily="50" charset="-128"/>
            </a:endParaRPr>
          </a:p>
        </p:txBody>
      </p:sp>
      <p:sp>
        <p:nvSpPr>
          <p:cNvPr id="449" name="Rectangle 2">
            <a:extLst>
              <a:ext uri="{FF2B5EF4-FFF2-40B4-BE49-F238E27FC236}">
                <a16:creationId xmlns:a16="http://schemas.microsoft.com/office/drawing/2014/main" id="{00ECDCD3-A00C-1E3C-FD99-7BD2FD96F7F7}"/>
              </a:ext>
            </a:extLst>
          </p:cNvPr>
          <p:cNvSpPr>
            <a:spLocks noChangeArrowheads="1"/>
          </p:cNvSpPr>
          <p:nvPr/>
        </p:nvSpPr>
        <p:spPr bwMode="auto">
          <a:xfrm>
            <a:off x="13526451" y="5978464"/>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sp>
        <p:nvSpPr>
          <p:cNvPr id="450" name="Rectangle 2">
            <a:extLst>
              <a:ext uri="{FF2B5EF4-FFF2-40B4-BE49-F238E27FC236}">
                <a16:creationId xmlns:a16="http://schemas.microsoft.com/office/drawing/2014/main" id="{B2C899FB-4889-F5E9-BBB5-42D0A3CF1C5D}"/>
              </a:ext>
            </a:extLst>
          </p:cNvPr>
          <p:cNvSpPr>
            <a:spLocks noChangeArrowheads="1"/>
          </p:cNvSpPr>
          <p:nvPr/>
        </p:nvSpPr>
        <p:spPr bwMode="auto">
          <a:xfrm>
            <a:off x="16268937" y="5969055"/>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pic>
        <p:nvPicPr>
          <p:cNvPr id="451" name="図 450">
            <a:extLst>
              <a:ext uri="{FF2B5EF4-FFF2-40B4-BE49-F238E27FC236}">
                <a16:creationId xmlns:a16="http://schemas.microsoft.com/office/drawing/2014/main" id="{A4A9582E-871C-12F8-672C-4E216FECF376}"/>
              </a:ext>
            </a:extLst>
          </p:cNvPr>
          <p:cNvPicPr/>
          <p:nvPr/>
        </p:nvPicPr>
        <p:blipFill>
          <a:blip r:embed="rId9" cstate="print">
            <a:extLst>
              <a:ext uri="{28A0092B-C50C-407E-A947-70E740481C1C}">
                <a14:useLocalDpi xmlns:a14="http://schemas.microsoft.com/office/drawing/2010/main" val="0"/>
              </a:ext>
            </a:extLst>
          </a:blip>
          <a:stretch>
            <a:fillRect/>
          </a:stretch>
        </p:blipFill>
        <p:spPr>
          <a:xfrm>
            <a:off x="14735653" y="3923020"/>
            <a:ext cx="285916" cy="272921"/>
          </a:xfrm>
          <a:prstGeom prst="rect">
            <a:avLst/>
          </a:prstGeom>
        </p:spPr>
      </p:pic>
      <p:pic>
        <p:nvPicPr>
          <p:cNvPr id="452" name="図 451">
            <a:extLst>
              <a:ext uri="{FF2B5EF4-FFF2-40B4-BE49-F238E27FC236}">
                <a16:creationId xmlns:a16="http://schemas.microsoft.com/office/drawing/2014/main" id="{AFABA10A-DC93-E093-4D55-804A70CDA1DD}"/>
              </a:ext>
            </a:extLst>
          </p:cNvPr>
          <p:cNvPicPr>
            <a:picLocks noChangeAspect="1"/>
          </p:cNvPicPr>
          <p:nvPr/>
        </p:nvPicPr>
        <p:blipFill>
          <a:blip r:embed="rId10"/>
          <a:srcRect r="12444" b="26635"/>
          <a:stretch/>
        </p:blipFill>
        <p:spPr>
          <a:xfrm>
            <a:off x="3060650" y="8824789"/>
            <a:ext cx="3148104" cy="1286582"/>
          </a:xfrm>
          <a:prstGeom prst="rect">
            <a:avLst/>
          </a:prstGeom>
        </p:spPr>
      </p:pic>
      <p:sp>
        <p:nvSpPr>
          <p:cNvPr id="453" name="矢印: 左カーブ 452">
            <a:extLst>
              <a:ext uri="{FF2B5EF4-FFF2-40B4-BE49-F238E27FC236}">
                <a16:creationId xmlns:a16="http://schemas.microsoft.com/office/drawing/2014/main" id="{06718C4D-062A-9D54-27DA-C62889F9CC9B}"/>
              </a:ext>
            </a:extLst>
          </p:cNvPr>
          <p:cNvSpPr/>
          <p:nvPr/>
        </p:nvSpPr>
        <p:spPr>
          <a:xfrm rot="16781346">
            <a:off x="4623571" y="8582679"/>
            <a:ext cx="238972" cy="751742"/>
          </a:xfrm>
          <a:prstGeom prst="curvedLeftArrow">
            <a:avLst>
              <a:gd name="adj1" fmla="val 25000"/>
              <a:gd name="adj2" fmla="val 38300"/>
              <a:gd name="adj3" fmla="val 25000"/>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7B4F3005-5E34-6E36-8F42-AFBEC32C7634}"/>
              </a:ext>
            </a:extLst>
          </p:cNvPr>
          <p:cNvSpPr txBox="1"/>
          <p:nvPr/>
        </p:nvSpPr>
        <p:spPr>
          <a:xfrm>
            <a:off x="-5765690" y="-2750863"/>
            <a:ext cx="2143760" cy="369332"/>
          </a:xfrm>
          <a:prstGeom prst="rect">
            <a:avLst/>
          </a:prstGeom>
          <a:solidFill>
            <a:schemeClr val="accent4"/>
          </a:solidFill>
        </p:spPr>
        <p:txBody>
          <a:bodyPr wrap="square" rtlCol="0">
            <a:spAutoFit/>
          </a:bodyPr>
          <a:lstStyle/>
          <a:p>
            <a:r>
              <a:rPr kumimoji="1" lang="ja-JP" altLang="en-US" dirty="0"/>
              <a:t>本編はじめに</a:t>
            </a:r>
          </a:p>
        </p:txBody>
      </p:sp>
      <p:sp>
        <p:nvSpPr>
          <p:cNvPr id="18" name="スライド番号プレースホルダー 1">
            <a:extLst>
              <a:ext uri="{FF2B5EF4-FFF2-40B4-BE49-F238E27FC236}">
                <a16:creationId xmlns:a16="http://schemas.microsoft.com/office/drawing/2014/main" id="{CE009901-C2C8-1001-C069-EDBB490859DD}"/>
              </a:ext>
            </a:extLst>
          </p:cNvPr>
          <p:cNvSpPr>
            <a:spLocks noGrp="1"/>
          </p:cNvSpPr>
          <p:nvPr>
            <p:ph type="sldNum" sz="quarter" idx="12"/>
          </p:nvPr>
        </p:nvSpPr>
        <p:spPr>
          <a:xfrm>
            <a:off x="9322" y="6556942"/>
            <a:ext cx="2743200" cy="365125"/>
          </a:xfrm>
        </p:spPr>
        <p:txBody>
          <a:bodyPr/>
          <a:lstStyle/>
          <a:p>
            <a:pPr algn="l"/>
            <a:r>
              <a:rPr kumimoji="1" lang="en-US" altLang="ja-JP" dirty="0"/>
              <a:t>1</a:t>
            </a:r>
          </a:p>
        </p:txBody>
      </p:sp>
      <p:sp>
        <p:nvSpPr>
          <p:cNvPr id="21" name="Rectangle 2">
            <a:extLst>
              <a:ext uri="{FF2B5EF4-FFF2-40B4-BE49-F238E27FC236}">
                <a16:creationId xmlns:a16="http://schemas.microsoft.com/office/drawing/2014/main" id="{49BF0216-226A-74A1-B9D6-2C5DC2AB02A5}"/>
              </a:ext>
            </a:extLst>
          </p:cNvPr>
          <p:cNvSpPr>
            <a:spLocks noChangeArrowheads="1"/>
          </p:cNvSpPr>
          <p:nvPr/>
        </p:nvSpPr>
        <p:spPr bwMode="auto">
          <a:xfrm>
            <a:off x="22050" y="168574"/>
            <a:ext cx="6083674"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長町地区は、仙台市南部の広域拠点として都市機能の集積が図られており、地区内には、</a:t>
            </a: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長町駅西側の古くからの長町商店街エリア、区画整理事業により整備された</a:t>
            </a: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長町駅東側のあすと長町エリア、太白区役所周辺の長町南エリアの</a:t>
            </a: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エリアがあります。</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あすと長町エリアと長町南エリアが大型商業施設や集客施設を中心に新しい賑わいを生み出す一方で、長町商店街エリアは、近隣の賑わいを十分に取り込むまでには至っておらず、空き店舗や空き地の発生、駐車場への転用等が散見される状況にあります。</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このような状況を受け、長町地区全体の更なる発展のためには長町商店街エリアの活性化が重要との共通認識の下、地域と行政が連携し、</a:t>
            </a: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2023</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から長町商店街エリアにおける歩いて楽しい街並みづくりの取組みが始められました。</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2024</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月には、地域での議論をベースとした長町・歩いて楽しい街並みの将来像（ビジョン）（以下「将来ビジョン」という。）が市により策定され、</a:t>
            </a: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2024</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年６月からは将来ビジョンの具体化に向け、官民が連携して検討を進める長町・歩いて楽しい街並みづくり検討会（以下「検討会」という。）が発足し、様々な議論やそれを踏まえた社会実験による検証等を行いながら取組みを進めてきました。</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この長町・街並みづくりプラン</a:t>
            </a:r>
            <a:r>
              <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rPr>
              <a:t>2026</a:t>
            </a: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（以下「本プラン」という。）は、これまでの検討を踏まえ、長町商店街エリアにおける目指す街並みの姿、街並みづくりの基本的な方針や具体的な取組みを整理したものです。</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今後、本プランに基づき、古くからの長町の良さ、多様性を受容してきた歴史や風土を大切にしながら、社会環境の変化等にも柔軟に対応しつつ、官民が連携し、できることから取組みを進めていきます。</a:t>
            </a:r>
          </a:p>
        </p:txBody>
      </p:sp>
      <p:pic>
        <p:nvPicPr>
          <p:cNvPr id="8" name="図 7">
            <a:extLst>
              <a:ext uri="{FF2B5EF4-FFF2-40B4-BE49-F238E27FC236}">
                <a16:creationId xmlns:a16="http://schemas.microsoft.com/office/drawing/2014/main" id="{243638E3-2170-4518-282B-655C9B83ECC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29305" y="8958550"/>
            <a:ext cx="176484" cy="168463"/>
          </a:xfrm>
          <a:prstGeom prst="rect">
            <a:avLst/>
          </a:prstGeom>
        </p:spPr>
      </p:pic>
      <p:sp>
        <p:nvSpPr>
          <p:cNvPr id="4" name="Rectangle 2">
            <a:extLst>
              <a:ext uri="{FF2B5EF4-FFF2-40B4-BE49-F238E27FC236}">
                <a16:creationId xmlns:a16="http://schemas.microsoft.com/office/drawing/2014/main" id="{0C5CFCC0-16F2-2B0A-3612-5029FCF4702B}"/>
              </a:ext>
            </a:extLst>
          </p:cNvPr>
          <p:cNvSpPr>
            <a:spLocks noChangeArrowheads="1"/>
          </p:cNvSpPr>
          <p:nvPr/>
        </p:nvSpPr>
        <p:spPr bwMode="auto">
          <a:xfrm>
            <a:off x="-12481809" y="-2761069"/>
            <a:ext cx="6193014"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565150" indent="-285750" algn="just">
              <a:buFont typeface="Arial" panose="020B0604020202020204" pitchFamily="34" charset="0"/>
              <a:buChar char="•"/>
            </a:pP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仙台市の南部に位置する</a:t>
            </a:r>
            <a:r>
              <a:rPr lang="ja-JP" altLang="en-US" sz="900" b="1" kern="100" dirty="0">
                <a:latin typeface="BIZ UDPゴシック" panose="020B0400000000000000" pitchFamily="50" charset="-128"/>
                <a:ea typeface="BIZ UDPゴシック" panose="020B0400000000000000" pitchFamily="50" charset="-128"/>
                <a:cs typeface="Times New Roman" panose="02020603050405020304" pitchFamily="18" charset="0"/>
              </a:rPr>
              <a:t>長町地区</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は、地区内人口</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約</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万人（</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2025</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年度）を抱え、</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や地下鉄の４駅とともに路線バスとの交通結節機能を有するほか、区役所等の行政施設、文化センターや図書館等の文化施設を備えるなど、市南部の広域拠点として都市機能の集積が図られています。</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歴史的にも、現在の</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長町駅西側の旧国道</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4</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号周辺（長町商店街エリア）を中心に、江戸時代には宿場町として栄え、明治時代には青果市場が設置されるとともに商店が集積していました。その後も長町駅が開業し、秋保電鉄や市電の終着駅となるなど、市南部の中心地、交通・物流の拠点として発展を続け、商業のまちとして人々が行き交ってきました。</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現在の長町地区には、３つのエリアがあります。</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900" b="1" kern="100" dirty="0">
                <a:latin typeface="BIZ UDPゴシック" panose="020B0400000000000000" pitchFamily="50" charset="-128"/>
                <a:ea typeface="BIZ UDPゴシック" panose="020B0400000000000000" pitchFamily="50" charset="-128"/>
                <a:cs typeface="Times New Roman" panose="02020603050405020304" pitchFamily="18" charset="0"/>
              </a:rPr>
              <a:t>あすと長町エリア</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は、</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長町駅東側が区画整理事業により整備され、高層マンションや大型商業施設が立ち並び、子育て世代の人口が増加するとともに、大型商業施設やイベント広場を中心に賑わいが生み出されています。</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900" b="1" kern="100" dirty="0">
                <a:latin typeface="BIZ UDPゴシック" panose="020B0400000000000000" pitchFamily="50" charset="-128"/>
                <a:ea typeface="BIZ UDPゴシック" panose="020B0400000000000000" pitchFamily="50" charset="-128"/>
                <a:cs typeface="Times New Roman" panose="02020603050405020304" pitchFamily="18" charset="0"/>
              </a:rPr>
              <a:t>長町南エリア</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は、太白区役所と大型商業施設が隣接して立地し、大型商業施設を中心に人が集まり、賑わいが生み出されています。</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900" b="1" kern="100" dirty="0">
                <a:latin typeface="BIZ UDPゴシック" panose="020B0400000000000000" pitchFamily="50" charset="-128"/>
                <a:ea typeface="BIZ UDPゴシック" panose="020B0400000000000000" pitchFamily="50" charset="-128"/>
                <a:cs typeface="Times New Roman" panose="02020603050405020304" pitchFamily="18" charset="0"/>
              </a:rPr>
              <a:t>長町商店街エリア</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は、旧国道４号沿道を中心に古くからの商店街が立地していますが、近隣エリアの賑わいを十分に取り込むまでには至っておらず、事業主の高齢化や事業継承の困難さにより、空き店舗や空き地の発生、駐車場への転用等が散見される状況にあります。</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5" name="Rectangle 2">
            <a:extLst>
              <a:ext uri="{FF2B5EF4-FFF2-40B4-BE49-F238E27FC236}">
                <a16:creationId xmlns:a16="http://schemas.microsoft.com/office/drawing/2014/main" id="{BCCB4102-4798-744D-13D4-27B026D1D768}"/>
              </a:ext>
            </a:extLst>
          </p:cNvPr>
          <p:cNvSpPr>
            <a:spLocks noChangeArrowheads="1"/>
          </p:cNvSpPr>
          <p:nvPr/>
        </p:nvSpPr>
        <p:spPr bwMode="auto">
          <a:xfrm>
            <a:off x="-12842106" y="699849"/>
            <a:ext cx="12191999"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marL="565150" indent="-285750" algn="just">
              <a:buFont typeface="Arial" panose="020B0604020202020204" pitchFamily="34" charset="0"/>
              <a:buChar char="•"/>
            </a:pP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このような状況を受け、長町地区全体の更なる発展のためには長町商店街エリアの活性化が重要との共通認識の下、</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地域と</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行政が連携し、２０２３年度から</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長町商店街エリア</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における</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歩いて楽しい街並みづくり</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の取組みが始められました。</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2024</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月には、</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地域での議論をベースとした</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長町・歩いて楽しい街並みの将来像（ビジョン）（以下「将来ビジョン」という。）</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が市により策定され、</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2024</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年６月からは</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将来ビジョンの具体化に向け、官民が連携して検討を進める長町・歩いて楽しい街並みづくり検討会</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（以下「検討会」という。）が発足し</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様々な</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議論</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やそれを</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踏まえた社会実験による検証等を行いながら取組みを進めてきました。</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この</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長町・街並みづくり</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プラン</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2026</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（以下「</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本プラン</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」という。）は</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、これまでの検討を踏まえ、長町商店街エリアにおける目指す</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街並みの</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姿</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、街並みづくりの基本的な方針や</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具体的な</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取組み</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を整理した</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ものです。</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今後、本</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プラン</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に基づき、</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古くからの長町のよさ、多様性を受容してきた歴史や風土を大切にしながら、</a:t>
            </a:r>
            <a:r>
              <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社会環境の変化等にも柔軟に対応しつつ、官民が連携し、できることから取組みを進めて</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いきます。</a:t>
            </a:r>
            <a:endParaRPr lang="ja-JP"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494" name="図 493">
            <a:extLst>
              <a:ext uri="{FF2B5EF4-FFF2-40B4-BE49-F238E27FC236}">
                <a16:creationId xmlns:a16="http://schemas.microsoft.com/office/drawing/2014/main" id="{D8714CE2-FD44-8AA2-3148-8FCD3E7BBC5B}"/>
              </a:ext>
            </a:extLst>
          </p:cNvPr>
          <p:cNvPicPr>
            <a:picLocks noChangeAspect="1"/>
          </p:cNvPicPr>
          <p:nvPr/>
        </p:nvPicPr>
        <p:blipFill>
          <a:blip r:embed="rId11"/>
          <a:stretch>
            <a:fillRect/>
          </a:stretch>
        </p:blipFill>
        <p:spPr>
          <a:xfrm>
            <a:off x="208615" y="10474048"/>
            <a:ext cx="5929542" cy="1741015"/>
          </a:xfrm>
          <a:prstGeom prst="rect">
            <a:avLst/>
          </a:prstGeom>
        </p:spPr>
      </p:pic>
      <p:sp>
        <p:nvSpPr>
          <p:cNvPr id="495" name="四角形: 角を丸くする 494">
            <a:extLst>
              <a:ext uri="{FF2B5EF4-FFF2-40B4-BE49-F238E27FC236}">
                <a16:creationId xmlns:a16="http://schemas.microsoft.com/office/drawing/2014/main" id="{7382FF14-E5CB-2DBF-BB05-C79F2243E87B}"/>
              </a:ext>
            </a:extLst>
          </p:cNvPr>
          <p:cNvSpPr/>
          <p:nvPr/>
        </p:nvSpPr>
        <p:spPr>
          <a:xfrm>
            <a:off x="4718516" y="-3082637"/>
            <a:ext cx="3307833" cy="2148148"/>
          </a:xfrm>
          <a:prstGeom prst="roundRect">
            <a:avLst/>
          </a:prstGeom>
          <a:solidFill>
            <a:schemeClr val="accent4">
              <a:lumMod val="60000"/>
              <a:lumOff val="40000"/>
            </a:schemeClr>
          </a:solidFill>
          <a:ln w="38100">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01" name="四角形: 角を丸くする 500">
            <a:extLst>
              <a:ext uri="{FF2B5EF4-FFF2-40B4-BE49-F238E27FC236}">
                <a16:creationId xmlns:a16="http://schemas.microsoft.com/office/drawing/2014/main" id="{0B1F4E24-9E3E-3795-87CC-EA060AF03136}"/>
              </a:ext>
            </a:extLst>
          </p:cNvPr>
          <p:cNvSpPr/>
          <p:nvPr/>
        </p:nvSpPr>
        <p:spPr>
          <a:xfrm>
            <a:off x="9207969" y="-3403859"/>
            <a:ext cx="5026337" cy="2526993"/>
          </a:xfrm>
          <a:prstGeom prst="roundRect">
            <a:avLst/>
          </a:prstGeom>
          <a:solidFill>
            <a:schemeClr val="accent4"/>
          </a:solidFill>
          <a:ln w="38100">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02" name="四角形: 角を丸くする 501">
            <a:extLst>
              <a:ext uri="{FF2B5EF4-FFF2-40B4-BE49-F238E27FC236}">
                <a16:creationId xmlns:a16="http://schemas.microsoft.com/office/drawing/2014/main" id="{C7C18BB5-EC56-9A65-F51F-3D331C63FFDA}"/>
              </a:ext>
            </a:extLst>
          </p:cNvPr>
          <p:cNvSpPr/>
          <p:nvPr/>
        </p:nvSpPr>
        <p:spPr>
          <a:xfrm>
            <a:off x="247169" y="-3039410"/>
            <a:ext cx="3289727" cy="2097482"/>
          </a:xfrm>
          <a:prstGeom prst="roundRect">
            <a:avLst/>
          </a:prstGeom>
          <a:solidFill>
            <a:schemeClr val="accent4">
              <a:lumMod val="40000"/>
              <a:lumOff val="60000"/>
            </a:schemeClr>
          </a:solidFill>
          <a:ln w="38100">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dirty="0">
              <a:latin typeface="BIZ UDPゴシック" panose="020B0400000000000000" pitchFamily="50" charset="-128"/>
              <a:ea typeface="BIZ UDPゴシック" panose="020B0400000000000000" pitchFamily="50" charset="-128"/>
            </a:endParaRPr>
          </a:p>
        </p:txBody>
      </p:sp>
      <p:sp>
        <p:nvSpPr>
          <p:cNvPr id="503" name="二等辺三角形 502">
            <a:extLst>
              <a:ext uri="{FF2B5EF4-FFF2-40B4-BE49-F238E27FC236}">
                <a16:creationId xmlns:a16="http://schemas.microsoft.com/office/drawing/2014/main" id="{AEF12DCD-5110-0617-E788-D776E01A374B}"/>
              </a:ext>
            </a:extLst>
          </p:cNvPr>
          <p:cNvSpPr/>
          <p:nvPr/>
        </p:nvSpPr>
        <p:spPr>
          <a:xfrm rot="5400000">
            <a:off x="3383722" y="-2139962"/>
            <a:ext cx="1261741" cy="150397"/>
          </a:xfrm>
          <a:prstGeom prst="triangl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04" name="二等辺三角形 503">
            <a:extLst>
              <a:ext uri="{FF2B5EF4-FFF2-40B4-BE49-F238E27FC236}">
                <a16:creationId xmlns:a16="http://schemas.microsoft.com/office/drawing/2014/main" id="{9C839690-6D36-2B10-120F-4DAFBB6EB602}"/>
              </a:ext>
            </a:extLst>
          </p:cNvPr>
          <p:cNvSpPr/>
          <p:nvPr/>
        </p:nvSpPr>
        <p:spPr>
          <a:xfrm rot="5400000">
            <a:off x="8205367" y="-2129769"/>
            <a:ext cx="1261741" cy="150397"/>
          </a:xfrm>
          <a:prstGeom prst="triangl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05" name="楕円 504">
            <a:extLst>
              <a:ext uri="{FF2B5EF4-FFF2-40B4-BE49-F238E27FC236}">
                <a16:creationId xmlns:a16="http://schemas.microsoft.com/office/drawing/2014/main" id="{9D30B3DE-7662-B9D0-A6DD-6EA1F1955452}"/>
              </a:ext>
            </a:extLst>
          </p:cNvPr>
          <p:cNvSpPr/>
          <p:nvPr/>
        </p:nvSpPr>
        <p:spPr>
          <a:xfrm>
            <a:off x="668465" y="-1885504"/>
            <a:ext cx="694761" cy="701583"/>
          </a:xfrm>
          <a:prstGeom prst="ellipse">
            <a:avLst/>
          </a:prstGeom>
          <a:solidFill>
            <a:srgbClr val="66CCFF">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06" name="楕円 505">
            <a:extLst>
              <a:ext uri="{FF2B5EF4-FFF2-40B4-BE49-F238E27FC236}">
                <a16:creationId xmlns:a16="http://schemas.microsoft.com/office/drawing/2014/main" id="{BEDE82BF-D916-3749-A9F5-90C65D3C0290}"/>
              </a:ext>
            </a:extLst>
          </p:cNvPr>
          <p:cNvSpPr/>
          <p:nvPr/>
        </p:nvSpPr>
        <p:spPr>
          <a:xfrm>
            <a:off x="1620902" y="-2792219"/>
            <a:ext cx="484154" cy="478805"/>
          </a:xfrm>
          <a:prstGeom prst="ellipse">
            <a:avLst/>
          </a:prstGeom>
          <a:solidFill>
            <a:srgbClr val="F36135">
              <a:alpha val="45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07" name="楕円 506">
            <a:extLst>
              <a:ext uri="{FF2B5EF4-FFF2-40B4-BE49-F238E27FC236}">
                <a16:creationId xmlns:a16="http://schemas.microsoft.com/office/drawing/2014/main" id="{15B100B9-0000-9CA2-E717-3CA926821029}"/>
              </a:ext>
            </a:extLst>
          </p:cNvPr>
          <p:cNvSpPr/>
          <p:nvPr/>
        </p:nvSpPr>
        <p:spPr>
          <a:xfrm>
            <a:off x="2457608" y="-1863937"/>
            <a:ext cx="694761" cy="701583"/>
          </a:xfrm>
          <a:prstGeom prst="ellipse">
            <a:avLst/>
          </a:prstGeom>
          <a:solidFill>
            <a:srgbClr val="66CCFF">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08" name="楕円 507">
            <a:extLst>
              <a:ext uri="{FF2B5EF4-FFF2-40B4-BE49-F238E27FC236}">
                <a16:creationId xmlns:a16="http://schemas.microsoft.com/office/drawing/2014/main" id="{A2F8AEE8-DE1E-ADA4-5748-92FB68598F92}"/>
              </a:ext>
            </a:extLst>
          </p:cNvPr>
          <p:cNvSpPr/>
          <p:nvPr/>
        </p:nvSpPr>
        <p:spPr>
          <a:xfrm>
            <a:off x="11226314" y="-3250806"/>
            <a:ext cx="1055579" cy="1059794"/>
          </a:xfrm>
          <a:prstGeom prst="ellipse">
            <a:avLst/>
          </a:prstGeom>
          <a:solidFill>
            <a:srgbClr val="F36135">
              <a:alpha val="8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09" name="楕円 508">
            <a:extLst>
              <a:ext uri="{FF2B5EF4-FFF2-40B4-BE49-F238E27FC236}">
                <a16:creationId xmlns:a16="http://schemas.microsoft.com/office/drawing/2014/main" id="{394594D5-E187-69E9-432F-500F489DEBC1}"/>
              </a:ext>
            </a:extLst>
          </p:cNvPr>
          <p:cNvSpPr/>
          <p:nvPr/>
        </p:nvSpPr>
        <p:spPr>
          <a:xfrm>
            <a:off x="12519659" y="-2134131"/>
            <a:ext cx="1055579" cy="1059794"/>
          </a:xfrm>
          <a:prstGeom prst="ellipse">
            <a:avLst/>
          </a:prstGeom>
          <a:solidFill>
            <a:srgbClr val="66CCFF">
              <a:alpha val="8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10" name="楕円 509">
            <a:extLst>
              <a:ext uri="{FF2B5EF4-FFF2-40B4-BE49-F238E27FC236}">
                <a16:creationId xmlns:a16="http://schemas.microsoft.com/office/drawing/2014/main" id="{ABE5A7B2-EC68-D91C-DD22-EB315DA34E21}"/>
              </a:ext>
            </a:extLst>
          </p:cNvPr>
          <p:cNvSpPr/>
          <p:nvPr/>
        </p:nvSpPr>
        <p:spPr>
          <a:xfrm>
            <a:off x="5162241" y="-1812763"/>
            <a:ext cx="694761" cy="701583"/>
          </a:xfrm>
          <a:prstGeom prst="ellipse">
            <a:avLst/>
          </a:prstGeom>
          <a:solidFill>
            <a:srgbClr val="66CCFF">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11" name="楕円 510">
            <a:extLst>
              <a:ext uri="{FF2B5EF4-FFF2-40B4-BE49-F238E27FC236}">
                <a16:creationId xmlns:a16="http://schemas.microsoft.com/office/drawing/2014/main" id="{FA8DBB95-525F-90E4-5EC9-B3883A0E422F}"/>
              </a:ext>
            </a:extLst>
          </p:cNvPr>
          <p:cNvSpPr/>
          <p:nvPr/>
        </p:nvSpPr>
        <p:spPr>
          <a:xfrm>
            <a:off x="6965590" y="-1789702"/>
            <a:ext cx="694761" cy="701583"/>
          </a:xfrm>
          <a:prstGeom prst="ellipse">
            <a:avLst/>
          </a:prstGeom>
          <a:solidFill>
            <a:srgbClr val="66CCFF">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12" name="楕円 511">
            <a:extLst>
              <a:ext uri="{FF2B5EF4-FFF2-40B4-BE49-F238E27FC236}">
                <a16:creationId xmlns:a16="http://schemas.microsoft.com/office/drawing/2014/main" id="{4167313C-6FD4-CCC2-5743-F79D0A5B77D6}"/>
              </a:ext>
            </a:extLst>
          </p:cNvPr>
          <p:cNvSpPr/>
          <p:nvPr/>
        </p:nvSpPr>
        <p:spPr>
          <a:xfrm>
            <a:off x="6025051" y="-2906479"/>
            <a:ext cx="694761" cy="701583"/>
          </a:xfrm>
          <a:prstGeom prst="ellipse">
            <a:avLst/>
          </a:prstGeom>
          <a:solidFill>
            <a:srgbClr val="F36135">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13" name="テキスト ボックス 512">
            <a:extLst>
              <a:ext uri="{FF2B5EF4-FFF2-40B4-BE49-F238E27FC236}">
                <a16:creationId xmlns:a16="http://schemas.microsoft.com/office/drawing/2014/main" id="{31C07F88-6E5F-41A9-36F5-BB3F742B1A11}"/>
              </a:ext>
            </a:extLst>
          </p:cNvPr>
          <p:cNvSpPr txBox="1"/>
          <p:nvPr/>
        </p:nvSpPr>
        <p:spPr>
          <a:xfrm>
            <a:off x="610554" y="-2810035"/>
            <a:ext cx="3004194" cy="379759"/>
          </a:xfrm>
          <a:prstGeom prst="rect">
            <a:avLst/>
          </a:prstGeom>
          <a:noFill/>
          <a:ln>
            <a:noFill/>
          </a:ln>
        </p:spPr>
        <p:txBody>
          <a:bodyPr wrap="square" rtlCol="0">
            <a:noAutofit/>
          </a:bodyPr>
          <a:lstStyle/>
          <a:p>
            <a:r>
              <a:rPr kumimoji="1" lang="ja-JP" altLang="en-US" sz="2400" dirty="0">
                <a:latin typeface="BIZ UDPゴシック" panose="020B0400000000000000" pitchFamily="50" charset="-128"/>
                <a:ea typeface="BIZ UDPゴシック" panose="020B0400000000000000" pitchFamily="50" charset="-128"/>
              </a:rPr>
              <a:t>長町商店街エリア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14" name="テキスト ボックス 513">
            <a:extLst>
              <a:ext uri="{FF2B5EF4-FFF2-40B4-BE49-F238E27FC236}">
                <a16:creationId xmlns:a16="http://schemas.microsoft.com/office/drawing/2014/main" id="{1DE8622A-7CA6-10EC-18A4-87E76C758C55}"/>
              </a:ext>
            </a:extLst>
          </p:cNvPr>
          <p:cNvSpPr txBox="1"/>
          <p:nvPr/>
        </p:nvSpPr>
        <p:spPr>
          <a:xfrm>
            <a:off x="1957050" y="-1852017"/>
            <a:ext cx="1713829" cy="379759"/>
          </a:xfrm>
          <a:prstGeom prst="rect">
            <a:avLst/>
          </a:prstGeom>
          <a:noFill/>
          <a:ln>
            <a:noFill/>
          </a:ln>
        </p:spPr>
        <p:txBody>
          <a:bodyPr wrap="square" rtlCol="0">
            <a:noAutofit/>
          </a:bodyPr>
          <a:lstStyle/>
          <a:p>
            <a:pPr algn="ctr"/>
            <a:r>
              <a:rPr kumimoji="1" lang="ja-JP" altLang="en-US" sz="2400" dirty="0">
                <a:latin typeface="BIZ UDPゴシック" panose="020B0400000000000000" pitchFamily="50" charset="-128"/>
                <a:ea typeface="BIZ UDPゴシック" panose="020B0400000000000000" pitchFamily="50" charset="-128"/>
              </a:rPr>
              <a:t>あすと長町</a:t>
            </a:r>
            <a:endParaRPr kumimoji="1" lang="en-US" altLang="ja-JP" sz="2400" dirty="0">
              <a:latin typeface="BIZ UDPゴシック" panose="020B0400000000000000" pitchFamily="50" charset="-128"/>
              <a:ea typeface="BIZ UDPゴシック" panose="020B0400000000000000" pitchFamily="50" charset="-128"/>
            </a:endParaRPr>
          </a:p>
          <a:p>
            <a:pPr algn="ctr"/>
            <a:r>
              <a:rPr kumimoji="1" lang="ja-JP" altLang="en-US" sz="2400" dirty="0">
                <a:latin typeface="BIZ UDPゴシック" panose="020B0400000000000000" pitchFamily="50" charset="-128"/>
                <a:ea typeface="BIZ UDPゴシック" panose="020B0400000000000000" pitchFamily="50" charset="-128"/>
              </a:rPr>
              <a:t>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15" name="テキスト ボックス 514">
            <a:extLst>
              <a:ext uri="{FF2B5EF4-FFF2-40B4-BE49-F238E27FC236}">
                <a16:creationId xmlns:a16="http://schemas.microsoft.com/office/drawing/2014/main" id="{D1FCE5A2-2120-DCB2-4E73-0695F86EC35A}"/>
              </a:ext>
            </a:extLst>
          </p:cNvPr>
          <p:cNvSpPr txBox="1"/>
          <p:nvPr/>
        </p:nvSpPr>
        <p:spPr>
          <a:xfrm>
            <a:off x="403628" y="-1850506"/>
            <a:ext cx="1296102" cy="379759"/>
          </a:xfrm>
          <a:prstGeom prst="rect">
            <a:avLst/>
          </a:prstGeom>
          <a:noFill/>
          <a:ln>
            <a:noFill/>
          </a:ln>
        </p:spPr>
        <p:txBody>
          <a:bodyPr wrap="square" rtlCol="0">
            <a:noAutofit/>
          </a:bodyPr>
          <a:lstStyle/>
          <a:p>
            <a:pPr algn="ctr"/>
            <a:r>
              <a:rPr kumimoji="1" lang="ja-JP" altLang="en-US" sz="2400" dirty="0">
                <a:latin typeface="BIZ UDPゴシック" panose="020B0400000000000000" pitchFamily="50" charset="-128"/>
                <a:ea typeface="BIZ UDPゴシック" panose="020B0400000000000000" pitchFamily="50" charset="-128"/>
              </a:rPr>
              <a:t>長町南</a:t>
            </a:r>
            <a:endParaRPr kumimoji="1" lang="en-US" altLang="ja-JP" sz="2400" dirty="0">
              <a:latin typeface="BIZ UDPゴシック" panose="020B0400000000000000" pitchFamily="50" charset="-128"/>
              <a:ea typeface="BIZ UDPゴシック" panose="020B0400000000000000" pitchFamily="50" charset="-128"/>
            </a:endParaRPr>
          </a:p>
          <a:p>
            <a:pPr algn="ctr"/>
            <a:r>
              <a:rPr kumimoji="1" lang="ja-JP" altLang="en-US" sz="2400" dirty="0">
                <a:latin typeface="BIZ UDPゴシック" panose="020B0400000000000000" pitchFamily="50" charset="-128"/>
                <a:ea typeface="BIZ UDPゴシック" panose="020B0400000000000000" pitchFamily="50" charset="-128"/>
              </a:rPr>
              <a:t>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16" name="テキスト ボックス 515">
            <a:extLst>
              <a:ext uri="{FF2B5EF4-FFF2-40B4-BE49-F238E27FC236}">
                <a16:creationId xmlns:a16="http://schemas.microsoft.com/office/drawing/2014/main" id="{488C98B8-C84C-6E59-22F1-0448FDA563AA}"/>
              </a:ext>
            </a:extLst>
          </p:cNvPr>
          <p:cNvSpPr txBox="1"/>
          <p:nvPr/>
        </p:nvSpPr>
        <p:spPr>
          <a:xfrm>
            <a:off x="5537982" y="-2936658"/>
            <a:ext cx="1718288" cy="428987"/>
          </a:xfrm>
          <a:prstGeom prst="rect">
            <a:avLst/>
          </a:prstGeom>
          <a:noFill/>
          <a:ln>
            <a:noFill/>
          </a:ln>
        </p:spPr>
        <p:txBody>
          <a:bodyPr wrap="square" rtlCol="0">
            <a:noAutofit/>
          </a:bodyPr>
          <a:lstStyle/>
          <a:p>
            <a:pPr algn="ctr"/>
            <a:r>
              <a:rPr kumimoji="1" lang="ja-JP" altLang="en-US" sz="2400" dirty="0">
                <a:latin typeface="BIZ UDPゴシック" panose="020B0400000000000000" pitchFamily="50" charset="-128"/>
                <a:ea typeface="BIZ UDPゴシック" panose="020B0400000000000000" pitchFamily="50" charset="-128"/>
              </a:rPr>
              <a:t>長町商店街エリア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17" name="テキスト ボックス 516">
            <a:extLst>
              <a:ext uri="{FF2B5EF4-FFF2-40B4-BE49-F238E27FC236}">
                <a16:creationId xmlns:a16="http://schemas.microsoft.com/office/drawing/2014/main" id="{3785E2FE-6DF2-8245-AA79-C17A3D51C004}"/>
              </a:ext>
            </a:extLst>
          </p:cNvPr>
          <p:cNvSpPr txBox="1"/>
          <p:nvPr/>
        </p:nvSpPr>
        <p:spPr>
          <a:xfrm>
            <a:off x="10919668" y="-3130697"/>
            <a:ext cx="1838981" cy="379759"/>
          </a:xfrm>
          <a:prstGeom prst="rect">
            <a:avLst/>
          </a:prstGeom>
          <a:noFill/>
          <a:ln>
            <a:noFill/>
          </a:ln>
        </p:spPr>
        <p:txBody>
          <a:bodyPr wrap="square" rtlCol="0">
            <a:noAutofit/>
          </a:bodyPr>
          <a:lstStyle/>
          <a:p>
            <a:pPr algn="ctr"/>
            <a:r>
              <a:rPr kumimoji="1" lang="ja-JP" altLang="en-US" sz="2400" dirty="0">
                <a:latin typeface="BIZ UDPゴシック" panose="020B0400000000000000" pitchFamily="50" charset="-128"/>
                <a:ea typeface="BIZ UDPゴシック" panose="020B0400000000000000" pitchFamily="50" charset="-128"/>
              </a:rPr>
              <a:t>長町商店街エリア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18" name="矢印: 左右 517">
            <a:extLst>
              <a:ext uri="{FF2B5EF4-FFF2-40B4-BE49-F238E27FC236}">
                <a16:creationId xmlns:a16="http://schemas.microsoft.com/office/drawing/2014/main" id="{BF9DCC34-E165-2057-9B43-7C4195558B78}"/>
              </a:ext>
            </a:extLst>
          </p:cNvPr>
          <p:cNvSpPr/>
          <p:nvPr/>
        </p:nvSpPr>
        <p:spPr>
          <a:xfrm rot="2039500">
            <a:off x="12392265" y="-2558150"/>
            <a:ext cx="847511" cy="282611"/>
          </a:xfrm>
          <a:prstGeom prst="leftRightArrow">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20" name="矢印: 左右 519">
            <a:extLst>
              <a:ext uri="{FF2B5EF4-FFF2-40B4-BE49-F238E27FC236}">
                <a16:creationId xmlns:a16="http://schemas.microsoft.com/office/drawing/2014/main" id="{4163F568-57A2-2AEC-9DD5-CA3054C773CE}"/>
              </a:ext>
            </a:extLst>
          </p:cNvPr>
          <p:cNvSpPr/>
          <p:nvPr/>
        </p:nvSpPr>
        <p:spPr>
          <a:xfrm>
            <a:off x="11103830" y="-1556859"/>
            <a:ext cx="1328030" cy="274642"/>
          </a:xfrm>
          <a:prstGeom prst="leftRightArrow">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21" name="矢印: 右 520">
            <a:extLst>
              <a:ext uri="{FF2B5EF4-FFF2-40B4-BE49-F238E27FC236}">
                <a16:creationId xmlns:a16="http://schemas.microsoft.com/office/drawing/2014/main" id="{28EDF30C-F3FC-91BB-F3A6-7A9CF62D7DA9}"/>
              </a:ext>
            </a:extLst>
          </p:cNvPr>
          <p:cNvSpPr/>
          <p:nvPr/>
        </p:nvSpPr>
        <p:spPr>
          <a:xfrm rot="19364417">
            <a:off x="-2185583" y="-1817246"/>
            <a:ext cx="644749" cy="335059"/>
          </a:xfrm>
          <a:prstGeom prst="rightArrow">
            <a:avLst>
              <a:gd name="adj1" fmla="val 59040"/>
              <a:gd name="adj2" fmla="val 5000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23" name="テキスト ボックス 522">
            <a:extLst>
              <a:ext uri="{FF2B5EF4-FFF2-40B4-BE49-F238E27FC236}">
                <a16:creationId xmlns:a16="http://schemas.microsoft.com/office/drawing/2014/main" id="{A035B72D-80BE-CF13-189C-C149961BC20E}"/>
              </a:ext>
            </a:extLst>
          </p:cNvPr>
          <p:cNvSpPr txBox="1"/>
          <p:nvPr/>
        </p:nvSpPr>
        <p:spPr>
          <a:xfrm>
            <a:off x="51183" y="-1005054"/>
            <a:ext cx="3939988" cy="379759"/>
          </a:xfrm>
          <a:prstGeom prst="rect">
            <a:avLst/>
          </a:prstGeom>
          <a:noFill/>
          <a:ln>
            <a:noFill/>
          </a:ln>
        </p:spPr>
        <p:txBody>
          <a:bodyPr wrap="square" rtlCol="0">
            <a:noAutofit/>
          </a:bodyPr>
          <a:lstStyle/>
          <a:p>
            <a:r>
              <a:rPr kumimoji="1" lang="ja-JP" altLang="en-US" sz="2000" dirty="0">
                <a:latin typeface="BIZ UDPゴシック" panose="020B0400000000000000" pitchFamily="50" charset="-128"/>
                <a:ea typeface="BIZ UDPゴシック" panose="020B0400000000000000" pitchFamily="50" charset="-128"/>
              </a:rPr>
              <a:t>長町商店街エリアは、他２エリアの賑わいを取り込み切れていない。</a:t>
            </a:r>
            <a:endParaRPr kumimoji="1" lang="en-US" altLang="ja-JP" sz="2000" dirty="0">
              <a:latin typeface="BIZ UDPゴシック" panose="020B0400000000000000" pitchFamily="50" charset="-128"/>
              <a:ea typeface="BIZ UDPゴシック" panose="020B0400000000000000" pitchFamily="50" charset="-128"/>
            </a:endParaRPr>
          </a:p>
        </p:txBody>
      </p:sp>
      <p:sp>
        <p:nvSpPr>
          <p:cNvPr id="525" name="矢印: 右 524">
            <a:extLst>
              <a:ext uri="{FF2B5EF4-FFF2-40B4-BE49-F238E27FC236}">
                <a16:creationId xmlns:a16="http://schemas.microsoft.com/office/drawing/2014/main" id="{7968B3F6-CDE4-E90A-9596-A24C35FAD84B}"/>
              </a:ext>
            </a:extLst>
          </p:cNvPr>
          <p:cNvSpPr/>
          <p:nvPr/>
        </p:nvSpPr>
        <p:spPr>
          <a:xfrm rot="12806429">
            <a:off x="2138559" y="-2304755"/>
            <a:ext cx="661417" cy="335059"/>
          </a:xfrm>
          <a:prstGeom prst="rightArrow">
            <a:avLst/>
          </a:prstGeom>
          <a:solidFill>
            <a:schemeClr val="bg1"/>
          </a:solidFill>
          <a:ln w="38100">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26" name="テキスト ボックス 525">
            <a:extLst>
              <a:ext uri="{FF2B5EF4-FFF2-40B4-BE49-F238E27FC236}">
                <a16:creationId xmlns:a16="http://schemas.microsoft.com/office/drawing/2014/main" id="{25BCCA21-46CA-9AC1-6EA6-54834A6CC9AD}"/>
              </a:ext>
            </a:extLst>
          </p:cNvPr>
          <p:cNvSpPr txBox="1"/>
          <p:nvPr/>
        </p:nvSpPr>
        <p:spPr>
          <a:xfrm>
            <a:off x="4758604" y="-941091"/>
            <a:ext cx="3604447" cy="379759"/>
          </a:xfrm>
          <a:prstGeom prst="rect">
            <a:avLst/>
          </a:prstGeom>
          <a:noFill/>
          <a:ln>
            <a:noFill/>
          </a:ln>
        </p:spPr>
        <p:txBody>
          <a:bodyPr wrap="square" rtlCol="0">
            <a:noAutofit/>
          </a:bodyPr>
          <a:lstStyle/>
          <a:p>
            <a:r>
              <a:rPr kumimoji="1" lang="ja-JP" altLang="en-US" sz="2000" dirty="0">
                <a:latin typeface="BIZ UDPゴシック" panose="020B0400000000000000" pitchFamily="50" charset="-128"/>
                <a:ea typeface="BIZ UDPゴシック" panose="020B0400000000000000" pitchFamily="50" charset="-128"/>
              </a:rPr>
              <a:t>長町商店街エリアが他２エリアから賑わいを取り込む。</a:t>
            </a:r>
            <a:endParaRPr kumimoji="1" lang="en-US" altLang="ja-JP" sz="2000" dirty="0">
              <a:latin typeface="BIZ UDPゴシック" panose="020B0400000000000000" pitchFamily="50" charset="-128"/>
              <a:ea typeface="BIZ UDPゴシック" panose="020B0400000000000000" pitchFamily="50" charset="-128"/>
            </a:endParaRPr>
          </a:p>
        </p:txBody>
      </p:sp>
      <p:sp>
        <p:nvSpPr>
          <p:cNvPr id="527" name="テキスト ボックス 526">
            <a:extLst>
              <a:ext uri="{FF2B5EF4-FFF2-40B4-BE49-F238E27FC236}">
                <a16:creationId xmlns:a16="http://schemas.microsoft.com/office/drawing/2014/main" id="{C7C66363-166D-CDB1-3CD6-15D5D1AED902}"/>
              </a:ext>
            </a:extLst>
          </p:cNvPr>
          <p:cNvSpPr txBox="1"/>
          <p:nvPr/>
        </p:nvSpPr>
        <p:spPr>
          <a:xfrm>
            <a:off x="8600038" y="-979165"/>
            <a:ext cx="6421531" cy="379759"/>
          </a:xfrm>
          <a:prstGeom prst="rect">
            <a:avLst/>
          </a:prstGeom>
          <a:noFill/>
          <a:ln>
            <a:noFill/>
          </a:ln>
        </p:spPr>
        <p:txBody>
          <a:bodyPr wrap="square" rtlCol="0">
            <a:noAutofit/>
          </a:bodyPr>
          <a:lstStyle/>
          <a:p>
            <a:r>
              <a:rPr kumimoji="1" lang="ja-JP" altLang="en-US" sz="2000" dirty="0">
                <a:latin typeface="BIZ UDPゴシック" panose="020B0400000000000000" pitchFamily="50" charset="-128"/>
                <a:ea typeface="BIZ UDPゴシック" panose="020B0400000000000000" pitchFamily="50" charset="-128"/>
              </a:rPr>
              <a:t>３エリアの連携により、各エリアと長町地区全体が賑わう。</a:t>
            </a:r>
            <a:endParaRPr kumimoji="1" lang="en-US" altLang="ja-JP" sz="2000" dirty="0">
              <a:latin typeface="BIZ UDPゴシック" panose="020B0400000000000000" pitchFamily="50" charset="-128"/>
              <a:ea typeface="BIZ UDPゴシック" panose="020B0400000000000000" pitchFamily="50" charset="-128"/>
            </a:endParaRPr>
          </a:p>
          <a:p>
            <a:r>
              <a:rPr kumimoji="1" lang="ja-JP" altLang="en-US" sz="2000" dirty="0">
                <a:latin typeface="BIZ UDPゴシック" panose="020B0400000000000000" pitchFamily="50" charset="-128"/>
                <a:ea typeface="BIZ UDPゴシック" panose="020B0400000000000000" pitchFamily="50" charset="-128"/>
              </a:rPr>
              <a:t>ひいては、他地域への波及により、市全体の発展に寄与。</a:t>
            </a:r>
            <a:endParaRPr kumimoji="1" lang="en-US" altLang="ja-JP" sz="2000" dirty="0">
              <a:latin typeface="BIZ UDPゴシック" panose="020B0400000000000000" pitchFamily="50" charset="-128"/>
              <a:ea typeface="BIZ UDPゴシック" panose="020B0400000000000000" pitchFamily="50" charset="-128"/>
            </a:endParaRPr>
          </a:p>
        </p:txBody>
      </p:sp>
      <p:sp>
        <p:nvSpPr>
          <p:cNvPr id="528" name="テキスト ボックス 527">
            <a:extLst>
              <a:ext uri="{FF2B5EF4-FFF2-40B4-BE49-F238E27FC236}">
                <a16:creationId xmlns:a16="http://schemas.microsoft.com/office/drawing/2014/main" id="{5E25A384-668E-92B5-1A4A-F8EFC5756930}"/>
              </a:ext>
            </a:extLst>
          </p:cNvPr>
          <p:cNvSpPr txBox="1"/>
          <p:nvPr/>
        </p:nvSpPr>
        <p:spPr>
          <a:xfrm>
            <a:off x="1473670" y="-2035258"/>
            <a:ext cx="1021430" cy="379759"/>
          </a:xfrm>
          <a:prstGeom prst="rect">
            <a:avLst/>
          </a:prstGeom>
          <a:noFill/>
          <a:ln>
            <a:noFill/>
          </a:ln>
        </p:spPr>
        <p:txBody>
          <a:bodyPr wrap="square" rtlCol="0">
            <a:noAutofit/>
          </a:bodyPr>
          <a:lstStyle/>
          <a:p>
            <a:r>
              <a:rPr kumimoji="1" lang="ja-JP" altLang="en-US" sz="1600" dirty="0">
                <a:latin typeface="BIZ UDPゴシック" panose="020B0400000000000000" pitchFamily="50" charset="-128"/>
                <a:ea typeface="BIZ UDPゴシック" panose="020B0400000000000000" pitchFamily="50" charset="-128"/>
              </a:rPr>
              <a:t>長町地区</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529" name="テキスト ボックス 528">
            <a:extLst>
              <a:ext uri="{FF2B5EF4-FFF2-40B4-BE49-F238E27FC236}">
                <a16:creationId xmlns:a16="http://schemas.microsoft.com/office/drawing/2014/main" id="{82289C34-7103-9455-5F0E-AAC49576CAA7}"/>
              </a:ext>
            </a:extLst>
          </p:cNvPr>
          <p:cNvSpPr txBox="1"/>
          <p:nvPr/>
        </p:nvSpPr>
        <p:spPr>
          <a:xfrm>
            <a:off x="5921651" y="-2061761"/>
            <a:ext cx="1044764" cy="379759"/>
          </a:xfrm>
          <a:prstGeom prst="rect">
            <a:avLst/>
          </a:prstGeom>
          <a:noFill/>
          <a:ln>
            <a:noFill/>
          </a:ln>
        </p:spPr>
        <p:txBody>
          <a:bodyPr wrap="square" rtlCol="0">
            <a:noAutofit/>
          </a:bodyPr>
          <a:lstStyle/>
          <a:p>
            <a:r>
              <a:rPr kumimoji="1" lang="ja-JP" altLang="en-US" sz="1600" dirty="0">
                <a:latin typeface="BIZ UDPゴシック" panose="020B0400000000000000" pitchFamily="50" charset="-128"/>
                <a:ea typeface="BIZ UDPゴシック" panose="020B0400000000000000" pitchFamily="50" charset="-128"/>
              </a:rPr>
              <a:t>長町地区</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531" name="Chevron 1">
            <a:extLst>
              <a:ext uri="{FF2B5EF4-FFF2-40B4-BE49-F238E27FC236}">
                <a16:creationId xmlns:a16="http://schemas.microsoft.com/office/drawing/2014/main" id="{D1F3E36D-3CC1-3F56-5DA9-F4287C6FFC55}"/>
              </a:ext>
            </a:extLst>
          </p:cNvPr>
          <p:cNvSpPr/>
          <p:nvPr/>
        </p:nvSpPr>
        <p:spPr>
          <a:xfrm>
            <a:off x="205099" y="-4053689"/>
            <a:ext cx="14673519" cy="368357"/>
          </a:xfrm>
          <a:prstGeom prst="chevron">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defRPr sz="2200" b="1">
                <a:solidFill>
                  <a:srgbClr val="FFFFFF"/>
                </a:solidFill>
              </a:defRPr>
            </a:pPr>
            <a:r>
              <a:rPr dirty="0" err="1">
                <a:latin typeface="BIZ UDPゴシック" panose="020B0400000000000000" pitchFamily="50" charset="-128"/>
                <a:ea typeface="BIZ UDPゴシック" panose="020B0400000000000000" pitchFamily="50" charset="-128"/>
              </a:rPr>
              <a:t>現在</a:t>
            </a:r>
            <a:r>
              <a:rPr lang="en-US"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　　　　　　　　　　　　　　                                                                  　                                  　　　 将来　　　　　　　　　　　　　　　　　　　　　　　　</a:t>
            </a:r>
            <a:r>
              <a:rPr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　　　　　　　　　　　　　　　　　　　　　　</a:t>
            </a:r>
            <a:endParaRPr dirty="0">
              <a:latin typeface="BIZ UDPゴシック" panose="020B0400000000000000" pitchFamily="50" charset="-128"/>
              <a:ea typeface="BIZ UDPゴシック" panose="020B0400000000000000" pitchFamily="50" charset="-128"/>
            </a:endParaRPr>
          </a:p>
        </p:txBody>
      </p:sp>
      <p:sp>
        <p:nvSpPr>
          <p:cNvPr id="532" name="楕円 531">
            <a:extLst>
              <a:ext uri="{FF2B5EF4-FFF2-40B4-BE49-F238E27FC236}">
                <a16:creationId xmlns:a16="http://schemas.microsoft.com/office/drawing/2014/main" id="{A63C65C8-16D5-5B23-6202-56F922D919A0}"/>
              </a:ext>
            </a:extLst>
          </p:cNvPr>
          <p:cNvSpPr/>
          <p:nvPr/>
        </p:nvSpPr>
        <p:spPr>
          <a:xfrm>
            <a:off x="9934541" y="-2106921"/>
            <a:ext cx="1055579" cy="1059794"/>
          </a:xfrm>
          <a:prstGeom prst="ellipse">
            <a:avLst/>
          </a:prstGeom>
          <a:solidFill>
            <a:srgbClr val="66CCFF">
              <a:alpha val="8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cxnSp>
        <p:nvCxnSpPr>
          <p:cNvPr id="533" name="直線矢印コネクタ 532">
            <a:extLst>
              <a:ext uri="{FF2B5EF4-FFF2-40B4-BE49-F238E27FC236}">
                <a16:creationId xmlns:a16="http://schemas.microsoft.com/office/drawing/2014/main" id="{BF54D1D6-1501-B7C7-B0CC-25F16ECB0149}"/>
              </a:ext>
            </a:extLst>
          </p:cNvPr>
          <p:cNvCxnSpPr>
            <a:cxnSpLocks/>
          </p:cNvCxnSpPr>
          <p:nvPr/>
        </p:nvCxnSpPr>
        <p:spPr>
          <a:xfrm>
            <a:off x="2679509" y="-3858983"/>
            <a:ext cx="11065997" cy="56219"/>
          </a:xfrm>
          <a:prstGeom prst="straightConnector1">
            <a:avLst/>
          </a:prstGeom>
          <a:ln>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sp>
        <p:nvSpPr>
          <p:cNvPr id="534" name="テキスト ボックス 533">
            <a:extLst>
              <a:ext uri="{FF2B5EF4-FFF2-40B4-BE49-F238E27FC236}">
                <a16:creationId xmlns:a16="http://schemas.microsoft.com/office/drawing/2014/main" id="{D013B2AC-8D2A-53F5-58D6-DF30A88111FC}"/>
              </a:ext>
            </a:extLst>
          </p:cNvPr>
          <p:cNvSpPr txBox="1"/>
          <p:nvPr/>
        </p:nvSpPr>
        <p:spPr>
          <a:xfrm>
            <a:off x="6279275" y="-1791261"/>
            <a:ext cx="2081373" cy="379759"/>
          </a:xfrm>
          <a:prstGeom prst="rect">
            <a:avLst/>
          </a:prstGeom>
          <a:noFill/>
          <a:ln>
            <a:noFill/>
          </a:ln>
        </p:spPr>
        <p:txBody>
          <a:bodyPr wrap="square" rtlCol="0">
            <a:noAutofit/>
          </a:bodyPr>
          <a:lstStyle/>
          <a:p>
            <a:pPr algn="ctr"/>
            <a:r>
              <a:rPr kumimoji="1" lang="ja-JP" altLang="en-US" sz="2400" dirty="0">
                <a:latin typeface="BIZ UDPゴシック" panose="020B0400000000000000" pitchFamily="50" charset="-128"/>
                <a:ea typeface="BIZ UDPゴシック" panose="020B0400000000000000" pitchFamily="50" charset="-128"/>
              </a:rPr>
              <a:t>あすと長町</a:t>
            </a:r>
            <a:endParaRPr kumimoji="1" lang="en-US" altLang="ja-JP" sz="2400" dirty="0">
              <a:latin typeface="BIZ UDPゴシック" panose="020B0400000000000000" pitchFamily="50" charset="-128"/>
              <a:ea typeface="BIZ UDPゴシック" panose="020B0400000000000000" pitchFamily="50" charset="-128"/>
            </a:endParaRPr>
          </a:p>
          <a:p>
            <a:pPr algn="ctr"/>
            <a:r>
              <a:rPr kumimoji="1" lang="ja-JP" altLang="en-US" sz="2400" dirty="0">
                <a:latin typeface="BIZ UDPゴシック" panose="020B0400000000000000" pitchFamily="50" charset="-128"/>
                <a:ea typeface="BIZ UDPゴシック" panose="020B0400000000000000" pitchFamily="50" charset="-128"/>
              </a:rPr>
              <a:t>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35" name="テキスト ボックス 534">
            <a:extLst>
              <a:ext uri="{FF2B5EF4-FFF2-40B4-BE49-F238E27FC236}">
                <a16:creationId xmlns:a16="http://schemas.microsoft.com/office/drawing/2014/main" id="{C1CB0A72-12E3-5A1E-5A99-9E40DC79956E}"/>
              </a:ext>
            </a:extLst>
          </p:cNvPr>
          <p:cNvSpPr txBox="1"/>
          <p:nvPr/>
        </p:nvSpPr>
        <p:spPr>
          <a:xfrm>
            <a:off x="4877568" y="-1806452"/>
            <a:ext cx="1235785" cy="379759"/>
          </a:xfrm>
          <a:prstGeom prst="rect">
            <a:avLst/>
          </a:prstGeom>
          <a:noFill/>
          <a:ln>
            <a:noFill/>
          </a:ln>
        </p:spPr>
        <p:txBody>
          <a:bodyPr wrap="square" rtlCol="0">
            <a:noAutofit/>
          </a:bodyPr>
          <a:lstStyle/>
          <a:p>
            <a:pPr algn="ctr"/>
            <a:r>
              <a:rPr kumimoji="1" lang="ja-JP" altLang="en-US" sz="2400" dirty="0">
                <a:latin typeface="BIZ UDPゴシック" panose="020B0400000000000000" pitchFamily="50" charset="-128"/>
                <a:ea typeface="BIZ UDPゴシック" panose="020B0400000000000000" pitchFamily="50" charset="-128"/>
              </a:rPr>
              <a:t>長町南</a:t>
            </a:r>
            <a:endParaRPr kumimoji="1" lang="en-US" altLang="ja-JP" sz="2400" dirty="0">
              <a:latin typeface="BIZ UDPゴシック" panose="020B0400000000000000" pitchFamily="50" charset="-128"/>
              <a:ea typeface="BIZ UDPゴシック" panose="020B0400000000000000" pitchFamily="50" charset="-128"/>
            </a:endParaRPr>
          </a:p>
          <a:p>
            <a:pPr algn="ctr"/>
            <a:r>
              <a:rPr kumimoji="1" lang="ja-JP" altLang="en-US" sz="2400" dirty="0">
                <a:latin typeface="BIZ UDPゴシック" panose="020B0400000000000000" pitchFamily="50" charset="-128"/>
                <a:ea typeface="BIZ UDPゴシック" panose="020B0400000000000000" pitchFamily="50" charset="-128"/>
              </a:rPr>
              <a:t>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36" name="テキスト ボックス 535">
            <a:extLst>
              <a:ext uri="{FF2B5EF4-FFF2-40B4-BE49-F238E27FC236}">
                <a16:creationId xmlns:a16="http://schemas.microsoft.com/office/drawing/2014/main" id="{C2E8CF66-0389-6754-CCE2-08A5D634ECC6}"/>
              </a:ext>
            </a:extLst>
          </p:cNvPr>
          <p:cNvSpPr txBox="1"/>
          <p:nvPr/>
        </p:nvSpPr>
        <p:spPr>
          <a:xfrm>
            <a:off x="12160062" y="-1989839"/>
            <a:ext cx="1838981" cy="379759"/>
          </a:xfrm>
          <a:prstGeom prst="rect">
            <a:avLst/>
          </a:prstGeom>
          <a:noFill/>
          <a:ln>
            <a:noFill/>
          </a:ln>
        </p:spPr>
        <p:txBody>
          <a:bodyPr wrap="square" rtlCol="0">
            <a:noAutofit/>
          </a:bodyPr>
          <a:lstStyle/>
          <a:p>
            <a:pPr algn="ctr"/>
            <a:r>
              <a:rPr kumimoji="1" lang="ja-JP" altLang="en-US" sz="2400" dirty="0">
                <a:latin typeface="BIZ UDPゴシック" panose="020B0400000000000000" pitchFamily="50" charset="-128"/>
                <a:ea typeface="BIZ UDPゴシック" panose="020B0400000000000000" pitchFamily="50" charset="-128"/>
              </a:rPr>
              <a:t>あすと長町</a:t>
            </a:r>
            <a:endParaRPr kumimoji="1" lang="en-US" altLang="ja-JP" sz="2400" dirty="0">
              <a:latin typeface="BIZ UDPゴシック" panose="020B0400000000000000" pitchFamily="50" charset="-128"/>
              <a:ea typeface="BIZ UDPゴシック" panose="020B0400000000000000" pitchFamily="50" charset="-128"/>
            </a:endParaRPr>
          </a:p>
          <a:p>
            <a:pPr algn="ctr"/>
            <a:r>
              <a:rPr kumimoji="1" lang="ja-JP" altLang="en-US" sz="2400" dirty="0">
                <a:latin typeface="BIZ UDPゴシック" panose="020B0400000000000000" pitchFamily="50" charset="-128"/>
                <a:ea typeface="BIZ UDPゴシック" panose="020B0400000000000000" pitchFamily="50" charset="-128"/>
              </a:rPr>
              <a:t>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37" name="テキスト ボックス 536">
            <a:extLst>
              <a:ext uri="{FF2B5EF4-FFF2-40B4-BE49-F238E27FC236}">
                <a16:creationId xmlns:a16="http://schemas.microsoft.com/office/drawing/2014/main" id="{C98F5774-BC88-8999-8716-4A42989D139B}"/>
              </a:ext>
            </a:extLst>
          </p:cNvPr>
          <p:cNvSpPr txBox="1"/>
          <p:nvPr/>
        </p:nvSpPr>
        <p:spPr>
          <a:xfrm>
            <a:off x="9877668" y="-2001106"/>
            <a:ext cx="1143818" cy="379759"/>
          </a:xfrm>
          <a:prstGeom prst="rect">
            <a:avLst/>
          </a:prstGeom>
          <a:noFill/>
          <a:ln>
            <a:noFill/>
          </a:ln>
        </p:spPr>
        <p:txBody>
          <a:bodyPr wrap="square" rtlCol="0">
            <a:noAutofit/>
          </a:bodyPr>
          <a:lstStyle/>
          <a:p>
            <a:pPr algn="ctr"/>
            <a:r>
              <a:rPr kumimoji="1" lang="ja-JP" altLang="en-US" sz="2400" dirty="0">
                <a:latin typeface="BIZ UDPゴシック" panose="020B0400000000000000" pitchFamily="50" charset="-128"/>
                <a:ea typeface="BIZ UDPゴシック" panose="020B0400000000000000" pitchFamily="50" charset="-128"/>
              </a:rPr>
              <a:t>長町南</a:t>
            </a:r>
            <a:endParaRPr kumimoji="1" lang="en-US" altLang="ja-JP" sz="2400" dirty="0">
              <a:latin typeface="BIZ UDPゴシック" panose="020B0400000000000000" pitchFamily="50" charset="-128"/>
              <a:ea typeface="BIZ UDPゴシック" panose="020B0400000000000000" pitchFamily="50" charset="-128"/>
            </a:endParaRPr>
          </a:p>
          <a:p>
            <a:pPr algn="ctr"/>
            <a:r>
              <a:rPr kumimoji="1" lang="ja-JP" altLang="en-US" sz="2400" dirty="0">
                <a:latin typeface="BIZ UDPゴシック" panose="020B0400000000000000" pitchFamily="50" charset="-128"/>
                <a:ea typeface="BIZ UDPゴシック" panose="020B0400000000000000" pitchFamily="50" charset="-128"/>
              </a:rPr>
              <a:t>エリア</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538" name="正方形/長方形 537">
            <a:extLst>
              <a:ext uri="{FF2B5EF4-FFF2-40B4-BE49-F238E27FC236}">
                <a16:creationId xmlns:a16="http://schemas.microsoft.com/office/drawing/2014/main" id="{ACF19757-7567-FE8C-86F2-B2CC5BE7FB1B}"/>
              </a:ext>
            </a:extLst>
          </p:cNvPr>
          <p:cNvSpPr/>
          <p:nvPr/>
        </p:nvSpPr>
        <p:spPr>
          <a:xfrm>
            <a:off x="4497853" y="-3567619"/>
            <a:ext cx="3699869" cy="339285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539" name="テキスト ボックス 538">
            <a:extLst>
              <a:ext uri="{FF2B5EF4-FFF2-40B4-BE49-F238E27FC236}">
                <a16:creationId xmlns:a16="http://schemas.microsoft.com/office/drawing/2014/main" id="{0A024FC2-B148-BAF9-18FD-D10CE57271D4}"/>
              </a:ext>
            </a:extLst>
          </p:cNvPr>
          <p:cNvSpPr txBox="1"/>
          <p:nvPr/>
        </p:nvSpPr>
        <p:spPr>
          <a:xfrm>
            <a:off x="4514851" y="-3559245"/>
            <a:ext cx="3691282" cy="461665"/>
          </a:xfrm>
          <a:prstGeom prst="rect">
            <a:avLst/>
          </a:prstGeom>
          <a:solidFill>
            <a:srgbClr val="FF0000"/>
          </a:solidFill>
          <a:ln>
            <a:noFill/>
          </a:ln>
        </p:spPr>
        <p:txBody>
          <a:bodyPr wrap="square" rtlCol="0">
            <a:spAutoFit/>
          </a:bodyPr>
          <a:lstStyle/>
          <a:p>
            <a:pPr algn="ctr"/>
            <a:r>
              <a:rPr kumimoji="1" lang="ja-JP" altLang="en-US" sz="2400" b="1" dirty="0">
                <a:solidFill>
                  <a:schemeClr val="bg1"/>
                </a:solidFill>
                <a:latin typeface="BIZ UDPゴシック" panose="020B0400000000000000" pitchFamily="50" charset="-128"/>
                <a:ea typeface="BIZ UDPゴシック" panose="020B0400000000000000" pitchFamily="50" charset="-128"/>
              </a:rPr>
              <a:t>本プランで目指すイメージ</a:t>
            </a:r>
          </a:p>
        </p:txBody>
      </p:sp>
      <p:sp>
        <p:nvSpPr>
          <p:cNvPr id="670" name="テキスト ボックス 669">
            <a:extLst>
              <a:ext uri="{FF2B5EF4-FFF2-40B4-BE49-F238E27FC236}">
                <a16:creationId xmlns:a16="http://schemas.microsoft.com/office/drawing/2014/main" id="{21458577-5A8A-176C-028C-8EB58B384551}"/>
              </a:ext>
            </a:extLst>
          </p:cNvPr>
          <p:cNvSpPr txBox="1"/>
          <p:nvPr/>
        </p:nvSpPr>
        <p:spPr>
          <a:xfrm>
            <a:off x="6360872" y="2618012"/>
            <a:ext cx="1599544" cy="283304"/>
          </a:xfrm>
          <a:prstGeom prst="rect">
            <a:avLst/>
          </a:prstGeom>
        </p:spPr>
        <p:txBody>
          <a:bodyPr vert="horz" lIns="91440" tIns="45720" rIns="91440" bIns="45720" rtlCol="0" anchor="ctr">
            <a:no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対象エリアの強み</a:t>
            </a:r>
          </a:p>
        </p:txBody>
      </p:sp>
      <p:sp>
        <p:nvSpPr>
          <p:cNvPr id="671" name="テキスト ボックス 670">
            <a:extLst>
              <a:ext uri="{FF2B5EF4-FFF2-40B4-BE49-F238E27FC236}">
                <a16:creationId xmlns:a16="http://schemas.microsoft.com/office/drawing/2014/main" id="{01CA5B8E-C1BB-4C7C-31DE-39CD4BD3CDB3}"/>
              </a:ext>
            </a:extLst>
          </p:cNvPr>
          <p:cNvSpPr txBox="1"/>
          <p:nvPr/>
        </p:nvSpPr>
        <p:spPr>
          <a:xfrm>
            <a:off x="10407604" y="2625526"/>
            <a:ext cx="1631743" cy="283304"/>
          </a:xfrm>
          <a:prstGeom prst="rect">
            <a:avLst/>
          </a:prstGeom>
        </p:spPr>
        <p:txBody>
          <a:bodyPr vert="horz" lIns="91440" tIns="45720" rIns="91440" bIns="45720" rtlCol="0" anchor="ctr">
            <a:no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対象エリアの課題</a:t>
            </a:r>
          </a:p>
        </p:txBody>
      </p:sp>
      <p:sp>
        <p:nvSpPr>
          <p:cNvPr id="530" name="テキスト ボックス 529">
            <a:extLst>
              <a:ext uri="{FF2B5EF4-FFF2-40B4-BE49-F238E27FC236}">
                <a16:creationId xmlns:a16="http://schemas.microsoft.com/office/drawing/2014/main" id="{CB4FB6DF-3327-3B1D-0006-D9F3D24D1101}"/>
              </a:ext>
            </a:extLst>
          </p:cNvPr>
          <p:cNvSpPr txBox="1"/>
          <p:nvPr/>
        </p:nvSpPr>
        <p:spPr>
          <a:xfrm>
            <a:off x="11301752" y="-2090162"/>
            <a:ext cx="1055579" cy="379759"/>
          </a:xfrm>
          <a:prstGeom prst="rect">
            <a:avLst/>
          </a:prstGeom>
          <a:noFill/>
          <a:ln>
            <a:noFill/>
          </a:ln>
        </p:spPr>
        <p:txBody>
          <a:bodyPr wrap="square" rtlCol="0">
            <a:noAutofit/>
          </a:bodyPr>
          <a:lstStyle/>
          <a:p>
            <a:r>
              <a:rPr kumimoji="1" lang="ja-JP" altLang="en-US" sz="1600" dirty="0">
                <a:latin typeface="BIZ UDPゴシック" panose="020B0400000000000000" pitchFamily="50" charset="-128"/>
                <a:ea typeface="BIZ UDPゴシック" panose="020B0400000000000000" pitchFamily="50" charset="-128"/>
              </a:rPr>
              <a:t>長町地区</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756" name="矢印: 左右 755">
            <a:extLst>
              <a:ext uri="{FF2B5EF4-FFF2-40B4-BE49-F238E27FC236}">
                <a16:creationId xmlns:a16="http://schemas.microsoft.com/office/drawing/2014/main" id="{CEC559AE-860B-004E-9FEC-0C3296398BFB}"/>
              </a:ext>
            </a:extLst>
          </p:cNvPr>
          <p:cNvSpPr/>
          <p:nvPr/>
        </p:nvSpPr>
        <p:spPr>
          <a:xfrm rot="8508426">
            <a:off x="10352859" y="-2577487"/>
            <a:ext cx="847511" cy="282611"/>
          </a:xfrm>
          <a:prstGeom prst="leftRightArrow">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798" name="矢印: 右 797">
            <a:extLst>
              <a:ext uri="{FF2B5EF4-FFF2-40B4-BE49-F238E27FC236}">
                <a16:creationId xmlns:a16="http://schemas.microsoft.com/office/drawing/2014/main" id="{1BAD467C-8F12-3EB1-2073-48669E2C7D7E}"/>
              </a:ext>
            </a:extLst>
          </p:cNvPr>
          <p:cNvSpPr/>
          <p:nvPr/>
        </p:nvSpPr>
        <p:spPr>
          <a:xfrm rot="19291182">
            <a:off x="1029093" y="-2294815"/>
            <a:ext cx="646706" cy="335059"/>
          </a:xfrm>
          <a:prstGeom prst="rightArrow">
            <a:avLst/>
          </a:prstGeom>
          <a:solidFill>
            <a:schemeClr val="bg1"/>
          </a:solidFill>
          <a:ln w="38100">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841" name="矢印: 右 840">
            <a:extLst>
              <a:ext uri="{FF2B5EF4-FFF2-40B4-BE49-F238E27FC236}">
                <a16:creationId xmlns:a16="http://schemas.microsoft.com/office/drawing/2014/main" id="{5CB70047-8939-A5D8-D806-966CBB1BF9FB}"/>
              </a:ext>
            </a:extLst>
          </p:cNvPr>
          <p:cNvSpPr/>
          <p:nvPr/>
        </p:nvSpPr>
        <p:spPr>
          <a:xfrm rot="13174997">
            <a:off x="-1664234" y="-2909439"/>
            <a:ext cx="644749" cy="335059"/>
          </a:xfrm>
          <a:prstGeom prst="rightArrow">
            <a:avLst>
              <a:gd name="adj1" fmla="val 59040"/>
              <a:gd name="adj2" fmla="val 5000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grpSp>
        <p:nvGrpSpPr>
          <p:cNvPr id="37" name="グループ化 36">
            <a:extLst>
              <a:ext uri="{FF2B5EF4-FFF2-40B4-BE49-F238E27FC236}">
                <a16:creationId xmlns:a16="http://schemas.microsoft.com/office/drawing/2014/main" id="{F3E1C9D0-F4C5-C6B3-DB2C-5E330AF1C8FF}"/>
              </a:ext>
            </a:extLst>
          </p:cNvPr>
          <p:cNvGrpSpPr/>
          <p:nvPr/>
        </p:nvGrpSpPr>
        <p:grpSpPr>
          <a:xfrm rot="2760000">
            <a:off x="5564684" y="-2276370"/>
            <a:ext cx="396000" cy="504000"/>
            <a:chOff x="3089252" y="4074030"/>
            <a:chExt cx="335059" cy="427901"/>
          </a:xfrm>
          <a:solidFill>
            <a:schemeClr val="bg1"/>
          </a:solidFill>
        </p:grpSpPr>
        <p:sp>
          <p:nvSpPr>
            <p:cNvPr id="38" name="フローチャート: 手作業 37">
              <a:extLst>
                <a:ext uri="{FF2B5EF4-FFF2-40B4-BE49-F238E27FC236}">
                  <a16:creationId xmlns:a16="http://schemas.microsoft.com/office/drawing/2014/main" id="{9B0B0B1F-9630-75C3-1A90-63AA03D5CA2D}"/>
                </a:ext>
              </a:extLst>
            </p:cNvPr>
            <p:cNvSpPr/>
            <p:nvPr/>
          </p:nvSpPr>
          <p:spPr>
            <a:xfrm>
              <a:off x="3200054" y="4221523"/>
              <a:ext cx="108000" cy="238556"/>
            </a:xfrm>
            <a:prstGeom prst="flowChartManualOperation">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矢印: 右 38">
              <a:extLst>
                <a:ext uri="{FF2B5EF4-FFF2-40B4-BE49-F238E27FC236}">
                  <a16:creationId xmlns:a16="http://schemas.microsoft.com/office/drawing/2014/main" id="{687DE4F3-CF6D-A53A-B849-21A9A22B129C}"/>
                </a:ext>
              </a:extLst>
            </p:cNvPr>
            <p:cNvSpPr/>
            <p:nvPr/>
          </p:nvSpPr>
          <p:spPr>
            <a:xfrm rot="16200000">
              <a:off x="3179462" y="3983820"/>
              <a:ext cx="154640" cy="335059"/>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矢印: 右 39">
              <a:extLst>
                <a:ext uri="{FF2B5EF4-FFF2-40B4-BE49-F238E27FC236}">
                  <a16:creationId xmlns:a16="http://schemas.microsoft.com/office/drawing/2014/main" id="{D12696C9-4417-2AA1-25B1-6E8DA4FA27C4}"/>
                </a:ext>
              </a:extLst>
            </p:cNvPr>
            <p:cNvSpPr/>
            <p:nvPr/>
          </p:nvSpPr>
          <p:spPr>
            <a:xfrm rot="5400000">
              <a:off x="3217764" y="4357931"/>
              <a:ext cx="72000" cy="216000"/>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454" name="グループ化 453">
            <a:extLst>
              <a:ext uri="{FF2B5EF4-FFF2-40B4-BE49-F238E27FC236}">
                <a16:creationId xmlns:a16="http://schemas.microsoft.com/office/drawing/2014/main" id="{738BE610-B698-A623-0102-0E767596BD1E}"/>
              </a:ext>
            </a:extLst>
          </p:cNvPr>
          <p:cNvGrpSpPr/>
          <p:nvPr/>
        </p:nvGrpSpPr>
        <p:grpSpPr>
          <a:xfrm rot="-2460000">
            <a:off x="6781561" y="-2307565"/>
            <a:ext cx="396000" cy="504000"/>
            <a:chOff x="3089252" y="4074030"/>
            <a:chExt cx="335059" cy="427901"/>
          </a:xfrm>
          <a:solidFill>
            <a:schemeClr val="bg1"/>
          </a:solidFill>
        </p:grpSpPr>
        <p:sp>
          <p:nvSpPr>
            <p:cNvPr id="455" name="フローチャート: 手作業 454">
              <a:extLst>
                <a:ext uri="{FF2B5EF4-FFF2-40B4-BE49-F238E27FC236}">
                  <a16:creationId xmlns:a16="http://schemas.microsoft.com/office/drawing/2014/main" id="{3E99A458-50DA-1103-CBF5-6607E749D0B8}"/>
                </a:ext>
              </a:extLst>
            </p:cNvPr>
            <p:cNvSpPr/>
            <p:nvPr/>
          </p:nvSpPr>
          <p:spPr>
            <a:xfrm>
              <a:off x="3200054" y="4221523"/>
              <a:ext cx="108000" cy="238556"/>
            </a:xfrm>
            <a:prstGeom prst="flowChartManualOperation">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6" name="矢印: 右 455">
              <a:extLst>
                <a:ext uri="{FF2B5EF4-FFF2-40B4-BE49-F238E27FC236}">
                  <a16:creationId xmlns:a16="http://schemas.microsoft.com/office/drawing/2014/main" id="{FD8FFF00-8502-5030-2C0D-A3D691770072}"/>
                </a:ext>
              </a:extLst>
            </p:cNvPr>
            <p:cNvSpPr/>
            <p:nvPr/>
          </p:nvSpPr>
          <p:spPr>
            <a:xfrm rot="16200000">
              <a:off x="3179462" y="3983820"/>
              <a:ext cx="154640" cy="335059"/>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7" name="矢印: 右 456">
              <a:extLst>
                <a:ext uri="{FF2B5EF4-FFF2-40B4-BE49-F238E27FC236}">
                  <a16:creationId xmlns:a16="http://schemas.microsoft.com/office/drawing/2014/main" id="{4B88B43C-BF8D-D1A7-5D97-B28CFBBB10BF}"/>
                </a:ext>
              </a:extLst>
            </p:cNvPr>
            <p:cNvSpPr/>
            <p:nvPr/>
          </p:nvSpPr>
          <p:spPr>
            <a:xfrm rot="5400000">
              <a:off x="3217764" y="4357931"/>
              <a:ext cx="72000" cy="216000"/>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pic>
        <p:nvPicPr>
          <p:cNvPr id="24" name="図 23">
            <a:extLst>
              <a:ext uri="{FF2B5EF4-FFF2-40B4-BE49-F238E27FC236}">
                <a16:creationId xmlns:a16="http://schemas.microsoft.com/office/drawing/2014/main" id="{1DD30A20-7243-19F0-9FFE-3FE71C54E2D4}"/>
              </a:ext>
            </a:extLst>
          </p:cNvPr>
          <p:cNvPicPr>
            <a:picLocks noChangeAspect="1"/>
          </p:cNvPicPr>
          <p:nvPr/>
        </p:nvPicPr>
        <p:blipFill>
          <a:blip r:embed="rId12"/>
          <a:srcRect t="14024"/>
          <a:stretch/>
        </p:blipFill>
        <p:spPr>
          <a:xfrm>
            <a:off x="243362" y="5562684"/>
            <a:ext cx="5702327" cy="1293169"/>
          </a:xfrm>
          <a:prstGeom prst="rect">
            <a:avLst/>
          </a:prstGeom>
        </p:spPr>
      </p:pic>
      <p:pic>
        <p:nvPicPr>
          <p:cNvPr id="20" name="図 19" descr="マップ&#10;&#10;自動的に生成された説明">
            <a:extLst>
              <a:ext uri="{FF2B5EF4-FFF2-40B4-BE49-F238E27FC236}">
                <a16:creationId xmlns:a16="http://schemas.microsoft.com/office/drawing/2014/main" id="{EDA77806-BF4D-6FB6-CF15-C0BDE4A2B262}"/>
              </a:ext>
            </a:extLst>
          </p:cNvPr>
          <p:cNvPicPr>
            <a:picLocks noChangeAspect="1"/>
          </p:cNvPicPr>
          <p:nvPr/>
        </p:nvPicPr>
        <p:blipFill>
          <a:blip r:embed="rId8" cstate="print">
            <a:extLst>
              <a:ext uri="{28A0092B-C50C-407E-A947-70E740481C1C}">
                <a14:useLocalDpi xmlns:a14="http://schemas.microsoft.com/office/drawing/2010/main" val="0"/>
              </a:ext>
            </a:extLst>
          </a:blip>
          <a:srcRect l="36215" t="7433" r="12758" b="6181"/>
          <a:stretch/>
        </p:blipFill>
        <p:spPr>
          <a:xfrm>
            <a:off x="-4277531" y="4195890"/>
            <a:ext cx="3412813" cy="3209089"/>
          </a:xfrm>
          <a:prstGeom prst="rect">
            <a:avLst/>
          </a:prstGeom>
          <a:ln>
            <a:solidFill>
              <a:schemeClr val="bg1">
                <a:lumMod val="50000"/>
              </a:schemeClr>
            </a:solidFill>
          </a:ln>
        </p:spPr>
      </p:pic>
      <p:sp>
        <p:nvSpPr>
          <p:cNvPr id="22" name="テキスト ボックス 21">
            <a:extLst>
              <a:ext uri="{FF2B5EF4-FFF2-40B4-BE49-F238E27FC236}">
                <a16:creationId xmlns:a16="http://schemas.microsoft.com/office/drawing/2014/main" id="{90DD611B-E6A2-F550-06FE-5BE629DB1D9B}"/>
              </a:ext>
            </a:extLst>
          </p:cNvPr>
          <p:cNvSpPr txBox="1"/>
          <p:nvPr/>
        </p:nvSpPr>
        <p:spPr>
          <a:xfrm>
            <a:off x="-3336708" y="4487188"/>
            <a:ext cx="1023731" cy="246221"/>
          </a:xfrm>
          <a:prstGeom prst="rect">
            <a:avLst/>
          </a:prstGeom>
          <a:noFill/>
        </p:spPr>
        <p:txBody>
          <a:bodyPr wrap="square" rtlCol="0">
            <a:spAutoFit/>
          </a:bodyPr>
          <a:lstStyle/>
          <a:p>
            <a:r>
              <a:rPr kumimoji="1" lang="ja-JP" altLang="en-US" sz="1000" dirty="0">
                <a:latin typeface="BIZ UDPゴシック" panose="020B0400000000000000" pitchFamily="50" charset="-128"/>
                <a:ea typeface="BIZ UDPゴシック" panose="020B0400000000000000" pitchFamily="50" charset="-128"/>
              </a:rPr>
              <a:t>仙台駅</a:t>
            </a:r>
          </a:p>
        </p:txBody>
      </p:sp>
      <p:sp>
        <p:nvSpPr>
          <p:cNvPr id="23" name="フリーフォーム 81">
            <a:extLst>
              <a:ext uri="{FF2B5EF4-FFF2-40B4-BE49-F238E27FC236}">
                <a16:creationId xmlns:a16="http://schemas.microsoft.com/office/drawing/2014/main" id="{C77A89D0-584B-CF4F-761F-CDEC7C7035D5}"/>
              </a:ext>
            </a:extLst>
          </p:cNvPr>
          <p:cNvSpPr>
            <a:spLocks noChangeAspect="1"/>
          </p:cNvSpPr>
          <p:nvPr/>
        </p:nvSpPr>
        <p:spPr>
          <a:xfrm>
            <a:off x="-3584438" y="5965841"/>
            <a:ext cx="1385874" cy="1193772"/>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5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B1AD6849-AC1D-65F7-3E2F-6E99F705E315}"/>
              </a:ext>
            </a:extLst>
          </p:cNvPr>
          <p:cNvSpPr txBox="1">
            <a:spLocks/>
          </p:cNvSpPr>
          <p:nvPr/>
        </p:nvSpPr>
        <p:spPr>
          <a:xfrm>
            <a:off x="-3278755" y="6040638"/>
            <a:ext cx="1042654" cy="276999"/>
          </a:xfrm>
          <a:prstGeom prst="rect">
            <a:avLst/>
          </a:prstGeom>
          <a:noFill/>
        </p:spPr>
        <p:txBody>
          <a:bodyPr wrap="square" rtlCol="0">
            <a:spAutoFit/>
          </a:bodyPr>
          <a:lstStyle/>
          <a:p>
            <a:r>
              <a:rPr kumimoji="1" lang="ja-JP" altLang="en-US" sz="1200" b="1" dirty="0">
                <a:latin typeface="BIZ UDPゴシック" panose="020B0400000000000000" pitchFamily="50" charset="-128"/>
                <a:ea typeface="BIZ UDPゴシック" panose="020B0400000000000000" pitchFamily="50" charset="-128"/>
              </a:rPr>
              <a:t>長町地区</a:t>
            </a:r>
          </a:p>
        </p:txBody>
      </p:sp>
      <p:sp>
        <p:nvSpPr>
          <p:cNvPr id="27" name="テキスト ボックス 26">
            <a:extLst>
              <a:ext uri="{FF2B5EF4-FFF2-40B4-BE49-F238E27FC236}">
                <a16:creationId xmlns:a16="http://schemas.microsoft.com/office/drawing/2014/main" id="{A0056297-8291-881B-809F-4C3F0979C394}"/>
              </a:ext>
            </a:extLst>
          </p:cNvPr>
          <p:cNvSpPr txBox="1">
            <a:spLocks/>
          </p:cNvSpPr>
          <p:nvPr/>
        </p:nvSpPr>
        <p:spPr>
          <a:xfrm>
            <a:off x="-2513216" y="6374898"/>
            <a:ext cx="1083512" cy="338554"/>
          </a:xfrm>
          <a:prstGeom prst="rect">
            <a:avLst/>
          </a:prstGeom>
          <a:noFill/>
        </p:spPr>
        <p:txBody>
          <a:bodyPr wrap="square" rtlCol="0">
            <a:spAutoFit/>
          </a:bodyPr>
          <a:lstStyle/>
          <a:p>
            <a:r>
              <a:rPr kumimoji="1" lang="en-US" altLang="ja-JP" sz="800" dirty="0">
                <a:latin typeface="BIZ UDPゴシック" panose="020B0400000000000000" pitchFamily="50" charset="-128"/>
                <a:ea typeface="BIZ UDPゴシック" panose="020B0400000000000000" pitchFamily="50" charset="-128"/>
              </a:rPr>
              <a:t>JR</a:t>
            </a:r>
            <a:r>
              <a:rPr kumimoji="1" lang="ja-JP" altLang="en-US" sz="800" dirty="0">
                <a:latin typeface="BIZ UDPゴシック" panose="020B0400000000000000" pitchFamily="50" charset="-128"/>
                <a:ea typeface="BIZ UDPゴシック" panose="020B0400000000000000" pitchFamily="50" charset="-128"/>
              </a:rPr>
              <a:t>長町駅</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地下鉄長町駅</a:t>
            </a:r>
          </a:p>
        </p:txBody>
      </p:sp>
      <p:sp>
        <p:nvSpPr>
          <p:cNvPr id="28" name="楕円 27">
            <a:extLst>
              <a:ext uri="{FF2B5EF4-FFF2-40B4-BE49-F238E27FC236}">
                <a16:creationId xmlns:a16="http://schemas.microsoft.com/office/drawing/2014/main" id="{085C2227-057E-660F-42B1-AC383513E531}"/>
              </a:ext>
            </a:extLst>
          </p:cNvPr>
          <p:cNvSpPr>
            <a:spLocks noChangeAspect="1"/>
          </p:cNvSpPr>
          <p:nvPr/>
        </p:nvSpPr>
        <p:spPr>
          <a:xfrm>
            <a:off x="-2589653" y="6401016"/>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9" name="楕円 28">
            <a:extLst>
              <a:ext uri="{FF2B5EF4-FFF2-40B4-BE49-F238E27FC236}">
                <a16:creationId xmlns:a16="http://schemas.microsoft.com/office/drawing/2014/main" id="{078A95CE-2FD4-2721-3BFF-3450AD782841}"/>
              </a:ext>
            </a:extLst>
          </p:cNvPr>
          <p:cNvSpPr>
            <a:spLocks noChangeAspect="1"/>
          </p:cNvSpPr>
          <p:nvPr/>
        </p:nvSpPr>
        <p:spPr>
          <a:xfrm>
            <a:off x="-3038275" y="6663638"/>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0" name="テキスト ボックス 29">
            <a:extLst>
              <a:ext uri="{FF2B5EF4-FFF2-40B4-BE49-F238E27FC236}">
                <a16:creationId xmlns:a16="http://schemas.microsoft.com/office/drawing/2014/main" id="{DC796E5A-7198-1F19-3EDD-502AD0D9796D}"/>
              </a:ext>
            </a:extLst>
          </p:cNvPr>
          <p:cNvSpPr txBox="1">
            <a:spLocks/>
          </p:cNvSpPr>
          <p:nvPr/>
        </p:nvSpPr>
        <p:spPr>
          <a:xfrm>
            <a:off x="-3366599" y="6713702"/>
            <a:ext cx="1083512" cy="33855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太白区役所</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地下鉄長町南駅</a:t>
            </a:r>
          </a:p>
        </p:txBody>
      </p:sp>
      <p:sp>
        <p:nvSpPr>
          <p:cNvPr id="31" name="楕円 30">
            <a:extLst>
              <a:ext uri="{FF2B5EF4-FFF2-40B4-BE49-F238E27FC236}">
                <a16:creationId xmlns:a16="http://schemas.microsoft.com/office/drawing/2014/main" id="{00077013-5113-8E58-AA93-3C7179EFC3E9}"/>
              </a:ext>
            </a:extLst>
          </p:cNvPr>
          <p:cNvSpPr>
            <a:spLocks noChangeAspect="1"/>
          </p:cNvSpPr>
          <p:nvPr/>
        </p:nvSpPr>
        <p:spPr>
          <a:xfrm>
            <a:off x="-2543936" y="6486215"/>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2" name="テキスト ボックス 31">
            <a:extLst>
              <a:ext uri="{FF2B5EF4-FFF2-40B4-BE49-F238E27FC236}">
                <a16:creationId xmlns:a16="http://schemas.microsoft.com/office/drawing/2014/main" id="{0046D92B-A306-D971-308D-A0241ED4316E}"/>
              </a:ext>
            </a:extLst>
          </p:cNvPr>
          <p:cNvSpPr txBox="1">
            <a:spLocks/>
          </p:cNvSpPr>
          <p:nvPr/>
        </p:nvSpPr>
        <p:spPr>
          <a:xfrm>
            <a:off x="-3344145" y="6287747"/>
            <a:ext cx="984565" cy="33855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文化センター</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図書館</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33" name="テキスト ボックス 32">
            <a:extLst>
              <a:ext uri="{FF2B5EF4-FFF2-40B4-BE49-F238E27FC236}">
                <a16:creationId xmlns:a16="http://schemas.microsoft.com/office/drawing/2014/main" id="{80F3A144-06AF-FF3B-83A8-EECD4FEAF081}"/>
              </a:ext>
            </a:extLst>
          </p:cNvPr>
          <p:cNvSpPr txBox="1">
            <a:spLocks/>
          </p:cNvSpPr>
          <p:nvPr/>
        </p:nvSpPr>
        <p:spPr>
          <a:xfrm>
            <a:off x="-2446662" y="5965841"/>
            <a:ext cx="1435546"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地下鉄長町一丁目駅</a:t>
            </a:r>
          </a:p>
        </p:txBody>
      </p:sp>
      <p:sp>
        <p:nvSpPr>
          <p:cNvPr id="34" name="楕円 33">
            <a:extLst>
              <a:ext uri="{FF2B5EF4-FFF2-40B4-BE49-F238E27FC236}">
                <a16:creationId xmlns:a16="http://schemas.microsoft.com/office/drawing/2014/main" id="{05859263-D9EE-5F74-97E1-9358555B9D31}"/>
              </a:ext>
            </a:extLst>
          </p:cNvPr>
          <p:cNvSpPr>
            <a:spLocks noChangeAspect="1"/>
          </p:cNvSpPr>
          <p:nvPr/>
        </p:nvSpPr>
        <p:spPr>
          <a:xfrm>
            <a:off x="-2505619" y="6062805"/>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pic>
        <p:nvPicPr>
          <p:cNvPr id="36" name="図 35">
            <a:extLst>
              <a:ext uri="{FF2B5EF4-FFF2-40B4-BE49-F238E27FC236}">
                <a16:creationId xmlns:a16="http://schemas.microsoft.com/office/drawing/2014/main" id="{0E0CE97C-EDB6-9E2A-5E44-59426D85EA1B}"/>
              </a:ext>
            </a:extLst>
          </p:cNvPr>
          <p:cNvPicPr/>
          <p:nvPr/>
        </p:nvPicPr>
        <p:blipFill>
          <a:blip r:embed="rId9" cstate="print">
            <a:extLst>
              <a:ext uri="{28A0092B-C50C-407E-A947-70E740481C1C}">
                <a14:useLocalDpi xmlns:a14="http://schemas.microsoft.com/office/drawing/2010/main" val="0"/>
              </a:ext>
            </a:extLst>
          </a:blip>
          <a:stretch>
            <a:fillRect/>
          </a:stretch>
        </p:blipFill>
        <p:spPr>
          <a:xfrm>
            <a:off x="-1241368" y="4254126"/>
            <a:ext cx="285916" cy="272921"/>
          </a:xfrm>
          <a:prstGeom prst="rect">
            <a:avLst/>
          </a:prstGeom>
        </p:spPr>
      </p:pic>
      <p:pic>
        <p:nvPicPr>
          <p:cNvPr id="666" name="図 665">
            <a:extLst>
              <a:ext uri="{FF2B5EF4-FFF2-40B4-BE49-F238E27FC236}">
                <a16:creationId xmlns:a16="http://schemas.microsoft.com/office/drawing/2014/main" id="{3307433B-A499-E70E-E0C4-6BCA76D171D6}"/>
              </a:ext>
            </a:extLst>
          </p:cNvPr>
          <p:cNvPicPr>
            <a:picLocks noChangeAspect="1"/>
          </p:cNvPicPr>
          <p:nvPr/>
        </p:nvPicPr>
        <p:blipFill>
          <a:blip r:embed="rId3"/>
          <a:srcRect l="39198" t="686" r="4035" b="47982"/>
          <a:stretch/>
        </p:blipFill>
        <p:spPr>
          <a:xfrm>
            <a:off x="-8656774" y="4615484"/>
            <a:ext cx="3380120" cy="3179183"/>
          </a:xfrm>
          <a:prstGeom prst="rect">
            <a:avLst/>
          </a:prstGeom>
          <a:ln>
            <a:solidFill>
              <a:schemeClr val="bg1">
                <a:lumMod val="75000"/>
              </a:schemeClr>
            </a:solidFill>
          </a:ln>
        </p:spPr>
      </p:pic>
      <p:sp>
        <p:nvSpPr>
          <p:cNvPr id="458" name="Rectangle 2">
            <a:extLst>
              <a:ext uri="{FF2B5EF4-FFF2-40B4-BE49-F238E27FC236}">
                <a16:creationId xmlns:a16="http://schemas.microsoft.com/office/drawing/2014/main" id="{58DF0C32-D317-068A-94DD-D8F9538B4C57}"/>
              </a:ext>
            </a:extLst>
          </p:cNvPr>
          <p:cNvSpPr>
            <a:spLocks noChangeArrowheads="1"/>
          </p:cNvSpPr>
          <p:nvPr/>
        </p:nvSpPr>
        <p:spPr bwMode="auto">
          <a:xfrm>
            <a:off x="-2659268" y="7184361"/>
            <a:ext cx="2009161"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900" dirty="0">
                <a:latin typeface="BIZ UDPゴシック" panose="020B0400000000000000" pitchFamily="50" charset="-128"/>
                <a:ea typeface="BIZ UDPゴシック" panose="020B0400000000000000" pitchFamily="50" charset="-128"/>
              </a:rPr>
              <a:t>国土地理院地図を加工して作成</a:t>
            </a:r>
            <a:endParaRPr lang="en-US" altLang="ja-JP" sz="900" dirty="0">
              <a:latin typeface="BIZ UDPゴシック" panose="020B0400000000000000" pitchFamily="50" charset="-128"/>
              <a:ea typeface="BIZ UDPゴシック" panose="020B0400000000000000" pitchFamily="50" charset="-128"/>
            </a:endParaRPr>
          </a:p>
        </p:txBody>
      </p:sp>
      <p:pic>
        <p:nvPicPr>
          <p:cNvPr id="463" name="図 462" descr="マップ&#10;&#10;自動的に生成された説明">
            <a:extLst>
              <a:ext uri="{FF2B5EF4-FFF2-40B4-BE49-F238E27FC236}">
                <a16:creationId xmlns:a16="http://schemas.microsoft.com/office/drawing/2014/main" id="{AA201937-57C2-AF8B-DD48-E6E17E5E1B76}"/>
              </a:ext>
            </a:extLst>
          </p:cNvPr>
          <p:cNvPicPr>
            <a:picLocks noChangeAspect="1"/>
          </p:cNvPicPr>
          <p:nvPr/>
        </p:nvPicPr>
        <p:blipFill>
          <a:blip r:embed="rId8" cstate="print">
            <a:extLst>
              <a:ext uri="{28A0092B-C50C-407E-A947-70E740481C1C}">
                <a14:useLocalDpi xmlns:a14="http://schemas.microsoft.com/office/drawing/2010/main" val="0"/>
              </a:ext>
            </a:extLst>
          </a:blip>
          <a:srcRect l="36215" t="7433" r="12758" b="6181"/>
          <a:stretch/>
        </p:blipFill>
        <p:spPr>
          <a:xfrm>
            <a:off x="-4965125" y="7470573"/>
            <a:ext cx="3412813" cy="3209089"/>
          </a:xfrm>
          <a:prstGeom prst="rect">
            <a:avLst/>
          </a:prstGeom>
          <a:ln>
            <a:solidFill>
              <a:schemeClr val="bg1">
                <a:lumMod val="50000"/>
              </a:schemeClr>
            </a:solidFill>
          </a:ln>
        </p:spPr>
      </p:pic>
      <p:sp>
        <p:nvSpPr>
          <p:cNvPr id="468" name="テキスト ボックス 467">
            <a:extLst>
              <a:ext uri="{FF2B5EF4-FFF2-40B4-BE49-F238E27FC236}">
                <a16:creationId xmlns:a16="http://schemas.microsoft.com/office/drawing/2014/main" id="{4CD803E8-8CFB-13A2-3F21-74526299AB1D}"/>
              </a:ext>
            </a:extLst>
          </p:cNvPr>
          <p:cNvSpPr txBox="1"/>
          <p:nvPr/>
        </p:nvSpPr>
        <p:spPr>
          <a:xfrm>
            <a:off x="-4024302" y="7761871"/>
            <a:ext cx="1023731" cy="246221"/>
          </a:xfrm>
          <a:prstGeom prst="rect">
            <a:avLst/>
          </a:prstGeom>
          <a:noFill/>
        </p:spPr>
        <p:txBody>
          <a:bodyPr wrap="square" rtlCol="0">
            <a:spAutoFit/>
          </a:bodyPr>
          <a:lstStyle/>
          <a:p>
            <a:r>
              <a:rPr kumimoji="1" lang="ja-JP" altLang="en-US" sz="1000" dirty="0">
                <a:latin typeface="BIZ UDPゴシック" panose="020B0400000000000000" pitchFamily="50" charset="-128"/>
                <a:ea typeface="BIZ UDPゴシック" panose="020B0400000000000000" pitchFamily="50" charset="-128"/>
              </a:rPr>
              <a:t>仙台駅</a:t>
            </a:r>
          </a:p>
        </p:txBody>
      </p:sp>
      <p:sp>
        <p:nvSpPr>
          <p:cNvPr id="470" name="フリーフォーム 81">
            <a:extLst>
              <a:ext uri="{FF2B5EF4-FFF2-40B4-BE49-F238E27FC236}">
                <a16:creationId xmlns:a16="http://schemas.microsoft.com/office/drawing/2014/main" id="{BAE87455-2BC1-2286-7109-20470051F8CD}"/>
              </a:ext>
            </a:extLst>
          </p:cNvPr>
          <p:cNvSpPr>
            <a:spLocks noChangeAspect="1"/>
          </p:cNvSpPr>
          <p:nvPr/>
        </p:nvSpPr>
        <p:spPr>
          <a:xfrm>
            <a:off x="-4272032" y="9240524"/>
            <a:ext cx="1385874" cy="1193772"/>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5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471" name="テキスト ボックス 470">
            <a:extLst>
              <a:ext uri="{FF2B5EF4-FFF2-40B4-BE49-F238E27FC236}">
                <a16:creationId xmlns:a16="http://schemas.microsoft.com/office/drawing/2014/main" id="{5BAC7C08-612B-A959-4B4B-7874415A4801}"/>
              </a:ext>
            </a:extLst>
          </p:cNvPr>
          <p:cNvSpPr txBox="1">
            <a:spLocks/>
          </p:cNvSpPr>
          <p:nvPr/>
        </p:nvSpPr>
        <p:spPr>
          <a:xfrm>
            <a:off x="-3966349" y="9315321"/>
            <a:ext cx="1042654" cy="276999"/>
          </a:xfrm>
          <a:prstGeom prst="rect">
            <a:avLst/>
          </a:prstGeom>
          <a:noFill/>
        </p:spPr>
        <p:txBody>
          <a:bodyPr wrap="square" rtlCol="0">
            <a:spAutoFit/>
          </a:bodyPr>
          <a:lstStyle/>
          <a:p>
            <a:r>
              <a:rPr kumimoji="1" lang="ja-JP" altLang="en-US" sz="1200" b="1" dirty="0">
                <a:latin typeface="BIZ UDPゴシック" panose="020B0400000000000000" pitchFamily="50" charset="-128"/>
                <a:ea typeface="BIZ UDPゴシック" panose="020B0400000000000000" pitchFamily="50" charset="-128"/>
              </a:rPr>
              <a:t>長町地区</a:t>
            </a:r>
          </a:p>
        </p:txBody>
      </p:sp>
      <p:sp>
        <p:nvSpPr>
          <p:cNvPr id="472" name="テキスト ボックス 471">
            <a:extLst>
              <a:ext uri="{FF2B5EF4-FFF2-40B4-BE49-F238E27FC236}">
                <a16:creationId xmlns:a16="http://schemas.microsoft.com/office/drawing/2014/main" id="{C697D95D-0472-0003-7E12-B6B56152AD25}"/>
              </a:ext>
            </a:extLst>
          </p:cNvPr>
          <p:cNvSpPr txBox="1">
            <a:spLocks/>
          </p:cNvSpPr>
          <p:nvPr/>
        </p:nvSpPr>
        <p:spPr>
          <a:xfrm>
            <a:off x="-3200810" y="9649581"/>
            <a:ext cx="1083512" cy="338554"/>
          </a:xfrm>
          <a:prstGeom prst="rect">
            <a:avLst/>
          </a:prstGeom>
          <a:noFill/>
        </p:spPr>
        <p:txBody>
          <a:bodyPr wrap="square" rtlCol="0">
            <a:spAutoFit/>
          </a:bodyPr>
          <a:lstStyle/>
          <a:p>
            <a:r>
              <a:rPr kumimoji="1" lang="en-US" altLang="ja-JP" sz="800" dirty="0">
                <a:latin typeface="BIZ UDPゴシック" panose="020B0400000000000000" pitchFamily="50" charset="-128"/>
                <a:ea typeface="BIZ UDPゴシック" panose="020B0400000000000000" pitchFamily="50" charset="-128"/>
              </a:rPr>
              <a:t>JR</a:t>
            </a:r>
            <a:r>
              <a:rPr kumimoji="1" lang="ja-JP" altLang="en-US" sz="800" dirty="0">
                <a:latin typeface="BIZ UDPゴシック" panose="020B0400000000000000" pitchFamily="50" charset="-128"/>
                <a:ea typeface="BIZ UDPゴシック" panose="020B0400000000000000" pitchFamily="50" charset="-128"/>
              </a:rPr>
              <a:t>長町駅</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地下鉄長町駅</a:t>
            </a:r>
          </a:p>
        </p:txBody>
      </p:sp>
      <p:sp>
        <p:nvSpPr>
          <p:cNvPr id="473" name="楕円 472">
            <a:extLst>
              <a:ext uri="{FF2B5EF4-FFF2-40B4-BE49-F238E27FC236}">
                <a16:creationId xmlns:a16="http://schemas.microsoft.com/office/drawing/2014/main" id="{871802A2-5D6C-33A6-8295-455A7B8DCEF6}"/>
              </a:ext>
            </a:extLst>
          </p:cNvPr>
          <p:cNvSpPr>
            <a:spLocks noChangeAspect="1"/>
          </p:cNvSpPr>
          <p:nvPr/>
        </p:nvSpPr>
        <p:spPr>
          <a:xfrm>
            <a:off x="-3277247" y="9675699"/>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74" name="楕円 473">
            <a:extLst>
              <a:ext uri="{FF2B5EF4-FFF2-40B4-BE49-F238E27FC236}">
                <a16:creationId xmlns:a16="http://schemas.microsoft.com/office/drawing/2014/main" id="{83F0A200-2E91-8EEA-5672-122864A472C1}"/>
              </a:ext>
            </a:extLst>
          </p:cNvPr>
          <p:cNvSpPr>
            <a:spLocks noChangeAspect="1"/>
          </p:cNvSpPr>
          <p:nvPr/>
        </p:nvSpPr>
        <p:spPr>
          <a:xfrm>
            <a:off x="-3725869" y="9938321"/>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78" name="テキスト ボックス 477">
            <a:extLst>
              <a:ext uri="{FF2B5EF4-FFF2-40B4-BE49-F238E27FC236}">
                <a16:creationId xmlns:a16="http://schemas.microsoft.com/office/drawing/2014/main" id="{539B79E8-F27F-16E1-947D-93AF7448440B}"/>
              </a:ext>
            </a:extLst>
          </p:cNvPr>
          <p:cNvSpPr txBox="1">
            <a:spLocks/>
          </p:cNvSpPr>
          <p:nvPr/>
        </p:nvSpPr>
        <p:spPr>
          <a:xfrm>
            <a:off x="-4054193" y="9988385"/>
            <a:ext cx="1083512" cy="33855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太白区役所</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地下鉄長町南駅</a:t>
            </a:r>
          </a:p>
        </p:txBody>
      </p:sp>
      <p:sp>
        <p:nvSpPr>
          <p:cNvPr id="480" name="楕円 479">
            <a:extLst>
              <a:ext uri="{FF2B5EF4-FFF2-40B4-BE49-F238E27FC236}">
                <a16:creationId xmlns:a16="http://schemas.microsoft.com/office/drawing/2014/main" id="{66E84983-8AFE-FBFE-CAA5-F3E4C48240A2}"/>
              </a:ext>
            </a:extLst>
          </p:cNvPr>
          <p:cNvSpPr>
            <a:spLocks noChangeAspect="1"/>
          </p:cNvSpPr>
          <p:nvPr/>
        </p:nvSpPr>
        <p:spPr>
          <a:xfrm>
            <a:off x="-3231530" y="9760898"/>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85" name="テキスト ボックス 484">
            <a:extLst>
              <a:ext uri="{FF2B5EF4-FFF2-40B4-BE49-F238E27FC236}">
                <a16:creationId xmlns:a16="http://schemas.microsoft.com/office/drawing/2014/main" id="{5BBE2AAA-C2B6-A19F-6A3C-85E5458E78B1}"/>
              </a:ext>
            </a:extLst>
          </p:cNvPr>
          <p:cNvSpPr txBox="1">
            <a:spLocks/>
          </p:cNvSpPr>
          <p:nvPr/>
        </p:nvSpPr>
        <p:spPr>
          <a:xfrm>
            <a:off x="-4031739" y="9562430"/>
            <a:ext cx="984565" cy="33855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文化センター</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図書館</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487" name="テキスト ボックス 486">
            <a:extLst>
              <a:ext uri="{FF2B5EF4-FFF2-40B4-BE49-F238E27FC236}">
                <a16:creationId xmlns:a16="http://schemas.microsoft.com/office/drawing/2014/main" id="{DC92F2BE-6100-1218-5C4E-ED27B27D71BC}"/>
              </a:ext>
            </a:extLst>
          </p:cNvPr>
          <p:cNvSpPr txBox="1">
            <a:spLocks/>
          </p:cNvSpPr>
          <p:nvPr/>
        </p:nvSpPr>
        <p:spPr>
          <a:xfrm>
            <a:off x="-3134256" y="9240524"/>
            <a:ext cx="1435546"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地下鉄長町一丁目駅</a:t>
            </a:r>
          </a:p>
        </p:txBody>
      </p:sp>
      <p:sp>
        <p:nvSpPr>
          <p:cNvPr id="489" name="楕円 488">
            <a:extLst>
              <a:ext uri="{FF2B5EF4-FFF2-40B4-BE49-F238E27FC236}">
                <a16:creationId xmlns:a16="http://schemas.microsoft.com/office/drawing/2014/main" id="{3F1492B3-A669-EC06-7F39-B2DF17CA6050}"/>
              </a:ext>
            </a:extLst>
          </p:cNvPr>
          <p:cNvSpPr>
            <a:spLocks noChangeAspect="1"/>
          </p:cNvSpPr>
          <p:nvPr/>
        </p:nvSpPr>
        <p:spPr>
          <a:xfrm>
            <a:off x="-3193213" y="9337488"/>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pic>
        <p:nvPicPr>
          <p:cNvPr id="490" name="図 489">
            <a:extLst>
              <a:ext uri="{FF2B5EF4-FFF2-40B4-BE49-F238E27FC236}">
                <a16:creationId xmlns:a16="http://schemas.microsoft.com/office/drawing/2014/main" id="{ACB5A47E-034D-92A4-6C0D-9474C67CAF25}"/>
              </a:ext>
            </a:extLst>
          </p:cNvPr>
          <p:cNvPicPr/>
          <p:nvPr/>
        </p:nvPicPr>
        <p:blipFill>
          <a:blip r:embed="rId9" cstate="print">
            <a:extLst>
              <a:ext uri="{28A0092B-C50C-407E-A947-70E740481C1C}">
                <a14:useLocalDpi xmlns:a14="http://schemas.microsoft.com/office/drawing/2010/main" val="0"/>
              </a:ext>
            </a:extLst>
          </a:blip>
          <a:stretch>
            <a:fillRect/>
          </a:stretch>
        </p:blipFill>
        <p:spPr>
          <a:xfrm>
            <a:off x="-1928962" y="7528809"/>
            <a:ext cx="285916" cy="272921"/>
          </a:xfrm>
          <a:prstGeom prst="rect">
            <a:avLst/>
          </a:prstGeom>
        </p:spPr>
      </p:pic>
      <p:sp>
        <p:nvSpPr>
          <p:cNvPr id="491" name="Rectangle 2">
            <a:extLst>
              <a:ext uri="{FF2B5EF4-FFF2-40B4-BE49-F238E27FC236}">
                <a16:creationId xmlns:a16="http://schemas.microsoft.com/office/drawing/2014/main" id="{122FE1EC-84A1-D3D3-17C0-CB9CCF47DD27}"/>
              </a:ext>
            </a:extLst>
          </p:cNvPr>
          <p:cNvSpPr>
            <a:spLocks noChangeArrowheads="1"/>
          </p:cNvSpPr>
          <p:nvPr/>
        </p:nvSpPr>
        <p:spPr bwMode="auto">
          <a:xfrm>
            <a:off x="-3047194" y="10486464"/>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pic>
        <p:nvPicPr>
          <p:cNvPr id="552" name="図 551">
            <a:extLst>
              <a:ext uri="{FF2B5EF4-FFF2-40B4-BE49-F238E27FC236}">
                <a16:creationId xmlns:a16="http://schemas.microsoft.com/office/drawing/2014/main" id="{1C46414C-ADC8-C150-56E9-6F42D1100B71}"/>
              </a:ext>
            </a:extLst>
          </p:cNvPr>
          <p:cNvPicPr>
            <a:picLocks noChangeAspect="1"/>
          </p:cNvPicPr>
          <p:nvPr/>
        </p:nvPicPr>
        <p:blipFill>
          <a:blip r:embed="rId13"/>
          <a:stretch>
            <a:fillRect/>
          </a:stretch>
        </p:blipFill>
        <p:spPr>
          <a:xfrm>
            <a:off x="2103134" y="3499189"/>
            <a:ext cx="4032403" cy="1601855"/>
          </a:xfrm>
          <a:prstGeom prst="rect">
            <a:avLst/>
          </a:prstGeom>
        </p:spPr>
      </p:pic>
      <p:sp>
        <p:nvSpPr>
          <p:cNvPr id="553" name="矢印: 左カーブ 552">
            <a:extLst>
              <a:ext uri="{FF2B5EF4-FFF2-40B4-BE49-F238E27FC236}">
                <a16:creationId xmlns:a16="http://schemas.microsoft.com/office/drawing/2014/main" id="{EF330208-14E8-89FD-ADAC-DD45AA439C76}"/>
              </a:ext>
            </a:extLst>
          </p:cNvPr>
          <p:cNvSpPr/>
          <p:nvPr/>
        </p:nvSpPr>
        <p:spPr>
          <a:xfrm rot="16781346">
            <a:off x="3555285" y="3061493"/>
            <a:ext cx="384288" cy="1266588"/>
          </a:xfrm>
          <a:prstGeom prst="curvedLeftArrow">
            <a:avLst>
              <a:gd name="adj1" fmla="val 25000"/>
              <a:gd name="adj2" fmla="val 38300"/>
              <a:gd name="adj3" fmla="val 25000"/>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47" name="図 646">
            <a:extLst>
              <a:ext uri="{FF2B5EF4-FFF2-40B4-BE49-F238E27FC236}">
                <a16:creationId xmlns:a16="http://schemas.microsoft.com/office/drawing/2014/main" id="{C5BE42E6-AA48-3655-4DBD-B302ED5FC612}"/>
              </a:ext>
            </a:extLst>
          </p:cNvPr>
          <p:cNvPicPr>
            <a:picLocks noChangeAspect="1"/>
          </p:cNvPicPr>
          <p:nvPr/>
        </p:nvPicPr>
        <p:blipFill>
          <a:blip r:embed="rId14"/>
          <a:stretch>
            <a:fillRect/>
          </a:stretch>
        </p:blipFill>
        <p:spPr>
          <a:xfrm>
            <a:off x="333314" y="3507476"/>
            <a:ext cx="1777544" cy="1589964"/>
          </a:xfrm>
          <a:prstGeom prst="rect">
            <a:avLst/>
          </a:prstGeom>
        </p:spPr>
      </p:pic>
      <p:grpSp>
        <p:nvGrpSpPr>
          <p:cNvPr id="493" name="グループ化 492">
            <a:extLst>
              <a:ext uri="{FF2B5EF4-FFF2-40B4-BE49-F238E27FC236}">
                <a16:creationId xmlns:a16="http://schemas.microsoft.com/office/drawing/2014/main" id="{91AB0AA7-6E18-3C83-772D-0214EF6735BF}"/>
              </a:ext>
            </a:extLst>
          </p:cNvPr>
          <p:cNvGrpSpPr/>
          <p:nvPr/>
        </p:nvGrpSpPr>
        <p:grpSpPr>
          <a:xfrm>
            <a:off x="294943" y="5411852"/>
            <a:ext cx="5550727" cy="145848"/>
            <a:chOff x="247169" y="7671183"/>
            <a:chExt cx="5609833" cy="200056"/>
          </a:xfrm>
        </p:grpSpPr>
        <p:sp>
          <p:nvSpPr>
            <p:cNvPr id="35" name="Chevron 1">
              <a:extLst>
                <a:ext uri="{FF2B5EF4-FFF2-40B4-BE49-F238E27FC236}">
                  <a16:creationId xmlns:a16="http://schemas.microsoft.com/office/drawing/2014/main" id="{C49E4845-2863-8098-6554-B6866F1FD56E}"/>
                </a:ext>
              </a:extLst>
            </p:cNvPr>
            <p:cNvSpPr/>
            <p:nvPr/>
          </p:nvSpPr>
          <p:spPr>
            <a:xfrm>
              <a:off x="247169" y="7671183"/>
              <a:ext cx="5609833" cy="200056"/>
            </a:xfrm>
            <a:prstGeom prst="chevron">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defRPr sz="2200" b="1">
                  <a:solidFill>
                    <a:srgbClr val="FFFFFF"/>
                  </a:solidFill>
                </a:defRPr>
              </a:pPr>
              <a:r>
                <a:rPr lang="ja-JP" altLang="en-US" sz="700" dirty="0">
                  <a:latin typeface="BIZ UDPゴシック" panose="020B0400000000000000" pitchFamily="50" charset="-128"/>
                  <a:ea typeface="BIZ UDPゴシック" panose="020B0400000000000000" pitchFamily="50" charset="-128"/>
                </a:rPr>
                <a:t>　　</a:t>
              </a:r>
              <a:r>
                <a:rPr lang="ja-JP" altLang="en-US" sz="8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　　　　　　　　　　　　　　</a:t>
              </a:r>
              <a:r>
                <a:rPr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　　　　　　　　　　　　　　　　　　　　　　</a:t>
              </a:r>
              <a:endParaRPr sz="1200" dirty="0">
                <a:latin typeface="BIZ UDPゴシック" panose="020B0400000000000000" pitchFamily="50" charset="-128"/>
                <a:ea typeface="BIZ UDPゴシック" panose="020B0400000000000000" pitchFamily="50" charset="-128"/>
              </a:endParaRPr>
            </a:p>
          </p:txBody>
        </p:sp>
        <p:cxnSp>
          <p:nvCxnSpPr>
            <p:cNvPr id="60" name="直線矢印コネクタ 59">
              <a:extLst>
                <a:ext uri="{FF2B5EF4-FFF2-40B4-BE49-F238E27FC236}">
                  <a16:creationId xmlns:a16="http://schemas.microsoft.com/office/drawing/2014/main" id="{7C6AF160-BD0E-C977-3DED-6514C65C8EB2}"/>
                </a:ext>
              </a:extLst>
            </p:cNvPr>
            <p:cNvCxnSpPr>
              <a:cxnSpLocks/>
            </p:cNvCxnSpPr>
            <p:nvPr/>
          </p:nvCxnSpPr>
          <p:spPr>
            <a:xfrm>
              <a:off x="713117" y="7772056"/>
              <a:ext cx="4697198" cy="0"/>
            </a:xfrm>
            <a:prstGeom prst="straightConnector1">
              <a:avLst/>
            </a:prstGeom>
            <a:ln>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497" name="テキスト ボックス 496">
            <a:extLst>
              <a:ext uri="{FF2B5EF4-FFF2-40B4-BE49-F238E27FC236}">
                <a16:creationId xmlns:a16="http://schemas.microsoft.com/office/drawing/2014/main" id="{3B2D28B3-9AB2-6C92-38A7-1ED4B0915FCE}"/>
              </a:ext>
            </a:extLst>
          </p:cNvPr>
          <p:cNvSpPr txBox="1"/>
          <p:nvPr/>
        </p:nvSpPr>
        <p:spPr>
          <a:xfrm>
            <a:off x="366785" y="5375812"/>
            <a:ext cx="417878" cy="215444"/>
          </a:xfrm>
          <a:prstGeom prst="rect">
            <a:avLst/>
          </a:prstGeom>
          <a:noFill/>
        </p:spPr>
        <p:txBody>
          <a:bodyPr wrap="squar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現在</a:t>
            </a:r>
          </a:p>
        </p:txBody>
      </p:sp>
      <p:sp>
        <p:nvSpPr>
          <p:cNvPr id="500" name="テキスト ボックス 499">
            <a:extLst>
              <a:ext uri="{FF2B5EF4-FFF2-40B4-BE49-F238E27FC236}">
                <a16:creationId xmlns:a16="http://schemas.microsoft.com/office/drawing/2014/main" id="{59824570-A0D5-6B48-3C38-4337F9692D22}"/>
              </a:ext>
            </a:extLst>
          </p:cNvPr>
          <p:cNvSpPr txBox="1"/>
          <p:nvPr/>
        </p:nvSpPr>
        <p:spPr>
          <a:xfrm>
            <a:off x="5378476" y="5376196"/>
            <a:ext cx="417878" cy="215444"/>
          </a:xfrm>
          <a:prstGeom prst="rect">
            <a:avLst/>
          </a:prstGeom>
          <a:noFill/>
        </p:spPr>
        <p:txBody>
          <a:bodyPr wrap="squar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将来</a:t>
            </a:r>
          </a:p>
        </p:txBody>
      </p:sp>
    </p:spTree>
    <p:extLst>
      <p:ext uri="{BB962C8B-B14F-4D97-AF65-F5344CB8AC3E}">
        <p14:creationId xmlns:p14="http://schemas.microsoft.com/office/powerpoint/2010/main" val="1788442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1A5D4-215B-FA76-471A-2A646698C9DA}"/>
            </a:ext>
          </a:extLst>
        </p:cNvPr>
        <p:cNvGrpSpPr/>
        <p:nvPr/>
      </p:nvGrpSpPr>
      <p:grpSpPr>
        <a:xfrm>
          <a:off x="0" y="0"/>
          <a:ext cx="0" cy="0"/>
          <a:chOff x="0" y="0"/>
          <a:chExt cx="0" cy="0"/>
        </a:xfrm>
      </p:grpSpPr>
      <p:sp>
        <p:nvSpPr>
          <p:cNvPr id="60" name="正方形/長方形 59">
            <a:extLst>
              <a:ext uri="{FF2B5EF4-FFF2-40B4-BE49-F238E27FC236}">
                <a16:creationId xmlns:a16="http://schemas.microsoft.com/office/drawing/2014/main" id="{BF4BC424-5C56-7C37-36D2-9ADC72EFF4D1}"/>
              </a:ext>
            </a:extLst>
          </p:cNvPr>
          <p:cNvSpPr/>
          <p:nvPr/>
        </p:nvSpPr>
        <p:spPr>
          <a:xfrm>
            <a:off x="46994" y="156528"/>
            <a:ext cx="3132000" cy="107498"/>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a:extLst>
              <a:ext uri="{FF2B5EF4-FFF2-40B4-BE49-F238E27FC236}">
                <a16:creationId xmlns:a16="http://schemas.microsoft.com/office/drawing/2014/main" id="{EC119529-C7BA-B1A0-AF18-8D59CCCF1D66}"/>
              </a:ext>
            </a:extLst>
          </p:cNvPr>
          <p:cNvSpPr txBox="1"/>
          <p:nvPr/>
        </p:nvSpPr>
        <p:spPr>
          <a:xfrm>
            <a:off x="-30219" y="0"/>
            <a:ext cx="3478813" cy="290910"/>
          </a:xfrm>
          <a:prstGeom prst="rect">
            <a:avLst/>
          </a:prstGeom>
        </p:spPr>
        <p:txBody>
          <a:bodyPr vert="horz" lIns="91440" tIns="45720" rIns="91440" bIns="45720" rtlCol="0" anchor="ctr">
            <a:no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６　取組みの方向性・実践メニュー、戦略</a:t>
            </a:r>
          </a:p>
        </p:txBody>
      </p:sp>
      <p:pic>
        <p:nvPicPr>
          <p:cNvPr id="5" name="図 4">
            <a:extLst>
              <a:ext uri="{FF2B5EF4-FFF2-40B4-BE49-F238E27FC236}">
                <a16:creationId xmlns:a16="http://schemas.microsoft.com/office/drawing/2014/main" id="{D3BDD83B-2448-688B-56B0-E4ABF7D05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6964" y="5164767"/>
            <a:ext cx="3012809" cy="1693234"/>
          </a:xfrm>
          <a:prstGeom prst="rect">
            <a:avLst/>
          </a:prstGeom>
          <a:ln>
            <a:solidFill>
              <a:schemeClr val="bg1">
                <a:lumMod val="75000"/>
              </a:schemeClr>
            </a:solidFill>
          </a:ln>
        </p:spPr>
      </p:pic>
      <p:sp>
        <p:nvSpPr>
          <p:cNvPr id="519" name="正方形/長方形 518">
            <a:extLst>
              <a:ext uri="{FF2B5EF4-FFF2-40B4-BE49-F238E27FC236}">
                <a16:creationId xmlns:a16="http://schemas.microsoft.com/office/drawing/2014/main" id="{3B65BFB7-9B3B-6DF6-9157-BCF7D67CD100}"/>
              </a:ext>
            </a:extLst>
          </p:cNvPr>
          <p:cNvSpPr/>
          <p:nvPr/>
        </p:nvSpPr>
        <p:spPr>
          <a:xfrm>
            <a:off x="9159773" y="5164766"/>
            <a:ext cx="3019576" cy="1693234"/>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2" name="グループ化 571">
            <a:extLst>
              <a:ext uri="{FF2B5EF4-FFF2-40B4-BE49-F238E27FC236}">
                <a16:creationId xmlns:a16="http://schemas.microsoft.com/office/drawing/2014/main" id="{DF4B7FD6-F221-A049-1B26-D130872CEC39}"/>
              </a:ext>
            </a:extLst>
          </p:cNvPr>
          <p:cNvGrpSpPr/>
          <p:nvPr/>
        </p:nvGrpSpPr>
        <p:grpSpPr>
          <a:xfrm>
            <a:off x="69298" y="5180328"/>
            <a:ext cx="2982276" cy="1677672"/>
            <a:chOff x="1598787" y="3467144"/>
            <a:chExt cx="2982276" cy="1677672"/>
          </a:xfrm>
        </p:grpSpPr>
        <p:pic>
          <p:nvPicPr>
            <p:cNvPr id="573" name="図 572" descr="女性, ストリート, 道路 が含まれている画像&#10;&#10;自動的に生成された説明">
              <a:extLst>
                <a:ext uri="{FF2B5EF4-FFF2-40B4-BE49-F238E27FC236}">
                  <a16:creationId xmlns:a16="http://schemas.microsoft.com/office/drawing/2014/main" id="{9BC7BA6F-E211-5745-6B5A-7D7D97E8AFC2}"/>
                </a:ext>
              </a:extLst>
            </p:cNvPr>
            <p:cNvPicPr>
              <a:picLocks noChangeAspect="1"/>
            </p:cNvPicPr>
            <p:nvPr/>
          </p:nvPicPr>
          <p:blipFill>
            <a:blip r:embed="rId4">
              <a:extLst>
                <a:ext uri="{28A0092B-C50C-407E-A947-70E740481C1C}">
                  <a14:useLocalDpi xmlns:a14="http://schemas.microsoft.com/office/drawing/2010/main" val="0"/>
                </a:ext>
              </a:extLst>
            </a:blip>
            <a:srcRect b="9697"/>
            <a:stretch/>
          </p:blipFill>
          <p:spPr>
            <a:xfrm>
              <a:off x="1604039" y="3642359"/>
              <a:ext cx="2977024" cy="1502457"/>
            </a:xfrm>
            <a:prstGeom prst="rect">
              <a:avLst/>
            </a:prstGeom>
            <a:ln>
              <a:solidFill>
                <a:schemeClr val="bg1">
                  <a:lumMod val="75000"/>
                </a:schemeClr>
              </a:solidFill>
            </a:ln>
          </p:spPr>
        </p:pic>
        <p:sp>
          <p:nvSpPr>
            <p:cNvPr id="574" name="テキスト ボックス 573">
              <a:extLst>
                <a:ext uri="{FF2B5EF4-FFF2-40B4-BE49-F238E27FC236}">
                  <a16:creationId xmlns:a16="http://schemas.microsoft.com/office/drawing/2014/main" id="{9D7E27A9-688A-1D1F-7F1F-480F14829AD6}"/>
                </a:ext>
              </a:extLst>
            </p:cNvPr>
            <p:cNvSpPr txBox="1"/>
            <p:nvPr/>
          </p:nvSpPr>
          <p:spPr>
            <a:xfrm>
              <a:off x="1598787" y="3467144"/>
              <a:ext cx="1612385" cy="353943"/>
            </a:xfrm>
            <a:prstGeom prst="rect">
              <a:avLst/>
            </a:prstGeom>
            <a:solidFill>
              <a:srgbClr val="FF3399"/>
            </a:solidFill>
            <a:ln>
              <a:solidFill>
                <a:schemeClr val="bg1">
                  <a:lumMod val="75000"/>
                </a:schemeClr>
              </a:solidFill>
            </a:ln>
          </p:spPr>
          <p:txBody>
            <a:bodyPr wrap="square" rtlCol="0" anchor="ctr" anchorCtr="1">
              <a:noAutofit/>
            </a:bodyPr>
            <a:lstStyle/>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戦略</a:t>
              </a:r>
              <a:r>
                <a:rPr kumimoji="1" lang="en-US" altLang="ja-JP" sz="900" b="1" kern="0" dirty="0">
                  <a:solidFill>
                    <a:prstClr val="white"/>
                  </a:solidFill>
                  <a:latin typeface="BIZ UDPゴシック" panose="020B0400000000000000" pitchFamily="50" charset="-128"/>
                  <a:ea typeface="BIZ UDPゴシック" panose="020B0400000000000000" pitchFamily="50" charset="-128"/>
                </a:rPr>
                <a:t>Ⅰ</a:t>
              </a:r>
            </a:p>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魅力的な個店を増やす </a:t>
              </a:r>
            </a:p>
          </p:txBody>
        </p:sp>
        <p:sp>
          <p:nvSpPr>
            <p:cNvPr id="575" name="テキスト ボックス 574">
              <a:extLst>
                <a:ext uri="{FF2B5EF4-FFF2-40B4-BE49-F238E27FC236}">
                  <a16:creationId xmlns:a16="http://schemas.microsoft.com/office/drawing/2014/main" id="{F56140B8-C8FE-F9CB-8ADD-D0983016CBDA}"/>
                </a:ext>
              </a:extLst>
            </p:cNvPr>
            <p:cNvSpPr txBox="1"/>
            <p:nvPr/>
          </p:nvSpPr>
          <p:spPr>
            <a:xfrm>
              <a:off x="3216336" y="3467146"/>
              <a:ext cx="1364727" cy="349702"/>
            </a:xfrm>
            <a:prstGeom prst="rect">
              <a:avLst/>
            </a:prstGeom>
            <a:solidFill>
              <a:schemeClr val="bg1"/>
            </a:solidFill>
            <a:ln w="9525">
              <a:solidFill>
                <a:schemeClr val="bg1">
                  <a:lumMod val="75000"/>
                </a:schemeClr>
              </a:solidFill>
            </a:ln>
          </p:spPr>
          <p:txBody>
            <a:bodyPr wrap="square" lIns="36000" tIns="36000" rIns="36000" bIns="36000" rtlCol="0">
              <a:spAutoFit/>
            </a:bodyPr>
            <a:lstStyle/>
            <a:p>
              <a:r>
                <a:rPr kumimoji="1" lang="ja-JP" altLang="en-US" sz="600" dirty="0">
                  <a:latin typeface="BIZ UDPゴシック" panose="020B0400000000000000" pitchFamily="50" charset="-128"/>
                  <a:ea typeface="BIZ UDPゴシック" panose="020B0400000000000000" pitchFamily="50" charset="-128"/>
                </a:rPr>
                <a:t>道路空間社会実験での飲食店を中心とした賑わいのポテンシャルと、空き店舗が散見される現状を踏まえた戦略</a:t>
              </a:r>
              <a:endParaRPr kumimoji="1" lang="en-US" altLang="ja-JP" sz="600" dirty="0">
                <a:latin typeface="BIZ UDPゴシック" panose="020B0400000000000000" pitchFamily="50" charset="-128"/>
                <a:ea typeface="BIZ UDPゴシック" panose="020B0400000000000000" pitchFamily="50" charset="-128"/>
              </a:endParaRPr>
            </a:p>
          </p:txBody>
        </p:sp>
      </p:grpSp>
      <p:grpSp>
        <p:nvGrpSpPr>
          <p:cNvPr id="576" name="グループ化 575">
            <a:extLst>
              <a:ext uri="{FF2B5EF4-FFF2-40B4-BE49-F238E27FC236}">
                <a16:creationId xmlns:a16="http://schemas.microsoft.com/office/drawing/2014/main" id="{3A3595A3-AE76-81D6-0395-67DCC88A5334}"/>
              </a:ext>
            </a:extLst>
          </p:cNvPr>
          <p:cNvGrpSpPr/>
          <p:nvPr/>
        </p:nvGrpSpPr>
        <p:grpSpPr>
          <a:xfrm>
            <a:off x="3083413" y="5174249"/>
            <a:ext cx="3003679" cy="1677107"/>
            <a:chOff x="4589792" y="3471117"/>
            <a:chExt cx="3003679" cy="1677107"/>
          </a:xfrm>
        </p:grpSpPr>
        <p:pic>
          <p:nvPicPr>
            <p:cNvPr id="577" name="図 576" descr="グループ, 寝室, 民衆, 部屋 が含まれている画像&#10;&#10;自動的に生成された説明">
              <a:extLst>
                <a:ext uri="{FF2B5EF4-FFF2-40B4-BE49-F238E27FC236}">
                  <a16:creationId xmlns:a16="http://schemas.microsoft.com/office/drawing/2014/main" id="{6AE8336F-D7EA-120C-1D96-F89664B25AF4}"/>
                </a:ext>
              </a:extLst>
            </p:cNvPr>
            <p:cNvPicPr>
              <a:picLocks noChangeAspect="1"/>
            </p:cNvPicPr>
            <p:nvPr/>
          </p:nvPicPr>
          <p:blipFill>
            <a:blip r:embed="rId5">
              <a:extLst>
                <a:ext uri="{28A0092B-C50C-407E-A947-70E740481C1C}">
                  <a14:useLocalDpi xmlns:a14="http://schemas.microsoft.com/office/drawing/2010/main" val="0"/>
                </a:ext>
              </a:extLst>
            </a:blip>
            <a:srcRect t="618"/>
            <a:stretch/>
          </p:blipFill>
          <p:spPr>
            <a:xfrm>
              <a:off x="4596074" y="3471159"/>
              <a:ext cx="2997397" cy="1677065"/>
            </a:xfrm>
            <a:prstGeom prst="rect">
              <a:avLst/>
            </a:prstGeom>
            <a:ln>
              <a:solidFill>
                <a:schemeClr val="bg1">
                  <a:lumMod val="75000"/>
                </a:schemeClr>
              </a:solidFill>
            </a:ln>
          </p:spPr>
        </p:pic>
        <p:sp>
          <p:nvSpPr>
            <p:cNvPr id="578" name="テキスト ボックス 577">
              <a:extLst>
                <a:ext uri="{FF2B5EF4-FFF2-40B4-BE49-F238E27FC236}">
                  <a16:creationId xmlns:a16="http://schemas.microsoft.com/office/drawing/2014/main" id="{545B9C72-5690-ECAC-126F-12C83776E49F}"/>
                </a:ext>
              </a:extLst>
            </p:cNvPr>
            <p:cNvSpPr txBox="1"/>
            <p:nvPr/>
          </p:nvSpPr>
          <p:spPr>
            <a:xfrm>
              <a:off x="4589792" y="3471160"/>
              <a:ext cx="1625058" cy="353943"/>
            </a:xfrm>
            <a:prstGeom prst="rect">
              <a:avLst/>
            </a:prstGeom>
            <a:solidFill>
              <a:srgbClr val="ED7D31">
                <a:lumMod val="75000"/>
              </a:srgbClr>
            </a:solidFill>
            <a:ln>
              <a:solidFill>
                <a:schemeClr val="bg1">
                  <a:lumMod val="75000"/>
                </a:schemeClr>
              </a:solidFill>
            </a:ln>
          </p:spPr>
          <p:txBody>
            <a:bodyPr wrap="square" rtlCol="0" anchor="ctr" anchorCtr="1">
              <a:noAutofit/>
            </a:bodyPr>
            <a:lstStyle/>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戦略</a:t>
              </a:r>
              <a:r>
                <a:rPr kumimoji="1" lang="en-US" altLang="ja-JP" sz="900" b="1" kern="0" dirty="0">
                  <a:solidFill>
                    <a:prstClr val="white"/>
                  </a:solidFill>
                  <a:latin typeface="BIZ UDPゴシック" panose="020B0400000000000000" pitchFamily="50" charset="-128"/>
                  <a:ea typeface="BIZ UDPゴシック" panose="020B0400000000000000" pitchFamily="50" charset="-128"/>
                </a:rPr>
                <a:t>Ⅱ</a:t>
              </a:r>
            </a:p>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集客機能の集積を活かす</a:t>
              </a:r>
            </a:p>
          </p:txBody>
        </p:sp>
        <p:sp>
          <p:nvSpPr>
            <p:cNvPr id="579" name="テキスト ボックス 578">
              <a:extLst>
                <a:ext uri="{FF2B5EF4-FFF2-40B4-BE49-F238E27FC236}">
                  <a16:creationId xmlns:a16="http://schemas.microsoft.com/office/drawing/2014/main" id="{D05701F7-712E-62B3-0C3B-73704BE8D398}"/>
                </a:ext>
              </a:extLst>
            </p:cNvPr>
            <p:cNvSpPr txBox="1"/>
            <p:nvPr/>
          </p:nvSpPr>
          <p:spPr>
            <a:xfrm>
              <a:off x="6214850" y="3471117"/>
              <a:ext cx="1375770" cy="349702"/>
            </a:xfrm>
            <a:prstGeom prst="rect">
              <a:avLst/>
            </a:prstGeom>
            <a:solidFill>
              <a:schemeClr val="bg1"/>
            </a:solidFill>
            <a:ln w="9525">
              <a:solidFill>
                <a:schemeClr val="bg1">
                  <a:lumMod val="75000"/>
                </a:schemeClr>
              </a:solidFill>
            </a:ln>
          </p:spPr>
          <p:txBody>
            <a:bodyPr wrap="square" lIns="36000" tIns="36000" rIns="36000" bIns="36000" rtlCol="0">
              <a:spAutoFit/>
            </a:bodyPr>
            <a:lstStyle/>
            <a:p>
              <a:r>
                <a:rPr kumimoji="1" lang="ja-JP" altLang="en-US" sz="600" dirty="0">
                  <a:latin typeface="BIZ UDPゴシック" panose="020B0400000000000000" pitchFamily="50" charset="-128"/>
                  <a:ea typeface="BIZ UDPゴシック" panose="020B0400000000000000" pitchFamily="50" charset="-128"/>
                </a:rPr>
                <a:t>市内有数の交通結節点であることに加え、沿道に文化施設が立地し、多くの人が自然と訪れる特徴を踏まえた戦略</a:t>
              </a:r>
            </a:p>
          </p:txBody>
        </p:sp>
      </p:grpSp>
      <p:grpSp>
        <p:nvGrpSpPr>
          <p:cNvPr id="580" name="グループ化 579">
            <a:extLst>
              <a:ext uri="{FF2B5EF4-FFF2-40B4-BE49-F238E27FC236}">
                <a16:creationId xmlns:a16="http://schemas.microsoft.com/office/drawing/2014/main" id="{6CB9A490-B990-A646-8822-35394621E915}"/>
              </a:ext>
            </a:extLst>
          </p:cNvPr>
          <p:cNvGrpSpPr/>
          <p:nvPr/>
        </p:nvGrpSpPr>
        <p:grpSpPr>
          <a:xfrm>
            <a:off x="6153558" y="5164766"/>
            <a:ext cx="3006215" cy="349702"/>
            <a:chOff x="7660411" y="3458397"/>
            <a:chExt cx="3006215" cy="349702"/>
          </a:xfrm>
        </p:grpSpPr>
        <p:sp>
          <p:nvSpPr>
            <p:cNvPr id="582" name="テキスト ボックス 581">
              <a:extLst>
                <a:ext uri="{FF2B5EF4-FFF2-40B4-BE49-F238E27FC236}">
                  <a16:creationId xmlns:a16="http://schemas.microsoft.com/office/drawing/2014/main" id="{D32C0D89-23DD-D1B2-0315-EBB17DA2096A}"/>
                </a:ext>
              </a:extLst>
            </p:cNvPr>
            <p:cNvSpPr txBox="1"/>
            <p:nvPr/>
          </p:nvSpPr>
          <p:spPr>
            <a:xfrm>
              <a:off x="7660411" y="3460441"/>
              <a:ext cx="1612385" cy="347658"/>
            </a:xfrm>
            <a:prstGeom prst="rect">
              <a:avLst/>
            </a:prstGeom>
            <a:solidFill>
              <a:srgbClr val="00B0F0"/>
            </a:solidFill>
            <a:ln>
              <a:solidFill>
                <a:schemeClr val="bg1">
                  <a:lumMod val="75000"/>
                </a:schemeClr>
              </a:solidFill>
            </a:ln>
          </p:spPr>
          <p:txBody>
            <a:bodyPr wrap="square" rtlCol="0" anchor="ctr" anchorCtr="1">
              <a:noAutofit/>
            </a:bodyPr>
            <a:lstStyle/>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戦略</a:t>
              </a:r>
              <a:r>
                <a:rPr kumimoji="1" lang="en-US" altLang="ja-JP" sz="900" b="1" kern="0" dirty="0">
                  <a:solidFill>
                    <a:prstClr val="white"/>
                  </a:solidFill>
                  <a:latin typeface="BIZ UDPゴシック" panose="020B0400000000000000" pitchFamily="50" charset="-128"/>
                  <a:ea typeface="BIZ UDPゴシック" panose="020B0400000000000000" pitchFamily="50" charset="-128"/>
                </a:rPr>
                <a:t>Ⅲ</a:t>
              </a:r>
            </a:p>
            <a:p>
              <a:pPr algn="ctr" defTabSz="914400">
                <a:defRPr/>
              </a:pPr>
              <a:r>
                <a:rPr kumimoji="1" lang="ja-JP" altLang="en-US" sz="900" b="1" kern="0" spc="-150" dirty="0">
                  <a:solidFill>
                    <a:prstClr val="white"/>
                  </a:solidFill>
                  <a:latin typeface="BIZ UDPゴシック" panose="020B0400000000000000" pitchFamily="50" charset="-128"/>
                  <a:ea typeface="BIZ UDPゴシック" panose="020B0400000000000000" pitchFamily="50" charset="-128"/>
                </a:rPr>
                <a:t>周辺施設からの寄り道を増やす</a:t>
              </a:r>
            </a:p>
          </p:txBody>
        </p:sp>
        <p:sp>
          <p:nvSpPr>
            <p:cNvPr id="583" name="テキスト ボックス 582">
              <a:extLst>
                <a:ext uri="{FF2B5EF4-FFF2-40B4-BE49-F238E27FC236}">
                  <a16:creationId xmlns:a16="http://schemas.microsoft.com/office/drawing/2014/main" id="{AFC7B109-A08A-4D23-E56B-1EF4E0C5459D}"/>
                </a:ext>
              </a:extLst>
            </p:cNvPr>
            <p:cNvSpPr txBox="1"/>
            <p:nvPr/>
          </p:nvSpPr>
          <p:spPr>
            <a:xfrm>
              <a:off x="9268420" y="3458397"/>
              <a:ext cx="1398206" cy="349702"/>
            </a:xfrm>
            <a:prstGeom prst="rect">
              <a:avLst/>
            </a:prstGeom>
            <a:solidFill>
              <a:schemeClr val="bg1"/>
            </a:solidFill>
            <a:ln w="9525">
              <a:solidFill>
                <a:schemeClr val="bg1">
                  <a:lumMod val="75000"/>
                </a:schemeClr>
              </a:solidFill>
            </a:ln>
          </p:spPr>
          <p:txBody>
            <a:bodyPr wrap="square" lIns="36000" tIns="36000" rIns="36000" bIns="36000" rtlCol="0">
              <a:spAutoFit/>
            </a:bodyPr>
            <a:lstStyle/>
            <a:p>
              <a:r>
                <a:rPr kumimoji="1" lang="ja-JP" altLang="en-US" sz="600" dirty="0">
                  <a:latin typeface="BIZ UDPゴシック" panose="020B0400000000000000" pitchFamily="50" charset="-128"/>
                  <a:ea typeface="BIZ UDPゴシック" panose="020B0400000000000000" pitchFamily="50" charset="-128"/>
                </a:rPr>
                <a:t>周辺に多くの人が訪れる施設や史跡等（アリーナ、神社仏閣等）があるという特徴を踏まえた戦略</a:t>
              </a:r>
            </a:p>
          </p:txBody>
        </p:sp>
      </p:grpSp>
      <p:grpSp>
        <p:nvGrpSpPr>
          <p:cNvPr id="584" name="グループ化 583">
            <a:extLst>
              <a:ext uri="{FF2B5EF4-FFF2-40B4-BE49-F238E27FC236}">
                <a16:creationId xmlns:a16="http://schemas.microsoft.com/office/drawing/2014/main" id="{8B837F42-C702-CBE4-B2E2-BF36B241D1D7}"/>
              </a:ext>
            </a:extLst>
          </p:cNvPr>
          <p:cNvGrpSpPr>
            <a:grpSpLocks noChangeAspect="1"/>
          </p:cNvGrpSpPr>
          <p:nvPr/>
        </p:nvGrpSpPr>
        <p:grpSpPr>
          <a:xfrm>
            <a:off x="9186244" y="1"/>
            <a:ext cx="2993105" cy="1668438"/>
            <a:chOff x="1598785" y="5151123"/>
            <a:chExt cx="2984954" cy="1648807"/>
          </a:xfrm>
        </p:grpSpPr>
        <p:pic>
          <p:nvPicPr>
            <p:cNvPr id="585" name="図 584" descr="建物, 部屋, テーブル が含まれている画像&#10;&#10;自動的に生成された説明">
              <a:extLst>
                <a:ext uri="{FF2B5EF4-FFF2-40B4-BE49-F238E27FC236}">
                  <a16:creationId xmlns:a16="http://schemas.microsoft.com/office/drawing/2014/main" id="{61C654E5-8A21-F2AA-9A63-BB4135C803A0}"/>
                </a:ext>
              </a:extLst>
            </p:cNvPr>
            <p:cNvPicPr>
              <a:picLocks noChangeAspect="1"/>
            </p:cNvPicPr>
            <p:nvPr/>
          </p:nvPicPr>
          <p:blipFill>
            <a:blip r:embed="rId6">
              <a:extLst>
                <a:ext uri="{28A0092B-C50C-407E-A947-70E740481C1C}">
                  <a14:useLocalDpi xmlns:a14="http://schemas.microsoft.com/office/drawing/2010/main" val="0"/>
                </a:ext>
              </a:extLst>
            </a:blip>
            <a:srcRect t="2298"/>
            <a:stretch/>
          </p:blipFill>
          <p:spPr>
            <a:xfrm>
              <a:off x="1598785" y="5158067"/>
              <a:ext cx="2984952" cy="1641863"/>
            </a:xfrm>
            <a:prstGeom prst="rect">
              <a:avLst/>
            </a:prstGeom>
            <a:ln>
              <a:solidFill>
                <a:schemeClr val="bg1">
                  <a:lumMod val="75000"/>
                </a:schemeClr>
              </a:solidFill>
            </a:ln>
          </p:spPr>
        </p:pic>
        <p:sp>
          <p:nvSpPr>
            <p:cNvPr id="586" name="テキスト ボックス 585">
              <a:extLst>
                <a:ext uri="{FF2B5EF4-FFF2-40B4-BE49-F238E27FC236}">
                  <a16:creationId xmlns:a16="http://schemas.microsoft.com/office/drawing/2014/main" id="{A47C71CA-38B4-579D-C52E-3DB6D47F45E7}"/>
                </a:ext>
              </a:extLst>
            </p:cNvPr>
            <p:cNvSpPr txBox="1"/>
            <p:nvPr/>
          </p:nvSpPr>
          <p:spPr>
            <a:xfrm>
              <a:off x="1598787" y="5157473"/>
              <a:ext cx="1612385" cy="346098"/>
            </a:xfrm>
            <a:prstGeom prst="rect">
              <a:avLst/>
            </a:prstGeom>
            <a:solidFill>
              <a:srgbClr val="5B9BD5">
                <a:lumMod val="75000"/>
              </a:srgbClr>
            </a:solidFill>
            <a:ln>
              <a:solidFill>
                <a:schemeClr val="bg1">
                  <a:lumMod val="75000"/>
                </a:schemeClr>
              </a:solidFill>
            </a:ln>
          </p:spPr>
          <p:txBody>
            <a:bodyPr wrap="square" rtlCol="0" anchor="ctr" anchorCtr="1">
              <a:noAutofit/>
            </a:bodyPr>
            <a:lstStyle/>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戦略</a:t>
              </a:r>
              <a:r>
                <a:rPr kumimoji="1" lang="en-US" altLang="ja-JP" sz="900" b="1" kern="0" dirty="0">
                  <a:solidFill>
                    <a:prstClr val="white"/>
                  </a:solidFill>
                  <a:latin typeface="BIZ UDPゴシック" panose="020B0400000000000000" pitchFamily="50" charset="-128"/>
                  <a:ea typeface="BIZ UDPゴシック" panose="020B0400000000000000" pitchFamily="50" charset="-128"/>
                </a:rPr>
                <a:t>Ⅳ</a:t>
              </a:r>
            </a:p>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夜も楽しく長町で</a:t>
              </a:r>
            </a:p>
          </p:txBody>
        </p:sp>
        <p:sp>
          <p:nvSpPr>
            <p:cNvPr id="587" name="テキスト ボックス 586">
              <a:extLst>
                <a:ext uri="{FF2B5EF4-FFF2-40B4-BE49-F238E27FC236}">
                  <a16:creationId xmlns:a16="http://schemas.microsoft.com/office/drawing/2014/main" id="{996DF95A-846E-19CD-E862-683EEBBCFF44}"/>
                </a:ext>
              </a:extLst>
            </p:cNvPr>
            <p:cNvSpPr txBox="1"/>
            <p:nvPr/>
          </p:nvSpPr>
          <p:spPr>
            <a:xfrm>
              <a:off x="3211173" y="5151123"/>
              <a:ext cx="1372566" cy="349702"/>
            </a:xfrm>
            <a:prstGeom prst="rect">
              <a:avLst/>
            </a:prstGeom>
            <a:solidFill>
              <a:schemeClr val="bg1"/>
            </a:solidFill>
            <a:ln w="9525">
              <a:solidFill>
                <a:schemeClr val="bg1">
                  <a:lumMod val="75000"/>
                </a:schemeClr>
              </a:solidFill>
            </a:ln>
          </p:spPr>
          <p:txBody>
            <a:bodyPr wrap="square" lIns="36000" tIns="36000" rIns="36000" bIns="36000" rtlCol="0">
              <a:spAutoFit/>
            </a:bodyPr>
            <a:lstStyle/>
            <a:p>
              <a:r>
                <a:rPr kumimoji="1" lang="ja-JP" altLang="en-US" sz="600" dirty="0">
                  <a:latin typeface="BIZ UDPゴシック" panose="020B0400000000000000" pitchFamily="50" charset="-128"/>
                  <a:ea typeface="BIZ UDPゴシック" panose="020B0400000000000000" pitchFamily="50" charset="-128"/>
                </a:rPr>
                <a:t>昔懐かしい横丁の存在や、道路空間社会実験で多くの人に楽しまれた夜の飲食コンテンツを踏まえた戦略</a:t>
              </a:r>
            </a:p>
          </p:txBody>
        </p:sp>
      </p:grpSp>
      <p:grpSp>
        <p:nvGrpSpPr>
          <p:cNvPr id="588" name="グループ化 587">
            <a:extLst>
              <a:ext uri="{FF2B5EF4-FFF2-40B4-BE49-F238E27FC236}">
                <a16:creationId xmlns:a16="http://schemas.microsoft.com/office/drawing/2014/main" id="{4E61D860-3D2B-8FED-3A68-68CFB3020B36}"/>
              </a:ext>
            </a:extLst>
          </p:cNvPr>
          <p:cNvGrpSpPr/>
          <p:nvPr/>
        </p:nvGrpSpPr>
        <p:grpSpPr>
          <a:xfrm>
            <a:off x="9185226" y="1701582"/>
            <a:ext cx="2990711" cy="1693234"/>
            <a:chOff x="4626990" y="5172536"/>
            <a:chExt cx="2966481" cy="1664321"/>
          </a:xfrm>
        </p:grpSpPr>
        <p:pic>
          <p:nvPicPr>
            <p:cNvPr id="589" name="図 588" descr="屋外, 建物, 民衆, グループ が含まれている画像&#10;&#10;自動的に生成された説明">
              <a:extLst>
                <a:ext uri="{FF2B5EF4-FFF2-40B4-BE49-F238E27FC236}">
                  <a16:creationId xmlns:a16="http://schemas.microsoft.com/office/drawing/2014/main" id="{B12086B3-1AA6-9059-0EE9-05D0E382C0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26990" y="5172558"/>
              <a:ext cx="2966480" cy="1664299"/>
            </a:xfrm>
            <a:prstGeom prst="rect">
              <a:avLst/>
            </a:prstGeom>
            <a:ln>
              <a:solidFill>
                <a:schemeClr val="bg1">
                  <a:lumMod val="75000"/>
                </a:schemeClr>
              </a:solidFill>
            </a:ln>
          </p:spPr>
        </p:pic>
        <p:sp>
          <p:nvSpPr>
            <p:cNvPr id="590" name="テキスト ボックス 589">
              <a:extLst>
                <a:ext uri="{FF2B5EF4-FFF2-40B4-BE49-F238E27FC236}">
                  <a16:creationId xmlns:a16="http://schemas.microsoft.com/office/drawing/2014/main" id="{BB18F30E-DF85-A996-159E-5C59702B818C}"/>
                </a:ext>
              </a:extLst>
            </p:cNvPr>
            <p:cNvSpPr txBox="1"/>
            <p:nvPr/>
          </p:nvSpPr>
          <p:spPr>
            <a:xfrm>
              <a:off x="4626991" y="5172536"/>
              <a:ext cx="1612384" cy="349702"/>
            </a:xfrm>
            <a:prstGeom prst="rect">
              <a:avLst/>
            </a:prstGeom>
            <a:solidFill>
              <a:srgbClr val="FFC000"/>
            </a:solidFill>
            <a:ln>
              <a:solidFill>
                <a:schemeClr val="bg1">
                  <a:lumMod val="75000"/>
                </a:schemeClr>
              </a:solidFill>
            </a:ln>
          </p:spPr>
          <p:txBody>
            <a:bodyPr wrap="square" rtlCol="0" anchor="ctr" anchorCtr="0">
              <a:noAutofit/>
            </a:bodyPr>
            <a:lstStyle/>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戦略</a:t>
              </a:r>
              <a:r>
                <a:rPr kumimoji="1" lang="en-US" altLang="ja-JP" sz="900" b="1" kern="0" dirty="0">
                  <a:solidFill>
                    <a:prstClr val="white"/>
                  </a:solidFill>
                  <a:latin typeface="BIZ UDPゴシック" panose="020B0400000000000000" pitchFamily="50" charset="-128"/>
                  <a:ea typeface="BIZ UDPゴシック" panose="020B0400000000000000" pitchFamily="50" charset="-128"/>
                </a:rPr>
                <a:t>Ⅴ</a:t>
              </a:r>
            </a:p>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休日はいつもワクワクを</a:t>
              </a:r>
            </a:p>
          </p:txBody>
        </p:sp>
        <p:sp>
          <p:nvSpPr>
            <p:cNvPr id="591" name="テキスト ボックス 590">
              <a:extLst>
                <a:ext uri="{FF2B5EF4-FFF2-40B4-BE49-F238E27FC236}">
                  <a16:creationId xmlns:a16="http://schemas.microsoft.com/office/drawing/2014/main" id="{D477ABCC-CCEB-E0BB-A3F5-D3F6112BBB83}"/>
                </a:ext>
              </a:extLst>
            </p:cNvPr>
            <p:cNvSpPr txBox="1"/>
            <p:nvPr/>
          </p:nvSpPr>
          <p:spPr>
            <a:xfrm>
              <a:off x="6249888" y="5172690"/>
              <a:ext cx="1343583" cy="349702"/>
            </a:xfrm>
            <a:prstGeom prst="rect">
              <a:avLst/>
            </a:prstGeom>
            <a:solidFill>
              <a:schemeClr val="bg1"/>
            </a:solidFill>
            <a:ln w="9525">
              <a:solidFill>
                <a:schemeClr val="bg1">
                  <a:lumMod val="75000"/>
                </a:schemeClr>
              </a:solidFill>
            </a:ln>
          </p:spPr>
          <p:txBody>
            <a:bodyPr wrap="square" lIns="36000" tIns="36000" rIns="36000" bIns="36000" rtlCol="0">
              <a:spAutoFit/>
            </a:bodyPr>
            <a:lstStyle/>
            <a:p>
              <a:r>
                <a:rPr kumimoji="1" lang="ja-JP" altLang="en-US" sz="600" dirty="0">
                  <a:latin typeface="BIZ UDPゴシック" panose="020B0400000000000000" pitchFamily="50" charset="-128"/>
                  <a:ea typeface="BIZ UDPゴシック" panose="020B0400000000000000" pitchFamily="50" charset="-128"/>
                </a:rPr>
                <a:t>道路空間社会実験や賑わい創出社会実験で、休日の日中にファミリー世帯中心に賑わったことを踏まえた戦略</a:t>
              </a:r>
            </a:p>
          </p:txBody>
        </p:sp>
      </p:grpSp>
      <p:grpSp>
        <p:nvGrpSpPr>
          <p:cNvPr id="592" name="グループ化 591">
            <a:extLst>
              <a:ext uri="{FF2B5EF4-FFF2-40B4-BE49-F238E27FC236}">
                <a16:creationId xmlns:a16="http://schemas.microsoft.com/office/drawing/2014/main" id="{6606BA0D-02BE-C8C9-AAE4-BE0397EC7A6F}"/>
              </a:ext>
            </a:extLst>
          </p:cNvPr>
          <p:cNvGrpSpPr/>
          <p:nvPr/>
        </p:nvGrpSpPr>
        <p:grpSpPr>
          <a:xfrm>
            <a:off x="9185445" y="3410990"/>
            <a:ext cx="2993904" cy="1757328"/>
            <a:chOff x="7657424" y="5165391"/>
            <a:chExt cx="2935654" cy="1665048"/>
          </a:xfrm>
        </p:grpSpPr>
        <p:pic>
          <p:nvPicPr>
            <p:cNvPr id="593" name="図 592" descr="建物 が含まれている画像&#10;&#10;自動的に生成された説明">
              <a:extLst>
                <a:ext uri="{FF2B5EF4-FFF2-40B4-BE49-F238E27FC236}">
                  <a16:creationId xmlns:a16="http://schemas.microsoft.com/office/drawing/2014/main" id="{46789E04-2E33-3F32-B1D7-4377E4D5A187}"/>
                </a:ext>
              </a:extLst>
            </p:cNvPr>
            <p:cNvPicPr>
              <a:picLocks noChangeAspect="1"/>
            </p:cNvPicPr>
            <p:nvPr/>
          </p:nvPicPr>
          <p:blipFill>
            <a:blip r:embed="rId8">
              <a:extLst>
                <a:ext uri="{28A0092B-C50C-407E-A947-70E740481C1C}">
                  <a14:useLocalDpi xmlns:a14="http://schemas.microsoft.com/office/drawing/2010/main" val="0"/>
                </a:ext>
              </a:extLst>
            </a:blip>
            <a:srcRect r="1435" b="1171"/>
            <a:stretch/>
          </p:blipFill>
          <p:spPr>
            <a:xfrm>
              <a:off x="7657424" y="5176765"/>
              <a:ext cx="2935654" cy="1653674"/>
            </a:xfrm>
            <a:prstGeom prst="rect">
              <a:avLst/>
            </a:prstGeom>
            <a:ln>
              <a:solidFill>
                <a:schemeClr val="bg1">
                  <a:lumMod val="75000"/>
                </a:schemeClr>
              </a:solidFill>
            </a:ln>
          </p:spPr>
        </p:pic>
        <p:sp>
          <p:nvSpPr>
            <p:cNvPr id="594" name="テキスト ボックス 593">
              <a:extLst>
                <a:ext uri="{FF2B5EF4-FFF2-40B4-BE49-F238E27FC236}">
                  <a16:creationId xmlns:a16="http://schemas.microsoft.com/office/drawing/2014/main" id="{FE064495-275C-BE01-3070-E0EAAD0B5733}"/>
                </a:ext>
              </a:extLst>
            </p:cNvPr>
            <p:cNvSpPr txBox="1"/>
            <p:nvPr/>
          </p:nvSpPr>
          <p:spPr>
            <a:xfrm>
              <a:off x="7657424" y="5170443"/>
              <a:ext cx="1602485" cy="338626"/>
            </a:xfrm>
            <a:prstGeom prst="rect">
              <a:avLst/>
            </a:prstGeom>
            <a:solidFill>
              <a:srgbClr val="70AD47"/>
            </a:solidFill>
            <a:ln>
              <a:solidFill>
                <a:schemeClr val="bg1">
                  <a:lumMod val="75000"/>
                </a:schemeClr>
              </a:solidFill>
            </a:ln>
          </p:spPr>
          <p:txBody>
            <a:bodyPr wrap="square" rtlCol="0" anchor="ctr" anchorCtr="0">
              <a:noAutofit/>
            </a:bodyPr>
            <a:lstStyle/>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戦略</a:t>
              </a:r>
              <a:r>
                <a:rPr kumimoji="1" lang="en-US" altLang="ja-JP" sz="900" b="1" kern="0" dirty="0">
                  <a:solidFill>
                    <a:prstClr val="white"/>
                  </a:solidFill>
                  <a:latin typeface="BIZ UDPゴシック" panose="020B0400000000000000" pitchFamily="50" charset="-128"/>
                  <a:ea typeface="BIZ UDPゴシック" panose="020B0400000000000000" pitchFamily="50" charset="-128"/>
                </a:rPr>
                <a:t>Ⅵ</a:t>
              </a:r>
            </a:p>
            <a:p>
              <a:pPr algn="ctr" defTabSz="914400">
                <a:defRPr/>
              </a:pPr>
              <a:r>
                <a:rPr kumimoji="1" lang="ja-JP" altLang="en-US" sz="900" b="1" kern="0" dirty="0">
                  <a:solidFill>
                    <a:prstClr val="white"/>
                  </a:solidFill>
                  <a:latin typeface="BIZ UDPゴシック" panose="020B0400000000000000" pitchFamily="50" charset="-128"/>
                  <a:ea typeface="BIZ UDPゴシック" panose="020B0400000000000000" pitchFamily="50" charset="-128"/>
                </a:rPr>
                <a:t>学生が活動しやすく</a:t>
              </a:r>
            </a:p>
          </p:txBody>
        </p:sp>
        <p:sp>
          <p:nvSpPr>
            <p:cNvPr id="595" name="テキスト ボックス 594">
              <a:extLst>
                <a:ext uri="{FF2B5EF4-FFF2-40B4-BE49-F238E27FC236}">
                  <a16:creationId xmlns:a16="http://schemas.microsoft.com/office/drawing/2014/main" id="{448A2DA4-9E16-5FC7-14D0-A803E514FF6D}"/>
                </a:ext>
              </a:extLst>
            </p:cNvPr>
            <p:cNvSpPr txBox="1"/>
            <p:nvPr/>
          </p:nvSpPr>
          <p:spPr>
            <a:xfrm>
              <a:off x="9256613" y="5165391"/>
              <a:ext cx="1333685" cy="349702"/>
            </a:xfrm>
            <a:prstGeom prst="rect">
              <a:avLst/>
            </a:prstGeom>
            <a:solidFill>
              <a:schemeClr val="bg1"/>
            </a:solidFill>
            <a:ln w="9525">
              <a:solidFill>
                <a:schemeClr val="bg1">
                  <a:lumMod val="75000"/>
                </a:schemeClr>
              </a:solidFill>
            </a:ln>
          </p:spPr>
          <p:txBody>
            <a:bodyPr wrap="square" lIns="36000" tIns="36000" rIns="36000" bIns="36000" rtlCol="0">
              <a:spAutoFit/>
            </a:bodyPr>
            <a:lstStyle/>
            <a:p>
              <a:r>
                <a:rPr kumimoji="1" lang="ja-JP" altLang="en-US" sz="600" dirty="0">
                  <a:latin typeface="BIZ UDPゴシック" panose="020B0400000000000000" pitchFamily="50" charset="-128"/>
                  <a:ea typeface="BIZ UDPゴシック" panose="020B0400000000000000" pitchFamily="50" charset="-128"/>
                </a:rPr>
                <a:t>周辺に高校や大学があり、長町駅が通学のための結節点として使われている特徴を踏まえた戦略</a:t>
              </a:r>
            </a:p>
          </p:txBody>
        </p:sp>
      </p:grpSp>
      <p:sp>
        <p:nvSpPr>
          <p:cNvPr id="62" name="Rectangle 2">
            <a:extLst>
              <a:ext uri="{FF2B5EF4-FFF2-40B4-BE49-F238E27FC236}">
                <a16:creationId xmlns:a16="http://schemas.microsoft.com/office/drawing/2014/main" id="{D3B1D4D2-B263-948C-A318-7E43DB479715}"/>
              </a:ext>
            </a:extLst>
          </p:cNvPr>
          <p:cNvSpPr>
            <a:spLocks noChangeArrowheads="1"/>
          </p:cNvSpPr>
          <p:nvPr/>
        </p:nvSpPr>
        <p:spPr bwMode="auto">
          <a:xfrm>
            <a:off x="73333" y="290910"/>
            <a:ext cx="9058024" cy="43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marL="171450" indent="-171450" algn="just">
              <a:lnSpc>
                <a:spcPct val="150000"/>
              </a:lnSpc>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目指す街並みの姿の実現に向け、６つの取組みの方向性と２０の実践メニューを整理し、取組みを進めます。</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algn="just">
              <a:lnSpc>
                <a:spcPct val="150000"/>
              </a:lnSpc>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歴史ある商店街の区域を基に設定したゾーンの特徴と社会実験の結果を踏まえ、６つの戦略を立て、実践メニューをより効果的に実施するための視点とします。</a:t>
            </a:r>
          </a:p>
        </p:txBody>
      </p:sp>
      <p:sp>
        <p:nvSpPr>
          <p:cNvPr id="516" name="Rectangle 2">
            <a:extLst>
              <a:ext uri="{FF2B5EF4-FFF2-40B4-BE49-F238E27FC236}">
                <a16:creationId xmlns:a16="http://schemas.microsoft.com/office/drawing/2014/main" id="{BAE11872-E45B-B75E-6E75-28A42E68CA88}"/>
              </a:ext>
            </a:extLst>
          </p:cNvPr>
          <p:cNvSpPr>
            <a:spLocks noChangeArrowheads="1"/>
          </p:cNvSpPr>
          <p:nvPr/>
        </p:nvSpPr>
        <p:spPr bwMode="auto">
          <a:xfrm>
            <a:off x="10504926" y="5180576"/>
            <a:ext cx="1674423" cy="1561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algn="just">
              <a:lnSpc>
                <a:spcPct val="150000"/>
              </a:lnSpc>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実践メニューをより効果的に行うため、長町の歴史ある３つの商店街の区域を基に３つのゾーンを設定し、それぞれの特徴や社会実験結果を整理・分析しました。</a:t>
            </a:r>
          </a:p>
        </p:txBody>
      </p:sp>
      <p:pic>
        <p:nvPicPr>
          <p:cNvPr id="514" name="図 513">
            <a:extLst>
              <a:ext uri="{FF2B5EF4-FFF2-40B4-BE49-F238E27FC236}">
                <a16:creationId xmlns:a16="http://schemas.microsoft.com/office/drawing/2014/main" id="{ADA7909C-FA96-57B0-C8F3-4695D239D125}"/>
              </a:ext>
            </a:extLst>
          </p:cNvPr>
          <p:cNvPicPr/>
          <p:nvPr/>
        </p:nvPicPr>
        <p:blipFill rotWithShape="1">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33635" t="27514" r="34333" b="40964"/>
          <a:stretch/>
        </p:blipFill>
        <p:spPr bwMode="auto">
          <a:xfrm>
            <a:off x="-5607244" y="1764678"/>
            <a:ext cx="3960019" cy="4876698"/>
          </a:xfrm>
          <a:prstGeom prst="rect">
            <a:avLst/>
          </a:prstGeom>
          <a:ln>
            <a:noFill/>
          </a:ln>
          <a:extLst>
            <a:ext uri="{53640926-AAD7-44D8-BBD7-CCE9431645EC}">
              <a14:shadowObscured xmlns:a14="http://schemas.microsoft.com/office/drawing/2010/main"/>
            </a:ext>
          </a:extLst>
        </p:spPr>
      </p:pic>
      <p:pic>
        <p:nvPicPr>
          <p:cNvPr id="515" name="図 514">
            <a:extLst>
              <a:ext uri="{FF2B5EF4-FFF2-40B4-BE49-F238E27FC236}">
                <a16:creationId xmlns:a16="http://schemas.microsoft.com/office/drawing/2014/main" id="{97876539-639E-189C-C9C7-95B50C2A50A3}"/>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923907" y="2880547"/>
            <a:ext cx="285916" cy="272921"/>
          </a:xfrm>
          <a:prstGeom prst="rect">
            <a:avLst/>
          </a:prstGeom>
        </p:spPr>
      </p:pic>
      <p:sp>
        <p:nvSpPr>
          <p:cNvPr id="517" name="楕円 516">
            <a:extLst>
              <a:ext uri="{FF2B5EF4-FFF2-40B4-BE49-F238E27FC236}">
                <a16:creationId xmlns:a16="http://schemas.microsoft.com/office/drawing/2014/main" id="{D6B74DBD-1ED1-0221-B1AB-259678DD0C97}"/>
              </a:ext>
            </a:extLst>
          </p:cNvPr>
          <p:cNvSpPr/>
          <p:nvPr/>
        </p:nvSpPr>
        <p:spPr>
          <a:xfrm rot="1512817">
            <a:off x="-3609149" y="3033196"/>
            <a:ext cx="910787" cy="1467068"/>
          </a:xfrm>
          <a:prstGeom prst="ellipse">
            <a:avLst/>
          </a:prstGeom>
          <a:solidFill>
            <a:srgbClr val="FFC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8" name="楕円 517">
            <a:extLst>
              <a:ext uri="{FF2B5EF4-FFF2-40B4-BE49-F238E27FC236}">
                <a16:creationId xmlns:a16="http://schemas.microsoft.com/office/drawing/2014/main" id="{F6E3BE5E-6675-557C-B496-C7A90F2DA672}"/>
              </a:ext>
            </a:extLst>
          </p:cNvPr>
          <p:cNvSpPr/>
          <p:nvPr/>
        </p:nvSpPr>
        <p:spPr>
          <a:xfrm rot="1308935">
            <a:off x="-4084750" y="3992668"/>
            <a:ext cx="1014380" cy="1603271"/>
          </a:xfrm>
          <a:prstGeom prst="ellipse">
            <a:avLst/>
          </a:prstGeom>
          <a:solidFill>
            <a:srgbClr val="00B0F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520" name="直線コネクタ 519">
            <a:extLst>
              <a:ext uri="{FF2B5EF4-FFF2-40B4-BE49-F238E27FC236}">
                <a16:creationId xmlns:a16="http://schemas.microsoft.com/office/drawing/2014/main" id="{E87C8D99-4DDD-8103-DE90-2A9823BA272B}"/>
              </a:ext>
            </a:extLst>
          </p:cNvPr>
          <p:cNvCxnSpPr>
            <a:cxnSpLocks/>
          </p:cNvCxnSpPr>
          <p:nvPr/>
        </p:nvCxnSpPr>
        <p:spPr>
          <a:xfrm flipH="1" flipV="1">
            <a:off x="-3001065" y="3835647"/>
            <a:ext cx="340743" cy="17882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521" name="楕円 520">
            <a:extLst>
              <a:ext uri="{FF2B5EF4-FFF2-40B4-BE49-F238E27FC236}">
                <a16:creationId xmlns:a16="http://schemas.microsoft.com/office/drawing/2014/main" id="{33E42272-54D0-C840-1A18-57EAF2EE1D79}"/>
              </a:ext>
            </a:extLst>
          </p:cNvPr>
          <p:cNvSpPr/>
          <p:nvPr/>
        </p:nvSpPr>
        <p:spPr>
          <a:xfrm rot="360534">
            <a:off x="-4287719" y="5157608"/>
            <a:ext cx="1022040" cy="1254276"/>
          </a:xfrm>
          <a:prstGeom prst="ellipse">
            <a:avLst/>
          </a:prstGeom>
          <a:solidFill>
            <a:srgbClr val="FF0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1" name="テキスト ボックス 540">
            <a:extLst>
              <a:ext uri="{FF2B5EF4-FFF2-40B4-BE49-F238E27FC236}">
                <a16:creationId xmlns:a16="http://schemas.microsoft.com/office/drawing/2014/main" id="{2A3379D2-FD7F-6E4F-E361-6603A46D618D}"/>
              </a:ext>
            </a:extLst>
          </p:cNvPr>
          <p:cNvSpPr txBox="1"/>
          <p:nvPr/>
        </p:nvSpPr>
        <p:spPr>
          <a:xfrm>
            <a:off x="-5640729" y="663129"/>
            <a:ext cx="2160000" cy="398892"/>
          </a:xfrm>
          <a:prstGeom prst="rect">
            <a:avLst/>
          </a:prstGeom>
          <a:noFill/>
        </p:spPr>
        <p:txBody>
          <a:bodyPr wrap="square" rtlCol="0">
            <a:spAutoFit/>
          </a:bodyPr>
          <a:lstStyle/>
          <a:p>
            <a:pPr>
              <a:lnSpc>
                <a:spcPct val="150000"/>
              </a:lnSpc>
            </a:pPr>
            <a:r>
              <a:rPr lang="ja-JP" altLang="en-US" sz="1600" b="1" dirty="0">
                <a:latin typeface="BIZ UDゴシック" panose="020B0400000000000000" pitchFamily="49" charset="-128"/>
                <a:ea typeface="BIZ UDゴシック" panose="020B0400000000000000" pitchFamily="49" charset="-128"/>
              </a:rPr>
              <a:t>ゾーニング</a:t>
            </a:r>
            <a:endParaRPr lang="en-US" altLang="ja-JP" sz="1600" b="1" dirty="0">
              <a:latin typeface="BIZ UDゴシック" panose="020B0400000000000000" pitchFamily="49" charset="-128"/>
              <a:ea typeface="BIZ UDゴシック" panose="020B0400000000000000" pitchFamily="49" charset="-128"/>
            </a:endParaRPr>
          </a:p>
        </p:txBody>
      </p:sp>
      <p:sp>
        <p:nvSpPr>
          <p:cNvPr id="542" name="Rectangle 2">
            <a:extLst>
              <a:ext uri="{FF2B5EF4-FFF2-40B4-BE49-F238E27FC236}">
                <a16:creationId xmlns:a16="http://schemas.microsoft.com/office/drawing/2014/main" id="{7779FF1F-4129-8289-4F24-375182665134}"/>
              </a:ext>
            </a:extLst>
          </p:cNvPr>
          <p:cNvSpPr>
            <a:spLocks noChangeArrowheads="1"/>
          </p:cNvSpPr>
          <p:nvPr/>
        </p:nvSpPr>
        <p:spPr bwMode="auto">
          <a:xfrm>
            <a:off x="-3546983" y="7281179"/>
            <a:ext cx="2009161"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国土地理院地図を加工して作成</a:t>
            </a:r>
            <a:endParaRPr lang="en-US" altLang="ja-JP" sz="1000" dirty="0">
              <a:latin typeface="BIZ UDPゴシック" panose="020B0400000000000000" pitchFamily="50" charset="-128"/>
              <a:ea typeface="BIZ UDPゴシック" panose="020B0400000000000000" pitchFamily="50" charset="-128"/>
            </a:endParaRPr>
          </a:p>
        </p:txBody>
      </p:sp>
      <p:sp>
        <p:nvSpPr>
          <p:cNvPr id="543" name="テキスト ボックス 542">
            <a:extLst>
              <a:ext uri="{FF2B5EF4-FFF2-40B4-BE49-F238E27FC236}">
                <a16:creationId xmlns:a16="http://schemas.microsoft.com/office/drawing/2014/main" id="{0612DED0-96E6-8C94-7F81-4AFE167B0BB2}"/>
              </a:ext>
            </a:extLst>
          </p:cNvPr>
          <p:cNvSpPr txBox="1"/>
          <p:nvPr/>
        </p:nvSpPr>
        <p:spPr>
          <a:xfrm>
            <a:off x="-3460406" y="6122162"/>
            <a:ext cx="1551143" cy="307777"/>
          </a:xfrm>
          <a:prstGeom prst="rect">
            <a:avLst/>
          </a:prstGeom>
          <a:noFill/>
        </p:spPr>
        <p:txBody>
          <a:bodyPr wrap="square" rtlCol="0">
            <a:spAutoFit/>
          </a:bodyPr>
          <a:lstStyle/>
          <a:p>
            <a:r>
              <a:rPr kumimoji="1" lang="zh-TW" altLang="en-US" sz="1400" b="1" dirty="0">
                <a:latin typeface="BIZ UDPゴシック" panose="020B0400000000000000" pitchFamily="50" charset="-128"/>
                <a:ea typeface="BIZ UDPゴシック" panose="020B0400000000000000" pitchFamily="50" charset="-128"/>
              </a:rPr>
              <a:t>長町駅西口広場</a:t>
            </a:r>
          </a:p>
        </p:txBody>
      </p:sp>
      <p:sp>
        <p:nvSpPr>
          <p:cNvPr id="544" name="楕円 543">
            <a:extLst>
              <a:ext uri="{FF2B5EF4-FFF2-40B4-BE49-F238E27FC236}">
                <a16:creationId xmlns:a16="http://schemas.microsoft.com/office/drawing/2014/main" id="{1BE724DE-FA25-26CD-7ECF-5A737985C544}"/>
              </a:ext>
            </a:extLst>
          </p:cNvPr>
          <p:cNvSpPr/>
          <p:nvPr/>
        </p:nvSpPr>
        <p:spPr>
          <a:xfrm rot="1512817">
            <a:off x="-3113336" y="3702703"/>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45" name="楕円 544">
            <a:extLst>
              <a:ext uri="{FF2B5EF4-FFF2-40B4-BE49-F238E27FC236}">
                <a16:creationId xmlns:a16="http://schemas.microsoft.com/office/drawing/2014/main" id="{4BB92B4C-0A01-55FB-31B1-AF613B6420C5}"/>
              </a:ext>
            </a:extLst>
          </p:cNvPr>
          <p:cNvSpPr/>
          <p:nvPr/>
        </p:nvSpPr>
        <p:spPr>
          <a:xfrm rot="1512817">
            <a:off x="-3818186" y="5817253"/>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46" name="フリーフォーム 74">
            <a:extLst>
              <a:ext uri="{FF2B5EF4-FFF2-40B4-BE49-F238E27FC236}">
                <a16:creationId xmlns:a16="http://schemas.microsoft.com/office/drawing/2014/main" id="{7413A263-EA91-84E0-BADC-2EDEFF8A802A}"/>
              </a:ext>
            </a:extLst>
          </p:cNvPr>
          <p:cNvSpPr>
            <a:spLocks noChangeAspect="1"/>
          </p:cNvSpPr>
          <p:nvPr/>
        </p:nvSpPr>
        <p:spPr>
          <a:xfrm rot="312780">
            <a:off x="-4012245" y="3203434"/>
            <a:ext cx="1253695" cy="3379189"/>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38100">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51" name="正方形/長方形 550">
            <a:extLst>
              <a:ext uri="{FF2B5EF4-FFF2-40B4-BE49-F238E27FC236}">
                <a16:creationId xmlns:a16="http://schemas.microsoft.com/office/drawing/2014/main" id="{3D09B6EE-4726-36FF-5FFF-78A520C85C28}"/>
              </a:ext>
            </a:extLst>
          </p:cNvPr>
          <p:cNvSpPr/>
          <p:nvPr/>
        </p:nvSpPr>
        <p:spPr>
          <a:xfrm>
            <a:off x="-3816667" y="3497963"/>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rPr>
              <a:t>一丁目ゾーン</a:t>
            </a:r>
          </a:p>
        </p:txBody>
      </p:sp>
      <p:sp>
        <p:nvSpPr>
          <p:cNvPr id="552" name="正方形/長方形 551">
            <a:extLst>
              <a:ext uri="{FF2B5EF4-FFF2-40B4-BE49-F238E27FC236}">
                <a16:creationId xmlns:a16="http://schemas.microsoft.com/office/drawing/2014/main" id="{4FD8CEA1-D085-ABD7-50CA-161FE8B7D058}"/>
              </a:ext>
            </a:extLst>
          </p:cNvPr>
          <p:cNvSpPr/>
          <p:nvPr/>
        </p:nvSpPr>
        <p:spPr>
          <a:xfrm>
            <a:off x="-4231809" y="4551848"/>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rPr>
              <a:t>三丁目ゾーン</a:t>
            </a:r>
          </a:p>
        </p:txBody>
      </p:sp>
      <p:sp>
        <p:nvSpPr>
          <p:cNvPr id="553" name="正方形/長方形 552">
            <a:extLst>
              <a:ext uri="{FF2B5EF4-FFF2-40B4-BE49-F238E27FC236}">
                <a16:creationId xmlns:a16="http://schemas.microsoft.com/office/drawing/2014/main" id="{C570A691-8673-760B-37A7-15AC3D9CA1BE}"/>
              </a:ext>
            </a:extLst>
          </p:cNvPr>
          <p:cNvSpPr/>
          <p:nvPr/>
        </p:nvSpPr>
        <p:spPr>
          <a:xfrm>
            <a:off x="-4522696" y="5591245"/>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rPr>
              <a:t>駅前ゾーン</a:t>
            </a:r>
          </a:p>
        </p:txBody>
      </p:sp>
      <p:cxnSp>
        <p:nvCxnSpPr>
          <p:cNvPr id="554" name="直線コネクタ 553">
            <a:extLst>
              <a:ext uri="{FF2B5EF4-FFF2-40B4-BE49-F238E27FC236}">
                <a16:creationId xmlns:a16="http://schemas.microsoft.com/office/drawing/2014/main" id="{717CE998-A866-7FB4-5BD7-F69E41434732}"/>
              </a:ext>
            </a:extLst>
          </p:cNvPr>
          <p:cNvCxnSpPr>
            <a:cxnSpLocks/>
          </p:cNvCxnSpPr>
          <p:nvPr/>
        </p:nvCxnSpPr>
        <p:spPr>
          <a:xfrm flipH="1" flipV="1">
            <a:off x="-3671723" y="5934236"/>
            <a:ext cx="345514" cy="231593"/>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grpSp>
        <p:nvGrpSpPr>
          <p:cNvPr id="559" name="グループ化 558">
            <a:extLst>
              <a:ext uri="{FF2B5EF4-FFF2-40B4-BE49-F238E27FC236}">
                <a16:creationId xmlns:a16="http://schemas.microsoft.com/office/drawing/2014/main" id="{FEA5F4B7-756E-E85A-6685-6D65C98C4C52}"/>
              </a:ext>
            </a:extLst>
          </p:cNvPr>
          <p:cNvGrpSpPr/>
          <p:nvPr/>
        </p:nvGrpSpPr>
        <p:grpSpPr>
          <a:xfrm>
            <a:off x="-3518195" y="-1680872"/>
            <a:ext cx="2156282" cy="1558022"/>
            <a:chOff x="13323496" y="523583"/>
            <a:chExt cx="2156282" cy="1558022"/>
          </a:xfrm>
        </p:grpSpPr>
        <p:grpSp>
          <p:nvGrpSpPr>
            <p:cNvPr id="560" name="グループ化 559">
              <a:extLst>
                <a:ext uri="{FF2B5EF4-FFF2-40B4-BE49-F238E27FC236}">
                  <a16:creationId xmlns:a16="http://schemas.microsoft.com/office/drawing/2014/main" id="{39AD10AF-1696-AA30-8027-484438E05002}"/>
                </a:ext>
              </a:extLst>
            </p:cNvPr>
            <p:cNvGrpSpPr/>
            <p:nvPr/>
          </p:nvGrpSpPr>
          <p:grpSpPr>
            <a:xfrm>
              <a:off x="13370782" y="523583"/>
              <a:ext cx="2009162" cy="1558022"/>
              <a:chOff x="-3159326" y="410135"/>
              <a:chExt cx="1693224" cy="1263464"/>
            </a:xfrm>
          </p:grpSpPr>
          <p:pic>
            <p:nvPicPr>
              <p:cNvPr id="599" name="図 598" descr="マップ&#10;&#10;自動的に生成された説明">
                <a:extLst>
                  <a:ext uri="{FF2B5EF4-FFF2-40B4-BE49-F238E27FC236}">
                    <a16:creationId xmlns:a16="http://schemas.microsoft.com/office/drawing/2014/main" id="{6664BEA1-8991-A217-BDC1-0682AC154330}"/>
                  </a:ext>
                </a:extLst>
              </p:cNvPr>
              <p:cNvPicPr>
                <a:picLocks noChangeAspect="1"/>
              </p:cNvPicPr>
              <p:nvPr/>
            </p:nvPicPr>
            <p:blipFill>
              <a:blip r:embed="rId12" cstate="print">
                <a:extLst>
                  <a:ext uri="{28A0092B-C50C-407E-A947-70E740481C1C}">
                    <a14:useLocalDpi xmlns:a14="http://schemas.microsoft.com/office/drawing/2010/main" val="0"/>
                  </a:ext>
                </a:extLst>
              </a:blip>
              <a:srcRect l="49303" t="48592" r="24139" b="15727"/>
              <a:stretch/>
            </p:blipFill>
            <p:spPr>
              <a:xfrm>
                <a:off x="-3159326" y="410135"/>
                <a:ext cx="1693224" cy="1263464"/>
              </a:xfrm>
              <a:prstGeom prst="rect">
                <a:avLst/>
              </a:prstGeom>
              <a:ln w="31750">
                <a:solidFill>
                  <a:schemeClr val="bg1">
                    <a:lumMod val="50000"/>
                  </a:schemeClr>
                </a:solidFill>
              </a:ln>
            </p:spPr>
          </p:pic>
          <p:sp>
            <p:nvSpPr>
              <p:cNvPr id="600" name="フリーフォーム 74">
                <a:extLst>
                  <a:ext uri="{FF2B5EF4-FFF2-40B4-BE49-F238E27FC236}">
                    <a16:creationId xmlns:a16="http://schemas.microsoft.com/office/drawing/2014/main" id="{F87C97C0-9020-54FF-3938-FD3DE2AE0817}"/>
                  </a:ext>
                </a:extLst>
              </p:cNvPr>
              <p:cNvSpPr>
                <a:spLocks noChangeAspect="1"/>
              </p:cNvSpPr>
              <p:nvPr/>
            </p:nvSpPr>
            <p:spPr>
              <a:xfrm rot="312780">
                <a:off x="-2385380" y="671861"/>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rgbClr val="FF9966">
                  <a:alpha val="50000"/>
                </a:srgbClr>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01" name="フリーフォーム 78">
                <a:extLst>
                  <a:ext uri="{FF2B5EF4-FFF2-40B4-BE49-F238E27FC236}">
                    <a16:creationId xmlns:a16="http://schemas.microsoft.com/office/drawing/2014/main" id="{00D44E5E-381A-56DD-9DC2-8FDBFFEE865A}"/>
                  </a:ext>
                </a:extLst>
              </p:cNvPr>
              <p:cNvSpPr>
                <a:spLocks noChangeAspect="1"/>
              </p:cNvSpPr>
              <p:nvPr/>
            </p:nvSpPr>
            <p:spPr>
              <a:xfrm>
                <a:off x="-2881957" y="1111082"/>
                <a:ext cx="223196" cy="284514"/>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02" name="フリーフォーム 67">
                <a:extLst>
                  <a:ext uri="{FF2B5EF4-FFF2-40B4-BE49-F238E27FC236}">
                    <a16:creationId xmlns:a16="http://schemas.microsoft.com/office/drawing/2014/main" id="{78FB8083-19AC-1C02-23F6-6D3007CB05AA}"/>
                  </a:ext>
                </a:extLst>
              </p:cNvPr>
              <p:cNvSpPr>
                <a:spLocks noChangeAspect="1"/>
              </p:cNvSpPr>
              <p:nvPr/>
            </p:nvSpPr>
            <p:spPr>
              <a:xfrm>
                <a:off x="-2375017" y="78092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61" name="フリーフォーム 81">
              <a:extLst>
                <a:ext uri="{FF2B5EF4-FFF2-40B4-BE49-F238E27FC236}">
                  <a16:creationId xmlns:a16="http://schemas.microsoft.com/office/drawing/2014/main" id="{1E31863D-BF37-FA25-DB2C-6013F55DE30D}"/>
                </a:ext>
              </a:extLst>
            </p:cNvPr>
            <p:cNvSpPr>
              <a:spLocks noChangeAspect="1"/>
            </p:cNvSpPr>
            <p:nvPr/>
          </p:nvSpPr>
          <p:spPr>
            <a:xfrm>
              <a:off x="13448514" y="772657"/>
              <a:ext cx="1283049" cy="1105200"/>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2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2" name="テキスト ボックス 561">
              <a:extLst>
                <a:ext uri="{FF2B5EF4-FFF2-40B4-BE49-F238E27FC236}">
                  <a16:creationId xmlns:a16="http://schemas.microsoft.com/office/drawing/2014/main" id="{8D21A3D4-8B1C-05B8-6719-DE0FE1A1E3CF}"/>
                </a:ext>
              </a:extLst>
            </p:cNvPr>
            <p:cNvSpPr txBox="1"/>
            <p:nvPr/>
          </p:nvSpPr>
          <p:spPr>
            <a:xfrm>
              <a:off x="14389326" y="1605116"/>
              <a:ext cx="896572" cy="430887"/>
            </a:xfrm>
            <a:prstGeom prst="rect">
              <a:avLst/>
            </a:prstGeom>
            <a:noFill/>
          </p:spPr>
          <p:txBody>
            <a:bodyPr wrap="square" rtlCol="0">
              <a:spAutoFit/>
            </a:bodyPr>
            <a:lstStyle/>
            <a:p>
              <a:r>
                <a:rPr kumimoji="1" lang="ja-JP" altLang="en-US" sz="1100" b="1" dirty="0"/>
                <a:t>あすと長町</a:t>
              </a:r>
              <a:endParaRPr kumimoji="1" lang="en-US" altLang="ja-JP" sz="1100" b="1" dirty="0"/>
            </a:p>
            <a:p>
              <a:r>
                <a:rPr kumimoji="1" lang="ja-JP" altLang="en-US" sz="1100" b="1" dirty="0"/>
                <a:t>エリア</a:t>
              </a:r>
            </a:p>
          </p:txBody>
        </p:sp>
        <p:sp>
          <p:nvSpPr>
            <p:cNvPr id="563" name="テキスト ボックス 562">
              <a:extLst>
                <a:ext uri="{FF2B5EF4-FFF2-40B4-BE49-F238E27FC236}">
                  <a16:creationId xmlns:a16="http://schemas.microsoft.com/office/drawing/2014/main" id="{B4FB8592-B3C5-681E-5076-8B73B7AA08F6}"/>
                </a:ext>
              </a:extLst>
            </p:cNvPr>
            <p:cNvSpPr txBox="1"/>
            <p:nvPr/>
          </p:nvSpPr>
          <p:spPr>
            <a:xfrm>
              <a:off x="14015218" y="1417258"/>
              <a:ext cx="307777" cy="623186"/>
            </a:xfrm>
            <a:prstGeom prst="rect">
              <a:avLst/>
            </a:prstGeom>
            <a:noFill/>
          </p:spPr>
          <p:txBody>
            <a:bodyPr vert="eaVert" wrap="square" rtlCol="0">
              <a:spAutoFit/>
            </a:bodyPr>
            <a:lstStyle/>
            <a:p>
              <a:r>
                <a:rPr kumimoji="1" lang="ja-JP" altLang="en-US" sz="800" dirty="0"/>
                <a:t>旧国道４号</a:t>
              </a:r>
            </a:p>
          </p:txBody>
        </p:sp>
        <p:sp>
          <p:nvSpPr>
            <p:cNvPr id="564" name="テキスト ボックス 563">
              <a:extLst>
                <a:ext uri="{FF2B5EF4-FFF2-40B4-BE49-F238E27FC236}">
                  <a16:creationId xmlns:a16="http://schemas.microsoft.com/office/drawing/2014/main" id="{A98DC88B-4356-0303-AAE1-0AB4B20F9AD5}"/>
                </a:ext>
              </a:extLst>
            </p:cNvPr>
            <p:cNvSpPr txBox="1"/>
            <p:nvPr/>
          </p:nvSpPr>
          <p:spPr>
            <a:xfrm>
              <a:off x="13323496" y="1616618"/>
              <a:ext cx="606710" cy="430887"/>
            </a:xfrm>
            <a:prstGeom prst="rect">
              <a:avLst/>
            </a:prstGeom>
            <a:noFill/>
          </p:spPr>
          <p:txBody>
            <a:bodyPr wrap="square" rtlCol="0">
              <a:spAutoFit/>
            </a:bodyPr>
            <a:lstStyle/>
            <a:p>
              <a:r>
                <a:rPr kumimoji="1" lang="ja-JP" altLang="en-US" sz="1100" b="1" dirty="0"/>
                <a:t>長町南</a:t>
              </a:r>
              <a:endParaRPr kumimoji="1" lang="en-US" altLang="ja-JP" sz="1100" b="1" dirty="0"/>
            </a:p>
            <a:p>
              <a:r>
                <a:rPr kumimoji="1" lang="ja-JP" altLang="en-US" sz="1100" b="1" dirty="0"/>
                <a:t>エリア</a:t>
              </a:r>
            </a:p>
          </p:txBody>
        </p:sp>
        <p:sp>
          <p:nvSpPr>
            <p:cNvPr id="565" name="フリーフォーム 36">
              <a:extLst>
                <a:ext uri="{FF2B5EF4-FFF2-40B4-BE49-F238E27FC236}">
                  <a16:creationId xmlns:a16="http://schemas.microsoft.com/office/drawing/2014/main" id="{E85B7103-A5EB-74CA-1F7D-DF70E270E6CF}"/>
                </a:ext>
              </a:extLst>
            </p:cNvPr>
            <p:cNvSpPr>
              <a:spLocks noChangeAspect="1"/>
            </p:cNvSpPr>
            <p:nvPr/>
          </p:nvSpPr>
          <p:spPr>
            <a:xfrm rot="256943">
              <a:off x="14298788" y="851032"/>
              <a:ext cx="186734" cy="1052985"/>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1905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6" name="テキスト ボックス 565">
              <a:extLst>
                <a:ext uri="{FF2B5EF4-FFF2-40B4-BE49-F238E27FC236}">
                  <a16:creationId xmlns:a16="http://schemas.microsoft.com/office/drawing/2014/main" id="{17466127-A669-6A52-73B9-23EDB5A401D8}"/>
                </a:ext>
              </a:extLst>
            </p:cNvPr>
            <p:cNvSpPr txBox="1"/>
            <p:nvPr/>
          </p:nvSpPr>
          <p:spPr>
            <a:xfrm>
              <a:off x="13570188" y="976683"/>
              <a:ext cx="911525" cy="430887"/>
            </a:xfrm>
            <a:prstGeom prst="rect">
              <a:avLst/>
            </a:prstGeom>
            <a:noFill/>
          </p:spPr>
          <p:txBody>
            <a:bodyPr wrap="square" rtlCol="0">
              <a:spAutoFit/>
            </a:bodyPr>
            <a:lstStyle/>
            <a:p>
              <a:r>
                <a:rPr kumimoji="1" lang="ja-JP" altLang="en-US" sz="1100" b="1" dirty="0"/>
                <a:t>長町商店街</a:t>
              </a:r>
              <a:endParaRPr kumimoji="1" lang="en-US" altLang="ja-JP" sz="1100" b="1" dirty="0"/>
            </a:p>
            <a:p>
              <a:r>
                <a:rPr kumimoji="1" lang="ja-JP" altLang="en-US" sz="1100" b="1" dirty="0"/>
                <a:t>エリア</a:t>
              </a:r>
            </a:p>
          </p:txBody>
        </p:sp>
        <p:sp>
          <p:nvSpPr>
            <p:cNvPr id="567" name="楕円 566">
              <a:extLst>
                <a:ext uri="{FF2B5EF4-FFF2-40B4-BE49-F238E27FC236}">
                  <a16:creationId xmlns:a16="http://schemas.microsoft.com/office/drawing/2014/main" id="{2136EC97-207F-2CEF-2555-75A3C5339D88}"/>
                </a:ext>
              </a:extLst>
            </p:cNvPr>
            <p:cNvSpPr>
              <a:spLocks noChangeAspect="1"/>
            </p:cNvSpPr>
            <p:nvPr/>
          </p:nvSpPr>
          <p:spPr>
            <a:xfrm>
              <a:off x="14225619" y="682195"/>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8" name="楕円 567">
              <a:extLst>
                <a:ext uri="{FF2B5EF4-FFF2-40B4-BE49-F238E27FC236}">
                  <a16:creationId xmlns:a16="http://schemas.microsoft.com/office/drawing/2014/main" id="{8FE976B8-8FE1-A3C2-9E22-875B54432730}"/>
                </a:ext>
              </a:extLst>
            </p:cNvPr>
            <p:cNvSpPr>
              <a:spLocks noChangeAspect="1"/>
            </p:cNvSpPr>
            <p:nvPr/>
          </p:nvSpPr>
          <p:spPr>
            <a:xfrm>
              <a:off x="14322995" y="1326937"/>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9" name="楕円 568">
              <a:extLst>
                <a:ext uri="{FF2B5EF4-FFF2-40B4-BE49-F238E27FC236}">
                  <a16:creationId xmlns:a16="http://schemas.microsoft.com/office/drawing/2014/main" id="{0C1F568D-CC7F-B379-BFB9-45A1D1169AF0}"/>
                </a:ext>
              </a:extLst>
            </p:cNvPr>
            <p:cNvSpPr>
              <a:spLocks noChangeAspect="1"/>
            </p:cNvSpPr>
            <p:nvPr/>
          </p:nvSpPr>
          <p:spPr>
            <a:xfrm>
              <a:off x="13841361" y="1616146"/>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0" name="楕円 569">
              <a:extLst>
                <a:ext uri="{FF2B5EF4-FFF2-40B4-BE49-F238E27FC236}">
                  <a16:creationId xmlns:a16="http://schemas.microsoft.com/office/drawing/2014/main" id="{4F00155A-6AC9-117A-9557-EAFDDA63B730}"/>
                </a:ext>
              </a:extLst>
            </p:cNvPr>
            <p:cNvSpPr>
              <a:spLocks noChangeAspect="1"/>
            </p:cNvSpPr>
            <p:nvPr/>
          </p:nvSpPr>
          <p:spPr>
            <a:xfrm>
              <a:off x="14349027" y="1417451"/>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1" name="テキスト ボックス 570">
              <a:extLst>
                <a:ext uri="{FF2B5EF4-FFF2-40B4-BE49-F238E27FC236}">
                  <a16:creationId xmlns:a16="http://schemas.microsoft.com/office/drawing/2014/main" id="{3C89C822-2F59-F118-3AF2-42E9D13234D5}"/>
                </a:ext>
              </a:extLst>
            </p:cNvPr>
            <p:cNvSpPr txBox="1"/>
            <p:nvPr/>
          </p:nvSpPr>
          <p:spPr>
            <a:xfrm>
              <a:off x="14356160" y="962176"/>
              <a:ext cx="1123618" cy="215444"/>
            </a:xfrm>
            <a:prstGeom prst="rect">
              <a:avLst/>
            </a:prstGeom>
            <a:noFill/>
          </p:spPr>
          <p:txBody>
            <a:bodyPr wrap="square" rtlCol="0">
              <a:spAutoFit/>
            </a:bodyPr>
            <a:lstStyle/>
            <a:p>
              <a:r>
                <a:rPr kumimoji="1" lang="ja-JP" altLang="en-US" sz="800" dirty="0"/>
                <a:t>地下鉄長町一丁目駅</a:t>
              </a:r>
            </a:p>
          </p:txBody>
        </p:sp>
        <p:sp>
          <p:nvSpPr>
            <p:cNvPr id="596" name="テキスト ボックス 595">
              <a:extLst>
                <a:ext uri="{FF2B5EF4-FFF2-40B4-BE49-F238E27FC236}">
                  <a16:creationId xmlns:a16="http://schemas.microsoft.com/office/drawing/2014/main" id="{D4123D49-62B6-81B2-07FC-9E9E49272965}"/>
                </a:ext>
              </a:extLst>
            </p:cNvPr>
            <p:cNvSpPr txBox="1"/>
            <p:nvPr/>
          </p:nvSpPr>
          <p:spPr>
            <a:xfrm>
              <a:off x="14361208" y="1251232"/>
              <a:ext cx="1024384" cy="338554"/>
            </a:xfrm>
            <a:prstGeom prst="rect">
              <a:avLst/>
            </a:prstGeom>
            <a:noFill/>
          </p:spPr>
          <p:txBody>
            <a:bodyPr wrap="square" rtlCol="0">
              <a:spAutoFit/>
            </a:bodyPr>
            <a:lstStyle/>
            <a:p>
              <a:r>
                <a:rPr kumimoji="1" lang="en-US" altLang="ja-JP" sz="800" dirty="0"/>
                <a:t>JR</a:t>
              </a:r>
              <a:r>
                <a:rPr kumimoji="1" lang="ja-JP" altLang="en-US" sz="800" dirty="0"/>
                <a:t>長町駅</a:t>
              </a:r>
              <a:endParaRPr kumimoji="1" lang="en-US" altLang="ja-JP" sz="800" dirty="0"/>
            </a:p>
            <a:p>
              <a:r>
                <a:rPr kumimoji="1" lang="ja-JP" altLang="en-US" sz="800" dirty="0"/>
                <a:t>地下鉄長町駅</a:t>
              </a:r>
            </a:p>
          </p:txBody>
        </p:sp>
        <p:pic>
          <p:nvPicPr>
            <p:cNvPr id="597" name="図 596">
              <a:extLst>
                <a:ext uri="{FF2B5EF4-FFF2-40B4-BE49-F238E27FC236}">
                  <a16:creationId xmlns:a16="http://schemas.microsoft.com/office/drawing/2014/main" id="{3AD9EE06-A703-FFBE-D9F4-796B1B8CE30F}"/>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15046098" y="540022"/>
              <a:ext cx="285916" cy="272921"/>
            </a:xfrm>
            <a:prstGeom prst="rect">
              <a:avLst/>
            </a:prstGeom>
          </p:spPr>
        </p:pic>
        <p:sp>
          <p:nvSpPr>
            <p:cNvPr id="598" name="楕円 597">
              <a:extLst>
                <a:ext uri="{FF2B5EF4-FFF2-40B4-BE49-F238E27FC236}">
                  <a16:creationId xmlns:a16="http://schemas.microsoft.com/office/drawing/2014/main" id="{B84C1502-D458-F6E3-EA9B-276D2FAD747E}"/>
                </a:ext>
              </a:extLst>
            </p:cNvPr>
            <p:cNvSpPr>
              <a:spLocks noChangeAspect="1"/>
            </p:cNvSpPr>
            <p:nvPr/>
          </p:nvSpPr>
          <p:spPr>
            <a:xfrm>
              <a:off x="14426115" y="922388"/>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03" name="テキスト ボックス 602">
            <a:extLst>
              <a:ext uri="{FF2B5EF4-FFF2-40B4-BE49-F238E27FC236}">
                <a16:creationId xmlns:a16="http://schemas.microsoft.com/office/drawing/2014/main" id="{7C794E83-E9B6-F914-1B10-09B63FD78F74}"/>
              </a:ext>
            </a:extLst>
          </p:cNvPr>
          <p:cNvSpPr txBox="1"/>
          <p:nvPr/>
        </p:nvSpPr>
        <p:spPr>
          <a:xfrm>
            <a:off x="-3417168" y="-1640085"/>
            <a:ext cx="1278912" cy="261610"/>
          </a:xfrm>
          <a:prstGeom prst="rect">
            <a:avLst/>
          </a:prstGeom>
          <a:noFill/>
        </p:spPr>
        <p:txBody>
          <a:bodyPr wrap="square" rtlCol="0">
            <a:spAutoFit/>
          </a:bodyPr>
          <a:lstStyle/>
          <a:p>
            <a:r>
              <a:rPr kumimoji="1" lang="ja-JP" altLang="en-US" sz="1100" b="1" dirty="0"/>
              <a:t>長町地区</a:t>
            </a:r>
          </a:p>
        </p:txBody>
      </p:sp>
      <p:sp>
        <p:nvSpPr>
          <p:cNvPr id="604" name="テキスト ボックス 603">
            <a:extLst>
              <a:ext uri="{FF2B5EF4-FFF2-40B4-BE49-F238E27FC236}">
                <a16:creationId xmlns:a16="http://schemas.microsoft.com/office/drawing/2014/main" id="{187CEF4F-CC38-0B62-A058-9BEA6859D5A9}"/>
              </a:ext>
            </a:extLst>
          </p:cNvPr>
          <p:cNvSpPr txBox="1"/>
          <p:nvPr/>
        </p:nvSpPr>
        <p:spPr>
          <a:xfrm>
            <a:off x="-3235071" y="4011642"/>
            <a:ext cx="1551143" cy="307777"/>
          </a:xfrm>
          <a:prstGeom prst="rect">
            <a:avLst/>
          </a:prstGeom>
          <a:noFill/>
        </p:spPr>
        <p:txBody>
          <a:bodyPr wrap="square" rtlCol="0">
            <a:spAutoFit/>
          </a:bodyPr>
          <a:lstStyle/>
          <a:p>
            <a:r>
              <a:rPr kumimoji="1" lang="ja-JP" altLang="en-US" sz="1400" b="1" dirty="0">
                <a:latin typeface="+mj-lt"/>
              </a:rPr>
              <a:t>リップルロード</a:t>
            </a:r>
          </a:p>
        </p:txBody>
      </p:sp>
      <p:pic>
        <p:nvPicPr>
          <p:cNvPr id="640" name="図 639">
            <a:extLst>
              <a:ext uri="{FF2B5EF4-FFF2-40B4-BE49-F238E27FC236}">
                <a16:creationId xmlns:a16="http://schemas.microsoft.com/office/drawing/2014/main" id="{114CBFBC-E4E0-0EEC-9971-A21D076A43E0}"/>
              </a:ext>
            </a:extLst>
          </p:cNvPr>
          <p:cNvPicPr>
            <a:picLocks noChangeAspect="1"/>
          </p:cNvPicPr>
          <p:nvPr/>
        </p:nvPicPr>
        <p:blipFill>
          <a:blip r:embed="rId13"/>
          <a:srcRect l="24662" t="22126"/>
          <a:stretch/>
        </p:blipFill>
        <p:spPr>
          <a:xfrm>
            <a:off x="7906558" y="7883352"/>
            <a:ext cx="1283718" cy="1628704"/>
          </a:xfrm>
          <a:prstGeom prst="rect">
            <a:avLst/>
          </a:prstGeom>
        </p:spPr>
      </p:pic>
      <p:grpSp>
        <p:nvGrpSpPr>
          <p:cNvPr id="803" name="グループ化 802">
            <a:extLst>
              <a:ext uri="{FF2B5EF4-FFF2-40B4-BE49-F238E27FC236}">
                <a16:creationId xmlns:a16="http://schemas.microsoft.com/office/drawing/2014/main" id="{598C4BBD-68BD-B535-0354-996C896F418B}"/>
              </a:ext>
            </a:extLst>
          </p:cNvPr>
          <p:cNvGrpSpPr/>
          <p:nvPr/>
        </p:nvGrpSpPr>
        <p:grpSpPr>
          <a:xfrm>
            <a:off x="12685419" y="552279"/>
            <a:ext cx="4252272" cy="5202378"/>
            <a:chOff x="12938518" y="871628"/>
            <a:chExt cx="4252272" cy="5202378"/>
          </a:xfrm>
        </p:grpSpPr>
        <p:pic>
          <p:nvPicPr>
            <p:cNvPr id="741" name="図 740">
              <a:extLst>
                <a:ext uri="{FF2B5EF4-FFF2-40B4-BE49-F238E27FC236}">
                  <a16:creationId xmlns:a16="http://schemas.microsoft.com/office/drawing/2014/main" id="{1BAFFBBE-3E2A-FF6F-AB0E-2F75A3D42F02}"/>
                </a:ext>
              </a:extLst>
            </p:cNvPr>
            <p:cNvPicPr/>
            <p:nvPr/>
          </p:nvPicPr>
          <p:blipFill rotWithShape="1">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33635" t="27514" r="34333" b="40964"/>
            <a:stretch/>
          </p:blipFill>
          <p:spPr bwMode="auto">
            <a:xfrm>
              <a:off x="12938518" y="1193432"/>
              <a:ext cx="3960019" cy="4876698"/>
            </a:xfrm>
            <a:prstGeom prst="rect">
              <a:avLst/>
            </a:prstGeom>
            <a:ln>
              <a:noFill/>
            </a:ln>
            <a:extLst>
              <a:ext uri="{53640926-AAD7-44D8-BBD7-CCE9431645EC}">
                <a14:shadowObscured xmlns:a14="http://schemas.microsoft.com/office/drawing/2010/main"/>
              </a:ext>
            </a:extLst>
          </p:spPr>
        </p:pic>
        <p:pic>
          <p:nvPicPr>
            <p:cNvPr id="742" name="図 741">
              <a:extLst>
                <a:ext uri="{FF2B5EF4-FFF2-40B4-BE49-F238E27FC236}">
                  <a16:creationId xmlns:a16="http://schemas.microsoft.com/office/drawing/2014/main" id="{35E755DB-5113-E0F5-F97F-81E3801AF7C1}"/>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16576097" y="1902025"/>
              <a:ext cx="285916" cy="272921"/>
            </a:xfrm>
            <a:prstGeom prst="rect">
              <a:avLst/>
            </a:prstGeom>
          </p:spPr>
        </p:pic>
        <p:sp>
          <p:nvSpPr>
            <p:cNvPr id="743" name="楕円 742">
              <a:extLst>
                <a:ext uri="{FF2B5EF4-FFF2-40B4-BE49-F238E27FC236}">
                  <a16:creationId xmlns:a16="http://schemas.microsoft.com/office/drawing/2014/main" id="{1A043F00-9CF9-D9B6-96C3-DB680CB46B7C}"/>
                </a:ext>
              </a:extLst>
            </p:cNvPr>
            <p:cNvSpPr/>
            <p:nvPr/>
          </p:nvSpPr>
          <p:spPr>
            <a:xfrm rot="1512817">
              <a:off x="14936613" y="2461950"/>
              <a:ext cx="910787" cy="1467068"/>
            </a:xfrm>
            <a:prstGeom prst="ellipse">
              <a:avLst/>
            </a:prstGeom>
            <a:solidFill>
              <a:srgbClr val="FFC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4" name="楕円 743">
              <a:extLst>
                <a:ext uri="{FF2B5EF4-FFF2-40B4-BE49-F238E27FC236}">
                  <a16:creationId xmlns:a16="http://schemas.microsoft.com/office/drawing/2014/main" id="{6EB3CCE9-D460-2962-9D2B-AC118D7429B8}"/>
                </a:ext>
              </a:extLst>
            </p:cNvPr>
            <p:cNvSpPr/>
            <p:nvPr/>
          </p:nvSpPr>
          <p:spPr>
            <a:xfrm rot="1308935">
              <a:off x="14461012" y="3421422"/>
              <a:ext cx="1014380" cy="1603271"/>
            </a:xfrm>
            <a:prstGeom prst="ellipse">
              <a:avLst/>
            </a:prstGeom>
            <a:solidFill>
              <a:srgbClr val="00B0F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745" name="直線コネクタ 744">
              <a:extLst>
                <a:ext uri="{FF2B5EF4-FFF2-40B4-BE49-F238E27FC236}">
                  <a16:creationId xmlns:a16="http://schemas.microsoft.com/office/drawing/2014/main" id="{04AD9CEF-6A50-08B1-EF82-D276D7D4C434}"/>
                </a:ext>
              </a:extLst>
            </p:cNvPr>
            <p:cNvCxnSpPr>
              <a:cxnSpLocks/>
            </p:cNvCxnSpPr>
            <p:nvPr/>
          </p:nvCxnSpPr>
          <p:spPr>
            <a:xfrm flipH="1" flipV="1">
              <a:off x="15544697" y="3264401"/>
              <a:ext cx="340743" cy="17882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746" name="楕円 745">
              <a:extLst>
                <a:ext uri="{FF2B5EF4-FFF2-40B4-BE49-F238E27FC236}">
                  <a16:creationId xmlns:a16="http://schemas.microsoft.com/office/drawing/2014/main" id="{BED18060-1D5E-D10F-7B0F-09A509EB0A9F}"/>
                </a:ext>
              </a:extLst>
            </p:cNvPr>
            <p:cNvSpPr/>
            <p:nvPr/>
          </p:nvSpPr>
          <p:spPr>
            <a:xfrm rot="360534">
              <a:off x="14258043" y="4586362"/>
              <a:ext cx="1022040" cy="1254276"/>
            </a:xfrm>
            <a:prstGeom prst="ellipse">
              <a:avLst/>
            </a:prstGeom>
            <a:solidFill>
              <a:srgbClr val="FF0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9" name="Rectangle 2">
              <a:extLst>
                <a:ext uri="{FF2B5EF4-FFF2-40B4-BE49-F238E27FC236}">
                  <a16:creationId xmlns:a16="http://schemas.microsoft.com/office/drawing/2014/main" id="{CFAF9DA4-627B-1DDF-BE5A-CB38E5756510}"/>
                </a:ext>
              </a:extLst>
            </p:cNvPr>
            <p:cNvSpPr>
              <a:spLocks noChangeArrowheads="1"/>
            </p:cNvSpPr>
            <p:nvPr/>
          </p:nvSpPr>
          <p:spPr bwMode="auto">
            <a:xfrm>
              <a:off x="14974704" y="5873951"/>
              <a:ext cx="2009161"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国土地理院地図を加工して作成</a:t>
              </a:r>
              <a:endParaRPr lang="en-US" altLang="ja-JP" sz="1000" dirty="0">
                <a:latin typeface="BIZ UDPゴシック" panose="020B0400000000000000" pitchFamily="50" charset="-128"/>
                <a:ea typeface="BIZ UDPゴシック" panose="020B0400000000000000" pitchFamily="50" charset="-128"/>
              </a:endParaRPr>
            </a:p>
          </p:txBody>
        </p:sp>
        <p:sp>
          <p:nvSpPr>
            <p:cNvPr id="770" name="テキスト ボックス 769">
              <a:extLst>
                <a:ext uri="{FF2B5EF4-FFF2-40B4-BE49-F238E27FC236}">
                  <a16:creationId xmlns:a16="http://schemas.microsoft.com/office/drawing/2014/main" id="{C53F35F0-F60C-7BAB-8A30-434657290910}"/>
                </a:ext>
              </a:extLst>
            </p:cNvPr>
            <p:cNvSpPr txBox="1"/>
            <p:nvPr/>
          </p:nvSpPr>
          <p:spPr>
            <a:xfrm>
              <a:off x="15639647" y="3390609"/>
              <a:ext cx="1551143" cy="307777"/>
            </a:xfrm>
            <a:prstGeom prst="rect">
              <a:avLst/>
            </a:prstGeom>
            <a:noFill/>
          </p:spPr>
          <p:txBody>
            <a:bodyPr wrap="square" rtlCol="0">
              <a:spAutoFit/>
            </a:bodyPr>
            <a:lstStyle/>
            <a:p>
              <a:r>
                <a:rPr kumimoji="1" lang="ja-JP" altLang="en-US" sz="1400" b="1" dirty="0">
                  <a:latin typeface="BIZ UDPゴシック" panose="020B0400000000000000" pitchFamily="50" charset="-128"/>
                  <a:ea typeface="BIZ UDPゴシック" panose="020B0400000000000000" pitchFamily="50" charset="-128"/>
                </a:rPr>
                <a:t>リップルロード</a:t>
              </a:r>
            </a:p>
          </p:txBody>
        </p:sp>
        <p:sp>
          <p:nvSpPr>
            <p:cNvPr id="771" name="テキスト ボックス 770">
              <a:extLst>
                <a:ext uri="{FF2B5EF4-FFF2-40B4-BE49-F238E27FC236}">
                  <a16:creationId xmlns:a16="http://schemas.microsoft.com/office/drawing/2014/main" id="{5ADC076C-2D2C-5DD4-49B6-ED2FDDB737BA}"/>
                </a:ext>
              </a:extLst>
            </p:cNvPr>
            <p:cNvSpPr txBox="1"/>
            <p:nvPr/>
          </p:nvSpPr>
          <p:spPr>
            <a:xfrm>
              <a:off x="15085356" y="5550916"/>
              <a:ext cx="1551143" cy="307777"/>
            </a:xfrm>
            <a:prstGeom prst="rect">
              <a:avLst/>
            </a:prstGeom>
            <a:noFill/>
          </p:spPr>
          <p:txBody>
            <a:bodyPr wrap="square" rtlCol="0">
              <a:spAutoFit/>
            </a:bodyPr>
            <a:lstStyle/>
            <a:p>
              <a:r>
                <a:rPr kumimoji="1" lang="zh-TW" altLang="en-US" sz="1400" b="1" dirty="0">
                  <a:latin typeface="BIZ UDPゴシック" panose="020B0400000000000000" pitchFamily="50" charset="-128"/>
                  <a:ea typeface="BIZ UDPゴシック" panose="020B0400000000000000" pitchFamily="50" charset="-128"/>
                </a:rPr>
                <a:t>長町駅西口広場</a:t>
              </a:r>
            </a:p>
          </p:txBody>
        </p:sp>
        <p:sp>
          <p:nvSpPr>
            <p:cNvPr id="772" name="楕円 771">
              <a:extLst>
                <a:ext uri="{FF2B5EF4-FFF2-40B4-BE49-F238E27FC236}">
                  <a16:creationId xmlns:a16="http://schemas.microsoft.com/office/drawing/2014/main" id="{824C65B3-9712-C664-DE84-E02600F45A70}"/>
                </a:ext>
              </a:extLst>
            </p:cNvPr>
            <p:cNvSpPr/>
            <p:nvPr/>
          </p:nvSpPr>
          <p:spPr>
            <a:xfrm rot="1512817">
              <a:off x="15432426" y="3131457"/>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3" name="楕円 772">
              <a:extLst>
                <a:ext uri="{FF2B5EF4-FFF2-40B4-BE49-F238E27FC236}">
                  <a16:creationId xmlns:a16="http://schemas.microsoft.com/office/drawing/2014/main" id="{344266F5-B6C7-6F4D-3559-63E1D3FE3526}"/>
                </a:ext>
              </a:extLst>
            </p:cNvPr>
            <p:cNvSpPr/>
            <p:nvPr/>
          </p:nvSpPr>
          <p:spPr>
            <a:xfrm rot="1512817">
              <a:off x="14727576" y="5246007"/>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4" name="フリーフォーム 74">
              <a:extLst>
                <a:ext uri="{FF2B5EF4-FFF2-40B4-BE49-F238E27FC236}">
                  <a16:creationId xmlns:a16="http://schemas.microsoft.com/office/drawing/2014/main" id="{407C97F5-4C0E-95DA-3D30-9DCEB959154D}"/>
                </a:ext>
              </a:extLst>
            </p:cNvPr>
            <p:cNvSpPr>
              <a:spLocks noChangeAspect="1"/>
            </p:cNvSpPr>
            <p:nvPr/>
          </p:nvSpPr>
          <p:spPr>
            <a:xfrm rot="312780">
              <a:off x="14533517" y="2632188"/>
              <a:ext cx="1253695" cy="3379189"/>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38100">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9" name="正方形/長方形 778">
              <a:extLst>
                <a:ext uri="{FF2B5EF4-FFF2-40B4-BE49-F238E27FC236}">
                  <a16:creationId xmlns:a16="http://schemas.microsoft.com/office/drawing/2014/main" id="{41C242F2-BCE1-3C2B-5CB0-4FCED6A481A0}"/>
                </a:ext>
              </a:extLst>
            </p:cNvPr>
            <p:cNvSpPr/>
            <p:nvPr/>
          </p:nvSpPr>
          <p:spPr>
            <a:xfrm>
              <a:off x="14729095" y="2926717"/>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latin typeface="BIZ UDPゴシック" panose="020B0400000000000000" pitchFamily="50" charset="-128"/>
                  <a:ea typeface="BIZ UDPゴシック" panose="020B0400000000000000" pitchFamily="50" charset="-128"/>
                </a:rPr>
                <a:t>一丁目ゾーン</a:t>
              </a:r>
            </a:p>
          </p:txBody>
        </p:sp>
        <p:sp>
          <p:nvSpPr>
            <p:cNvPr id="780" name="正方形/長方形 779">
              <a:extLst>
                <a:ext uri="{FF2B5EF4-FFF2-40B4-BE49-F238E27FC236}">
                  <a16:creationId xmlns:a16="http://schemas.microsoft.com/office/drawing/2014/main" id="{5000C06B-1BFF-84C8-54BE-D5CA40B1A6FF}"/>
                </a:ext>
              </a:extLst>
            </p:cNvPr>
            <p:cNvSpPr/>
            <p:nvPr/>
          </p:nvSpPr>
          <p:spPr>
            <a:xfrm>
              <a:off x="14313953" y="3980602"/>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latin typeface="BIZ UDPゴシック" panose="020B0400000000000000" pitchFamily="50" charset="-128"/>
                  <a:ea typeface="BIZ UDPゴシック" panose="020B0400000000000000" pitchFamily="50" charset="-128"/>
                </a:rPr>
                <a:t>三丁目ゾーン</a:t>
              </a:r>
            </a:p>
          </p:txBody>
        </p:sp>
        <p:sp>
          <p:nvSpPr>
            <p:cNvPr id="781" name="正方形/長方形 780">
              <a:extLst>
                <a:ext uri="{FF2B5EF4-FFF2-40B4-BE49-F238E27FC236}">
                  <a16:creationId xmlns:a16="http://schemas.microsoft.com/office/drawing/2014/main" id="{B26C17CA-3008-22CB-7FC0-BA1C577134E3}"/>
                </a:ext>
              </a:extLst>
            </p:cNvPr>
            <p:cNvSpPr/>
            <p:nvPr/>
          </p:nvSpPr>
          <p:spPr>
            <a:xfrm>
              <a:off x="14023066" y="5019999"/>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latin typeface="BIZ UDPゴシック" panose="020B0400000000000000" pitchFamily="50" charset="-128"/>
                  <a:ea typeface="BIZ UDPゴシック" panose="020B0400000000000000" pitchFamily="50" charset="-128"/>
                </a:rPr>
                <a:t>駅前ゾーン</a:t>
              </a:r>
            </a:p>
          </p:txBody>
        </p:sp>
        <p:cxnSp>
          <p:nvCxnSpPr>
            <p:cNvPr id="782" name="直線コネクタ 781">
              <a:extLst>
                <a:ext uri="{FF2B5EF4-FFF2-40B4-BE49-F238E27FC236}">
                  <a16:creationId xmlns:a16="http://schemas.microsoft.com/office/drawing/2014/main" id="{A329DCEA-9403-ED2F-7E12-28429762F313}"/>
                </a:ext>
              </a:extLst>
            </p:cNvPr>
            <p:cNvCxnSpPr>
              <a:cxnSpLocks/>
            </p:cNvCxnSpPr>
            <p:nvPr/>
          </p:nvCxnSpPr>
          <p:spPr>
            <a:xfrm flipH="1" flipV="1">
              <a:off x="14874039" y="5362990"/>
              <a:ext cx="345514" cy="231593"/>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grpSp>
          <p:nvGrpSpPr>
            <p:cNvPr id="787" name="グループ化 786">
              <a:extLst>
                <a:ext uri="{FF2B5EF4-FFF2-40B4-BE49-F238E27FC236}">
                  <a16:creationId xmlns:a16="http://schemas.microsoft.com/office/drawing/2014/main" id="{150FA894-7C85-64BC-0B9B-386826803982}"/>
                </a:ext>
              </a:extLst>
            </p:cNvPr>
            <p:cNvGrpSpPr/>
            <p:nvPr/>
          </p:nvGrpSpPr>
          <p:grpSpPr>
            <a:xfrm>
              <a:off x="14920849" y="946742"/>
              <a:ext cx="2009162" cy="1558022"/>
              <a:chOff x="-3159326" y="410135"/>
              <a:chExt cx="1693224" cy="1263464"/>
            </a:xfrm>
          </p:grpSpPr>
          <p:pic>
            <p:nvPicPr>
              <p:cNvPr id="799" name="図 798" descr="マップ&#10;&#10;自動的に生成された説明">
                <a:extLst>
                  <a:ext uri="{FF2B5EF4-FFF2-40B4-BE49-F238E27FC236}">
                    <a16:creationId xmlns:a16="http://schemas.microsoft.com/office/drawing/2014/main" id="{E2064DFD-593E-B29A-CBE7-08CEDBF87A78}"/>
                  </a:ext>
                </a:extLst>
              </p:cNvPr>
              <p:cNvPicPr>
                <a:picLocks noChangeAspect="1"/>
              </p:cNvPicPr>
              <p:nvPr/>
            </p:nvPicPr>
            <p:blipFill>
              <a:blip r:embed="rId12" cstate="print">
                <a:extLst>
                  <a:ext uri="{28A0092B-C50C-407E-A947-70E740481C1C}">
                    <a14:useLocalDpi xmlns:a14="http://schemas.microsoft.com/office/drawing/2010/main" val="0"/>
                  </a:ext>
                </a:extLst>
              </a:blip>
              <a:srcRect l="49303" t="48592" r="24139" b="15727"/>
              <a:stretch/>
            </p:blipFill>
            <p:spPr>
              <a:xfrm>
                <a:off x="-3159326" y="410135"/>
                <a:ext cx="1693224" cy="1263464"/>
              </a:xfrm>
              <a:prstGeom prst="rect">
                <a:avLst/>
              </a:prstGeom>
              <a:ln w="31750">
                <a:solidFill>
                  <a:schemeClr val="bg1">
                    <a:lumMod val="50000"/>
                  </a:schemeClr>
                </a:solidFill>
              </a:ln>
            </p:spPr>
          </p:pic>
          <p:sp>
            <p:nvSpPr>
              <p:cNvPr id="800" name="フリーフォーム 78">
                <a:extLst>
                  <a:ext uri="{FF2B5EF4-FFF2-40B4-BE49-F238E27FC236}">
                    <a16:creationId xmlns:a16="http://schemas.microsoft.com/office/drawing/2014/main" id="{BCC91E86-E54D-1F42-0ACB-B6D217ABB40C}"/>
                  </a:ext>
                </a:extLst>
              </p:cNvPr>
              <p:cNvSpPr>
                <a:spLocks noChangeAspect="1"/>
              </p:cNvSpPr>
              <p:nvPr/>
            </p:nvSpPr>
            <p:spPr>
              <a:xfrm>
                <a:off x="-2881957" y="1111082"/>
                <a:ext cx="223196" cy="284514"/>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01" name="フリーフォーム 74">
                <a:extLst>
                  <a:ext uri="{FF2B5EF4-FFF2-40B4-BE49-F238E27FC236}">
                    <a16:creationId xmlns:a16="http://schemas.microsoft.com/office/drawing/2014/main" id="{ED11D449-CB21-DCB6-FD30-787CCC5D230A}"/>
                  </a:ext>
                </a:extLst>
              </p:cNvPr>
              <p:cNvSpPr>
                <a:spLocks noChangeAspect="1"/>
              </p:cNvSpPr>
              <p:nvPr/>
            </p:nvSpPr>
            <p:spPr>
              <a:xfrm rot="312780">
                <a:off x="-2403419" y="667867"/>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chemeClr val="accent2"/>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02" name="フリーフォーム 67">
                <a:extLst>
                  <a:ext uri="{FF2B5EF4-FFF2-40B4-BE49-F238E27FC236}">
                    <a16:creationId xmlns:a16="http://schemas.microsoft.com/office/drawing/2014/main" id="{8FB006BE-8A13-C77F-79B1-552CD863BB93}"/>
                  </a:ext>
                </a:extLst>
              </p:cNvPr>
              <p:cNvSpPr>
                <a:spLocks noChangeAspect="1"/>
              </p:cNvSpPr>
              <p:nvPr/>
            </p:nvSpPr>
            <p:spPr>
              <a:xfrm>
                <a:off x="-2352146" y="78051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88" name="テキスト ボックス 787">
              <a:extLst>
                <a:ext uri="{FF2B5EF4-FFF2-40B4-BE49-F238E27FC236}">
                  <a16:creationId xmlns:a16="http://schemas.microsoft.com/office/drawing/2014/main" id="{483AEA91-BC2A-B51A-70B0-20FB2A1BAD1C}"/>
                </a:ext>
              </a:extLst>
            </p:cNvPr>
            <p:cNvSpPr txBox="1"/>
            <p:nvPr/>
          </p:nvSpPr>
          <p:spPr>
            <a:xfrm>
              <a:off x="16094642" y="2048638"/>
              <a:ext cx="896572"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あすと長町</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エリア</a:t>
              </a:r>
            </a:p>
          </p:txBody>
        </p:sp>
        <p:sp>
          <p:nvSpPr>
            <p:cNvPr id="789" name="フリーフォーム 81">
              <a:extLst>
                <a:ext uri="{FF2B5EF4-FFF2-40B4-BE49-F238E27FC236}">
                  <a16:creationId xmlns:a16="http://schemas.microsoft.com/office/drawing/2014/main" id="{0DC02753-A9D9-528A-DF9F-5FDB7A3E2774}"/>
                </a:ext>
              </a:extLst>
            </p:cNvPr>
            <p:cNvSpPr>
              <a:spLocks noChangeAspect="1"/>
            </p:cNvSpPr>
            <p:nvPr/>
          </p:nvSpPr>
          <p:spPr>
            <a:xfrm>
              <a:off x="14968193" y="1153887"/>
              <a:ext cx="1411575" cy="1215910"/>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4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90" name="テキスト ボックス 789">
              <a:extLst>
                <a:ext uri="{FF2B5EF4-FFF2-40B4-BE49-F238E27FC236}">
                  <a16:creationId xmlns:a16="http://schemas.microsoft.com/office/drawing/2014/main" id="{1CC0B398-81FF-56ED-AAA5-71FF5E17255F}"/>
                </a:ext>
              </a:extLst>
            </p:cNvPr>
            <p:cNvSpPr txBox="1"/>
            <p:nvPr/>
          </p:nvSpPr>
          <p:spPr>
            <a:xfrm>
              <a:off x="14881917" y="2036145"/>
              <a:ext cx="606710"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長町南</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エリア</a:t>
              </a:r>
            </a:p>
          </p:txBody>
        </p:sp>
        <p:sp>
          <p:nvSpPr>
            <p:cNvPr id="791" name="テキスト ボックス 790">
              <a:extLst>
                <a:ext uri="{FF2B5EF4-FFF2-40B4-BE49-F238E27FC236}">
                  <a16:creationId xmlns:a16="http://schemas.microsoft.com/office/drawing/2014/main" id="{48902D41-0723-483C-61AB-B4599FF7E3C6}"/>
                </a:ext>
              </a:extLst>
            </p:cNvPr>
            <p:cNvSpPr txBox="1"/>
            <p:nvPr/>
          </p:nvSpPr>
          <p:spPr>
            <a:xfrm>
              <a:off x="16140402" y="1281185"/>
              <a:ext cx="911525"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長町商店街</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エリア</a:t>
              </a:r>
            </a:p>
          </p:txBody>
        </p:sp>
        <p:pic>
          <p:nvPicPr>
            <p:cNvPr id="792" name="図 791">
              <a:extLst>
                <a:ext uri="{FF2B5EF4-FFF2-40B4-BE49-F238E27FC236}">
                  <a16:creationId xmlns:a16="http://schemas.microsoft.com/office/drawing/2014/main" id="{5292E2CC-DA1A-CCDA-7871-4EE082C46710}"/>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16596165" y="963181"/>
              <a:ext cx="285916" cy="272921"/>
            </a:xfrm>
            <a:prstGeom prst="rect">
              <a:avLst/>
            </a:prstGeom>
          </p:spPr>
        </p:pic>
        <p:sp>
          <p:nvSpPr>
            <p:cNvPr id="793" name="テキスト ボックス 792">
              <a:extLst>
                <a:ext uri="{FF2B5EF4-FFF2-40B4-BE49-F238E27FC236}">
                  <a16:creationId xmlns:a16="http://schemas.microsoft.com/office/drawing/2014/main" id="{774F11F8-8F4C-BC40-EE13-FE5612DED462}"/>
                </a:ext>
              </a:extLst>
            </p:cNvPr>
            <p:cNvSpPr txBox="1"/>
            <p:nvPr/>
          </p:nvSpPr>
          <p:spPr>
            <a:xfrm>
              <a:off x="14852949" y="871628"/>
              <a:ext cx="1278912" cy="276999"/>
            </a:xfrm>
            <a:prstGeom prst="rect">
              <a:avLst/>
            </a:prstGeom>
            <a:noFill/>
          </p:spPr>
          <p:txBody>
            <a:bodyPr wrap="square" rtlCol="0">
              <a:spAutoFit/>
            </a:bodyPr>
            <a:lstStyle/>
            <a:p>
              <a:r>
                <a:rPr kumimoji="1" lang="ja-JP" altLang="en-US" sz="1200" b="1" dirty="0">
                  <a:latin typeface="BIZ UDPゴシック" panose="020B0400000000000000" pitchFamily="50" charset="-128"/>
                  <a:ea typeface="BIZ UDPゴシック" panose="020B0400000000000000" pitchFamily="50" charset="-128"/>
                </a:rPr>
                <a:t>長町地区</a:t>
              </a:r>
            </a:p>
          </p:txBody>
        </p:sp>
        <p:cxnSp>
          <p:nvCxnSpPr>
            <p:cNvPr id="794" name="直線コネクタ 793">
              <a:extLst>
                <a:ext uri="{FF2B5EF4-FFF2-40B4-BE49-F238E27FC236}">
                  <a16:creationId xmlns:a16="http://schemas.microsoft.com/office/drawing/2014/main" id="{E00A8A6D-2181-39FA-75FD-9092F12BCB6D}"/>
                </a:ext>
              </a:extLst>
            </p:cNvPr>
            <p:cNvCxnSpPr>
              <a:cxnSpLocks/>
            </p:cNvCxnSpPr>
            <p:nvPr/>
          </p:nvCxnSpPr>
          <p:spPr>
            <a:xfrm>
              <a:off x="15270500" y="1083076"/>
              <a:ext cx="336619" cy="373325"/>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5" name="直線コネクタ 794">
              <a:extLst>
                <a:ext uri="{FF2B5EF4-FFF2-40B4-BE49-F238E27FC236}">
                  <a16:creationId xmlns:a16="http://schemas.microsoft.com/office/drawing/2014/main" id="{FA48F290-0A41-81E4-705A-EA47FE7F6AB8}"/>
                </a:ext>
              </a:extLst>
            </p:cNvPr>
            <p:cNvCxnSpPr>
              <a:cxnSpLocks/>
              <a:stCxn id="791" idx="1"/>
            </p:cNvCxnSpPr>
            <p:nvPr/>
          </p:nvCxnSpPr>
          <p:spPr>
            <a:xfrm flipH="1">
              <a:off x="15882270" y="1496629"/>
              <a:ext cx="258132" cy="87923"/>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6" name="直線コネクタ 795">
              <a:extLst>
                <a:ext uri="{FF2B5EF4-FFF2-40B4-BE49-F238E27FC236}">
                  <a16:creationId xmlns:a16="http://schemas.microsoft.com/office/drawing/2014/main" id="{FF359C05-AA08-60B4-3C10-6A2627A64B13}"/>
                </a:ext>
              </a:extLst>
            </p:cNvPr>
            <p:cNvCxnSpPr>
              <a:cxnSpLocks/>
            </p:cNvCxnSpPr>
            <p:nvPr/>
          </p:nvCxnSpPr>
          <p:spPr>
            <a:xfrm flipV="1">
              <a:off x="15216832" y="1903937"/>
              <a:ext cx="77267" cy="193987"/>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97" name="直線コネクタ 796">
              <a:extLst>
                <a:ext uri="{FF2B5EF4-FFF2-40B4-BE49-F238E27FC236}">
                  <a16:creationId xmlns:a16="http://schemas.microsoft.com/office/drawing/2014/main" id="{9411EC9C-E45A-717B-E572-723D420BCF6B}"/>
                </a:ext>
              </a:extLst>
            </p:cNvPr>
            <p:cNvCxnSpPr>
              <a:cxnSpLocks/>
            </p:cNvCxnSpPr>
            <p:nvPr/>
          </p:nvCxnSpPr>
          <p:spPr>
            <a:xfrm flipH="1" flipV="1">
              <a:off x="15979284" y="2211119"/>
              <a:ext cx="192740" cy="12639"/>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798" name="フリーフォーム 74">
              <a:extLst>
                <a:ext uri="{FF2B5EF4-FFF2-40B4-BE49-F238E27FC236}">
                  <a16:creationId xmlns:a16="http://schemas.microsoft.com/office/drawing/2014/main" id="{05FA51B3-43E1-7CA0-C31C-3EA54E242470}"/>
                </a:ext>
              </a:extLst>
            </p:cNvPr>
            <p:cNvSpPr>
              <a:spLocks noChangeAspect="1"/>
            </p:cNvSpPr>
            <p:nvPr/>
          </p:nvSpPr>
          <p:spPr>
            <a:xfrm rot="312780">
              <a:off x="15815588" y="1268794"/>
              <a:ext cx="272258" cy="733841"/>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22225">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837" name="図 836">
            <a:extLst>
              <a:ext uri="{FF2B5EF4-FFF2-40B4-BE49-F238E27FC236}">
                <a16:creationId xmlns:a16="http://schemas.microsoft.com/office/drawing/2014/main" id="{91DF6313-AC62-142F-B0B9-F6A566F3B8CE}"/>
              </a:ext>
            </a:extLst>
          </p:cNvPr>
          <p:cNvPicPr>
            <a:picLocks noChangeAspect="1"/>
          </p:cNvPicPr>
          <p:nvPr/>
        </p:nvPicPr>
        <p:blipFill>
          <a:blip r:embed="rId14"/>
          <a:stretch>
            <a:fillRect/>
          </a:stretch>
        </p:blipFill>
        <p:spPr>
          <a:xfrm>
            <a:off x="17489757" y="2945351"/>
            <a:ext cx="4255377" cy="5291787"/>
          </a:xfrm>
          <a:prstGeom prst="rect">
            <a:avLst/>
          </a:prstGeom>
        </p:spPr>
      </p:pic>
      <p:sp>
        <p:nvSpPr>
          <p:cNvPr id="7" name="スライド番号プレースホルダー 1">
            <a:extLst>
              <a:ext uri="{FF2B5EF4-FFF2-40B4-BE49-F238E27FC236}">
                <a16:creationId xmlns:a16="http://schemas.microsoft.com/office/drawing/2014/main" id="{AE92B507-F68E-15BA-FFC6-CF99A1210FE0}"/>
              </a:ext>
            </a:extLst>
          </p:cNvPr>
          <p:cNvSpPr>
            <a:spLocks noGrp="1"/>
          </p:cNvSpPr>
          <p:nvPr>
            <p:ph type="sldNum" sz="quarter" idx="12"/>
          </p:nvPr>
        </p:nvSpPr>
        <p:spPr>
          <a:xfrm>
            <a:off x="9485398" y="6556942"/>
            <a:ext cx="2743200" cy="365125"/>
          </a:xfrm>
        </p:spPr>
        <p:txBody>
          <a:bodyPr/>
          <a:lstStyle/>
          <a:p>
            <a:r>
              <a:rPr kumimoji="1" lang="ja-JP" altLang="en-US" dirty="0"/>
              <a:t>２</a:t>
            </a:r>
            <a:endParaRPr kumimoji="1" lang="en-US" altLang="ja-JP" dirty="0"/>
          </a:p>
        </p:txBody>
      </p:sp>
      <p:pic>
        <p:nvPicPr>
          <p:cNvPr id="38" name="図 37">
            <a:extLst>
              <a:ext uri="{FF2B5EF4-FFF2-40B4-BE49-F238E27FC236}">
                <a16:creationId xmlns:a16="http://schemas.microsoft.com/office/drawing/2014/main" id="{D837728A-1756-F1DB-7E5C-4A982C72FE66}"/>
              </a:ext>
            </a:extLst>
          </p:cNvPr>
          <p:cNvPicPr>
            <a:picLocks noChangeAspect="1"/>
          </p:cNvPicPr>
          <p:nvPr/>
        </p:nvPicPr>
        <p:blipFill>
          <a:blip r:embed="rId15"/>
          <a:srcRect l="24607" t="24316" r="3980"/>
          <a:stretch/>
        </p:blipFill>
        <p:spPr>
          <a:xfrm>
            <a:off x="9264829" y="5211668"/>
            <a:ext cx="1240097" cy="1617538"/>
          </a:xfrm>
          <a:prstGeom prst="rect">
            <a:avLst/>
          </a:prstGeom>
        </p:spPr>
      </p:pic>
      <p:sp>
        <p:nvSpPr>
          <p:cNvPr id="3" name="Rectangle 2">
            <a:extLst>
              <a:ext uri="{FF2B5EF4-FFF2-40B4-BE49-F238E27FC236}">
                <a16:creationId xmlns:a16="http://schemas.microsoft.com/office/drawing/2014/main" id="{501A4E52-F7F3-7D4B-9AD6-99F2FE878349}"/>
              </a:ext>
            </a:extLst>
          </p:cNvPr>
          <p:cNvSpPr>
            <a:spLocks noChangeArrowheads="1"/>
          </p:cNvSpPr>
          <p:nvPr/>
        </p:nvSpPr>
        <p:spPr bwMode="auto">
          <a:xfrm>
            <a:off x="9243695" y="5150247"/>
            <a:ext cx="1210074" cy="43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algn="just">
              <a:lnSpc>
                <a:spcPct val="150000"/>
              </a:lnSpc>
            </a:pPr>
            <a:r>
              <a:rPr lang="ja-JP" altLang="en-US" sz="7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長町商店街エリア</a:t>
            </a:r>
          </a:p>
        </p:txBody>
      </p:sp>
      <p:pic>
        <p:nvPicPr>
          <p:cNvPr id="39" name="図 38">
            <a:extLst>
              <a:ext uri="{FF2B5EF4-FFF2-40B4-BE49-F238E27FC236}">
                <a16:creationId xmlns:a16="http://schemas.microsoft.com/office/drawing/2014/main" id="{0DBAD1AE-38BE-A34B-0F43-AC603526D420}"/>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10267369" y="5258172"/>
            <a:ext cx="244943" cy="218394"/>
          </a:xfrm>
          <a:prstGeom prst="rect">
            <a:avLst/>
          </a:prstGeom>
        </p:spPr>
      </p:pic>
      <p:sp>
        <p:nvSpPr>
          <p:cNvPr id="40" name="Rectangle 2">
            <a:extLst>
              <a:ext uri="{FF2B5EF4-FFF2-40B4-BE49-F238E27FC236}">
                <a16:creationId xmlns:a16="http://schemas.microsoft.com/office/drawing/2014/main" id="{936BA4A4-D131-79E7-96F0-8BFD244C81C9}"/>
              </a:ext>
            </a:extLst>
          </p:cNvPr>
          <p:cNvSpPr>
            <a:spLocks noChangeArrowheads="1"/>
          </p:cNvSpPr>
          <p:nvPr/>
        </p:nvSpPr>
        <p:spPr bwMode="auto">
          <a:xfrm>
            <a:off x="9619215" y="6710814"/>
            <a:ext cx="1019528"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400" dirty="0">
                <a:latin typeface="BIZ UDPゴシック" panose="020B0400000000000000" pitchFamily="50" charset="-128"/>
                <a:ea typeface="BIZ UDPゴシック" panose="020B0400000000000000" pitchFamily="50" charset="-128"/>
              </a:rPr>
              <a:t>国土地理院地図を加工して作成</a:t>
            </a:r>
            <a:endParaRPr lang="en-US" altLang="ja-JP" sz="400" dirty="0">
              <a:latin typeface="BIZ UDPゴシック" panose="020B0400000000000000" pitchFamily="50" charset="-128"/>
              <a:ea typeface="BIZ UDPゴシック" panose="020B0400000000000000" pitchFamily="50" charset="-128"/>
            </a:endParaRPr>
          </a:p>
        </p:txBody>
      </p:sp>
      <p:pic>
        <p:nvPicPr>
          <p:cNvPr id="524" name="図 523">
            <a:extLst>
              <a:ext uri="{FF2B5EF4-FFF2-40B4-BE49-F238E27FC236}">
                <a16:creationId xmlns:a16="http://schemas.microsoft.com/office/drawing/2014/main" id="{0D366CA6-561A-9C02-E631-5B8B39C101C3}"/>
              </a:ext>
            </a:extLst>
          </p:cNvPr>
          <p:cNvPicPr>
            <a:picLocks noChangeAspect="1"/>
          </p:cNvPicPr>
          <p:nvPr/>
        </p:nvPicPr>
        <p:blipFill>
          <a:blip r:embed="rId16"/>
          <a:stretch>
            <a:fillRect/>
          </a:stretch>
        </p:blipFill>
        <p:spPr>
          <a:xfrm>
            <a:off x="159719" y="931804"/>
            <a:ext cx="8964960" cy="3967570"/>
          </a:xfrm>
          <a:prstGeom prst="rect">
            <a:avLst/>
          </a:prstGeom>
        </p:spPr>
      </p:pic>
    </p:spTree>
    <p:extLst>
      <p:ext uri="{BB962C8B-B14F-4D97-AF65-F5344CB8AC3E}">
        <p14:creationId xmlns:p14="http://schemas.microsoft.com/office/powerpoint/2010/main" val="1610450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CB30A717-B6DF-C296-20D2-189DFA33A972}"/>
              </a:ext>
            </a:extLst>
          </p:cNvPr>
          <p:cNvSpPr/>
          <p:nvPr/>
        </p:nvSpPr>
        <p:spPr>
          <a:xfrm>
            <a:off x="6239490" y="173559"/>
            <a:ext cx="1080000" cy="10912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FF538793-17B6-D60D-B6B3-BC263644846D}"/>
              </a:ext>
            </a:extLst>
          </p:cNvPr>
          <p:cNvSpPr txBox="1"/>
          <p:nvPr/>
        </p:nvSpPr>
        <p:spPr>
          <a:xfrm>
            <a:off x="6167745" y="-11692"/>
            <a:ext cx="1513214" cy="342604"/>
          </a:xfrm>
          <a:prstGeom prst="rect">
            <a:avLst/>
          </a:prstGeom>
          <a:noFill/>
        </p:spPr>
        <p:txBody>
          <a:bodyPr vert="horz" lIns="91440" tIns="45720" rIns="91440" bIns="45720" rtlCol="0" anchor="ctr">
            <a:norm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８　施策体系</a:t>
            </a:r>
          </a:p>
        </p:txBody>
      </p:sp>
      <p:sp>
        <p:nvSpPr>
          <p:cNvPr id="7" name="正方形/長方形 6">
            <a:extLst>
              <a:ext uri="{FF2B5EF4-FFF2-40B4-BE49-F238E27FC236}">
                <a16:creationId xmlns:a16="http://schemas.microsoft.com/office/drawing/2014/main" id="{BF710662-D7FE-71C5-4704-B98CB5EEF6C0}"/>
              </a:ext>
            </a:extLst>
          </p:cNvPr>
          <p:cNvSpPr/>
          <p:nvPr/>
        </p:nvSpPr>
        <p:spPr>
          <a:xfrm>
            <a:off x="71745" y="178804"/>
            <a:ext cx="1404000" cy="10912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D3E04FD-6E88-5A20-C866-A4788EADEA76}"/>
              </a:ext>
            </a:extLst>
          </p:cNvPr>
          <p:cNvSpPr txBox="1"/>
          <p:nvPr/>
        </p:nvSpPr>
        <p:spPr>
          <a:xfrm>
            <a:off x="-1" y="-15972"/>
            <a:ext cx="1789611" cy="342604"/>
          </a:xfrm>
          <a:prstGeom prst="rect">
            <a:avLst/>
          </a:prstGeom>
          <a:noFill/>
        </p:spPr>
        <p:txBody>
          <a:bodyPr vert="horz" lIns="91440" tIns="45720" rIns="91440" bIns="45720" rtlCol="0" anchor="ctr">
            <a:normAutofit/>
          </a:bodyPr>
          <a:lstStyle/>
          <a:p>
            <a:pPr defTabSz="914400">
              <a:lnSpc>
                <a:spcPct val="90000"/>
              </a:lnSpc>
              <a:spcBef>
                <a:spcPct val="0"/>
              </a:spcBef>
              <a:spcAft>
                <a:spcPts val="600"/>
              </a:spcAft>
            </a:pPr>
            <a:r>
              <a:rPr kumimoji="1" lang="ja-JP" altLang="en-US" sz="1400" b="1" dirty="0">
                <a:latin typeface="BIZ UDPゴシック" panose="020B0400000000000000" pitchFamily="50" charset="-128"/>
                <a:ea typeface="BIZ UDPゴシック" panose="020B0400000000000000" pitchFamily="50" charset="-128"/>
                <a:cs typeface="+mj-cs"/>
              </a:rPr>
              <a:t>７　今後の進め方</a:t>
            </a:r>
          </a:p>
        </p:txBody>
      </p:sp>
      <p:sp>
        <p:nvSpPr>
          <p:cNvPr id="10" name="Rectangle 2">
            <a:extLst>
              <a:ext uri="{FF2B5EF4-FFF2-40B4-BE49-F238E27FC236}">
                <a16:creationId xmlns:a16="http://schemas.microsoft.com/office/drawing/2014/main" id="{0CC30CFC-6D45-085C-E741-ED5772E6C9C4}"/>
              </a:ext>
            </a:extLst>
          </p:cNvPr>
          <p:cNvSpPr>
            <a:spLocks noChangeArrowheads="1"/>
          </p:cNvSpPr>
          <p:nvPr/>
        </p:nvSpPr>
        <p:spPr bwMode="auto">
          <a:xfrm>
            <a:off x="113738" y="606579"/>
            <a:ext cx="5812643" cy="1142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algn="just">
              <a:spcAft>
                <a:spcPts val="600"/>
              </a:spcAft>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本プランの進捗管理や見直しについては、検討会の後継として設立する予定の（仮称）長町地域活性化協議会が担うとともに、長町のまちづくりの活性化を推進していきます。</a:t>
            </a: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本プランの実践メニューは、新たに設立されるエリアマネジメント団体が中心となって実行します。</a:t>
            </a:r>
          </a:p>
          <a:p>
            <a:pPr marL="171450" indent="-171450" algn="just">
              <a:spcAft>
                <a:spcPts val="6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エリアマネジメント団体は、実践メニューの進捗を協議会に報告し、協議会は、 エリアマネジメント団体に対して必要に応じて意見できることとし、プランの進捗状況を管理します。</a:t>
            </a:r>
          </a:p>
        </p:txBody>
      </p:sp>
      <p:sp>
        <p:nvSpPr>
          <p:cNvPr id="16" name="Rectangle 2">
            <a:extLst>
              <a:ext uri="{FF2B5EF4-FFF2-40B4-BE49-F238E27FC236}">
                <a16:creationId xmlns:a16="http://schemas.microsoft.com/office/drawing/2014/main" id="{73C2D439-6909-F9D5-412C-91799D16901D}"/>
              </a:ext>
            </a:extLst>
          </p:cNvPr>
          <p:cNvSpPr>
            <a:spLocks noChangeArrowheads="1"/>
          </p:cNvSpPr>
          <p:nvPr/>
        </p:nvSpPr>
        <p:spPr bwMode="auto">
          <a:xfrm>
            <a:off x="6231073" y="6369575"/>
            <a:ext cx="5783598" cy="425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noAutofit/>
          </a:bodyPr>
          <a:lstStyle/>
          <a:p>
            <a:pPr algn="just">
              <a:lnSpc>
                <a:spcPct val="150000"/>
              </a:lnSpc>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長町・歩いて楽しい街並みづくり検討会事務局（長町商店街連合会、仙台市太白区）</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982-8601</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　仙台市太白区長町南三丁目</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1-15</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　電話： </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022-247-1111</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（代表）　ｍ</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ail</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rPr>
              <a:t>tai015100@city.sendai.jp</a:t>
            </a:r>
            <a:r>
              <a:rPr lang="ja-JP" altLang="en-US" sz="8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en-US" altLang="ja-JP" sz="8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9" name="Rectangle 2">
            <a:extLst>
              <a:ext uri="{FF2B5EF4-FFF2-40B4-BE49-F238E27FC236}">
                <a16:creationId xmlns:a16="http://schemas.microsoft.com/office/drawing/2014/main" id="{F7C2BF93-50E9-A908-26E0-227BA74E55DC}"/>
              </a:ext>
            </a:extLst>
          </p:cNvPr>
          <p:cNvSpPr>
            <a:spLocks noChangeArrowheads="1"/>
          </p:cNvSpPr>
          <p:nvPr/>
        </p:nvSpPr>
        <p:spPr bwMode="auto">
          <a:xfrm>
            <a:off x="113738" y="359653"/>
            <a:ext cx="1283330" cy="217563"/>
          </a:xfrm>
          <a:prstGeom prst="rect">
            <a:avLst/>
          </a:prstGeom>
          <a:solidFill>
            <a:schemeClr val="bg1">
              <a:lumMod val="50000"/>
            </a:schemeClr>
          </a:solidFill>
          <a:ln>
            <a:noFill/>
          </a:ln>
          <a:effectLst/>
        </p:spPr>
        <p:txBody>
          <a:bodyPr vert="horz" wrap="square" lIns="72000" tIns="72000" rIns="72000" bIns="72000" numCol="1" anchor="ctr" anchorCtr="0" compatLnSpc="1">
            <a:prstTxWarp prst="textNoShape">
              <a:avLst/>
            </a:prstTxWarp>
            <a:noAutofit/>
          </a:bodyPr>
          <a:lstStyle/>
          <a:p>
            <a:pPr algn="just"/>
            <a:r>
              <a:rPr lang="ja-JP" altLang="en-US" sz="10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組織体制と進捗管理</a:t>
            </a:r>
            <a:endParaRPr lang="ja-JP" altLang="ja-JP" sz="10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2" name="Rectangle 2">
            <a:extLst>
              <a:ext uri="{FF2B5EF4-FFF2-40B4-BE49-F238E27FC236}">
                <a16:creationId xmlns:a16="http://schemas.microsoft.com/office/drawing/2014/main" id="{35E2BD1A-19B6-378E-A588-8A8E5E57F254}"/>
              </a:ext>
            </a:extLst>
          </p:cNvPr>
          <p:cNvSpPr>
            <a:spLocks noChangeArrowheads="1"/>
          </p:cNvSpPr>
          <p:nvPr/>
        </p:nvSpPr>
        <p:spPr bwMode="auto">
          <a:xfrm>
            <a:off x="113738" y="3227058"/>
            <a:ext cx="1283330" cy="217563"/>
          </a:xfrm>
          <a:prstGeom prst="rect">
            <a:avLst/>
          </a:prstGeom>
          <a:solidFill>
            <a:schemeClr val="bg1">
              <a:lumMod val="50000"/>
            </a:schemeClr>
          </a:solidFill>
          <a:ln>
            <a:noFill/>
          </a:ln>
          <a:effectLst/>
        </p:spPr>
        <p:txBody>
          <a:bodyPr vert="horz" wrap="square" lIns="72000" tIns="72000" rIns="72000" bIns="72000" numCol="1" anchor="ctr" anchorCtr="0" compatLnSpc="1">
            <a:prstTxWarp prst="textNoShape">
              <a:avLst/>
            </a:prstTxWarp>
            <a:noAutofit/>
          </a:bodyPr>
          <a:lstStyle/>
          <a:p>
            <a:pPr algn="just"/>
            <a:r>
              <a:rPr lang="ja-JP" altLang="en-US" sz="10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進める上での視点</a:t>
            </a:r>
            <a:endParaRPr lang="ja-JP" altLang="ja-JP" sz="10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endParaRPr>
          </a:p>
        </p:txBody>
      </p:sp>
      <p:cxnSp>
        <p:nvCxnSpPr>
          <p:cNvPr id="15" name="直線コネクタ 14">
            <a:extLst>
              <a:ext uri="{FF2B5EF4-FFF2-40B4-BE49-F238E27FC236}">
                <a16:creationId xmlns:a16="http://schemas.microsoft.com/office/drawing/2014/main" id="{C805B744-3B10-C9CD-DCA8-BC5B14D0D4F8}"/>
              </a:ext>
            </a:extLst>
          </p:cNvPr>
          <p:cNvCxnSpPr>
            <a:cxnSpLocks/>
          </p:cNvCxnSpPr>
          <p:nvPr/>
        </p:nvCxnSpPr>
        <p:spPr>
          <a:xfrm flipH="1">
            <a:off x="6115050" y="118174"/>
            <a:ext cx="0" cy="665410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2751922-EBDE-3C84-D457-E2806D7EB0D3}"/>
              </a:ext>
            </a:extLst>
          </p:cNvPr>
          <p:cNvSpPr txBox="1"/>
          <p:nvPr/>
        </p:nvSpPr>
        <p:spPr>
          <a:xfrm>
            <a:off x="113739" y="3486760"/>
            <a:ext cx="5940478" cy="3208571"/>
          </a:xfrm>
          <a:prstGeom prst="rect">
            <a:avLst/>
          </a:prstGeom>
          <a:noFill/>
        </p:spPr>
        <p:txBody>
          <a:bodyPr wrap="square">
            <a:spAutoFit/>
          </a:bodyPr>
          <a:lstStyle/>
          <a:p>
            <a:pPr defTabSz="914400" eaLnBrk="0" fontAlgn="base" hangingPunct="0">
              <a:spcAft>
                <a:spcPts val="300"/>
              </a:spcAft>
            </a:pPr>
            <a:r>
              <a:rPr lang="ja-JP" altLang="en-US" sz="1000" dirty="0">
                <a:latin typeface="BIZ UDPゴシック" panose="020B0400000000000000" pitchFamily="50" charset="-128"/>
                <a:ea typeface="BIZ UDPゴシック" panose="020B0400000000000000" pitchFamily="50" charset="-128"/>
              </a:rPr>
              <a:t>本プランは、長町地区全体の更なる発展のため、長町商店街エリアの活性化を目指す官民連携の取組みの、ひとつの成果となるものです。</a:t>
            </a:r>
            <a:endParaRPr lang="en-US" altLang="ja-JP" sz="1000" dirty="0">
              <a:latin typeface="BIZ UDPゴシック" panose="020B0400000000000000" pitchFamily="50" charset="-128"/>
              <a:ea typeface="BIZ UDPゴシック" panose="020B0400000000000000" pitchFamily="50" charset="-128"/>
            </a:endParaRPr>
          </a:p>
          <a:p>
            <a:pPr marL="171450" indent="-171450" defTabSz="914400" eaLnBrk="0" fontAlgn="base" hangingPunct="0">
              <a:spcAft>
                <a:spcPts val="300"/>
              </a:spcAft>
              <a:buFont typeface="Arial" panose="020B0604020202020204" pitchFamily="34" charset="0"/>
              <a:buChar char="•"/>
            </a:pPr>
            <a:r>
              <a:rPr lang="ja-JP" altLang="en-US" sz="1000" kern="100" dirty="0">
                <a:latin typeface="BIZ UDPゴシック" panose="020B0400000000000000" pitchFamily="50" charset="-128"/>
                <a:ea typeface="BIZ UDPゴシック" panose="020B0400000000000000" pitchFamily="50" charset="-128"/>
                <a:cs typeface="Times New Roman" panose="02020603050405020304" pitchFamily="18" charset="0"/>
              </a:rPr>
              <a:t>そのような意味で、本プランは、あすと長町エリアや長町南エリアの活力を取り込みながら進めるものであり、取組みの進展とともに、近隣エリアとの連携を高めながら、長町地区全体の更なる活性化を目指し、ひいては、他地域への波及により仙台市全体の発展に寄与してまいります。</a:t>
            </a:r>
            <a:endParaRPr lang="en-US" altLang="ja-JP" sz="10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171450" indent="-171450" defTabSz="914400" eaLnBrk="0" fontAlgn="base" hangingPunct="0">
              <a:spcAft>
                <a:spcPts val="300"/>
              </a:spcAft>
              <a:buFont typeface="Arial" panose="020B0604020202020204" pitchFamily="34" charset="0"/>
              <a:buChar char="•"/>
            </a:pPr>
            <a:r>
              <a:rPr lang="ja-JP" altLang="en-US" sz="1000" dirty="0">
                <a:latin typeface="BIZ UDPゴシック" panose="020B0400000000000000" pitchFamily="50" charset="-128"/>
                <a:ea typeface="BIZ UDPゴシック" panose="020B0400000000000000" pitchFamily="50" charset="-128"/>
              </a:rPr>
              <a:t>対象とするエリアが商店街中心で、交通結節点でもあることから、地域経済活性化や公共交通の利用促進に取り組んでまいります。</a:t>
            </a:r>
            <a:endParaRPr lang="en-US" altLang="ja-JP" sz="1000" dirty="0">
              <a:latin typeface="BIZ UDPゴシック" panose="020B0400000000000000" pitchFamily="50" charset="-128"/>
              <a:ea typeface="BIZ UDPゴシック" panose="020B0400000000000000" pitchFamily="50" charset="-128"/>
            </a:endParaRPr>
          </a:p>
          <a:p>
            <a:pPr marL="171450" indent="-171450" defTabSz="914400" eaLnBrk="0" fontAlgn="base" hangingPunct="0">
              <a:buFont typeface="Arial" panose="020B0604020202020204" pitchFamily="34" charset="0"/>
              <a:buChar char="•"/>
            </a:pPr>
            <a:r>
              <a:rPr lang="ja-JP" altLang="en-US" sz="1000" dirty="0">
                <a:latin typeface="BIZ UDPゴシック" panose="020B0400000000000000" pitchFamily="50" charset="-128"/>
                <a:ea typeface="BIZ UDPゴシック" panose="020B0400000000000000" pitchFamily="50" charset="-128"/>
              </a:rPr>
              <a:t>また、街並みづくりやまちづくり自体は幅広いものであり、住む人の生活環境の向上をはじめとした地域をより良くするあらゆる取組みが想定されるところです。</a:t>
            </a:r>
          </a:p>
          <a:p>
            <a:pPr defTabSz="914400" eaLnBrk="0" fontAlgn="base" hangingPunct="0"/>
            <a:r>
              <a:rPr lang="ja-JP" altLang="en-US" sz="1000" dirty="0">
                <a:latin typeface="BIZ UDPゴシック" panose="020B0400000000000000" pitchFamily="50" charset="-128"/>
                <a:ea typeface="BIZ UDPゴシック" panose="020B0400000000000000" pitchFamily="50" charset="-128"/>
              </a:rPr>
              <a:t>　　そのため、例えば地域の安全・安心を守るための防災・防犯の取組みやコミュニティづくりにも、今後、　　</a:t>
            </a:r>
            <a:endParaRPr lang="en-US" altLang="ja-JP" sz="1000" dirty="0">
              <a:latin typeface="BIZ UDPゴシック" panose="020B0400000000000000" pitchFamily="50" charset="-128"/>
              <a:ea typeface="BIZ UDPゴシック" panose="020B0400000000000000" pitchFamily="50" charset="-128"/>
            </a:endParaRPr>
          </a:p>
          <a:p>
            <a:pPr defTabSz="914400" eaLnBrk="0" fontAlgn="base" hangingPunct="0">
              <a:spcAft>
                <a:spcPts val="300"/>
              </a:spcAft>
            </a:pPr>
            <a:r>
              <a:rPr lang="ja-JP" altLang="en-US" sz="1000" dirty="0">
                <a:latin typeface="BIZ UDPゴシック" panose="020B0400000000000000" pitchFamily="50" charset="-128"/>
                <a:ea typeface="BIZ UDPゴシック" panose="020B0400000000000000" pitchFamily="50" charset="-128"/>
              </a:rPr>
              <a:t>　　更に力を入れていきます。</a:t>
            </a:r>
          </a:p>
          <a:p>
            <a:pPr marL="171450" indent="-171450" defTabSz="914400" eaLnBrk="0" fontAlgn="base" hangingPunct="0">
              <a:buFont typeface="Arial" panose="020B0604020202020204" pitchFamily="34" charset="0"/>
              <a:buChar char="•"/>
            </a:pPr>
            <a:r>
              <a:rPr lang="ja-JP" altLang="en-US" sz="1000" dirty="0">
                <a:latin typeface="BIZ UDPゴシック" panose="020B0400000000000000" pitchFamily="50" charset="-128"/>
                <a:ea typeface="BIZ UDPゴシック" panose="020B0400000000000000" pitchFamily="50" charset="-128"/>
              </a:rPr>
              <a:t>本プランの推進に当たり、取組みの効果・成果を確認し、見直しに活かしたり、多くの人々に示して協力を仰いでいくために、評価指標の設定・活用が必要です。</a:t>
            </a:r>
            <a:endParaRPr lang="en-US" altLang="ja-JP" sz="1000" dirty="0">
              <a:latin typeface="BIZ UDPゴシック" panose="020B0400000000000000" pitchFamily="50" charset="-128"/>
              <a:ea typeface="BIZ UDPゴシック" panose="020B0400000000000000" pitchFamily="50" charset="-128"/>
            </a:endParaRPr>
          </a:p>
          <a:p>
            <a:pPr defTabSz="914400" eaLnBrk="0" fontAlgn="base" hangingPunct="0"/>
            <a:r>
              <a:rPr lang="ja-JP" altLang="en-US" sz="1000" dirty="0">
                <a:latin typeface="BIZ UDPゴシック" panose="020B0400000000000000" pitchFamily="50" charset="-128"/>
                <a:ea typeface="BIZ UDPゴシック" panose="020B0400000000000000" pitchFamily="50" charset="-128"/>
              </a:rPr>
              <a:t>　　街並みづくりやまちづくりの効果、例えば、住民の快適さやまちを愛する気持ち等を評価していくのは　　</a:t>
            </a:r>
            <a:endParaRPr lang="en-US" altLang="ja-JP" sz="1000" dirty="0">
              <a:latin typeface="BIZ UDPゴシック" panose="020B0400000000000000" pitchFamily="50" charset="-128"/>
              <a:ea typeface="BIZ UDPゴシック" panose="020B0400000000000000" pitchFamily="50" charset="-128"/>
            </a:endParaRPr>
          </a:p>
          <a:p>
            <a:pPr defTabSz="914400" eaLnBrk="0" fontAlgn="base" hangingPunct="0"/>
            <a:r>
              <a:rPr lang="ja-JP" altLang="en-US" sz="1000" dirty="0">
                <a:latin typeface="BIZ UDPゴシック" panose="020B0400000000000000" pitchFamily="50" charset="-128"/>
                <a:ea typeface="BIZ UDPゴシック" panose="020B0400000000000000" pitchFamily="50" charset="-128"/>
              </a:rPr>
              <a:t>　　容易ではないことから、本プラン内では整理されておりませんが、このようなことについても今後検討</a:t>
            </a:r>
            <a:endParaRPr lang="en-US" altLang="ja-JP" sz="1000" dirty="0">
              <a:latin typeface="BIZ UDPゴシック" panose="020B0400000000000000" pitchFamily="50" charset="-128"/>
              <a:ea typeface="BIZ UDPゴシック" panose="020B0400000000000000" pitchFamily="50" charset="-128"/>
            </a:endParaRPr>
          </a:p>
          <a:p>
            <a:pPr defTabSz="914400" eaLnBrk="0" fontAlgn="base" hangingPunct="0">
              <a:spcAft>
                <a:spcPts val="300"/>
              </a:spcAft>
            </a:pPr>
            <a:r>
              <a:rPr lang="ja-JP" altLang="en-US" sz="1000" dirty="0">
                <a:latin typeface="BIZ UDPゴシック" panose="020B0400000000000000" pitchFamily="50" charset="-128"/>
                <a:ea typeface="BIZ UDPゴシック" panose="020B0400000000000000" pitchFamily="50" charset="-128"/>
              </a:rPr>
              <a:t>　　していきます。</a:t>
            </a:r>
            <a:endParaRPr lang="en-US" altLang="ja-JP" sz="1000" b="1" dirty="0">
              <a:latin typeface="BIZ UDPゴシック" panose="020B0400000000000000" pitchFamily="50" charset="-128"/>
              <a:ea typeface="BIZ UDPゴシック" panose="020B0400000000000000" pitchFamily="50" charset="-128"/>
            </a:endParaRPr>
          </a:p>
          <a:p>
            <a:pPr defTabSz="914400" eaLnBrk="0" fontAlgn="base" hangingPunct="0">
              <a:spcAft>
                <a:spcPts val="300"/>
              </a:spcAft>
            </a:pPr>
            <a:r>
              <a:rPr lang="ja-JP" altLang="en-US" sz="1000" b="1" dirty="0">
                <a:latin typeface="BIZ UDPゴシック" panose="020B0400000000000000" pitchFamily="50" charset="-128"/>
                <a:ea typeface="BIZ UDPゴシック" panose="020B0400000000000000" pitchFamily="50" charset="-128"/>
              </a:rPr>
              <a:t>以上のような視点も持ち合わせながら、古くからの長町の良さ、多様性を受容してきた歴史や風土を大切にしながら、社会環境の変化等にも柔軟に対応しつつ、官民が連携し、できることから取組みを進めていきます。</a:t>
            </a:r>
            <a:endParaRPr lang="en-US" altLang="ja-JP" sz="1000" dirty="0">
              <a:latin typeface="BIZ UDPゴシック" panose="020B0400000000000000" pitchFamily="50" charset="-128"/>
              <a:ea typeface="BIZ UDPゴシック" panose="020B0400000000000000" pitchFamily="50" charset="-128"/>
            </a:endParaRPr>
          </a:p>
        </p:txBody>
      </p:sp>
      <p:sp>
        <p:nvSpPr>
          <p:cNvPr id="4" name="スライド番号プレースホルダー 1">
            <a:extLst>
              <a:ext uri="{FF2B5EF4-FFF2-40B4-BE49-F238E27FC236}">
                <a16:creationId xmlns:a16="http://schemas.microsoft.com/office/drawing/2014/main" id="{956BEA9F-39C6-D726-F2C7-60F642642DEF}"/>
              </a:ext>
            </a:extLst>
          </p:cNvPr>
          <p:cNvSpPr>
            <a:spLocks noGrp="1"/>
          </p:cNvSpPr>
          <p:nvPr>
            <p:ph type="sldNum" sz="quarter" idx="12"/>
          </p:nvPr>
        </p:nvSpPr>
        <p:spPr>
          <a:xfrm>
            <a:off x="13904" y="6556942"/>
            <a:ext cx="2743200" cy="365125"/>
          </a:xfrm>
        </p:spPr>
        <p:txBody>
          <a:bodyPr/>
          <a:lstStyle/>
          <a:p>
            <a:pPr algn="l"/>
            <a:r>
              <a:rPr kumimoji="1" lang="ja-JP" altLang="en-US" dirty="0"/>
              <a:t>３</a:t>
            </a:r>
            <a:endParaRPr kumimoji="1" lang="en-US" altLang="ja-JP" dirty="0"/>
          </a:p>
        </p:txBody>
      </p:sp>
      <p:pic>
        <p:nvPicPr>
          <p:cNvPr id="59" name="図 58">
            <a:extLst>
              <a:ext uri="{FF2B5EF4-FFF2-40B4-BE49-F238E27FC236}">
                <a16:creationId xmlns:a16="http://schemas.microsoft.com/office/drawing/2014/main" id="{5ADB0545-CF7D-714C-48E8-8828DC91F538}"/>
              </a:ext>
            </a:extLst>
          </p:cNvPr>
          <p:cNvPicPr>
            <a:picLocks noChangeAspect="1"/>
          </p:cNvPicPr>
          <p:nvPr/>
        </p:nvPicPr>
        <p:blipFill>
          <a:blip r:embed="rId3"/>
          <a:stretch>
            <a:fillRect/>
          </a:stretch>
        </p:blipFill>
        <p:spPr>
          <a:xfrm>
            <a:off x="1077471" y="1570769"/>
            <a:ext cx="4126534" cy="1606302"/>
          </a:xfrm>
          <a:prstGeom prst="rect">
            <a:avLst/>
          </a:prstGeom>
        </p:spPr>
      </p:pic>
      <p:pic>
        <p:nvPicPr>
          <p:cNvPr id="74" name="図 73">
            <a:extLst>
              <a:ext uri="{FF2B5EF4-FFF2-40B4-BE49-F238E27FC236}">
                <a16:creationId xmlns:a16="http://schemas.microsoft.com/office/drawing/2014/main" id="{1E91C9B4-AD8B-8D10-60B1-3378ED5EE8D6}"/>
              </a:ext>
            </a:extLst>
          </p:cNvPr>
          <p:cNvPicPr>
            <a:picLocks noChangeAspect="1"/>
          </p:cNvPicPr>
          <p:nvPr/>
        </p:nvPicPr>
        <p:blipFill>
          <a:blip r:embed="rId4"/>
          <a:stretch>
            <a:fillRect/>
          </a:stretch>
        </p:blipFill>
        <p:spPr>
          <a:xfrm>
            <a:off x="6465346" y="401597"/>
            <a:ext cx="5344006" cy="5612960"/>
          </a:xfrm>
          <a:prstGeom prst="rect">
            <a:avLst/>
          </a:prstGeom>
        </p:spPr>
      </p:pic>
      <p:sp>
        <p:nvSpPr>
          <p:cNvPr id="3" name="Rectangle 2">
            <a:extLst>
              <a:ext uri="{FF2B5EF4-FFF2-40B4-BE49-F238E27FC236}">
                <a16:creationId xmlns:a16="http://schemas.microsoft.com/office/drawing/2014/main" id="{B179E4B8-A6AD-DEC4-A35E-F9CD7FD531F4}"/>
              </a:ext>
            </a:extLst>
          </p:cNvPr>
          <p:cNvSpPr>
            <a:spLocks noChangeArrowheads="1"/>
          </p:cNvSpPr>
          <p:nvPr/>
        </p:nvSpPr>
        <p:spPr bwMode="auto">
          <a:xfrm>
            <a:off x="9950825" y="6096394"/>
            <a:ext cx="1650917" cy="320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148" tIns="20574" rIns="41148" bIns="0" numCol="1" anchor="t" anchorCtr="0" compatLnSpc="1">
            <a:prstTxWarp prst="textNoShape">
              <a:avLst/>
            </a:prstTxWarp>
            <a:noAutofit/>
          </a:bodyPr>
          <a:lstStyle/>
          <a:p>
            <a:pPr defTabSz="411480">
              <a:lnSpc>
                <a:spcPct val="90000"/>
              </a:lnSpc>
              <a:spcBef>
                <a:spcPct val="0"/>
              </a:spcBef>
              <a:spcAft>
                <a:spcPts val="270"/>
              </a:spcAft>
            </a:pPr>
            <a:r>
              <a:rPr kumimoji="1" lang="ja-JP" altLang="en-US" sz="800" dirty="0">
                <a:latin typeface="BIZ UDPゴシック" panose="020B0400000000000000" pitchFamily="50" charset="-128"/>
                <a:ea typeface="BIZ UDPゴシック" panose="020B0400000000000000" pitchFamily="50" charset="-128"/>
                <a:cs typeface="+mj-cs"/>
              </a:rPr>
              <a:t>長町・街並みづくりプラン　</a:t>
            </a:r>
            <a:r>
              <a:rPr kumimoji="1" lang="en-US" altLang="ja-JP" sz="800" dirty="0">
                <a:latin typeface="BIZ UDPゴシック" panose="020B0400000000000000" pitchFamily="50" charset="-128"/>
                <a:ea typeface="BIZ UDPゴシック" panose="020B0400000000000000" pitchFamily="50" charset="-128"/>
                <a:cs typeface="+mj-cs"/>
              </a:rPr>
              <a:t>2026</a:t>
            </a:r>
          </a:p>
          <a:p>
            <a:pPr defTabSz="411480">
              <a:lnSpc>
                <a:spcPct val="90000"/>
              </a:lnSpc>
              <a:spcBef>
                <a:spcPct val="0"/>
              </a:spcBef>
              <a:spcAft>
                <a:spcPts val="270"/>
              </a:spcAft>
            </a:pPr>
            <a:r>
              <a:rPr kumimoji="1" lang="ja-JP" altLang="en-US" sz="800" dirty="0">
                <a:latin typeface="BIZ UDPゴシック" panose="020B0400000000000000" pitchFamily="50" charset="-128"/>
                <a:ea typeface="BIZ UDPゴシック" panose="020B0400000000000000" pitchFamily="50" charset="-128"/>
                <a:cs typeface="+mj-cs"/>
              </a:rPr>
              <a:t>本編はこちら</a:t>
            </a:r>
            <a:endParaRPr kumimoji="1" lang="en-US" altLang="ja-JP" sz="800" dirty="0">
              <a:latin typeface="BIZ UDPゴシック" panose="020B0400000000000000" pitchFamily="50" charset="-128"/>
              <a:ea typeface="BIZ UDPゴシック" panose="020B0400000000000000" pitchFamily="50" charset="-128"/>
              <a:cs typeface="+mj-cs"/>
            </a:endParaRPr>
          </a:p>
        </p:txBody>
      </p:sp>
      <p:pic>
        <p:nvPicPr>
          <p:cNvPr id="11" name="図 10" descr="QR コード&#10;&#10;自動的に生成された説明">
            <a:extLst>
              <a:ext uri="{FF2B5EF4-FFF2-40B4-BE49-F238E27FC236}">
                <a16:creationId xmlns:a16="http://schemas.microsoft.com/office/drawing/2014/main" id="{1BCAB9E5-2853-CA86-94E1-12B2808C14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00643" y="6092862"/>
            <a:ext cx="414028" cy="414028"/>
          </a:xfrm>
          <a:prstGeom prst="rect">
            <a:avLst/>
          </a:prstGeom>
        </p:spPr>
      </p:pic>
    </p:spTree>
    <p:extLst>
      <p:ext uri="{BB962C8B-B14F-4D97-AF65-F5344CB8AC3E}">
        <p14:creationId xmlns:p14="http://schemas.microsoft.com/office/powerpoint/2010/main" val="470541753"/>
      </p:ext>
    </p:extLst>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1669</TotalTime>
  <Words>2673</Words>
  <Application>Microsoft Office PowerPoint</Application>
  <PresentationFormat>ワイド画面</PresentationFormat>
  <Paragraphs>208</Paragraphs>
  <Slides>4</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BIZ UDPゴシック</vt:lpstr>
      <vt:lpstr>BIZ UDゴシック</vt:lpstr>
      <vt:lpstr>游ゴシック</vt:lpstr>
      <vt:lpstr>Arial</vt:lpstr>
      <vt:lpstr>Calibri</vt:lpstr>
      <vt:lpstr>Calibri Light</vt:lpstr>
      <vt:lpstr>Office 2013 - 2022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小澤　菊乃</dc:creator>
  <cp:lastModifiedBy>小澤　菊乃</cp:lastModifiedBy>
  <cp:revision>64</cp:revision>
  <cp:lastPrinted>2026-01-27T09:10:51Z</cp:lastPrinted>
  <dcterms:created xsi:type="dcterms:W3CDTF">2025-12-11T06:51:59Z</dcterms:created>
  <dcterms:modified xsi:type="dcterms:W3CDTF">2026-03-13T09:02:43Z</dcterms:modified>
</cp:coreProperties>
</file>