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sldIdLst>
    <p:sldId id="260" r:id="rId2"/>
  </p:sldIdLst>
  <p:sldSz cx="7199313" cy="21599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3" userDrawn="1">
          <p15:clr>
            <a:srgbClr val="A4A3A4"/>
          </p15:clr>
        </p15:guide>
        <p15:guide id="2" pos="22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A7FF"/>
    <a:srgbClr val="BEB8EE"/>
    <a:srgbClr val="CCCCFF"/>
    <a:srgbClr val="7971A7"/>
    <a:srgbClr val="4A446E"/>
    <a:srgbClr val="3D3D3D"/>
    <a:srgbClr val="AD9767"/>
    <a:srgbClr val="D2C7AA"/>
    <a:srgbClr val="C7B897"/>
    <a:srgbClr val="1D02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22" autoAdjust="0"/>
    <p:restoredTop sz="95990" autoAdjust="0"/>
  </p:normalViewPr>
  <p:slideViewPr>
    <p:cSldViewPr snapToGrid="0">
      <p:cViewPr>
        <p:scale>
          <a:sx n="100" d="100"/>
          <a:sy n="100" d="100"/>
        </p:scale>
        <p:origin x="4608" y="-462"/>
      </p:cViewPr>
      <p:guideLst>
        <p:guide orient="horz" pos="6803"/>
        <p:guide pos="2268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ropbox\000_&#12471;&#12473;&#12486;&#12512;&#38283;&#30330;\100_&#12467;&#12540;&#12509;&#12524;&#12540;&#12488;&#12469;&#12452;&#12488;\04_Trouble%20Sample\Troubl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 w="69850"/>
          </c:spPr>
          <c:dPt>
            <c:idx val="0"/>
            <c:bubble3D val="0"/>
            <c:explosion val="13"/>
            <c:spPr>
              <a:solidFill>
                <a:schemeClr val="tx1">
                  <a:lumMod val="95000"/>
                  <a:lumOff val="5000"/>
                </a:schemeClr>
              </a:solidFill>
              <a:ln w="698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D54-4347-8F15-31338F2DB006}"/>
              </c:ext>
            </c:extLst>
          </c:dPt>
          <c:dPt>
            <c:idx val="1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  <a:ln w="698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D54-4347-8F15-31338F2DB006}"/>
              </c:ext>
            </c:extLst>
          </c:dPt>
          <c:dPt>
            <c:idx val="2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698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D54-4347-8F15-31338F2DB006}"/>
              </c:ext>
            </c:extLst>
          </c:dPt>
          <c:dPt>
            <c:idx val="3"/>
            <c:bubble3D val="0"/>
            <c:spPr>
              <a:solidFill>
                <a:schemeClr val="bg1">
                  <a:lumMod val="50000"/>
                </a:schemeClr>
              </a:solidFill>
              <a:ln w="698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D54-4347-8F15-31338F2DB006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698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D54-4347-8F15-31338F2DB006}"/>
              </c:ext>
            </c:extLst>
          </c:dPt>
          <c:cat>
            <c:strRef>
              <c:f>Graph!$F$3:$F$7</c:f>
              <c:strCache>
                <c:ptCount val="5"/>
                <c:pt idx="0">
                  <c:v>Agreement</c:v>
                </c:pt>
                <c:pt idx="1">
                  <c:v>Lease</c:v>
                </c:pt>
                <c:pt idx="2">
                  <c:v>Delivery</c:v>
                </c:pt>
                <c:pt idx="3">
                  <c:v>Spec</c:v>
                </c:pt>
                <c:pt idx="4">
                  <c:v>Others</c:v>
                </c:pt>
              </c:strCache>
            </c:strRef>
          </c:cat>
          <c:val>
            <c:numRef>
              <c:f>Graph!$H$3:$H$7</c:f>
              <c:numCache>
                <c:formatCode>0%</c:formatCode>
                <c:ptCount val="5"/>
                <c:pt idx="0">
                  <c:v>0.3087248322147651</c:v>
                </c:pt>
                <c:pt idx="1">
                  <c:v>0.16778523489932887</c:v>
                </c:pt>
                <c:pt idx="2">
                  <c:v>0.16778523489932887</c:v>
                </c:pt>
                <c:pt idx="3">
                  <c:v>7.3825503355704702E-2</c:v>
                </c:pt>
                <c:pt idx="4">
                  <c:v>0.28187919463087246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D54-4347-8F15-31338F2DB0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3DB1D6-9216-4F67-860E-1539AF227337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16238" y="1143000"/>
            <a:ext cx="1025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D3B33-A509-49BE-8228-5CC966938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934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3534924"/>
            <a:ext cx="6119416" cy="7519835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11344752"/>
            <a:ext cx="5399485" cy="5214884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322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88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1149975"/>
            <a:ext cx="1552352" cy="1830459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1149975"/>
            <a:ext cx="4567064" cy="1830459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73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660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5384888"/>
            <a:ext cx="6209407" cy="8984801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14454688"/>
            <a:ext cx="6209407" cy="4724895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902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5749874"/>
            <a:ext cx="3059708" cy="137047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5749874"/>
            <a:ext cx="3059708" cy="137047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46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1149979"/>
            <a:ext cx="6209407" cy="417491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5294885"/>
            <a:ext cx="3045646" cy="259494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7889827"/>
            <a:ext cx="3045646" cy="1160474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5294885"/>
            <a:ext cx="3060646" cy="259494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7889827"/>
            <a:ext cx="3060646" cy="1160474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413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433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358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1439968"/>
            <a:ext cx="2321966" cy="5039889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3109937"/>
            <a:ext cx="3644652" cy="15349662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6479857"/>
            <a:ext cx="2321966" cy="12004738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01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1439968"/>
            <a:ext cx="2321966" cy="5039889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3109937"/>
            <a:ext cx="3644652" cy="15349662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6479857"/>
            <a:ext cx="2321966" cy="12004738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8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1149979"/>
            <a:ext cx="6209407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5749874"/>
            <a:ext cx="6209407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20019564"/>
            <a:ext cx="1619845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20019564"/>
            <a:ext cx="2429768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20019564"/>
            <a:ext cx="1619845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02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kumimoji="1"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11" Type="http://schemas.openxmlformats.org/officeDocument/2006/relationships/image" Target="../media/image7.png"/><Relationship Id="rId5" Type="http://schemas.microsoft.com/office/2007/relationships/hdphoto" Target="../media/hdphoto1.wdp"/><Relationship Id="rId10" Type="http://schemas.openxmlformats.org/officeDocument/2006/relationships/image" Target="../media/image6.jpe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正方形/長方形 191">
            <a:extLst>
              <a:ext uri="{FF2B5EF4-FFF2-40B4-BE49-F238E27FC236}">
                <a16:creationId xmlns:a16="http://schemas.microsoft.com/office/drawing/2014/main" id="{84EE5ECA-547B-449D-98EA-5F6DEFD69063}"/>
              </a:ext>
            </a:extLst>
          </p:cNvPr>
          <p:cNvSpPr/>
          <p:nvPr/>
        </p:nvSpPr>
        <p:spPr>
          <a:xfrm>
            <a:off x="-14272" y="0"/>
            <a:ext cx="7221524" cy="304493"/>
          </a:xfrm>
          <a:prstGeom prst="rect">
            <a:avLst/>
          </a:prstGeom>
          <a:solidFill>
            <a:schemeClr val="tx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8A0E0794-E766-46BE-BBE0-377D86F3B780}"/>
              </a:ext>
            </a:extLst>
          </p:cNvPr>
          <p:cNvSpPr/>
          <p:nvPr/>
        </p:nvSpPr>
        <p:spPr>
          <a:xfrm>
            <a:off x="5" y="21260911"/>
            <a:ext cx="7217819" cy="34814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C4E93B10-E9A0-4408-A7EC-C13D4D9B7E70}"/>
              </a:ext>
            </a:extLst>
          </p:cNvPr>
          <p:cNvSpPr txBox="1"/>
          <p:nvPr/>
        </p:nvSpPr>
        <p:spPr>
          <a:xfrm>
            <a:off x="530854" y="21334958"/>
            <a:ext cx="613760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00"/>
              </a:spcAft>
            </a:pPr>
            <a:r>
              <a:rPr kumimoji="1" lang="en-US" altLang="ja-JP" sz="7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Copyright ©</a:t>
            </a:r>
            <a:r>
              <a:rPr kumimoji="1" lang="ja-JP" altLang="en-US" sz="7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　</a:t>
            </a:r>
            <a:r>
              <a:rPr kumimoji="1" lang="en-US" altLang="ja-JP" sz="700" b="1" dirty="0" err="1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Lessmore</a:t>
            </a:r>
            <a:r>
              <a:rPr kumimoji="1" lang="ja-JP" altLang="en-US" sz="7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　</a:t>
            </a:r>
            <a:r>
              <a:rPr kumimoji="1" lang="en-US" altLang="ja-JP" sz="7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All Rights Reserved.</a:t>
            </a:r>
            <a:endParaRPr kumimoji="1" lang="ja-JP" altLang="en-US" sz="700" b="1" dirty="0">
              <a:solidFill>
                <a:schemeClr val="bg1"/>
              </a:solidFill>
              <a:latin typeface="+mn-ea"/>
              <a:cs typeface="Arial" panose="020B0604020202020204" pitchFamily="34" charset="0"/>
            </a:endParaRPr>
          </a:p>
        </p:txBody>
      </p:sp>
      <p:grpSp>
        <p:nvGrpSpPr>
          <p:cNvPr id="147" name="グループ化 146">
            <a:extLst>
              <a:ext uri="{FF2B5EF4-FFF2-40B4-BE49-F238E27FC236}">
                <a16:creationId xmlns:a16="http://schemas.microsoft.com/office/drawing/2014/main" id="{86FFCFC2-21BD-4D5B-B1C8-D9083802BCF3}"/>
              </a:ext>
            </a:extLst>
          </p:cNvPr>
          <p:cNvGrpSpPr/>
          <p:nvPr/>
        </p:nvGrpSpPr>
        <p:grpSpPr>
          <a:xfrm>
            <a:off x="5901532" y="61539"/>
            <a:ext cx="181412" cy="181412"/>
            <a:chOff x="4367903" y="512138"/>
            <a:chExt cx="181412" cy="181412"/>
          </a:xfrm>
        </p:grpSpPr>
        <p:sp>
          <p:nvSpPr>
            <p:cNvPr id="165" name="楕円 164">
              <a:extLst>
                <a:ext uri="{FF2B5EF4-FFF2-40B4-BE49-F238E27FC236}">
                  <a16:creationId xmlns:a16="http://schemas.microsoft.com/office/drawing/2014/main" id="{CC6575BE-B832-430E-B52E-2EE0FC5181CB}"/>
                </a:ext>
              </a:extLst>
            </p:cNvPr>
            <p:cNvSpPr/>
            <p:nvPr/>
          </p:nvSpPr>
          <p:spPr>
            <a:xfrm>
              <a:off x="4367903" y="512138"/>
              <a:ext cx="181412" cy="181412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62000">
                  <a:srgbClr val="E6E6E6"/>
                </a:gs>
                <a:gs pos="100000">
                  <a:schemeClr val="bg1">
                    <a:lumMod val="85000"/>
                    <a:alpha val="84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2" rIns="91440" bIns="4572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pic>
          <p:nvPicPr>
            <p:cNvPr id="166" name="図 165">
              <a:extLst>
                <a:ext uri="{FF2B5EF4-FFF2-40B4-BE49-F238E27FC236}">
                  <a16:creationId xmlns:a16="http://schemas.microsoft.com/office/drawing/2014/main" id="{0BD794EC-A11E-4889-9B5E-CE9E65BCB3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6" t="8510" r="76726" b="16858"/>
            <a:stretch/>
          </p:blipFill>
          <p:spPr>
            <a:xfrm>
              <a:off x="4385918" y="531990"/>
              <a:ext cx="145382" cy="141708"/>
            </a:xfrm>
            <a:prstGeom prst="ellipse">
              <a:avLst/>
            </a:prstGeom>
            <a:effectLst>
              <a:outerShdw blurRad="50800" dist="38100" dir="5400000" sx="91000" sy="91000" algn="t" rotWithShape="0">
                <a:prstClr val="black">
                  <a:alpha val="57000"/>
                </a:prstClr>
              </a:outerShdw>
            </a:effectLst>
          </p:spPr>
        </p:pic>
      </p:grp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F8746F3-F7F0-AA2A-BE9F-47765A6EBA09}"/>
              </a:ext>
            </a:extLst>
          </p:cNvPr>
          <p:cNvSpPr txBox="1"/>
          <p:nvPr/>
        </p:nvSpPr>
        <p:spPr>
          <a:xfrm>
            <a:off x="1570701" y="1036974"/>
            <a:ext cx="405791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/>
              <a:t>補助金で最大</a:t>
            </a:r>
            <a:r>
              <a:rPr kumimoji="1" lang="en-US" altLang="ja-JP" sz="1100" dirty="0"/>
              <a:t>67%</a:t>
            </a:r>
            <a:r>
              <a:rPr kumimoji="1" lang="ja-JP" altLang="en-US" sz="1100" dirty="0"/>
              <a:t>もお得にホームページを作成できます。</a:t>
            </a:r>
            <a:endParaRPr kumimoji="1" lang="en-US" altLang="ja-JP" sz="1100" dirty="0"/>
          </a:p>
          <a:p>
            <a:pPr algn="ctr"/>
            <a:r>
              <a:rPr kumimoji="1" lang="ja-JP" altLang="en-US" sz="1100" dirty="0"/>
              <a:t>日本最大手メーカーの</a:t>
            </a:r>
            <a:endParaRPr kumimoji="1" lang="en-US" altLang="ja-JP" sz="1100" dirty="0"/>
          </a:p>
          <a:p>
            <a:pPr algn="ctr"/>
            <a:r>
              <a:rPr kumimoji="1" lang="ja-JP" altLang="en-US" sz="1100" dirty="0"/>
              <a:t>現役プロジェクトマネージャーならこう進めます。</a:t>
            </a:r>
            <a:endParaRPr kumimoji="1" lang="en-US" altLang="ja-JP" sz="1100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16A2A7D-3B7B-0E91-FD95-B21424863801}"/>
              </a:ext>
            </a:extLst>
          </p:cNvPr>
          <p:cNvSpPr txBox="1"/>
          <p:nvPr/>
        </p:nvSpPr>
        <p:spPr>
          <a:xfrm>
            <a:off x="1117888" y="6277927"/>
            <a:ext cx="50066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Step1</a:t>
            </a:r>
            <a:r>
              <a:rPr kumimoji="1" lang="ja-JP" altLang="en-US" sz="16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　損をしないホームページ作りを説明</a:t>
            </a:r>
            <a:endParaRPr kumimoji="1" lang="en-US" altLang="ja-JP" sz="1600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149" name="テキスト ボックス 148">
            <a:extLst>
              <a:ext uri="{FF2B5EF4-FFF2-40B4-BE49-F238E27FC236}">
                <a16:creationId xmlns:a16="http://schemas.microsoft.com/office/drawing/2014/main" id="{458D2E5F-7291-1E29-467A-F35A11279E58}"/>
              </a:ext>
            </a:extLst>
          </p:cNvPr>
          <p:cNvSpPr txBox="1"/>
          <p:nvPr/>
        </p:nvSpPr>
        <p:spPr>
          <a:xfrm>
            <a:off x="1117888" y="16775896"/>
            <a:ext cx="50066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トラブル事例</a:t>
            </a:r>
            <a:endParaRPr kumimoji="1" lang="en-US" altLang="ja-JP" sz="800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1041" name="四角形: 角を丸くする 1040">
            <a:extLst>
              <a:ext uri="{FF2B5EF4-FFF2-40B4-BE49-F238E27FC236}">
                <a16:creationId xmlns:a16="http://schemas.microsoft.com/office/drawing/2014/main" id="{5F452AF5-3B18-B207-0D96-0C2877C1E436}"/>
              </a:ext>
            </a:extLst>
          </p:cNvPr>
          <p:cNvSpPr/>
          <p:nvPr/>
        </p:nvSpPr>
        <p:spPr>
          <a:xfrm>
            <a:off x="1119437" y="716080"/>
            <a:ext cx="5005082" cy="1826767"/>
          </a:xfrm>
          <a:prstGeom prst="roundRect">
            <a:avLst>
              <a:gd name="adj" fmla="val 797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83" name="正方形/長方形 182">
            <a:extLst>
              <a:ext uri="{FF2B5EF4-FFF2-40B4-BE49-F238E27FC236}">
                <a16:creationId xmlns:a16="http://schemas.microsoft.com/office/drawing/2014/main" id="{A4BC8757-F76B-7C47-FD41-341D57C15315}"/>
              </a:ext>
            </a:extLst>
          </p:cNvPr>
          <p:cNvSpPr/>
          <p:nvPr/>
        </p:nvSpPr>
        <p:spPr>
          <a:xfrm>
            <a:off x="1116579" y="0"/>
            <a:ext cx="615546" cy="304493"/>
          </a:xfrm>
          <a:prstGeom prst="rect">
            <a:avLst/>
          </a:prstGeom>
          <a:solidFill>
            <a:schemeClr val="tx1">
              <a:lumMod val="50000"/>
              <a:lumOff val="5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210" name="テキスト ボックス 209">
            <a:extLst>
              <a:ext uri="{FF2B5EF4-FFF2-40B4-BE49-F238E27FC236}">
                <a16:creationId xmlns:a16="http://schemas.microsoft.com/office/drawing/2014/main" id="{4401BC0F-C947-460D-B0F1-D6C1364193BD}"/>
              </a:ext>
            </a:extLst>
          </p:cNvPr>
          <p:cNvSpPr txBox="1"/>
          <p:nvPr/>
        </p:nvSpPr>
        <p:spPr>
          <a:xfrm>
            <a:off x="1813862" y="59912"/>
            <a:ext cx="569387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bg1"/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パートナー</a:t>
            </a:r>
          </a:p>
        </p:txBody>
      </p:sp>
      <p:sp>
        <p:nvSpPr>
          <p:cNvPr id="211" name="テキスト ボックス 210">
            <a:extLst>
              <a:ext uri="{FF2B5EF4-FFF2-40B4-BE49-F238E27FC236}">
                <a16:creationId xmlns:a16="http://schemas.microsoft.com/office/drawing/2014/main" id="{4ECE69D8-4EF4-46F9-BACF-392B12DA287A}"/>
              </a:ext>
            </a:extLst>
          </p:cNvPr>
          <p:cNvSpPr txBox="1"/>
          <p:nvPr/>
        </p:nvSpPr>
        <p:spPr>
          <a:xfrm>
            <a:off x="2564130" y="59912"/>
            <a:ext cx="492443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bg1"/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クチコミ</a:t>
            </a:r>
          </a:p>
        </p:txBody>
      </p:sp>
      <p:sp>
        <p:nvSpPr>
          <p:cNvPr id="224" name="テキスト ボックス 223">
            <a:extLst>
              <a:ext uri="{FF2B5EF4-FFF2-40B4-BE49-F238E27FC236}">
                <a16:creationId xmlns:a16="http://schemas.microsoft.com/office/drawing/2014/main" id="{A5220A1C-53E3-4AF7-B6BC-B6D6D423DC44}"/>
              </a:ext>
            </a:extLst>
          </p:cNvPr>
          <p:cNvSpPr txBox="1"/>
          <p:nvPr/>
        </p:nvSpPr>
        <p:spPr>
          <a:xfrm>
            <a:off x="4430212" y="59912"/>
            <a:ext cx="41549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bg1"/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問合せ</a:t>
            </a:r>
          </a:p>
        </p:txBody>
      </p:sp>
      <p:sp>
        <p:nvSpPr>
          <p:cNvPr id="286" name="テキスト ボックス 285">
            <a:extLst>
              <a:ext uri="{FF2B5EF4-FFF2-40B4-BE49-F238E27FC236}">
                <a16:creationId xmlns:a16="http://schemas.microsoft.com/office/drawing/2014/main" id="{F14CC294-E782-475F-8AA7-BB5BD61A0573}"/>
              </a:ext>
            </a:extLst>
          </p:cNvPr>
          <p:cNvSpPr txBox="1"/>
          <p:nvPr/>
        </p:nvSpPr>
        <p:spPr>
          <a:xfrm>
            <a:off x="3237454" y="59912"/>
            <a:ext cx="41549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bg1"/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ブログ</a:t>
            </a:r>
          </a:p>
        </p:txBody>
      </p:sp>
      <p:sp>
        <p:nvSpPr>
          <p:cNvPr id="285" name="テキスト ボックス 284">
            <a:extLst>
              <a:ext uri="{FF2B5EF4-FFF2-40B4-BE49-F238E27FC236}">
                <a16:creationId xmlns:a16="http://schemas.microsoft.com/office/drawing/2014/main" id="{A30BE962-8731-49BD-9A50-C3C8CB61BC1D}"/>
              </a:ext>
            </a:extLst>
          </p:cNvPr>
          <p:cNvSpPr txBox="1"/>
          <p:nvPr/>
        </p:nvSpPr>
        <p:spPr>
          <a:xfrm>
            <a:off x="1217483" y="59912"/>
            <a:ext cx="41549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kumimoji="1" sz="600" b="1">
                <a:solidFill>
                  <a:srgbClr val="646160"/>
                </a:solidFill>
                <a:latin typeface="+mn-ea"/>
                <a:cs typeface="Arial" panose="020B0604020202020204" pitchFamily="34" charset="0"/>
              </a:defRPr>
            </a:lvl1pPr>
          </a:lstStyle>
          <a:p>
            <a:r>
              <a:rPr lang="ja-JP" altLang="en-US" dirty="0">
                <a:solidFill>
                  <a:schemeClr val="bg1"/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トップ</a:t>
            </a:r>
          </a:p>
        </p:txBody>
      </p:sp>
      <p:sp>
        <p:nvSpPr>
          <p:cNvPr id="287" name="テキスト ボックス 286">
            <a:extLst>
              <a:ext uri="{FF2B5EF4-FFF2-40B4-BE49-F238E27FC236}">
                <a16:creationId xmlns:a16="http://schemas.microsoft.com/office/drawing/2014/main" id="{DF437F9F-3F4D-4F45-A16F-ABD9523A0C8B}"/>
              </a:ext>
            </a:extLst>
          </p:cNvPr>
          <p:cNvSpPr txBox="1"/>
          <p:nvPr/>
        </p:nvSpPr>
        <p:spPr>
          <a:xfrm>
            <a:off x="5026592" y="59912"/>
            <a:ext cx="492443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bg1"/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利用規約</a:t>
            </a:r>
          </a:p>
        </p:txBody>
      </p:sp>
      <p:grpSp>
        <p:nvGrpSpPr>
          <p:cNvPr id="191" name="グループ化 190">
            <a:extLst>
              <a:ext uri="{FF2B5EF4-FFF2-40B4-BE49-F238E27FC236}">
                <a16:creationId xmlns:a16="http://schemas.microsoft.com/office/drawing/2014/main" id="{C41E4C14-6B31-570A-693D-B769BC38FAFF}"/>
              </a:ext>
            </a:extLst>
          </p:cNvPr>
          <p:cNvGrpSpPr/>
          <p:nvPr/>
        </p:nvGrpSpPr>
        <p:grpSpPr>
          <a:xfrm>
            <a:off x="5672932" y="61539"/>
            <a:ext cx="181412" cy="181412"/>
            <a:chOff x="5672932" y="61539"/>
            <a:chExt cx="181412" cy="181412"/>
          </a:xfrm>
        </p:grpSpPr>
        <p:sp>
          <p:nvSpPr>
            <p:cNvPr id="187" name="楕円 186">
              <a:extLst>
                <a:ext uri="{FF2B5EF4-FFF2-40B4-BE49-F238E27FC236}">
                  <a16:creationId xmlns:a16="http://schemas.microsoft.com/office/drawing/2014/main" id="{ACD18BE9-F004-D094-7DFB-B895D014EEAE}"/>
                </a:ext>
              </a:extLst>
            </p:cNvPr>
            <p:cNvSpPr/>
            <p:nvPr/>
          </p:nvSpPr>
          <p:spPr>
            <a:xfrm>
              <a:off x="5672932" y="61539"/>
              <a:ext cx="181412" cy="181412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62000">
                  <a:srgbClr val="E6E6E6"/>
                </a:gs>
                <a:gs pos="100000">
                  <a:schemeClr val="bg1">
                    <a:lumMod val="85000"/>
                    <a:alpha val="84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2" rIns="91440" bIns="4572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>
                <a:latin typeface="+mn-ea"/>
              </a:endParaRPr>
            </a:p>
          </p:txBody>
        </p:sp>
        <p:pic>
          <p:nvPicPr>
            <p:cNvPr id="190" name="図 189">
              <a:extLst>
                <a:ext uri="{FF2B5EF4-FFF2-40B4-BE49-F238E27FC236}">
                  <a16:creationId xmlns:a16="http://schemas.microsoft.com/office/drawing/2014/main" id="{04CCA2C3-90C4-0CEC-38F2-B612DD2B0455}"/>
                </a:ext>
              </a:extLst>
            </p:cNvPr>
            <p:cNvPicPr>
              <a:picLocks/>
            </p:cNvPicPr>
            <p:nvPr/>
          </p:nvPicPr>
          <p:blipFill rotWithShape="1">
            <a:blip r:embed="rId3"/>
            <a:srcRect l="10210" t="1" r="12477" b="-1"/>
            <a:stretch/>
          </p:blipFill>
          <p:spPr>
            <a:xfrm>
              <a:off x="5691638" y="80245"/>
              <a:ext cx="144000" cy="144000"/>
            </a:xfrm>
            <a:prstGeom prst="ellipse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</p:grpSp>
      <p:cxnSp>
        <p:nvCxnSpPr>
          <p:cNvPr id="202" name="直線矢印コネクタ 201">
            <a:extLst>
              <a:ext uri="{FF2B5EF4-FFF2-40B4-BE49-F238E27FC236}">
                <a16:creationId xmlns:a16="http://schemas.microsoft.com/office/drawing/2014/main" id="{CC97A1AD-0A3E-A410-7AB7-12EFFEEF73B5}"/>
              </a:ext>
            </a:extLst>
          </p:cNvPr>
          <p:cNvCxnSpPr>
            <a:cxnSpLocks/>
          </p:cNvCxnSpPr>
          <p:nvPr/>
        </p:nvCxnSpPr>
        <p:spPr>
          <a:xfrm>
            <a:off x="6124521" y="2986683"/>
            <a:ext cx="0" cy="17488207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prstDash val="lgDash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3" name="図 212">
            <a:extLst>
              <a:ext uri="{FF2B5EF4-FFF2-40B4-BE49-F238E27FC236}">
                <a16:creationId xmlns:a16="http://schemas.microsoft.com/office/drawing/2014/main" id="{ABDAD4C6-A9EA-3A07-D0FC-9CFCEB9174D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297" t="88065" r="33442" b="3031"/>
          <a:stretch/>
        </p:blipFill>
        <p:spPr>
          <a:xfrm>
            <a:off x="68546" y="23004"/>
            <a:ext cx="939384" cy="239432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2A1623DC-E3BA-339F-A72D-5EC2FED0EB6E}"/>
              </a:ext>
            </a:extLst>
          </p:cNvPr>
          <p:cNvSpPr/>
          <p:nvPr/>
        </p:nvSpPr>
        <p:spPr>
          <a:xfrm>
            <a:off x="2934874" y="16771265"/>
            <a:ext cx="1329565" cy="193356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無料ダウンロード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9BC9EB51-4FFC-49E8-17F4-D475AD590C4F}"/>
              </a:ext>
            </a:extLst>
          </p:cNvPr>
          <p:cNvGrpSpPr/>
          <p:nvPr/>
        </p:nvGrpSpPr>
        <p:grpSpPr>
          <a:xfrm>
            <a:off x="2136603" y="14035810"/>
            <a:ext cx="2926107" cy="2787162"/>
            <a:chOff x="1067089" y="3167311"/>
            <a:chExt cx="2926107" cy="2787162"/>
          </a:xfrm>
        </p:grpSpPr>
        <p:graphicFrame>
          <p:nvGraphicFramePr>
            <p:cNvPr id="5" name="グラフ 4">
              <a:extLst>
                <a:ext uri="{FF2B5EF4-FFF2-40B4-BE49-F238E27FC236}">
                  <a16:creationId xmlns:a16="http://schemas.microsoft.com/office/drawing/2014/main" id="{B3117FD0-BD16-EB9C-A725-6A8C66407D3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39511507"/>
                </p:ext>
              </p:extLst>
            </p:nvPr>
          </p:nvGraphicFramePr>
          <p:xfrm>
            <a:off x="1067089" y="3167311"/>
            <a:ext cx="2926107" cy="278716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3602284-7847-F358-DCAF-EE807A9997B9}"/>
                </a:ext>
              </a:extLst>
            </p:cNvPr>
            <p:cNvSpPr txBox="1"/>
            <p:nvPr/>
          </p:nvSpPr>
          <p:spPr>
            <a:xfrm>
              <a:off x="2741117" y="3685551"/>
              <a:ext cx="1252079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No.1</a:t>
              </a:r>
            </a:p>
            <a:p>
              <a:r>
                <a:rPr kumimoji="1" lang="en-US" altLang="ja-JP" sz="140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Agreement</a:t>
              </a:r>
            </a:p>
            <a:p>
              <a:r>
                <a:rPr kumimoji="1" lang="en-US" altLang="ja-JP" sz="140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31%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22C155B-0369-75A8-D72E-E6D664C319B8}"/>
                </a:ext>
              </a:extLst>
            </p:cNvPr>
            <p:cNvSpPr txBox="1"/>
            <p:nvPr/>
          </p:nvSpPr>
          <p:spPr>
            <a:xfrm>
              <a:off x="2798394" y="4910505"/>
              <a:ext cx="618512" cy="5770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No.2</a:t>
              </a:r>
            </a:p>
            <a:p>
              <a:r>
                <a:rPr kumimoji="1" lang="en-US" altLang="ja-JP" sz="105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Lease</a:t>
              </a:r>
            </a:p>
            <a:p>
              <a:r>
                <a:rPr kumimoji="1" lang="en-US" altLang="ja-JP" sz="105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20%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00C506-3785-1099-BBA2-2CFA7C9808C0}"/>
                </a:ext>
              </a:extLst>
            </p:cNvPr>
            <p:cNvSpPr txBox="1"/>
            <p:nvPr/>
          </p:nvSpPr>
          <p:spPr>
            <a:xfrm>
              <a:off x="1430162" y="4782225"/>
              <a:ext cx="716689" cy="4154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Spec</a:t>
              </a:r>
            </a:p>
            <a:p>
              <a:r>
                <a:rPr kumimoji="1" lang="en-US" altLang="ja-JP" sz="105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7%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E6EA6B5-D900-785C-9418-6BA1F85DE24E}"/>
                </a:ext>
              </a:extLst>
            </p:cNvPr>
            <p:cNvSpPr txBox="1"/>
            <p:nvPr/>
          </p:nvSpPr>
          <p:spPr>
            <a:xfrm>
              <a:off x="1915786" y="5067326"/>
              <a:ext cx="716689" cy="5770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No.3</a:t>
              </a:r>
            </a:p>
            <a:p>
              <a:r>
                <a:rPr kumimoji="1" lang="en-US" altLang="ja-JP" sz="105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Delivery</a:t>
              </a:r>
            </a:p>
            <a:p>
              <a:r>
                <a:rPr kumimoji="1" lang="en-US" altLang="ja-JP" sz="105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17%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8C12C1F1-BE9F-DCB1-0B49-1562BD409E76}"/>
                </a:ext>
              </a:extLst>
            </p:cNvPr>
            <p:cNvSpPr txBox="1"/>
            <p:nvPr/>
          </p:nvSpPr>
          <p:spPr>
            <a:xfrm>
              <a:off x="1553303" y="3981023"/>
              <a:ext cx="716689" cy="4154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Others</a:t>
              </a:r>
            </a:p>
            <a:p>
              <a:r>
                <a:rPr kumimoji="1" lang="en-US" altLang="ja-JP" sz="1050" b="1" dirty="0">
                  <a:solidFill>
                    <a:schemeClr val="bg1"/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26%</a:t>
              </a:r>
            </a:p>
          </p:txBody>
        </p:sp>
      </p:grpSp>
      <p:sp>
        <p:nvSpPr>
          <p:cNvPr id="24" name="円: 塗りつぶしなし 23">
            <a:extLst>
              <a:ext uri="{FF2B5EF4-FFF2-40B4-BE49-F238E27FC236}">
                <a16:creationId xmlns:a16="http://schemas.microsoft.com/office/drawing/2014/main" id="{24E44F05-7D68-397D-F0E9-2B1F72CDAC9D}"/>
              </a:ext>
            </a:extLst>
          </p:cNvPr>
          <p:cNvSpPr/>
          <p:nvPr/>
        </p:nvSpPr>
        <p:spPr>
          <a:xfrm>
            <a:off x="1279832" y="7462067"/>
            <a:ext cx="1085064" cy="1085064"/>
          </a:xfrm>
          <a:prstGeom prst="donut">
            <a:avLst>
              <a:gd name="adj" fmla="val 83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026" name="Picture 2" descr="Contract icon agreement icon Royalty Free Vector Image">
            <a:extLst>
              <a:ext uri="{FF2B5EF4-FFF2-40B4-BE49-F238E27FC236}">
                <a16:creationId xmlns:a16="http://schemas.microsoft.com/office/drawing/2014/main" id="{B41589B3-3BC7-C89C-56D2-696A018ED5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757" t="13955" r="20973" b="22758"/>
          <a:stretch/>
        </p:blipFill>
        <p:spPr bwMode="auto">
          <a:xfrm>
            <a:off x="1466807" y="7683758"/>
            <a:ext cx="711115" cy="641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円: 塗りつぶしなし 12">
            <a:extLst>
              <a:ext uri="{FF2B5EF4-FFF2-40B4-BE49-F238E27FC236}">
                <a16:creationId xmlns:a16="http://schemas.microsoft.com/office/drawing/2014/main" id="{106B1F60-D8E2-1932-B0A2-9B5EB66A62E8}"/>
              </a:ext>
            </a:extLst>
          </p:cNvPr>
          <p:cNvSpPr/>
          <p:nvPr/>
        </p:nvSpPr>
        <p:spPr>
          <a:xfrm>
            <a:off x="2456718" y="7462067"/>
            <a:ext cx="1085064" cy="1085064"/>
          </a:xfrm>
          <a:prstGeom prst="donut">
            <a:avLst>
              <a:gd name="adj" fmla="val 83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7" name="Picture 6" descr="Idea - Free marketing icons">
            <a:extLst>
              <a:ext uri="{FF2B5EF4-FFF2-40B4-BE49-F238E27FC236}">
                <a16:creationId xmlns:a16="http://schemas.microsoft.com/office/drawing/2014/main" id="{3E63873C-1BA8-E344-8C79-B4519D2F76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070" y="7702419"/>
            <a:ext cx="604361" cy="604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円: 塗りつぶしなし 17">
            <a:extLst>
              <a:ext uri="{FF2B5EF4-FFF2-40B4-BE49-F238E27FC236}">
                <a16:creationId xmlns:a16="http://schemas.microsoft.com/office/drawing/2014/main" id="{B91D03E5-2386-E26B-8BDC-DE1CD450E0BD}"/>
              </a:ext>
            </a:extLst>
          </p:cNvPr>
          <p:cNvSpPr/>
          <p:nvPr/>
        </p:nvSpPr>
        <p:spPr>
          <a:xfrm>
            <a:off x="3682312" y="7462067"/>
            <a:ext cx="1085064" cy="1085064"/>
          </a:xfrm>
          <a:prstGeom prst="donut">
            <a:avLst>
              <a:gd name="adj" fmla="val 83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円: 塗りつぶしなし 20">
            <a:extLst>
              <a:ext uri="{FF2B5EF4-FFF2-40B4-BE49-F238E27FC236}">
                <a16:creationId xmlns:a16="http://schemas.microsoft.com/office/drawing/2014/main" id="{5FF12ECF-48D7-0D14-6948-4E08C871AEF5}"/>
              </a:ext>
            </a:extLst>
          </p:cNvPr>
          <p:cNvSpPr/>
          <p:nvPr/>
        </p:nvSpPr>
        <p:spPr>
          <a:xfrm>
            <a:off x="4859198" y="7462067"/>
            <a:ext cx="1085064" cy="1085064"/>
          </a:xfrm>
          <a:prstGeom prst="donut">
            <a:avLst>
              <a:gd name="adj" fmla="val 83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032" name="Picture 8" descr="Maintenance Vector Icon Stock Vector Image by ©vectorsmarket #172669702">
            <a:extLst>
              <a:ext uri="{FF2B5EF4-FFF2-40B4-BE49-F238E27FC236}">
                <a16:creationId xmlns:a16="http://schemas.microsoft.com/office/drawing/2014/main" id="{8B96B197-BB3C-0E75-C00E-2E29B7A9E8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80"/>
          <a:stretch/>
        </p:blipFill>
        <p:spPr bwMode="auto">
          <a:xfrm>
            <a:off x="5060826" y="7651589"/>
            <a:ext cx="681808" cy="706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0" descr="App development - Free electronics icons">
            <a:extLst>
              <a:ext uri="{FF2B5EF4-FFF2-40B4-BE49-F238E27FC236}">
                <a16:creationId xmlns:a16="http://schemas.microsoft.com/office/drawing/2014/main" id="{D93F0011-8711-06A6-9135-26139F8F0F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527" y="7703282"/>
            <a:ext cx="602634" cy="602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3E46AF3-70B6-DA1D-EB27-B6BE14057EC9}"/>
              </a:ext>
            </a:extLst>
          </p:cNvPr>
          <p:cNvSpPr txBox="1"/>
          <p:nvPr/>
        </p:nvSpPr>
        <p:spPr>
          <a:xfrm>
            <a:off x="1284291" y="8813769"/>
            <a:ext cx="108060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************************************************************</a:t>
            </a:r>
          </a:p>
        </p:txBody>
      </p:sp>
      <p:sp>
        <p:nvSpPr>
          <p:cNvPr id="225" name="テキスト ボックス 224">
            <a:extLst>
              <a:ext uri="{FF2B5EF4-FFF2-40B4-BE49-F238E27FC236}">
                <a16:creationId xmlns:a16="http://schemas.microsoft.com/office/drawing/2014/main" id="{AF7158B9-CDB6-E66C-5846-1E588D49A771}"/>
              </a:ext>
            </a:extLst>
          </p:cNvPr>
          <p:cNvSpPr txBox="1"/>
          <p:nvPr/>
        </p:nvSpPr>
        <p:spPr>
          <a:xfrm>
            <a:off x="2461177" y="8813769"/>
            <a:ext cx="108060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************************************************************</a:t>
            </a:r>
          </a:p>
        </p:txBody>
      </p:sp>
      <p:sp>
        <p:nvSpPr>
          <p:cNvPr id="226" name="テキスト ボックス 225">
            <a:extLst>
              <a:ext uri="{FF2B5EF4-FFF2-40B4-BE49-F238E27FC236}">
                <a16:creationId xmlns:a16="http://schemas.microsoft.com/office/drawing/2014/main" id="{65B2A507-F936-9F40-7A61-619E05AD2AA1}"/>
              </a:ext>
            </a:extLst>
          </p:cNvPr>
          <p:cNvSpPr txBox="1"/>
          <p:nvPr/>
        </p:nvSpPr>
        <p:spPr>
          <a:xfrm>
            <a:off x="3686771" y="8813769"/>
            <a:ext cx="108060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************************************************************</a:t>
            </a:r>
          </a:p>
        </p:txBody>
      </p:sp>
      <p:sp>
        <p:nvSpPr>
          <p:cNvPr id="227" name="テキスト ボックス 226">
            <a:extLst>
              <a:ext uri="{FF2B5EF4-FFF2-40B4-BE49-F238E27FC236}">
                <a16:creationId xmlns:a16="http://schemas.microsoft.com/office/drawing/2014/main" id="{472231D3-B0DB-0396-3651-C2443262FDCE}"/>
              </a:ext>
            </a:extLst>
          </p:cNvPr>
          <p:cNvSpPr txBox="1"/>
          <p:nvPr/>
        </p:nvSpPr>
        <p:spPr>
          <a:xfrm>
            <a:off x="4863657" y="8813769"/>
            <a:ext cx="108060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************************************************************</a:t>
            </a:r>
          </a:p>
        </p:txBody>
      </p:sp>
      <p:sp>
        <p:nvSpPr>
          <p:cNvPr id="232" name="テキスト ボックス 231">
            <a:extLst>
              <a:ext uri="{FF2B5EF4-FFF2-40B4-BE49-F238E27FC236}">
                <a16:creationId xmlns:a16="http://schemas.microsoft.com/office/drawing/2014/main" id="{F5DBBBB4-91C3-54E2-8000-7E567BC38AE0}"/>
              </a:ext>
            </a:extLst>
          </p:cNvPr>
          <p:cNvSpPr txBox="1"/>
          <p:nvPr/>
        </p:nvSpPr>
        <p:spPr>
          <a:xfrm>
            <a:off x="1284291" y="9675671"/>
            <a:ext cx="1080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u="sng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記事を読む</a:t>
            </a:r>
            <a:endParaRPr kumimoji="1" lang="en-US" altLang="ja-JP" sz="800" u="sng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233" name="テキスト ボックス 232">
            <a:extLst>
              <a:ext uri="{FF2B5EF4-FFF2-40B4-BE49-F238E27FC236}">
                <a16:creationId xmlns:a16="http://schemas.microsoft.com/office/drawing/2014/main" id="{A844FA7E-0780-9CF1-B129-138D7B7228C2}"/>
              </a:ext>
            </a:extLst>
          </p:cNvPr>
          <p:cNvSpPr txBox="1"/>
          <p:nvPr/>
        </p:nvSpPr>
        <p:spPr>
          <a:xfrm>
            <a:off x="2461177" y="9675671"/>
            <a:ext cx="1080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u="sng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記事を読む</a:t>
            </a:r>
            <a:endParaRPr kumimoji="1" lang="en-US" altLang="ja-JP" sz="800" u="sng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234" name="テキスト ボックス 233">
            <a:extLst>
              <a:ext uri="{FF2B5EF4-FFF2-40B4-BE49-F238E27FC236}">
                <a16:creationId xmlns:a16="http://schemas.microsoft.com/office/drawing/2014/main" id="{13E0F356-96BE-5DF3-2F97-3258C88A05D7}"/>
              </a:ext>
            </a:extLst>
          </p:cNvPr>
          <p:cNvSpPr txBox="1"/>
          <p:nvPr/>
        </p:nvSpPr>
        <p:spPr>
          <a:xfrm>
            <a:off x="3686771" y="9675671"/>
            <a:ext cx="1080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u="sng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記事を読む</a:t>
            </a:r>
            <a:endParaRPr kumimoji="1" lang="en-US" altLang="ja-JP" sz="800" u="sng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235" name="テキスト ボックス 234">
            <a:extLst>
              <a:ext uri="{FF2B5EF4-FFF2-40B4-BE49-F238E27FC236}">
                <a16:creationId xmlns:a16="http://schemas.microsoft.com/office/drawing/2014/main" id="{B38CAA0E-EE5E-16E9-65A3-9019DF860EED}"/>
              </a:ext>
            </a:extLst>
          </p:cNvPr>
          <p:cNvSpPr txBox="1"/>
          <p:nvPr/>
        </p:nvSpPr>
        <p:spPr>
          <a:xfrm>
            <a:off x="4863657" y="9675671"/>
            <a:ext cx="1080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u="sng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記事を読む</a:t>
            </a:r>
            <a:endParaRPr kumimoji="1" lang="en-US" altLang="ja-JP" sz="800" u="sng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740B4C2C-D826-2754-4273-1A7413F5C9BF}"/>
              </a:ext>
            </a:extLst>
          </p:cNvPr>
          <p:cNvGrpSpPr/>
          <p:nvPr/>
        </p:nvGrpSpPr>
        <p:grpSpPr>
          <a:xfrm>
            <a:off x="2772731" y="2115531"/>
            <a:ext cx="1762391" cy="304493"/>
            <a:chOff x="2772731" y="2115531"/>
            <a:chExt cx="1762391" cy="304493"/>
          </a:xfrm>
        </p:grpSpPr>
        <p:sp>
          <p:nvSpPr>
            <p:cNvPr id="45" name="四角形: 角を丸くする 44">
              <a:extLst>
                <a:ext uri="{FF2B5EF4-FFF2-40B4-BE49-F238E27FC236}">
                  <a16:creationId xmlns:a16="http://schemas.microsoft.com/office/drawing/2014/main" id="{766A5A3F-2DFA-25A6-F449-BFA0F1DCB23D}"/>
                </a:ext>
              </a:extLst>
            </p:cNvPr>
            <p:cNvSpPr/>
            <p:nvPr/>
          </p:nvSpPr>
          <p:spPr>
            <a:xfrm>
              <a:off x="2772731" y="2115531"/>
              <a:ext cx="1762391" cy="3044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無料相談</a:t>
              </a:r>
            </a:p>
          </p:txBody>
        </p:sp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F131702A-EA97-7E88-0715-FE42889FDFD5}"/>
                </a:ext>
              </a:extLst>
            </p:cNvPr>
            <p:cNvGrpSpPr/>
            <p:nvPr/>
          </p:nvGrpSpPr>
          <p:grpSpPr>
            <a:xfrm>
              <a:off x="2940492" y="2179487"/>
              <a:ext cx="181412" cy="181412"/>
              <a:chOff x="4367903" y="512138"/>
              <a:chExt cx="181412" cy="181412"/>
            </a:xfrm>
          </p:grpSpPr>
          <p:sp>
            <p:nvSpPr>
              <p:cNvPr id="25" name="楕円 24">
                <a:extLst>
                  <a:ext uri="{FF2B5EF4-FFF2-40B4-BE49-F238E27FC236}">
                    <a16:creationId xmlns:a16="http://schemas.microsoft.com/office/drawing/2014/main" id="{3AB25DB5-242D-01E1-4A9F-40F0E5A20511}"/>
                  </a:ext>
                </a:extLst>
              </p:cNvPr>
              <p:cNvSpPr/>
              <p:nvPr/>
            </p:nvSpPr>
            <p:spPr>
              <a:xfrm>
                <a:off x="4367903" y="512138"/>
                <a:ext cx="181412" cy="18141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62000">
                    <a:srgbClr val="E6E6E6"/>
                  </a:gs>
                  <a:gs pos="100000">
                    <a:schemeClr val="bg1">
                      <a:lumMod val="85000"/>
                      <a:alpha val="84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2" rIns="91440" bIns="4572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pic>
            <p:nvPicPr>
              <p:cNvPr id="26" name="図 25">
                <a:extLst>
                  <a:ext uri="{FF2B5EF4-FFF2-40B4-BE49-F238E27FC236}">
                    <a16:creationId xmlns:a16="http://schemas.microsoft.com/office/drawing/2014/main" id="{76B621C3-4A85-B6DC-7334-B4242A20E76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86" t="8510" r="76726" b="16858"/>
              <a:stretch/>
            </p:blipFill>
            <p:spPr>
              <a:xfrm>
                <a:off x="4385918" y="531990"/>
                <a:ext cx="145382" cy="141708"/>
              </a:xfrm>
              <a:prstGeom prst="ellipse">
                <a:avLst/>
              </a:prstGeom>
              <a:effectLst>
                <a:outerShdw blurRad="50800" dist="38100" dir="5400000" sx="91000" sy="91000" algn="t" rotWithShape="0">
                  <a:prstClr val="black">
                    <a:alpha val="57000"/>
                  </a:prstClr>
                </a:outerShdw>
              </a:effectLst>
            </p:spPr>
          </p:pic>
        </p:grpSp>
      </p:grp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940D6D9-FDD3-50E2-FF46-14990FB4CB6B}"/>
              </a:ext>
            </a:extLst>
          </p:cNvPr>
          <p:cNvSpPr txBox="1"/>
          <p:nvPr/>
        </p:nvSpPr>
        <p:spPr>
          <a:xfrm>
            <a:off x="1119437" y="10736831"/>
            <a:ext cx="49454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全体を理解しところで「あなたのビジネスにホームページが本当に必要か？」を一緒に判断するために、私もあなたのビジネスについて理解を深めさせていただきます。</a:t>
            </a:r>
            <a:endParaRPr kumimoji="1" lang="en-US" altLang="ja-JP" sz="1000" dirty="0"/>
          </a:p>
          <a:p>
            <a:endParaRPr kumimoji="1" lang="en-US" altLang="ja-JP" sz="1000" dirty="0"/>
          </a:p>
          <a:p>
            <a:r>
              <a:rPr kumimoji="1" lang="ja-JP" altLang="en-US" sz="1000" dirty="0"/>
              <a:t>あなたのビジネスに対して、表面的ではなく本質的に理解することで、ホームページの必要性をお互いに見出せると考えています。</a:t>
            </a:r>
            <a:endParaRPr kumimoji="1" lang="en-US" altLang="ja-JP" sz="1000" dirty="0"/>
          </a:p>
        </p:txBody>
      </p:sp>
      <p:sp>
        <p:nvSpPr>
          <p:cNvPr id="228" name="テキスト ボックス 227">
            <a:extLst>
              <a:ext uri="{FF2B5EF4-FFF2-40B4-BE49-F238E27FC236}">
                <a16:creationId xmlns:a16="http://schemas.microsoft.com/office/drawing/2014/main" id="{92EAB41D-D4B1-16E1-9843-E9D11AAF2414}"/>
              </a:ext>
            </a:extLst>
          </p:cNvPr>
          <p:cNvSpPr txBox="1"/>
          <p:nvPr/>
        </p:nvSpPr>
        <p:spPr>
          <a:xfrm>
            <a:off x="1117888" y="10281525"/>
            <a:ext cx="50066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Step2</a:t>
            </a:r>
            <a:r>
              <a:rPr kumimoji="1" lang="ja-JP" altLang="en-US" sz="16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　ホームページの必要性を話し合う</a:t>
            </a:r>
            <a:endParaRPr kumimoji="1" lang="en-US" altLang="ja-JP" sz="1600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24E4B26-F7EE-B97F-6069-DEA79D77883A}"/>
              </a:ext>
            </a:extLst>
          </p:cNvPr>
          <p:cNvSpPr txBox="1"/>
          <p:nvPr/>
        </p:nvSpPr>
        <p:spPr>
          <a:xfrm>
            <a:off x="1509142" y="8587826"/>
            <a:ext cx="6264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契約</a:t>
            </a:r>
            <a:endParaRPr kumimoji="1" lang="en-US" altLang="ja-JP" sz="1000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39FDC23-E134-1BF5-9CC2-AA9244A4B1C6}"/>
              </a:ext>
            </a:extLst>
          </p:cNvPr>
          <p:cNvSpPr txBox="1"/>
          <p:nvPr/>
        </p:nvSpPr>
        <p:spPr>
          <a:xfrm>
            <a:off x="2600080" y="8587826"/>
            <a:ext cx="7983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コンサル</a:t>
            </a:r>
            <a:endParaRPr kumimoji="1" lang="en-US" altLang="ja-JP" sz="1000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0D29820-CD5E-85E7-26AC-367B5D3DC485}"/>
              </a:ext>
            </a:extLst>
          </p:cNvPr>
          <p:cNvSpPr txBox="1"/>
          <p:nvPr/>
        </p:nvSpPr>
        <p:spPr>
          <a:xfrm>
            <a:off x="3689362" y="8587826"/>
            <a:ext cx="10806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HP</a:t>
            </a:r>
            <a:r>
              <a:rPr kumimoji="1" lang="ja-JP" altLang="en-US" sz="10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制作</a:t>
            </a:r>
            <a:endParaRPr kumimoji="1" lang="en-US" altLang="ja-JP" sz="1000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955479E-DEE1-724C-C841-693E7D3BF80D}"/>
              </a:ext>
            </a:extLst>
          </p:cNvPr>
          <p:cNvSpPr txBox="1"/>
          <p:nvPr/>
        </p:nvSpPr>
        <p:spPr>
          <a:xfrm>
            <a:off x="5037087" y="8587826"/>
            <a:ext cx="7292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保守</a:t>
            </a:r>
            <a:endParaRPr kumimoji="1" lang="en-US" altLang="ja-JP" sz="1000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230" name="テキスト ボックス 229">
            <a:extLst>
              <a:ext uri="{FF2B5EF4-FFF2-40B4-BE49-F238E27FC236}">
                <a16:creationId xmlns:a16="http://schemas.microsoft.com/office/drawing/2014/main" id="{0B5A789E-DD1C-21B1-144D-6E070A152ECD}"/>
              </a:ext>
            </a:extLst>
          </p:cNvPr>
          <p:cNvSpPr txBox="1"/>
          <p:nvPr/>
        </p:nvSpPr>
        <p:spPr>
          <a:xfrm>
            <a:off x="1119437" y="12500117"/>
            <a:ext cx="49454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トラブルに巻き込まれることは絶対に避けたいですよね。</a:t>
            </a:r>
            <a:endParaRPr kumimoji="1" lang="en-US" altLang="ja-JP" sz="1000" dirty="0"/>
          </a:p>
          <a:p>
            <a:r>
              <a:rPr kumimoji="1" lang="ja-JP" altLang="en-US" sz="1000" dirty="0"/>
              <a:t>必ず把握しておいてほしい有益情報です。</a:t>
            </a:r>
            <a:endParaRPr kumimoji="1" lang="en-US" altLang="ja-JP" sz="1000" dirty="0"/>
          </a:p>
          <a:p>
            <a:r>
              <a:rPr kumimoji="1" lang="ja-JP" altLang="en-US" sz="1000" dirty="0"/>
              <a:t>ダウンロードしてご活用ください。</a:t>
            </a:r>
            <a:endParaRPr kumimoji="1" lang="en-US" altLang="ja-JP" sz="1000" dirty="0"/>
          </a:p>
          <a:p>
            <a:endParaRPr kumimoji="1" lang="en-US" altLang="ja-JP" sz="1000" dirty="0"/>
          </a:p>
          <a:p>
            <a:r>
              <a:rPr kumimoji="1" lang="ja-JP" altLang="en-US" sz="1000" dirty="0"/>
              <a:t>このグラフは</a:t>
            </a:r>
            <a:r>
              <a:rPr kumimoji="1" lang="ja-JP" altLang="en-US" sz="1000" u="sng" dirty="0">
                <a:solidFill>
                  <a:schemeClr val="accent5">
                    <a:lumMod val="75000"/>
                  </a:schemeClr>
                </a:solidFill>
              </a:rPr>
              <a:t>弁護士ドットコム</a:t>
            </a:r>
            <a:r>
              <a:rPr kumimoji="1" lang="ja-JP" altLang="en-US" sz="1000" dirty="0"/>
              <a:t>に掲載されていた４００件もの事例を独自にまとめたものです。トラブルの原因は</a:t>
            </a:r>
            <a:r>
              <a:rPr kumimoji="1" lang="ja-JP" altLang="en-US" sz="1000" b="1" dirty="0"/>
              <a:t>契約書</a:t>
            </a:r>
            <a:r>
              <a:rPr kumimoji="1" lang="ja-JP" altLang="en-US" sz="1000" dirty="0"/>
              <a:t>が全体の</a:t>
            </a:r>
            <a:r>
              <a:rPr kumimoji="1" lang="en-US" altLang="ja-JP" sz="1000" dirty="0"/>
              <a:t>31%</a:t>
            </a:r>
            <a:r>
              <a:rPr kumimoji="1" lang="ja-JP" altLang="en-US" sz="1000" dirty="0"/>
              <a:t>を占めます。</a:t>
            </a:r>
            <a:r>
              <a:rPr kumimoji="1" lang="ja-JP" altLang="en-US" sz="1000" b="1" dirty="0"/>
              <a:t>リース契約、納期</a:t>
            </a:r>
            <a:r>
              <a:rPr kumimoji="1" lang="ja-JP" altLang="en-US" sz="1000" dirty="0"/>
              <a:t>を含めると</a:t>
            </a:r>
            <a:r>
              <a:rPr kumimoji="1" lang="ja-JP" altLang="en-US" sz="1000" b="1" dirty="0"/>
              <a:t>全体の</a:t>
            </a:r>
            <a:r>
              <a:rPr kumimoji="1" lang="en-US" altLang="ja-JP" sz="1000" b="1" dirty="0"/>
              <a:t>70%</a:t>
            </a:r>
            <a:r>
              <a:rPr kumimoji="1" lang="ja-JP" altLang="en-US" sz="1000" dirty="0"/>
              <a:t>を占めています。</a:t>
            </a:r>
            <a:endParaRPr kumimoji="1" lang="en-US" altLang="ja-JP" sz="1000" dirty="0"/>
          </a:p>
          <a:p>
            <a:endParaRPr kumimoji="1" lang="en-US" altLang="ja-JP" sz="1000" dirty="0"/>
          </a:p>
          <a:p>
            <a:r>
              <a:rPr kumimoji="1" lang="ja-JP" altLang="en-US" sz="1000" dirty="0"/>
              <a:t>ホームページ制作でトラブルを回避するためにも、契約書をしっかり作りましょう。</a:t>
            </a:r>
            <a:endParaRPr kumimoji="1" lang="en-US" altLang="ja-JP" sz="1000" dirty="0"/>
          </a:p>
        </p:txBody>
      </p:sp>
      <p:sp>
        <p:nvSpPr>
          <p:cNvPr id="231" name="テキスト ボックス 230">
            <a:extLst>
              <a:ext uri="{FF2B5EF4-FFF2-40B4-BE49-F238E27FC236}">
                <a16:creationId xmlns:a16="http://schemas.microsoft.com/office/drawing/2014/main" id="{105E1FBB-0C2A-CE5D-3939-7723D4549340}"/>
              </a:ext>
            </a:extLst>
          </p:cNvPr>
          <p:cNvSpPr txBox="1"/>
          <p:nvPr/>
        </p:nvSpPr>
        <p:spPr>
          <a:xfrm>
            <a:off x="1117888" y="12044811"/>
            <a:ext cx="50066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Step3</a:t>
            </a:r>
            <a:r>
              <a:rPr kumimoji="1" lang="ja-JP" altLang="en-US" sz="16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　ホームページのトラブル事例を説明</a:t>
            </a:r>
            <a:endParaRPr kumimoji="1" lang="en-US" altLang="ja-JP" sz="1600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238" name="テキスト ボックス 237">
            <a:extLst>
              <a:ext uri="{FF2B5EF4-FFF2-40B4-BE49-F238E27FC236}">
                <a16:creationId xmlns:a16="http://schemas.microsoft.com/office/drawing/2014/main" id="{29E05676-AEAB-8D33-FCBE-AAA07F19BD01}"/>
              </a:ext>
            </a:extLst>
          </p:cNvPr>
          <p:cNvSpPr txBox="1"/>
          <p:nvPr/>
        </p:nvSpPr>
        <p:spPr>
          <a:xfrm>
            <a:off x="1119437" y="6785095"/>
            <a:ext cx="49454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ホームページを会社広告として末永くアップデートし続けていただくためにも、</a:t>
            </a:r>
            <a:endParaRPr kumimoji="1" lang="en-US" altLang="ja-JP" sz="1000" dirty="0"/>
          </a:p>
          <a:p>
            <a:r>
              <a:rPr kumimoji="1" lang="ja-JP" altLang="en-US" sz="1000" dirty="0"/>
              <a:t>「うまく進めるコツ」と「損をしないコツ」をわかりやすく伝えます。</a:t>
            </a:r>
            <a:endParaRPr kumimoji="1" lang="en-US" altLang="ja-JP" sz="1000" dirty="0"/>
          </a:p>
          <a:p>
            <a:r>
              <a:rPr kumimoji="1" lang="ja-JP" altLang="en-US" sz="1000" dirty="0"/>
              <a:t>記事にもまとめていますので、ぜひご覧くださいね。</a:t>
            </a:r>
            <a:endParaRPr kumimoji="1" lang="en-US" altLang="ja-JP" sz="1000" dirty="0"/>
          </a:p>
        </p:txBody>
      </p:sp>
      <p:sp>
        <p:nvSpPr>
          <p:cNvPr id="239" name="テキスト ボックス 238">
            <a:extLst>
              <a:ext uri="{FF2B5EF4-FFF2-40B4-BE49-F238E27FC236}">
                <a16:creationId xmlns:a16="http://schemas.microsoft.com/office/drawing/2014/main" id="{46843158-7BAA-0A43-3D8A-8DA2EAA3E3B5}"/>
              </a:ext>
            </a:extLst>
          </p:cNvPr>
          <p:cNvSpPr txBox="1"/>
          <p:nvPr/>
        </p:nvSpPr>
        <p:spPr>
          <a:xfrm>
            <a:off x="1119437" y="17791804"/>
            <a:ext cx="49454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「納期が早い、値段が安い、質が高い」の３拍子を低予算で叶えることは難しいです。つまり、予算とニーズにあった発注先を選ぶことが大切になります。具体的には、予算が十分なら企業に依頼、低予算ならフリーランサーや海外企業へ依頼といった形です。</a:t>
            </a:r>
            <a:endParaRPr kumimoji="1" lang="en-US" altLang="ja-JP" sz="1000" dirty="0"/>
          </a:p>
          <a:p>
            <a:endParaRPr kumimoji="1" lang="en-US" altLang="ja-JP" sz="1000" dirty="0"/>
          </a:p>
          <a:p>
            <a:r>
              <a:rPr kumimoji="1" lang="ja-JP" altLang="en-US" sz="1000" dirty="0"/>
              <a:t>また、国や都道府県の補助金を活用することで、最大６７％の援助を受けることができます。補助金の申請についてもサポートします。</a:t>
            </a:r>
            <a:endParaRPr kumimoji="1" lang="en-US" altLang="ja-JP" sz="1000" dirty="0"/>
          </a:p>
        </p:txBody>
      </p:sp>
      <p:sp>
        <p:nvSpPr>
          <p:cNvPr id="240" name="テキスト ボックス 239">
            <a:extLst>
              <a:ext uri="{FF2B5EF4-FFF2-40B4-BE49-F238E27FC236}">
                <a16:creationId xmlns:a16="http://schemas.microsoft.com/office/drawing/2014/main" id="{E456374D-490A-A23E-A646-03A5BE64DBC5}"/>
              </a:ext>
            </a:extLst>
          </p:cNvPr>
          <p:cNvSpPr txBox="1"/>
          <p:nvPr/>
        </p:nvSpPr>
        <p:spPr>
          <a:xfrm>
            <a:off x="1117888" y="17336498"/>
            <a:ext cx="50066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Step4</a:t>
            </a:r>
            <a:r>
              <a:rPr kumimoji="1" lang="ja-JP" altLang="en-US" sz="16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　予算・補助金・見積</a:t>
            </a:r>
            <a:endParaRPr kumimoji="1" lang="en-US" altLang="ja-JP" sz="1600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241" name="テキスト ボックス 240">
            <a:extLst>
              <a:ext uri="{FF2B5EF4-FFF2-40B4-BE49-F238E27FC236}">
                <a16:creationId xmlns:a16="http://schemas.microsoft.com/office/drawing/2014/main" id="{A3F83139-8E28-CAF5-8F33-C18D338B3E25}"/>
              </a:ext>
            </a:extLst>
          </p:cNvPr>
          <p:cNvSpPr txBox="1"/>
          <p:nvPr/>
        </p:nvSpPr>
        <p:spPr>
          <a:xfrm>
            <a:off x="6124519" y="17297638"/>
            <a:ext cx="1074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←</a:t>
            </a:r>
            <a:r>
              <a:rPr kumimoji="1" lang="en-US" altLang="ja-JP" sz="1600" dirty="0"/>
              <a:t>H1 tag</a:t>
            </a:r>
          </a:p>
        </p:txBody>
      </p:sp>
      <p:sp>
        <p:nvSpPr>
          <p:cNvPr id="242" name="四角形: 角を丸くする 241">
            <a:extLst>
              <a:ext uri="{FF2B5EF4-FFF2-40B4-BE49-F238E27FC236}">
                <a16:creationId xmlns:a16="http://schemas.microsoft.com/office/drawing/2014/main" id="{895D2C50-C972-2BF7-80E3-D6F957F9824C}"/>
              </a:ext>
            </a:extLst>
          </p:cNvPr>
          <p:cNvSpPr/>
          <p:nvPr/>
        </p:nvSpPr>
        <p:spPr>
          <a:xfrm>
            <a:off x="2934874" y="19065926"/>
            <a:ext cx="1329565" cy="193356"/>
          </a:xfrm>
          <a:prstGeom prst="roundRect">
            <a:avLst>
              <a:gd name="adj" fmla="val 50000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b="1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見積を作る</a:t>
            </a:r>
          </a:p>
        </p:txBody>
      </p:sp>
      <p:sp>
        <p:nvSpPr>
          <p:cNvPr id="246" name="テキスト ボックス 245">
            <a:extLst>
              <a:ext uri="{FF2B5EF4-FFF2-40B4-BE49-F238E27FC236}">
                <a16:creationId xmlns:a16="http://schemas.microsoft.com/office/drawing/2014/main" id="{1FFDD367-D0C8-7FAB-82AE-CE3FE96C0AA2}"/>
              </a:ext>
            </a:extLst>
          </p:cNvPr>
          <p:cNvSpPr txBox="1"/>
          <p:nvPr/>
        </p:nvSpPr>
        <p:spPr>
          <a:xfrm>
            <a:off x="1117888" y="2893792"/>
            <a:ext cx="50066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はじめに</a:t>
            </a:r>
            <a:endParaRPr kumimoji="1" lang="en-US" altLang="ja-JP" sz="1600" dirty="0">
              <a:latin typeface="Rounded Mplus 1c" panose="020B0502020203020207" pitchFamily="50" charset="-128"/>
              <a:ea typeface="Rounded Mplus 1c" panose="020B0502020203020207" pitchFamily="50" charset="-128"/>
              <a:cs typeface="Rounded Mplus 1c" panose="020B0502020203020207" pitchFamily="50" charset="-128"/>
            </a:endParaRPr>
          </a:p>
        </p:txBody>
      </p:sp>
      <p:sp>
        <p:nvSpPr>
          <p:cNvPr id="248" name="テキスト ボックス 247">
            <a:extLst>
              <a:ext uri="{FF2B5EF4-FFF2-40B4-BE49-F238E27FC236}">
                <a16:creationId xmlns:a16="http://schemas.microsoft.com/office/drawing/2014/main" id="{1247E08B-FCE0-3701-30AC-251ED5438FE8}"/>
              </a:ext>
            </a:extLst>
          </p:cNvPr>
          <p:cNvSpPr txBox="1"/>
          <p:nvPr/>
        </p:nvSpPr>
        <p:spPr>
          <a:xfrm>
            <a:off x="1119437" y="3272504"/>
            <a:ext cx="50022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日本最大手メーカーでのプロジェクトマネージャーとして現役</a:t>
            </a:r>
            <a:r>
              <a:rPr kumimoji="1" lang="en-US" altLang="ja-JP" sz="1000" dirty="0"/>
              <a:t>11</a:t>
            </a:r>
            <a:r>
              <a:rPr kumimoji="1" lang="ja-JP" altLang="en-US" sz="1000" dirty="0"/>
              <a:t>年目。</a:t>
            </a:r>
            <a:endParaRPr kumimoji="1" lang="en-US" altLang="ja-JP" sz="1000" dirty="0"/>
          </a:p>
          <a:p>
            <a:r>
              <a:rPr kumimoji="1" lang="ja-JP" altLang="en-US" sz="1000" dirty="0"/>
              <a:t>個人事業としてホームページ作りの総合サポートをはじめました。</a:t>
            </a:r>
            <a:endParaRPr kumimoji="1" lang="en-US" altLang="ja-JP" sz="1000" dirty="0"/>
          </a:p>
          <a:p>
            <a:endParaRPr kumimoji="1" lang="en-US" altLang="ja-JP" sz="1000" dirty="0"/>
          </a:p>
          <a:p>
            <a:r>
              <a:rPr kumimoji="1" lang="ja-JP" altLang="en-US" sz="1000" dirty="0"/>
              <a:t>補助金の申請をはじめ、契約から保守まで総合的にサポートいたします。</a:t>
            </a:r>
            <a:endParaRPr kumimoji="1" lang="en-US" altLang="ja-JP" sz="1000" dirty="0"/>
          </a:p>
          <a:p>
            <a:r>
              <a:rPr kumimoji="1" lang="ja-JP" altLang="en-US" sz="1000" dirty="0"/>
              <a:t>もちろん部分的なサポートもいたします。</a:t>
            </a:r>
            <a:endParaRPr kumimoji="1" lang="en-US" altLang="ja-JP" sz="1000" dirty="0"/>
          </a:p>
          <a:p>
            <a:endParaRPr kumimoji="1" lang="en-US" altLang="ja-JP" sz="1000" dirty="0"/>
          </a:p>
          <a:p>
            <a:r>
              <a:rPr kumimoji="1" lang="ja-JP" altLang="en-US" sz="1000" dirty="0"/>
              <a:t>ホームページがお客様の大切な財産となるように、</a:t>
            </a:r>
            <a:endParaRPr kumimoji="1" lang="en-US" altLang="ja-JP" sz="1000" dirty="0"/>
          </a:p>
          <a:p>
            <a:r>
              <a:rPr kumimoji="1" lang="ja-JP" altLang="en-US" sz="1000" dirty="0"/>
              <a:t>心を込めて対応させていただきます。</a:t>
            </a:r>
            <a:endParaRPr kumimoji="1" lang="en-US" altLang="ja-JP" sz="1000" dirty="0"/>
          </a:p>
          <a:p>
            <a:endParaRPr kumimoji="1" lang="en-US" altLang="ja-JP" sz="1000" dirty="0"/>
          </a:p>
          <a:p>
            <a:r>
              <a:rPr kumimoji="1" lang="ja-JP" altLang="en-US" sz="1000" dirty="0"/>
              <a:t>無料相談では</a:t>
            </a:r>
            <a:r>
              <a:rPr kumimoji="1" lang="en-US" altLang="ja-JP" sz="1000" dirty="0"/>
              <a:t>4</a:t>
            </a:r>
            <a:r>
              <a:rPr kumimoji="1" lang="ja-JP" altLang="en-US" sz="1000" dirty="0"/>
              <a:t>ステップでエッセンスを説明します。</a:t>
            </a:r>
            <a:endParaRPr kumimoji="1" lang="en-US" altLang="ja-JP" sz="1000" dirty="0"/>
          </a:p>
          <a:p>
            <a:r>
              <a:rPr kumimoji="1" lang="ja-JP" altLang="en-US" sz="1000" dirty="0"/>
              <a:t>さぁ、</a:t>
            </a:r>
            <a:r>
              <a:rPr kumimoji="1" lang="en-US" altLang="ja-JP" sz="1000" dirty="0"/>
              <a:t>LINE</a:t>
            </a:r>
            <a:r>
              <a:rPr kumimoji="1" lang="ja-JP" altLang="en-US" sz="1000" dirty="0"/>
              <a:t>で無料相談をしてみませんか。</a:t>
            </a:r>
            <a:endParaRPr kumimoji="1" lang="en-US" altLang="ja-JP" sz="1000" dirty="0"/>
          </a:p>
          <a:p>
            <a:endParaRPr kumimoji="1" lang="en-US" altLang="ja-JP" sz="1000" dirty="0"/>
          </a:p>
          <a:p>
            <a:r>
              <a:rPr kumimoji="1" lang="ja-JP" altLang="en-US" sz="1000" dirty="0"/>
              <a:t>　</a:t>
            </a:r>
            <a:r>
              <a:rPr kumimoji="1" lang="en-US" altLang="ja-JP" sz="1000" dirty="0"/>
              <a:t>Step1</a:t>
            </a:r>
            <a:r>
              <a:rPr kumimoji="1" lang="ja-JP" altLang="en-US" sz="1000" dirty="0"/>
              <a:t>　損をしないホームページ作りを説明</a:t>
            </a:r>
            <a:endParaRPr kumimoji="1" lang="en-US" altLang="ja-JP" sz="1000" dirty="0"/>
          </a:p>
          <a:p>
            <a:r>
              <a:rPr kumimoji="1" lang="ja-JP" altLang="en-US" sz="1000" dirty="0"/>
              <a:t>　</a:t>
            </a:r>
            <a:r>
              <a:rPr kumimoji="1" lang="en-US" altLang="ja-JP" sz="1000" dirty="0"/>
              <a:t>Step2</a:t>
            </a:r>
            <a:r>
              <a:rPr kumimoji="1" lang="ja-JP" altLang="en-US" sz="1000" dirty="0"/>
              <a:t>　ホームページの必要性を話し合う</a:t>
            </a:r>
            <a:endParaRPr kumimoji="1" lang="en-US" altLang="ja-JP" sz="1000" dirty="0"/>
          </a:p>
          <a:p>
            <a:r>
              <a:rPr kumimoji="1" lang="ja-JP" altLang="en-US" sz="1000" dirty="0"/>
              <a:t>　</a:t>
            </a:r>
            <a:r>
              <a:rPr kumimoji="1" lang="en-US" altLang="ja-JP" sz="1000" dirty="0"/>
              <a:t>Step3</a:t>
            </a:r>
            <a:r>
              <a:rPr kumimoji="1" lang="ja-JP" altLang="en-US" sz="1000" dirty="0"/>
              <a:t>　ホームページのトラブル事例を説明</a:t>
            </a:r>
            <a:endParaRPr kumimoji="1" lang="en-US" altLang="ja-JP" sz="1000" dirty="0"/>
          </a:p>
          <a:p>
            <a:r>
              <a:rPr kumimoji="1" lang="ja-JP" altLang="en-US" sz="1000" dirty="0"/>
              <a:t>　</a:t>
            </a:r>
            <a:r>
              <a:rPr kumimoji="1" lang="en-US" altLang="ja-JP" sz="1000" dirty="0"/>
              <a:t>Step4</a:t>
            </a:r>
            <a:r>
              <a:rPr kumimoji="1" lang="ja-JP" altLang="en-US" sz="1000" dirty="0"/>
              <a:t>　予算・補助金・見積</a:t>
            </a:r>
          </a:p>
        </p:txBody>
      </p:sp>
      <p:sp>
        <p:nvSpPr>
          <p:cNvPr id="253" name="テキスト ボックス 252">
            <a:extLst>
              <a:ext uri="{FF2B5EF4-FFF2-40B4-BE49-F238E27FC236}">
                <a16:creationId xmlns:a16="http://schemas.microsoft.com/office/drawing/2014/main" id="{9ECACADE-9639-9460-2D93-BB396629342D}"/>
              </a:ext>
            </a:extLst>
          </p:cNvPr>
          <p:cNvSpPr txBox="1"/>
          <p:nvPr/>
        </p:nvSpPr>
        <p:spPr>
          <a:xfrm>
            <a:off x="3833833" y="59912"/>
            <a:ext cx="415498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b="1" dirty="0">
                <a:solidFill>
                  <a:schemeClr val="bg1"/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rPr>
              <a:t>お見積</a:t>
            </a:r>
          </a:p>
        </p:txBody>
      </p:sp>
    </p:spTree>
    <p:extLst>
      <p:ext uri="{BB962C8B-B14F-4D97-AF65-F5344CB8AC3E}">
        <p14:creationId xmlns:p14="http://schemas.microsoft.com/office/powerpoint/2010/main" val="1272493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11173</TotalTime>
  <Words>543</Words>
  <Application>Microsoft Office PowerPoint</Application>
  <PresentationFormat>ユーザー設定</PresentationFormat>
  <Paragraphs>78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Rounded Mplus 1c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橋本 一弘</dc:creator>
  <cp:lastModifiedBy>橋本 一弘</cp:lastModifiedBy>
  <cp:revision>278</cp:revision>
  <dcterms:created xsi:type="dcterms:W3CDTF">2020-07-16T13:31:10Z</dcterms:created>
  <dcterms:modified xsi:type="dcterms:W3CDTF">2023-01-09T08:36:08Z</dcterms:modified>
</cp:coreProperties>
</file>