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2" r:id="rId2"/>
    <p:sldId id="264" r:id="rId3"/>
    <p:sldId id="263" r:id="rId4"/>
    <p:sldId id="265" r:id="rId5"/>
  </p:sldIdLst>
  <p:sldSz cx="7561263" cy="10693400"/>
  <p:notesSz cx="6858000" cy="994568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1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1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1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1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00"/>
    <a:srgbClr val="66FF66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0" d="100"/>
          <a:sy n="50" d="100"/>
        </p:scale>
        <p:origin x="2563" y="58"/>
      </p:cViewPr>
      <p:guideLst>
        <p:guide orient="horz" pos="3368"/>
        <p:guide pos="238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1800" cy="49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1731" tIns="95866" rIns="191731" bIns="95866" numCol="1" anchor="t" anchorCtr="0" compatLnSpc="1">
            <a:prstTxWarp prst="textNoShape">
              <a:avLst/>
            </a:prstTxWarp>
          </a:bodyPr>
          <a:lstStyle>
            <a:lvl1pPr>
              <a:defRPr sz="2500"/>
            </a:lvl1pPr>
          </a:lstStyle>
          <a:p>
            <a:endParaRPr lang="en-US" altLang="ja-JP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1" y="0"/>
            <a:ext cx="2971800" cy="49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1731" tIns="95866" rIns="191731" bIns="95866" numCol="1" anchor="t" anchorCtr="0" compatLnSpc="1">
            <a:prstTxWarp prst="textNoShape">
              <a:avLst/>
            </a:prstTxWarp>
          </a:bodyPr>
          <a:lstStyle>
            <a:lvl1pPr algn="r">
              <a:defRPr sz="2500"/>
            </a:lvl1pPr>
          </a:lstStyle>
          <a:p>
            <a:endParaRPr lang="en-US" altLang="ja-JP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09788" y="746125"/>
            <a:ext cx="2638425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3231"/>
            <a:ext cx="5486400" cy="4476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1731" tIns="95866" rIns="191731" bIns="958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6458"/>
            <a:ext cx="2971800" cy="49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1731" tIns="95866" rIns="191731" bIns="95866" numCol="1" anchor="b" anchorCtr="0" compatLnSpc="1">
            <a:prstTxWarp prst="textNoShape">
              <a:avLst/>
            </a:prstTxWarp>
          </a:bodyPr>
          <a:lstStyle>
            <a:lvl1pPr>
              <a:defRPr sz="2500"/>
            </a:lvl1pPr>
          </a:lstStyle>
          <a:p>
            <a:endParaRPr lang="en-US" altLang="ja-JP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1" y="9446458"/>
            <a:ext cx="2971800" cy="49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1731" tIns="95866" rIns="191731" bIns="95866" numCol="1" anchor="b" anchorCtr="0" compatLnSpc="1">
            <a:prstTxWarp prst="textNoShape">
              <a:avLst/>
            </a:prstTxWarp>
          </a:bodyPr>
          <a:lstStyle>
            <a:lvl1pPr algn="r">
              <a:defRPr sz="2500"/>
            </a:lvl1pPr>
          </a:lstStyle>
          <a:p>
            <a:fld id="{C3B16AD2-B3E9-4498-A044-74CC94D0B994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096357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66738" y="3322638"/>
            <a:ext cx="6427787" cy="229076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33475" y="6059488"/>
            <a:ext cx="5294313" cy="273208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6CB206-7FFE-4497-B891-76A742253F45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1674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905878-412B-4715-8111-94520324CC53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14054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96900" y="6872288"/>
            <a:ext cx="6427788" cy="212248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96900" y="4532313"/>
            <a:ext cx="6427788" cy="23399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6F3050-5447-4B0C-89B5-A517B8364270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50806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76238" y="2497138"/>
            <a:ext cx="3327400" cy="7056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856038" y="2497138"/>
            <a:ext cx="3328987" cy="7056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E76050-0068-4A42-AD72-7F3D6740424A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43325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7825" y="428625"/>
            <a:ext cx="6805613" cy="1781175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7825" y="2393950"/>
            <a:ext cx="3341688" cy="996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77825" y="3390900"/>
            <a:ext cx="3341688" cy="6161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841750" y="2393950"/>
            <a:ext cx="3341688" cy="996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841750" y="3390900"/>
            <a:ext cx="3341688" cy="6161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37200F-F293-4408-87CE-E5C7C814EF4F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2591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BD7719-D4F4-4BE3-B446-D64990762D5E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19349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205FE6-A87B-4256-90A1-392499310802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28285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7825" y="425450"/>
            <a:ext cx="2487613" cy="18129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55925" y="425450"/>
            <a:ext cx="4227513" cy="91265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77825" y="2238375"/>
            <a:ext cx="2487613" cy="73136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90564B-1A3D-4886-9B31-01D772DE21AD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70844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82725" y="7485063"/>
            <a:ext cx="4535488" cy="8842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482725" y="955675"/>
            <a:ext cx="4535488" cy="64150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482725" y="8369300"/>
            <a:ext cx="4535488" cy="12541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D400E-C661-4BAA-882E-FA773B7CD324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18849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ED661F-C261-4B35-9A42-BE1218A02E8A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4671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483225" y="430213"/>
            <a:ext cx="1701800" cy="91233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76238" y="430213"/>
            <a:ext cx="4954587" cy="91233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7A1786-EAD0-4F4B-A0DB-210D0A3BB989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71028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6238" y="430213"/>
            <a:ext cx="6808787" cy="178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6238" y="2497138"/>
            <a:ext cx="6808787" cy="705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76238" y="9740900"/>
            <a:ext cx="1763712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</a:bodyPr>
          <a:lstStyle>
            <a:lvl1pPr defTabSz="1041400">
              <a:defRPr sz="1800"/>
            </a:lvl1pPr>
          </a:lstStyle>
          <a:p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82863" y="9740900"/>
            <a:ext cx="2395537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</a:bodyPr>
          <a:lstStyle>
            <a:lvl1pPr algn="ctr" defTabSz="1041400">
              <a:defRPr sz="1800"/>
            </a:lvl1pPr>
          </a:lstStyle>
          <a:p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421313" y="9740900"/>
            <a:ext cx="1763712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</a:bodyPr>
          <a:lstStyle>
            <a:lvl1pPr algn="r" defTabSz="1041400">
              <a:defRPr sz="1800"/>
            </a:lvl1pPr>
          </a:lstStyle>
          <a:p>
            <a:fld id="{7DD95D69-A907-4DFC-8325-A6BC4A57B03E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1400" rtl="0" fontAlgn="base">
        <a:spcBef>
          <a:spcPct val="0"/>
        </a:spcBef>
        <a:spcAft>
          <a:spcPct val="0"/>
        </a:spcAft>
        <a:defRPr kumimoji="1"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41400" rtl="0" fontAlgn="base">
        <a:spcBef>
          <a:spcPct val="0"/>
        </a:spcBef>
        <a:spcAft>
          <a:spcPct val="0"/>
        </a:spcAft>
        <a:defRPr kumimoji="1" sz="4900">
          <a:solidFill>
            <a:schemeClr val="tx2"/>
          </a:solidFill>
          <a:latin typeface="Arial" charset="0"/>
          <a:ea typeface="ＭＳ Ｐゴシック" charset="-128"/>
        </a:defRPr>
      </a:lvl2pPr>
      <a:lvl3pPr algn="ctr" defTabSz="1041400" rtl="0" fontAlgn="base">
        <a:spcBef>
          <a:spcPct val="0"/>
        </a:spcBef>
        <a:spcAft>
          <a:spcPct val="0"/>
        </a:spcAft>
        <a:defRPr kumimoji="1" sz="4900">
          <a:solidFill>
            <a:schemeClr val="tx2"/>
          </a:solidFill>
          <a:latin typeface="Arial" charset="0"/>
          <a:ea typeface="ＭＳ Ｐゴシック" charset="-128"/>
        </a:defRPr>
      </a:lvl3pPr>
      <a:lvl4pPr algn="ctr" defTabSz="1041400" rtl="0" fontAlgn="base">
        <a:spcBef>
          <a:spcPct val="0"/>
        </a:spcBef>
        <a:spcAft>
          <a:spcPct val="0"/>
        </a:spcAft>
        <a:defRPr kumimoji="1" sz="4900">
          <a:solidFill>
            <a:schemeClr val="tx2"/>
          </a:solidFill>
          <a:latin typeface="Arial" charset="0"/>
          <a:ea typeface="ＭＳ Ｐゴシック" charset="-128"/>
        </a:defRPr>
      </a:lvl4pPr>
      <a:lvl5pPr algn="ctr" defTabSz="1041400" rtl="0" fontAlgn="base">
        <a:spcBef>
          <a:spcPct val="0"/>
        </a:spcBef>
        <a:spcAft>
          <a:spcPct val="0"/>
        </a:spcAft>
        <a:defRPr kumimoji="1" sz="4900">
          <a:solidFill>
            <a:schemeClr val="tx2"/>
          </a:solidFill>
          <a:latin typeface="Arial" charset="0"/>
          <a:ea typeface="ＭＳ Ｐゴシック" charset="-128"/>
        </a:defRPr>
      </a:lvl5pPr>
      <a:lvl6pPr marL="457200" algn="ctr" defTabSz="1041400" rtl="0" fontAlgn="base">
        <a:spcBef>
          <a:spcPct val="0"/>
        </a:spcBef>
        <a:spcAft>
          <a:spcPct val="0"/>
        </a:spcAft>
        <a:defRPr kumimoji="1" sz="4900">
          <a:solidFill>
            <a:schemeClr val="tx2"/>
          </a:solidFill>
          <a:latin typeface="Arial" charset="0"/>
          <a:ea typeface="ＭＳ Ｐゴシック" charset="-128"/>
        </a:defRPr>
      </a:lvl6pPr>
      <a:lvl7pPr marL="914400" algn="ctr" defTabSz="1041400" rtl="0" fontAlgn="base">
        <a:spcBef>
          <a:spcPct val="0"/>
        </a:spcBef>
        <a:spcAft>
          <a:spcPct val="0"/>
        </a:spcAft>
        <a:defRPr kumimoji="1" sz="4900">
          <a:solidFill>
            <a:schemeClr val="tx2"/>
          </a:solidFill>
          <a:latin typeface="Arial" charset="0"/>
          <a:ea typeface="ＭＳ Ｐゴシック" charset="-128"/>
        </a:defRPr>
      </a:lvl7pPr>
      <a:lvl8pPr marL="1371600" algn="ctr" defTabSz="1041400" rtl="0" fontAlgn="base">
        <a:spcBef>
          <a:spcPct val="0"/>
        </a:spcBef>
        <a:spcAft>
          <a:spcPct val="0"/>
        </a:spcAft>
        <a:defRPr kumimoji="1" sz="4900">
          <a:solidFill>
            <a:schemeClr val="tx2"/>
          </a:solidFill>
          <a:latin typeface="Arial" charset="0"/>
          <a:ea typeface="ＭＳ Ｐゴシック" charset="-128"/>
        </a:defRPr>
      </a:lvl8pPr>
      <a:lvl9pPr marL="1828800" algn="ctr" defTabSz="1041400" rtl="0" fontAlgn="base">
        <a:spcBef>
          <a:spcPct val="0"/>
        </a:spcBef>
        <a:spcAft>
          <a:spcPct val="0"/>
        </a:spcAft>
        <a:defRPr kumimoji="1" sz="49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392113" indent="-392113" algn="l" defTabSz="1041400" rtl="0" fontAlgn="base">
        <a:spcBef>
          <a:spcPct val="20000"/>
        </a:spcBef>
        <a:spcAft>
          <a:spcPct val="0"/>
        </a:spcAft>
        <a:buChar char="•"/>
        <a:defRPr kumimoji="1" sz="3800">
          <a:solidFill>
            <a:schemeClr val="tx1"/>
          </a:solidFill>
          <a:latin typeface="+mn-lt"/>
          <a:ea typeface="+mn-ea"/>
          <a:cs typeface="+mn-cs"/>
        </a:defRPr>
      </a:lvl1pPr>
      <a:lvl2pPr marL="849313" indent="-325438" algn="l" defTabSz="1041400" rtl="0" fontAlgn="base">
        <a:spcBef>
          <a:spcPct val="20000"/>
        </a:spcBef>
        <a:spcAft>
          <a:spcPct val="0"/>
        </a:spcAft>
        <a:buChar char="–"/>
        <a:defRPr kumimoji="1" sz="3200">
          <a:solidFill>
            <a:schemeClr val="tx1"/>
          </a:solidFill>
          <a:latin typeface="+mn-lt"/>
          <a:ea typeface="+mn-ea"/>
        </a:defRPr>
      </a:lvl2pPr>
      <a:lvl3pPr marL="1301750" indent="-260350" algn="l" defTabSz="1041400" rtl="0" fontAlgn="base">
        <a:spcBef>
          <a:spcPct val="20000"/>
        </a:spcBef>
        <a:spcAft>
          <a:spcPct val="0"/>
        </a:spcAft>
        <a:buChar char="•"/>
        <a:defRPr kumimoji="1" sz="2800">
          <a:solidFill>
            <a:schemeClr val="tx1"/>
          </a:solidFill>
          <a:latin typeface="+mn-lt"/>
          <a:ea typeface="+mn-ea"/>
        </a:defRPr>
      </a:lvl3pPr>
      <a:lvl4pPr marL="1825625" indent="-260350" algn="l" defTabSz="1041400" rtl="0" fontAlgn="base">
        <a:spcBef>
          <a:spcPct val="20000"/>
        </a:spcBef>
        <a:spcAft>
          <a:spcPct val="0"/>
        </a:spcAft>
        <a:buChar char="–"/>
        <a:defRPr kumimoji="1" sz="2500">
          <a:solidFill>
            <a:schemeClr val="tx1"/>
          </a:solidFill>
          <a:latin typeface="+mn-lt"/>
          <a:ea typeface="+mn-ea"/>
        </a:defRPr>
      </a:lvl4pPr>
      <a:lvl5pPr marL="2347913" indent="-263525" algn="l" defTabSz="1041400" rtl="0" fontAlgn="base">
        <a:spcBef>
          <a:spcPct val="20000"/>
        </a:spcBef>
        <a:spcAft>
          <a:spcPct val="0"/>
        </a:spcAft>
        <a:buChar char="»"/>
        <a:defRPr kumimoji="1" sz="2500">
          <a:solidFill>
            <a:schemeClr val="tx1"/>
          </a:solidFill>
          <a:latin typeface="+mn-lt"/>
          <a:ea typeface="+mn-ea"/>
        </a:defRPr>
      </a:lvl5pPr>
      <a:lvl6pPr marL="2805113" indent="-263525" algn="l" defTabSz="1041400" rtl="0" fontAlgn="base">
        <a:spcBef>
          <a:spcPct val="20000"/>
        </a:spcBef>
        <a:spcAft>
          <a:spcPct val="0"/>
        </a:spcAft>
        <a:buChar char="»"/>
        <a:defRPr kumimoji="1" sz="2500">
          <a:solidFill>
            <a:schemeClr val="tx1"/>
          </a:solidFill>
          <a:latin typeface="+mn-lt"/>
          <a:ea typeface="+mn-ea"/>
        </a:defRPr>
      </a:lvl6pPr>
      <a:lvl7pPr marL="3262313" indent="-263525" algn="l" defTabSz="1041400" rtl="0" fontAlgn="base">
        <a:spcBef>
          <a:spcPct val="20000"/>
        </a:spcBef>
        <a:spcAft>
          <a:spcPct val="0"/>
        </a:spcAft>
        <a:buChar char="»"/>
        <a:defRPr kumimoji="1" sz="2500">
          <a:solidFill>
            <a:schemeClr val="tx1"/>
          </a:solidFill>
          <a:latin typeface="+mn-lt"/>
          <a:ea typeface="+mn-ea"/>
        </a:defRPr>
      </a:lvl7pPr>
      <a:lvl8pPr marL="3719513" indent="-263525" algn="l" defTabSz="1041400" rtl="0" fontAlgn="base">
        <a:spcBef>
          <a:spcPct val="20000"/>
        </a:spcBef>
        <a:spcAft>
          <a:spcPct val="0"/>
        </a:spcAft>
        <a:buChar char="»"/>
        <a:defRPr kumimoji="1" sz="2500">
          <a:solidFill>
            <a:schemeClr val="tx1"/>
          </a:solidFill>
          <a:latin typeface="+mn-lt"/>
          <a:ea typeface="+mn-ea"/>
        </a:defRPr>
      </a:lvl8pPr>
      <a:lvl9pPr marL="4176713" indent="-263525" algn="l" defTabSz="1041400" rtl="0" fontAlgn="base">
        <a:spcBef>
          <a:spcPct val="20000"/>
        </a:spcBef>
        <a:spcAft>
          <a:spcPct val="0"/>
        </a:spcAft>
        <a:buChar char="»"/>
        <a:defRPr kumimoji="1" sz="2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 descr="人, 屋内, 女性, 若い が含まれている画像&#10;&#10;自動的に生成された説明">
            <a:extLst>
              <a:ext uri="{FF2B5EF4-FFF2-40B4-BE49-F238E27FC236}">
                <a16:creationId xmlns:a16="http://schemas.microsoft.com/office/drawing/2014/main" id="{D93DBA8A-FCB0-4ECB-B827-896732A40B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45" r="13944" b="23348"/>
          <a:stretch/>
        </p:blipFill>
        <p:spPr>
          <a:xfrm>
            <a:off x="-37017" y="5125162"/>
            <a:ext cx="7619909" cy="4798669"/>
          </a:xfrm>
          <a:prstGeom prst="rect">
            <a:avLst/>
          </a:prstGeom>
        </p:spPr>
      </p:pic>
      <p:pic>
        <p:nvPicPr>
          <p:cNvPr id="16" name="図 15" descr="人, 屋内, 女性, 立つ が含まれている画像&#10;&#10;自動的に生成された説明">
            <a:extLst>
              <a:ext uri="{FF2B5EF4-FFF2-40B4-BE49-F238E27FC236}">
                <a16:creationId xmlns:a16="http://schemas.microsoft.com/office/drawing/2014/main" id="{5C8FEA2D-17F1-4AF1-A4A0-A72FA419FE2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0" t="11802" r="160" b="-7"/>
          <a:stretch/>
        </p:blipFill>
        <p:spPr>
          <a:xfrm>
            <a:off x="-12399" y="69079"/>
            <a:ext cx="7595291" cy="504084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B4EC9B7F-5D6D-41AE-A059-7D2A174434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69789" y="4522169"/>
            <a:ext cx="7628184" cy="1103823"/>
          </a:xfrm>
          <a:solidFill>
            <a:srgbClr val="FFFFFF">
              <a:alpha val="61961"/>
            </a:srgbClr>
          </a:solidFill>
        </p:spPr>
        <p:txBody>
          <a:bodyPr anchor="ctr">
            <a:normAutofit/>
          </a:bodyPr>
          <a:lstStyle/>
          <a:p>
            <a:pPr algn="l"/>
            <a:r>
              <a:rPr lang="en-US" altLang="ja-JP" sz="1800" b="1" spc="331" dirty="0">
                <a:latin typeface="+mn-ea"/>
                <a:ea typeface="+mn-ea"/>
              </a:rPr>
              <a:t> </a:t>
            </a:r>
            <a:r>
              <a:rPr lang="en-US" altLang="ja-JP" sz="4400" b="1" spc="331" dirty="0">
                <a:latin typeface="+mn-ea"/>
                <a:ea typeface="+mn-ea"/>
              </a:rPr>
              <a:t>1</a:t>
            </a:r>
            <a:r>
              <a:rPr lang="ja-JP" altLang="en-US" sz="4400" b="1" spc="331" dirty="0">
                <a:latin typeface="+mn-ea"/>
                <a:ea typeface="+mn-ea"/>
              </a:rPr>
              <a:t>日カイロプラクティック教室</a:t>
            </a:r>
          </a:p>
        </p:txBody>
      </p:sp>
      <p:sp>
        <p:nvSpPr>
          <p:cNvPr id="9" name="字幕 2">
            <a:extLst>
              <a:ext uri="{FF2B5EF4-FFF2-40B4-BE49-F238E27FC236}">
                <a16:creationId xmlns:a16="http://schemas.microsoft.com/office/drawing/2014/main" id="{D4BE281A-7B6E-4ED1-A6FC-1F8406E70E6F}"/>
              </a:ext>
            </a:extLst>
          </p:cNvPr>
          <p:cNvSpPr txBox="1">
            <a:spLocks/>
          </p:cNvSpPr>
          <p:nvPr/>
        </p:nvSpPr>
        <p:spPr>
          <a:xfrm>
            <a:off x="3685399" y="3152083"/>
            <a:ext cx="3446610" cy="1201098"/>
          </a:xfrm>
          <a:prstGeom prst="rect">
            <a:avLst/>
          </a:prstGeom>
        </p:spPr>
        <p:txBody>
          <a:bodyPr vert="horz" lIns="100817" tIns="50408" rIns="100817" bIns="5040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30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☑姿勢や歪みが気になっている</a:t>
            </a:r>
            <a:endParaRPr lang="en-US" altLang="ja-JP" sz="130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l"/>
            <a:r>
              <a:rPr lang="ja-JP" altLang="en-US" sz="130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☑骨盤を整える技術を学びたい</a:t>
            </a:r>
            <a:endParaRPr lang="en-US" altLang="ja-JP" sz="130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l"/>
            <a:r>
              <a:rPr lang="ja-JP" altLang="en-US" sz="130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☑健康で自分らしく働き続けたい</a:t>
            </a:r>
            <a:endParaRPr lang="en-US" altLang="ja-JP" sz="130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l"/>
            <a:r>
              <a:rPr lang="ja-JP" altLang="en-US" sz="130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☑健康と美容に関わる仕事に興味がある</a:t>
            </a:r>
            <a:endParaRPr lang="en-US" altLang="ja-JP" sz="130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sp>
        <p:nvSpPr>
          <p:cNvPr id="11" name="直角三角形 10">
            <a:extLst>
              <a:ext uri="{FF2B5EF4-FFF2-40B4-BE49-F238E27FC236}">
                <a16:creationId xmlns:a16="http://schemas.microsoft.com/office/drawing/2014/main" id="{B04EB86D-5F9F-404A-B8A0-AC43AE41ED4A}"/>
              </a:ext>
            </a:extLst>
          </p:cNvPr>
          <p:cNvSpPr/>
          <p:nvPr/>
        </p:nvSpPr>
        <p:spPr>
          <a:xfrm>
            <a:off x="1736" y="5108487"/>
            <a:ext cx="1462843" cy="4798669"/>
          </a:xfrm>
          <a:prstGeom prst="rtTriangle">
            <a:avLst/>
          </a:prstGeom>
          <a:solidFill>
            <a:srgbClr val="FFFF00">
              <a:alpha val="4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315"/>
          </a:p>
        </p:txBody>
      </p:sp>
      <p:sp>
        <p:nvSpPr>
          <p:cNvPr id="12" name="直角三角形 11">
            <a:extLst>
              <a:ext uri="{FF2B5EF4-FFF2-40B4-BE49-F238E27FC236}">
                <a16:creationId xmlns:a16="http://schemas.microsoft.com/office/drawing/2014/main" id="{6E12CEF0-9958-4411-8630-51AFCE4A6F41}"/>
              </a:ext>
            </a:extLst>
          </p:cNvPr>
          <p:cNvSpPr/>
          <p:nvPr/>
        </p:nvSpPr>
        <p:spPr>
          <a:xfrm rot="10800000">
            <a:off x="5960045" y="90509"/>
            <a:ext cx="1540251" cy="5040842"/>
          </a:xfrm>
          <a:prstGeom prst="rtTriangle">
            <a:avLst/>
          </a:prstGeom>
          <a:solidFill>
            <a:srgbClr val="FFFF00">
              <a:alpha val="4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315"/>
          </a:p>
        </p:txBody>
      </p:sp>
      <p:sp>
        <p:nvSpPr>
          <p:cNvPr id="29" name="字幕 2">
            <a:extLst>
              <a:ext uri="{FF2B5EF4-FFF2-40B4-BE49-F238E27FC236}">
                <a16:creationId xmlns:a16="http://schemas.microsoft.com/office/drawing/2014/main" id="{CAEE123A-9B24-4C69-8926-AD372698EA4C}"/>
              </a:ext>
            </a:extLst>
          </p:cNvPr>
          <p:cNvSpPr txBox="1">
            <a:spLocks/>
          </p:cNvSpPr>
          <p:nvPr/>
        </p:nvSpPr>
        <p:spPr>
          <a:xfrm>
            <a:off x="-64044" y="6811358"/>
            <a:ext cx="1444133" cy="3509833"/>
          </a:xfrm>
          <a:prstGeom prst="rect">
            <a:avLst/>
          </a:prstGeom>
        </p:spPr>
        <p:txBody>
          <a:bodyPr vert="eaVert" lIns="100817" tIns="50408" rIns="100817" bIns="5040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altLang="ja-JP" sz="3969" dirty="0">
              <a:ln w="12700">
                <a:solidFill>
                  <a:schemeClr val="bg1"/>
                </a:solidFill>
              </a:ln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r"/>
            <a:endParaRPr lang="en-US" altLang="ja-JP" sz="3969" dirty="0">
              <a:ln w="12700">
                <a:solidFill>
                  <a:schemeClr val="bg1"/>
                </a:solidFill>
              </a:ln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1" name="字幕 2">
            <a:extLst>
              <a:ext uri="{FF2B5EF4-FFF2-40B4-BE49-F238E27FC236}">
                <a16:creationId xmlns:a16="http://schemas.microsoft.com/office/drawing/2014/main" id="{130ADFF5-159B-40ED-9DB3-8689E5B8F327}"/>
              </a:ext>
            </a:extLst>
          </p:cNvPr>
          <p:cNvSpPr txBox="1">
            <a:spLocks/>
          </p:cNvSpPr>
          <p:nvPr/>
        </p:nvSpPr>
        <p:spPr>
          <a:xfrm>
            <a:off x="6547583" y="89899"/>
            <a:ext cx="871394" cy="3509833"/>
          </a:xfrm>
          <a:prstGeom prst="rect">
            <a:avLst/>
          </a:prstGeom>
        </p:spPr>
        <p:txBody>
          <a:bodyPr vert="eaVert" lIns="100817" tIns="50408" rIns="100817" bIns="5040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3969" dirty="0">
                <a:ln w="12700">
                  <a:solidFill>
                    <a:schemeClr val="bg1"/>
                  </a:solidFill>
                </a:ln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学ぶ楽しみ</a:t>
            </a:r>
            <a:endParaRPr lang="en-US" altLang="ja-JP" sz="3969" dirty="0">
              <a:ln w="12700">
                <a:solidFill>
                  <a:schemeClr val="bg1"/>
                </a:solidFill>
              </a:ln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4" name="字幕 2">
            <a:extLst>
              <a:ext uri="{FF2B5EF4-FFF2-40B4-BE49-F238E27FC236}">
                <a16:creationId xmlns:a16="http://schemas.microsoft.com/office/drawing/2014/main" id="{BF42B275-DCEE-49EE-9EE5-0CFD105E73B4}"/>
              </a:ext>
            </a:extLst>
          </p:cNvPr>
          <p:cNvSpPr txBox="1">
            <a:spLocks/>
          </p:cNvSpPr>
          <p:nvPr/>
        </p:nvSpPr>
        <p:spPr>
          <a:xfrm>
            <a:off x="23149" y="6220131"/>
            <a:ext cx="1444133" cy="3509833"/>
          </a:xfrm>
          <a:prstGeom prst="rect">
            <a:avLst/>
          </a:prstGeom>
        </p:spPr>
        <p:txBody>
          <a:bodyPr vert="eaVert" lIns="100817" tIns="50408" rIns="100817" bIns="5040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altLang="ja-JP" sz="3969" dirty="0">
              <a:ln w="12700">
                <a:solidFill>
                  <a:schemeClr val="bg1"/>
                </a:solidFill>
              </a:ln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r"/>
            <a:r>
              <a:rPr lang="ja-JP" altLang="en-US" sz="3969" dirty="0">
                <a:ln w="12700">
                  <a:solidFill>
                    <a:schemeClr val="bg1"/>
                  </a:solidFill>
                </a:ln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つなぐ笑顔</a:t>
            </a:r>
            <a:endParaRPr lang="en-US" altLang="ja-JP" sz="3969" dirty="0">
              <a:ln w="12700">
                <a:solidFill>
                  <a:schemeClr val="bg1"/>
                </a:solidFill>
              </a:ln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AAD4A574-8CF3-4CF1-BD97-9226D893663B}"/>
              </a:ext>
            </a:extLst>
          </p:cNvPr>
          <p:cNvSpPr txBox="1">
            <a:spLocks/>
          </p:cNvSpPr>
          <p:nvPr/>
        </p:nvSpPr>
        <p:spPr>
          <a:xfrm>
            <a:off x="4186523" y="8947025"/>
            <a:ext cx="2115378" cy="465678"/>
          </a:xfrm>
          <a:prstGeom prst="rect">
            <a:avLst/>
          </a:prstGeom>
        </p:spPr>
        <p:txBody>
          <a:bodyPr vert="horz" lIns="100817" tIns="50408" rIns="100817" bIns="50408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ja-JP" altLang="en-US" sz="1764" dirty="0">
              <a:latin typeface="+mn-ea"/>
              <a:ea typeface="+mn-ea"/>
            </a:endParaRPr>
          </a:p>
        </p:txBody>
      </p:sp>
      <p:pic>
        <p:nvPicPr>
          <p:cNvPr id="5" name="図 4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B5030BC8-FC35-4A93-A72F-77389F7B32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80" y="9999155"/>
            <a:ext cx="1444133" cy="597186"/>
          </a:xfrm>
          <a:prstGeom prst="rect">
            <a:avLst/>
          </a:prstGeom>
        </p:spPr>
      </p:pic>
      <p:sp>
        <p:nvSpPr>
          <p:cNvPr id="21" name="テキスト ボックス 13">
            <a:extLst>
              <a:ext uri="{FF2B5EF4-FFF2-40B4-BE49-F238E27FC236}">
                <a16:creationId xmlns:a16="http://schemas.microsoft.com/office/drawing/2014/main" id="{6402F62F-8638-43D0-98EE-9C9A559A5BC0}"/>
              </a:ext>
            </a:extLst>
          </p:cNvPr>
          <p:cNvSpPr txBox="1"/>
          <p:nvPr/>
        </p:nvSpPr>
        <p:spPr>
          <a:xfrm>
            <a:off x="1626521" y="9939071"/>
            <a:ext cx="3532602" cy="650740"/>
          </a:xfrm>
          <a:prstGeom prst="rect">
            <a:avLst/>
          </a:prstGeom>
          <a:solidFill>
            <a:srgbClr val="FFFFCC">
              <a:alpha val="80000"/>
            </a:srgbClr>
          </a:solidFill>
          <a:ln w="19050">
            <a:solidFill>
              <a:srgbClr val="9966FF"/>
            </a:solidFill>
            <a:prstDash val="sysDot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133350" algn="just">
              <a:spcAft>
                <a:spcPts val="0"/>
              </a:spcAft>
            </a:pPr>
            <a:r>
              <a:rPr lang="ja-JP" sz="1050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資格取得に興味がある、もっと学びたい方</a:t>
            </a:r>
            <a:endParaRPr lang="ja-JP" sz="105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en-US" sz="1400" b="1" kern="1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 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＊</a:t>
            </a:r>
            <a:r>
              <a:rPr lang="ja-JP" altLang="en-US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第</a:t>
            </a:r>
            <a:r>
              <a:rPr lang="en-US" alt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222</a:t>
            </a:r>
            <a:r>
              <a:rPr lang="ja-JP" altLang="en-US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回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初級カイロ事業セミナー</a:t>
            </a:r>
            <a:endParaRPr lang="ja-JP" sz="105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sz="1200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en-US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新潟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開催：</a:t>
            </a:r>
            <a:r>
              <a:rPr lang="en-US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2020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年</a:t>
            </a:r>
            <a:r>
              <a:rPr lang="en-US" alt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9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1400" b="1" kern="1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21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日～</a:t>
            </a:r>
            <a:r>
              <a:rPr lang="en-US" altLang="ja-JP" sz="1400" b="1" kern="1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9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1400" b="1" kern="1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27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日</a:t>
            </a:r>
            <a:endParaRPr lang="ja-JP" sz="105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pic>
        <p:nvPicPr>
          <p:cNvPr id="7" name="図 6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066B8358-72C4-478B-9651-E7C1714B26A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72" t="25830" r="-2931" b="40497"/>
          <a:stretch/>
        </p:blipFill>
        <p:spPr>
          <a:xfrm rot="21217704" flipH="1">
            <a:off x="3097655" y="-56451"/>
            <a:ext cx="2339749" cy="1690864"/>
          </a:xfrm>
          <a:prstGeom prst="rect">
            <a:avLst/>
          </a:prstGeom>
        </p:spPr>
      </p:pic>
      <p:pic>
        <p:nvPicPr>
          <p:cNvPr id="20" name="図 19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D2700298-7861-4BD6-B769-85D19E5218D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225" b="71510"/>
          <a:stretch/>
        </p:blipFill>
        <p:spPr>
          <a:xfrm>
            <a:off x="52776" y="603813"/>
            <a:ext cx="2262867" cy="1501763"/>
          </a:xfrm>
          <a:prstGeom prst="rect">
            <a:avLst/>
          </a:prstGeom>
        </p:spPr>
      </p:pic>
      <p:sp>
        <p:nvSpPr>
          <p:cNvPr id="23" name="字幕 2">
            <a:extLst>
              <a:ext uri="{FF2B5EF4-FFF2-40B4-BE49-F238E27FC236}">
                <a16:creationId xmlns:a16="http://schemas.microsoft.com/office/drawing/2014/main" id="{F1BA8C0E-1565-429C-B5A1-E8B8C431B20C}"/>
              </a:ext>
            </a:extLst>
          </p:cNvPr>
          <p:cNvSpPr txBox="1">
            <a:spLocks/>
          </p:cNvSpPr>
          <p:nvPr/>
        </p:nvSpPr>
        <p:spPr bwMode="auto">
          <a:xfrm>
            <a:off x="234897" y="950370"/>
            <a:ext cx="1757986" cy="808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ja-JP" altLang="en-US" sz="16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姿勢と健康って</a:t>
            </a:r>
            <a:endParaRPr lang="en-US" altLang="ja-JP" sz="16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  <a:p>
            <a:pPr algn="l"/>
            <a:r>
              <a:rPr lang="ja-JP" altLang="en-US" sz="16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関係あるの？？</a:t>
            </a:r>
            <a:endParaRPr lang="en-US" altLang="ja-JP" sz="16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</p:txBody>
      </p:sp>
      <p:sp>
        <p:nvSpPr>
          <p:cNvPr id="24" name="字幕 2">
            <a:extLst>
              <a:ext uri="{FF2B5EF4-FFF2-40B4-BE49-F238E27FC236}">
                <a16:creationId xmlns:a16="http://schemas.microsoft.com/office/drawing/2014/main" id="{A5F4E041-35C8-4FE9-BB45-02201B655E00}"/>
              </a:ext>
            </a:extLst>
          </p:cNvPr>
          <p:cNvSpPr txBox="1">
            <a:spLocks/>
          </p:cNvSpPr>
          <p:nvPr/>
        </p:nvSpPr>
        <p:spPr bwMode="auto">
          <a:xfrm>
            <a:off x="2596472" y="5789823"/>
            <a:ext cx="2837878" cy="89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en-US" altLang="ja-JP" sz="40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8</a:t>
            </a:r>
            <a:r>
              <a:rPr lang="ja-JP" altLang="en-US" sz="32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月</a:t>
            </a:r>
            <a:r>
              <a:rPr lang="en-US" altLang="ja-JP" sz="40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16</a:t>
            </a:r>
            <a:r>
              <a:rPr lang="ja-JP" altLang="en-US" sz="32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日</a:t>
            </a:r>
            <a:r>
              <a:rPr lang="ja-JP" altLang="en-US" sz="28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（</a:t>
            </a:r>
            <a:r>
              <a:rPr lang="ja-JP" altLang="en-US" sz="3200" b="1" kern="0" dirty="0">
                <a:solidFill>
                  <a:srgbClr val="FF0000"/>
                </a:solidFill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日</a:t>
            </a:r>
            <a:r>
              <a:rPr lang="ja-JP" altLang="en-US" sz="28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）</a:t>
            </a:r>
            <a:endParaRPr lang="en-US" altLang="ja-JP" sz="3200" b="1" kern="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sp>
        <p:nvSpPr>
          <p:cNvPr id="25" name="字幕 2">
            <a:extLst>
              <a:ext uri="{FF2B5EF4-FFF2-40B4-BE49-F238E27FC236}">
                <a16:creationId xmlns:a16="http://schemas.microsoft.com/office/drawing/2014/main" id="{EE5B663A-88AD-48C1-B77E-3A0C323297B5}"/>
              </a:ext>
            </a:extLst>
          </p:cNvPr>
          <p:cNvSpPr txBox="1">
            <a:spLocks/>
          </p:cNvSpPr>
          <p:nvPr/>
        </p:nvSpPr>
        <p:spPr bwMode="auto">
          <a:xfrm>
            <a:off x="5018265" y="5897168"/>
            <a:ext cx="2837879" cy="650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en-US" altLang="ja-JP" sz="32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9</a:t>
            </a:r>
            <a:r>
              <a:rPr lang="ja-JP" altLang="en-US" sz="32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：</a:t>
            </a:r>
            <a:r>
              <a:rPr lang="en-US" altLang="ja-JP" sz="32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30</a:t>
            </a:r>
            <a:r>
              <a:rPr lang="ja-JP" altLang="en-US" sz="32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～</a:t>
            </a:r>
            <a:r>
              <a:rPr lang="en-US" altLang="ja-JP" sz="32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15</a:t>
            </a:r>
            <a:r>
              <a:rPr lang="ja-JP" altLang="en-US" sz="32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：</a:t>
            </a:r>
            <a:r>
              <a:rPr lang="en-US" altLang="ja-JP" sz="32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00</a:t>
            </a:r>
            <a:endParaRPr lang="en-US" altLang="ja-JP" sz="2400" b="1" kern="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sp>
        <p:nvSpPr>
          <p:cNvPr id="27" name="字幕 2">
            <a:extLst>
              <a:ext uri="{FF2B5EF4-FFF2-40B4-BE49-F238E27FC236}">
                <a16:creationId xmlns:a16="http://schemas.microsoft.com/office/drawing/2014/main" id="{695B036D-19BF-4F54-BEC2-1D9B507F13C8}"/>
              </a:ext>
            </a:extLst>
          </p:cNvPr>
          <p:cNvSpPr txBox="1">
            <a:spLocks/>
          </p:cNvSpPr>
          <p:nvPr/>
        </p:nvSpPr>
        <p:spPr bwMode="auto">
          <a:xfrm>
            <a:off x="2932044" y="6599763"/>
            <a:ext cx="4441213" cy="650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ja-JP" altLang="en-US" sz="28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三条市栄体育館 多目的室１</a:t>
            </a:r>
            <a:endParaRPr lang="en-US" altLang="ja-JP" sz="2000" b="1" kern="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sp>
        <p:nvSpPr>
          <p:cNvPr id="28" name="字幕 2">
            <a:extLst>
              <a:ext uri="{FF2B5EF4-FFF2-40B4-BE49-F238E27FC236}">
                <a16:creationId xmlns:a16="http://schemas.microsoft.com/office/drawing/2014/main" id="{BED19A99-DBE5-4AE7-8A0C-A4440C5CB507}"/>
              </a:ext>
            </a:extLst>
          </p:cNvPr>
          <p:cNvSpPr txBox="1">
            <a:spLocks/>
          </p:cNvSpPr>
          <p:nvPr/>
        </p:nvSpPr>
        <p:spPr bwMode="auto">
          <a:xfrm>
            <a:off x="2557143" y="7225667"/>
            <a:ext cx="4814498" cy="96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r"/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参加費</a:t>
            </a:r>
            <a:r>
              <a:rPr lang="en-US" altLang="ja-JP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/7.000</a:t>
            </a:r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円　ペア</a:t>
            </a:r>
            <a:r>
              <a:rPr lang="en-US" altLang="ja-JP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11.000</a:t>
            </a:r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円　再受講</a:t>
            </a:r>
            <a:r>
              <a:rPr lang="en-US" altLang="ja-JP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4.000</a:t>
            </a:r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円　　　　　</a:t>
            </a:r>
            <a:endParaRPr lang="en-US" altLang="ja-JP" sz="1600" kern="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r"/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　　　　　　　　 （テキスト・昼食代・消費税込み）</a:t>
            </a:r>
            <a:endParaRPr lang="en-US" altLang="ja-JP" sz="1600" kern="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r"/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持ち物</a:t>
            </a:r>
            <a:r>
              <a:rPr lang="en-US" altLang="ja-JP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/</a:t>
            </a:r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動きやすい服装・タオル・筆記用具</a:t>
            </a:r>
            <a:endParaRPr lang="en-US" altLang="ja-JP" sz="1600" kern="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sp>
        <p:nvSpPr>
          <p:cNvPr id="30" name="角丸四角形 11">
            <a:extLst>
              <a:ext uri="{FF2B5EF4-FFF2-40B4-BE49-F238E27FC236}">
                <a16:creationId xmlns:a16="http://schemas.microsoft.com/office/drawing/2014/main" id="{5707957A-8B26-4E91-A842-0559362892F2}"/>
              </a:ext>
            </a:extLst>
          </p:cNvPr>
          <p:cNvSpPr/>
          <p:nvPr/>
        </p:nvSpPr>
        <p:spPr>
          <a:xfrm>
            <a:off x="5182131" y="9936937"/>
            <a:ext cx="2376264" cy="622394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0812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申込先</a:t>
            </a:r>
            <a:r>
              <a:rPr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3" name="字幕 2">
            <a:extLst>
              <a:ext uri="{FF2B5EF4-FFF2-40B4-BE49-F238E27FC236}">
                <a16:creationId xmlns:a16="http://schemas.microsoft.com/office/drawing/2014/main" id="{FFAA246F-9C34-4E80-82C3-6CD59147BAB7}"/>
              </a:ext>
            </a:extLst>
          </p:cNvPr>
          <p:cNvSpPr txBox="1">
            <a:spLocks/>
          </p:cNvSpPr>
          <p:nvPr/>
        </p:nvSpPr>
        <p:spPr bwMode="auto">
          <a:xfrm>
            <a:off x="3545920" y="330364"/>
            <a:ext cx="2281331" cy="808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rmAutofit fontScale="85000" lnSpcReduction="20000"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ja-JP" altLang="en-US" sz="14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カラダの歪みや</a:t>
            </a:r>
            <a:endParaRPr lang="en-US" altLang="ja-JP" sz="14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  <a:p>
            <a:pPr algn="l"/>
            <a:r>
              <a:rPr lang="ja-JP" altLang="en-US" sz="14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骨格を整える技術、</a:t>
            </a:r>
            <a:endParaRPr lang="en-US" altLang="ja-JP" sz="14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  <a:p>
            <a:pPr algn="l"/>
            <a:r>
              <a:rPr lang="ja-JP" altLang="en-US" sz="14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セルフケアについて</a:t>
            </a:r>
            <a:endParaRPr lang="en-US" altLang="ja-JP" sz="14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  <a:p>
            <a:pPr algn="l"/>
            <a:r>
              <a:rPr lang="ja-JP" altLang="en-US" sz="14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楽しく学べます♪</a:t>
            </a:r>
            <a:endParaRPr lang="en-US" altLang="ja-JP" sz="14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</p:txBody>
      </p:sp>
      <p:pic>
        <p:nvPicPr>
          <p:cNvPr id="35" name="図 34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6E38E6A7-5474-4044-B06D-8D87B88F7FD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9" t="-641" r="36460" b="63968"/>
          <a:stretch/>
        </p:blipFill>
        <p:spPr>
          <a:xfrm flipH="1">
            <a:off x="8694057" y="7473721"/>
            <a:ext cx="2834640" cy="1154241"/>
          </a:xfrm>
          <a:prstGeom prst="rect">
            <a:avLst/>
          </a:prstGeom>
        </p:spPr>
      </p:pic>
      <p:sp>
        <p:nvSpPr>
          <p:cNvPr id="34" name="字幕 2">
            <a:extLst>
              <a:ext uri="{FF2B5EF4-FFF2-40B4-BE49-F238E27FC236}">
                <a16:creationId xmlns:a16="http://schemas.microsoft.com/office/drawing/2014/main" id="{6ED7A7B0-A8D1-4A0E-9E92-B46E37F238EF}"/>
              </a:ext>
            </a:extLst>
          </p:cNvPr>
          <p:cNvSpPr txBox="1">
            <a:spLocks/>
          </p:cNvSpPr>
          <p:nvPr/>
        </p:nvSpPr>
        <p:spPr bwMode="auto">
          <a:xfrm>
            <a:off x="8372012" y="5999039"/>
            <a:ext cx="2131505" cy="808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ja-JP" altLang="en-US" sz="14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自分の健康のため</a:t>
            </a:r>
            <a:endParaRPr lang="en-US" altLang="ja-JP" sz="14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  <a:p>
            <a:pPr algn="l"/>
            <a:r>
              <a:rPr lang="ja-JP" altLang="en-US" sz="14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家族の健康のために</a:t>
            </a:r>
            <a:endParaRPr lang="en-US" altLang="ja-JP" sz="14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F9DCA15D-5B29-4F41-8F19-FA426918ACB0}"/>
              </a:ext>
            </a:extLst>
          </p:cNvPr>
          <p:cNvGrpSpPr/>
          <p:nvPr/>
        </p:nvGrpSpPr>
        <p:grpSpPr>
          <a:xfrm>
            <a:off x="-94286" y="3631069"/>
            <a:ext cx="1474376" cy="1116172"/>
            <a:chOff x="-94286" y="3631069"/>
            <a:chExt cx="1474376" cy="1116172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85F3F352-AFDF-45E0-A1D8-3EB405B6A470}"/>
                </a:ext>
              </a:extLst>
            </p:cNvPr>
            <p:cNvGrpSpPr/>
            <p:nvPr/>
          </p:nvGrpSpPr>
          <p:grpSpPr>
            <a:xfrm>
              <a:off x="-94286" y="3631069"/>
              <a:ext cx="1474376" cy="1116172"/>
              <a:chOff x="-94286" y="3631069"/>
              <a:chExt cx="1474376" cy="1116172"/>
            </a:xfrm>
          </p:grpSpPr>
          <p:grpSp>
            <p:nvGrpSpPr>
              <p:cNvPr id="39" name="グループ化 38">
                <a:extLst>
                  <a:ext uri="{FF2B5EF4-FFF2-40B4-BE49-F238E27FC236}">
                    <a16:creationId xmlns:a16="http://schemas.microsoft.com/office/drawing/2014/main" id="{E1FC4D02-448C-470B-A8C8-BD7B7B2E11FA}"/>
                  </a:ext>
                </a:extLst>
              </p:cNvPr>
              <p:cNvGrpSpPr/>
              <p:nvPr/>
            </p:nvGrpSpPr>
            <p:grpSpPr>
              <a:xfrm>
                <a:off x="-94286" y="3631069"/>
                <a:ext cx="1474376" cy="1116172"/>
                <a:chOff x="15039" y="26738"/>
                <a:chExt cx="2112099" cy="1587560"/>
              </a:xfrm>
            </p:grpSpPr>
            <p:sp>
              <p:nvSpPr>
                <p:cNvPr id="40" name="円/楕円 48">
                  <a:extLst>
                    <a:ext uri="{FF2B5EF4-FFF2-40B4-BE49-F238E27FC236}">
                      <a16:creationId xmlns:a16="http://schemas.microsoft.com/office/drawing/2014/main" id="{00000000-0008-0000-0000-000031000000}"/>
                    </a:ext>
                  </a:extLst>
                </p:cNvPr>
                <p:cNvSpPr/>
                <p:nvPr/>
              </p:nvSpPr>
              <p:spPr>
                <a:xfrm>
                  <a:off x="276225" y="26738"/>
                  <a:ext cx="1647825" cy="1504950"/>
                </a:xfrm>
                <a:prstGeom prst="ellipse">
                  <a:avLst/>
                </a:prstGeom>
                <a:solidFill>
                  <a:srgbClr val="FFFF00">
                    <a:alpha val="16863"/>
                  </a:srgbClr>
                </a:solidFill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1" name="角丸四角形 49">
                  <a:extLst>
                    <a:ext uri="{FF2B5EF4-FFF2-40B4-BE49-F238E27FC236}">
                      <a16:creationId xmlns:a16="http://schemas.microsoft.com/office/drawing/2014/main" id="{00000000-0008-0000-0000-000032000000}"/>
                    </a:ext>
                  </a:extLst>
                </p:cNvPr>
                <p:cNvSpPr/>
                <p:nvPr/>
              </p:nvSpPr>
              <p:spPr>
                <a:xfrm>
                  <a:off x="15039" y="733691"/>
                  <a:ext cx="2112099" cy="88060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0000"/>
                    </a:lnSpc>
                    <a:spcAft>
                      <a:spcPts val="600"/>
                    </a:spcAft>
                  </a:pPr>
                  <a:r>
                    <a:rPr lang="ja-JP" altLang="en-US" sz="2000" b="1" kern="100" dirty="0">
                      <a:solidFill>
                        <a:srgbClr val="000000"/>
                      </a:solidFill>
                      <a:effectLst>
                        <a:outerShdw blurRad="38100" dist="19050" dir="2700000" algn="tl">
                          <a:schemeClr val="dk1">
                            <a:alpha val="40000"/>
                          </a:schemeClr>
                        </a:outerShdw>
                      </a:effectLst>
                      <a:ea typeface="HG丸ｺﾞｼｯｸM-PRO" panose="020F0600000000000000" pitchFamily="50" charset="-128"/>
                      <a:cs typeface="Times New Roman" panose="02020603050405020304" pitchFamily="18" charset="0"/>
                    </a:rPr>
                    <a:t>限定</a:t>
                  </a:r>
                  <a:endParaRPr lang="ja-JP" sz="700" kern="100" dirty="0">
                    <a:effectLst/>
                    <a:ea typeface="ＭＳ 明朝" panose="02020609040205080304" pitchFamily="17" charset="-128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" name="角丸四角形 49">
                  <a:extLst>
                    <a:ext uri="{FF2B5EF4-FFF2-40B4-BE49-F238E27FC236}">
                      <a16:creationId xmlns:a16="http://schemas.microsoft.com/office/drawing/2014/main" id="{DC1C7FCC-ACDA-4FFF-AEFB-B2F689508BD0}"/>
                    </a:ext>
                  </a:extLst>
                </p:cNvPr>
                <p:cNvSpPr/>
                <p:nvPr/>
              </p:nvSpPr>
              <p:spPr>
                <a:xfrm>
                  <a:off x="175405" y="620751"/>
                  <a:ext cx="1488567" cy="697322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0000"/>
                    </a:lnSpc>
                    <a:spcAft>
                      <a:spcPts val="600"/>
                    </a:spcAft>
                  </a:pPr>
                  <a:r>
                    <a:rPr lang="en-US" altLang="ja-JP" sz="4000" b="1" kern="100" dirty="0">
                      <a:solidFill>
                        <a:srgbClr val="000000"/>
                      </a:solidFill>
                      <a:effectLst>
                        <a:outerShdw blurRad="38100" dist="19050" dir="2700000" algn="tl">
                          <a:schemeClr val="dk1">
                            <a:alpha val="40000"/>
                          </a:schemeClr>
                        </a:outerShdw>
                      </a:effectLst>
                      <a:ea typeface="HG丸ｺﾞｼｯｸM-PRO" panose="020F0600000000000000" pitchFamily="50" charset="-128"/>
                      <a:cs typeface="Times New Roman" panose="02020603050405020304" pitchFamily="18" charset="0"/>
                    </a:rPr>
                    <a:t>10</a:t>
                  </a:r>
                  <a:endParaRPr lang="ja-JP" sz="1800" kern="100" dirty="0">
                    <a:effectLst/>
                    <a:ea typeface="ＭＳ 明朝" panose="02020609040205080304" pitchFamily="17" charset="-128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10000"/>
                    </a:lnSpc>
                    <a:spcAft>
                      <a:spcPts val="600"/>
                    </a:spcAft>
                  </a:pPr>
                  <a:r>
                    <a:rPr lang="en-US" sz="2400" kern="0" dirty="0">
                      <a:effectLst/>
                      <a:ea typeface="ＭＳ 明朝" panose="02020609040205080304" pitchFamily="17" charset="-128"/>
                      <a:cs typeface="Times New Roman" panose="02020603050405020304" pitchFamily="18" charset="0"/>
                    </a:rPr>
                    <a:t> </a:t>
                  </a:r>
                  <a:endParaRPr lang="ja-JP" sz="1800" kern="100" dirty="0">
                    <a:effectLst/>
                    <a:ea typeface="ＭＳ 明朝" panose="02020609040205080304" pitchFamily="17" charset="-128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3" name="角丸四角形 49">
                <a:extLst>
                  <a:ext uri="{FF2B5EF4-FFF2-40B4-BE49-F238E27FC236}">
                    <a16:creationId xmlns:a16="http://schemas.microsoft.com/office/drawing/2014/main" id="{B4A52C59-18FF-4ADE-976C-71CFABCADFF3}"/>
                  </a:ext>
                </a:extLst>
              </p:cNvPr>
              <p:cNvSpPr/>
              <p:nvPr/>
            </p:nvSpPr>
            <p:spPr>
              <a:xfrm>
                <a:off x="561475" y="3841034"/>
                <a:ext cx="777284" cy="526588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0000"/>
                  </a:lnSpc>
                  <a:spcAft>
                    <a:spcPts val="600"/>
                  </a:spcAft>
                </a:pPr>
                <a:r>
                  <a:rPr lang="ja-JP" altLang="en-US" sz="1600" b="1" kern="100" dirty="0">
                    <a:solidFill>
                      <a:srgbClr val="000000"/>
                    </a:solidFill>
                    <a:effectLst>
                      <a:outerShdw blurRad="38100" dist="19050" dir="2700000" algn="tl">
                        <a:schemeClr val="dk1">
                          <a:alpha val="40000"/>
                        </a:schemeClr>
                      </a:outerShdw>
                    </a:effectLst>
                    <a:ea typeface="HG丸ｺﾞｼｯｸM-PRO" panose="020F0600000000000000" pitchFamily="50" charset="-128"/>
                    <a:cs typeface="Times New Roman" panose="02020603050405020304" pitchFamily="18" charset="0"/>
                  </a:rPr>
                  <a:t>名</a:t>
                </a:r>
                <a:endParaRPr lang="ja-JP" sz="900" kern="100" dirty="0">
                  <a:effectLst/>
                  <a:ea typeface="ＭＳ 明朝" panose="02020609040205080304" pitchFamily="17" charset="-128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0000"/>
                  </a:lnSpc>
                  <a:spcAft>
                    <a:spcPts val="600"/>
                  </a:spcAft>
                </a:pPr>
                <a:r>
                  <a:rPr lang="en-US" sz="1050" kern="0" dirty="0">
                    <a:effectLst/>
                    <a:ea typeface="ＭＳ 明朝" panose="02020609040205080304" pitchFamily="17" charset="-128"/>
                    <a:cs typeface="Times New Roman" panose="02020603050405020304" pitchFamily="18" charset="0"/>
                  </a:rPr>
                  <a:t> </a:t>
                </a:r>
                <a:endParaRPr lang="ja-JP" sz="900" kern="100" dirty="0">
                  <a:effectLst/>
                  <a:ea typeface="ＭＳ 明朝" panose="02020609040205080304" pitchFamily="17" charset="-128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4" name="角丸四角形 49">
              <a:extLst>
                <a:ext uri="{FF2B5EF4-FFF2-40B4-BE49-F238E27FC236}">
                  <a16:creationId xmlns:a16="http://schemas.microsoft.com/office/drawing/2014/main" id="{B3109B42-0FCF-4018-812E-D6DBE42C6F25}"/>
                </a:ext>
              </a:extLst>
            </p:cNvPr>
            <p:cNvSpPr/>
            <p:nvPr/>
          </p:nvSpPr>
          <p:spPr>
            <a:xfrm rot="21408018">
              <a:off x="814547" y="4225513"/>
              <a:ext cx="305091" cy="20557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0000"/>
                </a:lnSpc>
                <a:spcAft>
                  <a:spcPts val="600"/>
                </a:spcAft>
              </a:pPr>
              <a:r>
                <a:rPr lang="ja-JP" altLang="en-US" sz="1600" b="1" kern="100" dirty="0">
                  <a:solidFill>
                    <a:srgbClr val="00000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様</a:t>
              </a:r>
              <a:endParaRPr lang="ja-JP" sz="900" kern="100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110000"/>
                </a:lnSpc>
                <a:spcAft>
                  <a:spcPts val="600"/>
                </a:spcAft>
              </a:pPr>
              <a:r>
                <a:rPr lang="en-US" sz="1050" kern="0" dirty="0">
                  <a:effectLst/>
                  <a:ea typeface="ＭＳ 明朝" panose="02020609040205080304" pitchFamily="17" charset="-128"/>
                  <a:cs typeface="Times New Roman" panose="02020603050405020304" pitchFamily="18" charset="0"/>
                </a:rPr>
                <a:t> </a:t>
              </a:r>
              <a:endParaRPr lang="ja-JP" sz="900" kern="100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45" name="タイトル 1">
            <a:extLst>
              <a:ext uri="{FF2B5EF4-FFF2-40B4-BE49-F238E27FC236}">
                <a16:creationId xmlns:a16="http://schemas.microsoft.com/office/drawing/2014/main" id="{5413772D-D131-4307-A491-75C6D9EBD8D0}"/>
              </a:ext>
            </a:extLst>
          </p:cNvPr>
          <p:cNvSpPr txBox="1">
            <a:spLocks/>
          </p:cNvSpPr>
          <p:nvPr/>
        </p:nvSpPr>
        <p:spPr bwMode="auto">
          <a:xfrm>
            <a:off x="3096900" y="9464091"/>
            <a:ext cx="4441213" cy="467838"/>
          </a:xfrm>
          <a:prstGeom prst="rect">
            <a:avLst/>
          </a:prstGeom>
          <a:solidFill>
            <a:srgbClr val="FFFFFF">
              <a:alpha val="6196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ctr" anchorCtr="0" compatLnSpc="1">
            <a:prstTxWarp prst="textNoShape">
              <a:avLst/>
            </a:prstTxWarp>
            <a:normAutofit fontScale="85000" lnSpcReduction="10000"/>
          </a:bodyPr>
          <a:lstStyle>
            <a:lvl1pPr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2pPr>
            <a:lvl3pPr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3pPr>
            <a:lvl4pPr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4pPr>
            <a:lvl5pPr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5pPr>
            <a:lvl6pPr marL="457200"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6pPr>
            <a:lvl7pPr marL="914400"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7pPr>
            <a:lvl8pPr marL="1371600"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8pPr>
            <a:lvl9pPr marL="1828800"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US" altLang="ja-JP" sz="1000" b="1" kern="0" dirty="0">
                <a:solidFill>
                  <a:srgbClr val="FF0000"/>
                </a:solidFill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 </a:t>
            </a:r>
            <a:r>
              <a:rPr lang="ja-JP" altLang="en-US" sz="1600" b="1" kern="0" dirty="0">
                <a:solidFill>
                  <a:srgbClr val="FF0000"/>
                </a:solidFill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コロナ感染症予防対策を徹底してご案内いたします。</a:t>
            </a:r>
            <a:endParaRPr lang="ja-JP" altLang="en-US" sz="2000" b="1" kern="0" dirty="0">
              <a:solidFill>
                <a:srgbClr val="FF0000"/>
              </a:solidFill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4147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人, 女性, 電話, 携帯電話 が含まれている画像&#10;&#10;自動的に生成された説明">
            <a:extLst>
              <a:ext uri="{FF2B5EF4-FFF2-40B4-BE49-F238E27FC236}">
                <a16:creationId xmlns:a16="http://schemas.microsoft.com/office/drawing/2014/main" id="{AFBE4A38-7269-46A0-A20E-2E63AC544B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" y="5109921"/>
            <a:ext cx="7561263" cy="5670947"/>
          </a:xfrm>
          <a:prstGeom prst="rect">
            <a:avLst/>
          </a:prstGeom>
        </p:spPr>
      </p:pic>
      <p:pic>
        <p:nvPicPr>
          <p:cNvPr id="16" name="図 15" descr="人, 屋内, 女性, 立つ が含まれている画像&#10;&#10;自動的に生成された説明">
            <a:extLst>
              <a:ext uri="{FF2B5EF4-FFF2-40B4-BE49-F238E27FC236}">
                <a16:creationId xmlns:a16="http://schemas.microsoft.com/office/drawing/2014/main" id="{5C8FEA2D-17F1-4AF1-A4A0-A72FA419FE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0" t="11802" r="160" b="-7"/>
          <a:stretch/>
        </p:blipFill>
        <p:spPr>
          <a:xfrm>
            <a:off x="-12399" y="69079"/>
            <a:ext cx="7595291" cy="504084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B4EC9B7F-5D6D-41AE-A059-7D2A174434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69789" y="4522169"/>
            <a:ext cx="7628184" cy="1103823"/>
          </a:xfrm>
          <a:solidFill>
            <a:srgbClr val="FFFFFF">
              <a:alpha val="61961"/>
            </a:srgbClr>
          </a:solidFill>
        </p:spPr>
        <p:txBody>
          <a:bodyPr anchor="ctr">
            <a:normAutofit/>
          </a:bodyPr>
          <a:lstStyle/>
          <a:p>
            <a:pPr algn="l"/>
            <a:r>
              <a:rPr lang="en-US" altLang="ja-JP" sz="1800" b="1" spc="331" dirty="0">
                <a:latin typeface="+mn-ea"/>
                <a:ea typeface="+mn-ea"/>
              </a:rPr>
              <a:t> </a:t>
            </a:r>
            <a:r>
              <a:rPr lang="en-US" altLang="ja-JP" sz="4400" b="1" spc="331" dirty="0">
                <a:latin typeface="+mn-ea"/>
                <a:ea typeface="+mn-ea"/>
              </a:rPr>
              <a:t>1</a:t>
            </a:r>
            <a:r>
              <a:rPr lang="ja-JP" altLang="en-US" sz="4400" b="1" spc="331" dirty="0">
                <a:latin typeface="+mn-ea"/>
                <a:ea typeface="+mn-ea"/>
              </a:rPr>
              <a:t>日カイロプラクティック教室</a:t>
            </a:r>
          </a:p>
        </p:txBody>
      </p:sp>
      <p:sp>
        <p:nvSpPr>
          <p:cNvPr id="9" name="字幕 2">
            <a:extLst>
              <a:ext uri="{FF2B5EF4-FFF2-40B4-BE49-F238E27FC236}">
                <a16:creationId xmlns:a16="http://schemas.microsoft.com/office/drawing/2014/main" id="{D4BE281A-7B6E-4ED1-A6FC-1F8406E70E6F}"/>
              </a:ext>
            </a:extLst>
          </p:cNvPr>
          <p:cNvSpPr txBox="1">
            <a:spLocks/>
          </p:cNvSpPr>
          <p:nvPr/>
        </p:nvSpPr>
        <p:spPr>
          <a:xfrm>
            <a:off x="3685399" y="3152083"/>
            <a:ext cx="3446610" cy="1201098"/>
          </a:xfrm>
          <a:prstGeom prst="rect">
            <a:avLst/>
          </a:prstGeom>
        </p:spPr>
        <p:txBody>
          <a:bodyPr vert="horz" lIns="100817" tIns="50408" rIns="100817" bIns="5040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30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☑姿勢や歪みが気になっている</a:t>
            </a:r>
            <a:endParaRPr lang="en-US" altLang="ja-JP" sz="130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l"/>
            <a:r>
              <a:rPr lang="ja-JP" altLang="en-US" sz="130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☑骨盤を整える技術を学びたい</a:t>
            </a:r>
            <a:endParaRPr lang="en-US" altLang="ja-JP" sz="130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l"/>
            <a:r>
              <a:rPr lang="ja-JP" altLang="en-US" sz="130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☑健康で自分らしく働き続けたい</a:t>
            </a:r>
            <a:endParaRPr lang="en-US" altLang="ja-JP" sz="130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l"/>
            <a:r>
              <a:rPr lang="ja-JP" altLang="en-US" sz="130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☑健康と美容に関わる仕事に興味がある</a:t>
            </a:r>
            <a:endParaRPr lang="en-US" altLang="ja-JP" sz="130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sp>
        <p:nvSpPr>
          <p:cNvPr id="11" name="直角三角形 10">
            <a:extLst>
              <a:ext uri="{FF2B5EF4-FFF2-40B4-BE49-F238E27FC236}">
                <a16:creationId xmlns:a16="http://schemas.microsoft.com/office/drawing/2014/main" id="{B04EB86D-5F9F-404A-B8A0-AC43AE41ED4A}"/>
              </a:ext>
            </a:extLst>
          </p:cNvPr>
          <p:cNvSpPr/>
          <p:nvPr/>
        </p:nvSpPr>
        <p:spPr>
          <a:xfrm>
            <a:off x="1736" y="5078007"/>
            <a:ext cx="1462843" cy="4798669"/>
          </a:xfrm>
          <a:prstGeom prst="rtTriangle">
            <a:avLst/>
          </a:prstGeom>
          <a:solidFill>
            <a:srgbClr val="FFFF00">
              <a:alpha val="4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315"/>
          </a:p>
        </p:txBody>
      </p:sp>
      <p:sp>
        <p:nvSpPr>
          <p:cNvPr id="12" name="直角三角形 11">
            <a:extLst>
              <a:ext uri="{FF2B5EF4-FFF2-40B4-BE49-F238E27FC236}">
                <a16:creationId xmlns:a16="http://schemas.microsoft.com/office/drawing/2014/main" id="{6E12CEF0-9958-4411-8630-51AFCE4A6F41}"/>
              </a:ext>
            </a:extLst>
          </p:cNvPr>
          <p:cNvSpPr/>
          <p:nvPr/>
        </p:nvSpPr>
        <p:spPr>
          <a:xfrm rot="10800000">
            <a:off x="5960045" y="90509"/>
            <a:ext cx="1540251" cy="5040842"/>
          </a:xfrm>
          <a:prstGeom prst="rtTriangle">
            <a:avLst/>
          </a:prstGeom>
          <a:solidFill>
            <a:srgbClr val="FFFF00">
              <a:alpha val="4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315"/>
          </a:p>
        </p:txBody>
      </p:sp>
      <p:sp>
        <p:nvSpPr>
          <p:cNvPr id="29" name="字幕 2">
            <a:extLst>
              <a:ext uri="{FF2B5EF4-FFF2-40B4-BE49-F238E27FC236}">
                <a16:creationId xmlns:a16="http://schemas.microsoft.com/office/drawing/2014/main" id="{CAEE123A-9B24-4C69-8926-AD372698EA4C}"/>
              </a:ext>
            </a:extLst>
          </p:cNvPr>
          <p:cNvSpPr txBox="1">
            <a:spLocks/>
          </p:cNvSpPr>
          <p:nvPr/>
        </p:nvSpPr>
        <p:spPr>
          <a:xfrm>
            <a:off x="-64044" y="6811358"/>
            <a:ext cx="1444133" cy="3509833"/>
          </a:xfrm>
          <a:prstGeom prst="rect">
            <a:avLst/>
          </a:prstGeom>
        </p:spPr>
        <p:txBody>
          <a:bodyPr vert="eaVert" lIns="100817" tIns="50408" rIns="100817" bIns="5040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altLang="ja-JP" sz="3969" dirty="0">
              <a:ln w="12700">
                <a:solidFill>
                  <a:schemeClr val="bg1"/>
                </a:solidFill>
              </a:ln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r"/>
            <a:endParaRPr lang="en-US" altLang="ja-JP" sz="3969" dirty="0">
              <a:ln w="12700">
                <a:solidFill>
                  <a:schemeClr val="bg1"/>
                </a:solidFill>
              </a:ln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1" name="字幕 2">
            <a:extLst>
              <a:ext uri="{FF2B5EF4-FFF2-40B4-BE49-F238E27FC236}">
                <a16:creationId xmlns:a16="http://schemas.microsoft.com/office/drawing/2014/main" id="{130ADFF5-159B-40ED-9DB3-8689E5B8F327}"/>
              </a:ext>
            </a:extLst>
          </p:cNvPr>
          <p:cNvSpPr txBox="1">
            <a:spLocks/>
          </p:cNvSpPr>
          <p:nvPr/>
        </p:nvSpPr>
        <p:spPr>
          <a:xfrm>
            <a:off x="6547583" y="89899"/>
            <a:ext cx="871394" cy="3509833"/>
          </a:xfrm>
          <a:prstGeom prst="rect">
            <a:avLst/>
          </a:prstGeom>
        </p:spPr>
        <p:txBody>
          <a:bodyPr vert="eaVert" lIns="100817" tIns="50408" rIns="100817" bIns="5040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3969" dirty="0">
                <a:ln w="12700">
                  <a:solidFill>
                    <a:schemeClr val="bg1"/>
                  </a:solidFill>
                </a:ln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学ぶ楽しみ</a:t>
            </a:r>
            <a:endParaRPr lang="en-US" altLang="ja-JP" sz="3969" dirty="0">
              <a:ln w="12700">
                <a:solidFill>
                  <a:schemeClr val="bg1"/>
                </a:solidFill>
              </a:ln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4" name="字幕 2">
            <a:extLst>
              <a:ext uri="{FF2B5EF4-FFF2-40B4-BE49-F238E27FC236}">
                <a16:creationId xmlns:a16="http://schemas.microsoft.com/office/drawing/2014/main" id="{BF42B275-DCEE-49EE-9EE5-0CFD105E73B4}"/>
              </a:ext>
            </a:extLst>
          </p:cNvPr>
          <p:cNvSpPr txBox="1">
            <a:spLocks/>
          </p:cNvSpPr>
          <p:nvPr/>
        </p:nvSpPr>
        <p:spPr>
          <a:xfrm>
            <a:off x="23149" y="6220131"/>
            <a:ext cx="1444133" cy="3509833"/>
          </a:xfrm>
          <a:prstGeom prst="rect">
            <a:avLst/>
          </a:prstGeom>
        </p:spPr>
        <p:txBody>
          <a:bodyPr vert="eaVert" lIns="100817" tIns="50408" rIns="100817" bIns="5040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altLang="ja-JP" sz="3969" dirty="0">
              <a:ln w="12700">
                <a:solidFill>
                  <a:schemeClr val="bg1"/>
                </a:solidFill>
              </a:ln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r"/>
            <a:r>
              <a:rPr lang="ja-JP" altLang="en-US" sz="3969" dirty="0">
                <a:ln w="12700">
                  <a:solidFill>
                    <a:schemeClr val="bg1"/>
                  </a:solidFill>
                </a:ln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つなぐ笑顔</a:t>
            </a:r>
            <a:endParaRPr lang="en-US" altLang="ja-JP" sz="3969" dirty="0">
              <a:ln w="12700">
                <a:solidFill>
                  <a:schemeClr val="bg1"/>
                </a:solidFill>
              </a:ln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AAD4A574-8CF3-4CF1-BD97-9226D893663B}"/>
              </a:ext>
            </a:extLst>
          </p:cNvPr>
          <p:cNvSpPr txBox="1">
            <a:spLocks/>
          </p:cNvSpPr>
          <p:nvPr/>
        </p:nvSpPr>
        <p:spPr>
          <a:xfrm>
            <a:off x="4186523" y="8947025"/>
            <a:ext cx="2115378" cy="465678"/>
          </a:xfrm>
          <a:prstGeom prst="rect">
            <a:avLst/>
          </a:prstGeom>
        </p:spPr>
        <p:txBody>
          <a:bodyPr vert="horz" lIns="100817" tIns="50408" rIns="100817" bIns="50408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ja-JP" altLang="en-US" sz="1764" dirty="0">
              <a:latin typeface="+mn-ea"/>
              <a:ea typeface="+mn-ea"/>
            </a:endParaRPr>
          </a:p>
        </p:txBody>
      </p:sp>
      <p:pic>
        <p:nvPicPr>
          <p:cNvPr id="5" name="図 4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B5030BC8-FC35-4A93-A72F-77389F7B32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38" y="9922955"/>
            <a:ext cx="1530715" cy="597186"/>
          </a:xfrm>
          <a:prstGeom prst="rect">
            <a:avLst/>
          </a:prstGeom>
        </p:spPr>
      </p:pic>
      <p:sp>
        <p:nvSpPr>
          <p:cNvPr id="21" name="テキスト ボックス 13">
            <a:extLst>
              <a:ext uri="{FF2B5EF4-FFF2-40B4-BE49-F238E27FC236}">
                <a16:creationId xmlns:a16="http://schemas.microsoft.com/office/drawing/2014/main" id="{6402F62F-8638-43D0-98EE-9C9A559A5BC0}"/>
              </a:ext>
            </a:extLst>
          </p:cNvPr>
          <p:cNvSpPr txBox="1"/>
          <p:nvPr/>
        </p:nvSpPr>
        <p:spPr>
          <a:xfrm>
            <a:off x="1626521" y="9878111"/>
            <a:ext cx="3532602" cy="650740"/>
          </a:xfrm>
          <a:prstGeom prst="rect">
            <a:avLst/>
          </a:prstGeom>
          <a:solidFill>
            <a:srgbClr val="FFFFCC">
              <a:alpha val="80000"/>
            </a:srgbClr>
          </a:solidFill>
          <a:ln w="19050">
            <a:solidFill>
              <a:srgbClr val="9966FF"/>
            </a:solidFill>
            <a:prstDash val="sysDot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133350" algn="just">
              <a:spcAft>
                <a:spcPts val="0"/>
              </a:spcAft>
            </a:pPr>
            <a:r>
              <a:rPr lang="ja-JP" sz="1050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資格取得に興味がある、もっと学びたい方</a:t>
            </a:r>
            <a:endParaRPr lang="ja-JP" sz="105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en-US" sz="1400" b="1" kern="1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 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＊</a:t>
            </a:r>
            <a:r>
              <a:rPr lang="ja-JP" altLang="en-US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第</a:t>
            </a:r>
            <a:r>
              <a:rPr lang="en-US" alt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222</a:t>
            </a:r>
            <a:r>
              <a:rPr lang="ja-JP" altLang="en-US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回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初級カイロ事業セミナー</a:t>
            </a:r>
            <a:endParaRPr lang="ja-JP" sz="105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sz="1200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en-US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新潟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開催：</a:t>
            </a:r>
            <a:r>
              <a:rPr lang="en-US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2020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年</a:t>
            </a:r>
            <a:r>
              <a:rPr lang="en-US" alt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9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1400" b="1" kern="1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21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日～</a:t>
            </a:r>
            <a:r>
              <a:rPr lang="en-US" altLang="ja-JP" sz="1400" b="1" kern="1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9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1400" b="1" kern="1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27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日</a:t>
            </a:r>
            <a:endParaRPr lang="ja-JP" sz="105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pic>
        <p:nvPicPr>
          <p:cNvPr id="7" name="図 6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066B8358-72C4-478B-9651-E7C1714B26A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72" t="25830" r="-2931" b="40497"/>
          <a:stretch/>
        </p:blipFill>
        <p:spPr>
          <a:xfrm rot="21217704" flipH="1">
            <a:off x="3097655" y="34989"/>
            <a:ext cx="2339749" cy="1690864"/>
          </a:xfrm>
          <a:prstGeom prst="rect">
            <a:avLst/>
          </a:prstGeom>
        </p:spPr>
      </p:pic>
      <p:pic>
        <p:nvPicPr>
          <p:cNvPr id="20" name="図 19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D2700298-7861-4BD6-B769-85D19E5218D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225" b="71510"/>
          <a:stretch/>
        </p:blipFill>
        <p:spPr>
          <a:xfrm>
            <a:off x="52776" y="603813"/>
            <a:ext cx="2262867" cy="1501763"/>
          </a:xfrm>
          <a:prstGeom prst="rect">
            <a:avLst/>
          </a:prstGeom>
        </p:spPr>
      </p:pic>
      <p:sp>
        <p:nvSpPr>
          <p:cNvPr id="23" name="字幕 2">
            <a:extLst>
              <a:ext uri="{FF2B5EF4-FFF2-40B4-BE49-F238E27FC236}">
                <a16:creationId xmlns:a16="http://schemas.microsoft.com/office/drawing/2014/main" id="{F1BA8C0E-1565-429C-B5A1-E8B8C431B20C}"/>
              </a:ext>
            </a:extLst>
          </p:cNvPr>
          <p:cNvSpPr txBox="1">
            <a:spLocks/>
          </p:cNvSpPr>
          <p:nvPr/>
        </p:nvSpPr>
        <p:spPr bwMode="auto">
          <a:xfrm>
            <a:off x="234897" y="950370"/>
            <a:ext cx="1757986" cy="808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ja-JP" altLang="en-US" sz="16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姿勢と健康って</a:t>
            </a:r>
            <a:endParaRPr lang="en-US" altLang="ja-JP" sz="16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  <a:p>
            <a:pPr algn="l"/>
            <a:r>
              <a:rPr lang="ja-JP" altLang="en-US" sz="16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関係あるの？？</a:t>
            </a:r>
            <a:endParaRPr lang="en-US" altLang="ja-JP" sz="16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</p:txBody>
      </p:sp>
      <p:sp>
        <p:nvSpPr>
          <p:cNvPr id="24" name="字幕 2">
            <a:extLst>
              <a:ext uri="{FF2B5EF4-FFF2-40B4-BE49-F238E27FC236}">
                <a16:creationId xmlns:a16="http://schemas.microsoft.com/office/drawing/2014/main" id="{A5F4E041-35C8-4FE9-BB45-02201B655E00}"/>
              </a:ext>
            </a:extLst>
          </p:cNvPr>
          <p:cNvSpPr txBox="1">
            <a:spLocks/>
          </p:cNvSpPr>
          <p:nvPr/>
        </p:nvSpPr>
        <p:spPr bwMode="auto">
          <a:xfrm>
            <a:off x="2596472" y="5789823"/>
            <a:ext cx="2837878" cy="89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en-US" altLang="ja-JP" sz="40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8</a:t>
            </a:r>
            <a:r>
              <a:rPr lang="ja-JP" altLang="en-US" sz="32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月</a:t>
            </a:r>
            <a:r>
              <a:rPr lang="en-US" altLang="ja-JP" sz="40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16</a:t>
            </a:r>
            <a:r>
              <a:rPr lang="ja-JP" altLang="en-US" sz="32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日</a:t>
            </a:r>
            <a:r>
              <a:rPr lang="ja-JP" altLang="en-US" sz="28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（</a:t>
            </a:r>
            <a:r>
              <a:rPr lang="ja-JP" altLang="en-US" sz="3200" b="1" kern="0" dirty="0">
                <a:solidFill>
                  <a:srgbClr val="FF0000"/>
                </a:solidFill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日</a:t>
            </a:r>
            <a:r>
              <a:rPr lang="ja-JP" altLang="en-US" sz="28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）</a:t>
            </a:r>
            <a:endParaRPr lang="en-US" altLang="ja-JP" sz="3200" b="1" kern="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sp>
        <p:nvSpPr>
          <p:cNvPr id="25" name="字幕 2">
            <a:extLst>
              <a:ext uri="{FF2B5EF4-FFF2-40B4-BE49-F238E27FC236}">
                <a16:creationId xmlns:a16="http://schemas.microsoft.com/office/drawing/2014/main" id="{EE5B663A-88AD-48C1-B77E-3A0C323297B5}"/>
              </a:ext>
            </a:extLst>
          </p:cNvPr>
          <p:cNvSpPr txBox="1">
            <a:spLocks/>
          </p:cNvSpPr>
          <p:nvPr/>
        </p:nvSpPr>
        <p:spPr bwMode="auto">
          <a:xfrm>
            <a:off x="5018265" y="5897168"/>
            <a:ext cx="2837879" cy="650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en-US" altLang="ja-JP" sz="32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9</a:t>
            </a:r>
            <a:r>
              <a:rPr lang="ja-JP" altLang="en-US" sz="32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：</a:t>
            </a:r>
            <a:r>
              <a:rPr lang="en-US" altLang="ja-JP" sz="32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30</a:t>
            </a:r>
            <a:r>
              <a:rPr lang="ja-JP" altLang="en-US" sz="32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～</a:t>
            </a:r>
            <a:r>
              <a:rPr lang="en-US" altLang="ja-JP" sz="32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15</a:t>
            </a:r>
            <a:r>
              <a:rPr lang="ja-JP" altLang="en-US" sz="32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：</a:t>
            </a:r>
            <a:r>
              <a:rPr lang="en-US" altLang="ja-JP" sz="32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00</a:t>
            </a:r>
            <a:endParaRPr lang="en-US" altLang="ja-JP" sz="2400" b="1" kern="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sp>
        <p:nvSpPr>
          <p:cNvPr id="27" name="字幕 2">
            <a:extLst>
              <a:ext uri="{FF2B5EF4-FFF2-40B4-BE49-F238E27FC236}">
                <a16:creationId xmlns:a16="http://schemas.microsoft.com/office/drawing/2014/main" id="{695B036D-19BF-4F54-BEC2-1D9B507F13C8}"/>
              </a:ext>
            </a:extLst>
          </p:cNvPr>
          <p:cNvSpPr txBox="1">
            <a:spLocks/>
          </p:cNvSpPr>
          <p:nvPr/>
        </p:nvSpPr>
        <p:spPr bwMode="auto">
          <a:xfrm>
            <a:off x="2932044" y="6599763"/>
            <a:ext cx="4441213" cy="650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ja-JP" altLang="en-US" sz="28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三条市栄体育館 多目的室１</a:t>
            </a:r>
            <a:endParaRPr lang="en-US" altLang="ja-JP" sz="2000" b="1" kern="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sp>
        <p:nvSpPr>
          <p:cNvPr id="28" name="字幕 2">
            <a:extLst>
              <a:ext uri="{FF2B5EF4-FFF2-40B4-BE49-F238E27FC236}">
                <a16:creationId xmlns:a16="http://schemas.microsoft.com/office/drawing/2014/main" id="{BED19A99-DBE5-4AE7-8A0C-A4440C5CB507}"/>
              </a:ext>
            </a:extLst>
          </p:cNvPr>
          <p:cNvSpPr txBox="1">
            <a:spLocks/>
          </p:cNvSpPr>
          <p:nvPr/>
        </p:nvSpPr>
        <p:spPr bwMode="auto">
          <a:xfrm>
            <a:off x="2557143" y="7225667"/>
            <a:ext cx="4814498" cy="96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r"/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参加費</a:t>
            </a:r>
            <a:r>
              <a:rPr lang="en-US" altLang="ja-JP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/7.000</a:t>
            </a:r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円　ペア</a:t>
            </a:r>
            <a:r>
              <a:rPr lang="en-US" altLang="ja-JP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11.000</a:t>
            </a:r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円　再受講</a:t>
            </a:r>
            <a:r>
              <a:rPr lang="en-US" altLang="ja-JP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4.000</a:t>
            </a:r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円　　　　　</a:t>
            </a:r>
            <a:endParaRPr lang="en-US" altLang="ja-JP" sz="1600" kern="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r"/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　　　　　　　　 （テキスト・昼食代・消費税込み）</a:t>
            </a:r>
            <a:endParaRPr lang="en-US" altLang="ja-JP" sz="1600" kern="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r"/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持ち物</a:t>
            </a:r>
            <a:r>
              <a:rPr lang="en-US" altLang="ja-JP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/</a:t>
            </a:r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動きやすい服装・タオル・筆記用具</a:t>
            </a:r>
            <a:endParaRPr lang="en-US" altLang="ja-JP" sz="1600" kern="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sp>
        <p:nvSpPr>
          <p:cNvPr id="30" name="角丸四角形 11">
            <a:extLst>
              <a:ext uri="{FF2B5EF4-FFF2-40B4-BE49-F238E27FC236}">
                <a16:creationId xmlns:a16="http://schemas.microsoft.com/office/drawing/2014/main" id="{5707957A-8B26-4E91-A842-0559362892F2}"/>
              </a:ext>
            </a:extLst>
          </p:cNvPr>
          <p:cNvSpPr/>
          <p:nvPr/>
        </p:nvSpPr>
        <p:spPr>
          <a:xfrm>
            <a:off x="5182131" y="9906457"/>
            <a:ext cx="2236846" cy="613684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0812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3" name="字幕 2">
            <a:extLst>
              <a:ext uri="{FF2B5EF4-FFF2-40B4-BE49-F238E27FC236}">
                <a16:creationId xmlns:a16="http://schemas.microsoft.com/office/drawing/2014/main" id="{FFAA246F-9C34-4E80-82C3-6CD59147BAB7}"/>
              </a:ext>
            </a:extLst>
          </p:cNvPr>
          <p:cNvSpPr txBox="1">
            <a:spLocks/>
          </p:cNvSpPr>
          <p:nvPr/>
        </p:nvSpPr>
        <p:spPr bwMode="auto">
          <a:xfrm>
            <a:off x="3545920" y="330364"/>
            <a:ext cx="2281331" cy="808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rmAutofit fontScale="85000" lnSpcReduction="20000"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ja-JP" altLang="en-US" sz="14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カラダの歪みや</a:t>
            </a:r>
            <a:endParaRPr lang="en-US" altLang="ja-JP" sz="14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  <a:p>
            <a:pPr algn="l"/>
            <a:r>
              <a:rPr lang="ja-JP" altLang="en-US" sz="14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骨格を整える技術、</a:t>
            </a:r>
            <a:endParaRPr lang="en-US" altLang="ja-JP" sz="14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  <a:p>
            <a:pPr algn="l"/>
            <a:r>
              <a:rPr lang="ja-JP" altLang="en-US" sz="14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セルフケアについて</a:t>
            </a:r>
            <a:endParaRPr lang="en-US" altLang="ja-JP" sz="14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  <a:p>
            <a:pPr algn="l"/>
            <a:r>
              <a:rPr lang="ja-JP" altLang="en-US" sz="14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楽しく学べます♪</a:t>
            </a:r>
            <a:endParaRPr lang="en-US" altLang="ja-JP" sz="14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</p:txBody>
      </p:sp>
      <p:pic>
        <p:nvPicPr>
          <p:cNvPr id="35" name="図 34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6E38E6A7-5474-4044-B06D-8D87B88F7FD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9" t="-641" r="36460" b="63968"/>
          <a:stretch/>
        </p:blipFill>
        <p:spPr>
          <a:xfrm flipH="1">
            <a:off x="8694057" y="7473721"/>
            <a:ext cx="2834640" cy="1154241"/>
          </a:xfrm>
          <a:prstGeom prst="rect">
            <a:avLst/>
          </a:prstGeom>
        </p:spPr>
      </p:pic>
      <p:sp>
        <p:nvSpPr>
          <p:cNvPr id="34" name="字幕 2">
            <a:extLst>
              <a:ext uri="{FF2B5EF4-FFF2-40B4-BE49-F238E27FC236}">
                <a16:creationId xmlns:a16="http://schemas.microsoft.com/office/drawing/2014/main" id="{6ED7A7B0-A8D1-4A0E-9E92-B46E37F238EF}"/>
              </a:ext>
            </a:extLst>
          </p:cNvPr>
          <p:cNvSpPr txBox="1">
            <a:spLocks/>
          </p:cNvSpPr>
          <p:nvPr/>
        </p:nvSpPr>
        <p:spPr bwMode="auto">
          <a:xfrm>
            <a:off x="8372012" y="5999039"/>
            <a:ext cx="2131505" cy="808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ja-JP" altLang="en-US" sz="14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自分の健康のため</a:t>
            </a:r>
            <a:endParaRPr lang="en-US" altLang="ja-JP" sz="14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  <a:p>
            <a:pPr algn="l"/>
            <a:r>
              <a:rPr lang="ja-JP" altLang="en-US" sz="14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家族の健康のために</a:t>
            </a:r>
            <a:endParaRPr lang="en-US" altLang="ja-JP" sz="14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F9DCA15D-5B29-4F41-8F19-FA426918ACB0}"/>
              </a:ext>
            </a:extLst>
          </p:cNvPr>
          <p:cNvGrpSpPr/>
          <p:nvPr/>
        </p:nvGrpSpPr>
        <p:grpSpPr>
          <a:xfrm>
            <a:off x="-94286" y="3631069"/>
            <a:ext cx="1474376" cy="1116172"/>
            <a:chOff x="-94286" y="3631069"/>
            <a:chExt cx="1474376" cy="1116172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85F3F352-AFDF-45E0-A1D8-3EB405B6A470}"/>
                </a:ext>
              </a:extLst>
            </p:cNvPr>
            <p:cNvGrpSpPr/>
            <p:nvPr/>
          </p:nvGrpSpPr>
          <p:grpSpPr>
            <a:xfrm>
              <a:off x="-94286" y="3631069"/>
              <a:ext cx="1474376" cy="1116172"/>
              <a:chOff x="-94286" y="3631069"/>
              <a:chExt cx="1474376" cy="1116172"/>
            </a:xfrm>
          </p:grpSpPr>
          <p:grpSp>
            <p:nvGrpSpPr>
              <p:cNvPr id="39" name="グループ化 38">
                <a:extLst>
                  <a:ext uri="{FF2B5EF4-FFF2-40B4-BE49-F238E27FC236}">
                    <a16:creationId xmlns:a16="http://schemas.microsoft.com/office/drawing/2014/main" id="{E1FC4D02-448C-470B-A8C8-BD7B7B2E11FA}"/>
                  </a:ext>
                </a:extLst>
              </p:cNvPr>
              <p:cNvGrpSpPr/>
              <p:nvPr/>
            </p:nvGrpSpPr>
            <p:grpSpPr>
              <a:xfrm>
                <a:off x="-94286" y="3631069"/>
                <a:ext cx="1474376" cy="1116172"/>
                <a:chOff x="15039" y="26738"/>
                <a:chExt cx="2112099" cy="1587560"/>
              </a:xfrm>
            </p:grpSpPr>
            <p:sp>
              <p:nvSpPr>
                <p:cNvPr id="40" name="円/楕円 48">
                  <a:extLst>
                    <a:ext uri="{FF2B5EF4-FFF2-40B4-BE49-F238E27FC236}">
                      <a16:creationId xmlns:a16="http://schemas.microsoft.com/office/drawing/2014/main" id="{00000000-0008-0000-0000-000031000000}"/>
                    </a:ext>
                  </a:extLst>
                </p:cNvPr>
                <p:cNvSpPr/>
                <p:nvPr/>
              </p:nvSpPr>
              <p:spPr>
                <a:xfrm>
                  <a:off x="276225" y="26738"/>
                  <a:ext cx="1647825" cy="1504950"/>
                </a:xfrm>
                <a:prstGeom prst="ellipse">
                  <a:avLst/>
                </a:prstGeom>
                <a:solidFill>
                  <a:srgbClr val="FFFF00">
                    <a:alpha val="16863"/>
                  </a:srgbClr>
                </a:solidFill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1" name="角丸四角形 49">
                  <a:extLst>
                    <a:ext uri="{FF2B5EF4-FFF2-40B4-BE49-F238E27FC236}">
                      <a16:creationId xmlns:a16="http://schemas.microsoft.com/office/drawing/2014/main" id="{00000000-0008-0000-0000-000032000000}"/>
                    </a:ext>
                  </a:extLst>
                </p:cNvPr>
                <p:cNvSpPr/>
                <p:nvPr/>
              </p:nvSpPr>
              <p:spPr>
                <a:xfrm>
                  <a:off x="15039" y="733691"/>
                  <a:ext cx="2112099" cy="88060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0000"/>
                    </a:lnSpc>
                    <a:spcAft>
                      <a:spcPts val="600"/>
                    </a:spcAft>
                  </a:pPr>
                  <a:r>
                    <a:rPr lang="ja-JP" altLang="en-US" sz="2000" b="1" kern="100" dirty="0">
                      <a:solidFill>
                        <a:srgbClr val="000000"/>
                      </a:solidFill>
                      <a:effectLst>
                        <a:outerShdw blurRad="38100" dist="19050" dir="2700000" algn="tl">
                          <a:schemeClr val="dk1">
                            <a:alpha val="40000"/>
                          </a:schemeClr>
                        </a:outerShdw>
                      </a:effectLst>
                      <a:ea typeface="HG丸ｺﾞｼｯｸM-PRO" panose="020F0600000000000000" pitchFamily="50" charset="-128"/>
                      <a:cs typeface="Times New Roman" panose="02020603050405020304" pitchFamily="18" charset="0"/>
                    </a:rPr>
                    <a:t>限定</a:t>
                  </a:r>
                  <a:endParaRPr lang="ja-JP" sz="700" kern="100" dirty="0">
                    <a:effectLst/>
                    <a:ea typeface="ＭＳ 明朝" panose="02020609040205080304" pitchFamily="17" charset="-128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" name="角丸四角形 49">
                  <a:extLst>
                    <a:ext uri="{FF2B5EF4-FFF2-40B4-BE49-F238E27FC236}">
                      <a16:creationId xmlns:a16="http://schemas.microsoft.com/office/drawing/2014/main" id="{DC1C7FCC-ACDA-4FFF-AEFB-B2F689508BD0}"/>
                    </a:ext>
                  </a:extLst>
                </p:cNvPr>
                <p:cNvSpPr/>
                <p:nvPr/>
              </p:nvSpPr>
              <p:spPr>
                <a:xfrm>
                  <a:off x="175405" y="620751"/>
                  <a:ext cx="1488567" cy="697322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0000"/>
                    </a:lnSpc>
                    <a:spcAft>
                      <a:spcPts val="600"/>
                    </a:spcAft>
                  </a:pPr>
                  <a:r>
                    <a:rPr lang="en-US" altLang="ja-JP" sz="4000" b="1" kern="100" dirty="0">
                      <a:solidFill>
                        <a:srgbClr val="000000"/>
                      </a:solidFill>
                      <a:effectLst>
                        <a:outerShdw blurRad="38100" dist="19050" dir="2700000" algn="tl">
                          <a:schemeClr val="dk1">
                            <a:alpha val="40000"/>
                          </a:schemeClr>
                        </a:outerShdw>
                      </a:effectLst>
                      <a:ea typeface="HG丸ｺﾞｼｯｸM-PRO" panose="020F0600000000000000" pitchFamily="50" charset="-128"/>
                      <a:cs typeface="Times New Roman" panose="02020603050405020304" pitchFamily="18" charset="0"/>
                    </a:rPr>
                    <a:t>10</a:t>
                  </a:r>
                  <a:endParaRPr lang="ja-JP" sz="1800" kern="100" dirty="0">
                    <a:effectLst/>
                    <a:ea typeface="ＭＳ 明朝" panose="02020609040205080304" pitchFamily="17" charset="-128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10000"/>
                    </a:lnSpc>
                    <a:spcAft>
                      <a:spcPts val="600"/>
                    </a:spcAft>
                  </a:pPr>
                  <a:r>
                    <a:rPr lang="en-US" sz="2400" kern="0" dirty="0">
                      <a:effectLst/>
                      <a:ea typeface="ＭＳ 明朝" panose="02020609040205080304" pitchFamily="17" charset="-128"/>
                      <a:cs typeface="Times New Roman" panose="02020603050405020304" pitchFamily="18" charset="0"/>
                    </a:rPr>
                    <a:t> </a:t>
                  </a:r>
                  <a:endParaRPr lang="ja-JP" sz="1800" kern="100" dirty="0">
                    <a:effectLst/>
                    <a:ea typeface="ＭＳ 明朝" panose="02020609040205080304" pitchFamily="17" charset="-128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3" name="角丸四角形 49">
                <a:extLst>
                  <a:ext uri="{FF2B5EF4-FFF2-40B4-BE49-F238E27FC236}">
                    <a16:creationId xmlns:a16="http://schemas.microsoft.com/office/drawing/2014/main" id="{B4A52C59-18FF-4ADE-976C-71CFABCADFF3}"/>
                  </a:ext>
                </a:extLst>
              </p:cNvPr>
              <p:cNvSpPr/>
              <p:nvPr/>
            </p:nvSpPr>
            <p:spPr>
              <a:xfrm>
                <a:off x="561475" y="3841034"/>
                <a:ext cx="777284" cy="526588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0000"/>
                  </a:lnSpc>
                  <a:spcAft>
                    <a:spcPts val="600"/>
                  </a:spcAft>
                </a:pPr>
                <a:r>
                  <a:rPr lang="ja-JP" altLang="en-US" sz="1600" b="1" kern="100" dirty="0">
                    <a:solidFill>
                      <a:srgbClr val="000000"/>
                    </a:solidFill>
                    <a:effectLst>
                      <a:outerShdw blurRad="38100" dist="19050" dir="2700000" algn="tl">
                        <a:schemeClr val="dk1">
                          <a:alpha val="40000"/>
                        </a:schemeClr>
                      </a:outerShdw>
                    </a:effectLst>
                    <a:ea typeface="HG丸ｺﾞｼｯｸM-PRO" panose="020F0600000000000000" pitchFamily="50" charset="-128"/>
                    <a:cs typeface="Times New Roman" panose="02020603050405020304" pitchFamily="18" charset="0"/>
                  </a:rPr>
                  <a:t>名</a:t>
                </a:r>
                <a:endParaRPr lang="ja-JP" sz="900" kern="100" dirty="0">
                  <a:effectLst/>
                  <a:ea typeface="ＭＳ 明朝" panose="02020609040205080304" pitchFamily="17" charset="-128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0000"/>
                  </a:lnSpc>
                  <a:spcAft>
                    <a:spcPts val="600"/>
                  </a:spcAft>
                </a:pPr>
                <a:r>
                  <a:rPr lang="en-US" sz="1050" kern="0" dirty="0">
                    <a:effectLst/>
                    <a:ea typeface="ＭＳ 明朝" panose="02020609040205080304" pitchFamily="17" charset="-128"/>
                    <a:cs typeface="Times New Roman" panose="02020603050405020304" pitchFamily="18" charset="0"/>
                  </a:rPr>
                  <a:t> </a:t>
                </a:r>
                <a:endParaRPr lang="ja-JP" sz="900" kern="100" dirty="0">
                  <a:effectLst/>
                  <a:ea typeface="ＭＳ 明朝" panose="02020609040205080304" pitchFamily="17" charset="-128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4" name="角丸四角形 49">
              <a:extLst>
                <a:ext uri="{FF2B5EF4-FFF2-40B4-BE49-F238E27FC236}">
                  <a16:creationId xmlns:a16="http://schemas.microsoft.com/office/drawing/2014/main" id="{B3109B42-0FCF-4018-812E-D6DBE42C6F25}"/>
                </a:ext>
              </a:extLst>
            </p:cNvPr>
            <p:cNvSpPr/>
            <p:nvPr/>
          </p:nvSpPr>
          <p:spPr>
            <a:xfrm rot="21408018">
              <a:off x="814547" y="4225513"/>
              <a:ext cx="305091" cy="20557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0000"/>
                </a:lnSpc>
                <a:spcAft>
                  <a:spcPts val="600"/>
                </a:spcAft>
              </a:pPr>
              <a:r>
                <a:rPr lang="ja-JP" altLang="en-US" sz="1600" b="1" kern="100" dirty="0">
                  <a:solidFill>
                    <a:srgbClr val="00000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様</a:t>
              </a:r>
              <a:endParaRPr lang="ja-JP" sz="900" kern="100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110000"/>
                </a:lnSpc>
                <a:spcAft>
                  <a:spcPts val="600"/>
                </a:spcAft>
              </a:pPr>
              <a:r>
                <a:rPr lang="en-US" sz="1050" kern="0" dirty="0">
                  <a:effectLst/>
                  <a:ea typeface="ＭＳ 明朝" panose="02020609040205080304" pitchFamily="17" charset="-128"/>
                  <a:cs typeface="Times New Roman" panose="02020603050405020304" pitchFamily="18" charset="0"/>
                </a:rPr>
                <a:t> </a:t>
              </a:r>
              <a:endParaRPr lang="ja-JP" sz="900" kern="100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45" name="タイトル 1">
            <a:extLst>
              <a:ext uri="{FF2B5EF4-FFF2-40B4-BE49-F238E27FC236}">
                <a16:creationId xmlns:a16="http://schemas.microsoft.com/office/drawing/2014/main" id="{5413772D-D131-4307-A491-75C6D9EBD8D0}"/>
              </a:ext>
            </a:extLst>
          </p:cNvPr>
          <p:cNvSpPr txBox="1">
            <a:spLocks/>
          </p:cNvSpPr>
          <p:nvPr/>
        </p:nvSpPr>
        <p:spPr bwMode="auto">
          <a:xfrm>
            <a:off x="3096900" y="9372651"/>
            <a:ext cx="4441213" cy="467838"/>
          </a:xfrm>
          <a:prstGeom prst="rect">
            <a:avLst/>
          </a:prstGeom>
          <a:solidFill>
            <a:srgbClr val="FFFFFF">
              <a:alpha val="6196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ctr" anchorCtr="0" compatLnSpc="1">
            <a:prstTxWarp prst="textNoShape">
              <a:avLst/>
            </a:prstTxWarp>
            <a:normAutofit fontScale="85000" lnSpcReduction="10000"/>
          </a:bodyPr>
          <a:lstStyle>
            <a:lvl1pPr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2pPr>
            <a:lvl3pPr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3pPr>
            <a:lvl4pPr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4pPr>
            <a:lvl5pPr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5pPr>
            <a:lvl6pPr marL="457200"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6pPr>
            <a:lvl7pPr marL="914400"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7pPr>
            <a:lvl8pPr marL="1371600"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8pPr>
            <a:lvl9pPr marL="1828800"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US" altLang="ja-JP" sz="1000" b="1" kern="0" dirty="0">
                <a:solidFill>
                  <a:srgbClr val="FF0000"/>
                </a:solidFill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 </a:t>
            </a:r>
            <a:r>
              <a:rPr lang="ja-JP" altLang="en-US" sz="1600" b="1" kern="0" dirty="0">
                <a:solidFill>
                  <a:srgbClr val="FF0000"/>
                </a:solidFill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コロナ感染症予防対策を徹底してご案内いたします。</a:t>
            </a:r>
            <a:endParaRPr lang="ja-JP" altLang="en-US" sz="2000" b="1" kern="0" dirty="0">
              <a:solidFill>
                <a:srgbClr val="FF0000"/>
              </a:solidFill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sp>
        <p:nvSpPr>
          <p:cNvPr id="36" name="字幕 2">
            <a:extLst>
              <a:ext uri="{FF2B5EF4-FFF2-40B4-BE49-F238E27FC236}">
                <a16:creationId xmlns:a16="http://schemas.microsoft.com/office/drawing/2014/main" id="{E340DE75-6B14-41EE-9F91-04C657362C95}"/>
              </a:ext>
            </a:extLst>
          </p:cNvPr>
          <p:cNvSpPr txBox="1">
            <a:spLocks/>
          </p:cNvSpPr>
          <p:nvPr/>
        </p:nvSpPr>
        <p:spPr bwMode="auto">
          <a:xfrm>
            <a:off x="5169981" y="9857523"/>
            <a:ext cx="2131505" cy="763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ja-JP" altLang="en-US" sz="14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申込先</a:t>
            </a:r>
            <a:endParaRPr lang="en-US" altLang="ja-JP" sz="14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1662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人, 屋内, 男, 若い が含まれている画像&#10;&#10;自動的に生成された説明">
            <a:extLst>
              <a:ext uri="{FF2B5EF4-FFF2-40B4-BE49-F238E27FC236}">
                <a16:creationId xmlns:a16="http://schemas.microsoft.com/office/drawing/2014/main" id="{8ADF0342-D000-44A0-A19C-88AD9DD19D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6"/>
          <a:stretch/>
        </p:blipFill>
        <p:spPr>
          <a:xfrm>
            <a:off x="-60960" y="5152782"/>
            <a:ext cx="7582892" cy="4936806"/>
          </a:xfrm>
          <a:prstGeom prst="rect">
            <a:avLst/>
          </a:prstGeom>
        </p:spPr>
      </p:pic>
      <p:pic>
        <p:nvPicPr>
          <p:cNvPr id="16" name="図 15" descr="人, 屋内, 女性, 立つ が含まれている画像&#10;&#10;自動的に生成された説明">
            <a:extLst>
              <a:ext uri="{FF2B5EF4-FFF2-40B4-BE49-F238E27FC236}">
                <a16:creationId xmlns:a16="http://schemas.microsoft.com/office/drawing/2014/main" id="{5C8FEA2D-17F1-4AF1-A4A0-A72FA419FE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0" t="11802" r="160" b="-7"/>
          <a:stretch/>
        </p:blipFill>
        <p:spPr>
          <a:xfrm>
            <a:off x="-12399" y="30480"/>
            <a:ext cx="7595291" cy="5079441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B4EC9B7F-5D6D-41AE-A059-7D2A174434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5" y="3899748"/>
            <a:ext cx="6545847" cy="1703230"/>
          </a:xfrm>
          <a:solidFill>
            <a:srgbClr val="FFFFFF">
              <a:alpha val="61961"/>
            </a:srgbClr>
          </a:solidFill>
        </p:spPr>
        <p:txBody>
          <a:bodyPr anchor="ctr">
            <a:normAutofit fontScale="90000"/>
          </a:bodyPr>
          <a:lstStyle/>
          <a:p>
            <a:pPr algn="l"/>
            <a:r>
              <a:rPr lang="ja-JP" altLang="en-US" sz="4400" b="1" spc="331" dirty="0">
                <a:latin typeface="+mn-ea"/>
                <a:ea typeface="+mn-ea"/>
              </a:rPr>
              <a:t> カイロプラクティック</a:t>
            </a:r>
            <a:br>
              <a:rPr lang="en-US" altLang="ja-JP" sz="4400" b="1" spc="331" dirty="0">
                <a:latin typeface="+mn-ea"/>
                <a:ea typeface="+mn-ea"/>
              </a:rPr>
            </a:br>
            <a:r>
              <a:rPr lang="ja-JP" altLang="en-US" sz="4400" b="1" spc="331" dirty="0">
                <a:latin typeface="+mn-ea"/>
                <a:ea typeface="+mn-ea"/>
              </a:rPr>
              <a:t> ライセンス体験＆説明会</a:t>
            </a:r>
          </a:p>
        </p:txBody>
      </p:sp>
      <p:sp>
        <p:nvSpPr>
          <p:cNvPr id="11" name="直角三角形 10">
            <a:extLst>
              <a:ext uri="{FF2B5EF4-FFF2-40B4-BE49-F238E27FC236}">
                <a16:creationId xmlns:a16="http://schemas.microsoft.com/office/drawing/2014/main" id="{B04EB86D-5F9F-404A-B8A0-AC43AE41ED4A}"/>
              </a:ext>
            </a:extLst>
          </p:cNvPr>
          <p:cNvSpPr/>
          <p:nvPr/>
        </p:nvSpPr>
        <p:spPr>
          <a:xfrm>
            <a:off x="-28744" y="5675717"/>
            <a:ext cx="1462843" cy="4200959"/>
          </a:xfrm>
          <a:prstGeom prst="rtTriangle">
            <a:avLst/>
          </a:prstGeom>
          <a:solidFill>
            <a:srgbClr val="FFFF00">
              <a:alpha val="4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315"/>
          </a:p>
        </p:txBody>
      </p:sp>
      <p:sp>
        <p:nvSpPr>
          <p:cNvPr id="12" name="直角三角形 11">
            <a:extLst>
              <a:ext uri="{FF2B5EF4-FFF2-40B4-BE49-F238E27FC236}">
                <a16:creationId xmlns:a16="http://schemas.microsoft.com/office/drawing/2014/main" id="{6E12CEF0-9958-4411-8630-51AFCE4A6F41}"/>
              </a:ext>
            </a:extLst>
          </p:cNvPr>
          <p:cNvSpPr/>
          <p:nvPr/>
        </p:nvSpPr>
        <p:spPr>
          <a:xfrm rot="10800000">
            <a:off x="6005764" y="14309"/>
            <a:ext cx="1540251" cy="3963074"/>
          </a:xfrm>
          <a:prstGeom prst="rtTriangle">
            <a:avLst/>
          </a:prstGeom>
          <a:solidFill>
            <a:srgbClr val="FFFF00">
              <a:alpha val="4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315"/>
          </a:p>
        </p:txBody>
      </p:sp>
      <p:sp>
        <p:nvSpPr>
          <p:cNvPr id="29" name="字幕 2">
            <a:extLst>
              <a:ext uri="{FF2B5EF4-FFF2-40B4-BE49-F238E27FC236}">
                <a16:creationId xmlns:a16="http://schemas.microsoft.com/office/drawing/2014/main" id="{CAEE123A-9B24-4C69-8926-AD372698EA4C}"/>
              </a:ext>
            </a:extLst>
          </p:cNvPr>
          <p:cNvSpPr txBox="1">
            <a:spLocks/>
          </p:cNvSpPr>
          <p:nvPr/>
        </p:nvSpPr>
        <p:spPr>
          <a:xfrm>
            <a:off x="-64044" y="6811358"/>
            <a:ext cx="1444133" cy="3509833"/>
          </a:xfrm>
          <a:prstGeom prst="rect">
            <a:avLst/>
          </a:prstGeom>
        </p:spPr>
        <p:txBody>
          <a:bodyPr vert="eaVert" lIns="100817" tIns="50408" rIns="100817" bIns="5040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altLang="ja-JP" sz="3969" dirty="0">
              <a:ln w="12700">
                <a:solidFill>
                  <a:schemeClr val="bg1"/>
                </a:solidFill>
              </a:ln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r"/>
            <a:endParaRPr lang="en-US" altLang="ja-JP" sz="3969" dirty="0">
              <a:ln w="12700">
                <a:solidFill>
                  <a:schemeClr val="bg1"/>
                </a:solidFill>
              </a:ln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1" name="字幕 2">
            <a:extLst>
              <a:ext uri="{FF2B5EF4-FFF2-40B4-BE49-F238E27FC236}">
                <a16:creationId xmlns:a16="http://schemas.microsoft.com/office/drawing/2014/main" id="{130ADFF5-159B-40ED-9DB3-8689E5B8F327}"/>
              </a:ext>
            </a:extLst>
          </p:cNvPr>
          <p:cNvSpPr txBox="1">
            <a:spLocks/>
          </p:cNvSpPr>
          <p:nvPr/>
        </p:nvSpPr>
        <p:spPr>
          <a:xfrm>
            <a:off x="-201035" y="6695557"/>
            <a:ext cx="871394" cy="3181120"/>
          </a:xfrm>
          <a:prstGeom prst="rect">
            <a:avLst/>
          </a:prstGeom>
        </p:spPr>
        <p:txBody>
          <a:bodyPr vert="eaVert" lIns="100817" tIns="50408" rIns="100817" bIns="5040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ja-JP" sz="3969" dirty="0">
              <a:ln w="12700">
                <a:solidFill>
                  <a:schemeClr val="bg1"/>
                </a:solidFill>
              </a:ln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AAD4A574-8CF3-4CF1-BD97-9226D893663B}"/>
              </a:ext>
            </a:extLst>
          </p:cNvPr>
          <p:cNvSpPr txBox="1">
            <a:spLocks/>
          </p:cNvSpPr>
          <p:nvPr/>
        </p:nvSpPr>
        <p:spPr>
          <a:xfrm>
            <a:off x="4186523" y="8947025"/>
            <a:ext cx="2115378" cy="465678"/>
          </a:xfrm>
          <a:prstGeom prst="rect">
            <a:avLst/>
          </a:prstGeom>
        </p:spPr>
        <p:txBody>
          <a:bodyPr vert="horz" lIns="100817" tIns="50408" rIns="100817" bIns="50408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ja-JP" altLang="en-US" sz="1764" dirty="0">
              <a:latin typeface="+mn-ea"/>
              <a:ea typeface="+mn-ea"/>
            </a:endParaRPr>
          </a:p>
        </p:txBody>
      </p:sp>
      <p:sp>
        <p:nvSpPr>
          <p:cNvPr id="21" name="テキスト ボックス 13">
            <a:extLst>
              <a:ext uri="{FF2B5EF4-FFF2-40B4-BE49-F238E27FC236}">
                <a16:creationId xmlns:a16="http://schemas.microsoft.com/office/drawing/2014/main" id="{6402F62F-8638-43D0-98EE-9C9A559A5BC0}"/>
              </a:ext>
            </a:extLst>
          </p:cNvPr>
          <p:cNvSpPr txBox="1"/>
          <p:nvPr/>
        </p:nvSpPr>
        <p:spPr>
          <a:xfrm>
            <a:off x="3732114" y="9850890"/>
            <a:ext cx="3754983" cy="828236"/>
          </a:xfrm>
          <a:prstGeom prst="rect">
            <a:avLst/>
          </a:prstGeom>
          <a:solidFill>
            <a:srgbClr val="FFFFCC">
              <a:alpha val="80000"/>
            </a:srgbClr>
          </a:solidFill>
          <a:ln w="19050">
            <a:solidFill>
              <a:srgbClr val="9966FF"/>
            </a:solidFill>
            <a:prstDash val="sysDot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133350" algn="just">
              <a:spcAft>
                <a:spcPts val="0"/>
              </a:spcAft>
            </a:pPr>
            <a:r>
              <a:rPr lang="ja-JP" sz="1400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資格取得に興味がある、もっと学びたい方</a:t>
            </a:r>
            <a:endParaRPr lang="ja-JP" sz="140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en-US" sz="1400" b="1" kern="1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 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＊</a:t>
            </a:r>
            <a:r>
              <a:rPr lang="ja-JP" altLang="en-US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第</a:t>
            </a:r>
            <a:r>
              <a:rPr lang="en-US" alt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223</a:t>
            </a:r>
            <a:r>
              <a:rPr lang="ja-JP" altLang="en-US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回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初級カイロ事業セミナー</a:t>
            </a:r>
            <a:endParaRPr lang="ja-JP" sz="140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sz="1400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en-US" altLang="ja-JP" sz="1400" b="1" kern="1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E-must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開催：</a:t>
            </a:r>
            <a:r>
              <a:rPr lang="en-US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2020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年</a:t>
            </a:r>
            <a:r>
              <a:rPr lang="en-US" altLang="ja-JP" sz="1400" b="1" kern="1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11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1400" b="1" kern="1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1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日～</a:t>
            </a:r>
            <a:r>
              <a:rPr lang="en-US" alt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11</a:t>
            </a:r>
            <a:r>
              <a:rPr lang="ja-JP" altLang="en-US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30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日</a:t>
            </a:r>
            <a:endParaRPr lang="ja-JP" sz="140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pic>
        <p:nvPicPr>
          <p:cNvPr id="7" name="図 6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066B8358-72C4-478B-9651-E7C1714B2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72" t="25830" r="-2931" b="40497"/>
          <a:stretch/>
        </p:blipFill>
        <p:spPr>
          <a:xfrm rot="21217704" flipH="1">
            <a:off x="3002741" y="40272"/>
            <a:ext cx="2426349" cy="1536239"/>
          </a:xfrm>
          <a:prstGeom prst="rect">
            <a:avLst/>
          </a:prstGeom>
        </p:spPr>
      </p:pic>
      <p:pic>
        <p:nvPicPr>
          <p:cNvPr id="20" name="図 19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D2700298-7861-4BD6-B769-85D19E5218D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225" b="71510"/>
          <a:stretch/>
        </p:blipFill>
        <p:spPr>
          <a:xfrm>
            <a:off x="52776" y="603813"/>
            <a:ext cx="2262867" cy="1501763"/>
          </a:xfrm>
          <a:prstGeom prst="rect">
            <a:avLst/>
          </a:prstGeom>
        </p:spPr>
      </p:pic>
      <p:sp>
        <p:nvSpPr>
          <p:cNvPr id="24" name="字幕 2">
            <a:extLst>
              <a:ext uri="{FF2B5EF4-FFF2-40B4-BE49-F238E27FC236}">
                <a16:creationId xmlns:a16="http://schemas.microsoft.com/office/drawing/2014/main" id="{A5F4E041-35C8-4FE9-BB45-02201B655E00}"/>
              </a:ext>
            </a:extLst>
          </p:cNvPr>
          <p:cNvSpPr txBox="1">
            <a:spLocks/>
          </p:cNvSpPr>
          <p:nvPr/>
        </p:nvSpPr>
        <p:spPr bwMode="auto">
          <a:xfrm>
            <a:off x="2694233" y="5436765"/>
            <a:ext cx="2837878" cy="89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en-US" altLang="ja-JP" sz="44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10</a:t>
            </a:r>
            <a:r>
              <a:rPr lang="ja-JP" altLang="en-US" sz="28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月</a:t>
            </a:r>
            <a:r>
              <a:rPr lang="en-US" altLang="ja-JP" sz="44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18</a:t>
            </a:r>
            <a:r>
              <a:rPr lang="ja-JP" altLang="en-US" sz="28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日</a:t>
            </a:r>
            <a:r>
              <a:rPr lang="ja-JP" altLang="en-US" sz="24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（</a:t>
            </a:r>
            <a:r>
              <a:rPr lang="ja-JP" altLang="en-US" sz="3200" b="1" kern="0" dirty="0">
                <a:solidFill>
                  <a:srgbClr val="FF0000"/>
                </a:solidFill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日</a:t>
            </a:r>
            <a:r>
              <a:rPr lang="ja-JP" altLang="en-US" sz="24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）</a:t>
            </a:r>
            <a:endParaRPr lang="en-US" altLang="ja-JP" sz="2800" b="1" kern="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sp>
        <p:nvSpPr>
          <p:cNvPr id="25" name="字幕 2">
            <a:extLst>
              <a:ext uri="{FF2B5EF4-FFF2-40B4-BE49-F238E27FC236}">
                <a16:creationId xmlns:a16="http://schemas.microsoft.com/office/drawing/2014/main" id="{EE5B663A-88AD-48C1-B77E-3A0C323297B5}"/>
              </a:ext>
            </a:extLst>
          </p:cNvPr>
          <p:cNvSpPr txBox="1">
            <a:spLocks/>
          </p:cNvSpPr>
          <p:nvPr/>
        </p:nvSpPr>
        <p:spPr bwMode="auto">
          <a:xfrm>
            <a:off x="5556484" y="5609400"/>
            <a:ext cx="1865351" cy="1448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ja-JP" altLang="en-US" sz="26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➀</a:t>
            </a:r>
            <a:r>
              <a:rPr lang="en-US" altLang="ja-JP" sz="26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10</a:t>
            </a:r>
            <a:r>
              <a:rPr lang="ja-JP" altLang="en-US" sz="26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：</a:t>
            </a:r>
            <a:r>
              <a:rPr lang="en-US" altLang="ja-JP" sz="26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00</a:t>
            </a:r>
            <a:r>
              <a:rPr lang="ja-JP" altLang="en-US" sz="26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～</a:t>
            </a:r>
            <a:endParaRPr lang="en-US" altLang="ja-JP" sz="2600" b="1" kern="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l"/>
            <a:r>
              <a:rPr lang="ja-JP" altLang="en-US" sz="26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➁</a:t>
            </a:r>
            <a:r>
              <a:rPr lang="en-US" altLang="ja-JP" sz="26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14:00</a:t>
            </a:r>
            <a:r>
              <a:rPr lang="ja-JP" altLang="en-US" sz="26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～ </a:t>
            </a:r>
            <a:endParaRPr lang="en-US" altLang="ja-JP" sz="2600" b="1" kern="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l"/>
            <a:r>
              <a:rPr lang="ja-JP" altLang="en-US" sz="26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➂</a:t>
            </a:r>
            <a:r>
              <a:rPr lang="en-US" altLang="ja-JP" sz="26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17:00</a:t>
            </a:r>
            <a:r>
              <a:rPr lang="ja-JP" altLang="en-US" sz="26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～</a:t>
            </a:r>
            <a:endParaRPr lang="en-US" altLang="ja-JP" sz="2600" b="1" kern="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sp>
        <p:nvSpPr>
          <p:cNvPr id="27" name="字幕 2">
            <a:extLst>
              <a:ext uri="{FF2B5EF4-FFF2-40B4-BE49-F238E27FC236}">
                <a16:creationId xmlns:a16="http://schemas.microsoft.com/office/drawing/2014/main" id="{695B036D-19BF-4F54-BEC2-1D9B507F13C8}"/>
              </a:ext>
            </a:extLst>
          </p:cNvPr>
          <p:cNvSpPr txBox="1">
            <a:spLocks/>
          </p:cNvSpPr>
          <p:nvPr/>
        </p:nvSpPr>
        <p:spPr bwMode="auto">
          <a:xfrm>
            <a:off x="2962317" y="7015559"/>
            <a:ext cx="4486518" cy="650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ja-JP" altLang="en-US" sz="24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＠姿勢改善専門スタジオ</a:t>
            </a:r>
            <a:r>
              <a:rPr lang="en-US" altLang="ja-JP" sz="24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E-must</a:t>
            </a:r>
            <a:endParaRPr lang="en-US" altLang="ja-JP" sz="1800" b="1" kern="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sp>
        <p:nvSpPr>
          <p:cNvPr id="28" name="字幕 2">
            <a:extLst>
              <a:ext uri="{FF2B5EF4-FFF2-40B4-BE49-F238E27FC236}">
                <a16:creationId xmlns:a16="http://schemas.microsoft.com/office/drawing/2014/main" id="{BED19A99-DBE5-4AE7-8A0C-A4440C5CB507}"/>
              </a:ext>
            </a:extLst>
          </p:cNvPr>
          <p:cNvSpPr txBox="1">
            <a:spLocks/>
          </p:cNvSpPr>
          <p:nvPr/>
        </p:nvSpPr>
        <p:spPr bwMode="auto">
          <a:xfrm>
            <a:off x="3259677" y="7456256"/>
            <a:ext cx="4128198" cy="96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r"/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参加費</a:t>
            </a:r>
            <a:r>
              <a:rPr lang="en-US" altLang="ja-JP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/</a:t>
            </a:r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２</a:t>
            </a:r>
            <a:r>
              <a:rPr lang="en-US" altLang="ja-JP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.000</a:t>
            </a:r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円　ペア３</a:t>
            </a:r>
            <a:r>
              <a:rPr lang="en-US" altLang="ja-JP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.000</a:t>
            </a:r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円　</a:t>
            </a:r>
            <a:endParaRPr lang="en-US" altLang="ja-JP" sz="1600" kern="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r"/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持ち物</a:t>
            </a:r>
            <a:r>
              <a:rPr lang="en-US" altLang="ja-JP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/</a:t>
            </a:r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動きやすい服装・タオル</a:t>
            </a:r>
            <a:endParaRPr lang="en-US" altLang="ja-JP" sz="1600" kern="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sp>
        <p:nvSpPr>
          <p:cNvPr id="33" name="字幕 2">
            <a:extLst>
              <a:ext uri="{FF2B5EF4-FFF2-40B4-BE49-F238E27FC236}">
                <a16:creationId xmlns:a16="http://schemas.microsoft.com/office/drawing/2014/main" id="{FFAA246F-9C34-4E80-82C3-6CD59147BAB7}"/>
              </a:ext>
            </a:extLst>
          </p:cNvPr>
          <p:cNvSpPr txBox="1">
            <a:spLocks/>
          </p:cNvSpPr>
          <p:nvPr/>
        </p:nvSpPr>
        <p:spPr bwMode="auto">
          <a:xfrm>
            <a:off x="3359395" y="361130"/>
            <a:ext cx="2281331" cy="808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ja-JP" altLang="en-US" sz="14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　カイロとは？</a:t>
            </a:r>
            <a:endParaRPr lang="en-US" altLang="ja-JP" sz="14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  <a:p>
            <a:pPr algn="l"/>
            <a:r>
              <a:rPr lang="ja-JP" altLang="en-US" sz="14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施術体験を通じて</a:t>
            </a:r>
            <a:endParaRPr lang="en-US" altLang="ja-JP" sz="14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  <a:p>
            <a:pPr algn="l"/>
            <a:r>
              <a:rPr lang="ja-JP" altLang="en-US" sz="14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学んでみませんか♪</a:t>
            </a:r>
            <a:endParaRPr lang="en-US" altLang="ja-JP" sz="14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</p:txBody>
      </p:sp>
      <p:sp>
        <p:nvSpPr>
          <p:cNvPr id="34" name="字幕 2">
            <a:extLst>
              <a:ext uri="{FF2B5EF4-FFF2-40B4-BE49-F238E27FC236}">
                <a16:creationId xmlns:a16="http://schemas.microsoft.com/office/drawing/2014/main" id="{6ED7A7B0-A8D1-4A0E-9E92-B46E37F238EF}"/>
              </a:ext>
            </a:extLst>
          </p:cNvPr>
          <p:cNvSpPr txBox="1">
            <a:spLocks/>
          </p:cNvSpPr>
          <p:nvPr/>
        </p:nvSpPr>
        <p:spPr bwMode="auto">
          <a:xfrm>
            <a:off x="-60960" y="3884628"/>
            <a:ext cx="5159164" cy="446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rmAutofit fontScale="85000" lnSpcReduction="10000"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ja-JP" altLang="en-US" sz="18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～一緒に健康の輪を拡げる仲間を募集しています～</a:t>
            </a:r>
            <a:endParaRPr lang="en-US" altLang="ja-JP" sz="18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F9DCA15D-5B29-4F41-8F19-FA426918ACB0}"/>
              </a:ext>
            </a:extLst>
          </p:cNvPr>
          <p:cNvGrpSpPr/>
          <p:nvPr/>
        </p:nvGrpSpPr>
        <p:grpSpPr>
          <a:xfrm>
            <a:off x="5977886" y="4272193"/>
            <a:ext cx="1509211" cy="1116172"/>
            <a:chOff x="-94286" y="3631069"/>
            <a:chExt cx="1509211" cy="1116172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85F3F352-AFDF-45E0-A1D8-3EB405B6A470}"/>
                </a:ext>
              </a:extLst>
            </p:cNvPr>
            <p:cNvGrpSpPr/>
            <p:nvPr/>
          </p:nvGrpSpPr>
          <p:grpSpPr>
            <a:xfrm>
              <a:off x="-94286" y="3631069"/>
              <a:ext cx="1509211" cy="1116172"/>
              <a:chOff x="-94286" y="3631069"/>
              <a:chExt cx="1509211" cy="1116172"/>
            </a:xfrm>
          </p:grpSpPr>
          <p:grpSp>
            <p:nvGrpSpPr>
              <p:cNvPr id="39" name="グループ化 38">
                <a:extLst>
                  <a:ext uri="{FF2B5EF4-FFF2-40B4-BE49-F238E27FC236}">
                    <a16:creationId xmlns:a16="http://schemas.microsoft.com/office/drawing/2014/main" id="{E1FC4D02-448C-470B-A8C8-BD7B7B2E11FA}"/>
                  </a:ext>
                </a:extLst>
              </p:cNvPr>
              <p:cNvGrpSpPr/>
              <p:nvPr/>
            </p:nvGrpSpPr>
            <p:grpSpPr>
              <a:xfrm>
                <a:off x="-94286" y="3631069"/>
                <a:ext cx="1474376" cy="1116172"/>
                <a:chOff x="15039" y="26738"/>
                <a:chExt cx="2112099" cy="1587560"/>
              </a:xfrm>
            </p:grpSpPr>
            <p:sp>
              <p:nvSpPr>
                <p:cNvPr id="40" name="円/楕円 48">
                  <a:extLst>
                    <a:ext uri="{FF2B5EF4-FFF2-40B4-BE49-F238E27FC236}">
                      <a16:creationId xmlns:a16="http://schemas.microsoft.com/office/drawing/2014/main" id="{00000000-0008-0000-0000-000031000000}"/>
                    </a:ext>
                  </a:extLst>
                </p:cNvPr>
                <p:cNvSpPr/>
                <p:nvPr/>
              </p:nvSpPr>
              <p:spPr>
                <a:xfrm>
                  <a:off x="276225" y="26738"/>
                  <a:ext cx="1647825" cy="1504950"/>
                </a:xfrm>
                <a:prstGeom prst="ellipse">
                  <a:avLst/>
                </a:prstGeom>
                <a:solidFill>
                  <a:srgbClr val="FFFF00">
                    <a:alpha val="16863"/>
                  </a:srgbClr>
                </a:solidFill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1" name="角丸四角形 49">
                  <a:extLst>
                    <a:ext uri="{FF2B5EF4-FFF2-40B4-BE49-F238E27FC236}">
                      <a16:creationId xmlns:a16="http://schemas.microsoft.com/office/drawing/2014/main" id="{00000000-0008-0000-0000-000032000000}"/>
                    </a:ext>
                  </a:extLst>
                </p:cNvPr>
                <p:cNvSpPr/>
                <p:nvPr/>
              </p:nvSpPr>
              <p:spPr>
                <a:xfrm>
                  <a:off x="15039" y="733691"/>
                  <a:ext cx="2112099" cy="88060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0000"/>
                    </a:lnSpc>
                    <a:spcAft>
                      <a:spcPts val="600"/>
                    </a:spcAft>
                  </a:pPr>
                  <a:r>
                    <a:rPr lang="ja-JP" altLang="en-US" sz="2000" b="1" kern="100" dirty="0">
                      <a:solidFill>
                        <a:srgbClr val="000000"/>
                      </a:solidFill>
                      <a:effectLst>
                        <a:outerShdw blurRad="38100" dist="19050" dir="2700000" algn="tl">
                          <a:schemeClr val="dk1">
                            <a:alpha val="40000"/>
                          </a:schemeClr>
                        </a:outerShdw>
                      </a:effectLst>
                      <a:ea typeface="HG丸ｺﾞｼｯｸM-PRO" panose="020F0600000000000000" pitchFamily="50" charset="-128"/>
                      <a:cs typeface="Times New Roman" panose="02020603050405020304" pitchFamily="18" charset="0"/>
                    </a:rPr>
                    <a:t>限定</a:t>
                  </a:r>
                  <a:endParaRPr lang="ja-JP" sz="700" kern="100" dirty="0">
                    <a:effectLst/>
                    <a:ea typeface="ＭＳ 明朝" panose="02020609040205080304" pitchFamily="17" charset="-128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" name="角丸四角形 49">
                  <a:extLst>
                    <a:ext uri="{FF2B5EF4-FFF2-40B4-BE49-F238E27FC236}">
                      <a16:creationId xmlns:a16="http://schemas.microsoft.com/office/drawing/2014/main" id="{DC1C7FCC-ACDA-4FFF-AEFB-B2F689508BD0}"/>
                    </a:ext>
                  </a:extLst>
                </p:cNvPr>
                <p:cNvSpPr/>
                <p:nvPr/>
              </p:nvSpPr>
              <p:spPr>
                <a:xfrm>
                  <a:off x="307278" y="620751"/>
                  <a:ext cx="1488567" cy="697322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0000"/>
                    </a:lnSpc>
                    <a:spcAft>
                      <a:spcPts val="600"/>
                    </a:spcAft>
                  </a:pPr>
                  <a:r>
                    <a:rPr lang="ja-JP" altLang="en-US" sz="4000" b="1" kern="100" dirty="0">
                      <a:solidFill>
                        <a:srgbClr val="000000"/>
                      </a:solidFill>
                      <a:effectLst>
                        <a:outerShdw blurRad="38100" dist="19050" dir="2700000" algn="tl">
                          <a:schemeClr val="dk1">
                            <a:alpha val="40000"/>
                          </a:schemeClr>
                        </a:outerShdw>
                      </a:effectLst>
                      <a:ea typeface="HG丸ｺﾞｼｯｸM-PRO" panose="020F0600000000000000" pitchFamily="50" charset="-128"/>
                      <a:cs typeface="Times New Roman" panose="02020603050405020304" pitchFamily="18" charset="0"/>
                    </a:rPr>
                    <a:t>２</a:t>
                  </a:r>
                  <a:endParaRPr lang="ja-JP" sz="1800" kern="100" dirty="0">
                    <a:effectLst/>
                    <a:ea typeface="ＭＳ 明朝" panose="02020609040205080304" pitchFamily="17" charset="-128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10000"/>
                    </a:lnSpc>
                    <a:spcAft>
                      <a:spcPts val="600"/>
                    </a:spcAft>
                  </a:pPr>
                  <a:r>
                    <a:rPr lang="en-US" sz="2400" kern="0" dirty="0">
                      <a:effectLst/>
                      <a:ea typeface="ＭＳ 明朝" panose="02020609040205080304" pitchFamily="17" charset="-128"/>
                      <a:cs typeface="Times New Roman" panose="02020603050405020304" pitchFamily="18" charset="0"/>
                    </a:rPr>
                    <a:t> </a:t>
                  </a:r>
                  <a:endParaRPr lang="ja-JP" sz="1800" kern="100" dirty="0">
                    <a:effectLst/>
                    <a:ea typeface="ＭＳ 明朝" panose="02020609040205080304" pitchFamily="17" charset="-128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3" name="角丸四角形 49">
                <a:extLst>
                  <a:ext uri="{FF2B5EF4-FFF2-40B4-BE49-F238E27FC236}">
                    <a16:creationId xmlns:a16="http://schemas.microsoft.com/office/drawing/2014/main" id="{B4A52C59-18FF-4ADE-976C-71CFABCADFF3}"/>
                  </a:ext>
                </a:extLst>
              </p:cNvPr>
              <p:cNvSpPr/>
              <p:nvPr/>
            </p:nvSpPr>
            <p:spPr>
              <a:xfrm>
                <a:off x="637641" y="3945010"/>
                <a:ext cx="777284" cy="526588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0000"/>
                  </a:lnSpc>
                  <a:spcAft>
                    <a:spcPts val="600"/>
                  </a:spcAft>
                </a:pPr>
                <a:r>
                  <a:rPr lang="ja-JP" altLang="en-US" sz="1600" b="1" kern="100" dirty="0">
                    <a:solidFill>
                      <a:srgbClr val="000000"/>
                    </a:solidFill>
                    <a:effectLst>
                      <a:outerShdw blurRad="38100" dist="19050" dir="2700000" algn="tl">
                        <a:schemeClr val="dk1">
                          <a:alpha val="40000"/>
                        </a:schemeClr>
                      </a:outerShdw>
                    </a:effectLst>
                    <a:ea typeface="HG丸ｺﾞｼｯｸM-PRO" panose="020F0600000000000000" pitchFamily="50" charset="-128"/>
                    <a:cs typeface="Times New Roman" panose="02020603050405020304" pitchFamily="18" charset="0"/>
                  </a:rPr>
                  <a:t>名</a:t>
                </a:r>
                <a:endParaRPr lang="ja-JP" sz="900" kern="100" dirty="0">
                  <a:effectLst/>
                  <a:ea typeface="ＭＳ 明朝" panose="02020609040205080304" pitchFamily="17" charset="-128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0000"/>
                  </a:lnSpc>
                  <a:spcAft>
                    <a:spcPts val="600"/>
                  </a:spcAft>
                </a:pPr>
                <a:r>
                  <a:rPr lang="en-US" sz="1050" kern="0" dirty="0">
                    <a:effectLst/>
                    <a:ea typeface="ＭＳ 明朝" panose="02020609040205080304" pitchFamily="17" charset="-128"/>
                    <a:cs typeface="Times New Roman" panose="02020603050405020304" pitchFamily="18" charset="0"/>
                  </a:rPr>
                  <a:t> </a:t>
                </a:r>
                <a:endParaRPr lang="ja-JP" sz="900" kern="100" dirty="0">
                  <a:effectLst/>
                  <a:ea typeface="ＭＳ 明朝" panose="02020609040205080304" pitchFamily="17" charset="-128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4" name="角丸四角形 49">
              <a:extLst>
                <a:ext uri="{FF2B5EF4-FFF2-40B4-BE49-F238E27FC236}">
                  <a16:creationId xmlns:a16="http://schemas.microsoft.com/office/drawing/2014/main" id="{B3109B42-0FCF-4018-812E-D6DBE42C6F25}"/>
                </a:ext>
              </a:extLst>
            </p:cNvPr>
            <p:cNvSpPr/>
            <p:nvPr/>
          </p:nvSpPr>
          <p:spPr>
            <a:xfrm rot="21408018">
              <a:off x="150448" y="4103970"/>
              <a:ext cx="305091" cy="20557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0000"/>
                </a:lnSpc>
                <a:spcAft>
                  <a:spcPts val="600"/>
                </a:spcAft>
              </a:pPr>
              <a:r>
                <a:rPr lang="ja-JP" altLang="en-US" sz="1800" b="1" kern="100" dirty="0">
                  <a:solidFill>
                    <a:srgbClr val="00000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各</a:t>
              </a:r>
              <a:endParaRPr lang="ja-JP" sz="1000" kern="100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110000"/>
                </a:lnSpc>
                <a:spcAft>
                  <a:spcPts val="600"/>
                </a:spcAft>
              </a:pPr>
              <a:r>
                <a:rPr lang="en-US" sz="1100" kern="0" dirty="0">
                  <a:effectLst/>
                  <a:ea typeface="ＭＳ 明朝" panose="02020609040205080304" pitchFamily="17" charset="-128"/>
                  <a:cs typeface="Times New Roman" panose="02020603050405020304" pitchFamily="18" charset="0"/>
                </a:rPr>
                <a:t> </a:t>
              </a:r>
              <a:endParaRPr lang="ja-JP" sz="1000" kern="100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45" name="タイトル 1">
            <a:extLst>
              <a:ext uri="{FF2B5EF4-FFF2-40B4-BE49-F238E27FC236}">
                <a16:creationId xmlns:a16="http://schemas.microsoft.com/office/drawing/2014/main" id="{5413772D-D131-4307-A491-75C6D9EBD8D0}"/>
              </a:ext>
            </a:extLst>
          </p:cNvPr>
          <p:cNvSpPr txBox="1">
            <a:spLocks/>
          </p:cNvSpPr>
          <p:nvPr/>
        </p:nvSpPr>
        <p:spPr bwMode="auto">
          <a:xfrm>
            <a:off x="3096900" y="9270910"/>
            <a:ext cx="4441213" cy="467838"/>
          </a:xfrm>
          <a:prstGeom prst="rect">
            <a:avLst/>
          </a:prstGeom>
          <a:solidFill>
            <a:srgbClr val="FFFFFF">
              <a:alpha val="6196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ctr" anchorCtr="0" compatLnSpc="1">
            <a:prstTxWarp prst="textNoShape">
              <a:avLst/>
            </a:prstTxWarp>
            <a:normAutofit fontScale="85000" lnSpcReduction="10000"/>
          </a:bodyPr>
          <a:lstStyle>
            <a:lvl1pPr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2pPr>
            <a:lvl3pPr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3pPr>
            <a:lvl4pPr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4pPr>
            <a:lvl5pPr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5pPr>
            <a:lvl6pPr marL="457200"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6pPr>
            <a:lvl7pPr marL="914400"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7pPr>
            <a:lvl8pPr marL="1371600"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8pPr>
            <a:lvl9pPr marL="1828800"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US" altLang="ja-JP" sz="1000" b="1" kern="0" dirty="0">
                <a:solidFill>
                  <a:srgbClr val="FF0000"/>
                </a:solidFill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 </a:t>
            </a:r>
            <a:r>
              <a:rPr lang="ja-JP" altLang="en-US" sz="1600" b="1" kern="0" dirty="0">
                <a:solidFill>
                  <a:srgbClr val="FF0000"/>
                </a:solidFill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コロナ感染症予防対策を徹底してご案内いたします。</a:t>
            </a:r>
            <a:endParaRPr lang="ja-JP" altLang="en-US" sz="2000" b="1" kern="0" dirty="0">
              <a:solidFill>
                <a:srgbClr val="FF0000"/>
              </a:solidFill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pic>
        <p:nvPicPr>
          <p:cNvPr id="46" name="図 4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B7D8639A-0035-48BD-9EF0-E40F5317E6D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8"/>
          <a:stretch/>
        </p:blipFill>
        <p:spPr>
          <a:xfrm>
            <a:off x="-22571" y="9836340"/>
            <a:ext cx="3708922" cy="828236"/>
          </a:xfrm>
          <a:prstGeom prst="rect">
            <a:avLst/>
          </a:prstGeom>
        </p:spPr>
      </p:pic>
      <p:sp>
        <p:nvSpPr>
          <p:cNvPr id="47" name="字幕 2">
            <a:extLst>
              <a:ext uri="{FF2B5EF4-FFF2-40B4-BE49-F238E27FC236}">
                <a16:creationId xmlns:a16="http://schemas.microsoft.com/office/drawing/2014/main" id="{4361F2B0-9726-4CC2-B683-14F4BC227109}"/>
              </a:ext>
            </a:extLst>
          </p:cNvPr>
          <p:cNvSpPr txBox="1">
            <a:spLocks/>
          </p:cNvSpPr>
          <p:nvPr/>
        </p:nvSpPr>
        <p:spPr bwMode="auto">
          <a:xfrm>
            <a:off x="2754082" y="8858656"/>
            <a:ext cx="4807181" cy="56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dist"/>
            <a:r>
              <a:rPr lang="ja-JP" altLang="en-US" sz="18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お問い合わせ　</a:t>
            </a:r>
            <a:r>
              <a:rPr lang="en-US" altLang="ja-JP" sz="18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TEL.090-5320-6859</a:t>
            </a:r>
            <a:r>
              <a:rPr lang="ja-JP" altLang="en-US" sz="18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（坂爪）</a:t>
            </a:r>
            <a:endParaRPr lang="en-US" altLang="ja-JP" sz="18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D010305-C7E3-4B2E-A2E0-B95ED49EDB26}"/>
              </a:ext>
            </a:extLst>
          </p:cNvPr>
          <p:cNvSpPr txBox="1">
            <a:spLocks/>
          </p:cNvSpPr>
          <p:nvPr/>
        </p:nvSpPr>
        <p:spPr bwMode="auto">
          <a:xfrm>
            <a:off x="298482" y="950370"/>
            <a:ext cx="1757986" cy="808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ja-JP" altLang="en-US" sz="16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年齢・性別</a:t>
            </a:r>
            <a:endParaRPr lang="en-US" altLang="ja-JP" sz="16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  <a:p>
            <a:pPr algn="l"/>
            <a:r>
              <a:rPr lang="ja-JP" altLang="en-US" sz="16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経験問いません</a:t>
            </a:r>
            <a:endParaRPr lang="en-US" altLang="ja-JP" sz="16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</p:txBody>
      </p:sp>
      <p:sp>
        <p:nvSpPr>
          <p:cNvPr id="9" name="字幕 2">
            <a:extLst>
              <a:ext uri="{FF2B5EF4-FFF2-40B4-BE49-F238E27FC236}">
                <a16:creationId xmlns:a16="http://schemas.microsoft.com/office/drawing/2014/main" id="{D4BE281A-7B6E-4ED1-A6FC-1F8406E70E6F}"/>
              </a:ext>
            </a:extLst>
          </p:cNvPr>
          <p:cNvSpPr txBox="1">
            <a:spLocks/>
          </p:cNvSpPr>
          <p:nvPr/>
        </p:nvSpPr>
        <p:spPr>
          <a:xfrm>
            <a:off x="4818394" y="2621167"/>
            <a:ext cx="2656712" cy="1393638"/>
          </a:xfrm>
          <a:prstGeom prst="rect">
            <a:avLst/>
          </a:prstGeom>
        </p:spPr>
        <p:txBody>
          <a:bodyPr vert="horz" lIns="100817" tIns="50408" rIns="100817" bIns="50408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30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☑手に職をつけたい</a:t>
            </a:r>
            <a:endParaRPr lang="en-US" altLang="ja-JP" sz="130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l"/>
            <a:r>
              <a:rPr lang="ja-JP" altLang="en-US" sz="130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☑自由な働き方をしたい</a:t>
            </a:r>
            <a:endParaRPr lang="en-US" altLang="ja-JP" sz="130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l"/>
            <a:r>
              <a:rPr lang="ja-JP" altLang="en-US" sz="130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☑第</a:t>
            </a:r>
            <a:r>
              <a:rPr lang="en-US" altLang="ja-JP" sz="130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2</a:t>
            </a:r>
            <a:r>
              <a:rPr lang="ja-JP" altLang="en-US" sz="130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の人生、チャレンジしたい</a:t>
            </a:r>
            <a:endParaRPr lang="en-US" altLang="ja-JP" sz="130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l"/>
            <a:r>
              <a:rPr lang="ja-JP" altLang="en-US" sz="130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☑健康と美容に興味がある</a:t>
            </a:r>
            <a:endParaRPr lang="en-US" altLang="ja-JP" sz="130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l"/>
            <a:r>
              <a:rPr lang="ja-JP" altLang="en-US" sz="130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☑本業・副業として収入を得たい</a:t>
            </a:r>
            <a:endParaRPr lang="en-US" altLang="ja-JP" sz="130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sp>
        <p:nvSpPr>
          <p:cNvPr id="4" name="字幕 2">
            <a:extLst>
              <a:ext uri="{FF2B5EF4-FFF2-40B4-BE49-F238E27FC236}">
                <a16:creationId xmlns:a16="http://schemas.microsoft.com/office/drawing/2014/main" id="{4BC2B319-A9B2-4D03-9769-1F3F1C4F11DC}"/>
              </a:ext>
            </a:extLst>
          </p:cNvPr>
          <p:cNvSpPr txBox="1">
            <a:spLocks/>
          </p:cNvSpPr>
          <p:nvPr/>
        </p:nvSpPr>
        <p:spPr>
          <a:xfrm>
            <a:off x="6301901" y="108462"/>
            <a:ext cx="1050234" cy="2850478"/>
          </a:xfrm>
          <a:prstGeom prst="rect">
            <a:avLst/>
          </a:prstGeom>
        </p:spPr>
        <p:txBody>
          <a:bodyPr vert="eaVert" lIns="100817" tIns="50408" rIns="100817" bIns="5040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3000" dirty="0">
                <a:ln w="12700">
                  <a:solidFill>
                    <a:schemeClr val="bg1"/>
                  </a:solidFill>
                </a:ln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想いをカタチに</a:t>
            </a:r>
            <a:endParaRPr lang="en-US" altLang="ja-JP" sz="3000" dirty="0">
              <a:ln w="12700">
                <a:solidFill>
                  <a:schemeClr val="bg1"/>
                </a:solidFill>
              </a:ln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" name="字幕 2">
            <a:extLst>
              <a:ext uri="{FF2B5EF4-FFF2-40B4-BE49-F238E27FC236}">
                <a16:creationId xmlns:a16="http://schemas.microsoft.com/office/drawing/2014/main" id="{45EED5E4-19CE-4AC6-91B7-9C48124A7C87}"/>
              </a:ext>
            </a:extLst>
          </p:cNvPr>
          <p:cNvSpPr txBox="1">
            <a:spLocks/>
          </p:cNvSpPr>
          <p:nvPr/>
        </p:nvSpPr>
        <p:spPr>
          <a:xfrm>
            <a:off x="-137141" y="6881558"/>
            <a:ext cx="1055802" cy="2882043"/>
          </a:xfrm>
          <a:prstGeom prst="rect">
            <a:avLst/>
          </a:prstGeom>
        </p:spPr>
        <p:txBody>
          <a:bodyPr vert="eaVert" lIns="100817" tIns="50408" rIns="100817" bIns="50408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800" dirty="0">
                <a:ln w="12700">
                  <a:solidFill>
                    <a:schemeClr val="bg1"/>
                  </a:solidFill>
                </a:ln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生涯の仕事の為に</a:t>
            </a:r>
            <a:endParaRPr lang="en-US" altLang="ja-JP" sz="2800" dirty="0">
              <a:ln w="12700">
                <a:solidFill>
                  <a:schemeClr val="bg1"/>
                </a:solidFill>
              </a:ln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r"/>
            <a:r>
              <a:rPr lang="ja-JP" altLang="en-US" sz="2800" dirty="0">
                <a:ln w="12700">
                  <a:solidFill>
                    <a:schemeClr val="bg1"/>
                  </a:solidFill>
                </a:ln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将来の健康の為に</a:t>
            </a:r>
            <a:endParaRPr lang="en-US" altLang="ja-JP" sz="2800" dirty="0">
              <a:ln w="12700">
                <a:solidFill>
                  <a:schemeClr val="bg1"/>
                </a:solidFill>
              </a:ln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367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人, 屋内, 男, 若い が含まれている画像&#10;&#10;自動的に生成された説明">
            <a:extLst>
              <a:ext uri="{FF2B5EF4-FFF2-40B4-BE49-F238E27FC236}">
                <a16:creationId xmlns:a16="http://schemas.microsoft.com/office/drawing/2014/main" id="{8ADF0342-D000-44A0-A19C-88AD9DD19D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6"/>
          <a:stretch/>
        </p:blipFill>
        <p:spPr>
          <a:xfrm>
            <a:off x="-60960" y="5152782"/>
            <a:ext cx="7582892" cy="4936806"/>
          </a:xfrm>
          <a:prstGeom prst="rect">
            <a:avLst/>
          </a:prstGeom>
        </p:spPr>
      </p:pic>
      <p:pic>
        <p:nvPicPr>
          <p:cNvPr id="16" name="図 15" descr="人, 屋内, 女性, 立つ が含まれている画像&#10;&#10;自動的に生成された説明">
            <a:extLst>
              <a:ext uri="{FF2B5EF4-FFF2-40B4-BE49-F238E27FC236}">
                <a16:creationId xmlns:a16="http://schemas.microsoft.com/office/drawing/2014/main" id="{5C8FEA2D-17F1-4AF1-A4A0-A72FA419FE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0" t="11802" r="160" b="-7"/>
          <a:stretch/>
        </p:blipFill>
        <p:spPr>
          <a:xfrm>
            <a:off x="-12399" y="69079"/>
            <a:ext cx="7595291" cy="504084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B4EC9B7F-5D6D-41AE-A059-7D2A174434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1019" y="4114537"/>
            <a:ext cx="7628184" cy="1374334"/>
          </a:xfrm>
          <a:solidFill>
            <a:srgbClr val="FFFFFF">
              <a:alpha val="61961"/>
            </a:srgbClr>
          </a:solidFill>
        </p:spPr>
        <p:txBody>
          <a:bodyPr anchor="ctr">
            <a:normAutofit fontScale="90000"/>
          </a:bodyPr>
          <a:lstStyle/>
          <a:p>
            <a:pPr algn="l"/>
            <a:r>
              <a:rPr lang="en-US" altLang="ja-JP" sz="1800" b="1" spc="331" dirty="0">
                <a:latin typeface="+mn-ea"/>
                <a:ea typeface="+mn-ea"/>
              </a:rPr>
              <a:t>    </a:t>
            </a:r>
            <a:r>
              <a:rPr lang="en-US" altLang="ja-JP" sz="4400" b="1" spc="331" dirty="0">
                <a:latin typeface="+mn-ea"/>
                <a:ea typeface="+mn-ea"/>
              </a:rPr>
              <a:t>1</a:t>
            </a:r>
            <a:r>
              <a:rPr lang="ja-JP" altLang="en-US" sz="4400" b="1" spc="331" dirty="0">
                <a:latin typeface="+mn-ea"/>
                <a:ea typeface="+mn-ea"/>
              </a:rPr>
              <a:t>日カイロプラクティック教室</a:t>
            </a:r>
            <a:br>
              <a:rPr lang="en-US" altLang="ja-JP" sz="4400" b="1" spc="331" dirty="0">
                <a:latin typeface="+mn-ea"/>
                <a:ea typeface="+mn-ea"/>
              </a:rPr>
            </a:br>
            <a:r>
              <a:rPr lang="ja-JP" altLang="en-US" sz="4400" b="1" spc="331" dirty="0">
                <a:latin typeface="+mn-ea"/>
                <a:ea typeface="+mn-ea"/>
              </a:rPr>
              <a:t>　ライセンス体験＆説明会</a:t>
            </a:r>
          </a:p>
        </p:txBody>
      </p:sp>
      <p:sp>
        <p:nvSpPr>
          <p:cNvPr id="9" name="字幕 2">
            <a:extLst>
              <a:ext uri="{FF2B5EF4-FFF2-40B4-BE49-F238E27FC236}">
                <a16:creationId xmlns:a16="http://schemas.microsoft.com/office/drawing/2014/main" id="{D4BE281A-7B6E-4ED1-A6FC-1F8406E70E6F}"/>
              </a:ext>
            </a:extLst>
          </p:cNvPr>
          <p:cNvSpPr txBox="1">
            <a:spLocks/>
          </p:cNvSpPr>
          <p:nvPr/>
        </p:nvSpPr>
        <p:spPr>
          <a:xfrm>
            <a:off x="4286546" y="2984169"/>
            <a:ext cx="3446610" cy="1201098"/>
          </a:xfrm>
          <a:prstGeom prst="rect">
            <a:avLst/>
          </a:prstGeom>
        </p:spPr>
        <p:txBody>
          <a:bodyPr vert="horz" lIns="100817" tIns="50408" rIns="100817" bIns="5040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30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☑骨盤を整える技術を学びたい</a:t>
            </a:r>
            <a:endParaRPr lang="en-US" altLang="ja-JP" sz="130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l"/>
            <a:r>
              <a:rPr lang="ja-JP" altLang="en-US" sz="130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☑自分らしく働き続けたい</a:t>
            </a:r>
            <a:endParaRPr lang="en-US" altLang="ja-JP" sz="130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l"/>
            <a:r>
              <a:rPr lang="ja-JP" altLang="en-US" sz="130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☑健康と美容に関わる仕事に興味がある</a:t>
            </a:r>
            <a:endParaRPr lang="en-US" altLang="ja-JP" sz="130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l"/>
            <a:r>
              <a:rPr lang="ja-JP" altLang="en-US" sz="130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☑本業・副業として収入を得たい</a:t>
            </a:r>
            <a:endParaRPr lang="en-US" altLang="ja-JP" sz="130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sp>
        <p:nvSpPr>
          <p:cNvPr id="11" name="直角三角形 10">
            <a:extLst>
              <a:ext uri="{FF2B5EF4-FFF2-40B4-BE49-F238E27FC236}">
                <a16:creationId xmlns:a16="http://schemas.microsoft.com/office/drawing/2014/main" id="{B04EB86D-5F9F-404A-B8A0-AC43AE41ED4A}"/>
              </a:ext>
            </a:extLst>
          </p:cNvPr>
          <p:cNvSpPr/>
          <p:nvPr/>
        </p:nvSpPr>
        <p:spPr>
          <a:xfrm>
            <a:off x="1736" y="5078007"/>
            <a:ext cx="1462843" cy="4798669"/>
          </a:xfrm>
          <a:prstGeom prst="rtTriangle">
            <a:avLst/>
          </a:prstGeom>
          <a:solidFill>
            <a:srgbClr val="FFFF00">
              <a:alpha val="4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315"/>
          </a:p>
        </p:txBody>
      </p:sp>
      <p:sp>
        <p:nvSpPr>
          <p:cNvPr id="12" name="直角三角形 11">
            <a:extLst>
              <a:ext uri="{FF2B5EF4-FFF2-40B4-BE49-F238E27FC236}">
                <a16:creationId xmlns:a16="http://schemas.microsoft.com/office/drawing/2014/main" id="{6E12CEF0-9958-4411-8630-51AFCE4A6F41}"/>
              </a:ext>
            </a:extLst>
          </p:cNvPr>
          <p:cNvSpPr/>
          <p:nvPr/>
        </p:nvSpPr>
        <p:spPr>
          <a:xfrm rot="10800000">
            <a:off x="5960045" y="90509"/>
            <a:ext cx="1540251" cy="5040842"/>
          </a:xfrm>
          <a:prstGeom prst="rtTriangle">
            <a:avLst/>
          </a:prstGeom>
          <a:solidFill>
            <a:srgbClr val="FFFF00">
              <a:alpha val="4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315"/>
          </a:p>
        </p:txBody>
      </p:sp>
      <p:sp>
        <p:nvSpPr>
          <p:cNvPr id="29" name="字幕 2">
            <a:extLst>
              <a:ext uri="{FF2B5EF4-FFF2-40B4-BE49-F238E27FC236}">
                <a16:creationId xmlns:a16="http://schemas.microsoft.com/office/drawing/2014/main" id="{CAEE123A-9B24-4C69-8926-AD372698EA4C}"/>
              </a:ext>
            </a:extLst>
          </p:cNvPr>
          <p:cNvSpPr txBox="1">
            <a:spLocks/>
          </p:cNvSpPr>
          <p:nvPr/>
        </p:nvSpPr>
        <p:spPr>
          <a:xfrm>
            <a:off x="-64044" y="6811358"/>
            <a:ext cx="1444133" cy="3509833"/>
          </a:xfrm>
          <a:prstGeom prst="rect">
            <a:avLst/>
          </a:prstGeom>
        </p:spPr>
        <p:txBody>
          <a:bodyPr vert="eaVert" lIns="100817" tIns="50408" rIns="100817" bIns="5040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altLang="ja-JP" sz="3969" dirty="0">
              <a:ln w="12700">
                <a:solidFill>
                  <a:schemeClr val="bg1"/>
                </a:solidFill>
              </a:ln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r"/>
            <a:endParaRPr lang="en-US" altLang="ja-JP" sz="3969" dirty="0">
              <a:ln w="12700">
                <a:solidFill>
                  <a:schemeClr val="bg1"/>
                </a:solidFill>
              </a:ln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1" name="字幕 2">
            <a:extLst>
              <a:ext uri="{FF2B5EF4-FFF2-40B4-BE49-F238E27FC236}">
                <a16:creationId xmlns:a16="http://schemas.microsoft.com/office/drawing/2014/main" id="{130ADFF5-159B-40ED-9DB3-8689E5B8F327}"/>
              </a:ext>
            </a:extLst>
          </p:cNvPr>
          <p:cNvSpPr txBox="1">
            <a:spLocks/>
          </p:cNvSpPr>
          <p:nvPr/>
        </p:nvSpPr>
        <p:spPr>
          <a:xfrm>
            <a:off x="6547583" y="89899"/>
            <a:ext cx="871394" cy="3509833"/>
          </a:xfrm>
          <a:prstGeom prst="rect">
            <a:avLst/>
          </a:prstGeom>
        </p:spPr>
        <p:txBody>
          <a:bodyPr vert="eaVert" lIns="100817" tIns="50408" rIns="100817" bIns="5040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3969" dirty="0">
                <a:ln w="12700">
                  <a:solidFill>
                    <a:schemeClr val="bg1"/>
                  </a:solidFill>
                </a:ln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学ぶ楽しみ</a:t>
            </a:r>
            <a:endParaRPr lang="en-US" altLang="ja-JP" sz="3969" dirty="0">
              <a:ln w="12700">
                <a:solidFill>
                  <a:schemeClr val="bg1"/>
                </a:solidFill>
              </a:ln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4" name="字幕 2">
            <a:extLst>
              <a:ext uri="{FF2B5EF4-FFF2-40B4-BE49-F238E27FC236}">
                <a16:creationId xmlns:a16="http://schemas.microsoft.com/office/drawing/2014/main" id="{BF42B275-DCEE-49EE-9EE5-0CFD105E73B4}"/>
              </a:ext>
            </a:extLst>
          </p:cNvPr>
          <p:cNvSpPr txBox="1">
            <a:spLocks/>
          </p:cNvSpPr>
          <p:nvPr/>
        </p:nvSpPr>
        <p:spPr>
          <a:xfrm>
            <a:off x="23149" y="6220131"/>
            <a:ext cx="1444133" cy="3509833"/>
          </a:xfrm>
          <a:prstGeom prst="rect">
            <a:avLst/>
          </a:prstGeom>
        </p:spPr>
        <p:txBody>
          <a:bodyPr vert="eaVert" lIns="100817" tIns="50408" rIns="100817" bIns="50408" rtlCol="0">
            <a:normAutofit fontScale="775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altLang="ja-JP" sz="3969" dirty="0">
              <a:ln w="12700">
                <a:solidFill>
                  <a:schemeClr val="bg1"/>
                </a:solidFill>
              </a:ln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r"/>
            <a:r>
              <a:rPr lang="ja-JP" altLang="en-US" sz="3969" dirty="0">
                <a:ln w="12700">
                  <a:solidFill>
                    <a:schemeClr val="bg1"/>
                  </a:solidFill>
                </a:ln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人生まだまだ</a:t>
            </a:r>
            <a:endParaRPr lang="en-US" altLang="ja-JP" sz="3969" dirty="0">
              <a:ln w="12700">
                <a:solidFill>
                  <a:schemeClr val="bg1"/>
                </a:solidFill>
              </a:ln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r"/>
            <a:r>
              <a:rPr lang="ja-JP" altLang="en-US" sz="3969" dirty="0">
                <a:ln w="12700">
                  <a:solidFill>
                    <a:schemeClr val="bg1"/>
                  </a:solidFill>
                </a:ln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コレカラダ</a:t>
            </a:r>
            <a:endParaRPr lang="en-US" altLang="ja-JP" sz="3969" dirty="0">
              <a:ln w="12700">
                <a:solidFill>
                  <a:schemeClr val="bg1"/>
                </a:solidFill>
              </a:ln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AAD4A574-8CF3-4CF1-BD97-9226D893663B}"/>
              </a:ext>
            </a:extLst>
          </p:cNvPr>
          <p:cNvSpPr txBox="1">
            <a:spLocks/>
          </p:cNvSpPr>
          <p:nvPr/>
        </p:nvSpPr>
        <p:spPr>
          <a:xfrm>
            <a:off x="4186523" y="8947025"/>
            <a:ext cx="2115378" cy="465678"/>
          </a:xfrm>
          <a:prstGeom prst="rect">
            <a:avLst/>
          </a:prstGeom>
        </p:spPr>
        <p:txBody>
          <a:bodyPr vert="horz" lIns="100817" tIns="50408" rIns="100817" bIns="50408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ja-JP" altLang="en-US" sz="1764" dirty="0">
              <a:latin typeface="+mn-ea"/>
              <a:ea typeface="+mn-ea"/>
            </a:endParaRPr>
          </a:p>
        </p:txBody>
      </p:sp>
      <p:sp>
        <p:nvSpPr>
          <p:cNvPr id="21" name="テキスト ボックス 13">
            <a:extLst>
              <a:ext uri="{FF2B5EF4-FFF2-40B4-BE49-F238E27FC236}">
                <a16:creationId xmlns:a16="http://schemas.microsoft.com/office/drawing/2014/main" id="{6402F62F-8638-43D0-98EE-9C9A559A5BC0}"/>
              </a:ext>
            </a:extLst>
          </p:cNvPr>
          <p:cNvSpPr txBox="1"/>
          <p:nvPr/>
        </p:nvSpPr>
        <p:spPr>
          <a:xfrm>
            <a:off x="3732070" y="9775380"/>
            <a:ext cx="3754983" cy="727786"/>
          </a:xfrm>
          <a:prstGeom prst="rect">
            <a:avLst/>
          </a:prstGeom>
          <a:solidFill>
            <a:srgbClr val="FFFFCC">
              <a:alpha val="80000"/>
            </a:srgbClr>
          </a:solidFill>
          <a:ln w="19050">
            <a:solidFill>
              <a:srgbClr val="9966FF"/>
            </a:solidFill>
            <a:prstDash val="sysDot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133350" algn="just">
              <a:spcAft>
                <a:spcPts val="0"/>
              </a:spcAft>
            </a:pPr>
            <a:r>
              <a:rPr lang="ja-JP" sz="1400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資格取得に興味がある、もっと学びたい方</a:t>
            </a:r>
            <a:endParaRPr lang="ja-JP" sz="140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en-US" sz="1400" b="1" kern="1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  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＊</a:t>
            </a:r>
            <a:r>
              <a:rPr lang="ja-JP" altLang="en-US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第</a:t>
            </a:r>
            <a:r>
              <a:rPr lang="en-US" alt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222</a:t>
            </a:r>
            <a:r>
              <a:rPr lang="ja-JP" altLang="en-US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回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初級カイロ事業セミナー</a:t>
            </a:r>
            <a:endParaRPr lang="ja-JP" sz="140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sz="1400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en-US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新潟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開催：</a:t>
            </a:r>
            <a:r>
              <a:rPr lang="en-US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2020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年</a:t>
            </a:r>
            <a:r>
              <a:rPr lang="en-US" alt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9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1400" b="1" kern="1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21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日～</a:t>
            </a:r>
            <a:r>
              <a:rPr lang="en-US" altLang="ja-JP" sz="1400" b="1" kern="1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9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1400" b="1" kern="100" dirty="0">
                <a:ea typeface="HG丸ｺﾞｼｯｸM-PRO" panose="020F0600000000000000" pitchFamily="50" charset="-128"/>
                <a:cs typeface="Times New Roman" panose="02020603050405020304" pitchFamily="18" charset="0"/>
              </a:rPr>
              <a:t>27</a:t>
            </a:r>
            <a:r>
              <a:rPr lang="ja-JP" sz="1400" b="1" kern="100" dirty="0">
                <a:effectLst/>
                <a:ea typeface="HG丸ｺﾞｼｯｸM-PRO" panose="020F0600000000000000" pitchFamily="50" charset="-128"/>
                <a:cs typeface="Times New Roman" panose="02020603050405020304" pitchFamily="18" charset="0"/>
              </a:rPr>
              <a:t>日</a:t>
            </a:r>
            <a:endParaRPr lang="ja-JP" sz="140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pic>
        <p:nvPicPr>
          <p:cNvPr id="7" name="図 6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066B8358-72C4-478B-9651-E7C1714B2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72" t="25830" r="-2931" b="40497"/>
          <a:stretch/>
        </p:blipFill>
        <p:spPr>
          <a:xfrm rot="21217704" flipH="1">
            <a:off x="3097655" y="34989"/>
            <a:ext cx="2339749" cy="1690864"/>
          </a:xfrm>
          <a:prstGeom prst="rect">
            <a:avLst/>
          </a:prstGeom>
        </p:spPr>
      </p:pic>
      <p:pic>
        <p:nvPicPr>
          <p:cNvPr id="20" name="図 19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D2700298-7861-4BD6-B769-85D19E5218D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225" b="71510"/>
          <a:stretch/>
        </p:blipFill>
        <p:spPr>
          <a:xfrm>
            <a:off x="52776" y="603813"/>
            <a:ext cx="2262867" cy="1501763"/>
          </a:xfrm>
          <a:prstGeom prst="rect">
            <a:avLst/>
          </a:prstGeom>
        </p:spPr>
      </p:pic>
      <p:sp>
        <p:nvSpPr>
          <p:cNvPr id="23" name="字幕 2">
            <a:extLst>
              <a:ext uri="{FF2B5EF4-FFF2-40B4-BE49-F238E27FC236}">
                <a16:creationId xmlns:a16="http://schemas.microsoft.com/office/drawing/2014/main" id="{F1BA8C0E-1565-429C-B5A1-E8B8C431B20C}"/>
              </a:ext>
            </a:extLst>
          </p:cNvPr>
          <p:cNvSpPr txBox="1">
            <a:spLocks/>
          </p:cNvSpPr>
          <p:nvPr/>
        </p:nvSpPr>
        <p:spPr bwMode="auto">
          <a:xfrm>
            <a:off x="234897" y="950370"/>
            <a:ext cx="1757986" cy="808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ja-JP" altLang="en-US" sz="16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年齢・性別</a:t>
            </a:r>
            <a:endParaRPr lang="en-US" altLang="ja-JP" sz="16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  <a:p>
            <a:pPr algn="l"/>
            <a:r>
              <a:rPr lang="ja-JP" altLang="en-US" sz="16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経験問いません</a:t>
            </a:r>
            <a:endParaRPr lang="en-US" altLang="ja-JP" sz="16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</p:txBody>
      </p:sp>
      <p:sp>
        <p:nvSpPr>
          <p:cNvPr id="24" name="字幕 2">
            <a:extLst>
              <a:ext uri="{FF2B5EF4-FFF2-40B4-BE49-F238E27FC236}">
                <a16:creationId xmlns:a16="http://schemas.microsoft.com/office/drawing/2014/main" id="{A5F4E041-35C8-4FE9-BB45-02201B655E00}"/>
              </a:ext>
            </a:extLst>
          </p:cNvPr>
          <p:cNvSpPr txBox="1">
            <a:spLocks/>
          </p:cNvSpPr>
          <p:nvPr/>
        </p:nvSpPr>
        <p:spPr bwMode="auto">
          <a:xfrm>
            <a:off x="3209129" y="5832921"/>
            <a:ext cx="2837878" cy="89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en-US" altLang="ja-JP" sz="36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8</a:t>
            </a:r>
            <a:r>
              <a:rPr lang="ja-JP" altLang="en-US" sz="28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月</a:t>
            </a:r>
            <a:r>
              <a:rPr lang="en-US" altLang="ja-JP" sz="36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16</a:t>
            </a:r>
            <a:r>
              <a:rPr lang="ja-JP" altLang="en-US" sz="28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日</a:t>
            </a:r>
            <a:r>
              <a:rPr lang="ja-JP" altLang="en-US" sz="24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（</a:t>
            </a:r>
            <a:r>
              <a:rPr lang="ja-JP" altLang="en-US" sz="2800" b="1" kern="0" dirty="0">
                <a:solidFill>
                  <a:srgbClr val="FF0000"/>
                </a:solidFill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日</a:t>
            </a:r>
            <a:r>
              <a:rPr lang="ja-JP" altLang="en-US" sz="24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）</a:t>
            </a:r>
            <a:endParaRPr lang="en-US" altLang="ja-JP" sz="2800" b="1" kern="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sp>
        <p:nvSpPr>
          <p:cNvPr id="25" name="字幕 2">
            <a:extLst>
              <a:ext uri="{FF2B5EF4-FFF2-40B4-BE49-F238E27FC236}">
                <a16:creationId xmlns:a16="http://schemas.microsoft.com/office/drawing/2014/main" id="{EE5B663A-88AD-48C1-B77E-3A0C323297B5}"/>
              </a:ext>
            </a:extLst>
          </p:cNvPr>
          <p:cNvSpPr txBox="1">
            <a:spLocks/>
          </p:cNvSpPr>
          <p:nvPr/>
        </p:nvSpPr>
        <p:spPr bwMode="auto">
          <a:xfrm>
            <a:off x="5311230" y="5928581"/>
            <a:ext cx="2837879" cy="650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en-US" altLang="ja-JP" sz="28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9</a:t>
            </a:r>
            <a:r>
              <a:rPr lang="ja-JP" altLang="en-US" sz="28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：</a:t>
            </a:r>
            <a:r>
              <a:rPr lang="en-US" altLang="ja-JP" sz="28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30</a:t>
            </a:r>
            <a:r>
              <a:rPr lang="ja-JP" altLang="en-US" sz="28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～</a:t>
            </a:r>
            <a:r>
              <a:rPr lang="en-US" altLang="ja-JP" sz="28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15</a:t>
            </a:r>
            <a:r>
              <a:rPr lang="ja-JP" altLang="en-US" sz="28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：</a:t>
            </a:r>
            <a:r>
              <a:rPr lang="en-US" altLang="ja-JP" sz="28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00</a:t>
            </a:r>
            <a:endParaRPr lang="en-US" altLang="ja-JP" sz="2000" b="1" kern="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sp>
        <p:nvSpPr>
          <p:cNvPr id="27" name="字幕 2">
            <a:extLst>
              <a:ext uri="{FF2B5EF4-FFF2-40B4-BE49-F238E27FC236}">
                <a16:creationId xmlns:a16="http://schemas.microsoft.com/office/drawing/2014/main" id="{695B036D-19BF-4F54-BEC2-1D9B507F13C8}"/>
              </a:ext>
            </a:extLst>
          </p:cNvPr>
          <p:cNvSpPr txBox="1">
            <a:spLocks/>
          </p:cNvSpPr>
          <p:nvPr/>
        </p:nvSpPr>
        <p:spPr bwMode="auto">
          <a:xfrm>
            <a:off x="3083578" y="6628170"/>
            <a:ext cx="4441213" cy="650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ja-JP" altLang="en-US" sz="2800" b="1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三条市栄体育館 多目的室１</a:t>
            </a:r>
            <a:endParaRPr lang="en-US" altLang="ja-JP" sz="2000" b="1" kern="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sp>
        <p:nvSpPr>
          <p:cNvPr id="28" name="字幕 2">
            <a:extLst>
              <a:ext uri="{FF2B5EF4-FFF2-40B4-BE49-F238E27FC236}">
                <a16:creationId xmlns:a16="http://schemas.microsoft.com/office/drawing/2014/main" id="{BED19A99-DBE5-4AE7-8A0C-A4440C5CB507}"/>
              </a:ext>
            </a:extLst>
          </p:cNvPr>
          <p:cNvSpPr txBox="1">
            <a:spLocks/>
          </p:cNvSpPr>
          <p:nvPr/>
        </p:nvSpPr>
        <p:spPr bwMode="auto">
          <a:xfrm>
            <a:off x="2696980" y="7182915"/>
            <a:ext cx="4814498" cy="96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r"/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参加費</a:t>
            </a:r>
            <a:r>
              <a:rPr lang="en-US" altLang="ja-JP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/7.000</a:t>
            </a:r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円　ペア</a:t>
            </a:r>
            <a:r>
              <a:rPr lang="en-US" altLang="ja-JP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11.000</a:t>
            </a:r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円　　　　　</a:t>
            </a:r>
            <a:endParaRPr lang="en-US" altLang="ja-JP" sz="1600" kern="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r"/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　　　　　　　　 （テキスト・昼食代・消費税込み）</a:t>
            </a:r>
            <a:endParaRPr lang="en-US" altLang="ja-JP" sz="1600" kern="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  <a:p>
            <a:pPr algn="r"/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持ち物</a:t>
            </a:r>
            <a:r>
              <a:rPr lang="en-US" altLang="ja-JP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/</a:t>
            </a:r>
            <a:r>
              <a:rPr lang="ja-JP" altLang="en-US" sz="1600" kern="0" dirty="0"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動きやすい服装・タオル・筆記用具</a:t>
            </a:r>
            <a:endParaRPr lang="en-US" altLang="ja-JP" sz="1600" kern="0" dirty="0"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sp>
        <p:nvSpPr>
          <p:cNvPr id="33" name="字幕 2">
            <a:extLst>
              <a:ext uri="{FF2B5EF4-FFF2-40B4-BE49-F238E27FC236}">
                <a16:creationId xmlns:a16="http://schemas.microsoft.com/office/drawing/2014/main" id="{FFAA246F-9C34-4E80-82C3-6CD59147BAB7}"/>
              </a:ext>
            </a:extLst>
          </p:cNvPr>
          <p:cNvSpPr txBox="1">
            <a:spLocks/>
          </p:cNvSpPr>
          <p:nvPr/>
        </p:nvSpPr>
        <p:spPr bwMode="auto">
          <a:xfrm>
            <a:off x="3545920" y="330364"/>
            <a:ext cx="2281331" cy="808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rmAutofit fontScale="85000" lnSpcReduction="20000"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ja-JP" altLang="en-US" sz="14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カラダの歪みや</a:t>
            </a:r>
            <a:endParaRPr lang="en-US" altLang="ja-JP" sz="14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  <a:p>
            <a:pPr algn="l"/>
            <a:r>
              <a:rPr lang="ja-JP" altLang="en-US" sz="14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骨格を整える技術、</a:t>
            </a:r>
            <a:endParaRPr lang="en-US" altLang="ja-JP" sz="14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  <a:p>
            <a:pPr algn="l"/>
            <a:r>
              <a:rPr lang="ja-JP" altLang="en-US" sz="14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セルフケアについて</a:t>
            </a:r>
            <a:endParaRPr lang="en-US" altLang="ja-JP" sz="14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  <a:p>
            <a:pPr algn="l"/>
            <a:r>
              <a:rPr lang="ja-JP" altLang="en-US" sz="14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楽しく学べます♪</a:t>
            </a:r>
            <a:endParaRPr lang="en-US" altLang="ja-JP" sz="14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</p:txBody>
      </p:sp>
      <p:sp>
        <p:nvSpPr>
          <p:cNvPr id="34" name="字幕 2">
            <a:extLst>
              <a:ext uri="{FF2B5EF4-FFF2-40B4-BE49-F238E27FC236}">
                <a16:creationId xmlns:a16="http://schemas.microsoft.com/office/drawing/2014/main" id="{6ED7A7B0-A8D1-4A0E-9E92-B46E37F238EF}"/>
              </a:ext>
            </a:extLst>
          </p:cNvPr>
          <p:cNvSpPr txBox="1">
            <a:spLocks/>
          </p:cNvSpPr>
          <p:nvPr/>
        </p:nvSpPr>
        <p:spPr bwMode="auto">
          <a:xfrm>
            <a:off x="2376468" y="5406309"/>
            <a:ext cx="5159164" cy="446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r"/>
            <a:r>
              <a:rPr lang="ja-JP" altLang="en-US" sz="18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～将来の健康のために・生涯の仕事のために～</a:t>
            </a:r>
            <a:endParaRPr lang="en-US" altLang="ja-JP" sz="18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F9DCA15D-5B29-4F41-8F19-FA426918ACB0}"/>
              </a:ext>
            </a:extLst>
          </p:cNvPr>
          <p:cNvGrpSpPr/>
          <p:nvPr/>
        </p:nvGrpSpPr>
        <p:grpSpPr>
          <a:xfrm>
            <a:off x="-144831" y="3036303"/>
            <a:ext cx="1474376" cy="1116172"/>
            <a:chOff x="-94286" y="3631069"/>
            <a:chExt cx="1474376" cy="1116172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85F3F352-AFDF-45E0-A1D8-3EB405B6A470}"/>
                </a:ext>
              </a:extLst>
            </p:cNvPr>
            <p:cNvGrpSpPr/>
            <p:nvPr/>
          </p:nvGrpSpPr>
          <p:grpSpPr>
            <a:xfrm>
              <a:off x="-94286" y="3631069"/>
              <a:ext cx="1474376" cy="1116172"/>
              <a:chOff x="-94286" y="3631069"/>
              <a:chExt cx="1474376" cy="1116172"/>
            </a:xfrm>
          </p:grpSpPr>
          <p:grpSp>
            <p:nvGrpSpPr>
              <p:cNvPr id="39" name="グループ化 38">
                <a:extLst>
                  <a:ext uri="{FF2B5EF4-FFF2-40B4-BE49-F238E27FC236}">
                    <a16:creationId xmlns:a16="http://schemas.microsoft.com/office/drawing/2014/main" id="{E1FC4D02-448C-470B-A8C8-BD7B7B2E11FA}"/>
                  </a:ext>
                </a:extLst>
              </p:cNvPr>
              <p:cNvGrpSpPr/>
              <p:nvPr/>
            </p:nvGrpSpPr>
            <p:grpSpPr>
              <a:xfrm>
                <a:off x="-94286" y="3631069"/>
                <a:ext cx="1474376" cy="1116172"/>
                <a:chOff x="15039" y="26738"/>
                <a:chExt cx="2112099" cy="1587560"/>
              </a:xfrm>
            </p:grpSpPr>
            <p:sp>
              <p:nvSpPr>
                <p:cNvPr id="40" name="円/楕円 48">
                  <a:extLst>
                    <a:ext uri="{FF2B5EF4-FFF2-40B4-BE49-F238E27FC236}">
                      <a16:creationId xmlns:a16="http://schemas.microsoft.com/office/drawing/2014/main" id="{00000000-0008-0000-0000-000031000000}"/>
                    </a:ext>
                  </a:extLst>
                </p:cNvPr>
                <p:cNvSpPr/>
                <p:nvPr/>
              </p:nvSpPr>
              <p:spPr>
                <a:xfrm>
                  <a:off x="276225" y="26738"/>
                  <a:ext cx="1647825" cy="1504950"/>
                </a:xfrm>
                <a:prstGeom prst="ellipse">
                  <a:avLst/>
                </a:prstGeom>
                <a:solidFill>
                  <a:srgbClr val="FFFF00">
                    <a:alpha val="16863"/>
                  </a:srgbClr>
                </a:solidFill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1" name="角丸四角形 49">
                  <a:extLst>
                    <a:ext uri="{FF2B5EF4-FFF2-40B4-BE49-F238E27FC236}">
                      <a16:creationId xmlns:a16="http://schemas.microsoft.com/office/drawing/2014/main" id="{00000000-0008-0000-0000-000032000000}"/>
                    </a:ext>
                  </a:extLst>
                </p:cNvPr>
                <p:cNvSpPr/>
                <p:nvPr/>
              </p:nvSpPr>
              <p:spPr>
                <a:xfrm>
                  <a:off x="15039" y="733691"/>
                  <a:ext cx="2112099" cy="880607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0000"/>
                    </a:lnSpc>
                    <a:spcAft>
                      <a:spcPts val="600"/>
                    </a:spcAft>
                  </a:pPr>
                  <a:r>
                    <a:rPr lang="ja-JP" altLang="en-US" sz="2000" b="1" kern="100" dirty="0">
                      <a:solidFill>
                        <a:srgbClr val="000000"/>
                      </a:solidFill>
                      <a:effectLst>
                        <a:outerShdw blurRad="38100" dist="19050" dir="2700000" algn="tl">
                          <a:schemeClr val="dk1">
                            <a:alpha val="40000"/>
                          </a:schemeClr>
                        </a:outerShdw>
                      </a:effectLst>
                      <a:ea typeface="HG丸ｺﾞｼｯｸM-PRO" panose="020F0600000000000000" pitchFamily="50" charset="-128"/>
                      <a:cs typeface="Times New Roman" panose="02020603050405020304" pitchFamily="18" charset="0"/>
                    </a:rPr>
                    <a:t>限定</a:t>
                  </a:r>
                  <a:endParaRPr lang="ja-JP" sz="700" kern="100" dirty="0">
                    <a:effectLst/>
                    <a:ea typeface="ＭＳ 明朝" panose="02020609040205080304" pitchFamily="17" charset="-128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" name="角丸四角形 49">
                  <a:extLst>
                    <a:ext uri="{FF2B5EF4-FFF2-40B4-BE49-F238E27FC236}">
                      <a16:creationId xmlns:a16="http://schemas.microsoft.com/office/drawing/2014/main" id="{DC1C7FCC-ACDA-4FFF-AEFB-B2F689508BD0}"/>
                    </a:ext>
                  </a:extLst>
                </p:cNvPr>
                <p:cNvSpPr/>
                <p:nvPr/>
              </p:nvSpPr>
              <p:spPr>
                <a:xfrm>
                  <a:off x="175405" y="620751"/>
                  <a:ext cx="1488567" cy="697322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0000"/>
                    </a:lnSpc>
                    <a:spcAft>
                      <a:spcPts val="600"/>
                    </a:spcAft>
                  </a:pPr>
                  <a:r>
                    <a:rPr lang="en-US" altLang="ja-JP" sz="4000" b="1" kern="100" dirty="0">
                      <a:solidFill>
                        <a:srgbClr val="000000"/>
                      </a:solidFill>
                      <a:effectLst>
                        <a:outerShdw blurRad="38100" dist="19050" dir="2700000" algn="tl">
                          <a:schemeClr val="dk1">
                            <a:alpha val="40000"/>
                          </a:schemeClr>
                        </a:outerShdw>
                      </a:effectLst>
                      <a:ea typeface="HG丸ｺﾞｼｯｸM-PRO" panose="020F0600000000000000" pitchFamily="50" charset="-128"/>
                      <a:cs typeface="Times New Roman" panose="02020603050405020304" pitchFamily="18" charset="0"/>
                    </a:rPr>
                    <a:t>10</a:t>
                  </a:r>
                  <a:endParaRPr lang="ja-JP" sz="1800" kern="100" dirty="0">
                    <a:effectLst/>
                    <a:ea typeface="ＭＳ 明朝" panose="02020609040205080304" pitchFamily="17" charset="-128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10000"/>
                    </a:lnSpc>
                    <a:spcAft>
                      <a:spcPts val="600"/>
                    </a:spcAft>
                  </a:pPr>
                  <a:r>
                    <a:rPr lang="en-US" sz="2400" kern="0" dirty="0">
                      <a:effectLst/>
                      <a:ea typeface="ＭＳ 明朝" panose="02020609040205080304" pitchFamily="17" charset="-128"/>
                      <a:cs typeface="Times New Roman" panose="02020603050405020304" pitchFamily="18" charset="0"/>
                    </a:rPr>
                    <a:t> </a:t>
                  </a:r>
                  <a:endParaRPr lang="ja-JP" sz="1800" kern="100" dirty="0">
                    <a:effectLst/>
                    <a:ea typeface="ＭＳ 明朝" panose="02020609040205080304" pitchFamily="17" charset="-128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3" name="角丸四角形 49">
                <a:extLst>
                  <a:ext uri="{FF2B5EF4-FFF2-40B4-BE49-F238E27FC236}">
                    <a16:creationId xmlns:a16="http://schemas.microsoft.com/office/drawing/2014/main" id="{B4A52C59-18FF-4ADE-976C-71CFABCADFF3}"/>
                  </a:ext>
                </a:extLst>
              </p:cNvPr>
              <p:cNvSpPr/>
              <p:nvPr/>
            </p:nvSpPr>
            <p:spPr>
              <a:xfrm>
                <a:off x="561475" y="3841034"/>
                <a:ext cx="777284" cy="526588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0000"/>
                  </a:lnSpc>
                  <a:spcAft>
                    <a:spcPts val="600"/>
                  </a:spcAft>
                </a:pPr>
                <a:r>
                  <a:rPr lang="ja-JP" altLang="en-US" sz="1600" b="1" kern="100" dirty="0">
                    <a:solidFill>
                      <a:srgbClr val="000000"/>
                    </a:solidFill>
                    <a:effectLst>
                      <a:outerShdw blurRad="38100" dist="19050" dir="2700000" algn="tl">
                        <a:schemeClr val="dk1">
                          <a:alpha val="40000"/>
                        </a:schemeClr>
                      </a:outerShdw>
                    </a:effectLst>
                    <a:ea typeface="HG丸ｺﾞｼｯｸM-PRO" panose="020F0600000000000000" pitchFamily="50" charset="-128"/>
                    <a:cs typeface="Times New Roman" panose="02020603050405020304" pitchFamily="18" charset="0"/>
                  </a:rPr>
                  <a:t>名</a:t>
                </a:r>
                <a:endParaRPr lang="ja-JP" sz="900" kern="100" dirty="0">
                  <a:effectLst/>
                  <a:ea typeface="ＭＳ 明朝" panose="02020609040205080304" pitchFamily="17" charset="-128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0000"/>
                  </a:lnSpc>
                  <a:spcAft>
                    <a:spcPts val="600"/>
                  </a:spcAft>
                </a:pPr>
                <a:r>
                  <a:rPr lang="en-US" sz="1050" kern="0" dirty="0">
                    <a:effectLst/>
                    <a:ea typeface="ＭＳ 明朝" panose="02020609040205080304" pitchFamily="17" charset="-128"/>
                    <a:cs typeface="Times New Roman" panose="02020603050405020304" pitchFamily="18" charset="0"/>
                  </a:rPr>
                  <a:t> </a:t>
                </a:r>
                <a:endParaRPr lang="ja-JP" sz="900" kern="100" dirty="0">
                  <a:effectLst/>
                  <a:ea typeface="ＭＳ 明朝" panose="02020609040205080304" pitchFamily="17" charset="-128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4" name="角丸四角形 49">
              <a:extLst>
                <a:ext uri="{FF2B5EF4-FFF2-40B4-BE49-F238E27FC236}">
                  <a16:creationId xmlns:a16="http://schemas.microsoft.com/office/drawing/2014/main" id="{B3109B42-0FCF-4018-812E-D6DBE42C6F25}"/>
                </a:ext>
              </a:extLst>
            </p:cNvPr>
            <p:cNvSpPr/>
            <p:nvPr/>
          </p:nvSpPr>
          <p:spPr>
            <a:xfrm rot="21408018">
              <a:off x="814547" y="4225513"/>
              <a:ext cx="305091" cy="20557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0000"/>
                </a:lnSpc>
                <a:spcAft>
                  <a:spcPts val="600"/>
                </a:spcAft>
              </a:pPr>
              <a:r>
                <a:rPr lang="ja-JP" altLang="en-US" sz="1600" b="1" kern="100" dirty="0">
                  <a:solidFill>
                    <a:srgbClr val="00000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様</a:t>
              </a:r>
              <a:endParaRPr lang="ja-JP" sz="900" kern="100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endParaRPr>
            </a:p>
            <a:p>
              <a:pPr algn="ctr">
                <a:lnSpc>
                  <a:spcPct val="110000"/>
                </a:lnSpc>
                <a:spcAft>
                  <a:spcPts val="600"/>
                </a:spcAft>
              </a:pPr>
              <a:r>
                <a:rPr lang="en-US" sz="1050" kern="0" dirty="0">
                  <a:effectLst/>
                  <a:ea typeface="ＭＳ 明朝" panose="02020609040205080304" pitchFamily="17" charset="-128"/>
                  <a:cs typeface="Times New Roman" panose="02020603050405020304" pitchFamily="18" charset="0"/>
                </a:rPr>
                <a:t> </a:t>
              </a:r>
              <a:endParaRPr lang="ja-JP" sz="900" kern="100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45" name="タイトル 1">
            <a:extLst>
              <a:ext uri="{FF2B5EF4-FFF2-40B4-BE49-F238E27FC236}">
                <a16:creationId xmlns:a16="http://schemas.microsoft.com/office/drawing/2014/main" id="{5413772D-D131-4307-A491-75C6D9EBD8D0}"/>
              </a:ext>
            </a:extLst>
          </p:cNvPr>
          <p:cNvSpPr txBox="1">
            <a:spLocks/>
          </p:cNvSpPr>
          <p:nvPr/>
        </p:nvSpPr>
        <p:spPr bwMode="auto">
          <a:xfrm>
            <a:off x="3096900" y="9270910"/>
            <a:ext cx="4441213" cy="467838"/>
          </a:xfrm>
          <a:prstGeom prst="rect">
            <a:avLst/>
          </a:prstGeom>
          <a:solidFill>
            <a:srgbClr val="FFFFFF">
              <a:alpha val="6196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ctr" anchorCtr="0" compatLnSpc="1">
            <a:prstTxWarp prst="textNoShape">
              <a:avLst/>
            </a:prstTxWarp>
            <a:normAutofit fontScale="85000" lnSpcReduction="10000"/>
          </a:bodyPr>
          <a:lstStyle>
            <a:lvl1pPr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2pPr>
            <a:lvl3pPr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3pPr>
            <a:lvl4pPr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4pPr>
            <a:lvl5pPr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5pPr>
            <a:lvl6pPr marL="457200"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6pPr>
            <a:lvl7pPr marL="914400"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7pPr>
            <a:lvl8pPr marL="1371600"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8pPr>
            <a:lvl9pPr marL="1828800" algn="ctr" defTabSz="1041400" rtl="0" fontAlgn="base">
              <a:spcBef>
                <a:spcPct val="0"/>
              </a:spcBef>
              <a:spcAft>
                <a:spcPct val="0"/>
              </a:spcAft>
              <a:defRPr kumimoji="1" sz="49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US" altLang="ja-JP" sz="1000" b="1" kern="0" dirty="0">
                <a:solidFill>
                  <a:srgbClr val="FF0000"/>
                </a:solidFill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 </a:t>
            </a:r>
            <a:r>
              <a:rPr lang="ja-JP" altLang="en-US" sz="1600" b="1" kern="0" dirty="0">
                <a:solidFill>
                  <a:srgbClr val="FF0000"/>
                </a:solidFill>
                <a:latin typeface="AR P丸ゴシック体M" panose="020B0600010101010101" pitchFamily="50" charset="-128"/>
                <a:ea typeface="AR P丸ゴシック体M" panose="020B0600010101010101" pitchFamily="50" charset="-128"/>
              </a:rPr>
              <a:t>コロナ感染症予防対策を徹底してご案内いたします。</a:t>
            </a:r>
            <a:endParaRPr lang="ja-JP" altLang="en-US" sz="2000" b="1" kern="0" dirty="0">
              <a:solidFill>
                <a:srgbClr val="FF0000"/>
              </a:solidFill>
              <a:latin typeface="AR P丸ゴシック体M" panose="020B0600010101010101" pitchFamily="50" charset="-128"/>
              <a:ea typeface="AR P丸ゴシック体M" panose="020B0600010101010101" pitchFamily="50" charset="-128"/>
            </a:endParaRPr>
          </a:p>
        </p:txBody>
      </p:sp>
      <p:pic>
        <p:nvPicPr>
          <p:cNvPr id="46" name="図 45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B7D8639A-0035-48BD-9EF0-E40F5317E6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1" y="9729964"/>
            <a:ext cx="3657860" cy="795667"/>
          </a:xfrm>
          <a:prstGeom prst="rect">
            <a:avLst/>
          </a:prstGeom>
        </p:spPr>
      </p:pic>
      <p:sp>
        <p:nvSpPr>
          <p:cNvPr id="47" name="字幕 2">
            <a:extLst>
              <a:ext uri="{FF2B5EF4-FFF2-40B4-BE49-F238E27FC236}">
                <a16:creationId xmlns:a16="http://schemas.microsoft.com/office/drawing/2014/main" id="{4361F2B0-9726-4CC2-B683-14F4BC227109}"/>
              </a:ext>
            </a:extLst>
          </p:cNvPr>
          <p:cNvSpPr txBox="1">
            <a:spLocks/>
          </p:cNvSpPr>
          <p:nvPr/>
        </p:nvSpPr>
        <p:spPr bwMode="auto">
          <a:xfrm>
            <a:off x="2754082" y="8858656"/>
            <a:ext cx="4807181" cy="56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defTabSz="1041400" rtl="0" fontAlgn="base">
              <a:spcBef>
                <a:spcPct val="20000"/>
              </a:spcBef>
              <a:spcAft>
                <a:spcPct val="0"/>
              </a:spcAft>
              <a:buNone/>
              <a:defRPr kumimoji="1" sz="2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dist"/>
            <a:r>
              <a:rPr lang="ja-JP" altLang="en-US" sz="18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お問い合わせ　</a:t>
            </a:r>
            <a:r>
              <a:rPr lang="en-US" altLang="ja-JP" sz="18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TEL.090-5320-6859</a:t>
            </a:r>
            <a:r>
              <a:rPr lang="ja-JP" altLang="en-US" sz="1800" kern="0" dirty="0">
                <a:latin typeface="富士ポップ" panose="040F0709000000000000" pitchFamily="49" charset="-128"/>
                <a:ea typeface="富士ポップ" panose="040F0709000000000000" pitchFamily="49" charset="-128"/>
              </a:rPr>
              <a:t>（坂爪）</a:t>
            </a:r>
            <a:endParaRPr lang="en-US" altLang="ja-JP" sz="1800" kern="0" dirty="0">
              <a:latin typeface="富士ポップ" panose="040F0709000000000000" pitchFamily="49" charset="-128"/>
              <a:ea typeface="富士ポップ" panose="040F07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8372881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1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1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14052</TotalTime>
  <Words>746</Words>
  <Application>Microsoft Office PowerPoint</Application>
  <PresentationFormat>ユーザー設定</PresentationFormat>
  <Paragraphs>136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AR P丸ゴシック体M</vt:lpstr>
      <vt:lpstr>HGP創英角ｺﾞｼｯｸUB</vt:lpstr>
      <vt:lpstr>HG丸ｺﾞｼｯｸM-PRO</vt:lpstr>
      <vt:lpstr>ＭＳ Ｐゴシック</vt:lpstr>
      <vt:lpstr>富士ポップ</vt:lpstr>
      <vt:lpstr>Arial</vt:lpstr>
      <vt:lpstr>標準デザイン</vt:lpstr>
      <vt:lpstr> 1日カイロプラクティック教室</vt:lpstr>
      <vt:lpstr> 1日カイロプラクティック教室</vt:lpstr>
      <vt:lpstr> カイロプラクティック  ライセンス体験＆説明会</vt:lpstr>
      <vt:lpstr>    1日カイロプラクティック教室 　ライセンス体験＆説明会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G0321</dc:creator>
  <cp:lastModifiedBy>智恵子 坂爪</cp:lastModifiedBy>
  <cp:revision>54</cp:revision>
  <cp:lastPrinted>2020-08-17T01:57:39Z</cp:lastPrinted>
  <dcterms:created xsi:type="dcterms:W3CDTF">2011-04-13T05:25:09Z</dcterms:created>
  <dcterms:modified xsi:type="dcterms:W3CDTF">2020-09-24T23:44:09Z</dcterms:modified>
</cp:coreProperties>
</file>