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22"/>
  </p:notesMasterIdLst>
  <p:sldIdLst>
    <p:sldId id="256" r:id="rId2"/>
    <p:sldId id="258" r:id="rId3"/>
    <p:sldId id="257" r:id="rId4"/>
    <p:sldId id="265" r:id="rId5"/>
    <p:sldId id="276" r:id="rId6"/>
    <p:sldId id="259" r:id="rId7"/>
    <p:sldId id="260" r:id="rId8"/>
    <p:sldId id="286" r:id="rId9"/>
    <p:sldId id="292" r:id="rId10"/>
    <p:sldId id="287" r:id="rId11"/>
    <p:sldId id="291" r:id="rId12"/>
    <p:sldId id="288" r:id="rId13"/>
    <p:sldId id="293" r:id="rId14"/>
    <p:sldId id="289" r:id="rId15"/>
    <p:sldId id="294" r:id="rId16"/>
    <p:sldId id="290" r:id="rId17"/>
    <p:sldId id="295" r:id="rId18"/>
    <p:sldId id="266" r:id="rId19"/>
    <p:sldId id="272" r:id="rId20"/>
    <p:sldId id="279" r:id="rId21"/>
  </p:sldIdLst>
  <p:sldSz cx="9144000" cy="5143500" type="screen16x9"/>
  <p:notesSz cx="6858000" cy="9144000"/>
  <p:embeddedFontLst>
    <p:embeddedFont>
      <p:font typeface="Verdana Pro Black" panose="020B0A04030504040204" pitchFamily="34" charset="0"/>
      <p:bold r:id="rId23"/>
      <p:boldItalic r:id="rId24"/>
    </p:embeddedFont>
    <p:embeddedFont>
      <p:font typeface="Work Sans" panose="020B0600070205080204" charset="0"/>
      <p:regular r:id="rId25"/>
      <p:bold r:id="rId26"/>
      <p:italic r:id="rId27"/>
      <p:boldItalic r:id="rId28"/>
    </p:embeddedFont>
    <p:embeddedFont>
      <p:font typeface="Work Sans Regular" panose="020B0600070205080204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7A86E7A-087E-4ED6-9F51-FACD7735955D}">
  <a:tblStyle styleId="{17A86E7A-087E-4ED6-9F51-FACD7735955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68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76896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35299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15431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15167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013341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62490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02826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46365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5ed75ccf_0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35ed75ccf_0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75515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6305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98600" y="198600"/>
            <a:ext cx="8746800" cy="4760700"/>
          </a:xfrm>
          <a:prstGeom prst="frame">
            <a:avLst>
              <a:gd name="adj1" fmla="val 4126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048725" y="3058625"/>
            <a:ext cx="49140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rPr lang="ja-JP" altLang="en-US"/>
              <a:t>マスター タイトルの書式設定</a:t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198600" y="198600"/>
            <a:ext cx="8746800" cy="4760700"/>
          </a:xfrm>
          <a:prstGeom prst="frame">
            <a:avLst>
              <a:gd name="adj1" fmla="val 4126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1012800" y="2497750"/>
            <a:ext cx="49500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rPr lang="ja-JP" altLang="en-US"/>
              <a:t>マスター タイトルの書式設定</a:t>
            </a:r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1012800" y="3678252"/>
            <a:ext cx="49500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>
                <a:solidFill>
                  <a:srgbClr val="00000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>
                <a:solidFill>
                  <a:srgbClr val="000000"/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/>
          <p:nvPr/>
        </p:nvSpPr>
        <p:spPr>
          <a:xfrm>
            <a:off x="198600" y="198600"/>
            <a:ext cx="8746800" cy="4760700"/>
          </a:xfrm>
          <a:prstGeom prst="frame">
            <a:avLst>
              <a:gd name="adj1" fmla="val 4126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1804525" y="854775"/>
            <a:ext cx="5152200" cy="35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318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3200"/>
              <a:buChar char="▪"/>
              <a:defRPr sz="3200" i="1"/>
            </a:lvl1pPr>
            <a:lvl2pPr marL="914400" lvl="1" indent="-431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□"/>
              <a:defRPr sz="3200" i="1"/>
            </a:lvl2pPr>
            <a:lvl3pPr marL="1371600" lvl="2" indent="-431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□"/>
              <a:defRPr sz="3200" i="1"/>
            </a:lvl3pPr>
            <a:lvl4pPr marL="1828800" lvl="3" indent="-431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□"/>
              <a:defRPr sz="3200" i="1"/>
            </a:lvl4pPr>
            <a:lvl5pPr marL="2286000" lvl="4" indent="-431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○"/>
              <a:defRPr sz="3200" i="1"/>
            </a:lvl5pPr>
            <a:lvl6pPr marL="2743200" lvl="5" indent="-431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■"/>
              <a:defRPr sz="3200" i="1"/>
            </a:lvl6pPr>
            <a:lvl7pPr marL="3200400" lvl="6" indent="-431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  <a:defRPr sz="3200" i="1"/>
            </a:lvl7pPr>
            <a:lvl8pPr marL="3657600" lvl="7" indent="-431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○"/>
              <a:defRPr sz="3200" i="1"/>
            </a:lvl8pPr>
            <a:lvl9pPr marL="4114800" lvl="8" indent="-431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■"/>
              <a:defRPr sz="3200" i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9" name="Google Shape;19;p4"/>
          <p:cNvSpPr/>
          <p:nvPr/>
        </p:nvSpPr>
        <p:spPr>
          <a:xfrm>
            <a:off x="617750" y="603375"/>
            <a:ext cx="948000" cy="94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809196" y="854775"/>
            <a:ext cx="565108" cy="44520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FFFFFF"/>
                </a:solidFill>
                <a:latin typeface="Arial"/>
              </a:rPr>
              <a:t>“</a:t>
            </a:r>
          </a:p>
        </p:txBody>
      </p:sp>
      <p:sp>
        <p:nvSpPr>
          <p:cNvPr id="21" name="Google Shape;21;p4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/>
          <p:nvPr/>
        </p:nvSpPr>
        <p:spPr>
          <a:xfrm>
            <a:off x="198600" y="198600"/>
            <a:ext cx="8746800" cy="4760700"/>
          </a:xfrm>
          <a:prstGeom prst="frame">
            <a:avLst>
              <a:gd name="adj1" fmla="val 4126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869150" y="847600"/>
            <a:ext cx="5092200" cy="136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rPr lang="ja-JP" altLang="en-US"/>
              <a:t>マスター タイトルの書式設定</a:t>
            </a:r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869150" y="2312925"/>
            <a:ext cx="7405800" cy="20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▪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□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□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□"/>
              <a:defRPr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/>
          <p:nvPr/>
        </p:nvSpPr>
        <p:spPr>
          <a:xfrm>
            <a:off x="198600" y="198600"/>
            <a:ext cx="8746800" cy="4760700"/>
          </a:xfrm>
          <a:prstGeom prst="frame">
            <a:avLst>
              <a:gd name="adj1" fmla="val 4126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869150" y="847600"/>
            <a:ext cx="5092200" cy="136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r>
              <a:rPr lang="ja-JP" altLang="en-US"/>
              <a:t>マスター タイトルの書式設定</a:t>
            </a:r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1"/>
          </p:nvPr>
        </p:nvSpPr>
        <p:spPr>
          <a:xfrm>
            <a:off x="869150" y="2312925"/>
            <a:ext cx="3594600" cy="21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spcBef>
                <a:spcPts val="600"/>
              </a:spcBef>
              <a:spcAft>
                <a:spcPts val="0"/>
              </a:spcAft>
              <a:buSzPts val="1600"/>
              <a:buChar char="▪"/>
              <a:defRPr sz="16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□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□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□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2"/>
          </p:nvPr>
        </p:nvSpPr>
        <p:spPr>
          <a:xfrm>
            <a:off x="4680228" y="2312925"/>
            <a:ext cx="3594600" cy="21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spcBef>
                <a:spcPts val="600"/>
              </a:spcBef>
              <a:spcAft>
                <a:spcPts val="0"/>
              </a:spcAft>
              <a:buSzPts val="1600"/>
              <a:buChar char="▪"/>
              <a:defRPr sz="16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□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□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□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/>
          <p:nvPr/>
        </p:nvSpPr>
        <p:spPr>
          <a:xfrm>
            <a:off x="198600" y="198600"/>
            <a:ext cx="8746800" cy="4760700"/>
          </a:xfrm>
          <a:prstGeom prst="frame">
            <a:avLst>
              <a:gd name="adj1" fmla="val 4126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title"/>
          </p:nvPr>
        </p:nvSpPr>
        <p:spPr>
          <a:xfrm>
            <a:off x="869150" y="847600"/>
            <a:ext cx="5092200" cy="136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r>
              <a:rPr lang="ja-JP" altLang="en-US"/>
              <a:t>マスター タイトルの書式設定</a:t>
            </a:r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白紙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/>
          <p:nvPr/>
        </p:nvSpPr>
        <p:spPr>
          <a:xfrm>
            <a:off x="198600" y="198600"/>
            <a:ext cx="8746800" cy="4760700"/>
          </a:xfrm>
          <a:prstGeom prst="frame">
            <a:avLst>
              <a:gd name="adj1" fmla="val 4126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reverse">
  <p:cSld name="BLANK_1">
    <p:bg>
      <p:bgPr>
        <a:solidFill>
          <a:srgbClr val="000000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/>
          <p:nvPr/>
        </p:nvSpPr>
        <p:spPr>
          <a:xfrm>
            <a:off x="198600" y="198600"/>
            <a:ext cx="8746800" cy="4760700"/>
          </a:xfrm>
          <a:prstGeom prst="frame">
            <a:avLst>
              <a:gd name="adj1" fmla="val 4126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69150" y="847600"/>
            <a:ext cx="5092200" cy="13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Work Sans"/>
              <a:buNone/>
              <a:defRPr sz="40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Work Sans"/>
              <a:buNone/>
              <a:defRPr sz="40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Work Sans"/>
              <a:buNone/>
              <a:defRPr sz="40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Work Sans"/>
              <a:buNone/>
              <a:defRPr sz="40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Work Sans"/>
              <a:buNone/>
              <a:defRPr sz="40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Work Sans"/>
              <a:buNone/>
              <a:defRPr sz="40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Work Sans"/>
              <a:buNone/>
              <a:defRPr sz="40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Work Sans"/>
              <a:buNone/>
              <a:defRPr sz="40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Work Sans"/>
              <a:buNone/>
              <a:defRPr sz="40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69150" y="2312925"/>
            <a:ext cx="7405800" cy="20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Work Sans Regular"/>
              <a:buChar char="▪"/>
              <a:defRPr sz="2000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Work Sans Regular"/>
              <a:buChar char="□"/>
              <a:defRPr sz="2000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Work Sans Regular"/>
              <a:buChar char="□"/>
              <a:defRPr sz="2000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Work Sans Regular"/>
              <a:buChar char="□"/>
              <a:defRPr sz="2000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Work Sans Regular"/>
              <a:buChar char="○"/>
              <a:defRPr sz="2000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Work Sans Regular"/>
              <a:buChar char="■"/>
              <a:defRPr sz="2000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Work Sans Regular"/>
              <a:buChar char="●"/>
              <a:defRPr sz="2000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Work Sans Regular"/>
              <a:buChar char="○"/>
              <a:defRPr sz="2000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Work Sans Regular"/>
              <a:buChar char="■"/>
              <a:defRPr sz="2000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lvl="1" algn="r">
              <a:buNone/>
              <a:defRPr sz="13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lvl="2" algn="r">
              <a:buNone/>
              <a:defRPr sz="13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lvl="3" algn="r">
              <a:buNone/>
              <a:defRPr sz="13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lvl="4" algn="r">
              <a:buNone/>
              <a:defRPr sz="13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lvl="5" algn="r">
              <a:buNone/>
              <a:defRPr sz="13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lvl="6" algn="r">
              <a:buNone/>
              <a:defRPr sz="13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lvl="7" algn="r">
              <a:buNone/>
              <a:defRPr sz="13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lvl="8" algn="r">
              <a:buNone/>
              <a:defRPr sz="13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56" r:id="rId7"/>
    <p:sldLayoutId id="2147483657" r:id="rId8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>
            <a:spLocks noGrp="1"/>
          </p:cNvSpPr>
          <p:nvPr>
            <p:ph type="ctrTitle"/>
          </p:nvPr>
        </p:nvSpPr>
        <p:spPr>
          <a:xfrm>
            <a:off x="1048725" y="3058625"/>
            <a:ext cx="49140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Instagram</a:t>
            </a:r>
            <a:br>
              <a:rPr lang="en-US" dirty="0">
                <a:latin typeface="Verdana Pro Black" panose="020B0604020202020204" pitchFamily="34" charset="0"/>
              </a:rPr>
            </a:br>
            <a:r>
              <a:rPr lang="ja-JP" altLang="en-US" dirty="0">
                <a:latin typeface="Verdana Pro Black" panose="020B0604020202020204" pitchFamily="34" charset="0"/>
              </a:rPr>
              <a:t>運用サービス</a:t>
            </a:r>
            <a:endParaRPr dirty="0">
              <a:latin typeface="Verdana Pro Black" panose="020B0604020202020204" pitchFamily="34" charset="0"/>
            </a:endParaRPr>
          </a:p>
        </p:txBody>
      </p:sp>
      <p:grpSp>
        <p:nvGrpSpPr>
          <p:cNvPr id="59" name="Google Shape;59;p12"/>
          <p:cNvGrpSpPr/>
          <p:nvPr/>
        </p:nvGrpSpPr>
        <p:grpSpPr>
          <a:xfrm>
            <a:off x="6867248" y="652997"/>
            <a:ext cx="1580904" cy="1684493"/>
            <a:chOff x="5970800" y="1619250"/>
            <a:chExt cx="428650" cy="456725"/>
          </a:xfrm>
        </p:grpSpPr>
        <p:sp>
          <p:nvSpPr>
            <p:cNvPr id="60" name="Google Shape;60;p12"/>
            <p:cNvSpPr/>
            <p:nvPr/>
          </p:nvSpPr>
          <p:spPr>
            <a:xfrm>
              <a:off x="5970800" y="1674200"/>
              <a:ext cx="377975" cy="377950"/>
            </a:xfrm>
            <a:custGeom>
              <a:avLst/>
              <a:gdLst/>
              <a:ahLst/>
              <a:cxnLst/>
              <a:rect l="l" t="t" r="r" b="b"/>
              <a:pathLst>
                <a:path w="15119" h="15118" extrusionOk="0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12"/>
            <p:cNvSpPr/>
            <p:nvPr/>
          </p:nvSpPr>
          <p:spPr>
            <a:xfrm>
              <a:off x="6068500" y="1771875"/>
              <a:ext cx="182575" cy="182600"/>
            </a:xfrm>
            <a:custGeom>
              <a:avLst/>
              <a:gdLst/>
              <a:ahLst/>
              <a:cxnLst/>
              <a:rect l="l" t="t" r="r" b="b"/>
              <a:pathLst>
                <a:path w="7303" h="7304" extrusionOk="0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12"/>
            <p:cNvSpPr/>
            <p:nvPr/>
          </p:nvSpPr>
          <p:spPr>
            <a:xfrm>
              <a:off x="5981175" y="2005125"/>
              <a:ext cx="75125" cy="70850"/>
            </a:xfrm>
            <a:custGeom>
              <a:avLst/>
              <a:gdLst/>
              <a:ahLst/>
              <a:cxnLst/>
              <a:rect l="l" t="t" r="r" b="b"/>
              <a:pathLst>
                <a:path w="3005" h="2834" extrusionOk="0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12"/>
            <p:cNvSpPr/>
            <p:nvPr/>
          </p:nvSpPr>
          <p:spPr>
            <a:xfrm>
              <a:off x="6263875" y="2005125"/>
              <a:ext cx="74525" cy="70850"/>
            </a:xfrm>
            <a:custGeom>
              <a:avLst/>
              <a:gdLst/>
              <a:ahLst/>
              <a:cxnLst/>
              <a:rect l="l" t="t" r="r" b="b"/>
              <a:pathLst>
                <a:path w="2981" h="2834" extrusionOk="0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12"/>
            <p:cNvSpPr/>
            <p:nvPr/>
          </p:nvSpPr>
          <p:spPr>
            <a:xfrm>
              <a:off x="6147875" y="1619250"/>
              <a:ext cx="251575" cy="255850"/>
            </a:xfrm>
            <a:custGeom>
              <a:avLst/>
              <a:gdLst/>
              <a:ahLst/>
              <a:cxnLst/>
              <a:rect l="l" t="t" r="r" b="b"/>
              <a:pathLst>
                <a:path w="10063" h="10234" extrusionOk="0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94879DD-E376-475E-8AE5-E262212694C1}"/>
              </a:ext>
            </a:extLst>
          </p:cNvPr>
          <p:cNvSpPr/>
          <p:nvPr/>
        </p:nvSpPr>
        <p:spPr>
          <a:xfrm>
            <a:off x="2247455" y="855664"/>
            <a:ext cx="251653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ja-JP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Holy Tech</a:t>
            </a:r>
            <a:endParaRPr lang="ja-JP" altLang="en-US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 txBox="1">
            <a:spLocks noGrp="1"/>
          </p:cNvSpPr>
          <p:nvPr>
            <p:ph type="ctrTitle"/>
          </p:nvPr>
        </p:nvSpPr>
        <p:spPr>
          <a:xfrm>
            <a:off x="1012799" y="2497750"/>
            <a:ext cx="5837943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dirty="0"/>
              <a:t>リピーター増加施策代行</a:t>
            </a:r>
            <a:endParaRPr dirty="0"/>
          </a:p>
        </p:txBody>
      </p:sp>
      <p:sp>
        <p:nvSpPr>
          <p:cNvPr id="92" name="Google Shape;92;p15"/>
          <p:cNvSpPr txBox="1">
            <a:spLocks noGrp="1"/>
          </p:cNvSpPr>
          <p:nvPr>
            <p:ph type="subTitle" idx="1"/>
          </p:nvPr>
        </p:nvSpPr>
        <p:spPr>
          <a:xfrm>
            <a:off x="3460057" y="3823395"/>
            <a:ext cx="2223886" cy="5163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dirty="0"/>
              <a:t>49,000</a:t>
            </a:r>
            <a:r>
              <a:rPr lang="ja-JP" altLang="en-US" dirty="0"/>
              <a:t>円</a:t>
            </a:r>
            <a:r>
              <a:rPr lang="en-US" altLang="ja-JP" dirty="0"/>
              <a:t>/</a:t>
            </a:r>
            <a:r>
              <a:rPr lang="ja-JP" altLang="en-US" dirty="0"/>
              <a:t>月</a:t>
            </a:r>
            <a:endParaRPr dirty="0"/>
          </a:p>
        </p:txBody>
      </p:sp>
      <p:sp>
        <p:nvSpPr>
          <p:cNvPr id="93" name="Google Shape;93;p15"/>
          <p:cNvSpPr txBox="1"/>
          <p:nvPr/>
        </p:nvSpPr>
        <p:spPr>
          <a:xfrm>
            <a:off x="6219050" y="337750"/>
            <a:ext cx="2232000" cy="19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9600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3</a:t>
            </a:r>
            <a:r>
              <a:rPr lang="en" sz="9600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.</a:t>
            </a:r>
            <a:endParaRPr sz="9600" b="1" dirty="0">
              <a:latin typeface="Work Sans"/>
              <a:ea typeface="Work Sans"/>
              <a:cs typeface="Work Sans"/>
              <a:sym typeface="Work Sans"/>
            </a:endParaRPr>
          </a:p>
        </p:txBody>
      </p:sp>
    </p:spTree>
    <p:extLst>
      <p:ext uri="{BB962C8B-B14F-4D97-AF65-F5344CB8AC3E}">
        <p14:creationId xmlns:p14="http://schemas.microsoft.com/office/powerpoint/2010/main" val="3820458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>
            <a:spLocks noGrp="1"/>
          </p:cNvSpPr>
          <p:nvPr>
            <p:ph type="body" idx="1"/>
          </p:nvPr>
        </p:nvSpPr>
        <p:spPr>
          <a:xfrm>
            <a:off x="1804525" y="854775"/>
            <a:ext cx="5152200" cy="35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ja-JP" altLang="en-US" dirty="0"/>
              <a:t>新規顧客の離脱を防ぐ。</a:t>
            </a:r>
            <a:endParaRPr lang="en-US" altLang="ja-JP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ja-JP" altLang="en-US" dirty="0"/>
              <a:t>離脱の</a:t>
            </a:r>
            <a:r>
              <a:rPr lang="en-US" altLang="ja-JP" dirty="0"/>
              <a:t>1</a:t>
            </a:r>
            <a:r>
              <a:rPr lang="ja-JP" altLang="en-US" dirty="0"/>
              <a:t>番多い理由は「なんとなく」。</a:t>
            </a:r>
            <a:endParaRPr lang="en-US" altLang="ja-JP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ja-JP" altLang="en-US" dirty="0"/>
              <a:t>システム導入から</a:t>
            </a:r>
            <a:r>
              <a:rPr lang="en-US" altLang="ja-JP" dirty="0"/>
              <a:t>CS</a:t>
            </a:r>
            <a:r>
              <a:rPr lang="ja-JP" altLang="en-US" dirty="0"/>
              <a:t>向上まで一気通貫でサポート。</a:t>
            </a:r>
            <a:endParaRPr dirty="0"/>
          </a:p>
        </p:txBody>
      </p:sp>
      <p:sp>
        <p:nvSpPr>
          <p:cNvPr id="99" name="Google Shape;99;p16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6471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 txBox="1">
            <a:spLocks noGrp="1"/>
          </p:cNvSpPr>
          <p:nvPr>
            <p:ph type="ctrTitle"/>
          </p:nvPr>
        </p:nvSpPr>
        <p:spPr>
          <a:xfrm>
            <a:off x="1012799" y="2497750"/>
            <a:ext cx="5837943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dirty="0"/>
              <a:t>運用コンサルティング</a:t>
            </a:r>
            <a:endParaRPr dirty="0"/>
          </a:p>
        </p:txBody>
      </p:sp>
      <p:sp>
        <p:nvSpPr>
          <p:cNvPr id="92" name="Google Shape;92;p15"/>
          <p:cNvSpPr txBox="1">
            <a:spLocks noGrp="1"/>
          </p:cNvSpPr>
          <p:nvPr>
            <p:ph type="subTitle" idx="1"/>
          </p:nvPr>
        </p:nvSpPr>
        <p:spPr>
          <a:xfrm>
            <a:off x="3460057" y="3823395"/>
            <a:ext cx="2223886" cy="5163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dirty="0"/>
              <a:t>39,000</a:t>
            </a:r>
            <a:r>
              <a:rPr lang="ja-JP" altLang="en-US" dirty="0"/>
              <a:t>円</a:t>
            </a:r>
            <a:r>
              <a:rPr lang="en-US" altLang="ja-JP" dirty="0"/>
              <a:t>/</a:t>
            </a:r>
            <a:r>
              <a:rPr lang="ja-JP" altLang="en-US" dirty="0"/>
              <a:t>月</a:t>
            </a:r>
            <a:endParaRPr dirty="0"/>
          </a:p>
        </p:txBody>
      </p:sp>
      <p:sp>
        <p:nvSpPr>
          <p:cNvPr id="93" name="Google Shape;93;p15"/>
          <p:cNvSpPr txBox="1"/>
          <p:nvPr/>
        </p:nvSpPr>
        <p:spPr>
          <a:xfrm>
            <a:off x="6219050" y="337750"/>
            <a:ext cx="2232000" cy="19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600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4.</a:t>
            </a:r>
            <a:endParaRPr sz="9600" b="1" dirty="0">
              <a:latin typeface="Work Sans"/>
              <a:ea typeface="Work Sans"/>
              <a:cs typeface="Work Sans"/>
              <a:sym typeface="Work Sans"/>
            </a:endParaRPr>
          </a:p>
        </p:txBody>
      </p:sp>
    </p:spTree>
    <p:extLst>
      <p:ext uri="{BB962C8B-B14F-4D97-AF65-F5344CB8AC3E}">
        <p14:creationId xmlns:p14="http://schemas.microsoft.com/office/powerpoint/2010/main" val="11635996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>
            <a:spLocks noGrp="1"/>
          </p:cNvSpPr>
          <p:nvPr>
            <p:ph type="body" idx="1"/>
          </p:nvPr>
        </p:nvSpPr>
        <p:spPr>
          <a:xfrm>
            <a:off x="1804525" y="854775"/>
            <a:ext cx="5152200" cy="35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ja-JP" altLang="en-US" dirty="0"/>
              <a:t>本サービスのみは、代行でなくチャットでのアドバイス、オンラインでの口頭コンサルティングが基本。</a:t>
            </a:r>
            <a:endParaRPr dirty="0"/>
          </a:p>
        </p:txBody>
      </p:sp>
      <p:sp>
        <p:nvSpPr>
          <p:cNvPr id="99" name="Google Shape;99;p16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13654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 txBox="1">
            <a:spLocks noGrp="1"/>
          </p:cNvSpPr>
          <p:nvPr>
            <p:ph type="ctrTitle"/>
          </p:nvPr>
        </p:nvSpPr>
        <p:spPr>
          <a:xfrm>
            <a:off x="1012799" y="2497750"/>
            <a:ext cx="5837943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dirty="0"/>
              <a:t>インスタアカウント作成</a:t>
            </a:r>
            <a:endParaRPr dirty="0"/>
          </a:p>
        </p:txBody>
      </p:sp>
      <p:sp>
        <p:nvSpPr>
          <p:cNvPr id="92" name="Google Shape;92;p15"/>
          <p:cNvSpPr txBox="1">
            <a:spLocks noGrp="1"/>
          </p:cNvSpPr>
          <p:nvPr>
            <p:ph type="subTitle" idx="1"/>
          </p:nvPr>
        </p:nvSpPr>
        <p:spPr>
          <a:xfrm>
            <a:off x="3460057" y="3823395"/>
            <a:ext cx="2223886" cy="5163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dirty="0"/>
              <a:t>9,900</a:t>
            </a:r>
            <a:r>
              <a:rPr lang="ja-JP" altLang="en-US" dirty="0"/>
              <a:t>円</a:t>
            </a:r>
            <a:endParaRPr dirty="0"/>
          </a:p>
        </p:txBody>
      </p:sp>
      <p:sp>
        <p:nvSpPr>
          <p:cNvPr id="93" name="Google Shape;93;p15"/>
          <p:cNvSpPr txBox="1"/>
          <p:nvPr/>
        </p:nvSpPr>
        <p:spPr>
          <a:xfrm>
            <a:off x="6219050" y="337750"/>
            <a:ext cx="2232000" cy="19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600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5.</a:t>
            </a:r>
            <a:endParaRPr sz="9600" b="1" dirty="0">
              <a:latin typeface="Work Sans"/>
              <a:ea typeface="Work Sans"/>
              <a:cs typeface="Work Sans"/>
              <a:sym typeface="Work Sans"/>
            </a:endParaRPr>
          </a:p>
        </p:txBody>
      </p:sp>
    </p:spTree>
    <p:extLst>
      <p:ext uri="{BB962C8B-B14F-4D97-AF65-F5344CB8AC3E}">
        <p14:creationId xmlns:p14="http://schemas.microsoft.com/office/powerpoint/2010/main" val="16769625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>
            <a:spLocks noGrp="1"/>
          </p:cNvSpPr>
          <p:nvPr>
            <p:ph type="body" idx="1"/>
          </p:nvPr>
        </p:nvSpPr>
        <p:spPr>
          <a:xfrm>
            <a:off x="1804525" y="854775"/>
            <a:ext cx="5152200" cy="35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ja-JP" altLang="en-US" dirty="0"/>
              <a:t>御社の広報担当端末にてアカウントを作成。</a:t>
            </a:r>
            <a:endParaRPr lang="en-US" altLang="ja-JP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ja-JP" altLang="en-US" dirty="0"/>
              <a:t>プロフィールの設定等、初期設定は勿論、ターゲットを</a:t>
            </a:r>
            <a:r>
              <a:rPr lang="en-US" altLang="ja-JP" dirty="0"/>
              <a:t>100</a:t>
            </a:r>
            <a:r>
              <a:rPr lang="ja-JP" altLang="en-US" dirty="0"/>
              <a:t>名フォロー。</a:t>
            </a:r>
            <a:endParaRPr lang="en-US" altLang="ja-JP" dirty="0"/>
          </a:p>
        </p:txBody>
      </p:sp>
      <p:sp>
        <p:nvSpPr>
          <p:cNvPr id="99" name="Google Shape;99;p16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2508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 txBox="1">
            <a:spLocks noGrp="1"/>
          </p:cNvSpPr>
          <p:nvPr>
            <p:ph type="ctrTitle"/>
          </p:nvPr>
        </p:nvSpPr>
        <p:spPr>
          <a:xfrm>
            <a:off x="1012799" y="2497750"/>
            <a:ext cx="633143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dirty="0"/>
              <a:t>インスタプロフィール修正</a:t>
            </a:r>
            <a:endParaRPr dirty="0"/>
          </a:p>
        </p:txBody>
      </p:sp>
      <p:sp>
        <p:nvSpPr>
          <p:cNvPr id="92" name="Google Shape;92;p15"/>
          <p:cNvSpPr txBox="1">
            <a:spLocks noGrp="1"/>
          </p:cNvSpPr>
          <p:nvPr>
            <p:ph type="subTitle" idx="1"/>
          </p:nvPr>
        </p:nvSpPr>
        <p:spPr>
          <a:xfrm>
            <a:off x="3460057" y="3823395"/>
            <a:ext cx="2223886" cy="5163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dirty="0"/>
              <a:t>　　</a:t>
            </a:r>
            <a:r>
              <a:rPr lang="en-US" altLang="ja-JP" dirty="0"/>
              <a:t>0</a:t>
            </a:r>
            <a:r>
              <a:rPr lang="ja-JP" altLang="en-US" dirty="0"/>
              <a:t>円</a:t>
            </a:r>
            <a:endParaRPr dirty="0"/>
          </a:p>
        </p:txBody>
      </p:sp>
      <p:sp>
        <p:nvSpPr>
          <p:cNvPr id="93" name="Google Shape;93;p15"/>
          <p:cNvSpPr txBox="1"/>
          <p:nvPr/>
        </p:nvSpPr>
        <p:spPr>
          <a:xfrm>
            <a:off x="6219050" y="337750"/>
            <a:ext cx="2232000" cy="19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600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6.</a:t>
            </a:r>
            <a:endParaRPr sz="9600" b="1" dirty="0">
              <a:latin typeface="Work Sans"/>
              <a:ea typeface="Work Sans"/>
              <a:cs typeface="Work Sans"/>
              <a:sym typeface="Work Sans"/>
            </a:endParaRPr>
          </a:p>
        </p:txBody>
      </p:sp>
    </p:spTree>
    <p:extLst>
      <p:ext uri="{BB962C8B-B14F-4D97-AF65-F5344CB8AC3E}">
        <p14:creationId xmlns:p14="http://schemas.microsoft.com/office/powerpoint/2010/main" val="23780761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>
            <a:spLocks noGrp="1"/>
          </p:cNvSpPr>
          <p:nvPr>
            <p:ph type="body" idx="1"/>
          </p:nvPr>
        </p:nvSpPr>
        <p:spPr>
          <a:xfrm>
            <a:off x="1804525" y="854775"/>
            <a:ext cx="5152200" cy="35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ja-JP" altLang="en-US" dirty="0"/>
              <a:t>インスタのプロフィールを拝見し、独自のノウハウを基に修正箇所を修正代行。</a:t>
            </a:r>
            <a:endParaRPr dirty="0"/>
          </a:p>
        </p:txBody>
      </p:sp>
      <p:sp>
        <p:nvSpPr>
          <p:cNvPr id="99" name="Google Shape;99;p16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9401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2"/>
          <p:cNvSpPr txBox="1">
            <a:spLocks noGrp="1"/>
          </p:cNvSpPr>
          <p:nvPr>
            <p:ph type="title" idx="4294967295"/>
          </p:nvPr>
        </p:nvSpPr>
        <p:spPr>
          <a:xfrm>
            <a:off x="400600" y="400600"/>
            <a:ext cx="8355600" cy="436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0" dirty="0">
                <a:solidFill>
                  <a:srgbClr val="FFFFFF"/>
                </a:solidFill>
              </a:rPr>
              <a:t>Holy Tech</a:t>
            </a:r>
            <a:br>
              <a:rPr lang="en" sz="2000" b="0" dirty="0">
                <a:solidFill>
                  <a:srgbClr val="FFFFFF"/>
                </a:solidFill>
              </a:rPr>
            </a:br>
            <a:r>
              <a:rPr lang="en" sz="2000" b="0" dirty="0">
                <a:solidFill>
                  <a:srgbClr val="FFFFFF"/>
                </a:solidFill>
              </a:rPr>
              <a:t>With be big, give the impact</a:t>
            </a:r>
            <a:endParaRPr sz="2000" b="0" dirty="0">
              <a:solidFill>
                <a:srgbClr val="FFFFFF"/>
              </a:solidFill>
            </a:endParaRPr>
          </a:p>
        </p:txBody>
      </p:sp>
      <p:sp>
        <p:nvSpPr>
          <p:cNvPr id="172" name="Google Shape;172;p22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8"/>
          <p:cNvSpPr txBox="1">
            <a:spLocks noGrp="1"/>
          </p:cNvSpPr>
          <p:nvPr>
            <p:ph type="title"/>
          </p:nvPr>
        </p:nvSpPr>
        <p:spPr>
          <a:xfrm>
            <a:off x="869150" y="847600"/>
            <a:ext cx="5092200" cy="136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process</a:t>
            </a:r>
            <a:endParaRPr dirty="0"/>
          </a:p>
        </p:txBody>
      </p:sp>
      <p:sp>
        <p:nvSpPr>
          <p:cNvPr id="253" name="Google Shape;253;p28"/>
          <p:cNvSpPr/>
          <p:nvPr/>
        </p:nvSpPr>
        <p:spPr>
          <a:xfrm>
            <a:off x="1005025" y="2518850"/>
            <a:ext cx="2555400" cy="1325100"/>
          </a:xfrm>
          <a:prstGeom prst="homePlate">
            <a:avLst>
              <a:gd name="adj" fmla="val 30129"/>
            </a:avLst>
          </a:prstGeom>
          <a:solidFill>
            <a:srgbClr val="000000"/>
          </a:solidFill>
          <a:ln w="762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800" b="1" dirty="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商談</a:t>
            </a:r>
            <a:endParaRPr sz="1800" b="1" dirty="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54" name="Google Shape;254;p28"/>
          <p:cNvSpPr/>
          <p:nvPr/>
        </p:nvSpPr>
        <p:spPr>
          <a:xfrm>
            <a:off x="3221095" y="2518850"/>
            <a:ext cx="2604600" cy="1325100"/>
          </a:xfrm>
          <a:prstGeom prst="chevron">
            <a:avLst>
              <a:gd name="adj" fmla="val 29853"/>
            </a:avLst>
          </a:prstGeom>
          <a:solidFill>
            <a:srgbClr val="000000"/>
          </a:solidFill>
          <a:ln w="762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800" b="1" dirty="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契約</a:t>
            </a:r>
            <a:endParaRPr sz="1800" b="1" dirty="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55" name="Google Shape;255;p28"/>
          <p:cNvSpPr/>
          <p:nvPr/>
        </p:nvSpPr>
        <p:spPr>
          <a:xfrm>
            <a:off x="5486307" y="2518850"/>
            <a:ext cx="2604600" cy="1325100"/>
          </a:xfrm>
          <a:prstGeom prst="chevron">
            <a:avLst>
              <a:gd name="adj" fmla="val 29853"/>
            </a:avLst>
          </a:prstGeom>
          <a:solidFill>
            <a:srgbClr val="000000"/>
          </a:solidFill>
          <a:ln w="762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800" b="1" dirty="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サービス開始</a:t>
            </a:r>
            <a:endParaRPr sz="1800" b="1" dirty="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grpSp>
        <p:nvGrpSpPr>
          <p:cNvPr id="256" name="Google Shape;256;p28"/>
          <p:cNvGrpSpPr/>
          <p:nvPr/>
        </p:nvGrpSpPr>
        <p:grpSpPr>
          <a:xfrm>
            <a:off x="7232180" y="711728"/>
            <a:ext cx="1187144" cy="878332"/>
            <a:chOff x="5255200" y="3006475"/>
            <a:chExt cx="511700" cy="378575"/>
          </a:xfrm>
        </p:grpSpPr>
        <p:sp>
          <p:nvSpPr>
            <p:cNvPr id="257" name="Google Shape;257;p28"/>
            <p:cNvSpPr/>
            <p:nvPr/>
          </p:nvSpPr>
          <p:spPr>
            <a:xfrm>
              <a:off x="5255200" y="3006475"/>
              <a:ext cx="349900" cy="349875"/>
            </a:xfrm>
            <a:custGeom>
              <a:avLst/>
              <a:gdLst/>
              <a:ahLst/>
              <a:cxnLst/>
              <a:rect l="l" t="t" r="r" b="b"/>
              <a:pathLst>
                <a:path w="13996" h="13995" extrusionOk="0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8"/>
            <p:cNvSpPr/>
            <p:nvPr/>
          </p:nvSpPr>
          <p:spPr>
            <a:xfrm>
              <a:off x="5567825" y="3185975"/>
              <a:ext cx="199075" cy="199075"/>
            </a:xfrm>
            <a:custGeom>
              <a:avLst/>
              <a:gdLst/>
              <a:ahLst/>
              <a:cxnLst/>
              <a:rect l="l" t="t" r="r" b="b"/>
              <a:pathLst>
                <a:path w="7963" h="7963" extrusionOk="0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9" name="Google Shape;259;p28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4"/>
          <p:cNvSpPr txBox="1">
            <a:spLocks noGrp="1"/>
          </p:cNvSpPr>
          <p:nvPr>
            <p:ph type="ctrTitle" idx="4294967295"/>
          </p:nvPr>
        </p:nvSpPr>
        <p:spPr>
          <a:xfrm>
            <a:off x="685800" y="1507150"/>
            <a:ext cx="347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Hello!</a:t>
            </a:r>
            <a:endParaRPr sz="7200"/>
          </a:p>
        </p:txBody>
      </p:sp>
      <p:sp>
        <p:nvSpPr>
          <p:cNvPr id="84" name="Google Shape;84;p14"/>
          <p:cNvSpPr txBox="1">
            <a:spLocks noGrp="1"/>
          </p:cNvSpPr>
          <p:nvPr>
            <p:ph type="subTitle" idx="4294967295"/>
          </p:nvPr>
        </p:nvSpPr>
        <p:spPr>
          <a:xfrm>
            <a:off x="685800" y="2415372"/>
            <a:ext cx="3470400" cy="201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ja-JP" altLang="en-US" b="1" dirty="0">
                <a:latin typeface="Work Sans"/>
                <a:ea typeface="Work Sans"/>
                <a:cs typeface="Work Sans"/>
                <a:sym typeface="Work Sans"/>
              </a:rPr>
              <a:t>林　健斗</a:t>
            </a:r>
            <a:endParaRPr b="1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-JP" altLang="en-US" dirty="0"/>
              <a:t>出身：静岡市</a:t>
            </a:r>
            <a:endParaRPr lang="en-US" altLang="ja-JP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-JP" altLang="en-US" dirty="0"/>
              <a:t>大学：東京農業大学</a:t>
            </a:r>
            <a:endParaRPr lang="en-US" altLang="ja-JP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-JP" altLang="en-US" dirty="0"/>
              <a:t>趣味：</a:t>
            </a:r>
            <a:r>
              <a:rPr lang="ja-JP" altLang="en-US" sz="1600" dirty="0"/>
              <a:t>サッカー、カラオケ、麻雀</a:t>
            </a:r>
            <a:endParaRPr lang="en-US" altLang="ja-JP" sz="16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-JP" altLang="en-US" dirty="0"/>
              <a:t>お酒：</a:t>
            </a:r>
            <a:r>
              <a:rPr lang="ja-JP" altLang="en-US" sz="1400" dirty="0"/>
              <a:t>日本酒、ビール、ハイボール</a:t>
            </a:r>
            <a:endParaRPr sz="1400" dirty="0"/>
          </a:p>
        </p:txBody>
      </p:sp>
      <p:sp>
        <p:nvSpPr>
          <p:cNvPr id="86" name="Google Shape;86;p14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pic>
        <p:nvPicPr>
          <p:cNvPr id="3" name="図 2" descr="人, 建物, 女性, 男 が含まれている画像&#10;&#10;自動的に生成された説明">
            <a:extLst>
              <a:ext uri="{FF2B5EF4-FFF2-40B4-BE49-F238E27FC236}">
                <a16:creationId xmlns:a16="http://schemas.microsoft.com/office/drawing/2014/main" id="{F70DCB34-9884-4709-8319-556BAEC977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716" r="7058"/>
          <a:stretch/>
        </p:blipFill>
        <p:spPr>
          <a:xfrm>
            <a:off x="5529942" y="385140"/>
            <a:ext cx="3243943" cy="437322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5"/>
          <p:cNvSpPr txBox="1">
            <a:spLocks noGrp="1"/>
          </p:cNvSpPr>
          <p:nvPr>
            <p:ph type="ctrTitle" idx="4294967295"/>
          </p:nvPr>
        </p:nvSpPr>
        <p:spPr>
          <a:xfrm>
            <a:off x="685800" y="1811950"/>
            <a:ext cx="42861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Thanks!</a:t>
            </a:r>
            <a:endParaRPr sz="7200"/>
          </a:p>
        </p:txBody>
      </p:sp>
      <p:sp>
        <p:nvSpPr>
          <p:cNvPr id="319" name="Google Shape;319;p35"/>
          <p:cNvSpPr txBox="1">
            <a:spLocks noGrp="1"/>
          </p:cNvSpPr>
          <p:nvPr>
            <p:ph type="subTitle" idx="4294967295"/>
          </p:nvPr>
        </p:nvSpPr>
        <p:spPr>
          <a:xfrm>
            <a:off x="685799" y="2491573"/>
            <a:ext cx="4386943" cy="201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ja-JP" altLang="en-US" dirty="0"/>
              <a:t>ご質問はお気軽にどうぞ</a:t>
            </a:r>
            <a:endParaRPr dirty="0"/>
          </a:p>
          <a:p>
            <a:pPr marL="457200" lvl="0" indent="-355600" algn="l" rtl="0">
              <a:spcBef>
                <a:spcPts val="600"/>
              </a:spcBef>
              <a:spcAft>
                <a:spcPts val="0"/>
              </a:spcAft>
              <a:buSzPts val="2000"/>
              <a:buChar char="▪"/>
            </a:pPr>
            <a:r>
              <a:rPr lang="en-US" dirty="0"/>
              <a:t>Email:nvpdy06681@yahoo.co.jp</a:t>
            </a:r>
            <a:endParaRPr dirty="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▪"/>
            </a:pPr>
            <a:r>
              <a:rPr lang="en" dirty="0"/>
              <a:t>Instagram:rinkenty0112</a:t>
            </a: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▪"/>
            </a:pPr>
            <a:r>
              <a:rPr lang="en" dirty="0"/>
              <a:t>Tell:090-5454-0765</a:t>
            </a:r>
            <a:endParaRPr dirty="0"/>
          </a:p>
        </p:txBody>
      </p:sp>
      <p:sp>
        <p:nvSpPr>
          <p:cNvPr id="320" name="Google Shape;320;p35"/>
          <p:cNvSpPr/>
          <p:nvPr/>
        </p:nvSpPr>
        <p:spPr>
          <a:xfrm>
            <a:off x="6543431" y="805362"/>
            <a:ext cx="1752310" cy="1752310"/>
          </a:xfrm>
          <a:custGeom>
            <a:avLst/>
            <a:gdLst/>
            <a:ahLst/>
            <a:cxnLst/>
            <a:rect l="l" t="t" r="r" b="b"/>
            <a:pathLst>
              <a:path w="15290" h="15290" extrusionOk="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35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xfrm>
            <a:off x="869150" y="664858"/>
            <a:ext cx="5092200" cy="112075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3500" dirty="0"/>
              <a:t>なぜ今</a:t>
            </a:r>
            <a:r>
              <a:rPr lang="en-US" altLang="ja-JP" sz="3500" dirty="0"/>
              <a:t>Instagram</a:t>
            </a:r>
            <a:r>
              <a:rPr lang="ja-JP" altLang="en-US" sz="3500" dirty="0"/>
              <a:t>なのか</a:t>
            </a:r>
            <a:endParaRPr sz="3500" dirty="0"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2"/>
          </p:nvPr>
        </p:nvSpPr>
        <p:spPr>
          <a:xfrm>
            <a:off x="4922297" y="2361953"/>
            <a:ext cx="3433236" cy="20313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ja-JP" altLang="en-US" sz="1400" dirty="0">
              <a:solidFill>
                <a:srgbClr val="000000"/>
              </a:solidFill>
              <a:latin typeface="+mn-l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000" dirty="0">
              <a:solidFill>
                <a:srgbClr val="000000"/>
              </a:solidFill>
            </a:endParaRPr>
          </a:p>
        </p:txBody>
      </p:sp>
      <p:sp>
        <p:nvSpPr>
          <p:cNvPr id="71" name="Google Shape;71;p13"/>
          <p:cNvSpPr txBox="1">
            <a:spLocks noGrp="1"/>
          </p:cNvSpPr>
          <p:nvPr>
            <p:ph type="body" idx="2"/>
          </p:nvPr>
        </p:nvSpPr>
        <p:spPr>
          <a:xfrm>
            <a:off x="7073538" y="4701943"/>
            <a:ext cx="82005" cy="4571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i="1" dirty="0">
              <a:solidFill>
                <a:srgbClr val="666666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 i="1" dirty="0">
              <a:solidFill>
                <a:srgbClr val="666666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800" i="1" dirty="0">
              <a:solidFill>
                <a:srgbClr val="666666"/>
              </a:solidFill>
            </a:endParaRPr>
          </a:p>
        </p:txBody>
      </p:sp>
      <p:sp>
        <p:nvSpPr>
          <p:cNvPr id="72" name="Google Shape;72;p13"/>
          <p:cNvSpPr txBox="1">
            <a:spLocks noGrp="1"/>
          </p:cNvSpPr>
          <p:nvPr>
            <p:ph type="body" idx="1"/>
          </p:nvPr>
        </p:nvSpPr>
        <p:spPr>
          <a:xfrm>
            <a:off x="869150" y="2094275"/>
            <a:ext cx="3594600" cy="155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br>
              <a:rPr lang="en" sz="1000" dirty="0">
                <a:solidFill>
                  <a:srgbClr val="000000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</a:br>
            <a:endParaRPr sz="1000" dirty="0">
              <a:solidFill>
                <a:srgbClr val="000000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</p:txBody>
      </p:sp>
      <p:sp>
        <p:nvSpPr>
          <p:cNvPr id="78" name="Google Shape;78;p13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14" name="Google Shape;354;p38">
            <a:extLst>
              <a:ext uri="{FF2B5EF4-FFF2-40B4-BE49-F238E27FC236}">
                <a16:creationId xmlns:a16="http://schemas.microsoft.com/office/drawing/2014/main" id="{FFE1E922-317F-4D94-BA8F-FCA3D2ED7541}"/>
              </a:ext>
            </a:extLst>
          </p:cNvPr>
          <p:cNvSpPr/>
          <p:nvPr/>
        </p:nvSpPr>
        <p:spPr>
          <a:xfrm>
            <a:off x="7409543" y="774306"/>
            <a:ext cx="749956" cy="633580"/>
          </a:xfrm>
          <a:custGeom>
            <a:avLst/>
            <a:gdLst/>
            <a:ahLst/>
            <a:cxnLst/>
            <a:rect l="l" t="t" r="r" b="b"/>
            <a:pathLst>
              <a:path w="17781" h="14802" extrusionOk="0">
                <a:moveTo>
                  <a:pt x="11748" y="2101"/>
                </a:moveTo>
                <a:lnTo>
                  <a:pt x="11846" y="2126"/>
                </a:lnTo>
                <a:lnTo>
                  <a:pt x="11919" y="2175"/>
                </a:lnTo>
                <a:lnTo>
                  <a:pt x="11968" y="2248"/>
                </a:lnTo>
                <a:lnTo>
                  <a:pt x="11993" y="2346"/>
                </a:lnTo>
                <a:lnTo>
                  <a:pt x="11968" y="2419"/>
                </a:lnTo>
                <a:lnTo>
                  <a:pt x="11919" y="2492"/>
                </a:lnTo>
                <a:lnTo>
                  <a:pt x="11846" y="2541"/>
                </a:lnTo>
                <a:lnTo>
                  <a:pt x="11748" y="2565"/>
                </a:lnTo>
                <a:lnTo>
                  <a:pt x="6033" y="2565"/>
                </a:lnTo>
                <a:lnTo>
                  <a:pt x="5936" y="2541"/>
                </a:lnTo>
                <a:lnTo>
                  <a:pt x="5862" y="2492"/>
                </a:lnTo>
                <a:lnTo>
                  <a:pt x="5814" y="2419"/>
                </a:lnTo>
                <a:lnTo>
                  <a:pt x="5789" y="2346"/>
                </a:lnTo>
                <a:lnTo>
                  <a:pt x="5814" y="2248"/>
                </a:lnTo>
                <a:lnTo>
                  <a:pt x="5862" y="2175"/>
                </a:lnTo>
                <a:lnTo>
                  <a:pt x="5936" y="2126"/>
                </a:lnTo>
                <a:lnTo>
                  <a:pt x="6033" y="2101"/>
                </a:lnTo>
                <a:close/>
                <a:moveTo>
                  <a:pt x="15949" y="4519"/>
                </a:moveTo>
                <a:lnTo>
                  <a:pt x="16047" y="4568"/>
                </a:lnTo>
                <a:lnTo>
                  <a:pt x="16145" y="4592"/>
                </a:lnTo>
                <a:lnTo>
                  <a:pt x="16193" y="4666"/>
                </a:lnTo>
                <a:lnTo>
                  <a:pt x="16267" y="4739"/>
                </a:lnTo>
                <a:lnTo>
                  <a:pt x="16316" y="4812"/>
                </a:lnTo>
                <a:lnTo>
                  <a:pt x="16340" y="4910"/>
                </a:lnTo>
                <a:lnTo>
                  <a:pt x="16340" y="5008"/>
                </a:lnTo>
                <a:lnTo>
                  <a:pt x="16340" y="5789"/>
                </a:lnTo>
                <a:lnTo>
                  <a:pt x="16340" y="5887"/>
                </a:lnTo>
                <a:lnTo>
                  <a:pt x="16316" y="5985"/>
                </a:lnTo>
                <a:lnTo>
                  <a:pt x="16267" y="6058"/>
                </a:lnTo>
                <a:lnTo>
                  <a:pt x="16193" y="6131"/>
                </a:lnTo>
                <a:lnTo>
                  <a:pt x="16145" y="6204"/>
                </a:lnTo>
                <a:lnTo>
                  <a:pt x="16047" y="6229"/>
                </a:lnTo>
                <a:lnTo>
                  <a:pt x="15949" y="6278"/>
                </a:lnTo>
                <a:lnTo>
                  <a:pt x="14069" y="6278"/>
                </a:lnTo>
                <a:lnTo>
                  <a:pt x="13971" y="6229"/>
                </a:lnTo>
                <a:lnTo>
                  <a:pt x="13898" y="6204"/>
                </a:lnTo>
                <a:lnTo>
                  <a:pt x="13824" y="6131"/>
                </a:lnTo>
                <a:lnTo>
                  <a:pt x="13751" y="6058"/>
                </a:lnTo>
                <a:lnTo>
                  <a:pt x="13727" y="5985"/>
                </a:lnTo>
                <a:lnTo>
                  <a:pt x="13678" y="5887"/>
                </a:lnTo>
                <a:lnTo>
                  <a:pt x="13678" y="5789"/>
                </a:lnTo>
                <a:lnTo>
                  <a:pt x="13678" y="5008"/>
                </a:lnTo>
                <a:lnTo>
                  <a:pt x="13678" y="4910"/>
                </a:lnTo>
                <a:lnTo>
                  <a:pt x="13727" y="4812"/>
                </a:lnTo>
                <a:lnTo>
                  <a:pt x="13751" y="4739"/>
                </a:lnTo>
                <a:lnTo>
                  <a:pt x="13824" y="4666"/>
                </a:lnTo>
                <a:lnTo>
                  <a:pt x="13898" y="4592"/>
                </a:lnTo>
                <a:lnTo>
                  <a:pt x="13971" y="4568"/>
                </a:lnTo>
                <a:lnTo>
                  <a:pt x="14069" y="4519"/>
                </a:lnTo>
                <a:close/>
                <a:moveTo>
                  <a:pt x="8891" y="5105"/>
                </a:moveTo>
                <a:lnTo>
                  <a:pt x="9306" y="5130"/>
                </a:lnTo>
                <a:lnTo>
                  <a:pt x="9697" y="5179"/>
                </a:lnTo>
                <a:lnTo>
                  <a:pt x="10063" y="5276"/>
                </a:lnTo>
                <a:lnTo>
                  <a:pt x="10430" y="5423"/>
                </a:lnTo>
                <a:lnTo>
                  <a:pt x="10796" y="5594"/>
                </a:lnTo>
                <a:lnTo>
                  <a:pt x="11113" y="5789"/>
                </a:lnTo>
                <a:lnTo>
                  <a:pt x="11406" y="6009"/>
                </a:lnTo>
                <a:lnTo>
                  <a:pt x="11700" y="6278"/>
                </a:lnTo>
                <a:lnTo>
                  <a:pt x="11968" y="6546"/>
                </a:lnTo>
                <a:lnTo>
                  <a:pt x="12188" y="6864"/>
                </a:lnTo>
                <a:lnTo>
                  <a:pt x="12383" y="7181"/>
                </a:lnTo>
                <a:lnTo>
                  <a:pt x="12554" y="7523"/>
                </a:lnTo>
                <a:lnTo>
                  <a:pt x="12676" y="7890"/>
                </a:lnTo>
                <a:lnTo>
                  <a:pt x="12774" y="8280"/>
                </a:lnTo>
                <a:lnTo>
                  <a:pt x="12847" y="8671"/>
                </a:lnTo>
                <a:lnTo>
                  <a:pt x="12872" y="9086"/>
                </a:lnTo>
                <a:lnTo>
                  <a:pt x="12847" y="9477"/>
                </a:lnTo>
                <a:lnTo>
                  <a:pt x="12774" y="9868"/>
                </a:lnTo>
                <a:lnTo>
                  <a:pt x="12676" y="10259"/>
                </a:lnTo>
                <a:lnTo>
                  <a:pt x="12554" y="10625"/>
                </a:lnTo>
                <a:lnTo>
                  <a:pt x="12383" y="10967"/>
                </a:lnTo>
                <a:lnTo>
                  <a:pt x="12188" y="11309"/>
                </a:lnTo>
                <a:lnTo>
                  <a:pt x="11968" y="11602"/>
                </a:lnTo>
                <a:lnTo>
                  <a:pt x="11700" y="11895"/>
                </a:lnTo>
                <a:lnTo>
                  <a:pt x="11406" y="12139"/>
                </a:lnTo>
                <a:lnTo>
                  <a:pt x="11113" y="12383"/>
                </a:lnTo>
                <a:lnTo>
                  <a:pt x="10796" y="12579"/>
                </a:lnTo>
                <a:lnTo>
                  <a:pt x="10430" y="12750"/>
                </a:lnTo>
                <a:lnTo>
                  <a:pt x="10063" y="12872"/>
                </a:lnTo>
                <a:lnTo>
                  <a:pt x="9697" y="12970"/>
                </a:lnTo>
                <a:lnTo>
                  <a:pt x="9306" y="13018"/>
                </a:lnTo>
                <a:lnTo>
                  <a:pt x="8891" y="13043"/>
                </a:lnTo>
                <a:lnTo>
                  <a:pt x="8476" y="13018"/>
                </a:lnTo>
                <a:lnTo>
                  <a:pt x="8085" y="12970"/>
                </a:lnTo>
                <a:lnTo>
                  <a:pt x="7719" y="12872"/>
                </a:lnTo>
                <a:lnTo>
                  <a:pt x="7352" y="12750"/>
                </a:lnTo>
                <a:lnTo>
                  <a:pt x="6986" y="12579"/>
                </a:lnTo>
                <a:lnTo>
                  <a:pt x="6668" y="12383"/>
                </a:lnTo>
                <a:lnTo>
                  <a:pt x="6375" y="12139"/>
                </a:lnTo>
                <a:lnTo>
                  <a:pt x="6082" y="11895"/>
                </a:lnTo>
                <a:lnTo>
                  <a:pt x="5814" y="11602"/>
                </a:lnTo>
                <a:lnTo>
                  <a:pt x="5594" y="11309"/>
                </a:lnTo>
                <a:lnTo>
                  <a:pt x="5398" y="10967"/>
                </a:lnTo>
                <a:lnTo>
                  <a:pt x="5227" y="10625"/>
                </a:lnTo>
                <a:lnTo>
                  <a:pt x="5105" y="10259"/>
                </a:lnTo>
                <a:lnTo>
                  <a:pt x="5008" y="9868"/>
                </a:lnTo>
                <a:lnTo>
                  <a:pt x="4934" y="9477"/>
                </a:lnTo>
                <a:lnTo>
                  <a:pt x="4910" y="9086"/>
                </a:lnTo>
                <a:lnTo>
                  <a:pt x="4934" y="8671"/>
                </a:lnTo>
                <a:lnTo>
                  <a:pt x="5008" y="8280"/>
                </a:lnTo>
                <a:lnTo>
                  <a:pt x="5105" y="7890"/>
                </a:lnTo>
                <a:lnTo>
                  <a:pt x="5227" y="7523"/>
                </a:lnTo>
                <a:lnTo>
                  <a:pt x="5398" y="7181"/>
                </a:lnTo>
                <a:lnTo>
                  <a:pt x="5594" y="6864"/>
                </a:lnTo>
                <a:lnTo>
                  <a:pt x="5814" y="6546"/>
                </a:lnTo>
                <a:lnTo>
                  <a:pt x="6082" y="6278"/>
                </a:lnTo>
                <a:lnTo>
                  <a:pt x="6375" y="6009"/>
                </a:lnTo>
                <a:lnTo>
                  <a:pt x="6668" y="5789"/>
                </a:lnTo>
                <a:lnTo>
                  <a:pt x="6986" y="5594"/>
                </a:lnTo>
                <a:lnTo>
                  <a:pt x="7352" y="5423"/>
                </a:lnTo>
                <a:lnTo>
                  <a:pt x="7719" y="5276"/>
                </a:lnTo>
                <a:lnTo>
                  <a:pt x="8085" y="5179"/>
                </a:lnTo>
                <a:lnTo>
                  <a:pt x="8476" y="5130"/>
                </a:lnTo>
                <a:lnTo>
                  <a:pt x="8891" y="5105"/>
                </a:lnTo>
                <a:close/>
                <a:moveTo>
                  <a:pt x="5301" y="1"/>
                </a:moveTo>
                <a:lnTo>
                  <a:pt x="5154" y="50"/>
                </a:lnTo>
                <a:lnTo>
                  <a:pt x="5008" y="123"/>
                </a:lnTo>
                <a:lnTo>
                  <a:pt x="4861" y="221"/>
                </a:lnTo>
                <a:lnTo>
                  <a:pt x="4739" y="318"/>
                </a:lnTo>
                <a:lnTo>
                  <a:pt x="4641" y="465"/>
                </a:lnTo>
                <a:lnTo>
                  <a:pt x="4568" y="611"/>
                </a:lnTo>
                <a:lnTo>
                  <a:pt x="4519" y="758"/>
                </a:lnTo>
                <a:lnTo>
                  <a:pt x="4080" y="2565"/>
                </a:lnTo>
                <a:lnTo>
                  <a:pt x="3249" y="2565"/>
                </a:lnTo>
                <a:lnTo>
                  <a:pt x="3249" y="2468"/>
                </a:lnTo>
                <a:lnTo>
                  <a:pt x="3225" y="2370"/>
                </a:lnTo>
                <a:lnTo>
                  <a:pt x="3176" y="2297"/>
                </a:lnTo>
                <a:lnTo>
                  <a:pt x="3103" y="2223"/>
                </a:lnTo>
                <a:lnTo>
                  <a:pt x="3054" y="2150"/>
                </a:lnTo>
                <a:lnTo>
                  <a:pt x="2956" y="2126"/>
                </a:lnTo>
                <a:lnTo>
                  <a:pt x="2858" y="2077"/>
                </a:lnTo>
                <a:lnTo>
                  <a:pt x="1955" y="2077"/>
                </a:lnTo>
                <a:lnTo>
                  <a:pt x="1857" y="2126"/>
                </a:lnTo>
                <a:lnTo>
                  <a:pt x="1784" y="2150"/>
                </a:lnTo>
                <a:lnTo>
                  <a:pt x="1711" y="2223"/>
                </a:lnTo>
                <a:lnTo>
                  <a:pt x="1637" y="2297"/>
                </a:lnTo>
                <a:lnTo>
                  <a:pt x="1613" y="2370"/>
                </a:lnTo>
                <a:lnTo>
                  <a:pt x="1564" y="2468"/>
                </a:lnTo>
                <a:lnTo>
                  <a:pt x="1564" y="2565"/>
                </a:lnTo>
                <a:lnTo>
                  <a:pt x="782" y="2565"/>
                </a:lnTo>
                <a:lnTo>
                  <a:pt x="636" y="2590"/>
                </a:lnTo>
                <a:lnTo>
                  <a:pt x="489" y="2639"/>
                </a:lnTo>
                <a:lnTo>
                  <a:pt x="343" y="2687"/>
                </a:lnTo>
                <a:lnTo>
                  <a:pt x="221" y="2785"/>
                </a:lnTo>
                <a:lnTo>
                  <a:pt x="123" y="2907"/>
                </a:lnTo>
                <a:lnTo>
                  <a:pt x="74" y="3054"/>
                </a:lnTo>
                <a:lnTo>
                  <a:pt x="25" y="3200"/>
                </a:lnTo>
                <a:lnTo>
                  <a:pt x="1" y="3347"/>
                </a:lnTo>
                <a:lnTo>
                  <a:pt x="1" y="14020"/>
                </a:lnTo>
                <a:lnTo>
                  <a:pt x="25" y="14191"/>
                </a:lnTo>
                <a:lnTo>
                  <a:pt x="74" y="14337"/>
                </a:lnTo>
                <a:lnTo>
                  <a:pt x="123" y="14459"/>
                </a:lnTo>
                <a:lnTo>
                  <a:pt x="221" y="14581"/>
                </a:lnTo>
                <a:lnTo>
                  <a:pt x="343" y="14679"/>
                </a:lnTo>
                <a:lnTo>
                  <a:pt x="489" y="14752"/>
                </a:lnTo>
                <a:lnTo>
                  <a:pt x="636" y="14801"/>
                </a:lnTo>
                <a:lnTo>
                  <a:pt x="17146" y="14801"/>
                </a:lnTo>
                <a:lnTo>
                  <a:pt x="17292" y="14752"/>
                </a:lnTo>
                <a:lnTo>
                  <a:pt x="17439" y="14679"/>
                </a:lnTo>
                <a:lnTo>
                  <a:pt x="17561" y="14581"/>
                </a:lnTo>
                <a:lnTo>
                  <a:pt x="17659" y="14459"/>
                </a:lnTo>
                <a:lnTo>
                  <a:pt x="17708" y="14337"/>
                </a:lnTo>
                <a:lnTo>
                  <a:pt x="17756" y="14191"/>
                </a:lnTo>
                <a:lnTo>
                  <a:pt x="17781" y="14020"/>
                </a:lnTo>
                <a:lnTo>
                  <a:pt x="17781" y="3347"/>
                </a:lnTo>
                <a:lnTo>
                  <a:pt x="17756" y="3200"/>
                </a:lnTo>
                <a:lnTo>
                  <a:pt x="17708" y="3054"/>
                </a:lnTo>
                <a:lnTo>
                  <a:pt x="17659" y="2907"/>
                </a:lnTo>
                <a:lnTo>
                  <a:pt x="17561" y="2785"/>
                </a:lnTo>
                <a:lnTo>
                  <a:pt x="17439" y="2687"/>
                </a:lnTo>
                <a:lnTo>
                  <a:pt x="17292" y="2639"/>
                </a:lnTo>
                <a:lnTo>
                  <a:pt x="17146" y="2590"/>
                </a:lnTo>
                <a:lnTo>
                  <a:pt x="16999" y="2565"/>
                </a:lnTo>
                <a:lnTo>
                  <a:pt x="13702" y="2565"/>
                </a:lnTo>
                <a:lnTo>
                  <a:pt x="13263" y="758"/>
                </a:lnTo>
                <a:lnTo>
                  <a:pt x="13214" y="611"/>
                </a:lnTo>
                <a:lnTo>
                  <a:pt x="13141" y="465"/>
                </a:lnTo>
                <a:lnTo>
                  <a:pt x="13043" y="318"/>
                </a:lnTo>
                <a:lnTo>
                  <a:pt x="12921" y="221"/>
                </a:lnTo>
                <a:lnTo>
                  <a:pt x="12774" y="123"/>
                </a:lnTo>
                <a:lnTo>
                  <a:pt x="12628" y="50"/>
                </a:lnTo>
                <a:lnTo>
                  <a:pt x="12481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8F1A600-F952-4B50-9DBD-746639955756}"/>
              </a:ext>
            </a:extLst>
          </p:cNvPr>
          <p:cNvSpPr txBox="1"/>
          <p:nvPr/>
        </p:nvSpPr>
        <p:spPr>
          <a:xfrm>
            <a:off x="949831" y="1907023"/>
            <a:ext cx="343323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/>
              <a:t>この世界には情報が溢れすぎている。</a:t>
            </a:r>
          </a:p>
          <a:p>
            <a:r>
              <a:rPr lang="ja-JP" altLang="en-US" dirty="0"/>
              <a:t>何が正しい情報で、何を基に判断すればいいか分からない。</a:t>
            </a:r>
            <a:endParaRPr lang="en-US" altLang="ja-JP" dirty="0"/>
          </a:p>
          <a:p>
            <a:endParaRPr lang="ja-JP" altLang="en-US" dirty="0"/>
          </a:p>
          <a:p>
            <a:r>
              <a:rPr lang="ja-JP" altLang="en-US" dirty="0"/>
              <a:t>そして広告には過大表現が使われ、騙されると感じた消費者は広告を嫌う。</a:t>
            </a:r>
            <a:endParaRPr lang="en-US" altLang="ja-JP" dirty="0"/>
          </a:p>
          <a:p>
            <a:endParaRPr lang="ja-JP" altLang="en-US" dirty="0"/>
          </a:p>
          <a:p>
            <a:r>
              <a:rPr lang="ja-JP" altLang="en-US" dirty="0"/>
              <a:t>本当は色々な人を笑顔にするサービスの広告も消費者にとったらただの「怪しい邪魔な広告」となってしまう。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1B816F27-64D7-4114-9E23-C4ECFDE17F87}"/>
              </a:ext>
            </a:extLst>
          </p:cNvPr>
          <p:cNvSpPr txBox="1"/>
          <p:nvPr/>
        </p:nvSpPr>
        <p:spPr>
          <a:xfrm>
            <a:off x="4680252" y="1912422"/>
            <a:ext cx="381914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/>
              <a:t>Instagram</a:t>
            </a:r>
            <a:r>
              <a:rPr lang="ja-JP" altLang="en-US" dirty="0"/>
              <a:t>は一般的な広告とは全く異なる概念で消費者にアプローチをする。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それは「ファンづくり」という</a:t>
            </a:r>
            <a:r>
              <a:rPr lang="en-US" altLang="ja-JP" dirty="0"/>
              <a:t>SNS</a:t>
            </a:r>
            <a:r>
              <a:rPr lang="ja-JP" altLang="en-US" dirty="0"/>
              <a:t>特有の概念である。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結果、フォロワーとは強固な関係で結ばれ、</a:t>
            </a:r>
          </a:p>
          <a:p>
            <a:r>
              <a:rPr lang="ja-JP" altLang="en-US" dirty="0"/>
              <a:t>集客</a:t>
            </a:r>
            <a:r>
              <a:rPr lang="en-US" altLang="ja-JP" dirty="0"/>
              <a:t>(</a:t>
            </a:r>
            <a:r>
              <a:rPr lang="ja-JP" altLang="en-US" dirty="0"/>
              <a:t>新規、既存</a:t>
            </a:r>
            <a:r>
              <a:rPr lang="en-US" altLang="ja-JP" dirty="0"/>
              <a:t>)</a:t>
            </a:r>
            <a:r>
              <a:rPr lang="ja-JP" altLang="en-US" dirty="0"/>
              <a:t>に関してはどの媒体より圧倒的な費用対効果を発揮する。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更には採用やブランディング、</a:t>
            </a:r>
            <a:r>
              <a:rPr lang="en-US" altLang="ja-JP" dirty="0"/>
              <a:t>EC</a:t>
            </a:r>
            <a:r>
              <a:rPr lang="ja-JP" altLang="en-US" dirty="0"/>
              <a:t>販売、イベントの打ち出しにも活用出来る。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1"/>
          <p:cNvSpPr txBox="1">
            <a:spLocks noGrp="1"/>
          </p:cNvSpPr>
          <p:nvPr>
            <p:ph type="title"/>
          </p:nvPr>
        </p:nvSpPr>
        <p:spPr>
          <a:xfrm>
            <a:off x="716750" y="1838200"/>
            <a:ext cx="1518450" cy="120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 </a:t>
            </a:r>
            <a:endParaRPr sz="3000" dirty="0"/>
          </a:p>
        </p:txBody>
      </p:sp>
      <p:sp>
        <p:nvSpPr>
          <p:cNvPr id="162" name="Google Shape;162;p21"/>
          <p:cNvSpPr txBox="1">
            <a:spLocks noGrp="1"/>
          </p:cNvSpPr>
          <p:nvPr>
            <p:ph type="body" idx="1"/>
          </p:nvPr>
        </p:nvSpPr>
        <p:spPr>
          <a:xfrm>
            <a:off x="6070707" y="4370912"/>
            <a:ext cx="2541707" cy="4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ja-JP" altLang="en-US" sz="1000" dirty="0"/>
              <a:t>＊サイバーエージェント調べ</a:t>
            </a:r>
            <a:endParaRPr sz="1000" dirty="0"/>
          </a:p>
        </p:txBody>
      </p:sp>
      <p:sp>
        <p:nvSpPr>
          <p:cNvPr id="166" name="Google Shape;166;p21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3" name="図 2" descr="グラフ, 棒グラフ&#10;&#10;自動的に生成された説明">
            <a:extLst>
              <a:ext uri="{FF2B5EF4-FFF2-40B4-BE49-F238E27FC236}">
                <a16:creationId xmlns:a16="http://schemas.microsoft.com/office/drawing/2014/main" id="{3184A42E-834C-4B4F-8E7C-24C3DBDBF0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7414" y="719137"/>
            <a:ext cx="5715000" cy="3705225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DF08BFE-E81C-4E17-B980-985C496DF1FC}"/>
              </a:ext>
            </a:extLst>
          </p:cNvPr>
          <p:cNvSpPr txBox="1"/>
          <p:nvPr/>
        </p:nvSpPr>
        <p:spPr>
          <a:xfrm>
            <a:off x="435801" y="2692399"/>
            <a:ext cx="23658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SNS</a:t>
            </a:r>
            <a:r>
              <a:rPr kumimoji="1" lang="ja-JP" altLang="en-US" dirty="0"/>
              <a:t>市場は今後急拡大する見込みだが、現在は競合が少ない。</a:t>
            </a:r>
            <a:endParaRPr kumimoji="1" lang="en-US" altLang="ja-JP" dirty="0"/>
          </a:p>
          <a:p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　　今が参入チャンス</a:t>
            </a:r>
            <a:endParaRPr kumimoji="1" lang="en-US" altLang="ja-JP" dirty="0"/>
          </a:p>
        </p:txBody>
      </p:sp>
      <p:sp>
        <p:nvSpPr>
          <p:cNvPr id="6" name="矢印: 下 5">
            <a:extLst>
              <a:ext uri="{FF2B5EF4-FFF2-40B4-BE49-F238E27FC236}">
                <a16:creationId xmlns:a16="http://schemas.microsoft.com/office/drawing/2014/main" id="{49DD0BE6-073D-4248-A6AA-1E7D46DED402}"/>
              </a:ext>
            </a:extLst>
          </p:cNvPr>
          <p:cNvSpPr/>
          <p:nvPr/>
        </p:nvSpPr>
        <p:spPr>
          <a:xfrm>
            <a:off x="1475975" y="3251200"/>
            <a:ext cx="333456" cy="5152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2"/>
          <p:cNvSpPr/>
          <p:nvPr/>
        </p:nvSpPr>
        <p:spPr>
          <a:xfrm>
            <a:off x="5608500" y="779750"/>
            <a:ext cx="1714634" cy="3608459"/>
          </a:xfrm>
          <a:custGeom>
            <a:avLst/>
            <a:gdLst/>
            <a:ahLst/>
            <a:cxnLst/>
            <a:rect l="l" t="t" r="r" b="b"/>
            <a:pathLst>
              <a:path w="25999" h="54713" extrusionOk="0">
                <a:moveTo>
                  <a:pt x="12966" y="2173"/>
                </a:moveTo>
                <a:lnTo>
                  <a:pt x="13169" y="2240"/>
                </a:lnTo>
                <a:lnTo>
                  <a:pt x="13373" y="2308"/>
                </a:lnTo>
                <a:lnTo>
                  <a:pt x="13441" y="2512"/>
                </a:lnTo>
                <a:lnTo>
                  <a:pt x="13509" y="2716"/>
                </a:lnTo>
                <a:lnTo>
                  <a:pt x="13441" y="2919"/>
                </a:lnTo>
                <a:lnTo>
                  <a:pt x="13373" y="3123"/>
                </a:lnTo>
                <a:lnTo>
                  <a:pt x="13169" y="3191"/>
                </a:lnTo>
                <a:lnTo>
                  <a:pt x="12966" y="3259"/>
                </a:lnTo>
                <a:lnTo>
                  <a:pt x="12762" y="3191"/>
                </a:lnTo>
                <a:lnTo>
                  <a:pt x="12626" y="3123"/>
                </a:lnTo>
                <a:lnTo>
                  <a:pt x="12491" y="2919"/>
                </a:lnTo>
                <a:lnTo>
                  <a:pt x="12423" y="2716"/>
                </a:lnTo>
                <a:lnTo>
                  <a:pt x="12491" y="2512"/>
                </a:lnTo>
                <a:lnTo>
                  <a:pt x="12626" y="2308"/>
                </a:lnTo>
                <a:lnTo>
                  <a:pt x="12762" y="2240"/>
                </a:lnTo>
                <a:lnTo>
                  <a:pt x="12966" y="2173"/>
                </a:lnTo>
                <a:close/>
                <a:moveTo>
                  <a:pt x="14934" y="4480"/>
                </a:moveTo>
                <a:lnTo>
                  <a:pt x="15002" y="4548"/>
                </a:lnTo>
                <a:lnTo>
                  <a:pt x="15070" y="4684"/>
                </a:lnTo>
                <a:lnTo>
                  <a:pt x="15138" y="4752"/>
                </a:lnTo>
                <a:lnTo>
                  <a:pt x="15070" y="4888"/>
                </a:lnTo>
                <a:lnTo>
                  <a:pt x="15002" y="5024"/>
                </a:lnTo>
                <a:lnTo>
                  <a:pt x="14934" y="5024"/>
                </a:lnTo>
                <a:lnTo>
                  <a:pt x="14799" y="5091"/>
                </a:lnTo>
                <a:lnTo>
                  <a:pt x="11065" y="5091"/>
                </a:lnTo>
                <a:lnTo>
                  <a:pt x="10929" y="5024"/>
                </a:lnTo>
                <a:lnTo>
                  <a:pt x="10861" y="5024"/>
                </a:lnTo>
                <a:lnTo>
                  <a:pt x="10794" y="4888"/>
                </a:lnTo>
                <a:lnTo>
                  <a:pt x="10726" y="4752"/>
                </a:lnTo>
                <a:lnTo>
                  <a:pt x="10794" y="4684"/>
                </a:lnTo>
                <a:lnTo>
                  <a:pt x="10861" y="4548"/>
                </a:lnTo>
                <a:lnTo>
                  <a:pt x="10929" y="4480"/>
                </a:lnTo>
                <a:close/>
                <a:moveTo>
                  <a:pt x="23963" y="7807"/>
                </a:moveTo>
                <a:lnTo>
                  <a:pt x="23963" y="7875"/>
                </a:lnTo>
                <a:lnTo>
                  <a:pt x="23963" y="46771"/>
                </a:lnTo>
                <a:lnTo>
                  <a:pt x="23963" y="46838"/>
                </a:lnTo>
                <a:lnTo>
                  <a:pt x="1969" y="46838"/>
                </a:lnTo>
                <a:lnTo>
                  <a:pt x="1969" y="46771"/>
                </a:lnTo>
                <a:lnTo>
                  <a:pt x="1969" y="7875"/>
                </a:lnTo>
                <a:lnTo>
                  <a:pt x="1969" y="7807"/>
                </a:lnTo>
                <a:close/>
                <a:moveTo>
                  <a:pt x="12558" y="48536"/>
                </a:moveTo>
                <a:lnTo>
                  <a:pt x="12151" y="48671"/>
                </a:lnTo>
                <a:lnTo>
                  <a:pt x="11812" y="48875"/>
                </a:lnTo>
                <a:lnTo>
                  <a:pt x="11472" y="49146"/>
                </a:lnTo>
                <a:lnTo>
                  <a:pt x="11269" y="49418"/>
                </a:lnTo>
                <a:lnTo>
                  <a:pt x="11065" y="49825"/>
                </a:lnTo>
                <a:lnTo>
                  <a:pt x="10929" y="50165"/>
                </a:lnTo>
                <a:lnTo>
                  <a:pt x="10861" y="50640"/>
                </a:lnTo>
                <a:lnTo>
                  <a:pt x="10929" y="51047"/>
                </a:lnTo>
                <a:lnTo>
                  <a:pt x="11065" y="51454"/>
                </a:lnTo>
                <a:lnTo>
                  <a:pt x="11269" y="51794"/>
                </a:lnTo>
                <a:lnTo>
                  <a:pt x="11472" y="52065"/>
                </a:lnTo>
                <a:lnTo>
                  <a:pt x="11812" y="52337"/>
                </a:lnTo>
                <a:lnTo>
                  <a:pt x="12151" y="52541"/>
                </a:lnTo>
                <a:lnTo>
                  <a:pt x="12558" y="52676"/>
                </a:lnTo>
                <a:lnTo>
                  <a:pt x="12966" y="52744"/>
                </a:lnTo>
                <a:lnTo>
                  <a:pt x="13373" y="52676"/>
                </a:lnTo>
                <a:lnTo>
                  <a:pt x="13780" y="52541"/>
                </a:lnTo>
                <a:lnTo>
                  <a:pt x="14120" y="52337"/>
                </a:lnTo>
                <a:lnTo>
                  <a:pt x="14459" y="52065"/>
                </a:lnTo>
                <a:lnTo>
                  <a:pt x="14731" y="51794"/>
                </a:lnTo>
                <a:lnTo>
                  <a:pt x="14934" y="51454"/>
                </a:lnTo>
                <a:lnTo>
                  <a:pt x="15002" y="51047"/>
                </a:lnTo>
                <a:lnTo>
                  <a:pt x="15070" y="50640"/>
                </a:lnTo>
                <a:lnTo>
                  <a:pt x="15002" y="50165"/>
                </a:lnTo>
                <a:lnTo>
                  <a:pt x="14934" y="49825"/>
                </a:lnTo>
                <a:lnTo>
                  <a:pt x="14731" y="49418"/>
                </a:lnTo>
                <a:lnTo>
                  <a:pt x="14459" y="49146"/>
                </a:lnTo>
                <a:lnTo>
                  <a:pt x="14120" y="48875"/>
                </a:lnTo>
                <a:lnTo>
                  <a:pt x="13780" y="48671"/>
                </a:lnTo>
                <a:lnTo>
                  <a:pt x="13373" y="48536"/>
                </a:lnTo>
                <a:close/>
                <a:moveTo>
                  <a:pt x="12966" y="48332"/>
                </a:moveTo>
                <a:lnTo>
                  <a:pt x="13441" y="48400"/>
                </a:lnTo>
                <a:lnTo>
                  <a:pt x="13848" y="48536"/>
                </a:lnTo>
                <a:lnTo>
                  <a:pt x="14256" y="48739"/>
                </a:lnTo>
                <a:lnTo>
                  <a:pt x="14595" y="49011"/>
                </a:lnTo>
                <a:lnTo>
                  <a:pt x="14866" y="49350"/>
                </a:lnTo>
                <a:lnTo>
                  <a:pt x="15070" y="49757"/>
                </a:lnTo>
                <a:lnTo>
                  <a:pt x="15206" y="50165"/>
                </a:lnTo>
                <a:lnTo>
                  <a:pt x="15274" y="50640"/>
                </a:lnTo>
                <a:lnTo>
                  <a:pt x="15206" y="51047"/>
                </a:lnTo>
                <a:lnTo>
                  <a:pt x="15070" y="51522"/>
                </a:lnTo>
                <a:lnTo>
                  <a:pt x="14866" y="51862"/>
                </a:lnTo>
                <a:lnTo>
                  <a:pt x="14595" y="52201"/>
                </a:lnTo>
                <a:lnTo>
                  <a:pt x="14256" y="52473"/>
                </a:lnTo>
                <a:lnTo>
                  <a:pt x="13848" y="52676"/>
                </a:lnTo>
                <a:lnTo>
                  <a:pt x="13441" y="52812"/>
                </a:lnTo>
                <a:lnTo>
                  <a:pt x="12966" y="52880"/>
                </a:lnTo>
                <a:lnTo>
                  <a:pt x="12558" y="52812"/>
                </a:lnTo>
                <a:lnTo>
                  <a:pt x="12083" y="52676"/>
                </a:lnTo>
                <a:lnTo>
                  <a:pt x="11744" y="52473"/>
                </a:lnTo>
                <a:lnTo>
                  <a:pt x="11404" y="52201"/>
                </a:lnTo>
                <a:lnTo>
                  <a:pt x="11133" y="51862"/>
                </a:lnTo>
                <a:lnTo>
                  <a:pt x="10929" y="51522"/>
                </a:lnTo>
                <a:lnTo>
                  <a:pt x="10794" y="51047"/>
                </a:lnTo>
                <a:lnTo>
                  <a:pt x="10726" y="50640"/>
                </a:lnTo>
                <a:lnTo>
                  <a:pt x="10794" y="50165"/>
                </a:lnTo>
                <a:lnTo>
                  <a:pt x="10929" y="49757"/>
                </a:lnTo>
                <a:lnTo>
                  <a:pt x="11133" y="49350"/>
                </a:lnTo>
                <a:lnTo>
                  <a:pt x="11404" y="49011"/>
                </a:lnTo>
                <a:lnTo>
                  <a:pt x="11744" y="48739"/>
                </a:lnTo>
                <a:lnTo>
                  <a:pt x="12083" y="48536"/>
                </a:lnTo>
                <a:lnTo>
                  <a:pt x="12558" y="48400"/>
                </a:lnTo>
                <a:lnTo>
                  <a:pt x="12966" y="48332"/>
                </a:lnTo>
                <a:close/>
                <a:moveTo>
                  <a:pt x="3938" y="679"/>
                </a:moveTo>
                <a:lnTo>
                  <a:pt x="3259" y="747"/>
                </a:lnTo>
                <a:lnTo>
                  <a:pt x="2648" y="951"/>
                </a:lnTo>
                <a:lnTo>
                  <a:pt x="2105" y="1222"/>
                </a:lnTo>
                <a:lnTo>
                  <a:pt x="1630" y="1629"/>
                </a:lnTo>
                <a:lnTo>
                  <a:pt x="1290" y="2105"/>
                </a:lnTo>
                <a:lnTo>
                  <a:pt x="951" y="2648"/>
                </a:lnTo>
                <a:lnTo>
                  <a:pt x="747" y="3259"/>
                </a:lnTo>
                <a:lnTo>
                  <a:pt x="747" y="3870"/>
                </a:lnTo>
                <a:lnTo>
                  <a:pt x="747" y="50776"/>
                </a:lnTo>
                <a:lnTo>
                  <a:pt x="747" y="51387"/>
                </a:lnTo>
                <a:lnTo>
                  <a:pt x="951" y="51997"/>
                </a:lnTo>
                <a:lnTo>
                  <a:pt x="1290" y="52541"/>
                </a:lnTo>
                <a:lnTo>
                  <a:pt x="1630" y="53016"/>
                </a:lnTo>
                <a:lnTo>
                  <a:pt x="2105" y="53423"/>
                </a:lnTo>
                <a:lnTo>
                  <a:pt x="2648" y="53695"/>
                </a:lnTo>
                <a:lnTo>
                  <a:pt x="3259" y="53898"/>
                </a:lnTo>
                <a:lnTo>
                  <a:pt x="3938" y="53966"/>
                </a:lnTo>
                <a:lnTo>
                  <a:pt x="22062" y="53966"/>
                </a:lnTo>
                <a:lnTo>
                  <a:pt x="22741" y="53898"/>
                </a:lnTo>
                <a:lnTo>
                  <a:pt x="23352" y="53695"/>
                </a:lnTo>
                <a:lnTo>
                  <a:pt x="23895" y="53423"/>
                </a:lnTo>
                <a:lnTo>
                  <a:pt x="24370" y="53016"/>
                </a:lnTo>
                <a:lnTo>
                  <a:pt x="24709" y="52541"/>
                </a:lnTo>
                <a:lnTo>
                  <a:pt x="25049" y="51997"/>
                </a:lnTo>
                <a:lnTo>
                  <a:pt x="25252" y="51387"/>
                </a:lnTo>
                <a:lnTo>
                  <a:pt x="25320" y="50776"/>
                </a:lnTo>
                <a:lnTo>
                  <a:pt x="25320" y="3870"/>
                </a:lnTo>
                <a:lnTo>
                  <a:pt x="25252" y="3259"/>
                </a:lnTo>
                <a:lnTo>
                  <a:pt x="25049" y="2648"/>
                </a:lnTo>
                <a:lnTo>
                  <a:pt x="24709" y="2105"/>
                </a:lnTo>
                <a:lnTo>
                  <a:pt x="24370" y="1629"/>
                </a:lnTo>
                <a:lnTo>
                  <a:pt x="23895" y="1222"/>
                </a:lnTo>
                <a:lnTo>
                  <a:pt x="23352" y="951"/>
                </a:lnTo>
                <a:lnTo>
                  <a:pt x="22741" y="747"/>
                </a:lnTo>
                <a:lnTo>
                  <a:pt x="22062" y="679"/>
                </a:lnTo>
                <a:close/>
                <a:moveTo>
                  <a:pt x="22062" y="543"/>
                </a:moveTo>
                <a:lnTo>
                  <a:pt x="22741" y="611"/>
                </a:lnTo>
                <a:lnTo>
                  <a:pt x="23419" y="815"/>
                </a:lnTo>
                <a:lnTo>
                  <a:pt x="23963" y="1086"/>
                </a:lnTo>
                <a:lnTo>
                  <a:pt x="24438" y="1494"/>
                </a:lnTo>
                <a:lnTo>
                  <a:pt x="24845" y="2037"/>
                </a:lnTo>
                <a:lnTo>
                  <a:pt x="25184" y="2580"/>
                </a:lnTo>
                <a:lnTo>
                  <a:pt x="25388" y="3191"/>
                </a:lnTo>
                <a:lnTo>
                  <a:pt x="25456" y="3870"/>
                </a:lnTo>
                <a:lnTo>
                  <a:pt x="25456" y="50776"/>
                </a:lnTo>
                <a:lnTo>
                  <a:pt x="25388" y="51454"/>
                </a:lnTo>
                <a:lnTo>
                  <a:pt x="25184" y="52065"/>
                </a:lnTo>
                <a:lnTo>
                  <a:pt x="24845" y="52676"/>
                </a:lnTo>
                <a:lnTo>
                  <a:pt x="24438" y="53151"/>
                </a:lnTo>
                <a:lnTo>
                  <a:pt x="23963" y="53559"/>
                </a:lnTo>
                <a:lnTo>
                  <a:pt x="23419" y="53898"/>
                </a:lnTo>
                <a:lnTo>
                  <a:pt x="22741" y="54102"/>
                </a:lnTo>
                <a:lnTo>
                  <a:pt x="22062" y="54170"/>
                </a:lnTo>
                <a:lnTo>
                  <a:pt x="3938" y="54170"/>
                </a:lnTo>
                <a:lnTo>
                  <a:pt x="3259" y="54102"/>
                </a:lnTo>
                <a:lnTo>
                  <a:pt x="2580" y="53898"/>
                </a:lnTo>
                <a:lnTo>
                  <a:pt x="2037" y="53559"/>
                </a:lnTo>
                <a:lnTo>
                  <a:pt x="1562" y="53151"/>
                </a:lnTo>
                <a:lnTo>
                  <a:pt x="1154" y="52676"/>
                </a:lnTo>
                <a:lnTo>
                  <a:pt x="815" y="52065"/>
                </a:lnTo>
                <a:lnTo>
                  <a:pt x="611" y="51454"/>
                </a:lnTo>
                <a:lnTo>
                  <a:pt x="543" y="50776"/>
                </a:lnTo>
                <a:lnTo>
                  <a:pt x="543" y="3870"/>
                </a:lnTo>
                <a:lnTo>
                  <a:pt x="611" y="3191"/>
                </a:lnTo>
                <a:lnTo>
                  <a:pt x="815" y="2580"/>
                </a:lnTo>
                <a:lnTo>
                  <a:pt x="1154" y="2037"/>
                </a:lnTo>
                <a:lnTo>
                  <a:pt x="1562" y="1494"/>
                </a:lnTo>
                <a:lnTo>
                  <a:pt x="2037" y="1086"/>
                </a:lnTo>
                <a:lnTo>
                  <a:pt x="2580" y="815"/>
                </a:lnTo>
                <a:lnTo>
                  <a:pt x="3259" y="611"/>
                </a:lnTo>
                <a:lnTo>
                  <a:pt x="3938" y="543"/>
                </a:lnTo>
                <a:close/>
                <a:moveTo>
                  <a:pt x="3938" y="0"/>
                </a:moveTo>
                <a:lnTo>
                  <a:pt x="3123" y="68"/>
                </a:lnTo>
                <a:lnTo>
                  <a:pt x="2444" y="272"/>
                </a:lnTo>
                <a:lnTo>
                  <a:pt x="1765" y="611"/>
                </a:lnTo>
                <a:lnTo>
                  <a:pt x="1154" y="1154"/>
                </a:lnTo>
                <a:lnTo>
                  <a:pt x="679" y="1697"/>
                </a:lnTo>
                <a:lnTo>
                  <a:pt x="272" y="2376"/>
                </a:lnTo>
                <a:lnTo>
                  <a:pt x="68" y="3123"/>
                </a:lnTo>
                <a:lnTo>
                  <a:pt x="0" y="3870"/>
                </a:lnTo>
                <a:lnTo>
                  <a:pt x="0" y="50776"/>
                </a:lnTo>
                <a:lnTo>
                  <a:pt x="68" y="51522"/>
                </a:lnTo>
                <a:lnTo>
                  <a:pt x="272" y="52269"/>
                </a:lnTo>
                <a:lnTo>
                  <a:pt x="679" y="52948"/>
                </a:lnTo>
                <a:lnTo>
                  <a:pt x="1154" y="53559"/>
                </a:lnTo>
                <a:lnTo>
                  <a:pt x="1765" y="54034"/>
                </a:lnTo>
                <a:lnTo>
                  <a:pt x="2444" y="54373"/>
                </a:lnTo>
                <a:lnTo>
                  <a:pt x="3123" y="54645"/>
                </a:lnTo>
                <a:lnTo>
                  <a:pt x="3938" y="54713"/>
                </a:lnTo>
                <a:lnTo>
                  <a:pt x="22062" y="54713"/>
                </a:lnTo>
                <a:lnTo>
                  <a:pt x="22876" y="54645"/>
                </a:lnTo>
                <a:lnTo>
                  <a:pt x="23555" y="54373"/>
                </a:lnTo>
                <a:lnTo>
                  <a:pt x="24234" y="54034"/>
                </a:lnTo>
                <a:lnTo>
                  <a:pt x="24845" y="53559"/>
                </a:lnTo>
                <a:lnTo>
                  <a:pt x="25320" y="52948"/>
                </a:lnTo>
                <a:lnTo>
                  <a:pt x="25727" y="52269"/>
                </a:lnTo>
                <a:lnTo>
                  <a:pt x="25931" y="51522"/>
                </a:lnTo>
                <a:lnTo>
                  <a:pt x="25999" y="50776"/>
                </a:lnTo>
                <a:lnTo>
                  <a:pt x="25999" y="3870"/>
                </a:lnTo>
                <a:lnTo>
                  <a:pt x="25931" y="3123"/>
                </a:lnTo>
                <a:lnTo>
                  <a:pt x="25727" y="2376"/>
                </a:lnTo>
                <a:lnTo>
                  <a:pt x="25320" y="1697"/>
                </a:lnTo>
                <a:lnTo>
                  <a:pt x="24845" y="1154"/>
                </a:lnTo>
                <a:lnTo>
                  <a:pt x="24234" y="611"/>
                </a:lnTo>
                <a:lnTo>
                  <a:pt x="23555" y="272"/>
                </a:lnTo>
                <a:lnTo>
                  <a:pt x="22876" y="68"/>
                </a:lnTo>
                <a:lnTo>
                  <a:pt x="22062" y="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32"/>
          <p:cNvSpPr/>
          <p:nvPr/>
        </p:nvSpPr>
        <p:spPr>
          <a:xfrm>
            <a:off x="5729700" y="1300344"/>
            <a:ext cx="1462500" cy="25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Place your screenshot here</a:t>
            </a:r>
            <a:endParaRPr sz="10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</p:txBody>
      </p:sp>
      <p:sp>
        <p:nvSpPr>
          <p:cNvPr id="296" name="Google Shape;296;p32"/>
          <p:cNvSpPr txBox="1">
            <a:spLocks noGrp="1"/>
          </p:cNvSpPr>
          <p:nvPr>
            <p:ph type="body" idx="4294967295"/>
          </p:nvPr>
        </p:nvSpPr>
        <p:spPr>
          <a:xfrm>
            <a:off x="914400" y="393450"/>
            <a:ext cx="3141000" cy="437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ja-JP" altLang="en-US" sz="3600" b="1" dirty="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代行はお任せください。</a:t>
            </a:r>
            <a:endParaRPr sz="3600" b="1" dirty="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ja-JP" altLang="en-US" sz="1800" dirty="0">
                <a:solidFill>
                  <a:srgbClr val="FFFFFF"/>
                </a:solidFill>
              </a:rPr>
              <a:t>代行内容、イメージ等は相談しながら決めていけたらと思います。</a:t>
            </a:r>
            <a:endParaRPr sz="1800" dirty="0">
              <a:solidFill>
                <a:srgbClr val="FFFFFF"/>
              </a:solidFill>
            </a:endParaRPr>
          </a:p>
        </p:txBody>
      </p:sp>
      <p:sp>
        <p:nvSpPr>
          <p:cNvPr id="297" name="Google Shape;297;p32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3" name="図 2" descr="設計図 が含まれている画像&#10;&#10;自動的に生成された説明">
            <a:extLst>
              <a:ext uri="{FF2B5EF4-FFF2-40B4-BE49-F238E27FC236}">
                <a16:creationId xmlns:a16="http://schemas.microsoft.com/office/drawing/2014/main" id="{84852F64-4238-45CB-9BD1-E05B371B93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9700" y="1300344"/>
            <a:ext cx="1462500" cy="2587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 txBox="1">
            <a:spLocks noGrp="1"/>
          </p:cNvSpPr>
          <p:nvPr>
            <p:ph type="ctrTitle"/>
          </p:nvPr>
        </p:nvSpPr>
        <p:spPr>
          <a:xfrm>
            <a:off x="1012799" y="2497750"/>
            <a:ext cx="5837943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dirty="0"/>
              <a:t>インスタグラム投稿代行</a:t>
            </a:r>
            <a:endParaRPr dirty="0"/>
          </a:p>
        </p:txBody>
      </p:sp>
      <p:sp>
        <p:nvSpPr>
          <p:cNvPr id="92" name="Google Shape;92;p15"/>
          <p:cNvSpPr txBox="1">
            <a:spLocks noGrp="1"/>
          </p:cNvSpPr>
          <p:nvPr>
            <p:ph type="subTitle" idx="1"/>
          </p:nvPr>
        </p:nvSpPr>
        <p:spPr>
          <a:xfrm>
            <a:off x="3460057" y="3823395"/>
            <a:ext cx="2223886" cy="5163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79,000</a:t>
            </a:r>
            <a:r>
              <a:rPr lang="ja-JP" altLang="en-US" dirty="0"/>
              <a:t>円</a:t>
            </a:r>
            <a:r>
              <a:rPr lang="en-US" altLang="ja-JP" dirty="0"/>
              <a:t>/</a:t>
            </a:r>
            <a:r>
              <a:rPr lang="ja-JP" altLang="en-US" dirty="0"/>
              <a:t>月</a:t>
            </a:r>
            <a:endParaRPr dirty="0"/>
          </a:p>
        </p:txBody>
      </p:sp>
      <p:sp>
        <p:nvSpPr>
          <p:cNvPr id="93" name="Google Shape;93;p15"/>
          <p:cNvSpPr txBox="1"/>
          <p:nvPr/>
        </p:nvSpPr>
        <p:spPr>
          <a:xfrm>
            <a:off x="6219050" y="337750"/>
            <a:ext cx="2232000" cy="19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0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1</a:t>
            </a:r>
            <a:r>
              <a:rPr lang="en" sz="9600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.</a:t>
            </a:r>
            <a:endParaRPr sz="9600" b="1" dirty="0"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>
            <a:spLocks noGrp="1"/>
          </p:cNvSpPr>
          <p:nvPr>
            <p:ph type="body" idx="1"/>
          </p:nvPr>
        </p:nvSpPr>
        <p:spPr>
          <a:xfrm>
            <a:off x="1804525" y="854775"/>
            <a:ext cx="5152200" cy="35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ja-JP" altLang="en-US" dirty="0"/>
              <a:t>投稿を定期的に更新します</a:t>
            </a:r>
            <a:r>
              <a:rPr lang="en-US" altLang="ja-JP" dirty="0"/>
              <a:t>(1</a:t>
            </a:r>
            <a:r>
              <a:rPr lang="ja-JP" altLang="en-US" dirty="0"/>
              <a:t>回</a:t>
            </a:r>
            <a:r>
              <a:rPr lang="en-US" altLang="ja-JP" dirty="0"/>
              <a:t>/</a:t>
            </a:r>
            <a:r>
              <a:rPr lang="ja-JP" altLang="en-US" dirty="0"/>
              <a:t>週</a:t>
            </a:r>
            <a:r>
              <a:rPr lang="en-US" altLang="ja-JP" dirty="0"/>
              <a:t>)</a:t>
            </a:r>
            <a:r>
              <a:rPr lang="ja-JP" altLang="en-US" dirty="0"/>
              <a:t>。</a:t>
            </a:r>
            <a:endParaRPr lang="en-US" altLang="ja-JP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ja-JP" altLang="en-US" dirty="0"/>
              <a:t>集客や採用、イベント等発信したい情報を基に投稿内容を考案し代行。</a:t>
            </a:r>
            <a:endParaRPr dirty="0"/>
          </a:p>
        </p:txBody>
      </p:sp>
      <p:sp>
        <p:nvSpPr>
          <p:cNvPr id="99" name="Google Shape;99;p16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 txBox="1">
            <a:spLocks noGrp="1"/>
          </p:cNvSpPr>
          <p:nvPr>
            <p:ph type="ctrTitle"/>
          </p:nvPr>
        </p:nvSpPr>
        <p:spPr>
          <a:xfrm>
            <a:off x="1012799" y="2497750"/>
            <a:ext cx="5837943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dirty="0"/>
              <a:t>フォロワー管理代行</a:t>
            </a:r>
            <a:endParaRPr dirty="0"/>
          </a:p>
        </p:txBody>
      </p:sp>
      <p:sp>
        <p:nvSpPr>
          <p:cNvPr id="92" name="Google Shape;92;p15"/>
          <p:cNvSpPr txBox="1">
            <a:spLocks noGrp="1"/>
          </p:cNvSpPr>
          <p:nvPr>
            <p:ph type="subTitle" idx="1"/>
          </p:nvPr>
        </p:nvSpPr>
        <p:spPr>
          <a:xfrm>
            <a:off x="3460057" y="3823395"/>
            <a:ext cx="2223886" cy="5163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altLang="ja-JP" dirty="0"/>
              <a:t>29,000</a:t>
            </a:r>
            <a:r>
              <a:rPr lang="ja-JP" altLang="en-US" dirty="0"/>
              <a:t>円</a:t>
            </a:r>
            <a:r>
              <a:rPr lang="en-US" altLang="ja-JP" dirty="0"/>
              <a:t>/</a:t>
            </a:r>
            <a:r>
              <a:rPr lang="ja-JP" altLang="en-US" dirty="0"/>
              <a:t>月</a:t>
            </a:r>
            <a:endParaRPr dirty="0"/>
          </a:p>
        </p:txBody>
      </p:sp>
      <p:sp>
        <p:nvSpPr>
          <p:cNvPr id="93" name="Google Shape;93;p15"/>
          <p:cNvSpPr txBox="1"/>
          <p:nvPr/>
        </p:nvSpPr>
        <p:spPr>
          <a:xfrm>
            <a:off x="6219050" y="337750"/>
            <a:ext cx="2232000" cy="19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9600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2</a:t>
            </a:r>
            <a:r>
              <a:rPr lang="en" sz="9600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.</a:t>
            </a:r>
            <a:endParaRPr sz="9600" b="1" dirty="0">
              <a:latin typeface="Work Sans"/>
              <a:ea typeface="Work Sans"/>
              <a:cs typeface="Work Sans"/>
              <a:sym typeface="Work Sans"/>
            </a:endParaRPr>
          </a:p>
        </p:txBody>
      </p:sp>
    </p:spTree>
    <p:extLst>
      <p:ext uri="{BB962C8B-B14F-4D97-AF65-F5344CB8AC3E}">
        <p14:creationId xmlns:p14="http://schemas.microsoft.com/office/powerpoint/2010/main" val="29945160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>
            <a:spLocks noGrp="1"/>
          </p:cNvSpPr>
          <p:nvPr>
            <p:ph type="body" idx="1"/>
          </p:nvPr>
        </p:nvSpPr>
        <p:spPr>
          <a:xfrm>
            <a:off x="1804525" y="854775"/>
            <a:ext cx="5152200" cy="35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ja-JP" altLang="en-US" dirty="0"/>
              <a:t>セグメント分け</a:t>
            </a:r>
            <a:r>
              <a:rPr lang="en-US" altLang="ja-JP" dirty="0"/>
              <a:t>(</a:t>
            </a:r>
            <a:r>
              <a:rPr lang="ja-JP" altLang="en-US" dirty="0"/>
              <a:t>地域、ハッシュタグ等</a:t>
            </a:r>
            <a:r>
              <a:rPr lang="en-US" altLang="ja-JP" dirty="0"/>
              <a:t>)</a:t>
            </a:r>
            <a:r>
              <a:rPr lang="ja-JP" altLang="en-US" dirty="0"/>
              <a:t>したターゲットをフォロワーに。</a:t>
            </a:r>
            <a:endParaRPr lang="en-US" altLang="ja-JP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ja-JP" altLang="en-US" dirty="0"/>
              <a:t>インスタ運用の基盤を作る。</a:t>
            </a:r>
            <a:endParaRPr lang="en-US" altLang="ja-JP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ja-JP" altLang="en-US" dirty="0"/>
              <a:t>フォロー数とのバランスもとることで信頼性</a:t>
            </a:r>
            <a:r>
              <a:rPr lang="en-US" altLang="ja-JP" dirty="0"/>
              <a:t>UP</a:t>
            </a:r>
            <a:r>
              <a:rPr lang="ja-JP" altLang="en-US" dirty="0"/>
              <a:t>。</a:t>
            </a:r>
            <a:endParaRPr lang="en-US" altLang="ja-JP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n-US" altLang="ja-JP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99" name="Google Shape;99;p16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5400092"/>
      </p:ext>
    </p:extLst>
  </p:cSld>
  <p:clrMapOvr>
    <a:masterClrMapping/>
  </p:clrMapOvr>
</p:sld>
</file>

<file path=ppt/theme/theme1.xml><?xml version="1.0" encoding="utf-8"?>
<a:theme xmlns:a="http://schemas.openxmlformats.org/drawingml/2006/main" name="Jacquenetta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F3F3F3"/>
      </a:lt2>
      <a:accent1>
        <a:srgbClr val="000000"/>
      </a:accent1>
      <a:accent2>
        <a:srgbClr val="666666"/>
      </a:accent2>
      <a:accent3>
        <a:srgbClr val="999999"/>
      </a:accent3>
      <a:accent4>
        <a:srgbClr val="CCCCCC"/>
      </a:accent4>
      <a:accent5>
        <a:srgbClr val="EFEFEF"/>
      </a:accent5>
      <a:accent6>
        <a:srgbClr val="F6B26B"/>
      </a:accent6>
      <a:hlink>
        <a:srgbClr val="000000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PowerPointテンプレート②</Template>
  <TotalTime>197</TotalTime>
  <Words>493</Words>
  <Application>Microsoft Office PowerPoint</Application>
  <PresentationFormat>画面に合わせる (16:9)</PresentationFormat>
  <Paragraphs>89</Paragraphs>
  <Slides>20</Slides>
  <Notes>20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20</vt:i4>
      </vt:variant>
    </vt:vector>
  </HeadingPairs>
  <TitlesOfParts>
    <vt:vector size="25" baseType="lpstr">
      <vt:lpstr>Work Sans</vt:lpstr>
      <vt:lpstr>Arial</vt:lpstr>
      <vt:lpstr>Verdana Pro Black</vt:lpstr>
      <vt:lpstr>Work Sans Regular</vt:lpstr>
      <vt:lpstr>Jacquenetta template</vt:lpstr>
      <vt:lpstr>Instagram 運用サービス</vt:lpstr>
      <vt:lpstr>Hello!</vt:lpstr>
      <vt:lpstr>なぜ今Instagramなのか</vt:lpstr>
      <vt:lpstr> </vt:lpstr>
      <vt:lpstr>PowerPoint プレゼンテーション</vt:lpstr>
      <vt:lpstr>インスタグラム投稿代行</vt:lpstr>
      <vt:lpstr>PowerPoint プレゼンテーション</vt:lpstr>
      <vt:lpstr>フォロワー管理代行</vt:lpstr>
      <vt:lpstr>PowerPoint プレゼンテーション</vt:lpstr>
      <vt:lpstr>リピーター増加施策代行</vt:lpstr>
      <vt:lpstr>PowerPoint プレゼンテーション</vt:lpstr>
      <vt:lpstr>運用コンサルティング</vt:lpstr>
      <vt:lpstr>PowerPoint プレゼンテーション</vt:lpstr>
      <vt:lpstr>インスタアカウント作成</vt:lpstr>
      <vt:lpstr>PowerPoint プレゼンテーション</vt:lpstr>
      <vt:lpstr>インスタプロフィール修正</vt:lpstr>
      <vt:lpstr>PowerPoint プレゼンテーション</vt:lpstr>
      <vt:lpstr>Holy Tech With be big, give the impact</vt:lpstr>
      <vt:lpstr>process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Instagram 運用サービス</dc:title>
  <dc:creator>林 健斗</dc:creator>
  <cp:lastModifiedBy>林 健斗</cp:lastModifiedBy>
  <cp:revision>19</cp:revision>
  <dcterms:created xsi:type="dcterms:W3CDTF">2020-12-06T14:28:13Z</dcterms:created>
  <dcterms:modified xsi:type="dcterms:W3CDTF">2020-12-06T17:47:08Z</dcterms:modified>
</cp:coreProperties>
</file>