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448" r:id="rId1"/>
  </p:sldMasterIdLst>
  <p:sldIdLst>
    <p:sldId id="260" r:id="rId2"/>
    <p:sldId id="263" r:id="rId3"/>
    <p:sldId id="262" r:id="rId4"/>
    <p:sldId id="265" r:id="rId5"/>
    <p:sldId id="257" r:id="rId6"/>
    <p:sldId id="261" r:id="rId7"/>
    <p:sldId id="259" r:id="rId8"/>
    <p:sldId id="266" r:id="rId9"/>
    <p:sldId id="26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251"/>
    <p:restoredTop sz="96327"/>
  </p:normalViewPr>
  <p:slideViewPr>
    <p:cSldViewPr snapToGrid="0">
      <p:cViewPr varScale="1">
        <p:scale>
          <a:sx n="109" d="100"/>
          <a:sy n="109" d="100"/>
        </p:scale>
        <p:origin x="184" y="3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7" name="Date Placeholder 6"/>
          <p:cNvSpPr>
            <a:spLocks noGrp="1"/>
          </p:cNvSpPr>
          <p:nvPr>
            <p:ph type="dt" sz="half" idx="10"/>
          </p:nvPr>
        </p:nvSpPr>
        <p:spPr/>
        <p:txBody>
          <a:bodyPr/>
          <a:lstStyle/>
          <a:p>
            <a:fld id="{8CFDF14C-52C5-214C-B460-FE88CC725520}" type="datetimeFigureOut">
              <a:rPr kumimoji="1" lang="ja-JP" altLang="en-US" smtClean="0"/>
              <a:t>2023/5/31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168546044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FDF14C-52C5-214C-B460-FE88CC725520}" type="datetimeFigureOut">
              <a:rPr kumimoji="1" lang="ja-JP" altLang="en-US" smtClean="0"/>
              <a:t>2023/5/31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3118951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FDF14C-52C5-214C-B460-FE88CC725520}" type="datetimeFigureOut">
              <a:rPr kumimoji="1" lang="ja-JP" altLang="en-US" smtClean="0"/>
              <a:t>2023/5/31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100114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CFDF14C-52C5-214C-B460-FE88CC725520}" type="datetimeFigureOut">
              <a:rPr kumimoji="1" lang="ja-JP" altLang="en-US" smtClean="0"/>
              <a:t>2023/5/31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858352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7" name="Date Placeholder 6"/>
          <p:cNvSpPr>
            <a:spLocks noGrp="1"/>
          </p:cNvSpPr>
          <p:nvPr>
            <p:ph type="dt" sz="half" idx="10"/>
          </p:nvPr>
        </p:nvSpPr>
        <p:spPr/>
        <p:txBody>
          <a:bodyPr/>
          <a:lstStyle/>
          <a:p>
            <a:fld id="{8CFDF14C-52C5-214C-B460-FE88CC725520}" type="datetimeFigureOut">
              <a:rPr kumimoji="1" lang="ja-JP" altLang="en-US" smtClean="0"/>
              <a:t>2023/5/31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178303989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8" name="Date Placeholder 7"/>
          <p:cNvSpPr>
            <a:spLocks noGrp="1"/>
          </p:cNvSpPr>
          <p:nvPr>
            <p:ph type="dt" sz="half" idx="10"/>
          </p:nvPr>
        </p:nvSpPr>
        <p:spPr/>
        <p:txBody>
          <a:bodyPr/>
          <a:lstStyle/>
          <a:p>
            <a:fld id="{8CFDF14C-52C5-214C-B460-FE88CC725520}" type="datetimeFigureOut">
              <a:rPr kumimoji="1" lang="ja-JP" altLang="en-US" smtClean="0"/>
              <a:t>2023/5/31</a:t>
            </a:fld>
            <a:endParaRPr kumimoji="1" lang="ja-JP" altLang="en-US"/>
          </a:p>
        </p:txBody>
      </p:sp>
      <p:sp>
        <p:nvSpPr>
          <p:cNvPr id="9" name="Footer Placeholder 8"/>
          <p:cNvSpPr>
            <a:spLocks noGrp="1"/>
          </p:cNvSpPr>
          <p:nvPr>
            <p:ph type="ftr" sz="quarter" idx="11"/>
          </p:nvPr>
        </p:nvSpPr>
        <p:spPr/>
        <p:txBody>
          <a:bodyPr/>
          <a:lstStyle/>
          <a:p>
            <a:endParaRPr kumimoji="1" lang="ja-JP" altLang="en-US"/>
          </a:p>
        </p:txBody>
      </p:sp>
      <p:sp>
        <p:nvSpPr>
          <p:cNvPr id="10" name="Slide Number Placeholder 9"/>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755635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583436" y="3143250"/>
            <a:ext cx="4270248" cy="25967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7" name="Date Placeholder 6"/>
          <p:cNvSpPr>
            <a:spLocks noGrp="1"/>
          </p:cNvSpPr>
          <p:nvPr>
            <p:ph type="dt" sz="half" idx="10"/>
          </p:nvPr>
        </p:nvSpPr>
        <p:spPr/>
        <p:txBody>
          <a:bodyPr/>
          <a:lstStyle/>
          <a:p>
            <a:fld id="{8CFDF14C-52C5-214C-B460-FE88CC725520}" type="datetimeFigureOut">
              <a:rPr kumimoji="1" lang="ja-JP" altLang="en-US" smtClean="0"/>
              <a:t>2023/5/31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2733669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CFDF14C-52C5-214C-B460-FE88CC725520}" type="datetimeFigureOut">
              <a:rPr kumimoji="1" lang="ja-JP" altLang="en-US" smtClean="0"/>
              <a:t>2023/5/31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1801621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FDF14C-52C5-214C-B460-FE88CC725520}" type="datetimeFigureOut">
              <a:rPr kumimoji="1" lang="ja-JP" altLang="en-US" smtClean="0"/>
              <a:t>2023/5/31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820535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9" name="Date Placeholder 8"/>
          <p:cNvSpPr>
            <a:spLocks noGrp="1"/>
          </p:cNvSpPr>
          <p:nvPr>
            <p:ph type="dt" sz="half" idx="10"/>
          </p:nvPr>
        </p:nvSpPr>
        <p:spPr/>
        <p:txBody>
          <a:bodyPr/>
          <a:lstStyle/>
          <a:p>
            <a:fld id="{8CFDF14C-52C5-214C-B460-FE88CC725520}" type="datetimeFigureOut">
              <a:rPr kumimoji="1" lang="ja-JP" altLang="en-US" smtClean="0"/>
              <a:t>2023/5/31</a:t>
            </a:fld>
            <a:endParaRPr kumimoji="1" lang="ja-JP" alt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kumimoji="1" lang="ja-JP" altLang="en-US"/>
          </a:p>
        </p:txBody>
      </p:sp>
      <p:sp>
        <p:nvSpPr>
          <p:cNvPr id="11" name="Slide Number Placeholder 10"/>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1596651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8CFDF14C-52C5-214C-B460-FE88CC725520}" type="datetimeFigureOut">
              <a:rPr kumimoji="1" lang="ja-JP" altLang="en-US" smtClean="0"/>
              <a:t>2023/5/31</a:t>
            </a:fld>
            <a:endParaRPr kumimoji="1" lang="ja-JP" alt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kumimoji="1" lang="ja-JP" altLang="en-US"/>
          </a:p>
        </p:txBody>
      </p:sp>
      <p:sp>
        <p:nvSpPr>
          <p:cNvPr id="10" name="Slide Number Placeholder 9"/>
          <p:cNvSpPr>
            <a:spLocks noGrp="1"/>
          </p:cNvSpPr>
          <p:nvPr>
            <p:ph type="sldNum" sz="quarter" idx="12"/>
          </p:nvPr>
        </p:nvSpPr>
        <p:spPr/>
        <p:txBody>
          <a:body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2050495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8CFDF14C-52C5-214C-B460-FE88CC725520}" type="datetimeFigureOut">
              <a:rPr kumimoji="1" lang="ja-JP" altLang="en-US" smtClean="0"/>
              <a:t>2023/5/31</a:t>
            </a:fld>
            <a:endParaRPr kumimoji="1" lang="ja-JP" alt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kumimoji="1" lang="ja-JP" alt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5249BF15-DA02-4A44-BEB2-2269E0CE9D15}" type="slidenum">
              <a:rPr kumimoji="1" lang="ja-JP" altLang="en-US" smtClean="0"/>
              <a:t>‹#›</a:t>
            </a:fld>
            <a:endParaRPr kumimoji="1" lang="ja-JP" altLang="en-US"/>
          </a:p>
        </p:txBody>
      </p:sp>
    </p:spTree>
    <p:extLst>
      <p:ext uri="{BB962C8B-B14F-4D97-AF65-F5344CB8AC3E}">
        <p14:creationId xmlns:p14="http://schemas.microsoft.com/office/powerpoint/2010/main" val="1727297643"/>
      </p:ext>
    </p:extLst>
  </p:cSld>
  <p:clrMap bg1="lt1" tx1="dk1" bg2="lt2" tx2="dk2" accent1="accent1" accent2="accent2" accent3="accent3" accent4="accent4" accent5="accent5" accent6="accent6" hlink="hlink" folHlink="folHlink"/>
  <p:sldLayoutIdLst>
    <p:sldLayoutId id="2147484449" r:id="rId1"/>
    <p:sldLayoutId id="2147484450" r:id="rId2"/>
    <p:sldLayoutId id="2147484451" r:id="rId3"/>
    <p:sldLayoutId id="2147484452" r:id="rId4"/>
    <p:sldLayoutId id="2147484453" r:id="rId5"/>
    <p:sldLayoutId id="2147484454" r:id="rId6"/>
    <p:sldLayoutId id="2147484455" r:id="rId7"/>
    <p:sldLayoutId id="2147484456" r:id="rId8"/>
    <p:sldLayoutId id="2147484457" r:id="rId9"/>
    <p:sldLayoutId id="2147484458" r:id="rId10"/>
    <p:sldLayoutId id="2147484459" r:id="rId11"/>
  </p:sldLayoutIdLst>
  <p:txStyles>
    <p:titleStyle>
      <a:lvl1pPr algn="ctr" defTabSz="914400" rtl="0" eaLnBrk="1" latinLnBrk="0" hangingPunct="1">
        <a:lnSpc>
          <a:spcPct val="90000"/>
        </a:lnSpc>
        <a:spcBef>
          <a:spcPct val="0"/>
        </a:spcBef>
        <a:buNone/>
        <a:defRPr kumimoji="1"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kumimoji="1" sz="1600" kern="1200" baseline="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8E7600-090D-944C-D43D-E0B10A4F385C}"/>
              </a:ext>
            </a:extLst>
          </p:cNvPr>
          <p:cNvSpPr>
            <a:spLocks noGrp="1"/>
          </p:cNvSpPr>
          <p:nvPr>
            <p:ph type="title"/>
          </p:nvPr>
        </p:nvSpPr>
        <p:spPr/>
        <p:txBody>
          <a:bodyPr/>
          <a:lstStyle/>
          <a:p>
            <a:pPr algn="ctr"/>
            <a:r>
              <a:rPr kumimoji="1" lang="ja-JP" altLang="en-US" b="1"/>
              <a:t>ドアストッパー</a:t>
            </a:r>
            <a:br>
              <a:rPr kumimoji="1" lang="en-US" altLang="ja-JP" b="1" dirty="0"/>
            </a:br>
            <a:r>
              <a:rPr kumimoji="1" lang="ja-JP" altLang="en-US" b="1"/>
              <a:t>パッケージご依頼書</a:t>
            </a:r>
          </a:p>
        </p:txBody>
      </p:sp>
      <p:pic>
        <p:nvPicPr>
          <p:cNvPr id="5" name="コンテンツ プレースホルダー 4">
            <a:extLst>
              <a:ext uri="{FF2B5EF4-FFF2-40B4-BE49-F238E27FC236}">
                <a16:creationId xmlns:a16="http://schemas.microsoft.com/office/drawing/2014/main" id="{4F668328-B5E6-ACB6-8D55-19C0F12B969E}"/>
              </a:ext>
            </a:extLst>
          </p:cNvPr>
          <p:cNvPicPr>
            <a:picLocks noGrp="1" noChangeAspect="1"/>
          </p:cNvPicPr>
          <p:nvPr>
            <p:ph idx="1"/>
          </p:nvPr>
        </p:nvPicPr>
        <p:blipFill>
          <a:blip r:embed="rId2"/>
          <a:stretch>
            <a:fillRect/>
          </a:stretch>
        </p:blipFill>
        <p:spPr>
          <a:xfrm>
            <a:off x="4545013" y="2638425"/>
            <a:ext cx="3101975" cy="3101975"/>
          </a:xfrm>
        </p:spPr>
      </p:pic>
      <p:sp>
        <p:nvSpPr>
          <p:cNvPr id="3" name="テキスト ボックス 2">
            <a:extLst>
              <a:ext uri="{FF2B5EF4-FFF2-40B4-BE49-F238E27FC236}">
                <a16:creationId xmlns:a16="http://schemas.microsoft.com/office/drawing/2014/main" id="{B4978ADE-9ADA-A452-C19E-542822180B3F}"/>
              </a:ext>
            </a:extLst>
          </p:cNvPr>
          <p:cNvSpPr txBox="1"/>
          <p:nvPr/>
        </p:nvSpPr>
        <p:spPr>
          <a:xfrm>
            <a:off x="9875520" y="6432606"/>
            <a:ext cx="3021496" cy="369332"/>
          </a:xfrm>
          <a:prstGeom prst="rect">
            <a:avLst/>
          </a:prstGeom>
          <a:noFill/>
        </p:spPr>
        <p:txBody>
          <a:bodyPr wrap="square" rtlCol="0">
            <a:spAutoFit/>
          </a:bodyPr>
          <a:lstStyle/>
          <a:p>
            <a:r>
              <a:rPr kumimoji="1" lang="ja-JP" altLang="en-US"/>
              <a:t>令和</a:t>
            </a:r>
            <a:r>
              <a:rPr kumimoji="1" lang="en-US" altLang="ja-JP" dirty="0"/>
              <a:t>5</a:t>
            </a:r>
            <a:r>
              <a:rPr kumimoji="1" lang="ja-JP" altLang="en-US"/>
              <a:t>年</a:t>
            </a:r>
            <a:r>
              <a:rPr kumimoji="1" lang="en-US" altLang="ja-JP" dirty="0"/>
              <a:t>5</a:t>
            </a:r>
            <a:r>
              <a:rPr kumimoji="1" lang="ja-JP" altLang="en-US"/>
              <a:t>月</a:t>
            </a:r>
            <a:r>
              <a:rPr kumimoji="1" lang="en-US" altLang="ja-JP" dirty="0"/>
              <a:t>28</a:t>
            </a:r>
            <a:r>
              <a:rPr kumimoji="1" lang="ja-JP" altLang="en-US"/>
              <a:t>日作成</a:t>
            </a:r>
          </a:p>
        </p:txBody>
      </p:sp>
    </p:spTree>
    <p:extLst>
      <p:ext uri="{BB962C8B-B14F-4D97-AF65-F5344CB8AC3E}">
        <p14:creationId xmlns:p14="http://schemas.microsoft.com/office/powerpoint/2010/main" val="1344826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7D34307E-959B-C1A0-706F-73ED1E417EE4}"/>
              </a:ext>
            </a:extLst>
          </p:cNvPr>
          <p:cNvSpPr/>
          <p:nvPr/>
        </p:nvSpPr>
        <p:spPr>
          <a:xfrm>
            <a:off x="0" y="0"/>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2D4B08EF-CEF5-5AAE-3624-CD9F46B8B8B6}"/>
              </a:ext>
            </a:extLst>
          </p:cNvPr>
          <p:cNvSpPr txBox="1"/>
          <p:nvPr/>
        </p:nvSpPr>
        <p:spPr>
          <a:xfrm>
            <a:off x="3826328" y="422242"/>
            <a:ext cx="4539343" cy="523220"/>
          </a:xfrm>
          <a:prstGeom prst="rect">
            <a:avLst/>
          </a:prstGeom>
          <a:noFill/>
        </p:spPr>
        <p:txBody>
          <a:bodyPr wrap="square" rtlCol="0">
            <a:spAutoFit/>
          </a:bodyPr>
          <a:lstStyle/>
          <a:p>
            <a:r>
              <a:rPr kumimoji="1" lang="ja-JP" altLang="en-US" sz="2800" b="1"/>
              <a:t>①商品・パッケージ概要</a:t>
            </a:r>
          </a:p>
        </p:txBody>
      </p:sp>
      <p:pic>
        <p:nvPicPr>
          <p:cNvPr id="6" name="コンテンツ プレースホルダー 6">
            <a:extLst>
              <a:ext uri="{FF2B5EF4-FFF2-40B4-BE49-F238E27FC236}">
                <a16:creationId xmlns:a16="http://schemas.microsoft.com/office/drawing/2014/main" id="{650103D1-6CE2-1263-026D-320F7718B2E3}"/>
              </a:ext>
            </a:extLst>
          </p:cNvPr>
          <p:cNvPicPr>
            <a:picLocks noChangeAspect="1"/>
          </p:cNvPicPr>
          <p:nvPr/>
        </p:nvPicPr>
        <p:blipFill rotWithShape="1">
          <a:blip r:embed="rId2"/>
          <a:srcRect l="26484" t="54109" r="30237" b="2861"/>
          <a:stretch/>
        </p:blipFill>
        <p:spPr>
          <a:xfrm>
            <a:off x="2144530" y="2006085"/>
            <a:ext cx="2858493" cy="2841971"/>
          </a:xfrm>
          <a:prstGeom prst="rect">
            <a:avLst/>
          </a:prstGeom>
        </p:spPr>
      </p:pic>
      <p:sp>
        <p:nvSpPr>
          <p:cNvPr id="7" name="テキスト ボックス 6">
            <a:extLst>
              <a:ext uri="{FF2B5EF4-FFF2-40B4-BE49-F238E27FC236}">
                <a16:creationId xmlns:a16="http://schemas.microsoft.com/office/drawing/2014/main" id="{0DA9DC8E-04CD-88F9-0AF0-0B08C3B6B3AB}"/>
              </a:ext>
            </a:extLst>
          </p:cNvPr>
          <p:cNvSpPr txBox="1"/>
          <p:nvPr/>
        </p:nvSpPr>
        <p:spPr>
          <a:xfrm>
            <a:off x="1700913" y="5050752"/>
            <a:ext cx="3745729" cy="1754326"/>
          </a:xfrm>
          <a:prstGeom prst="rect">
            <a:avLst/>
          </a:prstGeom>
          <a:noFill/>
        </p:spPr>
        <p:txBody>
          <a:bodyPr wrap="square" rtlCol="0">
            <a:spAutoFit/>
          </a:bodyPr>
          <a:lstStyle/>
          <a:p>
            <a:r>
              <a:rPr kumimoji="1" lang="en-US" altLang="ja-JP" dirty="0"/>
              <a:t>【</a:t>
            </a:r>
            <a:r>
              <a:rPr kumimoji="1" lang="ja-JP" altLang="en-US"/>
              <a:t>商品名</a:t>
            </a:r>
            <a:r>
              <a:rPr kumimoji="1" lang="en-US" altLang="ja-JP" dirty="0"/>
              <a:t>】</a:t>
            </a:r>
            <a:r>
              <a:rPr kumimoji="1" lang="ja-JP" altLang="en-US"/>
              <a:t>ドアストッパー</a:t>
            </a:r>
            <a:endParaRPr kumimoji="1" lang="en-US" altLang="ja-JP" dirty="0"/>
          </a:p>
          <a:p>
            <a:endParaRPr kumimoji="1" lang="en-US" altLang="ja-JP" dirty="0"/>
          </a:p>
          <a:p>
            <a:r>
              <a:rPr kumimoji="1" lang="en-US" altLang="ja-JP" dirty="0"/>
              <a:t>【</a:t>
            </a:r>
            <a:r>
              <a:rPr kumimoji="1" lang="ja-JP" altLang="en-US"/>
              <a:t>使用用途</a:t>
            </a:r>
            <a:r>
              <a:rPr kumimoji="1" lang="en-US" altLang="ja-JP" dirty="0"/>
              <a:t>】</a:t>
            </a:r>
          </a:p>
          <a:p>
            <a:r>
              <a:rPr kumimoji="1" lang="ja-JP" altLang="en-US"/>
              <a:t>　ドアの小口に取り付けることで</a:t>
            </a:r>
            <a:endParaRPr kumimoji="1" lang="en-US" altLang="ja-JP" dirty="0"/>
          </a:p>
          <a:p>
            <a:r>
              <a:rPr kumimoji="1" lang="ja-JP" altLang="en-US"/>
              <a:t>　ドアを完全に閉めることなく</a:t>
            </a:r>
            <a:endParaRPr kumimoji="1" lang="en-US" altLang="ja-JP" dirty="0"/>
          </a:p>
          <a:p>
            <a:r>
              <a:rPr kumimoji="1" lang="ja-JP" altLang="en-US"/>
              <a:t>　開けておくことができる</a:t>
            </a:r>
            <a:endParaRPr kumimoji="1" lang="en-US" altLang="ja-JP" dirty="0"/>
          </a:p>
        </p:txBody>
      </p:sp>
      <p:pic>
        <p:nvPicPr>
          <p:cNvPr id="9" name="図 8">
            <a:extLst>
              <a:ext uri="{FF2B5EF4-FFF2-40B4-BE49-F238E27FC236}">
                <a16:creationId xmlns:a16="http://schemas.microsoft.com/office/drawing/2014/main" id="{4A6DDEF3-DAB2-5931-A062-3074BAF8D126}"/>
              </a:ext>
            </a:extLst>
          </p:cNvPr>
          <p:cNvPicPr>
            <a:picLocks noChangeAspect="1"/>
          </p:cNvPicPr>
          <p:nvPr/>
        </p:nvPicPr>
        <p:blipFill rotWithShape="1">
          <a:blip r:embed="rId3"/>
          <a:srcRect l="9373" r="9845"/>
          <a:stretch/>
        </p:blipFill>
        <p:spPr>
          <a:xfrm rot="5400000">
            <a:off x="6083297" y="2076218"/>
            <a:ext cx="2860698" cy="2655929"/>
          </a:xfrm>
          <a:prstGeom prst="rect">
            <a:avLst/>
          </a:prstGeom>
        </p:spPr>
      </p:pic>
      <p:sp>
        <p:nvSpPr>
          <p:cNvPr id="10" name="テキスト ボックス 9">
            <a:extLst>
              <a:ext uri="{FF2B5EF4-FFF2-40B4-BE49-F238E27FC236}">
                <a16:creationId xmlns:a16="http://schemas.microsoft.com/office/drawing/2014/main" id="{39ABF999-AB2F-60F9-B46B-60F9649E8384}"/>
              </a:ext>
            </a:extLst>
          </p:cNvPr>
          <p:cNvSpPr txBox="1"/>
          <p:nvPr/>
        </p:nvSpPr>
        <p:spPr>
          <a:xfrm>
            <a:off x="5539407" y="4964988"/>
            <a:ext cx="5718978" cy="1754326"/>
          </a:xfrm>
          <a:prstGeom prst="rect">
            <a:avLst/>
          </a:prstGeom>
          <a:noFill/>
        </p:spPr>
        <p:txBody>
          <a:bodyPr wrap="square" rtlCol="0">
            <a:spAutoFit/>
          </a:bodyPr>
          <a:lstStyle/>
          <a:p>
            <a:r>
              <a:rPr kumimoji="1" lang="en-US" altLang="ja-JP" dirty="0"/>
              <a:t>【</a:t>
            </a:r>
            <a:r>
              <a:rPr kumimoji="1" lang="ja-JP" altLang="en-US"/>
              <a:t>説明</a:t>
            </a:r>
            <a:r>
              <a:rPr kumimoji="1" lang="en-US" altLang="ja-JP" dirty="0"/>
              <a:t>】</a:t>
            </a:r>
          </a:p>
          <a:p>
            <a:r>
              <a:rPr kumimoji="1" lang="ja-JP" altLang="en-US"/>
              <a:t>　</a:t>
            </a:r>
            <a:r>
              <a:rPr kumimoji="1" lang="en-US" altLang="ja-JP" dirty="0"/>
              <a:t>OPP</a:t>
            </a:r>
            <a:r>
              <a:rPr kumimoji="1" lang="ja-JP" altLang="en-US"/>
              <a:t>袋内に</a:t>
            </a:r>
            <a:r>
              <a:rPr kumimoji="1" lang="en-US" altLang="ja-JP" dirty="0"/>
              <a:t>A5</a:t>
            </a:r>
            <a:r>
              <a:rPr kumimoji="1" lang="ja-JP" altLang="en-US"/>
              <a:t>サイズのチラシを一枚入れることで、</a:t>
            </a:r>
            <a:endParaRPr kumimoji="1" lang="en-US" altLang="ja-JP" dirty="0"/>
          </a:p>
          <a:p>
            <a:r>
              <a:rPr kumimoji="1" lang="ja-JP" altLang="en-US"/>
              <a:t>　簡易的なパッケージとして発売予定。</a:t>
            </a:r>
            <a:endParaRPr kumimoji="1" lang="en-US" altLang="ja-JP" dirty="0"/>
          </a:p>
          <a:p>
            <a:endParaRPr kumimoji="1" lang="en-US" altLang="ja-JP" dirty="0"/>
          </a:p>
          <a:p>
            <a:r>
              <a:rPr kumimoji="1" lang="en-US" altLang="ja-JP" dirty="0"/>
              <a:t>【</a:t>
            </a:r>
            <a:r>
              <a:rPr kumimoji="1" lang="ja-JP" altLang="en-US"/>
              <a:t>詳細</a:t>
            </a:r>
            <a:r>
              <a:rPr kumimoji="1" lang="en-US" altLang="ja-JP" dirty="0"/>
              <a:t>】</a:t>
            </a:r>
          </a:p>
          <a:p>
            <a:r>
              <a:rPr kumimoji="1" lang="ja-JP" altLang="en-US"/>
              <a:t>　</a:t>
            </a:r>
            <a:r>
              <a:rPr kumimoji="1" lang="en-US" altLang="ja-JP" dirty="0"/>
              <a:t>A5</a:t>
            </a:r>
            <a:r>
              <a:rPr kumimoji="1" lang="ja-JP" altLang="en-US"/>
              <a:t>、片面、フルカラー</a:t>
            </a:r>
            <a:endParaRPr kumimoji="1" lang="en-US" altLang="ja-JP" dirty="0"/>
          </a:p>
        </p:txBody>
      </p:sp>
      <p:sp>
        <p:nvSpPr>
          <p:cNvPr id="11" name="タイトル 1">
            <a:extLst>
              <a:ext uri="{FF2B5EF4-FFF2-40B4-BE49-F238E27FC236}">
                <a16:creationId xmlns:a16="http://schemas.microsoft.com/office/drawing/2014/main" id="{AAD85A81-EEF1-0E8A-F42A-DFE6967CC727}"/>
              </a:ext>
            </a:extLst>
          </p:cNvPr>
          <p:cNvSpPr>
            <a:spLocks noGrp="1"/>
          </p:cNvSpPr>
          <p:nvPr>
            <p:ph type="title"/>
          </p:nvPr>
        </p:nvSpPr>
        <p:spPr>
          <a:xfrm>
            <a:off x="2603215" y="1367705"/>
            <a:ext cx="1617608" cy="534772"/>
          </a:xfrm>
        </p:spPr>
        <p:txBody>
          <a:bodyPr>
            <a:noAutofit/>
          </a:bodyPr>
          <a:lstStyle/>
          <a:p>
            <a:pPr algn="ctr"/>
            <a:r>
              <a:rPr kumimoji="1" lang="ja-JP" altLang="en-US" sz="1800" b="1"/>
              <a:t>商品概要</a:t>
            </a:r>
          </a:p>
        </p:txBody>
      </p:sp>
      <p:sp>
        <p:nvSpPr>
          <p:cNvPr id="12" name="タイトル 1">
            <a:extLst>
              <a:ext uri="{FF2B5EF4-FFF2-40B4-BE49-F238E27FC236}">
                <a16:creationId xmlns:a16="http://schemas.microsoft.com/office/drawing/2014/main" id="{8021E6F0-94C8-1726-D501-D25148B24023}"/>
              </a:ext>
            </a:extLst>
          </p:cNvPr>
          <p:cNvSpPr txBox="1">
            <a:spLocks/>
          </p:cNvSpPr>
          <p:nvPr/>
        </p:nvSpPr>
        <p:spPr bwMode="black">
          <a:xfrm>
            <a:off x="6409411" y="1372493"/>
            <a:ext cx="2208472" cy="534772"/>
          </a:xfrm>
          <a:prstGeom prst="rect">
            <a:avLst/>
          </a:prstGeom>
          <a:solidFill>
            <a:srgbClr val="FFFFFF"/>
          </a:solidFill>
          <a:ln w="31750" cap="sq">
            <a:solidFill>
              <a:srgbClr val="404040"/>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kumimoji="1" sz="2800" kern="1200" cap="all" spc="200" baseline="0">
                <a:solidFill>
                  <a:srgbClr val="262626"/>
                </a:solidFill>
                <a:latin typeface="+mj-lt"/>
                <a:ea typeface="+mj-ea"/>
                <a:cs typeface="+mj-cs"/>
              </a:defRPr>
            </a:lvl1pPr>
          </a:lstStyle>
          <a:p>
            <a:r>
              <a:rPr lang="ja-JP" altLang="en-US" sz="1800" b="1"/>
              <a:t>パッケージ概要</a:t>
            </a:r>
          </a:p>
        </p:txBody>
      </p:sp>
      <p:sp>
        <p:nvSpPr>
          <p:cNvPr id="13" name="円/楕円 12">
            <a:extLst>
              <a:ext uri="{FF2B5EF4-FFF2-40B4-BE49-F238E27FC236}">
                <a16:creationId xmlns:a16="http://schemas.microsoft.com/office/drawing/2014/main" id="{8B6E3E42-E4D4-9892-1F6E-A4D180BB1837}"/>
              </a:ext>
            </a:extLst>
          </p:cNvPr>
          <p:cNvSpPr/>
          <p:nvPr/>
        </p:nvSpPr>
        <p:spPr>
          <a:xfrm>
            <a:off x="2122998" y="2286878"/>
            <a:ext cx="2775005" cy="134377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44EBC7F9-4D37-513D-7CE7-679D86EBC913}"/>
              </a:ext>
            </a:extLst>
          </p:cNvPr>
          <p:cNvSpPr/>
          <p:nvPr/>
        </p:nvSpPr>
        <p:spPr>
          <a:xfrm>
            <a:off x="6814266" y="2350488"/>
            <a:ext cx="1542553" cy="209914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6BF2BA9E-97C1-4D68-231B-4F1C5640A372}"/>
              </a:ext>
            </a:extLst>
          </p:cNvPr>
          <p:cNvSpPr txBox="1"/>
          <p:nvPr/>
        </p:nvSpPr>
        <p:spPr>
          <a:xfrm>
            <a:off x="7068709" y="2780474"/>
            <a:ext cx="1144988" cy="369332"/>
          </a:xfrm>
          <a:prstGeom prst="rect">
            <a:avLst/>
          </a:prstGeom>
          <a:solidFill>
            <a:schemeClr val="accent1"/>
          </a:solidFill>
        </p:spPr>
        <p:txBody>
          <a:bodyPr wrap="square" rtlCol="0">
            <a:spAutoFit/>
          </a:bodyPr>
          <a:lstStyle/>
          <a:p>
            <a:r>
              <a:rPr kumimoji="1" lang="en-US" altLang="ja-JP" dirty="0"/>
              <a:t>A5</a:t>
            </a:r>
            <a:r>
              <a:rPr kumimoji="1" lang="ja-JP" altLang="en-US"/>
              <a:t>チラシ</a:t>
            </a:r>
          </a:p>
        </p:txBody>
      </p:sp>
    </p:spTree>
    <p:extLst>
      <p:ext uri="{BB962C8B-B14F-4D97-AF65-F5344CB8AC3E}">
        <p14:creationId xmlns:p14="http://schemas.microsoft.com/office/powerpoint/2010/main" val="2667414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コンテンツ プレースホルダー 6">
            <a:extLst>
              <a:ext uri="{FF2B5EF4-FFF2-40B4-BE49-F238E27FC236}">
                <a16:creationId xmlns:a16="http://schemas.microsoft.com/office/drawing/2014/main" id="{39A6A140-31BD-EBAB-8AA8-E5C7014B16C2}"/>
              </a:ext>
            </a:extLst>
          </p:cNvPr>
          <p:cNvPicPr>
            <a:picLocks noChangeAspect="1"/>
          </p:cNvPicPr>
          <p:nvPr/>
        </p:nvPicPr>
        <p:blipFill rotWithShape="1">
          <a:blip r:embed="rId2"/>
          <a:srcRect l="26484" t="54109" r="30237" b="2861"/>
          <a:stretch/>
        </p:blipFill>
        <p:spPr>
          <a:xfrm>
            <a:off x="6422574" y="1593865"/>
            <a:ext cx="4539343" cy="4513107"/>
          </a:xfrm>
          <a:prstGeom prst="rect">
            <a:avLst/>
          </a:prstGeom>
        </p:spPr>
      </p:pic>
      <p:sp>
        <p:nvSpPr>
          <p:cNvPr id="6" name="テキスト ボックス 5">
            <a:extLst>
              <a:ext uri="{FF2B5EF4-FFF2-40B4-BE49-F238E27FC236}">
                <a16:creationId xmlns:a16="http://schemas.microsoft.com/office/drawing/2014/main" id="{5D1500F9-8D23-CE0B-635C-D3F5EB75D7A3}"/>
              </a:ext>
            </a:extLst>
          </p:cNvPr>
          <p:cNvSpPr txBox="1"/>
          <p:nvPr/>
        </p:nvSpPr>
        <p:spPr>
          <a:xfrm>
            <a:off x="522781" y="1311261"/>
            <a:ext cx="5657827" cy="5078313"/>
          </a:xfrm>
          <a:prstGeom prst="rect">
            <a:avLst/>
          </a:prstGeom>
          <a:noFill/>
        </p:spPr>
        <p:txBody>
          <a:bodyPr wrap="square" rtlCol="0">
            <a:spAutoFit/>
          </a:bodyPr>
          <a:lstStyle/>
          <a:p>
            <a:endParaRPr lang="en-US" altLang="ja-JP" dirty="0"/>
          </a:p>
          <a:p>
            <a:r>
              <a:rPr kumimoji="1" lang="ja-JP" altLang="en-US"/>
              <a:t>・市場を調査したところ大きく</a:t>
            </a:r>
            <a:r>
              <a:rPr kumimoji="1" lang="en-US" altLang="ja-JP" dirty="0"/>
              <a:t>3</a:t>
            </a:r>
            <a:r>
              <a:rPr kumimoji="1" lang="ja-JP" altLang="en-US"/>
              <a:t>つの使用用途が判明</a:t>
            </a:r>
            <a:endParaRPr lang="en-US" altLang="ja-JP" dirty="0"/>
          </a:p>
          <a:p>
            <a:r>
              <a:rPr lang="ja-JP" altLang="en-US" sz="1800" b="1">
                <a:solidFill>
                  <a:srgbClr val="FF0000"/>
                </a:solidFill>
              </a:rPr>
              <a:t>　　</a:t>
            </a:r>
            <a:endParaRPr lang="en-US" altLang="ja-JP" sz="1800" b="1" dirty="0">
              <a:solidFill>
                <a:srgbClr val="FF0000"/>
              </a:solidFill>
            </a:endParaRPr>
          </a:p>
          <a:p>
            <a:r>
              <a:rPr lang="ja-JP" altLang="en-US" sz="1800" b="1">
                <a:solidFill>
                  <a:srgbClr val="FF0000"/>
                </a:solidFill>
              </a:rPr>
              <a:t>　　</a:t>
            </a:r>
            <a:r>
              <a:rPr lang="ja-JP" altLang="en-US">
                <a:solidFill>
                  <a:srgbClr val="FF0000"/>
                </a:solidFill>
              </a:rPr>
              <a:t>①ペットの出入り</a:t>
            </a:r>
            <a:endParaRPr lang="en-US" altLang="ja-JP" dirty="0">
              <a:solidFill>
                <a:srgbClr val="FF0000"/>
              </a:solidFill>
            </a:endParaRPr>
          </a:p>
          <a:p>
            <a:r>
              <a:rPr kumimoji="1" lang="ja-JP" altLang="en-US">
                <a:solidFill>
                  <a:srgbClr val="FF0000"/>
                </a:solidFill>
              </a:rPr>
              <a:t>　　②換気（部屋、ドラム式乾燥機）</a:t>
            </a:r>
            <a:endParaRPr kumimoji="1" lang="en-US" altLang="ja-JP" dirty="0">
              <a:solidFill>
                <a:srgbClr val="FF0000"/>
              </a:solidFill>
            </a:endParaRPr>
          </a:p>
          <a:p>
            <a:r>
              <a:rPr lang="ja-JP" altLang="en-US">
                <a:solidFill>
                  <a:srgbClr val="FF0000"/>
                </a:solidFill>
              </a:rPr>
              <a:t>　　③子供の指詰め防止</a:t>
            </a:r>
            <a:endParaRPr lang="en-US" altLang="ja-JP" dirty="0">
              <a:solidFill>
                <a:srgbClr val="FF0000"/>
              </a:solidFill>
            </a:endParaRPr>
          </a:p>
          <a:p>
            <a:r>
              <a:rPr lang="ja-JP" altLang="en-US"/>
              <a:t>　</a:t>
            </a:r>
            <a:endParaRPr lang="en-US" altLang="ja-JP" dirty="0"/>
          </a:p>
          <a:p>
            <a:r>
              <a:rPr lang="ja-JP" altLang="en-US"/>
              <a:t>　使用イメージをパッケージで表現し、</a:t>
            </a:r>
            <a:endParaRPr lang="en-US" altLang="ja-JP" dirty="0"/>
          </a:p>
          <a:p>
            <a:r>
              <a:rPr lang="ja-JP" altLang="en-US"/>
              <a:t>　直感的にこの商品が探しているものだと</a:t>
            </a:r>
            <a:endParaRPr lang="en-US" altLang="ja-JP" dirty="0"/>
          </a:p>
          <a:p>
            <a:r>
              <a:rPr lang="ja-JP" altLang="en-US"/>
              <a:t>　認識してもらいたい。　</a:t>
            </a:r>
            <a:endParaRPr lang="en-US" altLang="ja-JP" dirty="0"/>
          </a:p>
          <a:p>
            <a:endParaRPr lang="en-US" altLang="ja-JP" dirty="0"/>
          </a:p>
          <a:p>
            <a:r>
              <a:rPr lang="ja-JP" altLang="en-US"/>
              <a:t>・パッケージで高級感や信頼感を伝えたい</a:t>
            </a:r>
            <a:endParaRPr lang="en-US" altLang="ja-JP" dirty="0"/>
          </a:p>
          <a:p>
            <a:endParaRPr lang="en-US" altLang="ja-JP" dirty="0"/>
          </a:p>
          <a:p>
            <a:r>
              <a:rPr lang="ja-JP" altLang="en-US"/>
              <a:t>・工場出荷数を記載し、権威性を持たせたい</a:t>
            </a:r>
            <a:endParaRPr lang="en-US" altLang="ja-JP" dirty="0"/>
          </a:p>
          <a:p>
            <a:endParaRPr lang="en-US" altLang="ja-JP" dirty="0"/>
          </a:p>
          <a:p>
            <a:r>
              <a:rPr lang="ja-JP" altLang="en-US"/>
              <a:t>・個人で販売していることが伝わりづらい、</a:t>
            </a:r>
            <a:endParaRPr lang="en-US" altLang="ja-JP" dirty="0"/>
          </a:p>
          <a:p>
            <a:r>
              <a:rPr lang="ja-JP" altLang="en-US"/>
              <a:t>　法人が出品しているような安心感が欲しい　</a:t>
            </a:r>
            <a:endParaRPr lang="en-US" altLang="ja-JP" dirty="0"/>
          </a:p>
          <a:p>
            <a:endParaRPr kumimoji="1" lang="en-US" altLang="ja-JP" dirty="0"/>
          </a:p>
        </p:txBody>
      </p:sp>
      <p:sp>
        <p:nvSpPr>
          <p:cNvPr id="2" name="正方形/長方形 1">
            <a:extLst>
              <a:ext uri="{FF2B5EF4-FFF2-40B4-BE49-F238E27FC236}">
                <a16:creationId xmlns:a16="http://schemas.microsoft.com/office/drawing/2014/main" id="{4688233A-F755-496C-36B8-D8171A0FC3CE}"/>
              </a:ext>
            </a:extLst>
          </p:cNvPr>
          <p:cNvSpPr/>
          <p:nvPr/>
        </p:nvSpPr>
        <p:spPr>
          <a:xfrm>
            <a:off x="0" y="0"/>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8A8ADE94-7EA9-2FBB-3AB2-2499CEB33DE7}"/>
              </a:ext>
            </a:extLst>
          </p:cNvPr>
          <p:cNvSpPr txBox="1"/>
          <p:nvPr/>
        </p:nvSpPr>
        <p:spPr>
          <a:xfrm>
            <a:off x="3667537" y="324613"/>
            <a:ext cx="4539343" cy="523220"/>
          </a:xfrm>
          <a:prstGeom prst="rect">
            <a:avLst/>
          </a:prstGeom>
          <a:noFill/>
        </p:spPr>
        <p:txBody>
          <a:bodyPr wrap="square" rtlCol="0">
            <a:spAutoFit/>
          </a:bodyPr>
          <a:lstStyle/>
          <a:p>
            <a:r>
              <a:rPr kumimoji="1" lang="ja-JP" altLang="en-US" sz="2800" b="1"/>
              <a:t>②パッケージに求めること</a:t>
            </a:r>
          </a:p>
        </p:txBody>
      </p:sp>
    </p:spTree>
    <p:extLst>
      <p:ext uri="{BB962C8B-B14F-4D97-AF65-F5344CB8AC3E}">
        <p14:creationId xmlns:p14="http://schemas.microsoft.com/office/powerpoint/2010/main" val="2187647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4688233A-F755-496C-36B8-D8171A0FC3CE}"/>
              </a:ext>
            </a:extLst>
          </p:cNvPr>
          <p:cNvSpPr/>
          <p:nvPr/>
        </p:nvSpPr>
        <p:spPr>
          <a:xfrm>
            <a:off x="0" y="0"/>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8A8ADE94-7EA9-2FBB-3AB2-2499CEB33DE7}"/>
              </a:ext>
            </a:extLst>
          </p:cNvPr>
          <p:cNvSpPr txBox="1"/>
          <p:nvPr/>
        </p:nvSpPr>
        <p:spPr>
          <a:xfrm>
            <a:off x="4438579" y="324613"/>
            <a:ext cx="4539343" cy="523220"/>
          </a:xfrm>
          <a:prstGeom prst="rect">
            <a:avLst/>
          </a:prstGeom>
          <a:noFill/>
        </p:spPr>
        <p:txBody>
          <a:bodyPr wrap="square" rtlCol="0">
            <a:spAutoFit/>
          </a:bodyPr>
          <a:lstStyle/>
          <a:p>
            <a:r>
              <a:rPr kumimoji="1" lang="ja-JP" altLang="en-US" sz="2800" b="1"/>
              <a:t>③希望デザイン</a:t>
            </a:r>
          </a:p>
        </p:txBody>
      </p:sp>
      <p:pic>
        <p:nvPicPr>
          <p:cNvPr id="3" name="Picture 2" descr="ロペピクニック×タッチ スペシャルサイト_sp_1">
            <a:extLst>
              <a:ext uri="{FF2B5EF4-FFF2-40B4-BE49-F238E27FC236}">
                <a16:creationId xmlns:a16="http://schemas.microsoft.com/office/drawing/2014/main" id="{D3CC8EE7-CBAA-64D0-D00A-F159C0FE573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3010" b="89932"/>
          <a:stretch/>
        </p:blipFill>
        <p:spPr bwMode="auto">
          <a:xfrm>
            <a:off x="6708251" y="1497059"/>
            <a:ext cx="3871862" cy="5051557"/>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6315A015-AAF4-3C61-9D18-479B62A35017}"/>
              </a:ext>
            </a:extLst>
          </p:cNvPr>
          <p:cNvSpPr txBox="1"/>
          <p:nvPr/>
        </p:nvSpPr>
        <p:spPr>
          <a:xfrm>
            <a:off x="879944" y="1497059"/>
            <a:ext cx="5216056" cy="5724644"/>
          </a:xfrm>
          <a:prstGeom prst="rect">
            <a:avLst/>
          </a:prstGeom>
          <a:noFill/>
        </p:spPr>
        <p:txBody>
          <a:bodyPr wrap="square" rtlCol="0">
            <a:spAutoFit/>
          </a:bodyPr>
          <a:lstStyle/>
          <a:p>
            <a:r>
              <a:rPr kumimoji="1" lang="ja-JP" altLang="en-US"/>
              <a:t>・中央に商品名＋ブランド名</a:t>
            </a:r>
            <a:endParaRPr kumimoji="1" lang="en-US" altLang="ja-JP" dirty="0"/>
          </a:p>
          <a:p>
            <a:r>
              <a:rPr kumimoji="1" lang="en-US" altLang="ja-JP" dirty="0"/>
              <a:t>※</a:t>
            </a:r>
            <a:r>
              <a:rPr kumimoji="1" lang="ja-JP" altLang="en-US"/>
              <a:t>この位置という縛りはありません。</a:t>
            </a:r>
            <a:endParaRPr kumimoji="1" lang="en-US" altLang="ja-JP" dirty="0"/>
          </a:p>
          <a:p>
            <a:endParaRPr kumimoji="1" lang="en-US" altLang="ja-JP" dirty="0"/>
          </a:p>
          <a:p>
            <a:r>
              <a:rPr kumimoji="1" lang="ja-JP" altLang="en-US"/>
              <a:t>・商品を使用した時の将来像がイメージできる</a:t>
            </a:r>
            <a:r>
              <a:rPr kumimoji="1" lang="en-US" altLang="ja-JP" dirty="0"/>
              <a:t>3</a:t>
            </a:r>
            <a:r>
              <a:rPr kumimoji="1" lang="ja-JP" altLang="en-US"/>
              <a:t>つの画像を配置</a:t>
            </a:r>
            <a:endParaRPr kumimoji="1" lang="en-US" altLang="ja-JP" dirty="0"/>
          </a:p>
          <a:p>
            <a:endParaRPr kumimoji="1" lang="en-US" altLang="ja-JP" dirty="0"/>
          </a:p>
          <a:p>
            <a:r>
              <a:rPr kumimoji="1" lang="ja-JP" altLang="en-US"/>
              <a:t>・デザインは右図のようにデザイン性がある配置を希望</a:t>
            </a:r>
            <a:endParaRPr kumimoji="1" lang="en-US" altLang="ja-JP" dirty="0"/>
          </a:p>
          <a:p>
            <a:endParaRPr kumimoji="1" lang="en-US" altLang="ja-JP" dirty="0"/>
          </a:p>
          <a:p>
            <a:r>
              <a:rPr kumimoji="1" lang="ja-JP" altLang="en-US"/>
              <a:t>・</a:t>
            </a:r>
            <a:r>
              <a:rPr kumimoji="1" lang="en-US" altLang="ja-JP" dirty="0"/>
              <a:t>3</a:t>
            </a:r>
            <a:r>
              <a:rPr kumimoji="1" lang="ja-JP" altLang="en-US"/>
              <a:t>色の色で表現してパッと見で使用用途がそれぞれあることを表現してほしい</a:t>
            </a:r>
            <a:endParaRPr kumimoji="1" lang="en-US" altLang="ja-JP" dirty="0"/>
          </a:p>
          <a:p>
            <a:r>
              <a:rPr kumimoji="1" lang="ja-JP" altLang="en-US" sz="1200"/>
              <a:t>（雑貨屋さんにありそうな淡いカラーリング希望）</a:t>
            </a:r>
            <a:endParaRPr kumimoji="1" lang="en-US" altLang="ja-JP" sz="1200" dirty="0"/>
          </a:p>
          <a:p>
            <a:endParaRPr kumimoji="1" lang="en-US" altLang="ja-JP" sz="1200" dirty="0"/>
          </a:p>
          <a:p>
            <a:r>
              <a:rPr kumimoji="1" lang="ja-JP" altLang="en-US"/>
              <a:t>・画像面積としては</a:t>
            </a:r>
            <a:endParaRPr kumimoji="1" lang="en-US" altLang="ja-JP" dirty="0"/>
          </a:p>
          <a:p>
            <a:r>
              <a:rPr kumimoji="1" lang="ja-JP" altLang="en-US"/>
              <a:t>　①換気・ペット移動（どちらかというと換気）</a:t>
            </a:r>
            <a:endParaRPr kumimoji="1" lang="en-US" altLang="ja-JP" dirty="0"/>
          </a:p>
          <a:p>
            <a:r>
              <a:rPr kumimoji="1" lang="ja-JP" altLang="en-US"/>
              <a:t>　②指詰め防止</a:t>
            </a:r>
            <a:endParaRPr kumimoji="1" lang="en-US" altLang="ja-JP" dirty="0"/>
          </a:p>
          <a:p>
            <a:r>
              <a:rPr kumimoji="1" lang="ja-JP" altLang="en-US"/>
              <a:t>上記の順番で考えていただきたいです。</a:t>
            </a:r>
            <a:endParaRPr kumimoji="1" lang="en-US" altLang="ja-JP" dirty="0"/>
          </a:p>
          <a:p>
            <a:endParaRPr kumimoji="1" lang="en-US" altLang="ja-JP" dirty="0"/>
          </a:p>
          <a:p>
            <a:endParaRPr kumimoji="1" lang="en-US" altLang="ja-JP" dirty="0"/>
          </a:p>
          <a:p>
            <a:endParaRPr kumimoji="1" lang="en-US" altLang="ja-JP" dirty="0"/>
          </a:p>
          <a:p>
            <a:endParaRPr kumimoji="1" lang="en-US" altLang="ja-JP" dirty="0"/>
          </a:p>
        </p:txBody>
      </p:sp>
    </p:spTree>
    <p:extLst>
      <p:ext uri="{BB962C8B-B14F-4D97-AF65-F5344CB8AC3E}">
        <p14:creationId xmlns:p14="http://schemas.microsoft.com/office/powerpoint/2010/main" val="2462359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97A2289D-A44A-4796-E8AC-1FA2AB3FA013}"/>
              </a:ext>
            </a:extLst>
          </p:cNvPr>
          <p:cNvPicPr>
            <a:picLocks noChangeAspect="1"/>
          </p:cNvPicPr>
          <p:nvPr/>
        </p:nvPicPr>
        <p:blipFill rotWithShape="1">
          <a:blip r:embed="rId2"/>
          <a:srcRect l="3867" t="10580" r="40736" b="53493"/>
          <a:stretch/>
        </p:blipFill>
        <p:spPr>
          <a:xfrm>
            <a:off x="2583883" y="4123996"/>
            <a:ext cx="3799114" cy="2463913"/>
          </a:xfrm>
          <a:prstGeom prst="rect">
            <a:avLst/>
          </a:prstGeom>
        </p:spPr>
      </p:pic>
      <p:pic>
        <p:nvPicPr>
          <p:cNvPr id="11" name="図 10">
            <a:extLst>
              <a:ext uri="{FF2B5EF4-FFF2-40B4-BE49-F238E27FC236}">
                <a16:creationId xmlns:a16="http://schemas.microsoft.com/office/drawing/2014/main" id="{5567DFD5-2277-0C66-D7B3-1BCA887FB562}"/>
              </a:ext>
            </a:extLst>
          </p:cNvPr>
          <p:cNvPicPr>
            <a:picLocks noChangeAspect="1"/>
          </p:cNvPicPr>
          <p:nvPr/>
        </p:nvPicPr>
        <p:blipFill rotWithShape="1">
          <a:blip r:embed="rId3"/>
          <a:srcRect l="22381" t="7215" r="22222" b="55325"/>
          <a:stretch/>
        </p:blipFill>
        <p:spPr>
          <a:xfrm>
            <a:off x="6645729" y="4123996"/>
            <a:ext cx="3799114" cy="2569029"/>
          </a:xfrm>
          <a:prstGeom prst="rect">
            <a:avLst/>
          </a:prstGeom>
        </p:spPr>
      </p:pic>
      <p:pic>
        <p:nvPicPr>
          <p:cNvPr id="15" name="コンテンツ プレースホルダー 3">
            <a:extLst>
              <a:ext uri="{FF2B5EF4-FFF2-40B4-BE49-F238E27FC236}">
                <a16:creationId xmlns:a16="http://schemas.microsoft.com/office/drawing/2014/main" id="{EE60BA90-D84A-AD7B-5C31-DA2B9CE55EF3}"/>
              </a:ext>
            </a:extLst>
          </p:cNvPr>
          <p:cNvPicPr>
            <a:picLocks noGrp="1" noChangeAspect="1"/>
          </p:cNvPicPr>
          <p:nvPr>
            <p:ph idx="1"/>
          </p:nvPr>
        </p:nvPicPr>
        <p:blipFill rotWithShape="1">
          <a:blip r:embed="rId2"/>
          <a:srcRect l="3469" t="50107" r="66010" b="19430"/>
          <a:stretch/>
        </p:blipFill>
        <p:spPr>
          <a:xfrm>
            <a:off x="7799614" y="1283355"/>
            <a:ext cx="2645229" cy="2640261"/>
          </a:xfrm>
          <a:prstGeom prst="rect">
            <a:avLst/>
          </a:prstGeom>
        </p:spPr>
      </p:pic>
      <p:pic>
        <p:nvPicPr>
          <p:cNvPr id="16" name="コンテンツ プレースホルダー 3">
            <a:extLst>
              <a:ext uri="{FF2B5EF4-FFF2-40B4-BE49-F238E27FC236}">
                <a16:creationId xmlns:a16="http://schemas.microsoft.com/office/drawing/2014/main" id="{53D23DD2-7F7A-0410-7F2F-9EA611BE0BDF}"/>
              </a:ext>
            </a:extLst>
          </p:cNvPr>
          <p:cNvPicPr>
            <a:picLocks noChangeAspect="1"/>
          </p:cNvPicPr>
          <p:nvPr/>
        </p:nvPicPr>
        <p:blipFill rotWithShape="1">
          <a:blip r:embed="rId2"/>
          <a:srcRect l="36967" t="49994" r="30815" b="-509"/>
          <a:stretch/>
        </p:blipFill>
        <p:spPr>
          <a:xfrm>
            <a:off x="5244911" y="444263"/>
            <a:ext cx="2276171" cy="3568824"/>
          </a:xfrm>
          <a:prstGeom prst="rect">
            <a:avLst/>
          </a:prstGeom>
        </p:spPr>
      </p:pic>
      <p:sp>
        <p:nvSpPr>
          <p:cNvPr id="18" name="テキスト ボックス 17">
            <a:extLst>
              <a:ext uri="{FF2B5EF4-FFF2-40B4-BE49-F238E27FC236}">
                <a16:creationId xmlns:a16="http://schemas.microsoft.com/office/drawing/2014/main" id="{4C56972C-A1BF-BBFA-5C72-C3A43D4BE703}"/>
              </a:ext>
            </a:extLst>
          </p:cNvPr>
          <p:cNvSpPr txBox="1"/>
          <p:nvPr/>
        </p:nvSpPr>
        <p:spPr>
          <a:xfrm>
            <a:off x="573994" y="2195060"/>
            <a:ext cx="4531652" cy="1015663"/>
          </a:xfrm>
          <a:prstGeom prst="rect">
            <a:avLst/>
          </a:prstGeom>
          <a:noFill/>
        </p:spPr>
        <p:txBody>
          <a:bodyPr wrap="square" rtlCol="0">
            <a:spAutoFit/>
          </a:bodyPr>
          <a:lstStyle/>
          <a:p>
            <a:r>
              <a:rPr kumimoji="1" lang="ja-JP" altLang="en-US" sz="2000"/>
              <a:t>・ペットが自分でドアを開けて部屋の　　</a:t>
            </a:r>
            <a:endParaRPr kumimoji="1" lang="en-US" altLang="ja-JP" sz="2000" dirty="0"/>
          </a:p>
          <a:p>
            <a:r>
              <a:rPr kumimoji="1" lang="ja-JP" altLang="en-US" sz="2000"/>
              <a:t>　移動ができる</a:t>
            </a:r>
            <a:r>
              <a:rPr lang="ja-JP" altLang="en-US" sz="2000"/>
              <a:t>イメージ</a:t>
            </a:r>
            <a:endParaRPr lang="en-US" altLang="ja-JP" sz="2000" dirty="0"/>
          </a:p>
          <a:p>
            <a:r>
              <a:rPr kumimoji="1" lang="ja-JP" altLang="en-US" sz="2000"/>
              <a:t>・商品画像をドアに合成して欲しい</a:t>
            </a:r>
            <a:endParaRPr kumimoji="1" lang="en-US" altLang="ja-JP" sz="2000" dirty="0"/>
          </a:p>
        </p:txBody>
      </p:sp>
      <p:sp>
        <p:nvSpPr>
          <p:cNvPr id="2" name="正方形/長方形 1">
            <a:extLst>
              <a:ext uri="{FF2B5EF4-FFF2-40B4-BE49-F238E27FC236}">
                <a16:creationId xmlns:a16="http://schemas.microsoft.com/office/drawing/2014/main" id="{15ED7EA9-BD63-6E2B-432B-345748377CD1}"/>
              </a:ext>
            </a:extLst>
          </p:cNvPr>
          <p:cNvSpPr/>
          <p:nvPr/>
        </p:nvSpPr>
        <p:spPr>
          <a:xfrm>
            <a:off x="0" y="0"/>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3B5F4348-8C75-FA4A-81CC-2C2D89471DE9}"/>
              </a:ext>
            </a:extLst>
          </p:cNvPr>
          <p:cNvSpPr txBox="1"/>
          <p:nvPr/>
        </p:nvSpPr>
        <p:spPr>
          <a:xfrm>
            <a:off x="3826328" y="107116"/>
            <a:ext cx="4539343" cy="954107"/>
          </a:xfrm>
          <a:prstGeom prst="rect">
            <a:avLst/>
          </a:prstGeom>
          <a:noFill/>
        </p:spPr>
        <p:txBody>
          <a:bodyPr wrap="square" rtlCol="0">
            <a:spAutoFit/>
          </a:bodyPr>
          <a:lstStyle/>
          <a:p>
            <a:pPr algn="ctr"/>
            <a:r>
              <a:rPr kumimoji="1" lang="ja-JP" altLang="en-US" sz="2800" b="1"/>
              <a:t>④使用イメージ画像</a:t>
            </a:r>
            <a:endParaRPr kumimoji="1" lang="en-US" altLang="ja-JP" sz="2800" b="1" dirty="0"/>
          </a:p>
          <a:p>
            <a:pPr algn="ctr"/>
            <a:r>
              <a:rPr kumimoji="1" lang="ja-JP" altLang="en-US" sz="2800" b="1"/>
              <a:t>ペット移動用</a:t>
            </a:r>
          </a:p>
        </p:txBody>
      </p:sp>
      <p:sp>
        <p:nvSpPr>
          <p:cNvPr id="6" name="四角形吹き出し 5">
            <a:extLst>
              <a:ext uri="{FF2B5EF4-FFF2-40B4-BE49-F238E27FC236}">
                <a16:creationId xmlns:a16="http://schemas.microsoft.com/office/drawing/2014/main" id="{EF3277B8-1E6C-E24E-822E-99C659A3321B}"/>
              </a:ext>
            </a:extLst>
          </p:cNvPr>
          <p:cNvSpPr/>
          <p:nvPr/>
        </p:nvSpPr>
        <p:spPr>
          <a:xfrm>
            <a:off x="10698653" y="2244132"/>
            <a:ext cx="1355849" cy="612648"/>
          </a:xfrm>
          <a:prstGeom prst="wedgeRectCallout">
            <a:avLst>
              <a:gd name="adj1" fmla="val -112456"/>
              <a:gd name="adj2" fmla="val 9288"/>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他社商品例</a:t>
            </a:r>
          </a:p>
        </p:txBody>
      </p:sp>
    </p:spTree>
    <p:extLst>
      <p:ext uri="{BB962C8B-B14F-4D97-AF65-F5344CB8AC3E}">
        <p14:creationId xmlns:p14="http://schemas.microsoft.com/office/powerpoint/2010/main" val="3599882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コンテンツ プレースホルダー 5">
            <a:extLst>
              <a:ext uri="{FF2B5EF4-FFF2-40B4-BE49-F238E27FC236}">
                <a16:creationId xmlns:a16="http://schemas.microsoft.com/office/drawing/2014/main" id="{EB1B736F-4872-6E3F-DA5E-4F7DA83FD41F}"/>
              </a:ext>
            </a:extLst>
          </p:cNvPr>
          <p:cNvPicPr>
            <a:picLocks noGrp="1" noChangeAspect="1"/>
          </p:cNvPicPr>
          <p:nvPr>
            <p:ph idx="1"/>
          </p:nvPr>
        </p:nvPicPr>
        <p:blipFill>
          <a:blip r:embed="rId2"/>
          <a:stretch>
            <a:fillRect/>
          </a:stretch>
        </p:blipFill>
        <p:spPr>
          <a:xfrm>
            <a:off x="3321704" y="3429000"/>
            <a:ext cx="3101975" cy="3101975"/>
          </a:xfrm>
        </p:spPr>
      </p:pic>
      <p:pic>
        <p:nvPicPr>
          <p:cNvPr id="4" name="コンテンツ プレースホルダー 6">
            <a:extLst>
              <a:ext uri="{FF2B5EF4-FFF2-40B4-BE49-F238E27FC236}">
                <a16:creationId xmlns:a16="http://schemas.microsoft.com/office/drawing/2014/main" id="{E2F66E04-B531-D9CA-2227-7F966F71305F}"/>
              </a:ext>
            </a:extLst>
          </p:cNvPr>
          <p:cNvPicPr>
            <a:picLocks noChangeAspect="1"/>
          </p:cNvPicPr>
          <p:nvPr/>
        </p:nvPicPr>
        <p:blipFill rotWithShape="1">
          <a:blip r:embed="rId3"/>
          <a:srcRect l="26484" t="54109" r="30237" b="2861"/>
          <a:stretch/>
        </p:blipFill>
        <p:spPr>
          <a:xfrm>
            <a:off x="6705600" y="3429000"/>
            <a:ext cx="3101975" cy="3084047"/>
          </a:xfrm>
          <a:prstGeom prst="rect">
            <a:avLst/>
          </a:prstGeom>
        </p:spPr>
      </p:pic>
      <p:sp>
        <p:nvSpPr>
          <p:cNvPr id="7" name="テキスト ボックス 6">
            <a:extLst>
              <a:ext uri="{FF2B5EF4-FFF2-40B4-BE49-F238E27FC236}">
                <a16:creationId xmlns:a16="http://schemas.microsoft.com/office/drawing/2014/main" id="{437D84B1-C568-3EE6-0DF6-DE6F14956182}"/>
              </a:ext>
            </a:extLst>
          </p:cNvPr>
          <p:cNvSpPr txBox="1"/>
          <p:nvPr/>
        </p:nvSpPr>
        <p:spPr>
          <a:xfrm>
            <a:off x="4430485" y="311931"/>
            <a:ext cx="2771888" cy="523220"/>
          </a:xfrm>
          <a:prstGeom prst="rect">
            <a:avLst/>
          </a:prstGeom>
          <a:noFill/>
        </p:spPr>
        <p:txBody>
          <a:bodyPr wrap="square" rtlCol="0">
            <a:spAutoFit/>
          </a:bodyPr>
          <a:lstStyle/>
          <a:p>
            <a:r>
              <a:rPr kumimoji="1" lang="ja-JP" altLang="en-US" sz="2800" b="1"/>
              <a:t>②換気用</a:t>
            </a:r>
          </a:p>
        </p:txBody>
      </p:sp>
      <p:sp>
        <p:nvSpPr>
          <p:cNvPr id="8" name="テキスト ボックス 7">
            <a:extLst>
              <a:ext uri="{FF2B5EF4-FFF2-40B4-BE49-F238E27FC236}">
                <a16:creationId xmlns:a16="http://schemas.microsoft.com/office/drawing/2014/main" id="{BEAE7CF9-F297-E058-CE22-320FED97D761}"/>
              </a:ext>
            </a:extLst>
          </p:cNvPr>
          <p:cNvSpPr txBox="1"/>
          <p:nvPr/>
        </p:nvSpPr>
        <p:spPr>
          <a:xfrm>
            <a:off x="3431386" y="1614377"/>
            <a:ext cx="6087518" cy="1477328"/>
          </a:xfrm>
          <a:prstGeom prst="rect">
            <a:avLst/>
          </a:prstGeom>
          <a:noFill/>
        </p:spPr>
        <p:txBody>
          <a:bodyPr wrap="square" rtlCol="0">
            <a:spAutoFit/>
          </a:bodyPr>
          <a:lstStyle/>
          <a:p>
            <a:r>
              <a:rPr kumimoji="1" lang="ja-JP" altLang="en-US"/>
              <a:t>・ただ部屋を換気するだけでなく、急な風が吹いた際　</a:t>
            </a:r>
            <a:endParaRPr kumimoji="1" lang="en-US" altLang="ja-JP" dirty="0"/>
          </a:p>
          <a:p>
            <a:r>
              <a:rPr lang="ja-JP" altLang="en-US"/>
              <a:t>　</a:t>
            </a:r>
            <a:r>
              <a:rPr kumimoji="1" lang="ja-JP" altLang="en-US"/>
              <a:t>にも扉が勢いよくバタンと閉まらないことを伝えたい</a:t>
            </a:r>
            <a:endParaRPr kumimoji="1" lang="en-US" altLang="ja-JP" dirty="0"/>
          </a:p>
          <a:p>
            <a:r>
              <a:rPr lang="ja-JP" altLang="en-US"/>
              <a:t>・ドラム式洗濯機は乾燥しておかないとカビが生える　</a:t>
            </a:r>
            <a:endParaRPr lang="en-US" altLang="ja-JP" dirty="0"/>
          </a:p>
          <a:p>
            <a:r>
              <a:rPr lang="ja-JP" altLang="en-US"/>
              <a:t>　ので、使用していない際の換気時に使用</a:t>
            </a:r>
            <a:endParaRPr kumimoji="1" lang="en-US" altLang="ja-JP" dirty="0"/>
          </a:p>
          <a:p>
            <a:endParaRPr kumimoji="1" lang="ja-JP" altLang="en-US"/>
          </a:p>
        </p:txBody>
      </p:sp>
      <p:sp>
        <p:nvSpPr>
          <p:cNvPr id="2" name="正方形/長方形 1">
            <a:extLst>
              <a:ext uri="{FF2B5EF4-FFF2-40B4-BE49-F238E27FC236}">
                <a16:creationId xmlns:a16="http://schemas.microsoft.com/office/drawing/2014/main" id="{CC4F3C68-F558-0623-48DB-A46C374BB470}"/>
              </a:ext>
            </a:extLst>
          </p:cNvPr>
          <p:cNvSpPr/>
          <p:nvPr/>
        </p:nvSpPr>
        <p:spPr>
          <a:xfrm>
            <a:off x="0" y="0"/>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2699ABE8-3578-321D-9BEF-A6BDF8E3BBE5}"/>
              </a:ext>
            </a:extLst>
          </p:cNvPr>
          <p:cNvSpPr txBox="1"/>
          <p:nvPr/>
        </p:nvSpPr>
        <p:spPr>
          <a:xfrm>
            <a:off x="3826328" y="107116"/>
            <a:ext cx="4539343" cy="954107"/>
          </a:xfrm>
          <a:prstGeom prst="rect">
            <a:avLst/>
          </a:prstGeom>
          <a:noFill/>
        </p:spPr>
        <p:txBody>
          <a:bodyPr wrap="square" rtlCol="0">
            <a:spAutoFit/>
          </a:bodyPr>
          <a:lstStyle/>
          <a:p>
            <a:pPr algn="ctr"/>
            <a:r>
              <a:rPr kumimoji="1" lang="ja-JP" altLang="en-US" sz="2800" b="1"/>
              <a:t>④使用イメージ画像</a:t>
            </a:r>
            <a:endParaRPr kumimoji="1" lang="en-US" altLang="ja-JP" sz="2800" b="1" dirty="0"/>
          </a:p>
          <a:p>
            <a:pPr algn="ctr"/>
            <a:r>
              <a:rPr kumimoji="1" lang="ja-JP" altLang="en-US" sz="2800" b="1"/>
              <a:t>換気用</a:t>
            </a:r>
          </a:p>
        </p:txBody>
      </p:sp>
    </p:spTree>
    <p:extLst>
      <p:ext uri="{BB962C8B-B14F-4D97-AF65-F5344CB8AC3E}">
        <p14:creationId xmlns:p14="http://schemas.microsoft.com/office/powerpoint/2010/main" val="3838977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8B8E5418-768E-3937-8852-ECF3E9ABD951}"/>
              </a:ext>
            </a:extLst>
          </p:cNvPr>
          <p:cNvPicPr>
            <a:picLocks noChangeAspect="1"/>
          </p:cNvPicPr>
          <p:nvPr/>
        </p:nvPicPr>
        <p:blipFill rotWithShape="1">
          <a:blip r:embed="rId2"/>
          <a:srcRect l="26940" t="13463" r="30180" b="58031"/>
          <a:stretch/>
        </p:blipFill>
        <p:spPr>
          <a:xfrm>
            <a:off x="3714750" y="2343041"/>
            <a:ext cx="4828033" cy="3209544"/>
          </a:xfrm>
          <a:prstGeom prst="rect">
            <a:avLst/>
          </a:prstGeom>
        </p:spPr>
      </p:pic>
      <p:sp>
        <p:nvSpPr>
          <p:cNvPr id="11" name="テキスト ボックス 10">
            <a:extLst>
              <a:ext uri="{FF2B5EF4-FFF2-40B4-BE49-F238E27FC236}">
                <a16:creationId xmlns:a16="http://schemas.microsoft.com/office/drawing/2014/main" id="{D7686738-2686-87A3-5599-096F94B0A343}"/>
              </a:ext>
            </a:extLst>
          </p:cNvPr>
          <p:cNvSpPr txBox="1"/>
          <p:nvPr/>
        </p:nvSpPr>
        <p:spPr>
          <a:xfrm>
            <a:off x="4452256" y="420788"/>
            <a:ext cx="3548744" cy="523220"/>
          </a:xfrm>
          <a:prstGeom prst="rect">
            <a:avLst/>
          </a:prstGeom>
          <a:noFill/>
        </p:spPr>
        <p:txBody>
          <a:bodyPr wrap="square" rtlCol="0">
            <a:spAutoFit/>
          </a:bodyPr>
          <a:lstStyle/>
          <a:p>
            <a:r>
              <a:rPr kumimoji="1" lang="ja-JP" altLang="en-US" sz="2800" b="1"/>
              <a:t>③子供指詰め防止</a:t>
            </a:r>
          </a:p>
        </p:txBody>
      </p:sp>
      <p:sp>
        <p:nvSpPr>
          <p:cNvPr id="12" name="テキスト ボックス 11">
            <a:extLst>
              <a:ext uri="{FF2B5EF4-FFF2-40B4-BE49-F238E27FC236}">
                <a16:creationId xmlns:a16="http://schemas.microsoft.com/office/drawing/2014/main" id="{218941D8-E1C2-00FC-C5F2-0DF7A2779528}"/>
              </a:ext>
            </a:extLst>
          </p:cNvPr>
          <p:cNvSpPr txBox="1"/>
          <p:nvPr/>
        </p:nvSpPr>
        <p:spPr>
          <a:xfrm>
            <a:off x="3714750" y="1415143"/>
            <a:ext cx="4582885" cy="369332"/>
          </a:xfrm>
          <a:prstGeom prst="rect">
            <a:avLst/>
          </a:prstGeom>
          <a:noFill/>
        </p:spPr>
        <p:txBody>
          <a:bodyPr wrap="square" rtlCol="0">
            <a:spAutoFit/>
          </a:bodyPr>
          <a:lstStyle/>
          <a:p>
            <a:r>
              <a:rPr kumimoji="1" lang="ja-JP" altLang="en-US"/>
              <a:t>・子供が指を扉に挟んでしまうのを防ぐ</a:t>
            </a:r>
          </a:p>
        </p:txBody>
      </p:sp>
      <p:sp>
        <p:nvSpPr>
          <p:cNvPr id="2" name="正方形/長方形 1">
            <a:extLst>
              <a:ext uri="{FF2B5EF4-FFF2-40B4-BE49-F238E27FC236}">
                <a16:creationId xmlns:a16="http://schemas.microsoft.com/office/drawing/2014/main" id="{B570A8AC-6FBD-D121-5836-D1A4B3138FBD}"/>
              </a:ext>
            </a:extLst>
          </p:cNvPr>
          <p:cNvSpPr/>
          <p:nvPr/>
        </p:nvSpPr>
        <p:spPr>
          <a:xfrm>
            <a:off x="0" y="0"/>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B4F0DB57-E08F-82B0-0E55-B918623BB33E}"/>
              </a:ext>
            </a:extLst>
          </p:cNvPr>
          <p:cNvSpPr txBox="1"/>
          <p:nvPr/>
        </p:nvSpPr>
        <p:spPr>
          <a:xfrm>
            <a:off x="3826328" y="107116"/>
            <a:ext cx="4539343" cy="954107"/>
          </a:xfrm>
          <a:prstGeom prst="rect">
            <a:avLst/>
          </a:prstGeom>
          <a:noFill/>
        </p:spPr>
        <p:txBody>
          <a:bodyPr wrap="square" rtlCol="0">
            <a:spAutoFit/>
          </a:bodyPr>
          <a:lstStyle/>
          <a:p>
            <a:pPr algn="ctr"/>
            <a:r>
              <a:rPr kumimoji="1" lang="ja-JP" altLang="en-US" sz="2800" b="1"/>
              <a:t>④使用イメージ画像</a:t>
            </a:r>
            <a:endParaRPr kumimoji="1" lang="en-US" altLang="ja-JP" sz="2800" b="1" dirty="0"/>
          </a:p>
          <a:p>
            <a:pPr algn="ctr"/>
            <a:r>
              <a:rPr kumimoji="1" lang="ja-JP" altLang="en-US" sz="2800" b="1"/>
              <a:t>指詰め防止</a:t>
            </a:r>
          </a:p>
        </p:txBody>
      </p:sp>
    </p:spTree>
    <p:extLst>
      <p:ext uri="{BB962C8B-B14F-4D97-AF65-F5344CB8AC3E}">
        <p14:creationId xmlns:p14="http://schemas.microsoft.com/office/powerpoint/2010/main" val="1630783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90CB012A-A292-B0ED-AED0-2EC6620509BE}"/>
              </a:ext>
            </a:extLst>
          </p:cNvPr>
          <p:cNvSpPr/>
          <p:nvPr/>
        </p:nvSpPr>
        <p:spPr>
          <a:xfrm>
            <a:off x="0" y="0"/>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01E71AED-3549-949A-9AE3-AB2FB1372D99}"/>
              </a:ext>
            </a:extLst>
          </p:cNvPr>
          <p:cNvSpPr txBox="1"/>
          <p:nvPr/>
        </p:nvSpPr>
        <p:spPr>
          <a:xfrm>
            <a:off x="3826328" y="324613"/>
            <a:ext cx="4539343" cy="523220"/>
          </a:xfrm>
          <a:prstGeom prst="rect">
            <a:avLst/>
          </a:prstGeom>
          <a:noFill/>
        </p:spPr>
        <p:txBody>
          <a:bodyPr wrap="square" rtlCol="0">
            <a:spAutoFit/>
          </a:bodyPr>
          <a:lstStyle/>
          <a:p>
            <a:pPr algn="ctr"/>
            <a:r>
              <a:rPr kumimoji="1" lang="ja-JP" altLang="en-US" sz="2800" b="1"/>
              <a:t>⑤セールスコピー</a:t>
            </a:r>
          </a:p>
        </p:txBody>
      </p:sp>
      <p:sp>
        <p:nvSpPr>
          <p:cNvPr id="7" name="正方形/長方形 6">
            <a:extLst>
              <a:ext uri="{FF2B5EF4-FFF2-40B4-BE49-F238E27FC236}">
                <a16:creationId xmlns:a16="http://schemas.microsoft.com/office/drawing/2014/main" id="{56E5AE1E-E7B4-E8F7-B67A-DE0D403C4EE9}"/>
              </a:ext>
            </a:extLst>
          </p:cNvPr>
          <p:cNvSpPr/>
          <p:nvPr/>
        </p:nvSpPr>
        <p:spPr>
          <a:xfrm>
            <a:off x="4277214" y="1325880"/>
            <a:ext cx="4088457" cy="5312664"/>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488060A4-DD2D-5399-74F6-0E61AF031AF4}"/>
              </a:ext>
            </a:extLst>
          </p:cNvPr>
          <p:cNvSpPr txBox="1"/>
          <p:nvPr/>
        </p:nvSpPr>
        <p:spPr>
          <a:xfrm>
            <a:off x="4974336" y="3028890"/>
            <a:ext cx="2965594" cy="1042978"/>
          </a:xfrm>
          <a:prstGeom prst="rect">
            <a:avLst/>
          </a:prstGeom>
          <a:noFill/>
        </p:spPr>
        <p:txBody>
          <a:bodyPr wrap="square" rtlCol="0">
            <a:spAutoFit/>
          </a:bodyPr>
          <a:lstStyle/>
          <a:p>
            <a:pPr algn="ctr"/>
            <a:r>
              <a:rPr kumimoji="1" lang="en-US" altLang="ja-JP" sz="2800" dirty="0"/>
              <a:t>DOOR STOPPER</a:t>
            </a:r>
          </a:p>
          <a:p>
            <a:pPr algn="ctr"/>
            <a:r>
              <a:rPr kumimoji="1" lang="en-US" altLang="ja-JP" sz="1200" dirty="0" err="1">
                <a:latin typeface="Zapfino" panose="03030300040707070C03" pitchFamily="66" charset="0"/>
              </a:rPr>
              <a:t>mimire</a:t>
            </a:r>
            <a:endParaRPr kumimoji="1" lang="ja-JP" altLang="en-US" sz="1200">
              <a:latin typeface="Zapfino" panose="03030300040707070C03" pitchFamily="66" charset="0"/>
            </a:endParaRPr>
          </a:p>
        </p:txBody>
      </p:sp>
      <p:pic>
        <p:nvPicPr>
          <p:cNvPr id="11" name="グラフィックス 10" descr="リボン 単色塗りつぶし">
            <a:extLst>
              <a:ext uri="{FF2B5EF4-FFF2-40B4-BE49-F238E27FC236}">
                <a16:creationId xmlns:a16="http://schemas.microsoft.com/office/drawing/2014/main" id="{CEA9B190-0213-0A28-5293-3CDFB18A17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51271" y="1420446"/>
            <a:ext cx="914400" cy="914400"/>
          </a:xfrm>
          <a:prstGeom prst="rect">
            <a:avLst/>
          </a:prstGeom>
        </p:spPr>
      </p:pic>
      <p:sp>
        <p:nvSpPr>
          <p:cNvPr id="13" name="四角形吹き出し 12">
            <a:extLst>
              <a:ext uri="{FF2B5EF4-FFF2-40B4-BE49-F238E27FC236}">
                <a16:creationId xmlns:a16="http://schemas.microsoft.com/office/drawing/2014/main" id="{9F1A6988-227D-F97A-526A-84C0582A20CE}"/>
              </a:ext>
            </a:extLst>
          </p:cNvPr>
          <p:cNvSpPr/>
          <p:nvPr/>
        </p:nvSpPr>
        <p:spPr>
          <a:xfrm>
            <a:off x="9052560" y="1325880"/>
            <a:ext cx="2487168" cy="1014984"/>
          </a:xfrm>
          <a:prstGeom prst="wedgeRectCallout">
            <a:avLst>
              <a:gd name="adj1" fmla="val -94009"/>
              <a:gd name="adj2" fmla="val 2812"/>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a:solidFill>
                  <a:schemeClr val="tx1"/>
                </a:solidFill>
              </a:rPr>
              <a:t>おかげさまで</a:t>
            </a:r>
            <a:endParaRPr kumimoji="1" lang="en-US" altLang="ja-JP" dirty="0">
              <a:solidFill>
                <a:schemeClr val="tx1"/>
              </a:solidFill>
            </a:endParaRPr>
          </a:p>
          <a:p>
            <a:pPr algn="ctr"/>
            <a:r>
              <a:rPr kumimoji="1" lang="ja-JP" altLang="en-US">
                <a:solidFill>
                  <a:schemeClr val="tx1"/>
                </a:solidFill>
              </a:rPr>
              <a:t>工場出荷数</a:t>
            </a:r>
            <a:endParaRPr kumimoji="1" lang="en-US" altLang="ja-JP" dirty="0">
              <a:solidFill>
                <a:schemeClr val="tx1"/>
              </a:solidFill>
            </a:endParaRPr>
          </a:p>
          <a:p>
            <a:pPr algn="ctr"/>
            <a:r>
              <a:rPr kumimoji="1" lang="en-US" altLang="ja-JP" dirty="0">
                <a:solidFill>
                  <a:schemeClr val="tx1"/>
                </a:solidFill>
              </a:rPr>
              <a:t>30000</a:t>
            </a:r>
            <a:r>
              <a:rPr kumimoji="1" lang="ja-JP" altLang="en-US">
                <a:solidFill>
                  <a:schemeClr val="tx1"/>
                </a:solidFill>
              </a:rPr>
              <a:t>個突破</a:t>
            </a:r>
          </a:p>
        </p:txBody>
      </p:sp>
      <p:sp>
        <p:nvSpPr>
          <p:cNvPr id="15" name="四角形吹き出し 14">
            <a:extLst>
              <a:ext uri="{FF2B5EF4-FFF2-40B4-BE49-F238E27FC236}">
                <a16:creationId xmlns:a16="http://schemas.microsoft.com/office/drawing/2014/main" id="{B9B8D830-97D1-0344-DDB5-AE7B996A425A}"/>
              </a:ext>
            </a:extLst>
          </p:cNvPr>
          <p:cNvSpPr/>
          <p:nvPr/>
        </p:nvSpPr>
        <p:spPr>
          <a:xfrm>
            <a:off x="279247" y="1996611"/>
            <a:ext cx="4461483" cy="698920"/>
          </a:xfrm>
          <a:prstGeom prst="wedgeRectCallout">
            <a:avLst>
              <a:gd name="adj1" fmla="val 56999"/>
              <a:gd name="adj2" fmla="val 141481"/>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a:solidFill>
                  <a:schemeClr val="tx1"/>
                </a:solidFill>
              </a:rPr>
              <a:t>・商品名、キャッチコピーは大きめに目立たせる</a:t>
            </a:r>
            <a:endParaRPr kumimoji="1" lang="en-US" altLang="ja-JP" sz="1400" dirty="0">
              <a:solidFill>
                <a:schemeClr val="tx1"/>
              </a:solidFill>
            </a:endParaRPr>
          </a:p>
        </p:txBody>
      </p:sp>
      <p:sp>
        <p:nvSpPr>
          <p:cNvPr id="16" name="テキスト ボックス 15">
            <a:extLst>
              <a:ext uri="{FF2B5EF4-FFF2-40B4-BE49-F238E27FC236}">
                <a16:creationId xmlns:a16="http://schemas.microsoft.com/office/drawing/2014/main" id="{7B6241FB-D043-6905-EB42-F2C9E72B2A08}"/>
              </a:ext>
            </a:extLst>
          </p:cNvPr>
          <p:cNvSpPr txBox="1"/>
          <p:nvPr/>
        </p:nvSpPr>
        <p:spPr>
          <a:xfrm>
            <a:off x="4591077" y="2793340"/>
            <a:ext cx="4461483" cy="369332"/>
          </a:xfrm>
          <a:prstGeom prst="rect">
            <a:avLst/>
          </a:prstGeom>
          <a:noFill/>
        </p:spPr>
        <p:txBody>
          <a:bodyPr wrap="square" rtlCol="0">
            <a:spAutoFit/>
          </a:bodyPr>
          <a:lstStyle/>
          <a:p>
            <a:r>
              <a:rPr kumimoji="1" lang="ja-JP" altLang="en-US"/>
              <a:t>「生活を、もっと、風通しよく」</a:t>
            </a:r>
          </a:p>
        </p:txBody>
      </p:sp>
      <p:pic>
        <p:nvPicPr>
          <p:cNvPr id="1026" name="Picture 2" descr="JANコード(ジャンコード)とは？ - バーコード・RFID・タブレット情報サイト(日栄インテック ICTソリューション事業部)">
            <a:extLst>
              <a:ext uri="{FF2B5EF4-FFF2-40B4-BE49-F238E27FC236}">
                <a16:creationId xmlns:a16="http://schemas.microsoft.com/office/drawing/2014/main" id="{FC463212-7345-D480-596C-17F92B76F33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4397" r="65727" b="17130"/>
          <a:stretch/>
        </p:blipFill>
        <p:spPr bwMode="auto">
          <a:xfrm>
            <a:off x="7488555" y="5972689"/>
            <a:ext cx="813707" cy="653805"/>
          </a:xfrm>
          <a:prstGeom prst="rect">
            <a:avLst/>
          </a:prstGeom>
          <a:noFill/>
          <a:extLst>
            <a:ext uri="{909E8E84-426E-40DD-AFC4-6F175D3DCCD1}">
              <a14:hiddenFill xmlns:a14="http://schemas.microsoft.com/office/drawing/2010/main">
                <a:solidFill>
                  <a:srgbClr val="FFFFFF"/>
                </a:solidFill>
              </a14:hiddenFill>
            </a:ext>
          </a:extLst>
        </p:spPr>
      </p:pic>
      <p:sp>
        <p:nvSpPr>
          <p:cNvPr id="18" name="四角形吹き出し 17">
            <a:extLst>
              <a:ext uri="{FF2B5EF4-FFF2-40B4-BE49-F238E27FC236}">
                <a16:creationId xmlns:a16="http://schemas.microsoft.com/office/drawing/2014/main" id="{01C13707-BA64-8A90-CB5A-4301B555B6A9}"/>
              </a:ext>
            </a:extLst>
          </p:cNvPr>
          <p:cNvSpPr/>
          <p:nvPr/>
        </p:nvSpPr>
        <p:spPr>
          <a:xfrm>
            <a:off x="8970752" y="5465197"/>
            <a:ext cx="2764847" cy="1014984"/>
          </a:xfrm>
          <a:prstGeom prst="wedgeRectCallout">
            <a:avLst>
              <a:gd name="adj1" fmla="val -76856"/>
              <a:gd name="adj2" fmla="val 30697"/>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solidFill>
                  <a:schemeClr val="tx1"/>
                </a:solidFill>
              </a:rPr>
              <a:t>JAN</a:t>
            </a:r>
            <a:r>
              <a:rPr kumimoji="1" lang="ja-JP" altLang="en-US">
                <a:solidFill>
                  <a:schemeClr val="tx1"/>
                </a:solidFill>
              </a:rPr>
              <a:t>コード記載</a:t>
            </a:r>
            <a:endParaRPr kumimoji="1" lang="en-US" altLang="ja-JP" dirty="0">
              <a:solidFill>
                <a:schemeClr val="tx1"/>
              </a:solidFill>
            </a:endParaRPr>
          </a:p>
          <a:p>
            <a:pPr algn="ctr"/>
            <a:r>
              <a:rPr kumimoji="1" lang="ja-JP" altLang="en-US">
                <a:solidFill>
                  <a:schemeClr val="tx1"/>
                </a:solidFill>
              </a:rPr>
              <a:t>データは後日送付予定</a:t>
            </a:r>
          </a:p>
        </p:txBody>
      </p:sp>
      <p:sp>
        <p:nvSpPr>
          <p:cNvPr id="2" name="四角形吹き出し 1">
            <a:extLst>
              <a:ext uri="{FF2B5EF4-FFF2-40B4-BE49-F238E27FC236}">
                <a16:creationId xmlns:a16="http://schemas.microsoft.com/office/drawing/2014/main" id="{07A5333E-A5DB-67D8-B68E-263CBEBC5096}"/>
              </a:ext>
            </a:extLst>
          </p:cNvPr>
          <p:cNvSpPr/>
          <p:nvPr/>
        </p:nvSpPr>
        <p:spPr>
          <a:xfrm>
            <a:off x="9178291" y="3231240"/>
            <a:ext cx="1619891" cy="698920"/>
          </a:xfrm>
          <a:prstGeom prst="wedgeRectCallout">
            <a:avLst>
              <a:gd name="adj1" fmla="val -193702"/>
              <a:gd name="adj2" fmla="val 27424"/>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a:solidFill>
                  <a:schemeClr val="tx1"/>
                </a:solidFill>
              </a:rPr>
              <a:t>ブランド名は、</a:t>
            </a:r>
            <a:endParaRPr kumimoji="1" lang="en-US" altLang="ja-JP" sz="1400" dirty="0">
              <a:solidFill>
                <a:schemeClr val="tx1"/>
              </a:solidFill>
            </a:endParaRPr>
          </a:p>
          <a:p>
            <a:r>
              <a:rPr kumimoji="1" lang="ja-JP" altLang="en-US" sz="1400">
                <a:solidFill>
                  <a:schemeClr val="tx1"/>
                </a:solidFill>
              </a:rPr>
              <a:t>筆記体で控えめに</a:t>
            </a:r>
            <a:endParaRPr kumimoji="1" lang="en-US" altLang="ja-JP" sz="1400" dirty="0">
              <a:solidFill>
                <a:schemeClr val="tx1"/>
              </a:solidFill>
            </a:endParaRPr>
          </a:p>
        </p:txBody>
      </p:sp>
      <p:pic>
        <p:nvPicPr>
          <p:cNvPr id="3" name="図 2">
            <a:extLst>
              <a:ext uri="{FF2B5EF4-FFF2-40B4-BE49-F238E27FC236}">
                <a16:creationId xmlns:a16="http://schemas.microsoft.com/office/drawing/2014/main" id="{6BE7A91E-3BA7-620B-7A2F-FB2EB2492835}"/>
              </a:ext>
            </a:extLst>
          </p:cNvPr>
          <p:cNvPicPr>
            <a:picLocks noChangeAspect="1"/>
          </p:cNvPicPr>
          <p:nvPr/>
        </p:nvPicPr>
        <p:blipFill rotWithShape="1">
          <a:blip r:embed="rId5"/>
          <a:srcRect l="74770" t="30107" r="6239" b="57958"/>
          <a:stretch/>
        </p:blipFill>
        <p:spPr>
          <a:xfrm>
            <a:off x="669492" y="3056237"/>
            <a:ext cx="3002641" cy="1887146"/>
          </a:xfrm>
          <a:prstGeom prst="rect">
            <a:avLst/>
          </a:prstGeom>
        </p:spPr>
      </p:pic>
      <p:sp>
        <p:nvSpPr>
          <p:cNvPr id="4" name="テキスト ボックス 3">
            <a:extLst>
              <a:ext uri="{FF2B5EF4-FFF2-40B4-BE49-F238E27FC236}">
                <a16:creationId xmlns:a16="http://schemas.microsoft.com/office/drawing/2014/main" id="{5E967A58-414B-7C41-258B-7771E04AB0DC}"/>
              </a:ext>
            </a:extLst>
          </p:cNvPr>
          <p:cNvSpPr txBox="1"/>
          <p:nvPr/>
        </p:nvSpPr>
        <p:spPr>
          <a:xfrm>
            <a:off x="1097808" y="4934757"/>
            <a:ext cx="2917770" cy="369332"/>
          </a:xfrm>
          <a:prstGeom prst="rect">
            <a:avLst/>
          </a:prstGeom>
          <a:noFill/>
        </p:spPr>
        <p:txBody>
          <a:bodyPr wrap="square" rtlCol="0">
            <a:spAutoFit/>
          </a:bodyPr>
          <a:lstStyle/>
          <a:p>
            <a:r>
              <a:rPr kumimoji="1" lang="ja-JP" altLang="en-US"/>
              <a:t>⇧タイトルイメージ</a:t>
            </a:r>
          </a:p>
        </p:txBody>
      </p:sp>
      <p:pic>
        <p:nvPicPr>
          <p:cNvPr id="10" name="図 9">
            <a:extLst>
              <a:ext uri="{FF2B5EF4-FFF2-40B4-BE49-F238E27FC236}">
                <a16:creationId xmlns:a16="http://schemas.microsoft.com/office/drawing/2014/main" id="{5B5366B4-7D1A-22B7-9777-652C2A150C4F}"/>
              </a:ext>
            </a:extLst>
          </p:cNvPr>
          <p:cNvPicPr>
            <a:picLocks noChangeAspect="1"/>
          </p:cNvPicPr>
          <p:nvPr/>
        </p:nvPicPr>
        <p:blipFill rotWithShape="1">
          <a:blip r:embed="rId6"/>
          <a:srcRect l="26859" t="39305" r="27507" b="50253"/>
          <a:stretch/>
        </p:blipFill>
        <p:spPr>
          <a:xfrm>
            <a:off x="8882281" y="4019695"/>
            <a:ext cx="2211910" cy="716142"/>
          </a:xfrm>
          <a:prstGeom prst="rect">
            <a:avLst/>
          </a:prstGeom>
        </p:spPr>
      </p:pic>
      <p:sp>
        <p:nvSpPr>
          <p:cNvPr id="12" name="テキスト ボックス 11">
            <a:extLst>
              <a:ext uri="{FF2B5EF4-FFF2-40B4-BE49-F238E27FC236}">
                <a16:creationId xmlns:a16="http://schemas.microsoft.com/office/drawing/2014/main" id="{E410D591-3AD7-3E18-7A41-8BDAE11A9FC8}"/>
              </a:ext>
            </a:extLst>
          </p:cNvPr>
          <p:cNvSpPr txBox="1"/>
          <p:nvPr/>
        </p:nvSpPr>
        <p:spPr>
          <a:xfrm>
            <a:off x="9178291" y="4787183"/>
            <a:ext cx="2917770" cy="369332"/>
          </a:xfrm>
          <a:prstGeom prst="rect">
            <a:avLst/>
          </a:prstGeom>
          <a:noFill/>
        </p:spPr>
        <p:txBody>
          <a:bodyPr wrap="square" rtlCol="0">
            <a:spAutoFit/>
          </a:bodyPr>
          <a:lstStyle/>
          <a:p>
            <a:r>
              <a:rPr kumimoji="1" lang="ja-JP" altLang="en-US"/>
              <a:t>⇧ブランドロゴ</a:t>
            </a:r>
          </a:p>
        </p:txBody>
      </p:sp>
    </p:spTree>
    <p:extLst>
      <p:ext uri="{BB962C8B-B14F-4D97-AF65-F5344CB8AC3E}">
        <p14:creationId xmlns:p14="http://schemas.microsoft.com/office/powerpoint/2010/main" val="1005557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67D069B6-B000-FFB5-EA40-76C505B29633}"/>
              </a:ext>
            </a:extLst>
          </p:cNvPr>
          <p:cNvSpPr/>
          <p:nvPr/>
        </p:nvSpPr>
        <p:spPr>
          <a:xfrm>
            <a:off x="0" y="0"/>
            <a:ext cx="12192000" cy="11724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D57C7D40-8B9F-32AF-02C2-EB473EDAF78E}"/>
              </a:ext>
            </a:extLst>
          </p:cNvPr>
          <p:cNvSpPr txBox="1"/>
          <p:nvPr/>
        </p:nvSpPr>
        <p:spPr>
          <a:xfrm>
            <a:off x="3826328" y="324613"/>
            <a:ext cx="4539343" cy="523220"/>
          </a:xfrm>
          <a:prstGeom prst="rect">
            <a:avLst/>
          </a:prstGeom>
          <a:noFill/>
        </p:spPr>
        <p:txBody>
          <a:bodyPr wrap="square" rtlCol="0">
            <a:spAutoFit/>
          </a:bodyPr>
          <a:lstStyle/>
          <a:p>
            <a:pPr algn="ctr"/>
            <a:r>
              <a:rPr kumimoji="1" lang="ja-JP" altLang="en-US" sz="2800" b="1"/>
              <a:t>⑥まとめ</a:t>
            </a:r>
          </a:p>
        </p:txBody>
      </p:sp>
      <p:sp>
        <p:nvSpPr>
          <p:cNvPr id="6" name="テキスト ボックス 5">
            <a:extLst>
              <a:ext uri="{FF2B5EF4-FFF2-40B4-BE49-F238E27FC236}">
                <a16:creationId xmlns:a16="http://schemas.microsoft.com/office/drawing/2014/main" id="{344FA420-6741-3478-6428-7DE60B0131AB}"/>
              </a:ext>
            </a:extLst>
          </p:cNvPr>
          <p:cNvSpPr txBox="1"/>
          <p:nvPr/>
        </p:nvSpPr>
        <p:spPr>
          <a:xfrm>
            <a:off x="2416628" y="2002971"/>
            <a:ext cx="10080172" cy="3416320"/>
          </a:xfrm>
          <a:prstGeom prst="rect">
            <a:avLst/>
          </a:prstGeom>
          <a:noFill/>
        </p:spPr>
        <p:txBody>
          <a:bodyPr wrap="square" rtlCol="0">
            <a:spAutoFit/>
          </a:bodyPr>
          <a:lstStyle/>
          <a:p>
            <a:r>
              <a:rPr kumimoji="1" lang="ja-JP" altLang="en-US"/>
              <a:t>・デザインに関しましては、あくまで希望デザインで、もっと良い表現方法　</a:t>
            </a:r>
            <a:endParaRPr kumimoji="1" lang="en-US" altLang="ja-JP" dirty="0"/>
          </a:p>
          <a:p>
            <a:r>
              <a:rPr kumimoji="1" lang="ja-JP" altLang="en-US"/>
              <a:t>　やデザイン構成がございましたら特に指定はありませんので、自由に作成</a:t>
            </a:r>
            <a:endParaRPr kumimoji="1" lang="en-US" altLang="ja-JP" dirty="0"/>
          </a:p>
          <a:p>
            <a:r>
              <a:rPr kumimoji="1" lang="ja-JP" altLang="en-US"/>
              <a:t>　してください。</a:t>
            </a:r>
            <a:endParaRPr kumimoji="1" lang="en-US" altLang="ja-JP" dirty="0"/>
          </a:p>
          <a:p>
            <a:r>
              <a:rPr kumimoji="1" lang="ja-JP" altLang="en-US"/>
              <a:t>・使用画像に関しても、指定はございません。</a:t>
            </a:r>
            <a:endParaRPr kumimoji="1" lang="en-US" altLang="ja-JP" dirty="0"/>
          </a:p>
          <a:p>
            <a:r>
              <a:rPr kumimoji="1" lang="ja-JP" altLang="en-US"/>
              <a:t>　使用のイメージが伝わる画像であればなんでも構いません。</a:t>
            </a:r>
            <a:endParaRPr kumimoji="1" lang="en-US" altLang="ja-JP" dirty="0"/>
          </a:p>
          <a:p>
            <a:r>
              <a:rPr kumimoji="1" lang="ja-JP" altLang="en-US"/>
              <a:t>　イラストでも大丈夫です。</a:t>
            </a:r>
            <a:endParaRPr kumimoji="1" lang="en-US" altLang="ja-JP" dirty="0"/>
          </a:p>
          <a:p>
            <a:r>
              <a:rPr kumimoji="1" lang="ja-JP" altLang="en-US"/>
              <a:t>　</a:t>
            </a:r>
            <a:r>
              <a:rPr kumimoji="1" lang="en-US" altLang="ja-JP" dirty="0"/>
              <a:t>※</a:t>
            </a:r>
            <a:r>
              <a:rPr kumimoji="1" lang="ja-JP" altLang="en-US"/>
              <a:t>ただし商品画像を合成で載せて欲しいです。</a:t>
            </a:r>
            <a:endParaRPr kumimoji="1" lang="en-US" altLang="ja-JP" dirty="0"/>
          </a:p>
          <a:p>
            <a:r>
              <a:rPr kumimoji="1" lang="ja-JP" altLang="en-US"/>
              <a:t>・商品は手元にあるので、欲しいアングル写真などございましたら、</a:t>
            </a:r>
            <a:endParaRPr kumimoji="1" lang="en-US" altLang="ja-JP" dirty="0"/>
          </a:p>
          <a:p>
            <a:r>
              <a:rPr kumimoji="1" lang="ja-JP" altLang="en-US"/>
              <a:t>　撮影可能です。</a:t>
            </a:r>
            <a:endParaRPr kumimoji="1" lang="en-US" altLang="ja-JP" dirty="0"/>
          </a:p>
          <a:p>
            <a:endParaRPr kumimoji="1" lang="en-US" altLang="ja-JP" dirty="0"/>
          </a:p>
          <a:p>
            <a:endParaRPr kumimoji="1" lang="en-US" altLang="ja-JP" dirty="0"/>
          </a:p>
          <a:p>
            <a:r>
              <a:rPr kumimoji="1" lang="ja-JP" altLang="en-US"/>
              <a:t>細かいことでも何かございましたらご連絡をお待ちしております。</a:t>
            </a:r>
            <a:endParaRPr kumimoji="1" lang="en-US" altLang="ja-JP" dirty="0"/>
          </a:p>
        </p:txBody>
      </p:sp>
    </p:spTree>
    <p:extLst>
      <p:ext uri="{BB962C8B-B14F-4D97-AF65-F5344CB8AC3E}">
        <p14:creationId xmlns:p14="http://schemas.microsoft.com/office/powerpoint/2010/main" val="4009083552"/>
      </p:ext>
    </p:extLst>
  </p:cSld>
  <p:clrMapOvr>
    <a:masterClrMapping/>
  </p:clrMapOvr>
</p:sld>
</file>

<file path=ppt/theme/theme1.xml><?xml version="1.0" encoding="utf-8"?>
<a:theme xmlns:a="http://schemas.openxmlformats.org/drawingml/2006/main" name="パーセル">
  <a:themeElements>
    <a:clrScheme name="パーセル">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パーセル">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パーセル">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{FF9A44BF-D6A8-7F40-8BC2-738D080F51DC}tf10001120</Template>
  <TotalTime>398</TotalTime>
  <Words>580</Words>
  <Application>Microsoft Macintosh PowerPoint</Application>
  <PresentationFormat>ワイド画面</PresentationFormat>
  <Paragraphs>97</Paragraphs>
  <Slides>9</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9</vt:i4>
      </vt:variant>
    </vt:vector>
  </HeadingPairs>
  <TitlesOfParts>
    <vt:vector size="13" baseType="lpstr">
      <vt:lpstr>Arial</vt:lpstr>
      <vt:lpstr>Gill Sans MT</vt:lpstr>
      <vt:lpstr>Zapfino</vt:lpstr>
      <vt:lpstr>パーセル</vt:lpstr>
      <vt:lpstr>ドアストッパー パッケージご依頼書</vt:lpstr>
      <vt:lpstr>商品概要</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湧也 金森</dc:creator>
  <cp:lastModifiedBy>湧也 金森</cp:lastModifiedBy>
  <cp:revision>9</cp:revision>
  <dcterms:created xsi:type="dcterms:W3CDTF">2023-05-25T13:54:06Z</dcterms:created>
  <dcterms:modified xsi:type="dcterms:W3CDTF">2023-05-31T14:35:05Z</dcterms:modified>
</cp:coreProperties>
</file>