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88163" cy="100187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A3557D-D31D-4CF3-AC09-CE17158729B4}" type="datetimeFigureOut">
              <a:rPr kumimoji="1" lang="ja-JP" altLang="en-US" smtClean="0"/>
              <a:t>2020/8/14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08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515475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2075" y="9515475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E32F27-2BA6-4FFC-8B74-3D288AEB06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06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32F27-2BA6-4FFC-8B74-3D288AEB065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2064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75B6B-434C-4CED-BD1B-D71541559105}" type="datetimeFigureOut">
              <a:rPr kumimoji="1" lang="ja-JP" altLang="en-US" smtClean="0"/>
              <a:t>2020/8/14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B7110-C1BE-4744-9D8C-822238C9A6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5169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75B6B-434C-4CED-BD1B-D71541559105}" type="datetimeFigureOut">
              <a:rPr kumimoji="1" lang="ja-JP" altLang="en-US" smtClean="0"/>
              <a:t>2020/8/14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B7110-C1BE-4744-9D8C-822238C9A6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7895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75B6B-434C-4CED-BD1B-D71541559105}" type="datetimeFigureOut">
              <a:rPr kumimoji="1" lang="ja-JP" altLang="en-US" smtClean="0"/>
              <a:t>2020/8/14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B7110-C1BE-4744-9D8C-822238C9A6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1644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75B6B-434C-4CED-BD1B-D71541559105}" type="datetimeFigureOut">
              <a:rPr kumimoji="1" lang="ja-JP" altLang="en-US" smtClean="0"/>
              <a:t>2020/8/14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B7110-C1BE-4744-9D8C-822238C9A6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539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75B6B-434C-4CED-BD1B-D71541559105}" type="datetimeFigureOut">
              <a:rPr kumimoji="1" lang="ja-JP" altLang="en-US" smtClean="0"/>
              <a:t>2020/8/14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B7110-C1BE-4744-9D8C-822238C9A6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0240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75B6B-434C-4CED-BD1B-D71541559105}" type="datetimeFigureOut">
              <a:rPr kumimoji="1" lang="ja-JP" altLang="en-US" smtClean="0"/>
              <a:t>2020/8/14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B7110-C1BE-4744-9D8C-822238C9A6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8676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75B6B-434C-4CED-BD1B-D71541559105}" type="datetimeFigureOut">
              <a:rPr kumimoji="1" lang="ja-JP" altLang="en-US" smtClean="0"/>
              <a:t>2020/8/14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B7110-C1BE-4744-9D8C-822238C9A6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43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75B6B-434C-4CED-BD1B-D71541559105}" type="datetimeFigureOut">
              <a:rPr kumimoji="1" lang="ja-JP" altLang="en-US" smtClean="0"/>
              <a:t>2020/8/14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B7110-C1BE-4744-9D8C-822238C9A6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1011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75B6B-434C-4CED-BD1B-D71541559105}" type="datetimeFigureOut">
              <a:rPr kumimoji="1" lang="ja-JP" altLang="en-US" smtClean="0"/>
              <a:t>2020/8/14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B7110-C1BE-4744-9D8C-822238C9A6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8101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75B6B-434C-4CED-BD1B-D71541559105}" type="datetimeFigureOut">
              <a:rPr kumimoji="1" lang="ja-JP" altLang="en-US" smtClean="0"/>
              <a:t>2020/8/14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B7110-C1BE-4744-9D8C-822238C9A6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5387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75B6B-434C-4CED-BD1B-D71541559105}" type="datetimeFigureOut">
              <a:rPr kumimoji="1" lang="ja-JP" altLang="en-US" smtClean="0"/>
              <a:t>2020/8/14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B7110-C1BE-4744-9D8C-822238C9A6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2561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75B6B-434C-4CED-BD1B-D71541559105}" type="datetimeFigureOut">
              <a:rPr kumimoji="1" lang="ja-JP" altLang="en-US" smtClean="0"/>
              <a:t>2020/8/14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B7110-C1BE-4744-9D8C-822238C9A6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0754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直線矢印コネクタ 66"/>
          <p:cNvCxnSpPr/>
          <p:nvPr/>
        </p:nvCxnSpPr>
        <p:spPr>
          <a:xfrm>
            <a:off x="5004048" y="5359348"/>
            <a:ext cx="180000" cy="0"/>
          </a:xfrm>
          <a:prstGeom prst="straightConnector1">
            <a:avLst/>
          </a:prstGeom>
          <a:ln w="9525">
            <a:solidFill>
              <a:schemeClr val="tx1"/>
            </a:solidFill>
            <a:prstDash val="solid"/>
            <a:tailEnd type="non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矢印コネクタ 67"/>
          <p:cNvCxnSpPr/>
          <p:nvPr/>
        </p:nvCxnSpPr>
        <p:spPr>
          <a:xfrm>
            <a:off x="4932736" y="4780956"/>
            <a:ext cx="180000" cy="0"/>
          </a:xfrm>
          <a:prstGeom prst="straightConnector1">
            <a:avLst/>
          </a:prstGeom>
          <a:ln w="9525">
            <a:solidFill>
              <a:schemeClr val="tx1"/>
            </a:solidFill>
            <a:prstDash val="solid"/>
            <a:tailEnd type="non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矢印コネクタ 63"/>
          <p:cNvCxnSpPr/>
          <p:nvPr/>
        </p:nvCxnSpPr>
        <p:spPr>
          <a:xfrm>
            <a:off x="2689117" y="5355888"/>
            <a:ext cx="360000" cy="0"/>
          </a:xfrm>
          <a:prstGeom prst="straightConnector1">
            <a:avLst/>
          </a:prstGeom>
          <a:ln w="9525">
            <a:solidFill>
              <a:schemeClr val="tx1"/>
            </a:solidFill>
            <a:prstDash val="solid"/>
            <a:tailEnd type="non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矢印コネクタ 54"/>
          <p:cNvCxnSpPr/>
          <p:nvPr/>
        </p:nvCxnSpPr>
        <p:spPr>
          <a:xfrm>
            <a:off x="3856972" y="5000574"/>
            <a:ext cx="432048" cy="0"/>
          </a:xfrm>
          <a:prstGeom prst="straightConnector1">
            <a:avLst/>
          </a:prstGeom>
          <a:ln w="9525">
            <a:solidFill>
              <a:schemeClr val="tx1"/>
            </a:solidFill>
            <a:prstDash val="solid"/>
            <a:tailEnd type="non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テキスト ボックス 3"/>
          <p:cNvSpPr txBox="1"/>
          <p:nvPr/>
        </p:nvSpPr>
        <p:spPr>
          <a:xfrm>
            <a:off x="0" y="107504"/>
            <a:ext cx="3248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/>
              <a:t>Experiment1</a:t>
            </a:r>
            <a:endParaRPr kumimoji="1" lang="en-US" altLang="ja-JP" sz="2000" dirty="0"/>
          </a:p>
        </p:txBody>
      </p:sp>
      <p:sp>
        <p:nvSpPr>
          <p:cNvPr id="7" name="正方形/長方形 6"/>
          <p:cNvSpPr/>
          <p:nvPr/>
        </p:nvSpPr>
        <p:spPr>
          <a:xfrm>
            <a:off x="262732" y="1545981"/>
            <a:ext cx="1080000" cy="1134087"/>
          </a:xfrm>
          <a:prstGeom prst="rect">
            <a:avLst/>
          </a:prstGeom>
          <a:ln w="1524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tx1"/>
                </a:solidFill>
              </a:rPr>
              <a:t>Rats</a:t>
            </a:r>
          </a:p>
          <a:p>
            <a:pPr algn="ctr"/>
            <a:r>
              <a:rPr lang="en-US" altLang="ja-JP" sz="1400" dirty="0">
                <a:solidFill>
                  <a:schemeClr val="tx1"/>
                </a:solidFill>
              </a:rPr>
              <a:t>n = 8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3546667" y="1517130"/>
            <a:ext cx="1080000" cy="1191790"/>
          </a:xfrm>
          <a:prstGeom prst="rect">
            <a:avLst/>
          </a:prstGeom>
          <a:ln w="1524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100" dirty="0">
                <a:solidFill>
                  <a:schemeClr val="tx1"/>
                </a:solidFill>
              </a:rPr>
              <a:t>Angiography examination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4878695" y="1517130"/>
            <a:ext cx="1080000" cy="1191790"/>
          </a:xfrm>
          <a:prstGeom prst="rect">
            <a:avLst/>
          </a:prstGeom>
          <a:ln w="1524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100" dirty="0">
                <a:solidFill>
                  <a:schemeClr val="tx1"/>
                </a:solidFill>
              </a:rPr>
              <a:t>Histologic examination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1609117" y="2119462"/>
            <a:ext cx="1080000" cy="580891"/>
          </a:xfrm>
          <a:prstGeom prst="rect">
            <a:avLst/>
          </a:prstGeom>
          <a:ln w="1524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100" dirty="0">
                <a:solidFill>
                  <a:schemeClr val="tx1"/>
                </a:solidFill>
              </a:rPr>
              <a:t>Normal</a:t>
            </a:r>
          </a:p>
          <a:p>
            <a:pPr algn="ctr"/>
            <a:r>
              <a:rPr lang="en-US" altLang="ja-JP" sz="1100" dirty="0">
                <a:solidFill>
                  <a:schemeClr val="tx1"/>
                </a:solidFill>
              </a:rPr>
              <a:t>n = 4</a:t>
            </a:r>
          </a:p>
        </p:txBody>
      </p:sp>
      <p:cxnSp>
        <p:nvCxnSpPr>
          <p:cNvPr id="12" name="直線矢印コネクタ 11"/>
          <p:cNvCxnSpPr>
            <a:cxnSpLocks/>
          </p:cNvCxnSpPr>
          <p:nvPr/>
        </p:nvCxnSpPr>
        <p:spPr>
          <a:xfrm>
            <a:off x="2721079" y="2438266"/>
            <a:ext cx="825588" cy="0"/>
          </a:xfrm>
          <a:prstGeom prst="straightConnector1">
            <a:avLst/>
          </a:prstGeom>
          <a:ln w="9525">
            <a:solidFill>
              <a:schemeClr val="tx1"/>
            </a:solidFill>
            <a:prstDash val="sysDot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/>
          <p:cNvCxnSpPr>
            <a:cxnSpLocks/>
          </p:cNvCxnSpPr>
          <p:nvPr/>
        </p:nvCxnSpPr>
        <p:spPr>
          <a:xfrm>
            <a:off x="2692277" y="1834441"/>
            <a:ext cx="854390" cy="6633"/>
          </a:xfrm>
          <a:prstGeom prst="straightConnector1">
            <a:avLst/>
          </a:prstGeom>
          <a:ln w="9525">
            <a:solidFill>
              <a:schemeClr val="tx1"/>
            </a:solidFill>
            <a:prstDash val="solid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/>
          <p:cNvSpPr/>
          <p:nvPr/>
        </p:nvSpPr>
        <p:spPr>
          <a:xfrm>
            <a:off x="4175557" y="1094788"/>
            <a:ext cx="1080120" cy="252000"/>
          </a:xfrm>
          <a:prstGeom prst="rect">
            <a:avLst/>
          </a:prstGeom>
          <a:pattFill prst="pct20">
            <a:fgClr>
              <a:schemeClr val="tx1"/>
            </a:fgClr>
            <a:bgClr>
              <a:schemeClr val="bg1"/>
            </a:bgClr>
          </a:pattFill>
          <a:ln w="1524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100" dirty="0">
                <a:solidFill>
                  <a:schemeClr val="tx1"/>
                </a:solidFill>
              </a:rPr>
              <a:t>Sacrifice</a:t>
            </a:r>
            <a:endParaRPr lang="ja-JP" altLang="en-US" sz="1100" dirty="0">
              <a:solidFill>
                <a:schemeClr val="tx1"/>
              </a:solidFill>
            </a:endParaRPr>
          </a:p>
        </p:txBody>
      </p:sp>
      <p:cxnSp>
        <p:nvCxnSpPr>
          <p:cNvPr id="28" name="直線コネクタ 27"/>
          <p:cNvCxnSpPr>
            <a:cxnSpLocks/>
            <a:stCxn id="8" idx="3"/>
            <a:endCxn id="9" idx="1"/>
          </p:cNvCxnSpPr>
          <p:nvPr/>
        </p:nvCxnSpPr>
        <p:spPr>
          <a:xfrm>
            <a:off x="4626667" y="2113025"/>
            <a:ext cx="252028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/>
          <p:cNvSpPr txBox="1"/>
          <p:nvPr/>
        </p:nvSpPr>
        <p:spPr>
          <a:xfrm>
            <a:off x="-40569" y="3178341"/>
            <a:ext cx="3248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/>
              <a:t>Experiment2</a:t>
            </a:r>
            <a:endParaRPr kumimoji="1" lang="en-US" altLang="ja-JP" sz="2000" dirty="0"/>
          </a:p>
        </p:txBody>
      </p:sp>
      <p:sp>
        <p:nvSpPr>
          <p:cNvPr id="32" name="正方形/長方形 31"/>
          <p:cNvSpPr/>
          <p:nvPr/>
        </p:nvSpPr>
        <p:spPr>
          <a:xfrm>
            <a:off x="177791" y="4285936"/>
            <a:ext cx="972000" cy="1431259"/>
          </a:xfrm>
          <a:prstGeom prst="rect">
            <a:avLst/>
          </a:prstGeom>
          <a:ln w="1524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dirty="0">
                <a:solidFill>
                  <a:schemeClr val="tx1"/>
                </a:solidFill>
              </a:rPr>
              <a:t>Rats</a:t>
            </a:r>
          </a:p>
          <a:p>
            <a:pPr algn="ctr"/>
            <a:r>
              <a:rPr lang="en-US" altLang="ja-JP" sz="1200" dirty="0">
                <a:solidFill>
                  <a:schemeClr val="tx1"/>
                </a:solidFill>
              </a:rPr>
              <a:t>n = 16</a:t>
            </a:r>
          </a:p>
        </p:txBody>
      </p:sp>
      <p:sp>
        <p:nvSpPr>
          <p:cNvPr id="33" name="正方形/長方形 32"/>
          <p:cNvSpPr/>
          <p:nvPr/>
        </p:nvSpPr>
        <p:spPr>
          <a:xfrm>
            <a:off x="6761607" y="4305162"/>
            <a:ext cx="972000" cy="1439912"/>
          </a:xfrm>
          <a:prstGeom prst="rect">
            <a:avLst/>
          </a:prstGeom>
          <a:ln w="1524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dirty="0">
                <a:solidFill>
                  <a:schemeClr val="tx1"/>
                </a:solidFill>
              </a:rPr>
              <a:t>Physical</a:t>
            </a:r>
          </a:p>
          <a:p>
            <a:pPr algn="ctr"/>
            <a:r>
              <a:rPr lang="en-US" altLang="ja-JP" sz="1200" dirty="0">
                <a:solidFill>
                  <a:schemeClr val="tx1"/>
                </a:solidFill>
              </a:rPr>
              <a:t>activity examination</a:t>
            </a:r>
          </a:p>
        </p:txBody>
      </p:sp>
      <p:sp>
        <p:nvSpPr>
          <p:cNvPr id="34" name="正方形/長方形 33"/>
          <p:cNvSpPr/>
          <p:nvPr/>
        </p:nvSpPr>
        <p:spPr>
          <a:xfrm>
            <a:off x="7902424" y="4305162"/>
            <a:ext cx="972000" cy="1439912"/>
          </a:xfrm>
          <a:prstGeom prst="rect">
            <a:avLst/>
          </a:prstGeom>
          <a:ln w="1524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dirty="0">
                <a:solidFill>
                  <a:schemeClr val="tx1"/>
                </a:solidFill>
              </a:rPr>
              <a:t>Histologic </a:t>
            </a:r>
          </a:p>
          <a:p>
            <a:pPr algn="ctr"/>
            <a:r>
              <a:rPr lang="en-US" altLang="ja-JP" sz="1200" dirty="0">
                <a:solidFill>
                  <a:schemeClr val="tx1"/>
                </a:solidFill>
              </a:rPr>
              <a:t>examination</a:t>
            </a:r>
          </a:p>
        </p:txBody>
      </p:sp>
      <p:cxnSp>
        <p:nvCxnSpPr>
          <p:cNvPr id="37" name="直線矢印コネクタ 36"/>
          <p:cNvCxnSpPr>
            <a:cxnSpLocks/>
            <a:endCxn id="52" idx="1"/>
          </p:cNvCxnSpPr>
          <p:nvPr/>
        </p:nvCxnSpPr>
        <p:spPr>
          <a:xfrm>
            <a:off x="2562310" y="4645226"/>
            <a:ext cx="353506" cy="0"/>
          </a:xfrm>
          <a:prstGeom prst="straightConnector1">
            <a:avLst/>
          </a:prstGeom>
          <a:ln w="9525">
            <a:solidFill>
              <a:schemeClr val="tx1"/>
            </a:solidFill>
            <a:prstDash val="solid"/>
            <a:tailEnd type="non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矢印コネクタ 39"/>
          <p:cNvCxnSpPr>
            <a:cxnSpLocks/>
            <a:stCxn id="32" idx="3"/>
          </p:cNvCxnSpPr>
          <p:nvPr/>
        </p:nvCxnSpPr>
        <p:spPr>
          <a:xfrm flipV="1">
            <a:off x="1149791" y="5000574"/>
            <a:ext cx="637833" cy="992"/>
          </a:xfrm>
          <a:prstGeom prst="straightConnector1">
            <a:avLst/>
          </a:prstGeom>
          <a:ln w="9525">
            <a:solidFill>
              <a:schemeClr val="tx1"/>
            </a:solidFill>
            <a:prstDash val="solid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>
            <a:cxnSpLocks/>
            <a:stCxn id="33" idx="3"/>
            <a:endCxn id="34" idx="1"/>
          </p:cNvCxnSpPr>
          <p:nvPr/>
        </p:nvCxnSpPr>
        <p:spPr>
          <a:xfrm>
            <a:off x="7733607" y="5025118"/>
            <a:ext cx="168817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矢印コネクタ 42"/>
          <p:cNvCxnSpPr>
            <a:cxnSpLocks/>
          </p:cNvCxnSpPr>
          <p:nvPr/>
        </p:nvCxnSpPr>
        <p:spPr>
          <a:xfrm>
            <a:off x="4752681" y="1362748"/>
            <a:ext cx="0" cy="588203"/>
          </a:xfrm>
          <a:prstGeom prst="straightConnector1">
            <a:avLst/>
          </a:prstGeom>
          <a:ln w="9525">
            <a:solidFill>
              <a:schemeClr val="tx1"/>
            </a:solidFill>
            <a:prstDash val="soli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正方形/長方形 49"/>
          <p:cNvSpPr/>
          <p:nvPr/>
        </p:nvSpPr>
        <p:spPr>
          <a:xfrm>
            <a:off x="7308304" y="3865382"/>
            <a:ext cx="1080120" cy="252000"/>
          </a:xfrm>
          <a:prstGeom prst="rect">
            <a:avLst/>
          </a:prstGeom>
          <a:pattFill prst="pct20">
            <a:fgClr>
              <a:schemeClr val="tx1"/>
            </a:fgClr>
            <a:bgClr>
              <a:schemeClr val="bg1"/>
            </a:bgClr>
          </a:pattFill>
          <a:ln w="1524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dirty="0">
                <a:solidFill>
                  <a:schemeClr val="tx1"/>
                </a:solidFill>
              </a:rPr>
              <a:t>Sacrifice</a:t>
            </a:r>
            <a:endParaRPr lang="ja-JP" altLang="en-US" sz="1200" dirty="0">
              <a:solidFill>
                <a:schemeClr val="tx1"/>
              </a:solidFill>
            </a:endParaRPr>
          </a:p>
        </p:txBody>
      </p:sp>
      <p:cxnSp>
        <p:nvCxnSpPr>
          <p:cNvPr id="51" name="直線矢印コネクタ 50"/>
          <p:cNvCxnSpPr>
            <a:cxnSpLocks/>
          </p:cNvCxnSpPr>
          <p:nvPr/>
        </p:nvCxnSpPr>
        <p:spPr>
          <a:xfrm>
            <a:off x="7848472" y="4131326"/>
            <a:ext cx="0" cy="751778"/>
          </a:xfrm>
          <a:prstGeom prst="straightConnector1">
            <a:avLst/>
          </a:prstGeom>
          <a:ln w="9525">
            <a:solidFill>
              <a:schemeClr val="tx1"/>
            </a:solidFill>
            <a:prstDash val="soli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正方形/長方形 51"/>
          <p:cNvSpPr/>
          <p:nvPr/>
        </p:nvSpPr>
        <p:spPr>
          <a:xfrm>
            <a:off x="2915816" y="4289877"/>
            <a:ext cx="972000" cy="710697"/>
          </a:xfrm>
          <a:prstGeom prst="rect">
            <a:avLst/>
          </a:prstGeom>
          <a:ln w="1524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dirty="0">
                <a:solidFill>
                  <a:schemeClr val="tx1"/>
                </a:solidFill>
              </a:rPr>
              <a:t>Control Group</a:t>
            </a:r>
          </a:p>
          <a:p>
            <a:pPr algn="ctr"/>
            <a:r>
              <a:rPr lang="en-US" altLang="ja-JP" sz="1200" dirty="0">
                <a:solidFill>
                  <a:schemeClr val="tx1"/>
                </a:solidFill>
              </a:rPr>
              <a:t>n = 8</a:t>
            </a:r>
          </a:p>
        </p:txBody>
      </p:sp>
      <p:sp>
        <p:nvSpPr>
          <p:cNvPr id="53" name="正方形/長方形 52"/>
          <p:cNvSpPr/>
          <p:nvPr/>
        </p:nvSpPr>
        <p:spPr>
          <a:xfrm>
            <a:off x="2925653" y="5018244"/>
            <a:ext cx="972000" cy="706351"/>
          </a:xfrm>
          <a:prstGeom prst="rect">
            <a:avLst/>
          </a:prstGeom>
          <a:ln w="1524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dirty="0">
                <a:solidFill>
                  <a:schemeClr val="tx1"/>
                </a:solidFill>
              </a:rPr>
              <a:t>TAE </a:t>
            </a:r>
          </a:p>
          <a:p>
            <a:pPr algn="ctr"/>
            <a:r>
              <a:rPr lang="en-US" altLang="ja-JP" sz="1200" dirty="0">
                <a:solidFill>
                  <a:schemeClr val="tx1"/>
                </a:solidFill>
              </a:rPr>
              <a:t>Group</a:t>
            </a:r>
          </a:p>
          <a:p>
            <a:pPr algn="ctr"/>
            <a:r>
              <a:rPr lang="en-US" altLang="ja-JP" sz="1200" dirty="0">
                <a:solidFill>
                  <a:schemeClr val="tx1"/>
                </a:solidFill>
              </a:rPr>
              <a:t>n = 8</a:t>
            </a:r>
          </a:p>
        </p:txBody>
      </p:sp>
      <p:sp>
        <p:nvSpPr>
          <p:cNvPr id="54" name="正方形/長方形 53"/>
          <p:cNvSpPr/>
          <p:nvPr/>
        </p:nvSpPr>
        <p:spPr>
          <a:xfrm>
            <a:off x="1831547" y="4293336"/>
            <a:ext cx="972000" cy="1439917"/>
          </a:xfrm>
          <a:prstGeom prst="rect">
            <a:avLst/>
          </a:prstGeom>
          <a:ln w="1524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dirty="0">
                <a:solidFill>
                  <a:schemeClr val="tx1"/>
                </a:solidFill>
              </a:rPr>
              <a:t>Frozen Shoulder</a:t>
            </a:r>
          </a:p>
          <a:p>
            <a:pPr algn="ctr"/>
            <a:r>
              <a:rPr lang="en-US" altLang="ja-JP" sz="1200" dirty="0">
                <a:solidFill>
                  <a:schemeClr val="tx1"/>
                </a:solidFill>
              </a:rPr>
              <a:t>rats</a:t>
            </a:r>
          </a:p>
          <a:p>
            <a:pPr algn="ctr"/>
            <a:r>
              <a:rPr lang="en-US" altLang="ja-JP" sz="1200" dirty="0">
                <a:solidFill>
                  <a:schemeClr val="tx1"/>
                </a:solidFill>
              </a:rPr>
              <a:t>n = 16</a:t>
            </a:r>
          </a:p>
        </p:txBody>
      </p:sp>
      <p:sp>
        <p:nvSpPr>
          <p:cNvPr id="61" name="正方形/長方形 60"/>
          <p:cNvSpPr/>
          <p:nvPr/>
        </p:nvSpPr>
        <p:spPr>
          <a:xfrm>
            <a:off x="4018921" y="4280737"/>
            <a:ext cx="972000" cy="1439918"/>
          </a:xfrm>
          <a:prstGeom prst="rect">
            <a:avLst/>
          </a:prstGeom>
          <a:ln w="1524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dirty="0">
                <a:solidFill>
                  <a:schemeClr val="tx1"/>
                </a:solidFill>
              </a:rPr>
              <a:t>Physical activity examination</a:t>
            </a:r>
          </a:p>
        </p:txBody>
      </p:sp>
      <p:sp>
        <p:nvSpPr>
          <p:cNvPr id="62" name="正方形/長方形 61"/>
          <p:cNvSpPr/>
          <p:nvPr/>
        </p:nvSpPr>
        <p:spPr>
          <a:xfrm>
            <a:off x="2721079" y="2498799"/>
            <a:ext cx="76258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100" u="sng" dirty="0">
                <a:solidFill>
                  <a:schemeClr val="tx1"/>
                </a:solidFill>
              </a:rPr>
              <a:t>6Weeks</a:t>
            </a:r>
            <a:endParaRPr kumimoji="1" lang="en-US" altLang="ja-JP" sz="1100" u="sng" dirty="0">
              <a:solidFill>
                <a:schemeClr val="tx1"/>
              </a:solidFill>
            </a:endParaRPr>
          </a:p>
        </p:txBody>
      </p:sp>
      <p:sp>
        <p:nvSpPr>
          <p:cNvPr id="94" name="正方形/長方形 93"/>
          <p:cNvSpPr/>
          <p:nvPr/>
        </p:nvSpPr>
        <p:spPr>
          <a:xfrm>
            <a:off x="5112168" y="4293336"/>
            <a:ext cx="972000" cy="710697"/>
          </a:xfrm>
          <a:prstGeom prst="rect">
            <a:avLst/>
          </a:prstGeom>
          <a:ln w="1524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dirty="0">
                <a:solidFill>
                  <a:schemeClr val="tx1"/>
                </a:solidFill>
              </a:rPr>
              <a:t>Angiography</a:t>
            </a:r>
          </a:p>
          <a:p>
            <a:pPr algn="ctr"/>
            <a:r>
              <a:rPr lang="en-US" altLang="ja-JP" sz="1200" dirty="0">
                <a:solidFill>
                  <a:schemeClr val="tx1"/>
                </a:solidFill>
              </a:rPr>
              <a:t>+</a:t>
            </a:r>
          </a:p>
          <a:p>
            <a:pPr algn="ctr"/>
            <a:r>
              <a:rPr lang="en-US" altLang="ja-JP" sz="1200" dirty="0">
                <a:solidFill>
                  <a:schemeClr val="tx1"/>
                </a:solidFill>
              </a:rPr>
              <a:t>Sa</a:t>
            </a:r>
            <a:r>
              <a:rPr lang="ja-JP" altLang="en-US" sz="1200" dirty="0">
                <a:solidFill>
                  <a:schemeClr val="tx1"/>
                </a:solidFill>
              </a:rPr>
              <a:t>ｌ</a:t>
            </a:r>
            <a:r>
              <a:rPr lang="en-US" altLang="ja-JP" sz="1200" dirty="0" err="1">
                <a:solidFill>
                  <a:schemeClr val="tx1"/>
                </a:solidFill>
              </a:rPr>
              <a:t>ine</a:t>
            </a:r>
            <a:endParaRPr lang="en-US" altLang="ja-JP" sz="1200" dirty="0">
              <a:solidFill>
                <a:schemeClr val="tx1"/>
              </a:solidFill>
            </a:endParaRPr>
          </a:p>
        </p:txBody>
      </p:sp>
      <p:sp>
        <p:nvSpPr>
          <p:cNvPr id="95" name="正方形/長方形 94"/>
          <p:cNvSpPr/>
          <p:nvPr/>
        </p:nvSpPr>
        <p:spPr>
          <a:xfrm>
            <a:off x="5112168" y="5016636"/>
            <a:ext cx="972000" cy="720201"/>
          </a:xfrm>
          <a:prstGeom prst="rect">
            <a:avLst/>
          </a:prstGeom>
          <a:ln w="1524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dirty="0">
                <a:solidFill>
                  <a:schemeClr val="tx1"/>
                </a:solidFill>
              </a:rPr>
              <a:t>Angiography</a:t>
            </a:r>
          </a:p>
          <a:p>
            <a:pPr algn="ctr"/>
            <a:r>
              <a:rPr lang="en-US" altLang="ja-JP" sz="1200" dirty="0">
                <a:solidFill>
                  <a:schemeClr val="tx1"/>
                </a:solidFill>
              </a:rPr>
              <a:t>+</a:t>
            </a:r>
          </a:p>
          <a:p>
            <a:pPr algn="ctr"/>
            <a:r>
              <a:rPr lang="en-US" altLang="ja-JP" sz="1200" dirty="0">
                <a:solidFill>
                  <a:schemeClr val="tx1"/>
                </a:solidFill>
              </a:rPr>
              <a:t>IPM/CS</a:t>
            </a:r>
          </a:p>
        </p:txBody>
      </p:sp>
      <p:sp>
        <p:nvSpPr>
          <p:cNvPr id="113" name="正方形/長方形 112"/>
          <p:cNvSpPr/>
          <p:nvPr/>
        </p:nvSpPr>
        <p:spPr>
          <a:xfrm>
            <a:off x="5999025" y="5204357"/>
            <a:ext cx="762582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u="sng" dirty="0">
                <a:solidFill>
                  <a:schemeClr val="tx1"/>
                </a:solidFill>
              </a:rPr>
              <a:t>1week</a:t>
            </a:r>
            <a:endParaRPr kumimoji="1" lang="en-US" altLang="ja-JP" sz="1200" u="sng" dirty="0">
              <a:solidFill>
                <a:schemeClr val="tx1"/>
              </a:solidFill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1121054" y="5283035"/>
            <a:ext cx="715931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u="sng" dirty="0">
                <a:solidFill>
                  <a:schemeClr val="tx1"/>
                </a:solidFill>
              </a:rPr>
              <a:t>6Weeks</a:t>
            </a:r>
            <a:endParaRPr kumimoji="1" lang="en-US" altLang="ja-JP" sz="1200" u="sng" dirty="0">
              <a:solidFill>
                <a:schemeClr val="tx1"/>
              </a:solidFill>
            </a:endParaRPr>
          </a:p>
        </p:txBody>
      </p:sp>
      <p:cxnSp>
        <p:nvCxnSpPr>
          <p:cNvPr id="49" name="直線矢印コネクタ 48"/>
          <p:cNvCxnSpPr>
            <a:cxnSpLocks/>
          </p:cNvCxnSpPr>
          <p:nvPr/>
        </p:nvCxnSpPr>
        <p:spPr>
          <a:xfrm>
            <a:off x="1470215" y="4122450"/>
            <a:ext cx="3366" cy="802929"/>
          </a:xfrm>
          <a:prstGeom prst="straightConnector1">
            <a:avLst/>
          </a:prstGeom>
          <a:ln w="9525">
            <a:solidFill>
              <a:schemeClr val="tx1"/>
            </a:solidFill>
            <a:prstDash val="soli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1B4594BF-E182-4E47-837E-EA66F676FA9D}"/>
              </a:ext>
            </a:extLst>
          </p:cNvPr>
          <p:cNvCxnSpPr>
            <a:cxnSpLocks/>
          </p:cNvCxnSpPr>
          <p:nvPr/>
        </p:nvCxnSpPr>
        <p:spPr>
          <a:xfrm>
            <a:off x="3123805" y="1398789"/>
            <a:ext cx="0" cy="404177"/>
          </a:xfrm>
          <a:prstGeom prst="straightConnector1">
            <a:avLst/>
          </a:prstGeom>
          <a:ln w="9525">
            <a:solidFill>
              <a:schemeClr val="tx1"/>
            </a:solidFill>
            <a:prstDash val="soli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25A58E98-AD04-4833-9099-317BBFA6E726}"/>
              </a:ext>
            </a:extLst>
          </p:cNvPr>
          <p:cNvSpPr/>
          <p:nvPr/>
        </p:nvSpPr>
        <p:spPr>
          <a:xfrm>
            <a:off x="1609117" y="1531359"/>
            <a:ext cx="1080000" cy="580891"/>
          </a:xfrm>
          <a:prstGeom prst="rect">
            <a:avLst/>
          </a:prstGeom>
          <a:ln w="1524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100" dirty="0">
                <a:solidFill>
                  <a:schemeClr val="tx1"/>
                </a:solidFill>
              </a:rPr>
              <a:t>Model</a:t>
            </a:r>
          </a:p>
          <a:p>
            <a:pPr algn="ctr"/>
            <a:r>
              <a:rPr lang="en-US" altLang="ja-JP" sz="1100" dirty="0">
                <a:solidFill>
                  <a:schemeClr val="tx1"/>
                </a:solidFill>
              </a:rPr>
              <a:t>n = 4</a:t>
            </a:r>
          </a:p>
        </p:txBody>
      </p:sp>
      <p:cxnSp>
        <p:nvCxnSpPr>
          <p:cNvPr id="70" name="直線コネクタ 69">
            <a:extLst>
              <a:ext uri="{FF2B5EF4-FFF2-40B4-BE49-F238E27FC236}">
                <a16:creationId xmlns:a16="http://schemas.microsoft.com/office/drawing/2014/main" id="{F03A3384-82C6-48F2-AB3A-D0EA44EEEBF3}"/>
              </a:ext>
            </a:extLst>
          </p:cNvPr>
          <p:cNvCxnSpPr>
            <a:cxnSpLocks/>
          </p:cNvCxnSpPr>
          <p:nvPr/>
        </p:nvCxnSpPr>
        <p:spPr>
          <a:xfrm>
            <a:off x="1331640" y="1844824"/>
            <a:ext cx="252028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>
            <a:extLst>
              <a:ext uri="{FF2B5EF4-FFF2-40B4-BE49-F238E27FC236}">
                <a16:creationId xmlns:a16="http://schemas.microsoft.com/office/drawing/2014/main" id="{F123E7A1-5360-4B95-A7A7-374261616D4B}"/>
              </a:ext>
            </a:extLst>
          </p:cNvPr>
          <p:cNvCxnSpPr>
            <a:cxnSpLocks/>
          </p:cNvCxnSpPr>
          <p:nvPr/>
        </p:nvCxnSpPr>
        <p:spPr>
          <a:xfrm>
            <a:off x="1331640" y="2392121"/>
            <a:ext cx="252028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矢印コネクタ 92">
            <a:extLst>
              <a:ext uri="{FF2B5EF4-FFF2-40B4-BE49-F238E27FC236}">
                <a16:creationId xmlns:a16="http://schemas.microsoft.com/office/drawing/2014/main" id="{A92E6466-3205-4001-92A2-82ED6F4A5B1E}"/>
              </a:ext>
            </a:extLst>
          </p:cNvPr>
          <p:cNvCxnSpPr>
            <a:cxnSpLocks/>
          </p:cNvCxnSpPr>
          <p:nvPr/>
        </p:nvCxnSpPr>
        <p:spPr>
          <a:xfrm flipV="1">
            <a:off x="6102166" y="5013292"/>
            <a:ext cx="637833" cy="992"/>
          </a:xfrm>
          <a:prstGeom prst="straightConnector1">
            <a:avLst/>
          </a:prstGeom>
          <a:ln w="9525">
            <a:solidFill>
              <a:schemeClr val="tx1"/>
            </a:solidFill>
            <a:prstDash val="solid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線矢印コネクタ 97">
            <a:extLst>
              <a:ext uri="{FF2B5EF4-FFF2-40B4-BE49-F238E27FC236}">
                <a16:creationId xmlns:a16="http://schemas.microsoft.com/office/drawing/2014/main" id="{EF179979-0C84-4AEF-94C0-8D0B622E8223}"/>
              </a:ext>
            </a:extLst>
          </p:cNvPr>
          <p:cNvCxnSpPr>
            <a:cxnSpLocks/>
          </p:cNvCxnSpPr>
          <p:nvPr/>
        </p:nvCxnSpPr>
        <p:spPr>
          <a:xfrm>
            <a:off x="3946638" y="4131326"/>
            <a:ext cx="12607" cy="751778"/>
          </a:xfrm>
          <a:prstGeom prst="straightConnector1">
            <a:avLst/>
          </a:prstGeom>
          <a:ln w="9525">
            <a:solidFill>
              <a:schemeClr val="tx1"/>
            </a:solidFill>
            <a:prstDash val="soli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正方形/長方形 103">
            <a:extLst>
              <a:ext uri="{FF2B5EF4-FFF2-40B4-BE49-F238E27FC236}">
                <a16:creationId xmlns:a16="http://schemas.microsoft.com/office/drawing/2014/main" id="{45BA6380-D6F1-4902-BF68-AFE7CAC204BB}"/>
              </a:ext>
            </a:extLst>
          </p:cNvPr>
          <p:cNvSpPr/>
          <p:nvPr/>
        </p:nvSpPr>
        <p:spPr>
          <a:xfrm>
            <a:off x="2562310" y="1103967"/>
            <a:ext cx="1080120" cy="252000"/>
          </a:xfrm>
          <a:prstGeom prst="rect">
            <a:avLst/>
          </a:prstGeom>
          <a:pattFill prst="pct20">
            <a:fgClr>
              <a:schemeClr val="tx1"/>
            </a:fgClr>
            <a:bgClr>
              <a:schemeClr val="bg1"/>
            </a:bgClr>
          </a:pattFill>
          <a:ln w="1524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dirty="0" err="1">
                <a:solidFill>
                  <a:schemeClr val="tx1"/>
                </a:solidFill>
              </a:rPr>
              <a:t>immobilzation</a:t>
            </a:r>
            <a:endParaRPr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105" name="正方形/長方形 104">
            <a:extLst>
              <a:ext uri="{FF2B5EF4-FFF2-40B4-BE49-F238E27FC236}">
                <a16:creationId xmlns:a16="http://schemas.microsoft.com/office/drawing/2014/main" id="{BF6D8D85-3AC7-4E25-9884-CF886A3E6A54}"/>
              </a:ext>
            </a:extLst>
          </p:cNvPr>
          <p:cNvSpPr/>
          <p:nvPr/>
        </p:nvSpPr>
        <p:spPr>
          <a:xfrm>
            <a:off x="917594" y="3844535"/>
            <a:ext cx="1080120" cy="252000"/>
          </a:xfrm>
          <a:prstGeom prst="rect">
            <a:avLst/>
          </a:prstGeom>
          <a:pattFill prst="pct20">
            <a:fgClr>
              <a:schemeClr val="tx1"/>
            </a:fgClr>
            <a:bgClr>
              <a:schemeClr val="bg1"/>
            </a:bgClr>
          </a:pattFill>
          <a:ln w="1524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dirty="0" err="1">
                <a:solidFill>
                  <a:schemeClr val="tx1"/>
                </a:solidFill>
              </a:rPr>
              <a:t>immobilzation</a:t>
            </a:r>
            <a:endParaRPr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106" name="正方形/長方形 105">
            <a:extLst>
              <a:ext uri="{FF2B5EF4-FFF2-40B4-BE49-F238E27FC236}">
                <a16:creationId xmlns:a16="http://schemas.microsoft.com/office/drawing/2014/main" id="{0E370C3F-FC23-444F-AB0F-DDCADC5DB523}"/>
              </a:ext>
            </a:extLst>
          </p:cNvPr>
          <p:cNvSpPr/>
          <p:nvPr/>
        </p:nvSpPr>
        <p:spPr>
          <a:xfrm>
            <a:off x="3354761" y="3844535"/>
            <a:ext cx="1188416" cy="252000"/>
          </a:xfrm>
          <a:prstGeom prst="rect">
            <a:avLst/>
          </a:prstGeom>
          <a:pattFill prst="pct20">
            <a:fgClr>
              <a:schemeClr val="tx1"/>
            </a:fgClr>
            <a:bgClr>
              <a:schemeClr val="bg1"/>
            </a:bgClr>
          </a:pattFill>
          <a:ln w="1524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200" dirty="0" err="1">
                <a:solidFill>
                  <a:schemeClr val="tx1"/>
                </a:solidFill>
              </a:rPr>
              <a:t>Removimg</a:t>
            </a:r>
            <a:r>
              <a:rPr lang="ja-JP" altLang="en-US" sz="1200" dirty="0">
                <a:solidFill>
                  <a:schemeClr val="tx1"/>
                </a:solidFill>
              </a:rPr>
              <a:t> </a:t>
            </a:r>
            <a:r>
              <a:rPr lang="en-US" altLang="ja-JP" sz="1200" dirty="0">
                <a:solidFill>
                  <a:schemeClr val="tx1"/>
                </a:solidFill>
              </a:rPr>
              <a:t>cast</a:t>
            </a:r>
            <a:endParaRPr lang="ja-JP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206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</Words>
  <Application>Microsoft Office PowerPoint</Application>
  <PresentationFormat>画面に合わせる (4:3)</PresentationFormat>
  <Paragraphs>40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2020-08-14T04:12:22Z</dcterms:created>
  <dcterms:modified xsi:type="dcterms:W3CDTF">2020-08-14T04:12:35Z</dcterms:modified>
</cp:coreProperties>
</file>