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6" r:id="rId3"/>
    <p:sldId id="258" r:id="rId4"/>
  </p:sldIdLst>
  <p:sldSz cx="9144000" cy="6624638"/>
  <p:notesSz cx="6797675" cy="99266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F7"/>
    <a:srgbClr val="FFE5F8"/>
    <a:srgbClr val="D5F1FF"/>
    <a:srgbClr val="A7E2FF"/>
    <a:srgbClr val="FBF7BD"/>
    <a:srgbClr val="FFDCB9"/>
    <a:srgbClr val="FFD9EC"/>
    <a:srgbClr val="FF99CC"/>
    <a:srgbClr val="66CCFF"/>
    <a:srgbClr val="FF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74" y="90"/>
      </p:cViewPr>
      <p:guideLst>
        <p:guide orient="horz" pos="208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406DF-9136-483C-9A83-4D3BCB1886EF}" type="datetimeFigureOut">
              <a:rPr kumimoji="1" lang="ja-JP" altLang="en-US" smtClean="0"/>
              <a:t>2024/12/19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87438" y="1241425"/>
            <a:ext cx="46228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671"/>
            <a:ext cx="5438140" cy="39081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403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99" y="9428403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1D590-9C84-45C0-BC7F-15D7461F8A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220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1D590-9C84-45C0-BC7F-15D7461F8AC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080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1D590-9C84-45C0-BC7F-15D7461F8AC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2081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754438"/>
            <a:ext cx="6400800" cy="16922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73672A-4E70-4DD4-AD83-6D8C650C18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BACEF6-705B-475B-B1F0-4341DF5070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7ECA58-16F4-43F1-81F2-9C86B4F79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08839-E14C-4587-9F13-C899DBA0D41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997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CC5B38-AB56-46EE-A8C1-1C5E82AA6C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FA55E0-5853-4104-913A-BAC388DD71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CC3477-6E86-413F-8CC6-73FBC8A0A7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60732-F13B-4709-AE7D-26914FC9E2F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5951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257675"/>
            <a:ext cx="7772400" cy="13144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808288"/>
            <a:ext cx="7772400" cy="14493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035E31-5854-4993-B0C1-D776CC7FE2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678B64-660E-40AF-951D-A59725718F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FC93C8-89D2-4AF0-89F6-5EA21AC20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D3958-A3E8-4BCF-B58A-9A5CDCBAD0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8033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546225"/>
            <a:ext cx="4038600" cy="4371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546225"/>
            <a:ext cx="4038600" cy="4371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CE44C-855D-419D-A0D7-6FC5E0A394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4B3EC-FAA6-4942-B531-BDC4CFBC42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40B7F-408D-49B4-AAD6-5748D9A90F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E0E36-B020-4EBD-9C7B-277D5D44EF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334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482725"/>
            <a:ext cx="4040188" cy="6175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00263"/>
            <a:ext cx="4040188" cy="38179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482725"/>
            <a:ext cx="4041775" cy="6175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00263"/>
            <a:ext cx="4041775" cy="38179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AC56C1C-F3CE-4DE0-9D02-6A94FF4712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B6A2C66-7B3C-47F0-A6ED-3D9409CD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9C34FA8-0EBA-481C-9910-FE0B5C2958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45424-840C-418A-91BF-8552C1A37B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501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B368F5-B0EB-4C2D-9CF9-1C630BB144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5B78E9F-4816-4B3B-B0A3-6D4F5E05E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BF33D1-4641-421E-AB39-0682EF49D5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A337-E583-47C1-AAB0-90AF8D817A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9193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0158F65-5DD3-430B-BBCB-BF632A3E3A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F8CE72B-D125-4F02-B719-2B4034F30D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DF4111-83C7-401F-86F1-346832BCC5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51489-E0EF-4744-B821-396974E21B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35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3525"/>
            <a:ext cx="3008313" cy="1122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63525"/>
            <a:ext cx="5111750" cy="565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385888"/>
            <a:ext cx="3008313" cy="45323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1E20A3-677B-4010-8D43-6E0C740B49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AE713B-5440-4FBC-BE15-E315D40B6E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DACD17-6809-48DA-AF87-9B5179A0FF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DEC5F-0267-49ED-9540-BF403BE631D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1561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637088"/>
            <a:ext cx="5486400" cy="5476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592138"/>
            <a:ext cx="5486400" cy="3975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184775"/>
            <a:ext cx="5486400" cy="777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77832B-DE91-4BA8-8DF2-CE9AD23592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DA21E-78B9-4FCD-ACA3-6A5B947C8E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7B5B96-3824-4E85-BAFC-8066280AD5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530CC-9B66-4BA5-B445-ACAAB009EAA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9905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811097-577D-41DC-82F1-48459C7866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B20B2B-CCF7-438B-81BA-C8AECC3EBB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C0FB41-F492-486C-9D92-7E2539D49F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441D9-6884-4322-BAAD-5C06FA5E4BE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323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65113"/>
            <a:ext cx="2057400" cy="565308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65113"/>
            <a:ext cx="6019800" cy="565308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A039CA-D48F-448A-892B-F0F15179E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300E49-AA0B-4C79-A379-7F6A2C8AB6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617F79-239B-4981-A0C6-396F35A6DA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B0B09-1A07-4925-9BE0-2830311F4DD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59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7E8F7D8-D0FE-4113-8022-FB94E4673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5113"/>
            <a:ext cx="82296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E18461B-FC19-4146-837D-DDD53DC2D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46225"/>
            <a:ext cx="822960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53EE4B5-5F16-429B-AA87-10FEC10352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032500"/>
            <a:ext cx="2133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CF2BFA7-30E3-4042-B2DA-F76BC3665C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32500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64E2B7F-5802-4C5C-9D8A-334BFF70D7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32500"/>
            <a:ext cx="2133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377FD07-CB90-4514-B096-6D60E835083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D58682-454D-1EDC-8A45-E24583FD5FF3}"/>
              </a:ext>
            </a:extLst>
          </p:cNvPr>
          <p:cNvSpPr txBox="1"/>
          <p:nvPr/>
        </p:nvSpPr>
        <p:spPr>
          <a:xfrm>
            <a:off x="1240020" y="1717850"/>
            <a:ext cx="6958956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7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新入学・就職・再就職・転勤の方に向けての</a:t>
            </a:r>
            <a:endParaRPr lang="ja-JP" altLang="en-US" sz="14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5000" dirty="0">
                <a:solidFill>
                  <a:srgbClr val="FF66CC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新生活応援</a:t>
            </a:r>
            <a:r>
              <a:rPr kumimoji="1" lang="ja-JP" altLang="en-US" sz="5000" dirty="0">
                <a:solidFill>
                  <a:srgbClr val="FFC000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特集</a:t>
            </a:r>
            <a:r>
              <a:rPr kumimoji="1" lang="ja-JP" altLang="en-US" sz="2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企画のご案内</a:t>
            </a:r>
            <a:endParaRPr kumimoji="1" lang="en-US" altLang="ja-JP" sz="28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7315050-CD10-4A52-420F-E2A13FCEF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597" y="6155064"/>
            <a:ext cx="2195943" cy="440709"/>
          </a:xfrm>
          <a:prstGeom prst="rect">
            <a:avLst/>
          </a:prstGeom>
        </p:spPr>
      </p:pic>
      <p:pic>
        <p:nvPicPr>
          <p:cNvPr id="7" name="図 3">
            <a:extLst>
              <a:ext uri="{FF2B5EF4-FFF2-40B4-BE49-F238E27FC236}">
                <a16:creationId xmlns:a16="http://schemas.microsoft.com/office/drawing/2014/main" id="{9B748CAE-0BDC-7925-4796-9920A4BC3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817" y="4446042"/>
            <a:ext cx="21304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22B216C-754E-AE0E-FB6A-5145404A5429}"/>
              </a:ext>
            </a:extLst>
          </p:cNvPr>
          <p:cNvSpPr txBox="1"/>
          <p:nvPr/>
        </p:nvSpPr>
        <p:spPr>
          <a:xfrm>
            <a:off x="484842" y="3501480"/>
            <a:ext cx="4046538" cy="2232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「リビングたかまつ」について</a:t>
            </a:r>
            <a:endParaRPr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defRPr/>
            </a:pPr>
            <a:endParaRPr lang="en-US" altLang="ja-JP" sz="1000" dirty="0"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ＭＳ Ｐゴシック" panose="020B0600070205080204" pitchFamily="50" charset="-128"/>
              </a:rPr>
              <a:t>●</a:t>
            </a:r>
            <a:r>
              <a:rPr lang="ja-JP" altLang="en-US" sz="1200" b="1" dirty="0">
                <a:solidFill>
                  <a:srgbClr val="0070C0"/>
                </a:solidFill>
                <a:latin typeface="ＭＳ Ｐゴシック" panose="020B0600070205080204" pitchFamily="50" charset="-128"/>
              </a:rPr>
              <a:t> 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高松市内</a:t>
            </a:r>
            <a:r>
              <a:rPr lang="en-US" altLang="ja-JP" sz="1200" b="1" dirty="0">
                <a:latin typeface="ＭＳ Ｐゴシック" panose="020B0600070205080204" pitchFamily="50" charset="-128"/>
              </a:rPr>
              <a:t>129,650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世帯、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全体で</a:t>
            </a:r>
            <a:r>
              <a:rPr lang="en-US" altLang="ja-JP" sz="1200" b="1" dirty="0">
                <a:latin typeface="ＭＳ Ｐゴシック" panose="020B0600070205080204" pitchFamily="50" charset="-128"/>
              </a:rPr>
              <a:t>143,000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世帯に配布</a:t>
            </a:r>
            <a:endParaRPr lang="en-US" altLang="ja-JP" sz="1200" b="1" dirty="0"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900" dirty="0">
                <a:latin typeface="ＭＳ Ｐゴシック" panose="020B0600070205080204" pitchFamily="50" charset="-128"/>
              </a:rPr>
              <a:t>    　（さぬき市</a:t>
            </a:r>
            <a:r>
              <a:rPr lang="en-US" altLang="ja-JP" sz="900" dirty="0">
                <a:latin typeface="ＭＳ Ｐゴシック" panose="020B0600070205080204" pitchFamily="50" charset="-128"/>
              </a:rPr>
              <a:t>3,150</a:t>
            </a:r>
            <a:r>
              <a:rPr lang="ja-JP" altLang="en-US" sz="900" dirty="0">
                <a:latin typeface="ＭＳ Ｐゴシック" panose="020B0600070205080204" pitchFamily="50" charset="-128"/>
              </a:rPr>
              <a:t>部、三木町</a:t>
            </a:r>
            <a:r>
              <a:rPr lang="en-US" altLang="ja-JP" sz="900" dirty="0">
                <a:latin typeface="ＭＳ Ｐゴシック" panose="020B0600070205080204" pitchFamily="50" charset="-128"/>
              </a:rPr>
              <a:t>4,030</a:t>
            </a:r>
            <a:r>
              <a:rPr lang="ja-JP" altLang="en-US" sz="900" dirty="0">
                <a:latin typeface="ＭＳ Ｐゴシック" panose="020B0600070205080204" pitchFamily="50" charset="-128"/>
              </a:rPr>
              <a:t>部、綾川町</a:t>
            </a:r>
            <a:r>
              <a:rPr lang="en-US" altLang="ja-JP" sz="900" dirty="0">
                <a:latin typeface="ＭＳ Ｐゴシック" panose="020B0600070205080204" pitchFamily="50" charset="-128"/>
              </a:rPr>
              <a:t>1,170</a:t>
            </a:r>
            <a:r>
              <a:rPr lang="ja-JP" altLang="en-US" sz="900" dirty="0">
                <a:latin typeface="ＭＳ Ｐゴシック" panose="020B0600070205080204" pitchFamily="50" charset="-128"/>
              </a:rPr>
              <a:t>部、丸亀市</a:t>
            </a:r>
            <a:r>
              <a:rPr lang="en-US" altLang="ja-JP" sz="900" dirty="0">
                <a:latin typeface="ＭＳ Ｐゴシック" panose="020B0600070205080204" pitchFamily="50" charset="-128"/>
              </a:rPr>
              <a:t>5,000</a:t>
            </a:r>
            <a:r>
              <a:rPr lang="ja-JP" altLang="en-US" sz="900" dirty="0">
                <a:latin typeface="ＭＳ Ｐゴシック" panose="020B0600070205080204" pitchFamily="50" charset="-128"/>
              </a:rPr>
              <a:t>部）</a:t>
            </a:r>
            <a:endParaRPr lang="en-US" altLang="ja-JP" sz="900" dirty="0">
              <a:latin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ＭＳ Ｐゴシック" panose="020B0600070205080204" pitchFamily="50" charset="-128"/>
              </a:rPr>
              <a:t>●</a:t>
            </a: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</a:rPr>
              <a:t> 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毎週金曜日発行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（水・木・金で配布／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年間約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40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回発行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）</a:t>
            </a:r>
            <a:endParaRPr lang="en-US" altLang="ja-JP" sz="1200" b="1" dirty="0">
              <a:latin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ＭＳ Ｐゴシック" panose="020B0600070205080204" pitchFamily="50" charset="-128"/>
              </a:rPr>
              <a:t>● 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専属スタッフが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一般家庭へ直接、無料でお届け</a:t>
            </a:r>
            <a:endParaRPr lang="en-US" altLang="ja-JP" sz="1200" b="1" dirty="0"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200" dirty="0">
                <a:latin typeface="ＭＳ Ｐゴシック" panose="020B0600070205080204" pitchFamily="50" charset="-128"/>
              </a:rPr>
              <a:t>  　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「新聞未購読」世帯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にもしっかりと届きます。</a:t>
            </a:r>
            <a:endParaRPr lang="en-US" altLang="ja-JP" sz="1200" dirty="0">
              <a:latin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sz="800" dirty="0">
              <a:solidFill>
                <a:schemeClr val="accent6">
                  <a:lumMod val="60000"/>
                  <a:lumOff val="40000"/>
                </a:schemeClr>
              </a:solidFill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ＭＳ Ｐゴシック" panose="020B0600070205080204" pitchFamily="50" charset="-128"/>
              </a:rPr>
              <a:t>● 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創刊</a:t>
            </a:r>
            <a:r>
              <a:rPr lang="en-US" altLang="ja-JP" sz="1200" dirty="0">
                <a:latin typeface="ＭＳ Ｐゴシック" panose="020B0600070205080204" pitchFamily="50" charset="-128"/>
              </a:rPr>
              <a:t>48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年目、</a:t>
            </a:r>
            <a:r>
              <a:rPr lang="en-US" altLang="ja-JP" sz="1200" b="1" dirty="0">
                <a:latin typeface="ＭＳ Ｐゴシック" panose="020B0600070205080204" pitchFamily="50" charset="-128"/>
              </a:rPr>
              <a:t>3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世代に渡る信頼感</a:t>
            </a:r>
            <a:r>
              <a:rPr lang="ja-JP" altLang="en-US" sz="1200" dirty="0">
                <a:latin typeface="ＭＳ Ｐゴシック" panose="020B0600070205080204" pitchFamily="50" charset="-128"/>
              </a:rPr>
              <a:t>を得ています。</a:t>
            </a:r>
            <a:endParaRPr lang="en-US" altLang="ja-JP" sz="1200" dirty="0">
              <a:latin typeface="ＭＳ Ｐゴシック" panose="020B0600070205080204" pitchFamily="50" charset="-128"/>
            </a:endParaRPr>
          </a:p>
          <a:p>
            <a:pPr>
              <a:defRPr/>
            </a:pPr>
            <a:endParaRPr lang="en-US" altLang="ja-JP" sz="800" dirty="0">
              <a:latin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ＭＳ Ｐゴシック" panose="020B0600070205080204" pitchFamily="50" charset="-128"/>
              </a:rPr>
              <a:t>●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メイン読者層は女性</a:t>
            </a:r>
            <a:r>
              <a:rPr lang="en-US" altLang="ja-JP" sz="1200" b="1" dirty="0">
                <a:latin typeface="ＭＳ Ｐゴシック" panose="020B0600070205080204" pitchFamily="50" charset="-128"/>
              </a:rPr>
              <a:t>.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。高松市内の配布カバー率は約</a:t>
            </a:r>
            <a:r>
              <a:rPr lang="en-US" altLang="ja-JP" sz="1200" b="1" dirty="0">
                <a:latin typeface="ＭＳ Ｐゴシック" panose="020B0600070205080204" pitchFamily="50" charset="-128"/>
              </a:rPr>
              <a:t>70</a:t>
            </a:r>
            <a:r>
              <a:rPr lang="ja-JP" altLang="en-US" sz="1200" b="1" dirty="0">
                <a:latin typeface="ＭＳ Ｐゴシック" panose="020B0600070205080204" pitchFamily="50" charset="-128"/>
              </a:rPr>
              <a:t>％</a:t>
            </a:r>
            <a:endParaRPr lang="en-US" altLang="ja-JP" sz="1200" dirty="0">
              <a:latin typeface="ＭＳ Ｐゴシック" panose="020B0600070205080204" pitchFamily="50" charset="-128"/>
            </a:endParaRPr>
          </a:p>
        </p:txBody>
      </p:sp>
      <p:pic>
        <p:nvPicPr>
          <p:cNvPr id="9" name="図 5">
            <a:extLst>
              <a:ext uri="{FF2B5EF4-FFF2-40B4-BE49-F238E27FC236}">
                <a16:creationId xmlns:a16="http://schemas.microsoft.com/office/drawing/2014/main" id="{99BE784A-45BE-A16D-3711-9F24A8E0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55" y="3887242"/>
            <a:ext cx="11890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6">
            <a:extLst>
              <a:ext uri="{FF2B5EF4-FFF2-40B4-BE49-F238E27FC236}">
                <a16:creationId xmlns:a16="http://schemas.microsoft.com/office/drawing/2014/main" id="{BB0E9327-DCBA-653F-CC84-A296DC367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1430" y="5730330"/>
            <a:ext cx="11445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800">
                <a:latin typeface="ＭＳ Ｐゴシック" panose="020B0600070205080204" pitchFamily="50" charset="-128"/>
              </a:rPr>
              <a:t>タブロイド版 </a:t>
            </a:r>
            <a:r>
              <a:rPr lang="en-US" altLang="ja-JP" sz="800">
                <a:latin typeface="ＭＳ Ｐゴシック" panose="020B0600070205080204" pitchFamily="50" charset="-128"/>
              </a:rPr>
              <a:t>12</a:t>
            </a:r>
            <a:r>
              <a:rPr lang="ja-JP" altLang="en-US" sz="800">
                <a:latin typeface="ＭＳ Ｐゴシック" panose="020B0600070205080204" pitchFamily="50" charset="-128"/>
              </a:rPr>
              <a:t>～</a:t>
            </a:r>
            <a:r>
              <a:rPr lang="en-US" altLang="ja-JP" sz="800">
                <a:latin typeface="ＭＳ Ｐゴシック" panose="020B0600070205080204" pitchFamily="50" charset="-128"/>
              </a:rPr>
              <a:t>16</a:t>
            </a:r>
            <a:r>
              <a:rPr lang="ja-JP" altLang="en-US" sz="800">
                <a:latin typeface="ＭＳ Ｐゴシック" panose="020B0600070205080204" pitchFamily="50" charset="-128"/>
              </a:rPr>
              <a:t>頁</a:t>
            </a:r>
          </a:p>
        </p:txBody>
      </p:sp>
      <p:pic>
        <p:nvPicPr>
          <p:cNvPr id="11" name="図 8">
            <a:extLst>
              <a:ext uri="{FF2B5EF4-FFF2-40B4-BE49-F238E27FC236}">
                <a16:creationId xmlns:a16="http://schemas.microsoft.com/office/drawing/2014/main" id="{2D5D4377-BD67-9A17-CB9B-256FB26F4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30" y="3561805"/>
            <a:ext cx="1455737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A4F3D89-6749-134D-2A94-69C9C8BD577D}"/>
              </a:ext>
            </a:extLst>
          </p:cNvPr>
          <p:cNvSpPr/>
          <p:nvPr/>
        </p:nvSpPr>
        <p:spPr>
          <a:xfrm>
            <a:off x="510242" y="3558630"/>
            <a:ext cx="8418513" cy="258286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pic>
        <p:nvPicPr>
          <p:cNvPr id="13" name="図 10">
            <a:extLst>
              <a:ext uri="{FF2B5EF4-FFF2-40B4-BE49-F238E27FC236}">
                <a16:creationId xmlns:a16="http://schemas.microsoft.com/office/drawing/2014/main" id="{A60C2C4E-69CF-D242-3603-5B3A22AF0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067" y="4417467"/>
            <a:ext cx="212883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1">
            <a:extLst>
              <a:ext uri="{FF2B5EF4-FFF2-40B4-BE49-F238E27FC236}">
                <a16:creationId xmlns:a16="http://schemas.microsoft.com/office/drawing/2014/main" id="{E1180924-45B3-7FFA-88A0-D8BA3A009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805" y="3633242"/>
            <a:ext cx="462338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ＭＳ Ｐゴシック" panose="020B060007020508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 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高松市内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127,260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世帯、全体で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137,840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世帯に配布</a:t>
            </a:r>
            <a:endParaRPr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（さぬき市</a:t>
            </a: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2,730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部、三木町</a:t>
            </a: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3,700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部、綾川町</a:t>
            </a: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1,150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部、丸亀市</a:t>
            </a: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3,000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部）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 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毎週金曜日発行（水・木・金で配布／年間約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回発行）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FFC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 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専属スタッフが一般家庭へ直接、無料でお届け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　「新聞未購読」世帯にもしっかりと届きます。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 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創刊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49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年目、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世代に渡る信頼感を得ています。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 dirty="0">
                <a:solidFill>
                  <a:srgbClr val="92D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メイン読者層は女性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.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。高松市内の配布カバー率は約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70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5" name="図 12">
            <a:extLst>
              <a:ext uri="{FF2B5EF4-FFF2-40B4-BE49-F238E27FC236}">
                <a16:creationId xmlns:a16="http://schemas.microsoft.com/office/drawing/2014/main" id="{E2C8A74B-B311-2AF9-FA4F-907783A6D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112" y="3802151"/>
            <a:ext cx="11890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3">
            <a:extLst>
              <a:ext uri="{FF2B5EF4-FFF2-40B4-BE49-F238E27FC236}">
                <a16:creationId xmlns:a16="http://schemas.microsoft.com/office/drawing/2014/main" id="{67319F27-E25D-FB73-7697-64CE271D2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6842" y="5927180"/>
            <a:ext cx="11461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800">
                <a:latin typeface="ＭＳ Ｐゴシック" panose="020B0600070205080204" pitchFamily="50" charset="-128"/>
              </a:rPr>
              <a:t>タブロイド版 </a:t>
            </a:r>
            <a:r>
              <a:rPr lang="en-US" altLang="ja-JP" sz="800">
                <a:latin typeface="ＭＳ Ｐゴシック" panose="020B0600070205080204" pitchFamily="50" charset="-128"/>
              </a:rPr>
              <a:t>12</a:t>
            </a:r>
            <a:r>
              <a:rPr lang="ja-JP" altLang="en-US" sz="800">
                <a:latin typeface="ＭＳ Ｐゴシック" panose="020B0600070205080204" pitchFamily="50" charset="-128"/>
              </a:rPr>
              <a:t>～</a:t>
            </a:r>
            <a:r>
              <a:rPr lang="en-US" altLang="ja-JP" sz="800">
                <a:latin typeface="ＭＳ Ｐゴシック" panose="020B0600070205080204" pitchFamily="50" charset="-128"/>
              </a:rPr>
              <a:t>16</a:t>
            </a:r>
            <a:r>
              <a:rPr lang="ja-JP" altLang="en-US" sz="800">
                <a:latin typeface="ＭＳ Ｐゴシック" panose="020B0600070205080204" pitchFamily="50" charset="-128"/>
              </a:rPr>
              <a:t>頁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B0E504C-B961-4D14-CE1B-8FF6CFD19F6C}"/>
              </a:ext>
            </a:extLst>
          </p:cNvPr>
          <p:cNvSpPr/>
          <p:nvPr/>
        </p:nvSpPr>
        <p:spPr>
          <a:xfrm>
            <a:off x="5123517" y="5403305"/>
            <a:ext cx="1785938" cy="36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137,840</a:t>
            </a:r>
            <a:r>
              <a:rPr lang="ja-JP" altLang="en-US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B57E0B5-1DAA-62B8-6284-4E9E32DA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131" y="3719106"/>
            <a:ext cx="1488334" cy="221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0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4912C428-3854-89BF-D037-BAF19DB97B1E}"/>
              </a:ext>
            </a:extLst>
          </p:cNvPr>
          <p:cNvSpPr/>
          <p:nvPr/>
        </p:nvSpPr>
        <p:spPr>
          <a:xfrm rot="4542035">
            <a:off x="7878763" y="5791296"/>
            <a:ext cx="344121" cy="602998"/>
          </a:xfrm>
          <a:prstGeom prst="triangle">
            <a:avLst/>
          </a:prstGeom>
          <a:solidFill>
            <a:srgbClr val="D5F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52" name="Rectangle 9">
            <a:extLst>
              <a:ext uri="{FF2B5EF4-FFF2-40B4-BE49-F238E27FC236}">
                <a16:creationId xmlns:a16="http://schemas.microsoft.com/office/drawing/2014/main" id="{AA92B234-8CBC-4BBB-B93B-AEF17E140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48" y="-34655"/>
            <a:ext cx="8872823" cy="230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969" tIns="48984" rIns="97969" bIns="48984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8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「新生活応援特集」のご案内</a:t>
            </a:r>
            <a:endParaRPr lang="en-US" altLang="ja-JP" sz="18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 eaLnBrk="1" hangingPunct="1">
              <a:buFontTx/>
              <a:buNone/>
            </a:pPr>
            <a:endParaRPr lang="en-US" altLang="ja-JP" sz="7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eaLnBrk="1" hangingPunct="1">
              <a:buFontTx/>
              <a:buNone/>
            </a:pP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もう少しすれば</a:t>
            </a:r>
            <a:r>
              <a:rPr lang="en-US" altLang="ja-JP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月！</a:t>
            </a:r>
            <a:r>
              <a:rPr lang="ja-JP" altLang="en-US" sz="1300" b="1" dirty="0">
                <a:solidFill>
                  <a:srgbClr val="FF0000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「入学・就職・再就職・転勤」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など新しい生活をスタートされる皆様、おめでとうございます。</a:t>
            </a:r>
            <a:endParaRPr lang="en-US" altLang="ja-JP" sz="13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eaLnBrk="1" hangingPunct="1">
              <a:buFontTx/>
              <a:buNone/>
            </a:pP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また</a:t>
            </a:r>
            <a:r>
              <a:rPr lang="ja-JP" altLang="en-US" sz="1300" dirty="0">
                <a:solidFill>
                  <a:schemeClr val="accent5">
                    <a:lumMod val="50000"/>
                  </a:schemeClr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「引越」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や</a:t>
            </a:r>
            <a:r>
              <a:rPr lang="ja-JP" altLang="en-US" sz="1300" dirty="0">
                <a:solidFill>
                  <a:schemeClr val="accent5">
                    <a:lumMod val="50000"/>
                  </a:schemeClr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「住まいのリフォーム」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、</a:t>
            </a:r>
            <a:r>
              <a:rPr lang="ja-JP" altLang="en-US" sz="1300" dirty="0">
                <a:solidFill>
                  <a:schemeClr val="accent5">
                    <a:lumMod val="50000"/>
                  </a:schemeClr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「新築」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など計画されている皆様も楽しみですね。</a:t>
            </a:r>
            <a:endParaRPr lang="en-US" altLang="ja-JP" sz="13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eaLnBrk="1" hangingPunct="1">
              <a:buFontTx/>
              <a:buNone/>
            </a:pP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その他にも</a:t>
            </a:r>
            <a:r>
              <a:rPr lang="ja-JP" altLang="en-US" sz="1300" dirty="0">
                <a:solidFill>
                  <a:schemeClr val="accent5">
                    <a:lumMod val="50000"/>
                  </a:schemeClr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「資格取得」「保険の見直し」「自動車の買い替え」「資格取得」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や</a:t>
            </a:r>
            <a:r>
              <a:rPr lang="ja-JP" altLang="en-US" sz="1300" dirty="0">
                <a:solidFill>
                  <a:schemeClr val="accent5">
                    <a:lumMod val="50000"/>
                  </a:schemeClr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「新しく始める趣味」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に</a:t>
            </a:r>
            <a:r>
              <a:rPr lang="ja-JP" altLang="en-US" sz="1300" dirty="0">
                <a:solidFill>
                  <a:schemeClr val="accent5">
                    <a:lumMod val="50000"/>
                  </a:schemeClr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「記念の食事」</a:t>
            </a: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・・・</a:t>
            </a:r>
            <a:endParaRPr lang="en-US" altLang="ja-JP" sz="13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eaLnBrk="1" hangingPunct="1">
              <a:buFontTx/>
              <a:buNone/>
            </a:pPr>
            <a:endParaRPr lang="en-US" altLang="ja-JP" sz="5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eaLnBrk="1" hangingPunct="1">
              <a:buFontTx/>
              <a:buNone/>
            </a:pPr>
            <a:r>
              <a:rPr lang="ja-JP" altLang="en-US" sz="1300" dirty="0">
                <a:solidFill>
                  <a:srgbClr val="FF0000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新しい生活はひとそれぞれ。リビングたかまつは、新しい生活を始める方々を応援する特集を企画いたしました。</a:t>
            </a:r>
            <a:endParaRPr lang="en-US" altLang="ja-JP" sz="1300" dirty="0">
              <a:solidFill>
                <a:srgbClr val="FF0000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eaLnBrk="1" hangingPunct="1">
              <a:buFontTx/>
              <a:buNone/>
            </a:pPr>
            <a:r>
              <a:rPr lang="ja-JP" altLang="en-US" sz="13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この機会にぜひご検討いただきますようお願いいたします</a:t>
            </a:r>
            <a:r>
              <a:rPr lang="ja-JP" altLang="en-US" sz="1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1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 eaLnBrk="1" hangingPunct="1">
              <a:buFontTx/>
              <a:buNone/>
            </a:pPr>
            <a:endParaRPr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 eaLnBrk="1" hangingPunct="1">
              <a:buFontTx/>
              <a:buNone/>
            </a:pPr>
            <a:endParaRPr lang="en-US" altLang="ja-JP" sz="10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A0F4AED-60F4-455D-90F9-36B399C0AF81}"/>
              </a:ext>
            </a:extLst>
          </p:cNvPr>
          <p:cNvSpPr txBox="1"/>
          <p:nvPr/>
        </p:nvSpPr>
        <p:spPr>
          <a:xfrm>
            <a:off x="1296712" y="5962918"/>
            <a:ext cx="6784855" cy="523220"/>
          </a:xfrm>
          <a:prstGeom prst="rect">
            <a:avLst/>
          </a:prstGeom>
          <a:solidFill>
            <a:srgbClr val="D5F1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tx2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お子様、ご主人等、男性に対するオピニオンリーダーは圧倒的に女性。</a:t>
            </a:r>
            <a:endParaRPr kumimoji="1" lang="en-US" altLang="ja-JP" sz="1400" dirty="0">
              <a:solidFill>
                <a:schemeClr val="tx2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1400" dirty="0">
                <a:solidFill>
                  <a:schemeClr val="tx2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女性に</a:t>
            </a:r>
            <a:r>
              <a:rPr lang="ja-JP" altLang="en-US" sz="1400" dirty="0">
                <a:solidFill>
                  <a:schemeClr val="tx2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アピールするならリビングです！</a:t>
            </a:r>
            <a:endParaRPr lang="en-US" altLang="ja-JP" sz="1400" dirty="0">
              <a:solidFill>
                <a:schemeClr val="tx2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8D7CD66-E302-4167-AA17-5731EE8B8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661" y="2286644"/>
            <a:ext cx="1243433" cy="1042929"/>
          </a:xfrm>
          <a:prstGeom prst="rect">
            <a:avLst/>
          </a:prstGeom>
        </p:spPr>
      </p:pic>
      <p:pic>
        <p:nvPicPr>
          <p:cNvPr id="5122" name="Picture 2" descr="いろいろな色の自動車のイラスト | かわいいフリー素材集 いらすとや">
            <a:extLst>
              <a:ext uri="{FF2B5EF4-FFF2-40B4-BE49-F238E27FC236}">
                <a16:creationId xmlns:a16="http://schemas.microsoft.com/office/drawing/2014/main" id="{83DF4143-F291-5236-9039-D069FAA6F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9393" y="4492225"/>
            <a:ext cx="1252759" cy="7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保険証券のイラスト | かわいいフリー素材集 いらすとや">
            <a:extLst>
              <a:ext uri="{FF2B5EF4-FFF2-40B4-BE49-F238E27FC236}">
                <a16:creationId xmlns:a16="http://schemas.microsoft.com/office/drawing/2014/main" id="{4C0B3B70-7C15-B368-3BAF-849D59589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55" y="2482942"/>
            <a:ext cx="1393315" cy="73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こちらの検索結果 | かわいいフリー素材集 いらすとや">
            <a:extLst>
              <a:ext uri="{FF2B5EF4-FFF2-40B4-BE49-F238E27FC236}">
                <a16:creationId xmlns:a16="http://schemas.microsoft.com/office/drawing/2014/main" id="{AEAA3BA9-1119-09F9-E416-5B50203FD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13" y="5620462"/>
            <a:ext cx="944666" cy="94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01D8425-DF42-CC67-CE83-FCA205880412}"/>
              </a:ext>
            </a:extLst>
          </p:cNvPr>
          <p:cNvSpPr/>
          <p:nvPr/>
        </p:nvSpPr>
        <p:spPr>
          <a:xfrm>
            <a:off x="1238799" y="3495662"/>
            <a:ext cx="6675382" cy="659386"/>
          </a:xfrm>
          <a:prstGeom prst="rect">
            <a:avLst/>
          </a:prstGeom>
          <a:solidFill>
            <a:srgbClr val="D5F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2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新生活も老若男女と多種多様！</a:t>
            </a:r>
            <a:r>
              <a:rPr lang="ja-JP" altLang="en-US" sz="1600" dirty="0">
                <a:solidFill>
                  <a:schemeClr val="tx2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それらをまとめて特集いたします。</a:t>
            </a:r>
            <a:endParaRPr kumimoji="1" lang="en-US" altLang="ja-JP" sz="1600" dirty="0">
              <a:solidFill>
                <a:schemeClr val="tx2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2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リビングたかまつで、このビジネスチャンスを活かしませんか</a:t>
            </a:r>
            <a:endParaRPr kumimoji="1" lang="en-US" altLang="ja-JP" sz="1600" dirty="0">
              <a:solidFill>
                <a:schemeClr val="tx2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pic>
        <p:nvPicPr>
          <p:cNvPr id="1028" name="Picture 4" descr="リビングルームのイラスト | かわいいフリー素材集 いらすとや">
            <a:extLst>
              <a:ext uri="{FF2B5EF4-FFF2-40B4-BE49-F238E27FC236}">
                <a16:creationId xmlns:a16="http://schemas.microsoft.com/office/drawing/2014/main" id="{B2AA9EE5-E7B4-6557-3A24-3C91C299B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554" y="2166654"/>
            <a:ext cx="1491007" cy="125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8145B03-5514-8603-E348-2D8896801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3599" y="2287264"/>
            <a:ext cx="1043181" cy="110389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786C07F-EB9B-FA18-2EC3-F3608B9E21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067" y="4321137"/>
            <a:ext cx="1263769" cy="1103895"/>
          </a:xfrm>
          <a:prstGeom prst="rect">
            <a:avLst/>
          </a:prstGeom>
        </p:spPr>
      </p:pic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E15B517-683B-B673-4186-80AA5C505F4E}"/>
              </a:ext>
            </a:extLst>
          </p:cNvPr>
          <p:cNvCxnSpPr/>
          <p:nvPr/>
        </p:nvCxnSpPr>
        <p:spPr>
          <a:xfrm>
            <a:off x="178707" y="369454"/>
            <a:ext cx="871713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C9642E9-CF89-A10A-5F06-C9A570E9D294}"/>
              </a:ext>
            </a:extLst>
          </p:cNvPr>
          <p:cNvSpPr/>
          <p:nvPr/>
        </p:nvSpPr>
        <p:spPr>
          <a:xfrm>
            <a:off x="5421734" y="5456061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+mj-ea"/>
                <a:ea typeface="+mj-ea"/>
              </a:rPr>
              <a:t>資格取得</a:t>
            </a:r>
            <a:endParaRPr kumimoji="1" lang="ja-JP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C40FB77B-A5DB-1A48-1FB5-273CDDA38A22}"/>
              </a:ext>
            </a:extLst>
          </p:cNvPr>
          <p:cNvSpPr/>
          <p:nvPr/>
        </p:nvSpPr>
        <p:spPr>
          <a:xfrm>
            <a:off x="1927840" y="2001916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+mj-ea"/>
                <a:ea typeface="+mj-ea"/>
              </a:rPr>
              <a:t>引越</a:t>
            </a:r>
            <a:endParaRPr kumimoji="1" lang="ja-JP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C3462F5-7FE5-DB55-0CED-627E0189CB2E}"/>
              </a:ext>
            </a:extLst>
          </p:cNvPr>
          <p:cNvSpPr/>
          <p:nvPr/>
        </p:nvSpPr>
        <p:spPr>
          <a:xfrm>
            <a:off x="3502724" y="1983318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+mj-ea"/>
                <a:ea typeface="+mj-ea"/>
              </a:rPr>
              <a:t>家具買い替え</a:t>
            </a:r>
            <a:endParaRPr kumimoji="1" lang="ja-JP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335E020-F75B-FB1B-F744-D5059D617964}"/>
              </a:ext>
            </a:extLst>
          </p:cNvPr>
          <p:cNvSpPr/>
          <p:nvPr/>
        </p:nvSpPr>
        <p:spPr>
          <a:xfrm>
            <a:off x="5137732" y="1983318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  <a:latin typeface="+mj-ea"/>
                <a:ea typeface="+mj-ea"/>
              </a:rPr>
              <a:t>リフォーム関連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2C93583-3A26-F3BB-FCE5-FF32CA037EB7}"/>
              </a:ext>
            </a:extLst>
          </p:cNvPr>
          <p:cNvSpPr/>
          <p:nvPr/>
        </p:nvSpPr>
        <p:spPr>
          <a:xfrm>
            <a:off x="3713611" y="5472877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+mj-ea"/>
                <a:ea typeface="+mj-ea"/>
              </a:rPr>
              <a:t>新車・中古車</a:t>
            </a:r>
            <a:endParaRPr kumimoji="1" lang="ja-JP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7747E16A-1888-20C5-D54E-1A96D94B38D8}"/>
              </a:ext>
            </a:extLst>
          </p:cNvPr>
          <p:cNvSpPr/>
          <p:nvPr/>
        </p:nvSpPr>
        <p:spPr>
          <a:xfrm>
            <a:off x="6605668" y="1983318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+mj-ea"/>
                <a:ea typeface="+mj-ea"/>
              </a:rPr>
              <a:t>保険見直し</a:t>
            </a:r>
            <a:endParaRPr kumimoji="1" lang="ja-JP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7E42494-DA17-0070-64DA-DAAEE0E10146}"/>
              </a:ext>
            </a:extLst>
          </p:cNvPr>
          <p:cNvSpPr/>
          <p:nvPr/>
        </p:nvSpPr>
        <p:spPr>
          <a:xfrm>
            <a:off x="1918897" y="5529635"/>
            <a:ext cx="944665" cy="181654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+mj-ea"/>
                <a:ea typeface="+mj-ea"/>
              </a:rPr>
              <a:t>食事</a:t>
            </a:r>
            <a:endParaRPr kumimoji="1" lang="ja-JP" altLang="en-US" sz="1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030" name="Picture 6" descr="水やりの検索結果 | かわいいフリー素材集 いらすとや">
            <a:extLst>
              <a:ext uri="{FF2B5EF4-FFF2-40B4-BE49-F238E27FC236}">
                <a16:creationId xmlns:a16="http://schemas.microsoft.com/office/drawing/2014/main" id="{45A9E360-0D3B-DAB9-4DA9-10494173F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834" y="4312577"/>
            <a:ext cx="1103895" cy="110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BD54979-C4B0-AE23-8C29-757A2CCD7BC9}"/>
              </a:ext>
            </a:extLst>
          </p:cNvPr>
          <p:cNvSpPr/>
          <p:nvPr/>
        </p:nvSpPr>
        <p:spPr>
          <a:xfrm>
            <a:off x="6811344" y="5470073"/>
            <a:ext cx="965854" cy="190397"/>
          </a:xfrm>
          <a:prstGeom prst="rect">
            <a:avLst/>
          </a:prstGeom>
          <a:solidFill>
            <a:srgbClr val="FFE5FE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00" dirty="0">
                <a:solidFill>
                  <a:schemeClr val="tx1"/>
                </a:solidFill>
                <a:latin typeface="+mj-ea"/>
                <a:ea typeface="+mj-ea"/>
              </a:rPr>
              <a:t>ガーデニング関連</a:t>
            </a:r>
            <a:endParaRPr kumimoji="1" lang="ja-JP" altLang="en-US" sz="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0AF6554D-11BF-2FAB-F862-DA61C79965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2398" y="4266368"/>
            <a:ext cx="1481633" cy="12279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632ED4AB-B63F-EAC5-1E75-4261BB8253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740847"/>
              </p:ext>
            </p:extLst>
          </p:nvPr>
        </p:nvGraphicFramePr>
        <p:xfrm>
          <a:off x="2969077" y="1124988"/>
          <a:ext cx="5333997" cy="7544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8019826" imgH="11344104" progId="Acrobat.Document.DC">
                  <p:embed/>
                </p:oleObj>
              </mc:Choice>
              <mc:Fallback>
                <p:oleObj name="Acrobat Document" r:id="rId3" imgW="8019826" imgH="1134410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69077" y="1124988"/>
                        <a:ext cx="5333997" cy="75442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>
            <a:extLst>
              <a:ext uri="{FF2B5EF4-FFF2-40B4-BE49-F238E27FC236}">
                <a16:creationId xmlns:a16="http://schemas.microsoft.com/office/drawing/2014/main" id="{25CC944C-DB4A-40E6-A0D3-4A178FFB4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718" y="-100604"/>
            <a:ext cx="6153016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969" tIns="48984" rIns="97969" bIns="48984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ja-JP" altLang="en-US" sz="2700" dirty="0">
              <a:latin typeface="+mj-ea"/>
              <a:ea typeface="+mj-ea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78FE7482-FE1C-49E9-BC1B-9DD46FD80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54" y="58592"/>
            <a:ext cx="3986224" cy="47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969" tIns="48984" rIns="97969" bIns="48984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紙面フォーマットイメージ　・　掲載料金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A5D3239-A17C-6C2E-64B9-CE3A32067523}"/>
              </a:ext>
            </a:extLst>
          </p:cNvPr>
          <p:cNvSpPr txBox="1"/>
          <p:nvPr/>
        </p:nvSpPr>
        <p:spPr>
          <a:xfrm>
            <a:off x="45750" y="610452"/>
            <a:ext cx="31806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solidFill>
                  <a:schemeClr val="accent2">
                    <a:lumMod val="20000"/>
                    <a:lumOff val="8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 </a:t>
            </a:r>
            <a:r>
              <a:rPr kumimoji="1"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掲載予定号</a:t>
            </a:r>
            <a:endParaRPr kumimoji="1" lang="en-US" altLang="ja-JP" sz="1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kumimoji="1"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kumimoji="1"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21</a:t>
            </a:r>
            <a:r>
              <a:rPr kumimoji="1"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日号</a:t>
            </a:r>
            <a:endParaRPr kumimoji="1"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日号</a:t>
            </a:r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以上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回掲載予定</a:t>
            </a:r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500" dirty="0">
                <a:solidFill>
                  <a:schemeClr val="accent2">
                    <a:lumMod val="20000"/>
                    <a:lumOff val="8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 </a:t>
            </a:r>
            <a:r>
              <a:rPr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入稿日</a:t>
            </a:r>
            <a:endParaRPr lang="en-US" altLang="ja-JP" sz="1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2/21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号　→　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日（金）</a:t>
            </a:r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3/14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号　→　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日（金）　　　　　　　　</a:t>
            </a:r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5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</a:t>
            </a:r>
            <a:r>
              <a:rPr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掲載料金について</a:t>
            </a:r>
            <a:endParaRPr lang="en-US" altLang="ja-JP" sz="1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5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5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回連続掲載の場合</a:t>
            </a:r>
            <a:endParaRPr lang="en-US" altLang="ja-JP" sz="15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5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5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回あたりの</a:t>
            </a:r>
            <a:endParaRPr lang="en-US" altLang="ja-JP" sz="15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5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掲載料金がさらにお得！！</a:t>
            </a:r>
            <a:endParaRPr lang="en-US" altLang="ja-JP" sz="15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5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1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80,000</a:t>
            </a:r>
            <a:r>
              <a:rPr lang="ja-JP" altLang="en-US" sz="1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　→　</a:t>
            </a:r>
            <a:r>
              <a:rPr lang="en-US" altLang="ja-JP" sz="23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70,000</a:t>
            </a:r>
            <a:r>
              <a:rPr lang="ja-JP" altLang="en-US" sz="23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</a:t>
            </a:r>
            <a:endParaRPr lang="en-US" altLang="ja-JP" sz="23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となります。ぜひご利用ください。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3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上記料金にディスプレイ広告のデータ製作費、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ならびに消費税は含んでおりません。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別途申し受けます。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7BE40DA-7DC7-D120-0E3F-7AA93A66E453}"/>
              </a:ext>
            </a:extLst>
          </p:cNvPr>
          <p:cNvSpPr/>
          <p:nvPr/>
        </p:nvSpPr>
        <p:spPr>
          <a:xfrm>
            <a:off x="3226374" y="3780316"/>
            <a:ext cx="4832404" cy="34386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B56309B-5145-4DA7-A046-979211799108}"/>
              </a:ext>
            </a:extLst>
          </p:cNvPr>
          <p:cNvSpPr txBox="1"/>
          <p:nvPr/>
        </p:nvSpPr>
        <p:spPr>
          <a:xfrm>
            <a:off x="6854089" y="4134524"/>
            <a:ext cx="23326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レイアウトは変更すること</a:t>
            </a:r>
            <a:r>
              <a:rPr lang="ja-JP" altLang="en-US" sz="1000" dirty="0"/>
              <a:t>があります。</a:t>
            </a:r>
            <a:endParaRPr kumimoji="1" lang="ja-JP" altLang="en-US" sz="10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54A2B28-9DBB-B15F-BBD9-6EDF732B7FCE}"/>
              </a:ext>
            </a:extLst>
          </p:cNvPr>
          <p:cNvSpPr/>
          <p:nvPr/>
        </p:nvSpPr>
        <p:spPr>
          <a:xfrm>
            <a:off x="6361959" y="1406769"/>
            <a:ext cx="1566190" cy="253103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E8F3052B-E31B-46A7-81AB-5147585063F6}"/>
              </a:ext>
            </a:extLst>
          </p:cNvPr>
          <p:cNvSpPr/>
          <p:nvPr/>
        </p:nvSpPr>
        <p:spPr>
          <a:xfrm>
            <a:off x="7067632" y="1776876"/>
            <a:ext cx="1905603" cy="2160930"/>
          </a:xfrm>
          <a:prstGeom prst="wedgeRoundRectCallout">
            <a:avLst>
              <a:gd name="adj1" fmla="val -76953"/>
              <a:gd name="adj2" fmla="val 8230"/>
              <a:gd name="adj3" fmla="val 16667"/>
            </a:avLst>
          </a:prstGeom>
          <a:solidFill>
            <a:srgbClr val="FFD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5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段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1/</a:t>
            </a:r>
            <a:r>
              <a:rPr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サイズ縦</a:t>
            </a:r>
            <a:r>
              <a:rPr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114×82mm】</a:t>
            </a:r>
          </a:p>
          <a:p>
            <a:pPr algn="ctr"/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ディスプレイ広告</a:t>
            </a:r>
            <a:endParaRPr kumimoji="1" lang="en-US" altLang="ja-JP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または　　　　　　　　　　パブリシティ広告</a:t>
            </a:r>
            <a:endParaRPr kumimoji="1" lang="en-US" altLang="ja-JP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定価</a:t>
            </a:r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140,000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</a:t>
            </a:r>
            <a:r>
              <a:rPr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</a:t>
            </a:r>
            <a:endParaRPr lang="en-US" altLang="ja-JP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5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23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en-US" altLang="ja-JP" sz="23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0,000</a:t>
            </a:r>
            <a:r>
              <a:rPr kumimoji="1" lang="ja-JP" altLang="en-US" sz="23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</a:t>
            </a:r>
            <a:endParaRPr kumimoji="1" lang="en-US" altLang="ja-JP" sz="23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にてご掲載頂けます。</a:t>
            </a:r>
            <a:endParaRPr kumimoji="1" lang="en-US" altLang="ja-JP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3024530-3FCA-DF62-E7DC-05082FB4E1C4}"/>
              </a:ext>
            </a:extLst>
          </p:cNvPr>
          <p:cNvSpPr/>
          <p:nvPr/>
        </p:nvSpPr>
        <p:spPr>
          <a:xfrm>
            <a:off x="3189826" y="956723"/>
            <a:ext cx="3524101" cy="5306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160264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3832</TotalTime>
  <Words>581</Words>
  <Application>Microsoft Office PowerPoint</Application>
  <PresentationFormat>ユーザー設定</PresentationFormat>
  <Paragraphs>98</Paragraphs>
  <Slides>3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BIZ UDPゴシック</vt:lpstr>
      <vt:lpstr>BIZ UDP明朝 Medium</vt:lpstr>
      <vt:lpstr>ＭＳ Ｐゴシック</vt:lpstr>
      <vt:lpstr>游ゴシック</vt:lpstr>
      <vt:lpstr>Arial</vt:lpstr>
      <vt:lpstr>標準デザイン</vt:lpstr>
      <vt:lpstr>Acrobat Document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YAMAJI</dc:creator>
  <cp:lastModifiedBy>tl07</cp:lastModifiedBy>
  <cp:revision>152</cp:revision>
  <cp:lastPrinted>2024-12-18T01:03:14Z</cp:lastPrinted>
  <dcterms:created xsi:type="dcterms:W3CDTF">2007-01-10T01:04:38Z</dcterms:created>
  <dcterms:modified xsi:type="dcterms:W3CDTF">2024-12-19T00:33:03Z</dcterms:modified>
</cp:coreProperties>
</file>