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4" r:id="rId2"/>
    <p:sldId id="261" r:id="rId3"/>
    <p:sldId id="262" r:id="rId4"/>
    <p:sldId id="263" r:id="rId5"/>
  </p:sldIdLst>
  <p:sldSz cx="7562850" cy="10696575"/>
  <p:notesSz cx="10696575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34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08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9923a13b3a6c9067be6342e2711d04c9.jpg"/>
          <p:cNvPicPr>
            <a:picLocks noChangeAspect="1"/>
          </p:cNvPicPr>
          <p:nvPr/>
        </p:nvPicPr>
        <p:blipFill>
          <a:blip r:embed="rId3"/>
          <a:srcRect l="-1" r="-1"/>
          <a:stretch/>
        </p:blipFill>
        <p:spPr>
          <a:xfrm>
            <a:off x="0" y="0"/>
            <a:ext cx="7563002" cy="10696651"/>
          </a:xfrm>
          <a:prstGeom prst="rect">
            <a:avLst/>
          </a:prstGeom>
        </p:spPr>
      </p:pic>
      <p:pic>
        <p:nvPicPr>
          <p:cNvPr id="3" name="Image 1" descr="gen-dedup-23ac9b8bca057181c108f427d74e8c75.png"/>
          <p:cNvPicPr>
            <a:picLocks noChangeAspect="1"/>
          </p:cNvPicPr>
          <p:nvPr/>
        </p:nvPicPr>
        <p:blipFill>
          <a:blip r:embed="rId4"/>
          <a:srcRect l="-1" r="-1"/>
          <a:stretch/>
        </p:blipFill>
        <p:spPr>
          <a:xfrm>
            <a:off x="0" y="0"/>
            <a:ext cx="7563002" cy="10696651"/>
          </a:xfrm>
          <a:prstGeom prst="rect">
            <a:avLst/>
          </a:prstGeom>
        </p:spPr>
      </p:pic>
      <p:pic>
        <p:nvPicPr>
          <p:cNvPr id="4" name="Image 2" descr="gen-dedup-1003fe252cbd4cf2cdf902a2ed0445b8.png"/>
          <p:cNvPicPr>
            <a:picLocks noChangeAspect="1"/>
          </p:cNvPicPr>
          <p:nvPr/>
        </p:nvPicPr>
        <p:blipFill>
          <a:blip r:embed="rId5">
            <a:alphaModFix amt="9000"/>
          </a:blip>
          <a:srcRect/>
          <a:stretch/>
        </p:blipFill>
        <p:spPr>
          <a:xfrm>
            <a:off x="4190695" y="6096305"/>
            <a:ext cx="4953305" cy="4953305"/>
          </a:xfrm>
          <a:prstGeom prst="rect">
            <a:avLst/>
          </a:prstGeom>
        </p:spPr>
      </p:pic>
      <p:pic>
        <p:nvPicPr>
          <p:cNvPr id="5" name="Image 3" descr="gen-dedup-041682ddb18d681b1c995c8cd656a5b1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3095" y="533095"/>
            <a:ext cx="304495" cy="30449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33602" y="599846"/>
            <a:ext cx="266730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6" dirty="0">
                <a:solidFill>
                  <a:srgbClr val="0A1F1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GREGIONGROUP</a:t>
            </a:r>
            <a:endParaRPr lang="en-US" sz="800" dirty="0"/>
          </a:p>
        </p:txBody>
      </p:sp>
      <p:sp>
        <p:nvSpPr>
          <p:cNvPr id="7" name="Text 1"/>
          <p:cNvSpPr txBox="1"/>
          <p:nvPr/>
        </p:nvSpPr>
        <p:spPr>
          <a:xfrm>
            <a:off x="533095" y="952805"/>
            <a:ext cx="3238805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216" dirty="0">
                <a:solidFill>
                  <a:srgbClr val="4A4A4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COMPANY &amp; RECRUITING BOOK</a:t>
            </a:r>
            <a:endParaRPr lang="en-US" sz="800" dirty="0"/>
          </a:p>
        </p:txBody>
      </p:sp>
      <p:sp>
        <p:nvSpPr>
          <p:cNvPr id="8" name="Text 2"/>
          <p:cNvSpPr txBox="1"/>
          <p:nvPr/>
        </p:nvSpPr>
        <p:spPr>
          <a:xfrm>
            <a:off x="4953305" y="533095"/>
            <a:ext cx="20958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700" kern="0" spc="252" dirty="0">
                <a:solidFill>
                  <a:srgbClr val="0A1F1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20</a:t>
            </a:r>
            <a:r>
              <a:rPr lang="en-US" sz="1700" b="1" kern="0" spc="252" dirty="0">
                <a:solidFill>
                  <a:srgbClr val="0A1F12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26</a:t>
            </a:r>
            <a:endParaRPr lang="en-US" sz="1700" dirty="0"/>
          </a:p>
        </p:txBody>
      </p:sp>
      <p:sp>
        <p:nvSpPr>
          <p:cNvPr id="9" name="Text 3"/>
          <p:cNvSpPr txBox="1"/>
          <p:nvPr/>
        </p:nvSpPr>
        <p:spPr>
          <a:xfrm>
            <a:off x="4953305" y="809244"/>
            <a:ext cx="2095805" cy="96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kern="0" spc="192" dirty="0">
                <a:solidFill>
                  <a:srgbClr val="4A4A4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SPRING ISSUE</a:t>
            </a:r>
            <a:endParaRPr lang="en-US" sz="800" dirty="0"/>
          </a:p>
        </p:txBody>
      </p:sp>
      <p:pic>
        <p:nvPicPr>
          <p:cNvPr id="10" name="Image 4" descr="gen-dedup-eb4500e0b845f579da9846c2ec16f887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33095" y="7613751"/>
            <a:ext cx="476402" cy="476402"/>
          </a:xfrm>
          <a:prstGeom prst="rect">
            <a:avLst/>
          </a:prstGeom>
        </p:spPr>
      </p:pic>
      <p:pic>
        <p:nvPicPr>
          <p:cNvPr id="11" name="Image 5" descr="gen-dedup-e56eac2c1d6e8c1f1620252999c2075b.png"/>
          <p:cNvPicPr>
            <a:picLocks noChangeAspect="1"/>
          </p:cNvPicPr>
          <p:nvPr/>
        </p:nvPicPr>
        <p:blipFill>
          <a:blip r:embed="rId8">
            <a:alphaModFix amt="40000"/>
          </a:blip>
          <a:srcRect l="-2083" r="-2083"/>
          <a:stretch/>
        </p:blipFill>
        <p:spPr>
          <a:xfrm>
            <a:off x="533095" y="9524390"/>
            <a:ext cx="571500" cy="9144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33095" y="9752990"/>
            <a:ext cx="3238805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6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 GROUP</a:t>
            </a:r>
            <a:endParaRPr lang="en-US" sz="800" dirty="0"/>
          </a:p>
        </p:txBody>
      </p:sp>
      <p:sp>
        <p:nvSpPr>
          <p:cNvPr id="13" name="Text 5"/>
          <p:cNvSpPr txBox="1"/>
          <p:nvPr/>
        </p:nvSpPr>
        <p:spPr>
          <a:xfrm>
            <a:off x="533095" y="9960559"/>
            <a:ext cx="3238805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48" dirty="0">
                <a:solidFill>
                  <a:srgbClr val="FFFFFF">
                    <a:alpha val="5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SINCE 1960 · MINAMISOMA, FUKUSHIMA</a:t>
            </a:r>
            <a:endParaRPr lang="en-US" sz="800" dirty="0"/>
          </a:p>
        </p:txBody>
      </p:sp>
      <p:pic>
        <p:nvPicPr>
          <p:cNvPr id="14" name="Image 6" descr="gen-dedup-220e2f2811237344410ba0bfac51f219.png"/>
          <p:cNvPicPr>
            <a:picLocks noChangeAspect="1"/>
          </p:cNvPicPr>
          <p:nvPr/>
        </p:nvPicPr>
        <p:blipFill>
          <a:blip r:embed="rId9"/>
          <a:srcRect l="-2083" r="-2083"/>
          <a:stretch/>
        </p:blipFill>
        <p:spPr>
          <a:xfrm>
            <a:off x="6457493" y="9524390"/>
            <a:ext cx="571500" cy="9144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4953305" y="9752990"/>
            <a:ext cx="209580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65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→</a:t>
            </a:r>
            <a:endParaRPr lang="en-US" sz="800" dirty="0"/>
          </a:p>
        </p:txBody>
      </p:sp>
      <p:sp>
        <p:nvSpPr>
          <p:cNvPr id="16" name="Text 7"/>
          <p:cNvSpPr txBox="1"/>
          <p:nvPr/>
        </p:nvSpPr>
        <p:spPr>
          <a:xfrm>
            <a:off x="4953305" y="9947758"/>
            <a:ext cx="2095805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kern="0" spc="148" dirty="0">
                <a:solidFill>
                  <a:srgbClr val="FFFFFF">
                    <a:alpha val="5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gregion.jp</a:t>
            </a:r>
            <a:endParaRPr lang="en-US" sz="800" dirty="0"/>
          </a:p>
        </p:txBody>
      </p:sp>
      <p:sp>
        <p:nvSpPr>
          <p:cNvPr id="17" name="Text 8"/>
          <p:cNvSpPr txBox="1"/>
          <p:nvPr/>
        </p:nvSpPr>
        <p:spPr>
          <a:xfrm>
            <a:off x="837590" y="2742628"/>
            <a:ext cx="3810305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i="1" kern="0" spc="147" dirty="0">
                <a:solidFill>
                  <a:srgbClr val="009B46"/>
                </a:solidFill>
                <a:latin typeface="Noto Serif JP" pitchFamily="34" charset="0"/>
                <a:ea typeface="Noto Serif JP" pitchFamily="34" charset="-122"/>
                <a:cs typeface="Noto Serif JP" pitchFamily="34" charset="-120"/>
              </a:rPr>
              <a:t>Where your next step begins.</a:t>
            </a:r>
            <a:endParaRPr lang="en-US" sz="1000" dirty="0"/>
          </a:p>
        </p:txBody>
      </p:sp>
      <p:sp>
        <p:nvSpPr>
          <p:cNvPr id="18" name="Text 9"/>
          <p:cNvSpPr txBox="1"/>
          <p:nvPr/>
        </p:nvSpPr>
        <p:spPr>
          <a:xfrm>
            <a:off x="837590" y="3108845"/>
            <a:ext cx="6096305" cy="15992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900" b="1" kern="0" spc="99" dirty="0" err="1">
                <a:solidFill>
                  <a:srgbClr val="0A1F12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新たな一歩</a:t>
            </a:r>
            <a:endParaRPr lang="en-US" sz="4900" b="1" kern="0" spc="99" dirty="0">
              <a:solidFill>
                <a:srgbClr val="0A1F12"/>
              </a:solidFill>
              <a:latin typeface="Noto Sans JP" pitchFamily="34" charset="0"/>
              <a:ea typeface="Noto Sans JP" pitchFamily="34" charset="-122"/>
              <a:cs typeface="Noto Sans JP" pitchFamily="34" charset="-120"/>
            </a:endParaRPr>
          </a:p>
          <a:p>
            <a:pPr marL="0" indent="0" algn="l">
              <a:buNone/>
            </a:pPr>
            <a:r>
              <a:rPr lang="en-US" sz="4900" b="1" kern="0" spc="99" dirty="0" err="1">
                <a:solidFill>
                  <a:srgbClr val="009B4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が</a:t>
            </a:r>
            <a:r>
              <a:rPr lang="en-US" sz="4900" b="1" kern="0" spc="99" dirty="0">
                <a:solidFill>
                  <a:srgbClr val="009B4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、</a:t>
            </a:r>
            <a:endParaRPr lang="en-US" sz="4900" dirty="0">
              <a:solidFill>
                <a:srgbClr val="009B46"/>
              </a:solidFill>
            </a:endParaRPr>
          </a:p>
        </p:txBody>
      </p:sp>
      <p:sp>
        <p:nvSpPr>
          <p:cNvPr id="19" name="Text 10"/>
          <p:cNvSpPr txBox="1"/>
          <p:nvPr/>
        </p:nvSpPr>
        <p:spPr>
          <a:xfrm>
            <a:off x="3263637" y="5304148"/>
            <a:ext cx="4000501" cy="1666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600" b="1" kern="0" spc="114" dirty="0" err="1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地域の未来</a:t>
            </a:r>
            <a:endParaRPr lang="en-US" sz="5600" dirty="0"/>
          </a:p>
          <a:p>
            <a:pPr marL="0" indent="0">
              <a:buNone/>
            </a:pPr>
            <a:r>
              <a:rPr lang="en-US" sz="5600" b="1" kern="0" spc="114" dirty="0" err="1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になる</a:t>
            </a:r>
            <a:r>
              <a:rPr lang="en-US" sz="5600" b="1" kern="0" spc="114" dirty="0">
                <a:solidFill>
                  <a:srgbClr val="009B4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。</a:t>
            </a:r>
            <a:endParaRPr lang="en-US" sz="5600" dirty="0"/>
          </a:p>
        </p:txBody>
      </p:sp>
      <p:sp>
        <p:nvSpPr>
          <p:cNvPr id="20" name="Text 11"/>
          <p:cNvSpPr txBox="1"/>
          <p:nvPr/>
        </p:nvSpPr>
        <p:spPr>
          <a:xfrm>
            <a:off x="1143000" y="7567117"/>
            <a:ext cx="4000500" cy="1275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1"/>
              </a:lnSpc>
              <a:buNone/>
            </a:pPr>
            <a:r>
              <a:rPr lang="en-US" sz="900" kern="0" spc="58" dirty="0" err="1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福島県相双地域からはじまった私たちの挑戦は</a:t>
            </a:r>
            <a:r>
              <a:rPr lang="en-US" sz="900" kern="0" spc="58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、</a:t>
            </a:r>
            <a:endParaRPr lang="en-US" sz="900" dirty="0"/>
          </a:p>
          <a:p>
            <a:pPr marL="0" indent="0" algn="l">
              <a:lnSpc>
                <a:spcPts val="1901"/>
              </a:lnSpc>
              <a:buNone/>
            </a:pPr>
            <a:r>
              <a:rPr lang="en-US" sz="900" kern="0" spc="58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次世代のエネルギー×サービス企業として、</a:t>
            </a:r>
            <a:endParaRPr lang="en-US" sz="900" dirty="0"/>
          </a:p>
          <a:p>
            <a:pPr marL="0" indent="0" algn="l">
              <a:lnSpc>
                <a:spcPts val="1901"/>
              </a:lnSpc>
              <a:buNone/>
            </a:pPr>
            <a:r>
              <a:rPr lang="en-US" sz="900" kern="0" spc="58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あらたな景色を描きはじめている。</a:t>
            </a:r>
            <a:endParaRPr lang="en-US" sz="900" dirty="0"/>
          </a:p>
          <a:p>
            <a:pPr marL="0" indent="0" algn="l">
              <a:lnSpc>
                <a:spcPts val="1901"/>
              </a:lnSpc>
              <a:buNone/>
            </a:pPr>
            <a:endParaRPr lang="en-US" sz="900" dirty="0"/>
          </a:p>
          <a:p>
            <a:pPr marL="0" indent="0" algn="l">
              <a:lnSpc>
                <a:spcPts val="1901"/>
              </a:lnSpc>
              <a:buNone/>
            </a:pPr>
            <a:r>
              <a:rPr lang="en-US" sz="1000" b="1" kern="0" spc="58" dirty="0" err="1">
                <a:solidFill>
                  <a:srgbClr val="009B4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その、次の一歩を。あなたと</a:t>
            </a:r>
            <a:r>
              <a:rPr lang="en-US" sz="1000" b="1" kern="0" spc="58" dirty="0">
                <a:solidFill>
                  <a:srgbClr val="009B46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。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en-dedup-872346e51f477b3f85efd21332278fd2.png"/>
          <p:cNvPicPr>
            <a:picLocks noChangeAspect="1"/>
          </p:cNvPicPr>
          <p:nvPr/>
        </p:nvPicPr>
        <p:blipFill>
          <a:blip r:embed="rId3"/>
          <a:srcRect l="-404" r="-404"/>
          <a:stretch/>
        </p:blipFill>
        <p:spPr>
          <a:xfrm>
            <a:off x="0" y="0"/>
            <a:ext cx="7563002" cy="5669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3095" y="3924605"/>
            <a:ext cx="2114093" cy="1638605"/>
          </a:xfrm>
          <a:prstGeom prst="rect">
            <a:avLst/>
          </a:prstGeom>
          <a:solidFill>
            <a:srgbClr val="E6F4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1"/>
          <p:cNvSpPr/>
          <p:nvPr/>
        </p:nvSpPr>
        <p:spPr>
          <a:xfrm>
            <a:off x="2723998" y="3924605"/>
            <a:ext cx="2114093" cy="1638605"/>
          </a:xfrm>
          <a:prstGeom prst="rect">
            <a:avLst/>
          </a:prstGeom>
          <a:solidFill>
            <a:srgbClr val="E6F4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2"/>
          <p:cNvSpPr/>
          <p:nvPr/>
        </p:nvSpPr>
        <p:spPr>
          <a:xfrm>
            <a:off x="4914900" y="3924605"/>
            <a:ext cx="2114093" cy="1638605"/>
          </a:xfrm>
          <a:prstGeom prst="rect">
            <a:avLst/>
          </a:prstGeom>
          <a:solidFill>
            <a:srgbClr val="009B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Shape 3"/>
          <p:cNvSpPr/>
          <p:nvPr/>
        </p:nvSpPr>
        <p:spPr>
          <a:xfrm>
            <a:off x="533095" y="6476695"/>
            <a:ext cx="1591056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Shape 4"/>
          <p:cNvSpPr/>
          <p:nvPr/>
        </p:nvSpPr>
        <p:spPr>
          <a:xfrm>
            <a:off x="2247595" y="6476695"/>
            <a:ext cx="1591056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Shape 5"/>
          <p:cNvSpPr/>
          <p:nvPr/>
        </p:nvSpPr>
        <p:spPr>
          <a:xfrm>
            <a:off x="3962095" y="6476695"/>
            <a:ext cx="1591056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Shape 6"/>
          <p:cNvSpPr/>
          <p:nvPr/>
        </p:nvSpPr>
        <p:spPr>
          <a:xfrm>
            <a:off x="5676595" y="6476695"/>
            <a:ext cx="1352398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Shape 7"/>
          <p:cNvSpPr/>
          <p:nvPr/>
        </p:nvSpPr>
        <p:spPr>
          <a:xfrm>
            <a:off x="533095" y="7848295"/>
            <a:ext cx="1591056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8"/>
          <p:cNvSpPr/>
          <p:nvPr/>
        </p:nvSpPr>
        <p:spPr>
          <a:xfrm>
            <a:off x="2247595" y="7848295"/>
            <a:ext cx="1591056" cy="1238098"/>
          </a:xfrm>
          <a:prstGeom prst="rect">
            <a:avLst/>
          </a:prstGeom>
          <a:solidFill>
            <a:srgbClr val="FFFFFF"/>
          </a:solidFill>
          <a:ln w="12700">
            <a:solidFill>
              <a:srgbClr val="55B87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9"/>
          <p:cNvSpPr/>
          <p:nvPr/>
        </p:nvSpPr>
        <p:spPr>
          <a:xfrm>
            <a:off x="3962095" y="7848295"/>
            <a:ext cx="1591056" cy="1238098"/>
          </a:xfrm>
          <a:prstGeom prst="rect">
            <a:avLst/>
          </a:prstGeom>
          <a:solidFill>
            <a:srgbClr val="009B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0"/>
          <p:cNvSpPr/>
          <p:nvPr/>
        </p:nvSpPr>
        <p:spPr>
          <a:xfrm>
            <a:off x="5676595" y="7848295"/>
            <a:ext cx="1352398" cy="1238098"/>
          </a:xfrm>
          <a:prstGeom prst="rect">
            <a:avLst/>
          </a:prstGeom>
          <a:solidFill>
            <a:srgbClr val="063C1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Shape 11"/>
          <p:cNvSpPr/>
          <p:nvPr/>
        </p:nvSpPr>
        <p:spPr>
          <a:xfrm>
            <a:off x="0" y="10048342"/>
            <a:ext cx="7563002" cy="647395"/>
          </a:xfrm>
          <a:prstGeom prst="rect">
            <a:avLst/>
          </a:prstGeom>
          <a:solidFill>
            <a:srgbClr val="063C1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15" name="Image 1" descr="gen-dedup-fd125a23433c152a9685ad600e143bd7.png"/>
          <p:cNvPicPr>
            <a:picLocks noChangeAspect="1"/>
          </p:cNvPicPr>
          <p:nvPr/>
        </p:nvPicPr>
        <p:blipFill>
          <a:blip r:embed="rId4"/>
          <a:srcRect l="-384" r="-384"/>
          <a:stretch/>
        </p:blipFill>
        <p:spPr>
          <a:xfrm>
            <a:off x="533095" y="2190902"/>
            <a:ext cx="38405" cy="9528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533095" y="457200"/>
            <a:ext cx="4763110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52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VISION / MISSION / VALUES</a:t>
            </a:r>
            <a:endParaRPr lang="en-US" sz="800" dirty="0"/>
          </a:p>
        </p:txBody>
      </p:sp>
      <p:sp>
        <p:nvSpPr>
          <p:cNvPr id="17" name="Text 13"/>
          <p:cNvSpPr txBox="1"/>
          <p:nvPr/>
        </p:nvSpPr>
        <p:spPr>
          <a:xfrm>
            <a:off x="6667805" y="457200"/>
            <a:ext cx="381305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90" dirty="0">
                <a:solidFill>
                  <a:srgbClr val="7A7A7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06</a:t>
            </a:r>
            <a:endParaRPr lang="en-US" sz="800" dirty="0"/>
          </a:p>
        </p:txBody>
      </p:sp>
      <p:sp>
        <p:nvSpPr>
          <p:cNvPr id="18" name="Text 14"/>
          <p:cNvSpPr txBox="1"/>
          <p:nvPr/>
        </p:nvSpPr>
        <p:spPr>
          <a:xfrm>
            <a:off x="533095" y="838505"/>
            <a:ext cx="6477610" cy="876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500" b="1" kern="0" spc="7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私たちが、</a:t>
            </a:r>
            <a:endParaRPr lang="en-US" sz="2500" dirty="0"/>
          </a:p>
          <a:p>
            <a:pPr marL="0" indent="0" algn="l">
              <a:buNone/>
            </a:pPr>
            <a:r>
              <a:rPr lang="en-US" sz="2500" b="1" kern="0" spc="76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明日も選ばれ続けるために。</a:t>
            </a:r>
            <a:endParaRPr lang="en-US" sz="2500" dirty="0"/>
          </a:p>
        </p:txBody>
      </p:sp>
      <p:sp>
        <p:nvSpPr>
          <p:cNvPr id="19" name="Text 15"/>
          <p:cNvSpPr txBox="1"/>
          <p:nvPr/>
        </p:nvSpPr>
        <p:spPr>
          <a:xfrm>
            <a:off x="742493" y="2171700"/>
            <a:ext cx="6286500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88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VISION</a:t>
            </a:r>
            <a:endParaRPr lang="en-US" sz="800" dirty="0"/>
          </a:p>
        </p:txBody>
      </p:sp>
      <p:sp>
        <p:nvSpPr>
          <p:cNvPr id="20" name="Text 16"/>
          <p:cNvSpPr txBox="1"/>
          <p:nvPr/>
        </p:nvSpPr>
        <p:spPr>
          <a:xfrm>
            <a:off x="742493" y="2333549"/>
            <a:ext cx="628650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7A7A7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私たちが目指す姿</a:t>
            </a:r>
            <a:endParaRPr lang="en-US" sz="800" dirty="0"/>
          </a:p>
        </p:txBody>
      </p:sp>
      <p:sp>
        <p:nvSpPr>
          <p:cNvPr id="21" name="Text 17"/>
          <p:cNvSpPr txBox="1"/>
          <p:nvPr/>
        </p:nvSpPr>
        <p:spPr>
          <a:xfrm>
            <a:off x="742493" y="2611526"/>
            <a:ext cx="6286500" cy="618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400" b="1" kern="0" spc="8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次世代のエネルギー×サービス企業として、</a:t>
            </a:r>
            <a:endParaRPr lang="en-US" sz="1400" dirty="0"/>
          </a:p>
          <a:p>
            <a:pPr marL="0" indent="0" algn="l">
              <a:lnSpc>
                <a:spcPts val="2280"/>
              </a:lnSpc>
              <a:buNone/>
            </a:pPr>
            <a:r>
              <a:rPr lang="en-US" sz="1400" b="1" kern="0" spc="8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地域の人と社会のより良い未来をつくりつづけます。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533095" y="3409798"/>
            <a:ext cx="38405" cy="133502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Text 19"/>
          <p:cNvSpPr txBox="1"/>
          <p:nvPr/>
        </p:nvSpPr>
        <p:spPr>
          <a:xfrm>
            <a:off x="742493" y="3409798"/>
            <a:ext cx="4553712" cy="1335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88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MISSION</a:t>
            </a:r>
            <a:endParaRPr lang="en-US" sz="800" dirty="0"/>
          </a:p>
        </p:txBody>
      </p:sp>
      <p:sp>
        <p:nvSpPr>
          <p:cNvPr id="24" name="Text 20"/>
          <p:cNvSpPr txBox="1"/>
          <p:nvPr/>
        </p:nvSpPr>
        <p:spPr>
          <a:xfrm>
            <a:off x="533095" y="3571646"/>
            <a:ext cx="476311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7A7A7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私たちが果たすべき使命</a:t>
            </a:r>
            <a:endParaRPr lang="en-US" sz="800" dirty="0"/>
          </a:p>
        </p:txBody>
      </p:sp>
      <p:pic>
        <p:nvPicPr>
          <p:cNvPr id="25" name="Image 2" descr="gen-dedup-7a81d57adbea4c8bb816f0bd2efe6160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205" y="4114800"/>
            <a:ext cx="381305" cy="381305"/>
          </a:xfrm>
          <a:prstGeom prst="rect">
            <a:avLst/>
          </a:prstGeom>
        </p:spPr>
      </p:pic>
      <p:sp>
        <p:nvSpPr>
          <p:cNvPr id="26" name="Text 21"/>
          <p:cNvSpPr txBox="1"/>
          <p:nvPr/>
        </p:nvSpPr>
        <p:spPr>
          <a:xfrm>
            <a:off x="724205" y="4572000"/>
            <a:ext cx="173370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5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01 · PEOPLE</a:t>
            </a:r>
            <a:endParaRPr lang="en-US" sz="800" dirty="0"/>
          </a:p>
        </p:txBody>
      </p:sp>
      <p:sp>
        <p:nvSpPr>
          <p:cNvPr id="27" name="Text 22"/>
          <p:cNvSpPr txBox="1"/>
          <p:nvPr/>
        </p:nvSpPr>
        <p:spPr>
          <a:xfrm>
            <a:off x="724205" y="4742993"/>
            <a:ext cx="1733702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人を育てる。</a:t>
            </a:r>
            <a:endParaRPr lang="en-US" sz="1100" dirty="0"/>
          </a:p>
        </p:txBody>
      </p:sp>
      <p:sp>
        <p:nvSpPr>
          <p:cNvPr id="28" name="Text 23"/>
          <p:cNvSpPr txBox="1"/>
          <p:nvPr/>
        </p:nvSpPr>
        <p:spPr>
          <a:xfrm>
            <a:off x="724205" y="5000854"/>
            <a:ext cx="173370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従業員の成長と幸せを支える組織づくり。</a:t>
            </a:r>
            <a:endParaRPr lang="en-US" sz="800" dirty="0"/>
          </a:p>
        </p:txBody>
      </p:sp>
      <p:pic>
        <p:nvPicPr>
          <p:cNvPr id="29" name="Image 3" descr="gen-dedup-e4f2e7fa495853e66c1367ba694520c1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14193" y="4114800"/>
            <a:ext cx="381305" cy="381305"/>
          </a:xfrm>
          <a:prstGeom prst="rect">
            <a:avLst/>
          </a:prstGeom>
        </p:spPr>
      </p:pic>
      <p:sp>
        <p:nvSpPr>
          <p:cNvPr id="30" name="Text 24"/>
          <p:cNvSpPr txBox="1"/>
          <p:nvPr/>
        </p:nvSpPr>
        <p:spPr>
          <a:xfrm>
            <a:off x="2914193" y="4572000"/>
            <a:ext cx="173370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5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02 · REGION</a:t>
            </a:r>
            <a:endParaRPr lang="en-US" sz="800" dirty="0"/>
          </a:p>
        </p:txBody>
      </p:sp>
      <p:sp>
        <p:nvSpPr>
          <p:cNvPr id="31" name="Text 25"/>
          <p:cNvSpPr txBox="1"/>
          <p:nvPr/>
        </p:nvSpPr>
        <p:spPr>
          <a:xfrm>
            <a:off x="2914193" y="4742993"/>
            <a:ext cx="1733702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地域を豊かにする。</a:t>
            </a:r>
            <a:endParaRPr lang="en-US" sz="1100" dirty="0"/>
          </a:p>
        </p:txBody>
      </p:sp>
      <p:sp>
        <p:nvSpPr>
          <p:cNvPr id="32" name="Text 26"/>
          <p:cNvSpPr txBox="1"/>
          <p:nvPr/>
        </p:nvSpPr>
        <p:spPr>
          <a:xfrm>
            <a:off x="2914193" y="5000854"/>
            <a:ext cx="173370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地域の人々の日常を豊かにする価値提供。</a:t>
            </a:r>
            <a:endParaRPr lang="en-US" sz="800" dirty="0"/>
          </a:p>
        </p:txBody>
      </p:sp>
      <p:pic>
        <p:nvPicPr>
          <p:cNvPr id="33" name="Image 4" descr="gen-dedup-325c5f1390cd7e947999066a0751159f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105095" y="4114800"/>
            <a:ext cx="381305" cy="381305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5105095" y="4742993"/>
            <a:ext cx="1733702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5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変化に挑む。</a:t>
            </a:r>
            <a:endParaRPr lang="en-US" sz="1100" dirty="0"/>
          </a:p>
        </p:txBody>
      </p:sp>
      <p:sp>
        <p:nvSpPr>
          <p:cNvPr id="35" name="Text 28"/>
          <p:cNvSpPr txBox="1"/>
          <p:nvPr/>
        </p:nvSpPr>
        <p:spPr>
          <a:xfrm>
            <a:off x="5105095" y="4572000"/>
            <a:ext cx="173370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5" dirty="0">
                <a:solidFill>
                  <a:srgbClr val="FFFFFF">
                    <a:alpha val="8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03 · CHALLENGE</a:t>
            </a:r>
            <a:endParaRPr lang="en-US" sz="800" dirty="0"/>
          </a:p>
        </p:txBody>
      </p:sp>
      <p:sp>
        <p:nvSpPr>
          <p:cNvPr id="36" name="Text 29"/>
          <p:cNvSpPr txBox="1"/>
          <p:nvPr/>
        </p:nvSpPr>
        <p:spPr>
          <a:xfrm>
            <a:off x="5105095" y="5000854"/>
            <a:ext cx="1733702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FFFFFF">
                    <a:alpha val="92000"/>
                  </a:srgbClr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環境変化をチャンスと捉えた事業への挑戦と成長。</a:t>
            </a:r>
            <a:endParaRPr lang="en-US" sz="800" dirty="0"/>
          </a:p>
        </p:txBody>
      </p:sp>
      <p:sp>
        <p:nvSpPr>
          <p:cNvPr id="37" name="Shape 30"/>
          <p:cNvSpPr/>
          <p:nvPr/>
        </p:nvSpPr>
        <p:spPr>
          <a:xfrm>
            <a:off x="533095" y="5905195"/>
            <a:ext cx="38405" cy="133502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8" name="Text 31"/>
          <p:cNvSpPr txBox="1"/>
          <p:nvPr/>
        </p:nvSpPr>
        <p:spPr>
          <a:xfrm>
            <a:off x="742493" y="5905195"/>
            <a:ext cx="4553712" cy="1335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88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VALUES</a:t>
            </a:r>
            <a:endParaRPr lang="en-US" sz="800" dirty="0"/>
          </a:p>
        </p:txBody>
      </p:sp>
      <p:sp>
        <p:nvSpPr>
          <p:cNvPr id="39" name="Text 32"/>
          <p:cNvSpPr txBox="1"/>
          <p:nvPr/>
        </p:nvSpPr>
        <p:spPr>
          <a:xfrm>
            <a:off x="533095" y="6067044"/>
            <a:ext cx="4763110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7A7A7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大切にしている 7 つのこと</a:t>
            </a:r>
            <a:endParaRPr lang="en-US" sz="800" dirty="0"/>
          </a:p>
        </p:txBody>
      </p:sp>
      <p:sp>
        <p:nvSpPr>
          <p:cNvPr id="40" name="Text 33"/>
          <p:cNvSpPr txBox="1"/>
          <p:nvPr/>
        </p:nvSpPr>
        <p:spPr>
          <a:xfrm>
            <a:off x="705002" y="66294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01</a:t>
            </a:r>
            <a:endParaRPr lang="en-US" sz="2300" dirty="0"/>
          </a:p>
        </p:txBody>
      </p:sp>
      <p:pic>
        <p:nvPicPr>
          <p:cNvPr id="41" name="Image 5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705002" y="7028993"/>
            <a:ext cx="209398" cy="19202"/>
          </a:xfrm>
          <a:prstGeom prst="rect">
            <a:avLst/>
          </a:prstGeom>
        </p:spPr>
      </p:pic>
      <p:sp>
        <p:nvSpPr>
          <p:cNvPr id="42" name="Text 34"/>
          <p:cNvSpPr txBox="1"/>
          <p:nvPr/>
        </p:nvSpPr>
        <p:spPr>
          <a:xfrm>
            <a:off x="705002" y="7144207"/>
            <a:ext cx="1286561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当事者意識を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もつ</a:t>
            </a:r>
            <a:endParaRPr lang="en-US" sz="900" dirty="0"/>
          </a:p>
        </p:txBody>
      </p:sp>
      <p:sp>
        <p:nvSpPr>
          <p:cNvPr id="43" name="Text 35"/>
          <p:cNvSpPr txBox="1"/>
          <p:nvPr/>
        </p:nvSpPr>
        <p:spPr>
          <a:xfrm>
            <a:off x="2419502" y="66294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02</a:t>
            </a:r>
            <a:endParaRPr lang="en-US" sz="2300" dirty="0"/>
          </a:p>
        </p:txBody>
      </p:sp>
      <p:pic>
        <p:nvPicPr>
          <p:cNvPr id="44" name="Image 6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2419502" y="7028993"/>
            <a:ext cx="209398" cy="19202"/>
          </a:xfrm>
          <a:prstGeom prst="rect">
            <a:avLst/>
          </a:prstGeom>
        </p:spPr>
      </p:pic>
      <p:sp>
        <p:nvSpPr>
          <p:cNvPr id="45" name="Text 36"/>
          <p:cNvSpPr txBox="1"/>
          <p:nvPr/>
        </p:nvSpPr>
        <p:spPr>
          <a:xfrm>
            <a:off x="2419502" y="7144207"/>
            <a:ext cx="1286561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気持ちのこもった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振る舞いをする</a:t>
            </a:r>
            <a:endParaRPr lang="en-US" sz="900" dirty="0"/>
          </a:p>
        </p:txBody>
      </p:sp>
      <p:sp>
        <p:nvSpPr>
          <p:cNvPr id="46" name="Text 37"/>
          <p:cNvSpPr txBox="1"/>
          <p:nvPr/>
        </p:nvSpPr>
        <p:spPr>
          <a:xfrm>
            <a:off x="4134002" y="66294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03</a:t>
            </a:r>
            <a:endParaRPr lang="en-US" sz="2300" dirty="0"/>
          </a:p>
        </p:txBody>
      </p:sp>
      <p:pic>
        <p:nvPicPr>
          <p:cNvPr id="47" name="Image 7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4134002" y="7028993"/>
            <a:ext cx="209398" cy="19202"/>
          </a:xfrm>
          <a:prstGeom prst="rect">
            <a:avLst/>
          </a:prstGeom>
        </p:spPr>
      </p:pic>
      <p:sp>
        <p:nvSpPr>
          <p:cNvPr id="48" name="Text 38"/>
          <p:cNvSpPr txBox="1"/>
          <p:nvPr/>
        </p:nvSpPr>
        <p:spPr>
          <a:xfrm>
            <a:off x="4134002" y="7142378"/>
            <a:ext cx="1286561" cy="554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95"/>
              </a:lnSpc>
              <a:buNone/>
            </a:pPr>
            <a:r>
              <a:rPr lang="en-US" sz="800" b="1" kern="0" spc="3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仲間と積極的に</a:t>
            </a:r>
            <a:endParaRPr lang="en-US" sz="800" dirty="0"/>
          </a:p>
          <a:p>
            <a:pPr marL="0" indent="0" algn="l">
              <a:lnSpc>
                <a:spcPts val="1395"/>
              </a:lnSpc>
              <a:buNone/>
            </a:pPr>
            <a:r>
              <a:rPr lang="en-US" sz="800" b="1" kern="0" spc="3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コミュニケーション</a:t>
            </a:r>
            <a:endParaRPr lang="en-US" sz="800" dirty="0"/>
          </a:p>
          <a:p>
            <a:pPr marL="0" indent="0" algn="l">
              <a:lnSpc>
                <a:spcPts val="1395"/>
              </a:lnSpc>
              <a:buNone/>
            </a:pPr>
            <a:r>
              <a:rPr lang="en-US" sz="800" b="1" kern="0" spc="3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をとる</a:t>
            </a:r>
            <a:endParaRPr lang="en-US" sz="800" dirty="0"/>
          </a:p>
        </p:txBody>
      </p:sp>
      <p:sp>
        <p:nvSpPr>
          <p:cNvPr id="49" name="Text 39"/>
          <p:cNvSpPr txBox="1"/>
          <p:nvPr/>
        </p:nvSpPr>
        <p:spPr>
          <a:xfrm>
            <a:off x="5848502" y="6629400"/>
            <a:ext cx="1047902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04</a:t>
            </a:r>
            <a:endParaRPr lang="en-US" sz="2300" dirty="0"/>
          </a:p>
        </p:txBody>
      </p:sp>
      <p:pic>
        <p:nvPicPr>
          <p:cNvPr id="50" name="Image 8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5848502" y="7028993"/>
            <a:ext cx="209398" cy="19202"/>
          </a:xfrm>
          <a:prstGeom prst="rect">
            <a:avLst/>
          </a:prstGeom>
        </p:spPr>
      </p:pic>
      <p:sp>
        <p:nvSpPr>
          <p:cNvPr id="51" name="Text 40"/>
          <p:cNvSpPr txBox="1"/>
          <p:nvPr/>
        </p:nvSpPr>
        <p:spPr>
          <a:xfrm>
            <a:off x="5848502" y="7144207"/>
            <a:ext cx="1047902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お客様のために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思考する</a:t>
            </a:r>
            <a:endParaRPr lang="en-US" sz="900" dirty="0"/>
          </a:p>
        </p:txBody>
      </p:sp>
      <p:sp>
        <p:nvSpPr>
          <p:cNvPr id="52" name="Text 41"/>
          <p:cNvSpPr txBox="1"/>
          <p:nvPr/>
        </p:nvSpPr>
        <p:spPr>
          <a:xfrm>
            <a:off x="705002" y="80010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05</a:t>
            </a:r>
            <a:endParaRPr lang="en-US" sz="2300" dirty="0"/>
          </a:p>
        </p:txBody>
      </p:sp>
      <p:pic>
        <p:nvPicPr>
          <p:cNvPr id="53" name="Image 9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705002" y="8400593"/>
            <a:ext cx="209398" cy="19202"/>
          </a:xfrm>
          <a:prstGeom prst="rect">
            <a:avLst/>
          </a:prstGeom>
        </p:spPr>
      </p:pic>
      <p:sp>
        <p:nvSpPr>
          <p:cNvPr id="54" name="Text 42"/>
          <p:cNvSpPr txBox="1"/>
          <p:nvPr/>
        </p:nvSpPr>
        <p:spPr>
          <a:xfrm>
            <a:off x="705002" y="8515807"/>
            <a:ext cx="1286561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スピードを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大切にする</a:t>
            </a:r>
            <a:endParaRPr lang="en-US" sz="900" dirty="0"/>
          </a:p>
        </p:txBody>
      </p:sp>
      <p:sp>
        <p:nvSpPr>
          <p:cNvPr id="55" name="Text 43"/>
          <p:cNvSpPr txBox="1"/>
          <p:nvPr/>
        </p:nvSpPr>
        <p:spPr>
          <a:xfrm>
            <a:off x="2419502" y="80010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06</a:t>
            </a:r>
            <a:endParaRPr lang="en-US" sz="2300" dirty="0"/>
          </a:p>
        </p:txBody>
      </p:sp>
      <p:pic>
        <p:nvPicPr>
          <p:cNvPr id="56" name="Image 10" descr="gen-dedup-081ef3054796073f4c32a90964cf55cd.png"/>
          <p:cNvPicPr>
            <a:picLocks noChangeAspect="1"/>
          </p:cNvPicPr>
          <p:nvPr/>
        </p:nvPicPr>
        <p:blipFill>
          <a:blip r:embed="rId8"/>
          <a:srcRect t="-436" b="-436"/>
          <a:stretch/>
        </p:blipFill>
        <p:spPr>
          <a:xfrm>
            <a:off x="2419502" y="8400593"/>
            <a:ext cx="209398" cy="19202"/>
          </a:xfrm>
          <a:prstGeom prst="rect">
            <a:avLst/>
          </a:prstGeom>
        </p:spPr>
      </p:pic>
      <p:sp>
        <p:nvSpPr>
          <p:cNvPr id="57" name="Text 44"/>
          <p:cNvSpPr txBox="1"/>
          <p:nvPr/>
        </p:nvSpPr>
        <p:spPr>
          <a:xfrm>
            <a:off x="2419502" y="8515807"/>
            <a:ext cx="1286561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チャレンジを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楽しむ</a:t>
            </a:r>
            <a:endParaRPr lang="en-US" sz="900" dirty="0"/>
          </a:p>
        </p:txBody>
      </p:sp>
      <p:sp>
        <p:nvSpPr>
          <p:cNvPr id="58" name="Text 45"/>
          <p:cNvSpPr txBox="1"/>
          <p:nvPr/>
        </p:nvSpPr>
        <p:spPr>
          <a:xfrm>
            <a:off x="4134002" y="8001000"/>
            <a:ext cx="128656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300" b="1" kern="0" spc="48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07</a:t>
            </a:r>
            <a:endParaRPr lang="en-US" sz="2300" dirty="0"/>
          </a:p>
        </p:txBody>
      </p:sp>
      <p:pic>
        <p:nvPicPr>
          <p:cNvPr id="59" name="Image 11" descr="gen-dedup-5f5d039b26757ddbcc937438c080ef17.png"/>
          <p:cNvPicPr>
            <a:picLocks noChangeAspect="1"/>
          </p:cNvPicPr>
          <p:nvPr/>
        </p:nvPicPr>
        <p:blipFill>
          <a:blip r:embed="rId9"/>
          <a:srcRect t="-436" b="-436"/>
          <a:stretch/>
        </p:blipFill>
        <p:spPr>
          <a:xfrm>
            <a:off x="4134002" y="8400593"/>
            <a:ext cx="209398" cy="19202"/>
          </a:xfrm>
          <a:prstGeom prst="rect">
            <a:avLst/>
          </a:prstGeom>
        </p:spPr>
      </p:pic>
      <p:sp>
        <p:nvSpPr>
          <p:cNvPr id="60" name="Text 46"/>
          <p:cNvSpPr txBox="1"/>
          <p:nvPr/>
        </p:nvSpPr>
        <p:spPr>
          <a:xfrm>
            <a:off x="4134002" y="8515807"/>
            <a:ext cx="1286561" cy="390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自らの限界を決めず</a:t>
            </a:r>
            <a:endParaRPr lang="en-US" sz="900" dirty="0"/>
          </a:p>
          <a:p>
            <a:pPr marL="0" indent="0" algn="l">
              <a:lnSpc>
                <a:spcPts val="1462"/>
              </a:lnSpc>
              <a:buNone/>
            </a:pPr>
            <a:r>
              <a:rPr lang="en-US" sz="900" b="1" kern="0" spc="39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進化しつづける</a:t>
            </a:r>
            <a:endParaRPr lang="en-US" sz="900" dirty="0"/>
          </a:p>
        </p:txBody>
      </p:sp>
      <p:pic>
        <p:nvPicPr>
          <p:cNvPr id="61" name="Image 12" descr="gen-dedup-1003fe252cbd4cf2cdf902a2ed0445b8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962802" y="8076895"/>
            <a:ext cx="780898" cy="780898"/>
          </a:xfrm>
          <a:prstGeom prst="rect">
            <a:avLst/>
          </a:prstGeom>
        </p:spPr>
      </p:pic>
      <p:sp>
        <p:nvSpPr>
          <p:cNvPr id="62" name="Text 47"/>
          <p:cNvSpPr txBox="1"/>
          <p:nvPr/>
        </p:nvSpPr>
        <p:spPr>
          <a:xfrm>
            <a:off x="533095" y="10267798"/>
            <a:ext cx="64968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80" dirty="0">
                <a:solidFill>
                  <a:srgbClr val="FFFFFF">
                    <a:alpha val="70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OUR VMV · GREGION GROUP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3002" cy="3238805"/>
          </a:xfrm>
          <a:prstGeom prst="rect">
            <a:avLst/>
          </a:prstGeom>
          <a:solidFill>
            <a:srgbClr val="063C1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4572000" y="0"/>
            <a:ext cx="2991002" cy="3238805"/>
          </a:xfrm>
          <a:custGeom>
            <a:avLst/>
            <a:gdLst/>
            <a:ahLst/>
            <a:cxnLst/>
            <a:rect l="l" t="t" r="r" b="b"/>
            <a:pathLst>
              <a:path w="2991002" h="3238805">
                <a:moveTo>
                  <a:pt x="897301" y="0"/>
                </a:moveTo>
                <a:lnTo>
                  <a:pt x="2991002" y="0"/>
                </a:lnTo>
                <a:lnTo>
                  <a:pt x="2991002" y="3238805"/>
                </a:lnTo>
                <a:lnTo>
                  <a:pt x="0" y="3238805"/>
                </a:lnTo>
                <a:close/>
              </a:path>
            </a:pathLst>
          </a:custGeom>
          <a:solidFill>
            <a:srgbClr val="009B4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4153205" y="4153205"/>
            <a:ext cx="2876702" cy="1714500"/>
          </a:xfrm>
          <a:prstGeom prst="rect">
            <a:avLst/>
          </a:prstGeom>
          <a:solidFill>
            <a:srgbClr val="E6F4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Shape 3"/>
          <p:cNvSpPr/>
          <p:nvPr/>
        </p:nvSpPr>
        <p:spPr>
          <a:xfrm>
            <a:off x="533095" y="7105802"/>
            <a:ext cx="1591056" cy="1428293"/>
          </a:xfrm>
          <a:prstGeom prst="rect">
            <a:avLst/>
          </a:prstGeom>
          <a:solidFill>
            <a:srgbClr val="FFFFFF"/>
          </a:solidFill>
          <a:ln w="12700">
            <a:solidFill>
              <a:srgbClr val="009B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2247595" y="7105802"/>
            <a:ext cx="1591056" cy="1428293"/>
          </a:xfrm>
          <a:prstGeom prst="rect">
            <a:avLst/>
          </a:prstGeom>
          <a:solidFill>
            <a:srgbClr val="FFFFFF"/>
          </a:solidFill>
          <a:ln w="12700">
            <a:solidFill>
              <a:srgbClr val="009B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Shape 5"/>
          <p:cNvSpPr/>
          <p:nvPr/>
        </p:nvSpPr>
        <p:spPr>
          <a:xfrm>
            <a:off x="3962095" y="7105802"/>
            <a:ext cx="1591056" cy="1428293"/>
          </a:xfrm>
          <a:prstGeom prst="rect">
            <a:avLst/>
          </a:prstGeom>
          <a:solidFill>
            <a:srgbClr val="FFFFFF"/>
          </a:solidFill>
          <a:ln w="12700">
            <a:solidFill>
              <a:srgbClr val="009B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Shape 6"/>
          <p:cNvSpPr/>
          <p:nvPr/>
        </p:nvSpPr>
        <p:spPr>
          <a:xfrm>
            <a:off x="5676595" y="7105802"/>
            <a:ext cx="1352398" cy="1428293"/>
          </a:xfrm>
          <a:prstGeom prst="rect">
            <a:avLst/>
          </a:prstGeom>
          <a:solidFill>
            <a:srgbClr val="009B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Shape 7"/>
          <p:cNvSpPr/>
          <p:nvPr/>
        </p:nvSpPr>
        <p:spPr>
          <a:xfrm>
            <a:off x="533095" y="8762695"/>
            <a:ext cx="6495898" cy="1238098"/>
          </a:xfrm>
          <a:prstGeom prst="rect">
            <a:avLst/>
          </a:prstGeom>
          <a:solidFill>
            <a:srgbClr val="E6F4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Shape 8"/>
          <p:cNvSpPr/>
          <p:nvPr/>
        </p:nvSpPr>
        <p:spPr>
          <a:xfrm>
            <a:off x="0" y="10191902"/>
            <a:ext cx="7563002" cy="504749"/>
          </a:xfrm>
          <a:prstGeom prst="rect">
            <a:avLst/>
          </a:prstGeom>
          <a:solidFill>
            <a:srgbClr val="063C1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 txBox="1"/>
          <p:nvPr/>
        </p:nvSpPr>
        <p:spPr>
          <a:xfrm>
            <a:off x="533095" y="533095"/>
            <a:ext cx="4763110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88" dirty="0">
                <a:solidFill>
                  <a:srgbClr val="FFFFFF">
                    <a:alpha val="80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RECRUIT</a:t>
            </a:r>
            <a:endParaRPr lang="en-US" sz="800" dirty="0"/>
          </a:p>
        </p:txBody>
      </p:sp>
      <p:sp>
        <p:nvSpPr>
          <p:cNvPr id="12" name="Text 10"/>
          <p:cNvSpPr txBox="1"/>
          <p:nvPr/>
        </p:nvSpPr>
        <p:spPr>
          <a:xfrm>
            <a:off x="6667805" y="533095"/>
            <a:ext cx="381305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90" dirty="0">
                <a:solidFill>
                  <a:srgbClr val="FFFFFF">
                    <a:alpha val="7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07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533095" y="940003"/>
            <a:ext cx="6477610" cy="1384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87"/>
              </a:lnSpc>
              <a:buNone/>
            </a:pPr>
            <a:r>
              <a:rPr lang="en-US" sz="2200" b="1" kern="0" spc="90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挑戦を未来へつなぐ、</a:t>
            </a:r>
            <a:endParaRPr lang="en-US" sz="2200" dirty="0"/>
          </a:p>
          <a:p>
            <a:pPr marL="0" indent="0" algn="l">
              <a:lnSpc>
                <a:spcPts val="3487"/>
              </a:lnSpc>
              <a:buNone/>
            </a:pPr>
            <a:r>
              <a:rPr lang="en-US" sz="2200" b="1" kern="0" spc="90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GREGIONグループで</a:t>
            </a:r>
            <a:endParaRPr lang="en-US" sz="2200" dirty="0"/>
          </a:p>
          <a:p>
            <a:pPr marL="0" indent="0" algn="l">
              <a:lnSpc>
                <a:spcPts val="3487"/>
              </a:lnSpc>
              <a:buNone/>
            </a:pPr>
            <a:r>
              <a:rPr lang="en-US" sz="2200" b="1" kern="0" spc="90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新しい一歩を。</a:t>
            </a:r>
            <a:endParaRPr lang="en-US" sz="2200" dirty="0"/>
          </a:p>
        </p:txBody>
      </p:sp>
      <p:sp>
        <p:nvSpPr>
          <p:cNvPr id="14" name="Text 12"/>
          <p:cNvSpPr txBox="1"/>
          <p:nvPr/>
        </p:nvSpPr>
        <p:spPr>
          <a:xfrm>
            <a:off x="533095" y="2667305"/>
            <a:ext cx="647761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73" dirty="0">
                <a:solidFill>
                  <a:srgbClr val="FFFFFF">
                    <a:alpha val="7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 are looking for people who can work together for the region.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533095" y="3524098"/>
            <a:ext cx="38405" cy="123444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 txBox="1"/>
          <p:nvPr/>
        </p:nvSpPr>
        <p:spPr>
          <a:xfrm>
            <a:off x="724205" y="3524098"/>
            <a:ext cx="4572000" cy="1243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64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OUR PEOPLE</a:t>
            </a:r>
            <a:endParaRPr lang="en-US" sz="800" dirty="0"/>
          </a:p>
        </p:txBody>
      </p:sp>
      <p:sp>
        <p:nvSpPr>
          <p:cNvPr id="17" name="Text 15"/>
          <p:cNvSpPr txBox="1"/>
          <p:nvPr/>
        </p:nvSpPr>
        <p:spPr>
          <a:xfrm>
            <a:off x="533095" y="3705149"/>
            <a:ext cx="47631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72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求める人材像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724205" y="4114800"/>
            <a:ext cx="323880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8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私たちの</a:t>
            </a:r>
            <a:r>
              <a:rPr lang="en-US" sz="800" b="1" kern="0" spc="18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ビジョン・ミッション・バリュー</a:t>
            </a:r>
            <a:r>
              <a:rPr lang="en-US" sz="800" kern="0" spc="18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に共感できる人。</a:t>
            </a:r>
            <a:endParaRPr lang="en-US" sz="800" dirty="0"/>
          </a:p>
        </p:txBody>
      </p:sp>
      <p:sp>
        <p:nvSpPr>
          <p:cNvPr id="19" name="Text 17"/>
          <p:cNvSpPr txBox="1"/>
          <p:nvPr/>
        </p:nvSpPr>
        <p:spPr>
          <a:xfrm>
            <a:off x="724205" y="4625035"/>
            <a:ext cx="32388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8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地域と人に、真剣に向き合える人。</a:t>
            </a:r>
            <a:endParaRPr lang="en-US" sz="800" dirty="0"/>
          </a:p>
        </p:txBody>
      </p:sp>
      <p:sp>
        <p:nvSpPr>
          <p:cNvPr id="20" name="Text 18"/>
          <p:cNvSpPr txBox="1"/>
          <p:nvPr/>
        </p:nvSpPr>
        <p:spPr>
          <a:xfrm>
            <a:off x="724205" y="4918558"/>
            <a:ext cx="32388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8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変化を面白がり、自分の役割を自分で広げていける人。</a:t>
            </a:r>
            <a:endParaRPr lang="en-US" sz="800" dirty="0"/>
          </a:p>
        </p:txBody>
      </p:sp>
      <p:sp>
        <p:nvSpPr>
          <p:cNvPr id="21" name="Text 19"/>
          <p:cNvSpPr txBox="1"/>
          <p:nvPr/>
        </p:nvSpPr>
        <p:spPr>
          <a:xfrm>
            <a:off x="724205" y="5212080"/>
            <a:ext cx="32388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8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仲間と共に、まだ無い答えを探せる人。</a:t>
            </a:r>
            <a:endParaRPr lang="en-US" sz="800" dirty="0"/>
          </a:p>
        </p:txBody>
      </p:sp>
      <p:sp>
        <p:nvSpPr>
          <p:cNvPr id="22" name="Text 20"/>
          <p:cNvSpPr txBox="1"/>
          <p:nvPr/>
        </p:nvSpPr>
        <p:spPr>
          <a:xfrm>
            <a:off x="4343400" y="4324198"/>
            <a:ext cx="2496312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89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VOICE / EMPLOYEE INTERVIEW</a:t>
            </a:r>
            <a:endParaRPr lang="en-US" sz="800" dirty="0"/>
          </a:p>
        </p:txBody>
      </p:sp>
      <p:sp>
        <p:nvSpPr>
          <p:cNvPr id="23" name="Text 21"/>
          <p:cNvSpPr txBox="1"/>
          <p:nvPr/>
        </p:nvSpPr>
        <p:spPr>
          <a:xfrm>
            <a:off x="4343400" y="4486046"/>
            <a:ext cx="2496312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3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社員インタビュー</a:t>
            </a:r>
            <a:endParaRPr lang="en-US" sz="800" dirty="0"/>
          </a:p>
        </p:txBody>
      </p:sp>
      <p:pic>
        <p:nvPicPr>
          <p:cNvPr id="24" name="Image 0" descr="gen-dedup-081ef3054796073f4c32a90964cf55cd.png"/>
          <p:cNvPicPr>
            <a:picLocks noChangeAspect="1"/>
          </p:cNvPicPr>
          <p:nvPr/>
        </p:nvPicPr>
        <p:blipFill>
          <a:blip r:embed="rId3"/>
          <a:srcRect t="-436" b="-436"/>
          <a:stretch/>
        </p:blipFill>
        <p:spPr>
          <a:xfrm>
            <a:off x="4343400" y="4742993"/>
            <a:ext cx="209398" cy="19202"/>
          </a:xfrm>
          <a:prstGeom prst="rect">
            <a:avLst/>
          </a:prstGeom>
        </p:spPr>
      </p:pic>
      <p:sp>
        <p:nvSpPr>
          <p:cNvPr id="25" name="Text 22"/>
          <p:cNvSpPr txBox="1"/>
          <p:nvPr/>
        </p:nvSpPr>
        <p:spPr>
          <a:xfrm>
            <a:off x="4343400" y="4895698"/>
            <a:ext cx="249631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現役社員1〜2名によるショートインタビュー（入社動機／今の仕事／これから挑戦したいこと）を掲載予定。</a:t>
            </a:r>
            <a:endParaRPr lang="en-US" sz="800" dirty="0"/>
          </a:p>
        </p:txBody>
      </p:sp>
      <p:sp>
        <p:nvSpPr>
          <p:cNvPr id="26" name="Text 23"/>
          <p:cNvSpPr txBox="1"/>
          <p:nvPr/>
        </p:nvSpPr>
        <p:spPr>
          <a:xfrm>
            <a:off x="4343400" y="5554066"/>
            <a:ext cx="1400861" cy="219456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88900" tIns="50800" rIns="88900" bIns="50800" rtlCol="0" anchor="ctr"/>
          <a:lstStyle/>
          <a:p>
            <a:pPr marL="0" indent="0" algn="l">
              <a:buNone/>
            </a:pPr>
            <a:r>
              <a:rPr lang="en-US" sz="800" b="1" kern="0" spc="135" dirty="0" err="1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WEBの採用ページをQRでリンク</a:t>
            </a:r>
            <a:r>
              <a:rPr lang="en-US" sz="800" b="1" kern="0" spc="135" dirty="0">
                <a:solidFill>
                  <a:srgbClr val="009B4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]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533095" y="6152998"/>
            <a:ext cx="38405" cy="123444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5"/>
          <p:cNvSpPr txBox="1"/>
          <p:nvPr/>
        </p:nvSpPr>
        <p:spPr>
          <a:xfrm>
            <a:off x="724205" y="6152998"/>
            <a:ext cx="4572000" cy="1243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64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 LIFE SUPPORT</a:t>
            </a:r>
            <a:endParaRPr lang="en-US" sz="800" dirty="0"/>
          </a:p>
        </p:txBody>
      </p:sp>
      <p:sp>
        <p:nvSpPr>
          <p:cNvPr id="29" name="Text 26"/>
          <p:cNvSpPr txBox="1"/>
          <p:nvPr/>
        </p:nvSpPr>
        <p:spPr>
          <a:xfrm>
            <a:off x="533095" y="6334049"/>
            <a:ext cx="47631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72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GREGIONライフサポート制度</a:t>
            </a:r>
            <a:endParaRPr lang="en-US" sz="1100" dirty="0"/>
          </a:p>
        </p:txBody>
      </p:sp>
      <p:sp>
        <p:nvSpPr>
          <p:cNvPr id="30" name="Text 27"/>
          <p:cNvSpPr txBox="1"/>
          <p:nvPr/>
        </p:nvSpPr>
        <p:spPr>
          <a:xfrm>
            <a:off x="724205" y="6762902"/>
            <a:ext cx="6305702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25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社員一人ひとりの人生を、4つの軸で支える福利厚生制度。</a:t>
            </a:r>
            <a:endParaRPr lang="en-US" sz="800" dirty="0"/>
          </a:p>
        </p:txBody>
      </p:sp>
      <p:pic>
        <p:nvPicPr>
          <p:cNvPr id="31" name="Image 1" descr="gen-dedup-228e7a9fd3dd8b165d18e5d5e11bae38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5002" y="7257593"/>
            <a:ext cx="362102" cy="362102"/>
          </a:xfrm>
          <a:prstGeom prst="rect">
            <a:avLst/>
          </a:prstGeom>
        </p:spPr>
      </p:pic>
      <p:sp>
        <p:nvSpPr>
          <p:cNvPr id="32" name="Text 28"/>
          <p:cNvSpPr txBox="1"/>
          <p:nvPr/>
        </p:nvSpPr>
        <p:spPr>
          <a:xfrm>
            <a:off x="705002" y="7714793"/>
            <a:ext cx="1286561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2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01 / LEARN</a:t>
            </a:r>
            <a:endParaRPr lang="en-US" sz="800" dirty="0"/>
          </a:p>
        </p:txBody>
      </p:sp>
      <p:sp>
        <p:nvSpPr>
          <p:cNvPr id="33" name="Text 29"/>
          <p:cNvSpPr txBox="1"/>
          <p:nvPr/>
        </p:nvSpPr>
        <p:spPr>
          <a:xfrm>
            <a:off x="705002" y="7876642"/>
            <a:ext cx="1286561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学び・成長支援</a:t>
            </a:r>
            <a:endParaRPr lang="en-US" sz="900" dirty="0"/>
          </a:p>
        </p:txBody>
      </p:sp>
      <p:sp>
        <p:nvSpPr>
          <p:cNvPr id="34" name="Text 30"/>
          <p:cNvSpPr txBox="1"/>
          <p:nvPr/>
        </p:nvSpPr>
        <p:spPr>
          <a:xfrm>
            <a:off x="705002" y="8115300"/>
            <a:ext cx="1286561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5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資格取得支援、研修制度</a:t>
            </a:r>
            <a:endParaRPr lang="en-US" sz="800" dirty="0"/>
          </a:p>
        </p:txBody>
      </p:sp>
      <p:pic>
        <p:nvPicPr>
          <p:cNvPr id="35" name="Image 2" descr="gen-dedup-6d3709ff2f99a2f37511b1a28964ef7c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19502" y="7257593"/>
            <a:ext cx="362102" cy="362102"/>
          </a:xfrm>
          <a:prstGeom prst="rect">
            <a:avLst/>
          </a:prstGeom>
        </p:spPr>
      </p:pic>
      <p:sp>
        <p:nvSpPr>
          <p:cNvPr id="36" name="Text 31"/>
          <p:cNvSpPr txBox="1"/>
          <p:nvPr/>
        </p:nvSpPr>
        <p:spPr>
          <a:xfrm>
            <a:off x="2419502" y="7714793"/>
            <a:ext cx="1286561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2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02 / HEALTH</a:t>
            </a:r>
            <a:endParaRPr lang="en-US" sz="800" dirty="0"/>
          </a:p>
        </p:txBody>
      </p:sp>
      <p:sp>
        <p:nvSpPr>
          <p:cNvPr id="37" name="Text 32"/>
          <p:cNvSpPr txBox="1"/>
          <p:nvPr/>
        </p:nvSpPr>
        <p:spPr>
          <a:xfrm>
            <a:off x="2419502" y="7876642"/>
            <a:ext cx="1286561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健康支援</a:t>
            </a:r>
            <a:endParaRPr lang="en-US" sz="900" dirty="0"/>
          </a:p>
        </p:txBody>
      </p:sp>
      <p:sp>
        <p:nvSpPr>
          <p:cNvPr id="38" name="Text 33"/>
          <p:cNvSpPr txBox="1"/>
          <p:nvPr/>
        </p:nvSpPr>
        <p:spPr>
          <a:xfrm>
            <a:off x="2419502" y="8115300"/>
            <a:ext cx="1286561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5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健康診断、健康管理サポート</a:t>
            </a:r>
            <a:endParaRPr lang="en-US" sz="800" dirty="0"/>
          </a:p>
        </p:txBody>
      </p:sp>
      <p:pic>
        <p:nvPicPr>
          <p:cNvPr id="39" name="Image 3" descr="gen-dedup-b69612d0c27b0165d391de3f71945a26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134002" y="7257593"/>
            <a:ext cx="362102" cy="362102"/>
          </a:xfrm>
          <a:prstGeom prst="rect">
            <a:avLst/>
          </a:prstGeom>
        </p:spPr>
      </p:pic>
      <p:sp>
        <p:nvSpPr>
          <p:cNvPr id="40" name="Text 34"/>
          <p:cNvSpPr txBox="1"/>
          <p:nvPr/>
        </p:nvSpPr>
        <p:spPr>
          <a:xfrm>
            <a:off x="4134002" y="7714793"/>
            <a:ext cx="1286561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2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03 / FAMILY</a:t>
            </a:r>
            <a:endParaRPr lang="en-US" sz="800" dirty="0"/>
          </a:p>
        </p:txBody>
      </p:sp>
      <p:sp>
        <p:nvSpPr>
          <p:cNvPr id="41" name="Text 35"/>
          <p:cNvSpPr txBox="1"/>
          <p:nvPr/>
        </p:nvSpPr>
        <p:spPr>
          <a:xfrm>
            <a:off x="4134002" y="7876642"/>
            <a:ext cx="1286561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39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家族支援</a:t>
            </a:r>
            <a:endParaRPr lang="en-US" sz="900" dirty="0"/>
          </a:p>
        </p:txBody>
      </p:sp>
      <p:sp>
        <p:nvSpPr>
          <p:cNvPr id="42" name="Text 36"/>
          <p:cNvSpPr txBox="1"/>
          <p:nvPr/>
        </p:nvSpPr>
        <p:spPr>
          <a:xfrm>
            <a:off x="4134002" y="8115300"/>
            <a:ext cx="1286561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5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家族手当、慶弔関連</a:t>
            </a:r>
            <a:endParaRPr lang="en-US" sz="800" dirty="0"/>
          </a:p>
        </p:txBody>
      </p:sp>
      <p:pic>
        <p:nvPicPr>
          <p:cNvPr id="43" name="Image 4" descr="gen-dedup-8ac6997f056c81763b4a27753241ec32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48502" y="7257593"/>
            <a:ext cx="362102" cy="362102"/>
          </a:xfrm>
          <a:prstGeom prst="rect">
            <a:avLst/>
          </a:prstGeom>
        </p:spPr>
      </p:pic>
      <p:sp>
        <p:nvSpPr>
          <p:cNvPr id="44" name="Text 37"/>
          <p:cNvSpPr txBox="1"/>
          <p:nvPr/>
        </p:nvSpPr>
        <p:spPr>
          <a:xfrm>
            <a:off x="5848502" y="7876642"/>
            <a:ext cx="1047902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kern="0" spc="39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プライベート</a:t>
            </a:r>
            <a:endParaRPr lang="en-US" sz="900" dirty="0"/>
          </a:p>
          <a:p>
            <a:pPr marL="0" indent="0" algn="l">
              <a:buNone/>
            </a:pPr>
            <a:r>
              <a:rPr lang="en-US" sz="900" b="1" kern="0" spc="39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充実支援</a:t>
            </a:r>
            <a:endParaRPr lang="en-US" sz="900" dirty="0"/>
          </a:p>
        </p:txBody>
      </p:sp>
      <p:sp>
        <p:nvSpPr>
          <p:cNvPr id="45" name="Text 38"/>
          <p:cNvSpPr txBox="1"/>
          <p:nvPr/>
        </p:nvSpPr>
        <p:spPr>
          <a:xfrm>
            <a:off x="5848502" y="7714793"/>
            <a:ext cx="1047902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62" dirty="0">
                <a:solidFill>
                  <a:srgbClr val="FFFFFF">
                    <a:alpha val="8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04 / PRIVATE</a:t>
            </a:r>
            <a:endParaRPr lang="en-US" sz="800" dirty="0"/>
          </a:p>
        </p:txBody>
      </p:sp>
      <p:sp>
        <p:nvSpPr>
          <p:cNvPr id="46" name="Text 39"/>
          <p:cNvSpPr txBox="1"/>
          <p:nvPr/>
        </p:nvSpPr>
        <p:spPr>
          <a:xfrm>
            <a:off x="5848502" y="8296351"/>
            <a:ext cx="10479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5" dirty="0">
                <a:solidFill>
                  <a:srgbClr val="FFFFFF">
                    <a:alpha val="92000"/>
                  </a:srgbClr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休暇制度、余暇支援</a:t>
            </a:r>
            <a:endParaRPr lang="en-US" sz="800" dirty="0"/>
          </a:p>
        </p:txBody>
      </p:sp>
      <p:sp>
        <p:nvSpPr>
          <p:cNvPr id="47" name="Text 40"/>
          <p:cNvSpPr txBox="1"/>
          <p:nvPr/>
        </p:nvSpPr>
        <p:spPr>
          <a:xfrm>
            <a:off x="724205" y="8952890"/>
            <a:ext cx="190561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10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BENEFITS &amp; CONDITIONS</a:t>
            </a:r>
            <a:endParaRPr lang="en-US" sz="800" dirty="0"/>
          </a:p>
        </p:txBody>
      </p:sp>
      <p:sp>
        <p:nvSpPr>
          <p:cNvPr id="48" name="Text 41"/>
          <p:cNvSpPr txBox="1"/>
          <p:nvPr/>
        </p:nvSpPr>
        <p:spPr>
          <a:xfrm>
            <a:off x="724205" y="9124798"/>
            <a:ext cx="19056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待遇・福利厚生の要点</a:t>
            </a:r>
            <a:endParaRPr lang="en-US" sz="1000" dirty="0"/>
          </a:p>
        </p:txBody>
      </p:sp>
      <p:sp>
        <p:nvSpPr>
          <p:cNvPr id="49" name="Text 42"/>
          <p:cNvSpPr txBox="1"/>
          <p:nvPr/>
        </p:nvSpPr>
        <p:spPr>
          <a:xfrm>
            <a:off x="2819095" y="9029700"/>
            <a:ext cx="1334110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48" dirty="0">
                <a:solidFill>
                  <a:srgbClr val="4A4A4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ANNUAL HOLIDAYS</a:t>
            </a:r>
            <a:endParaRPr lang="en-US" sz="800" dirty="0"/>
          </a:p>
        </p:txBody>
      </p:sp>
      <p:sp>
        <p:nvSpPr>
          <p:cNvPr id="50" name="Text 43"/>
          <p:cNvSpPr txBox="1"/>
          <p:nvPr/>
        </p:nvSpPr>
        <p:spPr>
          <a:xfrm>
            <a:off x="2819095" y="9210751"/>
            <a:ext cx="13341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51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112</a:t>
            </a:r>
            <a:r>
              <a:rPr lang="en-US" sz="1000" b="1" kern="0" spc="51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日</a:t>
            </a:r>
            <a:endParaRPr lang="en-US" sz="2500" dirty="0"/>
          </a:p>
        </p:txBody>
      </p:sp>
      <p:sp>
        <p:nvSpPr>
          <p:cNvPr id="51" name="Text 44"/>
          <p:cNvSpPr txBox="1"/>
          <p:nvPr/>
        </p:nvSpPr>
        <p:spPr>
          <a:xfrm>
            <a:off x="2819095" y="9591142"/>
            <a:ext cx="1334110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28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年間休日</a:t>
            </a:r>
            <a:endParaRPr lang="en-US" sz="800" dirty="0"/>
          </a:p>
        </p:txBody>
      </p:sp>
      <p:sp>
        <p:nvSpPr>
          <p:cNvPr id="52" name="Text 45"/>
          <p:cNvSpPr txBox="1"/>
          <p:nvPr/>
        </p:nvSpPr>
        <p:spPr>
          <a:xfrm>
            <a:off x="4248302" y="9029700"/>
            <a:ext cx="1524305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48" dirty="0">
                <a:solidFill>
                  <a:srgbClr val="4A4A4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QUALIFICATION</a:t>
            </a:r>
            <a:endParaRPr lang="en-US" sz="800" dirty="0"/>
          </a:p>
        </p:txBody>
      </p:sp>
      <p:sp>
        <p:nvSpPr>
          <p:cNvPr id="53" name="Text 46"/>
          <p:cNvSpPr txBox="1"/>
          <p:nvPr/>
        </p:nvSpPr>
        <p:spPr>
          <a:xfrm>
            <a:off x="4248302" y="9210751"/>
            <a:ext cx="1524305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51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6</a:t>
            </a:r>
            <a:r>
              <a:rPr lang="en-US" sz="1000" b="1" kern="0" spc="51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万円</a:t>
            </a:r>
            <a:endParaRPr lang="en-US" sz="2500" dirty="0"/>
          </a:p>
        </p:txBody>
      </p:sp>
      <p:sp>
        <p:nvSpPr>
          <p:cNvPr id="54" name="Text 47"/>
          <p:cNvSpPr txBox="1"/>
          <p:nvPr/>
        </p:nvSpPr>
        <p:spPr>
          <a:xfrm>
            <a:off x="4248302" y="9591142"/>
            <a:ext cx="1524305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28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資格手当 最大 ／月</a:t>
            </a:r>
            <a:endParaRPr lang="en-US" sz="800" dirty="0"/>
          </a:p>
        </p:txBody>
      </p:sp>
      <p:sp>
        <p:nvSpPr>
          <p:cNvPr id="55" name="Text 48"/>
          <p:cNvSpPr txBox="1"/>
          <p:nvPr/>
        </p:nvSpPr>
        <p:spPr>
          <a:xfrm>
            <a:off x="5867705" y="9029700"/>
            <a:ext cx="1162202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48" dirty="0">
                <a:solidFill>
                  <a:srgbClr val="4A4A4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FAMILY / SOCIAL</a:t>
            </a:r>
            <a:endParaRPr lang="en-US" sz="800" dirty="0"/>
          </a:p>
        </p:txBody>
      </p:sp>
      <p:sp>
        <p:nvSpPr>
          <p:cNvPr id="56" name="Text 49"/>
          <p:cNvSpPr txBox="1"/>
          <p:nvPr/>
        </p:nvSpPr>
        <p:spPr>
          <a:xfrm>
            <a:off x="5867705" y="9210751"/>
            <a:ext cx="11622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kern="0" spc="30" dirty="0">
                <a:solidFill>
                  <a:srgbClr val="007A3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r Gabe" panose="020F0502020204030204" pitchFamily="34" charset="0"/>
              </a:rPr>
              <a:t>家族手当</a:t>
            </a:r>
            <a:endParaRPr lang="en-US" sz="1400" dirty="0">
              <a:latin typeface="Meiryo" panose="020B0604030504040204" pitchFamily="34" charset="-128"/>
              <a:ea typeface="Meiryo" panose="020B0604030504040204" pitchFamily="34" charset="-128"/>
              <a:cs typeface="Mr Gabe" panose="020F0502020204030204" pitchFamily="34" charset="0"/>
            </a:endParaRPr>
          </a:p>
          <a:p>
            <a:pPr marL="0" indent="0" algn="l">
              <a:buNone/>
            </a:pPr>
            <a:r>
              <a:rPr lang="en-US" sz="1400" b="1" kern="0" spc="30" dirty="0">
                <a:solidFill>
                  <a:srgbClr val="007A37"/>
                </a:solidFill>
                <a:latin typeface="Meiryo" panose="020B0604030504040204" pitchFamily="34" charset="-128"/>
                <a:ea typeface="Meiryo" panose="020B0604030504040204" pitchFamily="34" charset="-128"/>
                <a:cs typeface="Mr Gabe" panose="020F0502020204030204" pitchFamily="34" charset="0"/>
              </a:rPr>
              <a:t>各種完備</a:t>
            </a:r>
            <a:endParaRPr lang="en-US" sz="1400" dirty="0">
              <a:latin typeface="Meiryo" panose="020B0604030504040204" pitchFamily="34" charset="-128"/>
              <a:ea typeface="Meiryo" panose="020B0604030504040204" pitchFamily="34" charset="-128"/>
              <a:cs typeface="Mr Gabe" panose="020F0502020204030204" pitchFamily="34" charset="0"/>
            </a:endParaRPr>
          </a:p>
        </p:txBody>
      </p:sp>
      <p:sp>
        <p:nvSpPr>
          <p:cNvPr id="57" name="Text 50"/>
          <p:cNvSpPr txBox="1"/>
          <p:nvPr/>
        </p:nvSpPr>
        <p:spPr>
          <a:xfrm>
            <a:off x="5867705" y="9724644"/>
            <a:ext cx="1162202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28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社会保険完備</a:t>
            </a:r>
            <a:endParaRPr lang="en-US" sz="800" dirty="0"/>
          </a:p>
        </p:txBody>
      </p:sp>
      <p:sp>
        <p:nvSpPr>
          <p:cNvPr id="58" name="Text 51"/>
          <p:cNvSpPr txBox="1"/>
          <p:nvPr/>
        </p:nvSpPr>
        <p:spPr>
          <a:xfrm>
            <a:off x="533095" y="10315346"/>
            <a:ext cx="47631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8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あなたの新しい一歩を、ここから。</a:t>
            </a:r>
            <a:endParaRPr lang="en-US" sz="900" dirty="0"/>
          </a:p>
        </p:txBody>
      </p:sp>
      <p:sp>
        <p:nvSpPr>
          <p:cNvPr id="59" name="Text 52"/>
          <p:cNvSpPr txBox="1"/>
          <p:nvPr/>
        </p:nvSpPr>
        <p:spPr>
          <a:xfrm>
            <a:off x="5486400" y="10334549"/>
            <a:ext cx="1543507" cy="1435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165" dirty="0">
                <a:solidFill>
                  <a:srgbClr val="FFFFFF">
                    <a:alpha val="85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詳細は裏表紙 QR より →</a:t>
            </a:r>
            <a:endParaRPr lang="en-US" sz="800" dirty="0"/>
          </a:p>
        </p:txBody>
      </p:sp>
      <p:pic>
        <p:nvPicPr>
          <p:cNvPr id="60" name="Image 5" descr="gen-dedup-1003fe252cbd4cf2cdf902a2ed0445b8.png"/>
          <p:cNvPicPr>
            <a:picLocks noChangeAspect="1"/>
          </p:cNvPicPr>
          <p:nvPr/>
        </p:nvPicPr>
        <p:blipFill>
          <a:blip r:embed="rId8">
            <a:alphaModFix amt="50000"/>
          </a:blip>
          <a:srcRect/>
          <a:stretch/>
        </p:blipFill>
        <p:spPr>
          <a:xfrm>
            <a:off x="6096305" y="1714500"/>
            <a:ext cx="114300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3002" cy="3238805"/>
          </a:xfrm>
          <a:prstGeom prst="rect">
            <a:avLst/>
          </a:prstGeom>
          <a:solidFill>
            <a:srgbClr val="063C1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5048402" y="4114800"/>
            <a:ext cx="1981505" cy="16194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3866998" cy="3238805"/>
          </a:xfrm>
          <a:custGeom>
            <a:avLst/>
            <a:gdLst/>
            <a:ahLst/>
            <a:cxnLst/>
            <a:rect l="l" t="t" r="r" b="b"/>
            <a:pathLst>
              <a:path w="3866998" h="3238805">
                <a:moveTo>
                  <a:pt x="0" y="0"/>
                </a:moveTo>
                <a:lnTo>
                  <a:pt x="3866998" y="0"/>
                </a:lnTo>
                <a:lnTo>
                  <a:pt x="2706898" y="3238805"/>
                </a:lnTo>
                <a:lnTo>
                  <a:pt x="0" y="3238805"/>
                </a:lnTo>
                <a:close/>
              </a:path>
            </a:pathLst>
          </a:custGeom>
          <a:solidFill>
            <a:srgbClr val="009B4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Shape 3"/>
          <p:cNvSpPr/>
          <p:nvPr/>
        </p:nvSpPr>
        <p:spPr>
          <a:xfrm>
            <a:off x="5238598" y="7334402"/>
            <a:ext cx="1619402" cy="1619402"/>
          </a:xfrm>
          <a:prstGeom prst="rect">
            <a:avLst/>
          </a:prstGeom>
          <a:solidFill>
            <a:srgbClr val="FFFFFF"/>
          </a:solidFill>
          <a:ln w="12700">
            <a:solidFill>
              <a:srgbClr val="DCD9CE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6" name="Image 0" descr="gen-dedup-bb30d6ff0f128fd580d63ae2f09f440c.png"/>
          <p:cNvPicPr>
            <a:picLocks noChangeAspect="1"/>
          </p:cNvPicPr>
          <p:nvPr/>
        </p:nvPicPr>
        <p:blipFill>
          <a:blip r:embed="rId3"/>
          <a:srcRect l="-2083" r="-2083"/>
          <a:stretch/>
        </p:blipFill>
        <p:spPr>
          <a:xfrm>
            <a:off x="533095" y="10000793"/>
            <a:ext cx="6495898" cy="9144"/>
          </a:xfrm>
          <a:prstGeom prst="rect">
            <a:avLst/>
          </a:prstGeom>
        </p:spPr>
      </p:pic>
      <p:pic>
        <p:nvPicPr>
          <p:cNvPr id="7" name="Image 1" descr="gen-dedup-1003fe252cbd4cf2cdf902a2ed0445b8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4953305" y="571500"/>
            <a:ext cx="1904695" cy="1904695"/>
          </a:xfrm>
          <a:prstGeom prst="rect">
            <a:avLst/>
          </a:prstGeom>
        </p:spPr>
      </p:pic>
      <p:pic>
        <p:nvPicPr>
          <p:cNvPr id="8" name="Image 2" descr="gen-dedup-6b8243cbefb739de779244b13f37081b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3095" y="533095"/>
            <a:ext cx="342900" cy="342900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952805" y="628193"/>
            <a:ext cx="2667305" cy="1335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42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</a:t>
            </a:r>
            <a:r>
              <a:rPr lang="en-US" sz="800" b="1" kern="0" spc="42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GROUP</a:t>
            </a:r>
            <a:endParaRPr lang="en-US" sz="1000" dirty="0"/>
          </a:p>
        </p:txBody>
      </p:sp>
      <p:sp>
        <p:nvSpPr>
          <p:cNvPr id="10" name="Text 5"/>
          <p:cNvSpPr txBox="1"/>
          <p:nvPr/>
        </p:nvSpPr>
        <p:spPr>
          <a:xfrm>
            <a:off x="5715000" y="628193"/>
            <a:ext cx="1334110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800" kern="0" spc="216" dirty="0">
                <a:solidFill>
                  <a:srgbClr val="FFFFFF">
                    <a:alpha val="70000"/>
                  </a:srgbClr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08 · PROFILE</a:t>
            </a:r>
            <a:endParaRPr lang="en-US" sz="800" dirty="0"/>
          </a:p>
        </p:txBody>
      </p:sp>
      <p:sp>
        <p:nvSpPr>
          <p:cNvPr id="11" name="Text 6"/>
          <p:cNvSpPr txBox="1"/>
          <p:nvPr/>
        </p:nvSpPr>
        <p:spPr>
          <a:xfrm>
            <a:off x="533095" y="1505102"/>
            <a:ext cx="4763110" cy="5340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100" kern="0" spc="336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PROFILE</a:t>
            </a:r>
            <a:endParaRPr lang="en-US" sz="4100" dirty="0"/>
          </a:p>
        </p:txBody>
      </p:sp>
      <p:sp>
        <p:nvSpPr>
          <p:cNvPr id="12" name="Text 7"/>
          <p:cNvSpPr txBox="1"/>
          <p:nvPr/>
        </p:nvSpPr>
        <p:spPr>
          <a:xfrm>
            <a:off x="533095" y="2247595"/>
            <a:ext cx="571500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" kern="0" spc="156" dirty="0">
                <a:solidFill>
                  <a:srgbClr val="FFFFFF">
                    <a:alpha val="85000"/>
                  </a:srgbClr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会社概要</a:t>
            </a:r>
            <a:endParaRPr lang="en-US" sz="900" dirty="0"/>
          </a:p>
        </p:txBody>
      </p:sp>
      <p:pic>
        <p:nvPicPr>
          <p:cNvPr id="13" name="Image 3" descr="gen-dedup-6acc371a857155be81e37d3768e10608.png"/>
          <p:cNvPicPr>
            <a:picLocks noChangeAspect="1"/>
          </p:cNvPicPr>
          <p:nvPr/>
        </p:nvPicPr>
        <p:blipFill>
          <a:blip r:embed="rId6">
            <a:alphaModFix amt="60000"/>
          </a:blip>
          <a:srcRect l="-2083" r="-2083"/>
          <a:stretch/>
        </p:blipFill>
        <p:spPr>
          <a:xfrm>
            <a:off x="533095" y="2704795"/>
            <a:ext cx="457200" cy="9144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4000500" y="2348179"/>
            <a:ext cx="3048610" cy="490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85"/>
              </a:lnSpc>
              <a:buNone/>
            </a:pPr>
            <a:r>
              <a:rPr lang="en-US" sz="1000" i="1" kern="0" spc="147" dirty="0">
                <a:solidFill>
                  <a:srgbClr val="FFFFFF">
                    <a:alpha val="85000"/>
                  </a:srgbClr>
                </a:solidFill>
                <a:latin typeface="Noto Serif JP" pitchFamily="34" charset="0"/>
                <a:ea typeface="Noto Serif JP" pitchFamily="34" charset="-122"/>
                <a:cs typeface="Noto Serif JP" pitchFamily="34" charset="-120"/>
              </a:rPr>
              <a:t>Empower the region,</a:t>
            </a:r>
            <a:endParaRPr lang="en-US" sz="1000" dirty="0"/>
          </a:p>
          <a:p>
            <a:pPr marL="0" indent="0" algn="r">
              <a:lnSpc>
                <a:spcPts val="1785"/>
              </a:lnSpc>
              <a:buNone/>
            </a:pPr>
            <a:r>
              <a:rPr lang="en-US" sz="1000" i="1" kern="0" spc="147" dirty="0">
                <a:solidFill>
                  <a:srgbClr val="FFFFFF">
                    <a:alpha val="85000"/>
                  </a:srgbClr>
                </a:solidFill>
                <a:latin typeface="Noto Serif JP" pitchFamily="34" charset="0"/>
                <a:ea typeface="Noto Serif JP" pitchFamily="34" charset="-122"/>
                <a:cs typeface="Noto Serif JP" pitchFamily="34" charset="-120"/>
              </a:rPr>
              <a:t>grow together.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533095" y="3696005"/>
            <a:ext cx="38405" cy="123444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0"/>
          <p:cNvSpPr txBox="1"/>
          <p:nvPr/>
        </p:nvSpPr>
        <p:spPr>
          <a:xfrm>
            <a:off x="724205" y="3696005"/>
            <a:ext cx="4000500" cy="1243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64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CORPORATE DATA</a:t>
            </a:r>
            <a:endParaRPr lang="en-US" sz="800" dirty="0"/>
          </a:p>
        </p:txBody>
      </p:sp>
      <p:sp>
        <p:nvSpPr>
          <p:cNvPr id="17" name="Shape 11"/>
          <p:cNvSpPr/>
          <p:nvPr/>
        </p:nvSpPr>
        <p:spPr>
          <a:xfrm>
            <a:off x="724205" y="4668012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2"/>
          <p:cNvSpPr txBox="1"/>
          <p:nvPr/>
        </p:nvSpPr>
        <p:spPr>
          <a:xfrm>
            <a:off x="724205" y="4209898"/>
            <a:ext cx="8385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社 名</a:t>
            </a:r>
            <a:endParaRPr lang="en-US" sz="800" dirty="0"/>
          </a:p>
        </p:txBody>
      </p:sp>
      <p:sp>
        <p:nvSpPr>
          <p:cNvPr id="19" name="Text 13"/>
          <p:cNvSpPr txBox="1"/>
          <p:nvPr/>
        </p:nvSpPr>
        <p:spPr>
          <a:xfrm>
            <a:off x="1561795" y="4183380"/>
            <a:ext cx="323880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株式会社グリージョン</a:t>
            </a:r>
            <a:endParaRPr lang="en-US" sz="800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7A7A7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GREGION Co., Ltd.</a:t>
            </a:r>
            <a:endParaRPr lang="en-US" sz="800" dirty="0"/>
          </a:p>
        </p:txBody>
      </p:sp>
      <p:sp>
        <p:nvSpPr>
          <p:cNvPr id="20" name="Shape 14"/>
          <p:cNvSpPr/>
          <p:nvPr/>
        </p:nvSpPr>
        <p:spPr>
          <a:xfrm>
            <a:off x="724205" y="5226710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5"/>
          <p:cNvSpPr txBox="1"/>
          <p:nvPr/>
        </p:nvSpPr>
        <p:spPr>
          <a:xfrm>
            <a:off x="724205" y="4769510"/>
            <a:ext cx="8385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所 在 地</a:t>
            </a:r>
            <a:endParaRPr lang="en-US" sz="800" dirty="0"/>
          </a:p>
        </p:txBody>
      </p:sp>
      <p:sp>
        <p:nvSpPr>
          <p:cNvPr id="22" name="Text 16"/>
          <p:cNvSpPr txBox="1"/>
          <p:nvPr/>
        </p:nvSpPr>
        <p:spPr>
          <a:xfrm>
            <a:off x="1561795" y="4742993"/>
            <a:ext cx="323880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〒975-0039</a:t>
            </a:r>
            <a:endParaRPr lang="en-US" sz="800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福島県南相馬市原町区青葉町 2-3</a:t>
            </a:r>
            <a:endParaRPr lang="en-US" sz="800" dirty="0"/>
          </a:p>
        </p:txBody>
      </p:sp>
      <p:sp>
        <p:nvSpPr>
          <p:cNvPr id="23" name="Shape 17"/>
          <p:cNvSpPr/>
          <p:nvPr/>
        </p:nvSpPr>
        <p:spPr>
          <a:xfrm>
            <a:off x="724205" y="5602529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Text 18"/>
          <p:cNvSpPr txBox="1"/>
          <p:nvPr/>
        </p:nvSpPr>
        <p:spPr>
          <a:xfrm>
            <a:off x="724205" y="5325466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代表電話</a:t>
            </a:r>
            <a:endParaRPr lang="en-US" sz="800" dirty="0"/>
          </a:p>
        </p:txBody>
      </p:sp>
      <p:sp>
        <p:nvSpPr>
          <p:cNvPr id="25" name="Text 19"/>
          <p:cNvSpPr txBox="1"/>
          <p:nvPr/>
        </p:nvSpPr>
        <p:spPr>
          <a:xfrm>
            <a:off x="1561795" y="5325466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0244-22-4101 </a:t>
            </a:r>
            <a:r>
              <a:rPr lang="en-US" sz="800" kern="0" spc="16" dirty="0">
                <a:solidFill>
                  <a:srgbClr val="7A7A7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（FAX：0244-24-0580）</a:t>
            </a:r>
            <a:endParaRPr lang="en-US" sz="800" dirty="0"/>
          </a:p>
        </p:txBody>
      </p:sp>
      <p:sp>
        <p:nvSpPr>
          <p:cNvPr id="26" name="Shape 20"/>
          <p:cNvSpPr/>
          <p:nvPr/>
        </p:nvSpPr>
        <p:spPr>
          <a:xfrm>
            <a:off x="724205" y="5980176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1"/>
          <p:cNvSpPr txBox="1"/>
          <p:nvPr/>
        </p:nvSpPr>
        <p:spPr>
          <a:xfrm>
            <a:off x="724205" y="5704027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設 立</a:t>
            </a:r>
            <a:endParaRPr lang="en-US" sz="800" dirty="0"/>
          </a:p>
        </p:txBody>
      </p:sp>
      <p:sp>
        <p:nvSpPr>
          <p:cNvPr id="28" name="Text 22"/>
          <p:cNvSpPr txBox="1"/>
          <p:nvPr/>
        </p:nvSpPr>
        <p:spPr>
          <a:xfrm>
            <a:off x="1561795" y="5704027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昭和35年（1960年）12月28日</a:t>
            </a:r>
            <a:endParaRPr lang="en-US" sz="800" dirty="0"/>
          </a:p>
        </p:txBody>
      </p:sp>
      <p:sp>
        <p:nvSpPr>
          <p:cNvPr id="29" name="Shape 23"/>
          <p:cNvSpPr/>
          <p:nvPr/>
        </p:nvSpPr>
        <p:spPr>
          <a:xfrm>
            <a:off x="724205" y="6358738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0" name="Text 24"/>
          <p:cNvSpPr txBox="1"/>
          <p:nvPr/>
        </p:nvSpPr>
        <p:spPr>
          <a:xfrm>
            <a:off x="724205" y="6081674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資 本 金</a:t>
            </a:r>
            <a:endParaRPr lang="en-US" sz="800" dirty="0"/>
          </a:p>
        </p:txBody>
      </p:sp>
      <p:sp>
        <p:nvSpPr>
          <p:cNvPr id="31" name="Text 25"/>
          <p:cNvSpPr txBox="1"/>
          <p:nvPr/>
        </p:nvSpPr>
        <p:spPr>
          <a:xfrm>
            <a:off x="1561795" y="6081674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95,000千円（9,500万円）</a:t>
            </a:r>
            <a:endParaRPr lang="en-US" sz="800" dirty="0"/>
          </a:p>
        </p:txBody>
      </p:sp>
      <p:sp>
        <p:nvSpPr>
          <p:cNvPr id="32" name="Shape 26"/>
          <p:cNvSpPr/>
          <p:nvPr/>
        </p:nvSpPr>
        <p:spPr>
          <a:xfrm>
            <a:off x="724205" y="6736385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3" name="Text 27"/>
          <p:cNvSpPr txBox="1"/>
          <p:nvPr/>
        </p:nvSpPr>
        <p:spPr>
          <a:xfrm>
            <a:off x="724205" y="6460236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代 表 者</a:t>
            </a:r>
            <a:endParaRPr lang="en-US" sz="800" dirty="0"/>
          </a:p>
        </p:txBody>
      </p:sp>
      <p:sp>
        <p:nvSpPr>
          <p:cNvPr id="34" name="Text 28"/>
          <p:cNvSpPr txBox="1"/>
          <p:nvPr/>
        </p:nvSpPr>
        <p:spPr>
          <a:xfrm>
            <a:off x="1561795" y="6460236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代表取締役 渋佐 寿彦</a:t>
            </a:r>
            <a:endParaRPr lang="en-US" sz="800" dirty="0"/>
          </a:p>
        </p:txBody>
      </p:sp>
      <p:sp>
        <p:nvSpPr>
          <p:cNvPr id="35" name="Shape 29"/>
          <p:cNvSpPr/>
          <p:nvPr/>
        </p:nvSpPr>
        <p:spPr>
          <a:xfrm>
            <a:off x="724205" y="7114946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" name="Text 30"/>
          <p:cNvSpPr txBox="1"/>
          <p:nvPr/>
        </p:nvSpPr>
        <p:spPr>
          <a:xfrm>
            <a:off x="724205" y="6837883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従業員数</a:t>
            </a:r>
            <a:endParaRPr lang="en-US" sz="800" dirty="0"/>
          </a:p>
        </p:txBody>
      </p:sp>
      <p:sp>
        <p:nvSpPr>
          <p:cNvPr id="37" name="Text 31"/>
          <p:cNvSpPr txBox="1"/>
          <p:nvPr/>
        </p:nvSpPr>
        <p:spPr>
          <a:xfrm>
            <a:off x="1561795" y="6837883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約80名（グループ全体）</a:t>
            </a:r>
            <a:endParaRPr lang="en-US" sz="800" dirty="0"/>
          </a:p>
        </p:txBody>
      </p:sp>
      <p:sp>
        <p:nvSpPr>
          <p:cNvPr id="38" name="Shape 32"/>
          <p:cNvSpPr/>
          <p:nvPr/>
        </p:nvSpPr>
        <p:spPr>
          <a:xfrm>
            <a:off x="724205" y="7674559"/>
            <a:ext cx="4076395" cy="9144"/>
          </a:xfrm>
          <a:prstGeom prst="rect">
            <a:avLst/>
          </a:prstGeom>
          <a:solidFill>
            <a:srgbClr val="DCD9CE"/>
          </a:solidFill>
          <a:ln w="12700">
            <a:solidFill>
              <a:srgbClr val="DCD9C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9" name="Text 33"/>
          <p:cNvSpPr txBox="1"/>
          <p:nvPr/>
        </p:nvSpPr>
        <p:spPr>
          <a:xfrm>
            <a:off x="724205" y="7216445"/>
            <a:ext cx="8385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事業内容</a:t>
            </a:r>
            <a:endParaRPr lang="en-US" sz="800" dirty="0"/>
          </a:p>
        </p:txBody>
      </p:sp>
      <p:sp>
        <p:nvSpPr>
          <p:cNvPr id="40" name="Text 34"/>
          <p:cNvSpPr txBox="1"/>
          <p:nvPr/>
        </p:nvSpPr>
        <p:spPr>
          <a:xfrm>
            <a:off x="1561795" y="7189927"/>
            <a:ext cx="323880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インフラ事業／ガソリン・灯油事業／</a:t>
            </a:r>
            <a:endParaRPr lang="en-US" sz="800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ライフスタイル関連事業</a:t>
            </a:r>
            <a:endParaRPr lang="en-US" sz="800" dirty="0"/>
          </a:p>
        </p:txBody>
      </p:sp>
      <p:sp>
        <p:nvSpPr>
          <p:cNvPr id="41" name="Text 35"/>
          <p:cNvSpPr txBox="1"/>
          <p:nvPr/>
        </p:nvSpPr>
        <p:spPr>
          <a:xfrm>
            <a:off x="724205" y="7772400"/>
            <a:ext cx="8385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20" dirty="0">
                <a:solidFill>
                  <a:srgbClr val="007A37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 E B</a:t>
            </a:r>
            <a:endParaRPr lang="en-US" sz="800" dirty="0"/>
          </a:p>
        </p:txBody>
      </p:sp>
      <p:sp>
        <p:nvSpPr>
          <p:cNvPr id="42" name="Text 36"/>
          <p:cNvSpPr txBox="1"/>
          <p:nvPr/>
        </p:nvSpPr>
        <p:spPr>
          <a:xfrm>
            <a:off x="1561795" y="7772400"/>
            <a:ext cx="3238805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gregion.jp</a:t>
            </a:r>
            <a:endParaRPr lang="en-US" sz="800" dirty="0"/>
          </a:p>
        </p:txBody>
      </p:sp>
      <p:sp>
        <p:nvSpPr>
          <p:cNvPr id="43" name="Shape 37"/>
          <p:cNvSpPr/>
          <p:nvPr/>
        </p:nvSpPr>
        <p:spPr>
          <a:xfrm>
            <a:off x="5048402" y="3696005"/>
            <a:ext cx="38405" cy="123444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4" name="Text 38"/>
          <p:cNvSpPr txBox="1"/>
          <p:nvPr/>
        </p:nvSpPr>
        <p:spPr>
          <a:xfrm>
            <a:off x="5239512" y="3696005"/>
            <a:ext cx="1790395" cy="1243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64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ACCESS</a:t>
            </a:r>
            <a:endParaRPr lang="en-US" sz="800" dirty="0"/>
          </a:p>
        </p:txBody>
      </p:sp>
      <p:pic>
        <p:nvPicPr>
          <p:cNvPr id="45" name="Image 4" descr="gen-dedup-243fc9ac41d9a91dc2b6a6de181e85ed.png"/>
          <p:cNvPicPr>
            <a:picLocks noChangeAspect="1"/>
          </p:cNvPicPr>
          <p:nvPr/>
        </p:nvPicPr>
        <p:blipFill>
          <a:blip r:embed="rId7"/>
          <a:srcRect l="-3" r="-3"/>
          <a:stretch/>
        </p:blipFill>
        <p:spPr>
          <a:xfrm>
            <a:off x="5048402" y="4114800"/>
            <a:ext cx="1981505" cy="1619402"/>
          </a:xfrm>
          <a:prstGeom prst="rect">
            <a:avLst/>
          </a:prstGeom>
        </p:spPr>
      </p:pic>
      <p:sp>
        <p:nvSpPr>
          <p:cNvPr id="46" name="Text 39"/>
          <p:cNvSpPr txBox="1"/>
          <p:nvPr/>
        </p:nvSpPr>
        <p:spPr>
          <a:xfrm>
            <a:off x="5048402" y="5827471"/>
            <a:ext cx="1981505" cy="3355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37"/>
              </a:lnSpc>
              <a:buNone/>
            </a:pPr>
            <a:r>
              <a:rPr lang="en-US" sz="800" kern="0" spc="15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JR常磐線 原町駅より</a:t>
            </a:r>
            <a:endParaRPr lang="en-US" sz="800" dirty="0"/>
          </a:p>
          <a:p>
            <a:pPr marL="0" indent="0" algn="l">
              <a:lnSpc>
                <a:spcPts val="1237"/>
              </a:lnSpc>
              <a:buNone/>
            </a:pPr>
            <a:r>
              <a:rPr lang="en-US" sz="800" b="1" kern="0" spc="15" dirty="0">
                <a:solidFill>
                  <a:srgbClr val="1A1A1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徒歩約7分</a:t>
            </a:r>
            <a:endParaRPr lang="en-US" sz="800" dirty="0"/>
          </a:p>
        </p:txBody>
      </p:sp>
      <p:sp>
        <p:nvSpPr>
          <p:cNvPr id="47" name="Shape 40"/>
          <p:cNvSpPr/>
          <p:nvPr/>
        </p:nvSpPr>
        <p:spPr>
          <a:xfrm>
            <a:off x="5048402" y="6534302"/>
            <a:ext cx="38405" cy="123444"/>
          </a:xfrm>
          <a:prstGeom prst="rect">
            <a:avLst/>
          </a:prstGeom>
          <a:solidFill>
            <a:srgbClr val="009B46"/>
          </a:solidFill>
          <a:ln w="12700">
            <a:solidFill>
              <a:srgbClr val="009B4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8" name="Text 41"/>
          <p:cNvSpPr txBox="1"/>
          <p:nvPr/>
        </p:nvSpPr>
        <p:spPr>
          <a:xfrm>
            <a:off x="5239512" y="6534302"/>
            <a:ext cx="1790395" cy="1243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64" dirty="0">
                <a:solidFill>
                  <a:srgbClr val="007A3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WEB SITE</a:t>
            </a:r>
            <a:endParaRPr lang="en-US" sz="800" dirty="0"/>
          </a:p>
        </p:txBody>
      </p:sp>
      <p:sp>
        <p:nvSpPr>
          <p:cNvPr id="49" name="Text 42"/>
          <p:cNvSpPr txBox="1"/>
          <p:nvPr/>
        </p:nvSpPr>
        <p:spPr>
          <a:xfrm>
            <a:off x="5238598" y="6896405"/>
            <a:ext cx="179131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6" dirty="0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WEB SITE</a:t>
            </a:r>
            <a:r>
              <a:rPr lang="ja-JP" altLang="en-US" sz="800" kern="0" spc="16">
                <a:solidFill>
                  <a:srgbClr val="4A4A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 はこちら</a:t>
            </a:r>
            <a:endParaRPr lang="en-US" sz="800" dirty="0"/>
          </a:p>
        </p:txBody>
      </p:sp>
      <p:sp>
        <p:nvSpPr>
          <p:cNvPr id="50" name="Text 43"/>
          <p:cNvSpPr txBox="1"/>
          <p:nvPr/>
        </p:nvSpPr>
        <p:spPr>
          <a:xfrm>
            <a:off x="533095" y="10229393"/>
            <a:ext cx="6496812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800" kern="0" spc="148" dirty="0">
                <a:solidFill>
                  <a:srgbClr val="7A7A7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© GREGION Co., Ltd. · Company &amp; Recruiting Book 2026</a:t>
            </a:r>
            <a:endParaRPr lang="en-US" sz="800" dirty="0"/>
          </a:p>
        </p:txBody>
      </p:sp>
      <p:pic>
        <p:nvPicPr>
          <p:cNvPr id="51" name="Image 5" descr="gen-dedup-f2183855e5ac2f5a6da93f420195d2c9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352898" y="7448702"/>
            <a:ext cx="1390802" cy="1390802"/>
          </a:xfrm>
          <a:prstGeom prst="rect">
            <a:avLst/>
          </a:prstGeom>
        </p:spPr>
      </p:pic>
      <p:sp>
        <p:nvSpPr>
          <p:cNvPr id="52" name="Text 44"/>
          <p:cNvSpPr txBox="1"/>
          <p:nvPr/>
        </p:nvSpPr>
        <p:spPr>
          <a:xfrm>
            <a:off x="5238598" y="9029700"/>
            <a:ext cx="1619402" cy="105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800" kern="0" spc="102" dirty="0">
                <a:solidFill>
                  <a:srgbClr val="7A7A7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[ QR PLACEHOLDER ]</a:t>
            </a:r>
            <a:endParaRPr lang="en-US" sz="800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5312D95-DA6B-3BE2-EB68-7F3300426E76}"/>
              </a:ext>
            </a:extLst>
          </p:cNvPr>
          <p:cNvSpPr txBox="1"/>
          <p:nvPr/>
        </p:nvSpPr>
        <p:spPr>
          <a:xfrm>
            <a:off x="5352898" y="4776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</a:rPr>
              <a:t>要再作成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408</Words>
  <Application>Microsoft Macintosh PowerPoint</Application>
  <PresentationFormat>ユーザー設定</PresentationFormat>
  <Paragraphs>148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Noto Sans JP</vt:lpstr>
      <vt:lpstr>Noto Serif JP</vt:lpstr>
      <vt:lpstr>Meiryo</vt:lpstr>
      <vt:lpstr>Arial</vt:lpstr>
      <vt:lpstr>Barlow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宮地 慶</cp:lastModifiedBy>
  <cp:revision>4</cp:revision>
  <dcterms:created xsi:type="dcterms:W3CDTF">2026-07-06T07:49:52Z</dcterms:created>
  <dcterms:modified xsi:type="dcterms:W3CDTF">2026-08-03T23:53:18Z</dcterms:modified>
</cp:coreProperties>
</file>