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</p:sldIdLst>
  <p:sldSz cx="7559675" cy="1069181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1F6"/>
    <a:srgbClr val="CBE5E5"/>
    <a:srgbClr val="67BDC0"/>
    <a:srgbClr val="57ACAE"/>
    <a:srgbClr val="EA7AA9"/>
    <a:srgbClr val="F7CD35"/>
    <a:srgbClr val="CDE844"/>
    <a:srgbClr val="D4D157"/>
    <a:srgbClr val="D0D2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38" autoAdjust="0"/>
    <p:restoredTop sz="94660"/>
  </p:normalViewPr>
  <p:slideViewPr>
    <p:cSldViewPr snapToGrid="0">
      <p:cViewPr varScale="1">
        <p:scale>
          <a:sx n="53" d="100"/>
          <a:sy n="53" d="100"/>
        </p:scale>
        <p:origin x="231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0952D-2126-47C7-B6BE-F5B04739222C}" type="datetimeFigureOut">
              <a:rPr kumimoji="1" lang="ja-JP" altLang="en-US" smtClean="0"/>
              <a:t>2025/1/30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7C6C7-2354-4E22-9F37-796974189B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7621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0952D-2126-47C7-B6BE-F5B04739222C}" type="datetimeFigureOut">
              <a:rPr kumimoji="1" lang="ja-JP" altLang="en-US" smtClean="0"/>
              <a:t>2025/1/30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7C6C7-2354-4E22-9F37-796974189B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7030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0952D-2126-47C7-B6BE-F5B04739222C}" type="datetimeFigureOut">
              <a:rPr kumimoji="1" lang="ja-JP" altLang="en-US" smtClean="0"/>
              <a:t>2025/1/30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7C6C7-2354-4E22-9F37-796974189B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5527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0952D-2126-47C7-B6BE-F5B04739222C}" type="datetimeFigureOut">
              <a:rPr kumimoji="1" lang="ja-JP" altLang="en-US" smtClean="0"/>
              <a:t>2025/1/30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7C6C7-2354-4E22-9F37-796974189B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888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0952D-2126-47C7-B6BE-F5B04739222C}" type="datetimeFigureOut">
              <a:rPr kumimoji="1" lang="ja-JP" altLang="en-US" smtClean="0"/>
              <a:t>2025/1/30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7C6C7-2354-4E22-9F37-796974189B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527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0952D-2126-47C7-B6BE-F5B04739222C}" type="datetimeFigureOut">
              <a:rPr kumimoji="1" lang="ja-JP" altLang="en-US" smtClean="0"/>
              <a:t>2025/1/30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7C6C7-2354-4E22-9F37-796974189B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6103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0952D-2126-47C7-B6BE-F5B04739222C}" type="datetimeFigureOut">
              <a:rPr kumimoji="1" lang="ja-JP" altLang="en-US" smtClean="0"/>
              <a:t>2025/1/30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7C6C7-2354-4E22-9F37-796974189B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170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0952D-2126-47C7-B6BE-F5B04739222C}" type="datetimeFigureOut">
              <a:rPr kumimoji="1" lang="ja-JP" altLang="en-US" smtClean="0"/>
              <a:t>2025/1/30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7C6C7-2354-4E22-9F37-796974189B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2377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0952D-2126-47C7-B6BE-F5B04739222C}" type="datetimeFigureOut">
              <a:rPr kumimoji="1" lang="ja-JP" altLang="en-US" smtClean="0"/>
              <a:t>2025/1/30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7C6C7-2354-4E22-9F37-796974189B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2414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0952D-2126-47C7-B6BE-F5B04739222C}" type="datetimeFigureOut">
              <a:rPr kumimoji="1" lang="ja-JP" altLang="en-US" smtClean="0"/>
              <a:t>2025/1/30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7C6C7-2354-4E22-9F37-796974189B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5065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0952D-2126-47C7-B6BE-F5B04739222C}" type="datetimeFigureOut">
              <a:rPr kumimoji="1" lang="ja-JP" altLang="en-US" smtClean="0"/>
              <a:t>2025/1/30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7C6C7-2354-4E22-9F37-796974189B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1696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0952D-2126-47C7-B6BE-F5B04739222C}" type="datetimeFigureOut">
              <a:rPr kumimoji="1" lang="ja-JP" altLang="en-US" smtClean="0"/>
              <a:t>2025/1/30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7C6C7-2354-4E22-9F37-796974189B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922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-techs.com/" TargetMode="External"/><Relationship Id="rId5" Type="http://schemas.openxmlformats.org/officeDocument/2006/relationships/hyperlink" Target="mailto:shogo_tanaka@le-techs.com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le-techs.com/" TargetMode="External"/><Relationship Id="rId4" Type="http://schemas.openxmlformats.org/officeDocument/2006/relationships/hyperlink" Target="mailto:shogo_tanaka@le-techs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6A8C9BF2-0002-72AE-605D-EE0A087E7F23}"/>
              </a:ext>
            </a:extLst>
          </p:cNvPr>
          <p:cNvSpPr/>
          <p:nvPr/>
        </p:nvSpPr>
        <p:spPr>
          <a:xfrm>
            <a:off x="0" y="0"/>
            <a:ext cx="7559675" cy="972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 descr="屋内, ノートパソコン, 人, コンピュータ が含まれている画像&#10;&#10;自動的に生成された説明">
            <a:extLst>
              <a:ext uri="{FF2B5EF4-FFF2-40B4-BE49-F238E27FC236}">
                <a16:creationId xmlns:a16="http://schemas.microsoft.com/office/drawing/2014/main" id="{7448B949-5CD1-15C4-847F-494D0E859A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60000" cy="233353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3B8A9C3-53BE-5ED3-CCE0-8DD4210B4927}"/>
              </a:ext>
            </a:extLst>
          </p:cNvPr>
          <p:cNvSpPr txBox="1"/>
          <p:nvPr/>
        </p:nvSpPr>
        <p:spPr>
          <a:xfrm>
            <a:off x="354183" y="4575477"/>
            <a:ext cx="6845816" cy="50270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ts val="3200"/>
              </a:lnSpc>
            </a:pPr>
            <a:r>
              <a:rPr kumimoji="1" lang="ja-JP" altLang="en-US" sz="2000" b="1" kern="14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各種契約書や注文書を</a:t>
            </a:r>
            <a:r>
              <a:rPr kumimoji="1" lang="ja-JP" altLang="en-US" sz="2400" b="1" kern="1400" spc="100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電子化する５つのメリット</a:t>
            </a: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77EA9C6B-7D85-BE7A-97E9-FA40DBFCC707}"/>
              </a:ext>
            </a:extLst>
          </p:cNvPr>
          <p:cNvGrpSpPr/>
          <p:nvPr/>
        </p:nvGrpSpPr>
        <p:grpSpPr>
          <a:xfrm>
            <a:off x="354183" y="5082127"/>
            <a:ext cx="6845817" cy="222742"/>
            <a:chOff x="354183" y="5111088"/>
            <a:chExt cx="6845817" cy="222742"/>
          </a:xfrm>
        </p:grpSpPr>
        <p:cxnSp>
          <p:nvCxnSpPr>
            <p:cNvPr id="31" name="直線コネクタ 30">
              <a:extLst>
                <a:ext uri="{FF2B5EF4-FFF2-40B4-BE49-F238E27FC236}">
                  <a16:creationId xmlns:a16="http://schemas.microsoft.com/office/drawing/2014/main" id="{95F1D40B-5090-84AB-BE84-C6B61E1075D2}"/>
                </a:ext>
              </a:extLst>
            </p:cNvPr>
            <p:cNvCxnSpPr>
              <a:cxnSpLocks/>
            </p:cNvCxnSpPr>
            <p:nvPr/>
          </p:nvCxnSpPr>
          <p:spPr>
            <a:xfrm>
              <a:off x="354183" y="5115416"/>
              <a:ext cx="3427211" cy="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コネクタ 31">
              <a:extLst>
                <a:ext uri="{FF2B5EF4-FFF2-40B4-BE49-F238E27FC236}">
                  <a16:creationId xmlns:a16="http://schemas.microsoft.com/office/drawing/2014/main" id="{7024D555-5B4E-A53E-2610-152733AC4ED5}"/>
                </a:ext>
              </a:extLst>
            </p:cNvPr>
            <p:cNvCxnSpPr>
              <a:cxnSpLocks/>
            </p:cNvCxnSpPr>
            <p:nvPr/>
          </p:nvCxnSpPr>
          <p:spPr>
            <a:xfrm>
              <a:off x="4004690" y="5115416"/>
              <a:ext cx="3195310" cy="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コネクタ 40">
              <a:extLst>
                <a:ext uri="{FF2B5EF4-FFF2-40B4-BE49-F238E27FC236}">
                  <a16:creationId xmlns:a16="http://schemas.microsoft.com/office/drawing/2014/main" id="{1C6AB2A3-0932-E221-1C34-76189E5804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81394" y="5111088"/>
              <a:ext cx="223298" cy="222742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16A9F79B-0A87-6906-2A5C-B01E7DF160C4}"/>
              </a:ext>
            </a:extLst>
          </p:cNvPr>
          <p:cNvSpPr/>
          <p:nvPr/>
        </p:nvSpPr>
        <p:spPr>
          <a:xfrm>
            <a:off x="0" y="0"/>
            <a:ext cx="7559675" cy="2340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F4A242F-F498-197B-C00D-CB2F55E6126D}"/>
              </a:ext>
            </a:extLst>
          </p:cNvPr>
          <p:cNvSpPr txBox="1"/>
          <p:nvPr/>
        </p:nvSpPr>
        <p:spPr>
          <a:xfrm>
            <a:off x="-2" y="298572"/>
            <a:ext cx="7559675" cy="124649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ts val="4500"/>
              </a:lnSpc>
            </a:pPr>
            <a:r>
              <a:rPr kumimoji="1" lang="ja-JP" altLang="en-US" sz="3600" b="1" spc="3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地域の中小企業の</a:t>
            </a:r>
            <a:endParaRPr kumimoji="1" lang="en-US" altLang="ja-JP" sz="3600" b="1" spc="3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ts val="4500"/>
              </a:lnSpc>
            </a:pPr>
            <a:r>
              <a:rPr kumimoji="1" lang="ja-JP" altLang="en-US" sz="3600" b="1" spc="3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デジタル化をご支援します</a:t>
            </a:r>
            <a:endParaRPr kumimoji="1" lang="en-US" altLang="ja-JP" sz="3600" b="1" spc="3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F37F600-2313-A2A3-C4CB-C1CAA5965259}"/>
              </a:ext>
            </a:extLst>
          </p:cNvPr>
          <p:cNvSpPr txBox="1"/>
          <p:nvPr/>
        </p:nvSpPr>
        <p:spPr>
          <a:xfrm>
            <a:off x="-4" y="1506920"/>
            <a:ext cx="7559675" cy="7373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ts val="2600"/>
              </a:lnSpc>
            </a:pPr>
            <a:r>
              <a:rPr kumimoji="1" lang="ja-JP" altLang="en-US" sz="1600" spc="1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紙の契約を電子契約に切り替えませんか？</a:t>
            </a:r>
            <a:endParaRPr kumimoji="1" lang="en-US" altLang="ja-JP" sz="1600" spc="1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ts val="2600"/>
              </a:lnSpc>
            </a:pPr>
            <a:r>
              <a:rPr kumimoji="1" lang="ja-JP" altLang="en-US" sz="1600" spc="1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リーテックスの電子契約サービスなら、次のメリットが得られます</a:t>
            </a:r>
            <a:endParaRPr kumimoji="1" lang="ja-JP" altLang="en-US" sz="1600" spc="1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4D496A-5F03-9CFA-20EE-BF812A5EC788}"/>
              </a:ext>
            </a:extLst>
          </p:cNvPr>
          <p:cNvSpPr txBox="1"/>
          <p:nvPr/>
        </p:nvSpPr>
        <p:spPr>
          <a:xfrm>
            <a:off x="0" y="2507479"/>
            <a:ext cx="75596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kumimoji="1" lang="ja-JP" altLang="en-US" sz="2200" b="1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企業の課題解決に向けて、</a:t>
            </a:r>
            <a:endParaRPr kumimoji="1" lang="en-US" altLang="ja-JP" sz="2200" b="1" spc="1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ts val="3000"/>
              </a:lnSpc>
            </a:pPr>
            <a:r>
              <a:rPr kumimoji="1" lang="ja-JP" altLang="en-US" sz="2200" b="1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リーテックスが全力でサポートします！</a:t>
            </a:r>
            <a:endParaRPr kumimoji="1" lang="en-US" altLang="ja-JP" sz="2200" b="1" spc="1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F73537E-26AA-2ABC-1D70-8FBBBB5B293D}"/>
              </a:ext>
            </a:extLst>
          </p:cNvPr>
          <p:cNvSpPr/>
          <p:nvPr/>
        </p:nvSpPr>
        <p:spPr>
          <a:xfrm>
            <a:off x="360000" y="3434891"/>
            <a:ext cx="3384000" cy="864000"/>
          </a:xfrm>
          <a:prstGeom prst="rect">
            <a:avLst/>
          </a:prstGeom>
          <a:solidFill>
            <a:srgbClr val="67BD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17C5D0C-8B64-9C04-8285-8BFFE0DF2ED8}"/>
              </a:ext>
            </a:extLst>
          </p:cNvPr>
          <p:cNvSpPr txBox="1"/>
          <p:nvPr/>
        </p:nvSpPr>
        <p:spPr>
          <a:xfrm>
            <a:off x="979771" y="3658684"/>
            <a:ext cx="20855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2400" b="1" spc="300">
                <a:solidFill>
                  <a:schemeClr val="tx1">
                    <a:lumMod val="75000"/>
                    <a:lumOff val="25000"/>
                  </a:schemeClr>
                </a:solidFill>
              </a:rPr>
              <a:t>業務効率化</a:t>
            </a:r>
            <a:endParaRPr kumimoji="1" lang="ja-JP" altLang="en-US" sz="2400" b="1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59109CF6-9D14-4D48-4615-F7CB96BCBAF1}"/>
              </a:ext>
            </a:extLst>
          </p:cNvPr>
          <p:cNvSpPr/>
          <p:nvPr/>
        </p:nvSpPr>
        <p:spPr>
          <a:xfrm>
            <a:off x="3816000" y="3433608"/>
            <a:ext cx="3384000" cy="864000"/>
          </a:xfrm>
          <a:prstGeom prst="rect">
            <a:avLst/>
          </a:prstGeom>
          <a:solidFill>
            <a:srgbClr val="67BD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886CDB4-743D-994F-AF81-7D11654DAECD}"/>
              </a:ext>
            </a:extLst>
          </p:cNvPr>
          <p:cNvSpPr txBox="1"/>
          <p:nvPr/>
        </p:nvSpPr>
        <p:spPr>
          <a:xfrm>
            <a:off x="4530744" y="3663425"/>
            <a:ext cx="20855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2400" b="1">
                <a:solidFill>
                  <a:schemeClr val="tx1">
                    <a:lumMod val="75000"/>
                    <a:lumOff val="25000"/>
                  </a:schemeClr>
                </a:solidFill>
              </a:rPr>
              <a:t>コスト削減</a:t>
            </a:r>
            <a:endParaRPr kumimoji="1" lang="ja-JP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1" name="表 20">
            <a:extLst>
              <a:ext uri="{FF2B5EF4-FFF2-40B4-BE49-F238E27FC236}">
                <a16:creationId xmlns:a16="http://schemas.microsoft.com/office/drawing/2014/main" id="{4DF272DB-E998-AA95-017E-EF5E9BC9FD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1697849"/>
              </p:ext>
            </p:extLst>
          </p:nvPr>
        </p:nvGraphicFramePr>
        <p:xfrm>
          <a:off x="354183" y="5465452"/>
          <a:ext cx="6845817" cy="40643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4957">
                  <a:extLst>
                    <a:ext uri="{9D8B030D-6E8A-4147-A177-3AD203B41FA5}">
                      <a16:colId xmlns:a16="http://schemas.microsoft.com/office/drawing/2014/main" val="2040089211"/>
                    </a:ext>
                  </a:extLst>
                </a:gridCol>
                <a:gridCol w="2216072">
                  <a:extLst>
                    <a:ext uri="{9D8B030D-6E8A-4147-A177-3AD203B41FA5}">
                      <a16:colId xmlns:a16="http://schemas.microsoft.com/office/drawing/2014/main" val="464658374"/>
                    </a:ext>
                  </a:extLst>
                </a:gridCol>
                <a:gridCol w="4224788">
                  <a:extLst>
                    <a:ext uri="{9D8B030D-6E8A-4147-A177-3AD203B41FA5}">
                      <a16:colId xmlns:a16="http://schemas.microsoft.com/office/drawing/2014/main" val="1952610171"/>
                    </a:ext>
                  </a:extLst>
                </a:gridCol>
              </a:tblGrid>
              <a:tr h="792000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3200" b="1" i="0" dirty="0">
                          <a:solidFill>
                            <a:schemeClr val="bg1"/>
                          </a:solidFill>
                          <a:latin typeface="Hiragino Sans W6" panose="020B0400000000000000" pitchFamily="34" charset="-128"/>
                          <a:ea typeface="Hiragino Sans W6" panose="020B0400000000000000" pitchFamily="34" charset="-128"/>
                          <a:cs typeface="Microsoft New Tai Lue" panose="020B0502040204020203" pitchFamily="34" charset="0"/>
                        </a:rPr>
                        <a:t>1</a:t>
                      </a:r>
                      <a:endParaRPr kumimoji="1" lang="ja-JP" altLang="en-US" sz="3200" b="1" i="0">
                        <a:solidFill>
                          <a:schemeClr val="bg1"/>
                        </a:solidFill>
                        <a:latin typeface="Hiragino Sans W6" panose="020B0400000000000000" pitchFamily="34" charset="-128"/>
                        <a:ea typeface="Hiragino Sans W6" panose="020B0400000000000000" pitchFamily="34" charset="-128"/>
                        <a:cs typeface="Microsoft New Tai Lue" panose="020B0502040204020203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5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</a:pPr>
                      <a:r>
                        <a:rPr kumimoji="1" lang="ja-JP" altLang="en-US" sz="1400" b="0" i="0" dirty="0">
                          <a:latin typeface="Hiragino Sans W4" panose="020B0400000000000000" pitchFamily="34" charset="-128"/>
                          <a:ea typeface="Hiragino Sans W4" panose="020B0400000000000000" pitchFamily="34" charset="-128"/>
                          <a:cs typeface="Microsoft New Tai Lue" panose="020B0502040204020203" pitchFamily="34" charset="0"/>
                        </a:rPr>
                        <a:t>印紙代が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kumimoji="1" lang="ja-JP" altLang="en-US" sz="1400" b="0" i="0" dirty="0">
                          <a:latin typeface="Hiragino Sans W4" panose="020B0400000000000000" pitchFamily="34" charset="-128"/>
                          <a:ea typeface="Hiragino Sans W4" panose="020B0400000000000000" pitchFamily="34" charset="-128"/>
                          <a:cs typeface="Microsoft New Tai Lue" panose="020B0502040204020203" pitchFamily="34" charset="0"/>
                        </a:rPr>
                        <a:t>不要になります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kumimoji="1" lang="ja-JP" altLang="en-US" sz="1200" b="0" i="0" dirty="0">
                          <a:latin typeface="Hiragino Sans W3" panose="020B0400000000000000" pitchFamily="34" charset="-128"/>
                          <a:ea typeface="Hiragino Sans W3" panose="020B0400000000000000" pitchFamily="34" charset="-128"/>
                          <a:cs typeface="Microsoft New Tai Lue" panose="020B0502040204020203" pitchFamily="34" charset="0"/>
                        </a:rPr>
                        <a:t>電子での契約は課税文書に該当しません</a:t>
                      </a:r>
                    </a:p>
                    <a:p>
                      <a:pPr>
                        <a:lnSpc>
                          <a:spcPts val="1600"/>
                        </a:lnSpc>
                      </a:pPr>
                      <a:r>
                        <a:rPr kumimoji="1" lang="ja-JP" altLang="en-US" sz="1200" b="0" i="0" dirty="0">
                          <a:latin typeface="Hiragino Sans W3" panose="020B0400000000000000" pitchFamily="34" charset="-128"/>
                          <a:ea typeface="Hiragino Sans W3" panose="020B0400000000000000" pitchFamily="34" charset="-128"/>
                          <a:cs typeface="Microsoft New Tai Lue" panose="020B0502040204020203" pitchFamily="34" charset="0"/>
                        </a:rPr>
                        <a:t>例）１億円超の売買契約　６万円</a:t>
                      </a:r>
                      <a:r>
                        <a:rPr kumimoji="1" lang="en-US" altLang="ja-JP" sz="1200" b="0" i="0" dirty="0">
                          <a:latin typeface="Hiragino Sans W3" panose="020B0400000000000000" pitchFamily="34" charset="-128"/>
                          <a:ea typeface="Hiragino Sans W3" panose="020B0400000000000000" pitchFamily="34" charset="-128"/>
                          <a:cs typeface="Microsoft New Tai Lue" panose="020B0502040204020203" pitchFamily="34" charset="0"/>
                        </a:rPr>
                        <a:t>×</a:t>
                      </a:r>
                      <a:r>
                        <a:rPr kumimoji="1" lang="ja-JP" altLang="en-US" sz="1200" b="0" i="0" dirty="0">
                          <a:latin typeface="Hiragino Sans W3" panose="020B0400000000000000" pitchFamily="34" charset="-128"/>
                          <a:ea typeface="Hiragino Sans W3" panose="020B0400000000000000" pitchFamily="34" charset="-128"/>
                          <a:cs typeface="Microsoft New Tai Lue" panose="020B0502040204020203" pitchFamily="34" charset="0"/>
                        </a:rPr>
                        <a:t>２枚（軽減税額ベース）印紙代が節約できます。</a:t>
                      </a:r>
                      <a:endParaRPr kumimoji="1" lang="en-US" altLang="ja-JP" sz="1200" b="0" i="0" dirty="0">
                        <a:latin typeface="Hiragino Sans W3" panose="020B0400000000000000" pitchFamily="34" charset="-128"/>
                        <a:ea typeface="Hiragino Sans W3" panose="020B0400000000000000" pitchFamily="34" charset="-128"/>
                        <a:cs typeface="Microsoft New Tai Lue" panose="020B0502040204020203" pitchFamily="34" charset="0"/>
                      </a:endParaRPr>
                    </a:p>
                    <a:p>
                      <a:pPr>
                        <a:lnSpc>
                          <a:spcPts val="1600"/>
                        </a:lnSpc>
                      </a:pPr>
                      <a:r>
                        <a:rPr kumimoji="1" lang="en-US" altLang="ja-JP" sz="1200" b="0" i="0" dirty="0">
                          <a:solidFill>
                            <a:srgbClr val="FF0000"/>
                          </a:solidFill>
                          <a:latin typeface="Hiragino Sans W3" panose="020B0400000000000000" pitchFamily="34" charset="-128"/>
                          <a:ea typeface="Hiragino Sans W3" panose="020B0400000000000000" pitchFamily="34" charset="-128"/>
                          <a:cs typeface="Microsoft New Tai Lue" panose="020B0502040204020203" pitchFamily="34" charset="0"/>
                        </a:rPr>
                        <a:t>※</a:t>
                      </a:r>
                      <a:r>
                        <a:rPr kumimoji="1" lang="ja-JP" altLang="en-US" sz="1200" b="0" i="0" dirty="0">
                          <a:solidFill>
                            <a:srgbClr val="FF0000"/>
                          </a:solidFill>
                          <a:latin typeface="Hiragino Sans W3" panose="020B0400000000000000" pitchFamily="34" charset="-128"/>
                          <a:ea typeface="Hiragino Sans W3" panose="020B0400000000000000" pitchFamily="34" charset="-128"/>
                          <a:cs typeface="Microsoft New Tai Lue" panose="020B0502040204020203" pitchFamily="34" charset="0"/>
                        </a:rPr>
                        <a:t>年間</a:t>
                      </a:r>
                      <a:r>
                        <a:rPr kumimoji="1" lang="en-US" altLang="ja-JP" sz="1200" b="0" i="0" dirty="0">
                          <a:solidFill>
                            <a:srgbClr val="FF0000"/>
                          </a:solidFill>
                          <a:latin typeface="Hiragino Sans W3" panose="020B0400000000000000" pitchFamily="34" charset="-128"/>
                          <a:ea typeface="Hiragino Sans W3" panose="020B0400000000000000" pitchFamily="34" charset="-128"/>
                          <a:cs typeface="Microsoft New Tai Lue" panose="020B0502040204020203" pitchFamily="34" charset="0"/>
                        </a:rPr>
                        <a:t>1</a:t>
                      </a:r>
                      <a:r>
                        <a:rPr kumimoji="1" lang="ja-JP" altLang="en-US" sz="1200" b="0" i="0" dirty="0">
                          <a:solidFill>
                            <a:srgbClr val="FF0000"/>
                          </a:solidFill>
                          <a:latin typeface="Hiragino Sans W3" panose="020B0400000000000000" pitchFamily="34" charset="-128"/>
                          <a:ea typeface="Hiragino Sans W3" panose="020B0400000000000000" pitchFamily="34" charset="-128"/>
                          <a:cs typeface="Microsoft New Tai Lue" panose="020B0502040204020203" pitchFamily="34" charset="0"/>
                        </a:rPr>
                        <a:t>億</a:t>
                      </a:r>
                      <a:r>
                        <a:rPr kumimoji="1" lang="en-US" altLang="ja-JP" sz="1200" b="0" i="0" dirty="0">
                          <a:solidFill>
                            <a:srgbClr val="FF0000"/>
                          </a:solidFill>
                          <a:latin typeface="Hiragino Sans W3" panose="020B0400000000000000" pitchFamily="34" charset="-128"/>
                          <a:ea typeface="Hiragino Sans W3" panose="020B0400000000000000" pitchFamily="34" charset="-128"/>
                          <a:cs typeface="Microsoft New Tai Lue" panose="020B0502040204020203" pitchFamily="34" charset="0"/>
                        </a:rPr>
                        <a:t>×10</a:t>
                      </a:r>
                      <a:r>
                        <a:rPr kumimoji="1" lang="ja-JP" altLang="en-US" sz="1200" b="0" i="0" dirty="0">
                          <a:solidFill>
                            <a:srgbClr val="FF0000"/>
                          </a:solidFill>
                          <a:latin typeface="Hiragino Sans W3" panose="020B0400000000000000" pitchFamily="34" charset="-128"/>
                          <a:ea typeface="Hiragino Sans W3" panose="020B0400000000000000" pitchFamily="34" charset="-128"/>
                          <a:cs typeface="Microsoft New Tai Lue" panose="020B0502040204020203" pitchFamily="34" charset="0"/>
                        </a:rPr>
                        <a:t>現場なら</a:t>
                      </a:r>
                      <a:r>
                        <a:rPr kumimoji="1" lang="en-US" altLang="ja-JP" sz="1200" b="0" i="0" dirty="0">
                          <a:solidFill>
                            <a:srgbClr val="FF0000"/>
                          </a:solidFill>
                          <a:latin typeface="Hiragino Sans W3" panose="020B0400000000000000" pitchFamily="34" charset="-128"/>
                          <a:ea typeface="Hiragino Sans W3" panose="020B0400000000000000" pitchFamily="34" charset="-128"/>
                          <a:cs typeface="Microsoft New Tai Lue" panose="020B0502040204020203" pitchFamily="34" charset="0"/>
                        </a:rPr>
                        <a:t>60</a:t>
                      </a:r>
                      <a:r>
                        <a:rPr kumimoji="1" lang="ja-JP" altLang="en-US" sz="1200" b="0" i="0" dirty="0">
                          <a:solidFill>
                            <a:srgbClr val="FF0000"/>
                          </a:solidFill>
                          <a:latin typeface="Hiragino Sans W3" panose="020B0400000000000000" pitchFamily="34" charset="-128"/>
                          <a:ea typeface="Hiragino Sans W3" panose="020B0400000000000000" pitchFamily="34" charset="-128"/>
                          <a:cs typeface="Microsoft New Tai Lue" panose="020B0502040204020203" pitchFamily="34" charset="0"/>
                        </a:rPr>
                        <a:t>万円の節約が可能となります。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588887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3200" b="1" i="0" dirty="0">
                          <a:solidFill>
                            <a:schemeClr val="bg1"/>
                          </a:solidFill>
                          <a:latin typeface="Hiragino Sans W6" panose="020B0400000000000000" pitchFamily="34" charset="-128"/>
                          <a:ea typeface="Hiragino Sans W6" panose="020B0400000000000000" pitchFamily="34" charset="-128"/>
                          <a:cs typeface="Microsoft New Tai Lue" panose="020B0502040204020203" pitchFamily="34" charset="0"/>
                        </a:rPr>
                        <a:t>2</a:t>
                      </a:r>
                      <a:endParaRPr kumimoji="1" lang="ja-JP" altLang="en-US" sz="3200" b="1" i="0">
                        <a:solidFill>
                          <a:schemeClr val="bg1"/>
                        </a:solidFill>
                        <a:latin typeface="Hiragino Sans W6" panose="020B0400000000000000" pitchFamily="34" charset="-128"/>
                        <a:ea typeface="Hiragino Sans W6" panose="020B0400000000000000" pitchFamily="34" charset="-128"/>
                        <a:cs typeface="Microsoft New Tai Lue" panose="020B0502040204020203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5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</a:pPr>
                      <a:r>
                        <a:rPr kumimoji="1" lang="ja-JP" altLang="en-US" sz="1400" b="0" i="0" dirty="0">
                          <a:latin typeface="Hiragino Sans W4" panose="020B0400000000000000" pitchFamily="34" charset="-128"/>
                          <a:ea typeface="Hiragino Sans W4" panose="020B0400000000000000" pitchFamily="34" charset="-128"/>
                          <a:cs typeface="Microsoft New Tai Lue" panose="020B0502040204020203" pitchFamily="34" charset="0"/>
                        </a:rPr>
                        <a:t>保存スペースが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kumimoji="1" lang="ja-JP" altLang="en-US" sz="1400" b="0" i="0" dirty="0">
                          <a:latin typeface="Hiragino Sans W4" panose="020B0400000000000000" pitchFamily="34" charset="-128"/>
                          <a:ea typeface="Hiragino Sans W4" panose="020B0400000000000000" pitchFamily="34" charset="-128"/>
                          <a:cs typeface="Microsoft New Tai Lue" panose="020B0502040204020203" pitchFamily="34" charset="0"/>
                        </a:rPr>
                        <a:t>不要になります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kumimoji="1" lang="ja-JP" altLang="en-US" sz="1200" b="0" i="0" dirty="0">
                          <a:latin typeface="Hiragino Sans W3" panose="020B0400000000000000" pitchFamily="34" charset="-128"/>
                          <a:ea typeface="Hiragino Sans W3" panose="020B0400000000000000" pitchFamily="34" charset="-128"/>
                          <a:cs typeface="Microsoft New Tai Lue" panose="020B0502040204020203" pitchFamily="34" charset="0"/>
                        </a:rPr>
                        <a:t>クラウド内で保管され、紙での保存時の物理的スペースが</a:t>
                      </a:r>
                      <a:endParaRPr kumimoji="1" lang="en-US" altLang="ja-JP" sz="1200" b="0" i="0" dirty="0">
                        <a:latin typeface="Hiragino Sans W3" panose="020B0400000000000000" pitchFamily="34" charset="-128"/>
                        <a:ea typeface="Hiragino Sans W3" panose="020B0400000000000000" pitchFamily="34" charset="-128"/>
                        <a:cs typeface="Microsoft New Tai Lue" panose="020B0502040204020203" pitchFamily="34" charset="0"/>
                      </a:endParaRPr>
                    </a:p>
                    <a:p>
                      <a:pPr>
                        <a:lnSpc>
                          <a:spcPts val="1600"/>
                        </a:lnSpc>
                      </a:pPr>
                      <a:r>
                        <a:rPr kumimoji="1" lang="ja-JP" altLang="en-US" sz="1200" b="0" i="0" dirty="0">
                          <a:latin typeface="Hiragino Sans W3" panose="020B0400000000000000" pitchFamily="34" charset="-128"/>
                          <a:ea typeface="Hiragino Sans W3" panose="020B0400000000000000" pitchFamily="34" charset="-128"/>
                          <a:cs typeface="Microsoft New Tai Lue" panose="020B0502040204020203" pitchFamily="34" charset="0"/>
                        </a:rPr>
                        <a:t>不要、倉庫を借りる費用もかかりません。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559975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3200" b="1" i="0" dirty="0">
                          <a:solidFill>
                            <a:schemeClr val="bg1"/>
                          </a:solidFill>
                          <a:latin typeface="Hiragino Sans W6" panose="020B0400000000000000" pitchFamily="34" charset="-128"/>
                          <a:ea typeface="Hiragino Sans W6" panose="020B0400000000000000" pitchFamily="34" charset="-128"/>
                          <a:cs typeface="Microsoft New Tai Lue" panose="020B0502040204020203" pitchFamily="34" charset="0"/>
                        </a:rPr>
                        <a:t>3</a:t>
                      </a:r>
                      <a:endParaRPr kumimoji="1" lang="ja-JP" altLang="en-US" sz="3200" b="1" i="0">
                        <a:solidFill>
                          <a:schemeClr val="bg1"/>
                        </a:solidFill>
                        <a:latin typeface="Hiragino Sans W6" panose="020B0400000000000000" pitchFamily="34" charset="-128"/>
                        <a:ea typeface="Hiragino Sans W6" panose="020B0400000000000000" pitchFamily="34" charset="-128"/>
                        <a:cs typeface="Microsoft New Tai Lue" panose="020B0502040204020203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5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</a:pPr>
                      <a:r>
                        <a:rPr kumimoji="1" lang="ja-JP" altLang="en-US" sz="1400" b="0" i="0" dirty="0">
                          <a:latin typeface="Hiragino Sans W4" panose="020B0400000000000000" pitchFamily="34" charset="-128"/>
                          <a:ea typeface="Hiragino Sans W4" panose="020B0400000000000000" pitchFamily="34" charset="-128"/>
                          <a:cs typeface="Microsoft New Tai Lue" panose="020B0502040204020203" pitchFamily="34" charset="0"/>
                        </a:rPr>
                        <a:t>過去の書類も連続して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kumimoji="1" lang="ja-JP" altLang="en-US" sz="1400" b="0" i="0" dirty="0">
                          <a:latin typeface="Hiragino Sans W4" panose="020B0400000000000000" pitchFamily="34" charset="-128"/>
                          <a:ea typeface="Hiragino Sans W4" panose="020B0400000000000000" pitchFamily="34" charset="-128"/>
                          <a:cs typeface="Microsoft New Tai Lue" panose="020B0502040204020203" pitchFamily="34" charset="0"/>
                        </a:rPr>
                        <a:t>一元管理できます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kumimoji="1" lang="ja-JP" altLang="en-US" sz="1200" b="0" i="0" dirty="0">
                          <a:latin typeface="Hiragino Sans W3" panose="020B0400000000000000" pitchFamily="34" charset="-128"/>
                          <a:ea typeface="Hiragino Sans W3" panose="020B0400000000000000" pitchFamily="34" charset="-128"/>
                          <a:cs typeface="Microsoft New Tai Lue" panose="020B0502040204020203" pitchFamily="34" charset="0"/>
                        </a:rPr>
                        <a:t>工事請負契約書の更新があっても、過去の契約書と紐づけて保管できるため検索する手間が省けます。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2114815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3200" b="1" i="0" dirty="0">
                          <a:solidFill>
                            <a:schemeClr val="bg1"/>
                          </a:solidFill>
                          <a:latin typeface="Hiragino Sans W6" panose="020B0400000000000000" pitchFamily="34" charset="-128"/>
                          <a:ea typeface="Hiragino Sans W6" panose="020B0400000000000000" pitchFamily="34" charset="-128"/>
                          <a:cs typeface="Microsoft New Tai Lue" panose="020B0502040204020203" pitchFamily="34" charset="0"/>
                        </a:rPr>
                        <a:t>4</a:t>
                      </a:r>
                      <a:endParaRPr kumimoji="1" lang="ja-JP" altLang="en-US" sz="3200" b="1" i="0">
                        <a:solidFill>
                          <a:schemeClr val="bg1"/>
                        </a:solidFill>
                        <a:latin typeface="Hiragino Sans W6" panose="020B0400000000000000" pitchFamily="34" charset="-128"/>
                        <a:ea typeface="Hiragino Sans W6" panose="020B0400000000000000" pitchFamily="34" charset="-128"/>
                        <a:cs typeface="Microsoft New Tai Lue" panose="020B0502040204020203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5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</a:pPr>
                      <a:r>
                        <a:rPr kumimoji="1" lang="ja-JP" altLang="en-US" sz="1400" b="0" i="0" dirty="0">
                          <a:latin typeface="Hiragino Sans W4" panose="020B0400000000000000" pitchFamily="34" charset="-128"/>
                          <a:ea typeface="Hiragino Sans W4" panose="020B0400000000000000" pitchFamily="34" charset="-128"/>
                          <a:cs typeface="Microsoft New Tai Lue" panose="020B0502040204020203" pitchFamily="34" charset="0"/>
                        </a:rPr>
                        <a:t>低コスト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kumimoji="1" lang="ja-JP" altLang="en-US" sz="1200" b="0" i="0" dirty="0">
                          <a:latin typeface="Hiragino Sans W3" panose="020B0400000000000000" pitchFamily="34" charset="-128"/>
                          <a:ea typeface="Hiragino Sans W3" panose="020B0400000000000000" pitchFamily="34" charset="-128"/>
                          <a:cs typeface="Microsoft New Tai Lue" panose="020B0502040204020203" pitchFamily="34" charset="0"/>
                        </a:rPr>
                        <a:t>従量課金制ではないため</a:t>
                      </a:r>
                      <a:r>
                        <a:rPr kumimoji="1" lang="en-US" altLang="ja-JP" sz="1200" b="0" i="0" dirty="0">
                          <a:latin typeface="Hiragino Sans W3" panose="020B0400000000000000" pitchFamily="34" charset="-128"/>
                          <a:ea typeface="Hiragino Sans W3" panose="020B0400000000000000" pitchFamily="34" charset="-128"/>
                          <a:cs typeface="Microsoft New Tai Lue" panose="020B0502040204020203" pitchFamily="34" charset="0"/>
                        </a:rPr>
                        <a:t>1</a:t>
                      </a:r>
                      <a:r>
                        <a:rPr kumimoji="1" lang="ja-JP" altLang="en-US" sz="1200" b="0" i="0" dirty="0">
                          <a:latin typeface="Hiragino Sans W3" panose="020B0400000000000000" pitchFamily="34" charset="-128"/>
                          <a:ea typeface="Hiragino Sans W3" panose="020B0400000000000000" pitchFamily="34" charset="-128"/>
                          <a:cs typeface="Microsoft New Tai Lue" panose="020B0502040204020203" pitchFamily="34" charset="0"/>
                        </a:rPr>
                        <a:t>送信毎の送信料がかかりません。初期費用もかからないので月額料金のみでご利用できます。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6779546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3200" b="1" i="0" dirty="0">
                          <a:solidFill>
                            <a:schemeClr val="bg1"/>
                          </a:solidFill>
                          <a:latin typeface="Hiragino Sans W6" panose="020B0400000000000000" pitchFamily="34" charset="-128"/>
                          <a:ea typeface="Hiragino Sans W6" panose="020B0400000000000000" pitchFamily="34" charset="-128"/>
                          <a:cs typeface="Microsoft New Tai Lue" panose="020B0502040204020203" pitchFamily="34" charset="0"/>
                        </a:rPr>
                        <a:t>5</a:t>
                      </a:r>
                      <a:endParaRPr kumimoji="1" lang="ja-JP" altLang="en-US" sz="3200" b="1" i="0">
                        <a:solidFill>
                          <a:schemeClr val="bg1"/>
                        </a:solidFill>
                        <a:latin typeface="Hiragino Sans W6" panose="020B0400000000000000" pitchFamily="34" charset="-128"/>
                        <a:ea typeface="Hiragino Sans W6" panose="020B0400000000000000" pitchFamily="34" charset="-128"/>
                        <a:cs typeface="Microsoft New Tai Lue" panose="020B0502040204020203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5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</a:pPr>
                      <a:r>
                        <a:rPr kumimoji="1" lang="ja-JP" altLang="en-US" sz="1400" b="0" i="0" dirty="0">
                          <a:latin typeface="Hiragino Sans W4" panose="020B0400000000000000" pitchFamily="34" charset="-128"/>
                          <a:ea typeface="Hiragino Sans W4" panose="020B0400000000000000" pitchFamily="34" charset="-128"/>
                          <a:cs typeface="Microsoft New Tai Lue" panose="020B0502040204020203" pitchFamily="34" charset="0"/>
                        </a:rPr>
                        <a:t>紛失・盗難・毀損の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kumimoji="1" lang="ja-JP" altLang="en-US" sz="1400" b="0" i="0" dirty="0">
                          <a:latin typeface="Hiragino Sans W4" panose="020B0400000000000000" pitchFamily="34" charset="-128"/>
                          <a:ea typeface="Hiragino Sans W4" panose="020B0400000000000000" pitchFamily="34" charset="-128"/>
                          <a:cs typeface="Microsoft New Tai Lue" panose="020B0502040204020203" pitchFamily="34" charset="0"/>
                        </a:rPr>
                        <a:t>リスクから解放されます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kumimoji="1" lang="ja-JP" altLang="en-US" sz="1200" b="0" i="0" dirty="0">
                          <a:latin typeface="Hiragino Sans W3" panose="020B0400000000000000" pitchFamily="34" charset="-128"/>
                          <a:ea typeface="Hiragino Sans W3" panose="020B0400000000000000" pitchFamily="34" charset="-128"/>
                          <a:cs typeface="Microsoft New Tai Lue" panose="020B0502040204020203" pitchFamily="34" charset="0"/>
                        </a:rPr>
                        <a:t>事務所移転、水害、火事、盗難、誤廃棄の心配が無くなり</a:t>
                      </a:r>
                      <a:endParaRPr kumimoji="1" lang="en-US" altLang="ja-JP" sz="1200" b="0" i="0" dirty="0">
                        <a:latin typeface="Hiragino Sans W3" panose="020B0400000000000000" pitchFamily="34" charset="-128"/>
                        <a:ea typeface="Hiragino Sans W3" panose="020B0400000000000000" pitchFamily="34" charset="-128"/>
                        <a:cs typeface="Microsoft New Tai Lue" panose="020B0502040204020203" pitchFamily="34" charset="0"/>
                      </a:endParaRPr>
                    </a:p>
                    <a:p>
                      <a:pPr>
                        <a:lnSpc>
                          <a:spcPts val="1600"/>
                        </a:lnSpc>
                      </a:pPr>
                      <a:r>
                        <a:rPr kumimoji="1" lang="ja-JP" altLang="en-US" sz="1200" b="0" i="0" dirty="0">
                          <a:latin typeface="Hiragino Sans W3" panose="020B0400000000000000" pitchFamily="34" charset="-128"/>
                          <a:ea typeface="Hiragino Sans W3" panose="020B0400000000000000" pitchFamily="34" charset="-128"/>
                          <a:cs typeface="Microsoft New Tai Lue" panose="020B0502040204020203" pitchFamily="34" charset="0"/>
                        </a:rPr>
                        <a:t>コンプライアンス順守に繋がります。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7398482"/>
                  </a:ext>
                </a:extLst>
              </a:tr>
            </a:tbl>
          </a:graphicData>
        </a:graphic>
      </p:graphicFrame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ADBDB6F-7B98-3835-B257-399041341878}"/>
              </a:ext>
            </a:extLst>
          </p:cNvPr>
          <p:cNvGrpSpPr/>
          <p:nvPr/>
        </p:nvGrpSpPr>
        <p:grpSpPr>
          <a:xfrm>
            <a:off x="350103" y="9759434"/>
            <a:ext cx="6877327" cy="902470"/>
            <a:chOff x="350103" y="9759434"/>
            <a:chExt cx="6877327" cy="902470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8069BDD0-E063-A12C-DDB2-FF56BFC37D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98545" y="9947231"/>
              <a:ext cx="628885" cy="628885"/>
            </a:xfrm>
            <a:prstGeom prst="rect">
              <a:avLst/>
            </a:prstGeom>
          </p:spPr>
        </p:pic>
        <p:sp>
          <p:nvSpPr>
            <p:cNvPr id="7" name="矢印: 五方向 97">
              <a:extLst>
                <a:ext uri="{FF2B5EF4-FFF2-40B4-BE49-F238E27FC236}">
                  <a16:creationId xmlns:a16="http://schemas.microsoft.com/office/drawing/2014/main" id="{7F739B93-4FD3-FE64-C092-6680111F39EC}"/>
                </a:ext>
              </a:extLst>
            </p:cNvPr>
            <p:cNvSpPr/>
            <p:nvPr/>
          </p:nvSpPr>
          <p:spPr>
            <a:xfrm>
              <a:off x="2681093" y="9966823"/>
              <a:ext cx="1409323" cy="536984"/>
            </a:xfrm>
            <a:prstGeom prst="homePlate">
              <a:avLst>
                <a:gd name="adj" fmla="val 30785"/>
              </a:avLst>
            </a:prstGeom>
            <a:solidFill>
              <a:srgbClr val="EA7AA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108000" bIns="54000" rtlCol="0" anchor="ctr"/>
            <a:lstStyle/>
            <a:p>
              <a:pPr>
                <a:lnSpc>
                  <a:spcPts val="1800"/>
                </a:lnSpc>
              </a:pPr>
              <a:r>
                <a:rPr kumimoji="1" lang="ja-JP" altLang="en-US" sz="105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お問い合わせ窓口</a:t>
              </a:r>
              <a:endParaRPr kumimoji="1" lang="en-US" altLang="ja-JP" sz="105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" name="図 8" descr="図形&#10;&#10;中程度の精度で自動的に生成された説明">
              <a:extLst>
                <a:ext uri="{FF2B5EF4-FFF2-40B4-BE49-F238E27FC236}">
                  <a16:creationId xmlns:a16="http://schemas.microsoft.com/office/drawing/2014/main" id="{987BB6C4-EF14-A418-0973-09956DD007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103" y="9958428"/>
              <a:ext cx="2160000" cy="503011"/>
            </a:xfrm>
            <a:prstGeom prst="rect">
              <a:avLst/>
            </a:prstGeom>
          </p:spPr>
        </p:pic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C069DD93-A40A-7CAA-CE0A-4D39CD916F5F}"/>
                </a:ext>
              </a:extLst>
            </p:cNvPr>
            <p:cNvSpPr/>
            <p:nvPr/>
          </p:nvSpPr>
          <p:spPr>
            <a:xfrm>
              <a:off x="4140331" y="9759434"/>
              <a:ext cx="2416689" cy="902470"/>
            </a:xfrm>
            <a:prstGeom prst="rect">
              <a:avLst/>
            </a:prstGeom>
            <a:solidFill>
              <a:srgbClr val="FDF1F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ja-JP" altLang="en-US" sz="1100" dirty="0">
                  <a:solidFill>
                    <a:schemeClr val="tx1"/>
                  </a:solidFill>
                </a:rPr>
                <a:t>リーテックス株式会社</a:t>
              </a:r>
              <a:endParaRPr kumimoji="1" lang="en-US" altLang="ja-JP" sz="1100" dirty="0">
                <a:solidFill>
                  <a:schemeClr val="tx1"/>
                </a:solidFill>
              </a:endParaRPr>
            </a:p>
            <a:p>
              <a:r>
                <a:rPr kumimoji="1" lang="ja-JP" altLang="en-US" sz="1100" dirty="0">
                  <a:solidFill>
                    <a:schemeClr val="tx1"/>
                  </a:solidFill>
                </a:rPr>
                <a:t>担当：田中</a:t>
              </a:r>
              <a:endParaRPr kumimoji="1" lang="en-US" altLang="ja-JP" sz="1100" dirty="0">
                <a:solidFill>
                  <a:schemeClr val="tx1"/>
                </a:solidFill>
              </a:endParaRPr>
            </a:p>
            <a:p>
              <a:r>
                <a:rPr kumimoji="1" lang="en-US" altLang="ja-JP" sz="1100" dirty="0">
                  <a:solidFill>
                    <a:schemeClr val="tx1"/>
                  </a:solidFill>
                </a:rPr>
                <a:t>TEL</a:t>
              </a:r>
              <a:r>
                <a:rPr kumimoji="1" lang="ja-JP" altLang="en-US" sz="1100" dirty="0">
                  <a:solidFill>
                    <a:schemeClr val="tx1"/>
                  </a:solidFill>
                </a:rPr>
                <a:t>：</a:t>
              </a:r>
              <a:r>
                <a:rPr kumimoji="1" lang="en-US" altLang="ja-JP" sz="1100" dirty="0">
                  <a:solidFill>
                    <a:schemeClr val="tx1"/>
                  </a:solidFill>
                </a:rPr>
                <a:t>070-3297-7151</a:t>
              </a:r>
            </a:p>
            <a:p>
              <a:r>
                <a:rPr kumimoji="1" lang="en-US" altLang="ja-JP" sz="1100" dirty="0">
                  <a:solidFill>
                    <a:schemeClr val="tx1"/>
                  </a:solidFill>
                </a:rPr>
                <a:t>Mail</a:t>
              </a:r>
              <a:r>
                <a:rPr kumimoji="1" lang="ja-JP" altLang="en-US" sz="1100" dirty="0">
                  <a:solidFill>
                    <a:schemeClr val="tx1"/>
                  </a:solidFill>
                </a:rPr>
                <a:t>：</a:t>
              </a:r>
              <a:r>
                <a:rPr kumimoji="1" lang="en-US" altLang="ja-JP" sz="1100" dirty="0">
                  <a:solidFill>
                    <a:schemeClr val="tx1"/>
                  </a:solidFill>
                  <a:hlinkClick r:id="rId5"/>
                </a:rPr>
                <a:t>shogo_tanaka@le-techs.com</a:t>
              </a:r>
              <a:endParaRPr kumimoji="1" lang="en-US" altLang="ja-JP" sz="1100" dirty="0">
                <a:solidFill>
                  <a:schemeClr val="tx1"/>
                </a:solidFill>
              </a:endParaRPr>
            </a:p>
            <a:p>
              <a:r>
                <a:rPr kumimoji="1" lang="en-US" altLang="ja-JP" sz="1100" dirty="0">
                  <a:solidFill>
                    <a:schemeClr val="tx1"/>
                  </a:solidFill>
                  <a:hlinkClick r:id="rId6"/>
                </a:rPr>
                <a:t>https://le-techs.com</a:t>
              </a:r>
              <a:endParaRPr kumimoji="1" lang="en-US" altLang="ja-JP" sz="1100" dirty="0">
                <a:solidFill>
                  <a:schemeClr val="tx1"/>
                </a:solidFill>
              </a:endParaRPr>
            </a:p>
            <a:p>
              <a:endParaRPr kumimoji="1" lang="en-US" altLang="ja-JP" sz="1100" dirty="0">
                <a:solidFill>
                  <a:schemeClr val="tx1"/>
                </a:solidFill>
              </a:endParaRPr>
            </a:p>
            <a:p>
              <a:endParaRPr kumimoji="1" lang="en-US" altLang="ja-JP" sz="1100" dirty="0">
                <a:solidFill>
                  <a:schemeClr val="tx1"/>
                </a:solidFill>
              </a:endParaRPr>
            </a:p>
            <a:p>
              <a:endParaRPr kumimoji="1" lang="ja-JP" altLang="en-US" sz="11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6945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6A8C9BF2-0002-72AE-605D-EE0A087E7F23}"/>
              </a:ext>
            </a:extLst>
          </p:cNvPr>
          <p:cNvSpPr/>
          <p:nvPr/>
        </p:nvSpPr>
        <p:spPr>
          <a:xfrm>
            <a:off x="0" y="0"/>
            <a:ext cx="7559675" cy="972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8F95A686-81EA-2166-9E62-93C91E914D5C}"/>
              </a:ext>
            </a:extLst>
          </p:cNvPr>
          <p:cNvGrpSpPr/>
          <p:nvPr/>
        </p:nvGrpSpPr>
        <p:grpSpPr>
          <a:xfrm>
            <a:off x="0" y="185831"/>
            <a:ext cx="7559675" cy="3744000"/>
            <a:chOff x="0" y="360000"/>
            <a:chExt cx="7559675" cy="3744000"/>
          </a:xfrm>
        </p:grpSpPr>
        <p:sp>
          <p:nvSpPr>
            <p:cNvPr id="4" name="角丸四角形 3">
              <a:extLst>
                <a:ext uri="{FF2B5EF4-FFF2-40B4-BE49-F238E27FC236}">
                  <a16:creationId xmlns:a16="http://schemas.microsoft.com/office/drawing/2014/main" id="{87FED0ED-41E7-FB63-4C37-23F3E5C23245}"/>
                </a:ext>
              </a:extLst>
            </p:cNvPr>
            <p:cNvSpPr/>
            <p:nvPr/>
          </p:nvSpPr>
          <p:spPr>
            <a:xfrm>
              <a:off x="360000" y="1296000"/>
              <a:ext cx="2232000" cy="1368000"/>
            </a:xfrm>
            <a:prstGeom prst="roundRect">
              <a:avLst/>
            </a:prstGeom>
            <a:solidFill>
              <a:srgbClr val="CBE5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BEA67DB-3E61-4470-5E44-45E9F60C72BF}"/>
                </a:ext>
              </a:extLst>
            </p:cNvPr>
            <p:cNvSpPr txBox="1"/>
            <p:nvPr/>
          </p:nvSpPr>
          <p:spPr>
            <a:xfrm>
              <a:off x="0" y="360000"/>
              <a:ext cx="755967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kumimoji="1" lang="ja-JP" altLang="en-US" sz="2200" b="1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こんなことに悩んだら、</a:t>
              </a:r>
            </a:p>
            <a:p>
              <a:pPr algn="ctr">
                <a:lnSpc>
                  <a:spcPts val="3000"/>
                </a:lnSpc>
              </a:pPr>
              <a:r>
                <a:rPr kumimoji="1" lang="ja-JP" altLang="en-US" sz="2200" b="1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リーテックス電子契約にお任せください</a:t>
              </a:r>
              <a:endParaRPr kumimoji="1" lang="en-US" altLang="ja-JP" sz="2200" b="1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BC6B933-3745-C6C5-199F-4DE6AF5F0486}"/>
                </a:ext>
              </a:extLst>
            </p:cNvPr>
            <p:cNvSpPr txBox="1"/>
            <p:nvPr/>
          </p:nvSpPr>
          <p:spPr>
            <a:xfrm>
              <a:off x="360000" y="1630833"/>
              <a:ext cx="2232000" cy="874342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>
                <a:lnSpc>
                  <a:spcPts val="2100"/>
                </a:lnSpc>
              </a:pPr>
              <a:r>
                <a:rPr kumimoji="1" lang="ja-JP" altLang="en-US" sz="14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Microsoft New Tai Lue" panose="020B0502040204020203" pitchFamily="34" charset="0"/>
                </a:rPr>
                <a:t>収入印紙代や</a:t>
              </a:r>
              <a:endParaRPr kumimoji="1" lang="en-US" altLang="ja-JP" sz="14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Microsoft New Tai Lue" panose="020B0502040204020203" pitchFamily="34" charset="0"/>
              </a:endParaRPr>
            </a:p>
            <a:p>
              <a:pPr algn="ctr">
                <a:lnSpc>
                  <a:spcPts val="2100"/>
                </a:lnSpc>
              </a:pPr>
              <a:r>
                <a:rPr kumimoji="1" lang="ja-JP" altLang="en-US" sz="14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Microsoft New Tai Lue" panose="020B0502040204020203" pitchFamily="34" charset="0"/>
                </a:rPr>
                <a:t>郵送費を</a:t>
              </a:r>
              <a:endParaRPr kumimoji="1" lang="en-US" altLang="ja-JP" sz="14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Microsoft New Tai Lue" panose="020B0502040204020203" pitchFamily="34" charset="0"/>
              </a:endParaRPr>
            </a:p>
            <a:p>
              <a:pPr algn="ctr">
                <a:lnSpc>
                  <a:spcPts val="2100"/>
                </a:lnSpc>
              </a:pPr>
              <a:r>
                <a:rPr kumimoji="1" lang="ja-JP" altLang="en-US" sz="14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Microsoft New Tai Lue" panose="020B0502040204020203" pitchFamily="34" charset="0"/>
                </a:rPr>
                <a:t>削減したい</a:t>
              </a: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F75ED425-EC0A-96FC-FBD1-F13A9BB07A1E}"/>
                </a:ext>
              </a:extLst>
            </p:cNvPr>
            <p:cNvSpPr txBox="1"/>
            <p:nvPr/>
          </p:nvSpPr>
          <p:spPr>
            <a:xfrm>
              <a:off x="551584" y="1527816"/>
              <a:ext cx="1837426" cy="232162"/>
            </a:xfrm>
            <a:prstGeom prst="rect">
              <a:avLst/>
            </a:prstGeom>
            <a:noFill/>
          </p:spPr>
          <p:txBody>
            <a:bodyPr wrap="square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ja-JP" altLang="en-US" sz="1200" b="1">
                  <a:solidFill>
                    <a:srgbClr val="C00000"/>
                  </a:solidFill>
                  <a:latin typeface="Hiragino Maru Gothic Pro W4" panose="020F0400000000000000" pitchFamily="34" charset="-128"/>
                  <a:ea typeface="Hiragino Maru Gothic Pro W4" panose="020F0400000000000000" pitchFamily="34" charset="-128"/>
                </a:rPr>
                <a:t>お任せください</a:t>
              </a:r>
            </a:p>
          </p:txBody>
        </p:sp>
        <p:sp>
          <p:nvSpPr>
            <p:cNvPr id="15" name="角丸四角形 14">
              <a:extLst>
                <a:ext uri="{FF2B5EF4-FFF2-40B4-BE49-F238E27FC236}">
                  <a16:creationId xmlns:a16="http://schemas.microsoft.com/office/drawing/2014/main" id="{C94999FD-1B0F-F415-F3F7-3AB3201A0336}"/>
                </a:ext>
              </a:extLst>
            </p:cNvPr>
            <p:cNvSpPr/>
            <p:nvPr/>
          </p:nvSpPr>
          <p:spPr>
            <a:xfrm>
              <a:off x="360000" y="2736000"/>
              <a:ext cx="2232000" cy="1368000"/>
            </a:xfrm>
            <a:prstGeom prst="roundRect">
              <a:avLst/>
            </a:prstGeom>
            <a:solidFill>
              <a:srgbClr val="CBE5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D88F2399-4FA2-61E5-817A-99083E761D45}"/>
                </a:ext>
              </a:extLst>
            </p:cNvPr>
            <p:cNvSpPr txBox="1"/>
            <p:nvPr/>
          </p:nvSpPr>
          <p:spPr>
            <a:xfrm>
              <a:off x="360000" y="3066248"/>
              <a:ext cx="2232000" cy="883512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>
                <a:lnSpc>
                  <a:spcPts val="2100"/>
                </a:lnSpc>
              </a:pPr>
              <a:r>
                <a:rPr kumimoji="1" lang="ja-JP" altLang="en-US" sz="1400" b="0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Microsoft New Tai Lue" panose="020B0502040204020203" pitchFamily="34" charset="0"/>
                </a:rPr>
                <a:t>外出先から</a:t>
              </a:r>
              <a:endParaRPr kumimoji="1" lang="en-US" altLang="ja-JP" sz="14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Microsoft New Tai Lue" panose="020B0502040204020203" pitchFamily="34" charset="0"/>
              </a:endParaRPr>
            </a:p>
            <a:p>
              <a:pPr algn="ctr">
                <a:lnSpc>
                  <a:spcPts val="2100"/>
                </a:lnSpc>
              </a:pPr>
              <a:r>
                <a:rPr kumimoji="1" lang="ja-JP" altLang="en-US" sz="1400" b="0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Microsoft New Tai Lue" panose="020B0502040204020203" pitchFamily="34" charset="0"/>
                </a:rPr>
                <a:t>契約書の</a:t>
              </a:r>
              <a:r>
                <a:rPr kumimoji="1" lang="ja-JP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Microsoft New Tai Lue" panose="020B0502040204020203" pitchFamily="34" charset="0"/>
                </a:rPr>
                <a:t>内容</a:t>
              </a:r>
              <a:r>
                <a:rPr kumimoji="1" lang="ja-JP" altLang="en-US" sz="1400" b="0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Microsoft New Tai Lue" panose="020B0502040204020203" pitchFamily="34" charset="0"/>
                </a:rPr>
                <a:t>を</a:t>
              </a:r>
              <a:endParaRPr kumimoji="1" lang="en-US" altLang="ja-JP" sz="14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Microsoft New Tai Lue" panose="020B0502040204020203" pitchFamily="34" charset="0"/>
              </a:endParaRPr>
            </a:p>
            <a:p>
              <a:pPr algn="ctr">
                <a:lnSpc>
                  <a:spcPts val="2100"/>
                </a:lnSpc>
              </a:pPr>
              <a:r>
                <a:rPr kumimoji="1" lang="ja-JP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Microsoft New Tai Lue" panose="020B0502040204020203" pitchFamily="34" charset="0"/>
                </a:rPr>
                <a:t>確認</a:t>
              </a:r>
              <a:r>
                <a:rPr kumimoji="1" lang="ja-JP" altLang="en-US" sz="1400" b="0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Microsoft New Tai Lue" panose="020B0502040204020203" pitchFamily="34" charset="0"/>
                </a:rPr>
                <a:t>できない</a:t>
              </a: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2111EB19-C074-6CA1-E23F-ACE3FEBF0FF5}"/>
                </a:ext>
              </a:extLst>
            </p:cNvPr>
            <p:cNvSpPr txBox="1"/>
            <p:nvPr/>
          </p:nvSpPr>
          <p:spPr>
            <a:xfrm>
              <a:off x="517358" y="2966400"/>
              <a:ext cx="1837426" cy="232162"/>
            </a:xfrm>
            <a:prstGeom prst="rect">
              <a:avLst/>
            </a:prstGeom>
            <a:noFill/>
          </p:spPr>
          <p:txBody>
            <a:bodyPr wrap="square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ja-JP" altLang="en-US" sz="1200" b="1">
                  <a:solidFill>
                    <a:srgbClr val="C00000"/>
                  </a:solidFill>
                  <a:latin typeface="Hiragino Maru Gothic Pro W4" panose="020F0400000000000000" pitchFamily="34" charset="-128"/>
                  <a:ea typeface="Hiragino Maru Gothic Pro W4" panose="020F0400000000000000" pitchFamily="34" charset="-128"/>
                </a:rPr>
                <a:t>お任せください</a:t>
              </a:r>
            </a:p>
          </p:txBody>
        </p:sp>
        <p:sp>
          <p:nvSpPr>
            <p:cNvPr id="18" name="角丸四角形 17">
              <a:extLst>
                <a:ext uri="{FF2B5EF4-FFF2-40B4-BE49-F238E27FC236}">
                  <a16:creationId xmlns:a16="http://schemas.microsoft.com/office/drawing/2014/main" id="{CD70FC94-F848-E425-AF8A-FF920BB34694}"/>
                </a:ext>
              </a:extLst>
            </p:cNvPr>
            <p:cNvSpPr/>
            <p:nvPr/>
          </p:nvSpPr>
          <p:spPr>
            <a:xfrm>
              <a:off x="2664000" y="2736000"/>
              <a:ext cx="2232000" cy="1368000"/>
            </a:xfrm>
            <a:prstGeom prst="roundRect">
              <a:avLst/>
            </a:prstGeom>
            <a:solidFill>
              <a:srgbClr val="CBE5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C56CD163-2AF5-27D3-C147-F15982B42D8C}"/>
                </a:ext>
              </a:extLst>
            </p:cNvPr>
            <p:cNvSpPr txBox="1"/>
            <p:nvPr/>
          </p:nvSpPr>
          <p:spPr>
            <a:xfrm>
              <a:off x="2664000" y="3070800"/>
              <a:ext cx="2232000" cy="87440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>
                <a:lnSpc>
                  <a:spcPts val="2100"/>
                </a:lnSpc>
              </a:pPr>
              <a:r>
                <a:rPr kumimoji="1" lang="ja-JP" altLang="en-US" sz="14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Microsoft New Tai Lue" panose="020B0502040204020203" pitchFamily="34" charset="0"/>
                </a:rPr>
                <a:t>取引先が電子契約を</a:t>
              </a:r>
              <a:endParaRPr kumimoji="1" lang="en-US" altLang="ja-JP" sz="14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Microsoft New Tai Lue" panose="020B0502040204020203" pitchFamily="34" charset="0"/>
              </a:endParaRPr>
            </a:p>
            <a:p>
              <a:pPr algn="ctr">
                <a:lnSpc>
                  <a:spcPts val="2100"/>
                </a:lnSpc>
              </a:pPr>
              <a:r>
                <a:rPr kumimoji="1" lang="ja-JP" altLang="en-US" sz="14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Microsoft New Tai Lue" panose="020B0502040204020203" pitchFamily="34" charset="0"/>
                </a:rPr>
                <a:t>受け入れず、</a:t>
              </a:r>
              <a:endParaRPr kumimoji="1" lang="en-US" altLang="ja-JP" sz="14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Microsoft New Tai Lue" panose="020B0502040204020203" pitchFamily="34" charset="0"/>
              </a:endParaRPr>
            </a:p>
            <a:p>
              <a:pPr algn="ctr">
                <a:lnSpc>
                  <a:spcPts val="2100"/>
                </a:lnSpc>
              </a:pPr>
              <a:r>
                <a:rPr kumimoji="1" lang="ja-JP" altLang="en-US" sz="14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Microsoft New Tai Lue" panose="020B0502040204020203" pitchFamily="34" charset="0"/>
                </a:rPr>
                <a:t>紙で契約している</a:t>
              </a: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AE846627-0DC0-D702-ACBE-E27F070BF369}"/>
                </a:ext>
              </a:extLst>
            </p:cNvPr>
            <p:cNvSpPr txBox="1"/>
            <p:nvPr/>
          </p:nvSpPr>
          <p:spPr>
            <a:xfrm>
              <a:off x="2854800" y="2966400"/>
              <a:ext cx="1837426" cy="232162"/>
            </a:xfrm>
            <a:prstGeom prst="rect">
              <a:avLst/>
            </a:prstGeom>
            <a:noFill/>
          </p:spPr>
          <p:txBody>
            <a:bodyPr wrap="square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ja-JP" altLang="en-US" sz="1200" b="1">
                  <a:solidFill>
                    <a:srgbClr val="C00000"/>
                  </a:solidFill>
                  <a:latin typeface="Hiragino Maru Gothic Pro W4" panose="020F0400000000000000" pitchFamily="34" charset="-128"/>
                  <a:ea typeface="Hiragino Maru Gothic Pro W4" panose="020F0400000000000000" pitchFamily="34" charset="-128"/>
                </a:rPr>
                <a:t>お任せください</a:t>
              </a:r>
            </a:p>
          </p:txBody>
        </p:sp>
        <p:sp>
          <p:nvSpPr>
            <p:cNvPr id="26" name="角丸四角形 25">
              <a:extLst>
                <a:ext uri="{FF2B5EF4-FFF2-40B4-BE49-F238E27FC236}">
                  <a16:creationId xmlns:a16="http://schemas.microsoft.com/office/drawing/2014/main" id="{2C8A602F-2A0F-04C4-2899-69A521078637}"/>
                </a:ext>
              </a:extLst>
            </p:cNvPr>
            <p:cNvSpPr/>
            <p:nvPr/>
          </p:nvSpPr>
          <p:spPr>
            <a:xfrm>
              <a:off x="4968000" y="2736000"/>
              <a:ext cx="2232000" cy="1368000"/>
            </a:xfrm>
            <a:prstGeom prst="roundRect">
              <a:avLst/>
            </a:prstGeom>
            <a:solidFill>
              <a:srgbClr val="CBE5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A40DAECD-32AA-127A-F666-ECCE8267E107}"/>
                </a:ext>
              </a:extLst>
            </p:cNvPr>
            <p:cNvSpPr txBox="1"/>
            <p:nvPr/>
          </p:nvSpPr>
          <p:spPr>
            <a:xfrm>
              <a:off x="4968000" y="3070800"/>
              <a:ext cx="2232000" cy="87440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>
                <a:lnSpc>
                  <a:spcPts val="2100"/>
                </a:lnSpc>
              </a:pPr>
              <a:r>
                <a:rPr kumimoji="1" lang="ja-JP" altLang="en-US" sz="1400" b="0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Microsoft New Tai Lue" panose="020B0502040204020203" pitchFamily="34" charset="0"/>
                </a:rPr>
                <a:t>パソコン操作が苦手で、電子契約を</a:t>
              </a:r>
              <a:endParaRPr kumimoji="1" lang="en-US" altLang="ja-JP" sz="14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Microsoft New Tai Lue" panose="020B0502040204020203" pitchFamily="34" charset="0"/>
              </a:endParaRPr>
            </a:p>
            <a:p>
              <a:pPr algn="ctr">
                <a:lnSpc>
                  <a:spcPts val="2100"/>
                </a:lnSpc>
              </a:pPr>
              <a:r>
                <a:rPr kumimoji="1" lang="ja-JP" altLang="en-US" sz="1400" b="0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Microsoft New Tai Lue" panose="020B0502040204020203" pitchFamily="34" charset="0"/>
                </a:rPr>
                <a:t>上手く使えるか不安</a:t>
              </a: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E0831715-A3C9-9BB7-0ECD-5D08975D030D}"/>
                </a:ext>
              </a:extLst>
            </p:cNvPr>
            <p:cNvSpPr txBox="1"/>
            <p:nvPr/>
          </p:nvSpPr>
          <p:spPr>
            <a:xfrm>
              <a:off x="5158800" y="2966400"/>
              <a:ext cx="1837426" cy="232162"/>
            </a:xfrm>
            <a:prstGeom prst="rect">
              <a:avLst/>
            </a:prstGeom>
            <a:noFill/>
          </p:spPr>
          <p:txBody>
            <a:bodyPr wrap="square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ja-JP" altLang="en-US" sz="1200" b="1">
                  <a:solidFill>
                    <a:srgbClr val="C00000"/>
                  </a:solidFill>
                  <a:latin typeface="Hiragino Maru Gothic Pro W4" panose="020F0400000000000000" pitchFamily="34" charset="-128"/>
                  <a:ea typeface="Hiragino Maru Gothic Pro W4" panose="020F0400000000000000" pitchFamily="34" charset="-128"/>
                </a:rPr>
                <a:t>お任せください</a:t>
              </a:r>
            </a:p>
          </p:txBody>
        </p:sp>
        <p:sp>
          <p:nvSpPr>
            <p:cNvPr id="29" name="角丸四角形 28">
              <a:extLst>
                <a:ext uri="{FF2B5EF4-FFF2-40B4-BE49-F238E27FC236}">
                  <a16:creationId xmlns:a16="http://schemas.microsoft.com/office/drawing/2014/main" id="{0E755E31-4309-0E92-292C-A6B0DA870BE4}"/>
                </a:ext>
              </a:extLst>
            </p:cNvPr>
            <p:cNvSpPr/>
            <p:nvPr/>
          </p:nvSpPr>
          <p:spPr>
            <a:xfrm>
              <a:off x="2664000" y="1296000"/>
              <a:ext cx="2232000" cy="1368000"/>
            </a:xfrm>
            <a:prstGeom prst="roundRect">
              <a:avLst/>
            </a:prstGeom>
            <a:solidFill>
              <a:srgbClr val="CBE5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AD5C471C-3D16-A77C-7AF4-9C962631C897}"/>
                </a:ext>
              </a:extLst>
            </p:cNvPr>
            <p:cNvSpPr txBox="1"/>
            <p:nvPr/>
          </p:nvSpPr>
          <p:spPr>
            <a:xfrm>
              <a:off x="2664000" y="1630800"/>
              <a:ext cx="2232000" cy="87440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>
                <a:lnSpc>
                  <a:spcPts val="2100"/>
                </a:lnSpc>
              </a:pPr>
              <a:r>
                <a:rPr kumimoji="1" lang="ja-JP" altLang="en-US" sz="1400" b="0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Microsoft New Tai Lue" panose="020B0502040204020203" pitchFamily="34" charset="0"/>
                </a:rPr>
                <a:t>業務効率化を図りたいがどこから手をつければ</a:t>
              </a:r>
              <a:endParaRPr kumimoji="1" lang="en-US" altLang="ja-JP" sz="14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Microsoft New Tai Lue" panose="020B0502040204020203" pitchFamily="34" charset="0"/>
              </a:endParaRPr>
            </a:p>
            <a:p>
              <a:pPr algn="ctr">
                <a:lnSpc>
                  <a:spcPts val="2100"/>
                </a:lnSpc>
              </a:pPr>
              <a:r>
                <a:rPr kumimoji="1" lang="ja-JP" altLang="en-US" sz="1400" b="0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Microsoft New Tai Lue" panose="020B0502040204020203" pitchFamily="34" charset="0"/>
                </a:rPr>
                <a:t>よいかわからない</a:t>
              </a: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D2760998-B049-720E-6E6A-DDD75525BBD1}"/>
                </a:ext>
              </a:extLst>
            </p:cNvPr>
            <p:cNvSpPr txBox="1"/>
            <p:nvPr/>
          </p:nvSpPr>
          <p:spPr>
            <a:xfrm>
              <a:off x="2854800" y="1533334"/>
              <a:ext cx="1837426" cy="232162"/>
            </a:xfrm>
            <a:prstGeom prst="rect">
              <a:avLst/>
            </a:prstGeom>
            <a:noFill/>
          </p:spPr>
          <p:txBody>
            <a:bodyPr wrap="square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ja-JP" altLang="en-US" sz="1200" b="1" dirty="0">
                  <a:solidFill>
                    <a:srgbClr val="C00000"/>
                  </a:solidFill>
                  <a:latin typeface="Hiragino Maru Gothic Pro W4" panose="020F0400000000000000" pitchFamily="34" charset="-128"/>
                  <a:ea typeface="Hiragino Maru Gothic Pro W4" panose="020F0400000000000000" pitchFamily="34" charset="-128"/>
                </a:rPr>
                <a:t>お任せください</a:t>
              </a:r>
            </a:p>
          </p:txBody>
        </p:sp>
        <p:sp>
          <p:nvSpPr>
            <p:cNvPr id="34" name="角丸四角形 33">
              <a:extLst>
                <a:ext uri="{FF2B5EF4-FFF2-40B4-BE49-F238E27FC236}">
                  <a16:creationId xmlns:a16="http://schemas.microsoft.com/office/drawing/2014/main" id="{A67945C0-B26A-6BD7-8E29-DD61C6E0047B}"/>
                </a:ext>
              </a:extLst>
            </p:cNvPr>
            <p:cNvSpPr/>
            <p:nvPr/>
          </p:nvSpPr>
          <p:spPr>
            <a:xfrm>
              <a:off x="4968000" y="1296000"/>
              <a:ext cx="2232000" cy="1368000"/>
            </a:xfrm>
            <a:prstGeom prst="roundRect">
              <a:avLst/>
            </a:prstGeom>
            <a:solidFill>
              <a:srgbClr val="CBE5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4DE6CBDB-9E6F-54E6-6CB0-4F9C6FF27517}"/>
                </a:ext>
              </a:extLst>
            </p:cNvPr>
            <p:cNvSpPr txBox="1"/>
            <p:nvPr/>
          </p:nvSpPr>
          <p:spPr>
            <a:xfrm>
              <a:off x="4968000" y="1626248"/>
              <a:ext cx="2232000" cy="883512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>
                <a:lnSpc>
                  <a:spcPts val="2100"/>
                </a:lnSpc>
              </a:pPr>
              <a:r>
                <a:rPr kumimoji="1" lang="ja-JP" altLang="en-US" sz="1400" b="0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Microsoft New Tai Lue" panose="020B0502040204020203" pitchFamily="34" charset="0"/>
                </a:rPr>
                <a:t>紙書類が多すぎて</a:t>
              </a:r>
              <a:endParaRPr kumimoji="1" lang="en-US" altLang="ja-JP" sz="14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Microsoft New Tai Lue" panose="020B0502040204020203" pitchFamily="34" charset="0"/>
              </a:endParaRPr>
            </a:p>
            <a:p>
              <a:pPr algn="ctr">
                <a:lnSpc>
                  <a:spcPts val="2100"/>
                </a:lnSpc>
              </a:pPr>
              <a:r>
                <a:rPr kumimoji="1" lang="ja-JP" altLang="en-US" sz="1400" b="0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Microsoft New Tai Lue" panose="020B0502040204020203" pitchFamily="34" charset="0"/>
                </a:rPr>
                <a:t>探すのが大変</a:t>
              </a:r>
              <a:endParaRPr kumimoji="1" lang="en-US" altLang="ja-JP" sz="14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Microsoft New Tai Lue" panose="020B0502040204020203" pitchFamily="34" charset="0"/>
              </a:endParaRPr>
            </a:p>
            <a:p>
              <a:pPr algn="ctr">
                <a:lnSpc>
                  <a:spcPts val="2100"/>
                </a:lnSpc>
              </a:pPr>
              <a:endParaRPr kumimoji="1" lang="ja-JP" altLang="en-US" sz="14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Microsoft New Tai Lue" panose="020B0502040204020203" pitchFamily="34" charset="0"/>
              </a:endParaRP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1A9CE085-7079-8C48-87F3-3AB318996802}"/>
                </a:ext>
              </a:extLst>
            </p:cNvPr>
            <p:cNvSpPr txBox="1"/>
            <p:nvPr/>
          </p:nvSpPr>
          <p:spPr>
            <a:xfrm>
              <a:off x="5158800" y="1521832"/>
              <a:ext cx="1837426" cy="232162"/>
            </a:xfrm>
            <a:prstGeom prst="rect">
              <a:avLst/>
            </a:prstGeom>
            <a:noFill/>
          </p:spPr>
          <p:txBody>
            <a:bodyPr wrap="square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ja-JP" altLang="en-US" sz="1200" b="1">
                  <a:solidFill>
                    <a:srgbClr val="C00000"/>
                  </a:solidFill>
                  <a:latin typeface="Hiragino Maru Gothic Pro W4" panose="020F0400000000000000" pitchFamily="34" charset="-128"/>
                  <a:ea typeface="Hiragino Maru Gothic Pro W4" panose="020F0400000000000000" pitchFamily="34" charset="-128"/>
                </a:rPr>
                <a:t>お任せください</a:t>
              </a:r>
            </a:p>
          </p:txBody>
        </p:sp>
        <p:grpSp>
          <p:nvGrpSpPr>
            <p:cNvPr id="60" name="グループ化 59">
              <a:extLst>
                <a:ext uri="{FF2B5EF4-FFF2-40B4-BE49-F238E27FC236}">
                  <a16:creationId xmlns:a16="http://schemas.microsoft.com/office/drawing/2014/main" id="{E4F71E2A-F3E7-94FD-3600-3B5D4FC58773}"/>
                </a:ext>
              </a:extLst>
            </p:cNvPr>
            <p:cNvGrpSpPr/>
            <p:nvPr/>
          </p:nvGrpSpPr>
          <p:grpSpPr>
            <a:xfrm>
              <a:off x="360000" y="648000"/>
              <a:ext cx="6895058" cy="576000"/>
              <a:chOff x="360000" y="504000"/>
              <a:chExt cx="6895058" cy="576000"/>
            </a:xfrm>
          </p:grpSpPr>
          <p:cxnSp>
            <p:nvCxnSpPr>
              <p:cNvPr id="45" name="直線コネクタ 44">
                <a:extLst>
                  <a:ext uri="{FF2B5EF4-FFF2-40B4-BE49-F238E27FC236}">
                    <a16:creationId xmlns:a16="http://schemas.microsoft.com/office/drawing/2014/main" id="{AB88AA1F-8A9E-A3C3-A7B1-FE14275DC6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000" y="504000"/>
                <a:ext cx="576000" cy="576000"/>
              </a:xfrm>
              <a:prstGeom prst="line">
                <a:avLst/>
              </a:prstGeom>
              <a:ln w="25400" cmpd="sng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59" name="直線コネクタ 58">
                <a:extLst>
                  <a:ext uri="{FF2B5EF4-FFF2-40B4-BE49-F238E27FC236}">
                    <a16:creationId xmlns:a16="http://schemas.microsoft.com/office/drawing/2014/main" id="{4EE743EB-AD14-9AA2-BE34-2EA53F90B93D}"/>
                  </a:ext>
                </a:extLst>
              </p:cNvPr>
              <p:cNvCxnSpPr/>
              <p:nvPr/>
            </p:nvCxnSpPr>
            <p:spPr>
              <a:xfrm flipV="1">
                <a:off x="6679058" y="504000"/>
                <a:ext cx="576000" cy="576000"/>
              </a:xfrm>
              <a:prstGeom prst="line">
                <a:avLst/>
              </a:prstGeom>
              <a:ln w="25400" cmpd="sng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6DADA1BC-8479-F04E-5258-3AE36E095BA7}"/>
              </a:ext>
            </a:extLst>
          </p:cNvPr>
          <p:cNvSpPr txBox="1"/>
          <p:nvPr/>
        </p:nvSpPr>
        <p:spPr>
          <a:xfrm>
            <a:off x="0" y="8959209"/>
            <a:ext cx="7559675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800"/>
              </a:lnSpc>
            </a:pPr>
            <a:r>
              <a:rPr kumimoji="1" lang="ja-JP" altLang="en-US" sz="2000" b="1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充実したサポート体制で、</a:t>
            </a:r>
          </a:p>
          <a:p>
            <a:pPr algn="ctr">
              <a:lnSpc>
                <a:spcPts val="2800"/>
              </a:lnSpc>
            </a:pPr>
            <a:r>
              <a:rPr kumimoji="1" lang="ja-JP" altLang="en-US" sz="2000" b="1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どなたでも安心してご利用いただけます</a:t>
            </a:r>
            <a:endParaRPr kumimoji="1" lang="en-US" altLang="ja-JP" sz="2000" b="1" spc="1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623441E4-062E-36FF-548F-5A258C65DE7A}"/>
              </a:ext>
            </a:extLst>
          </p:cNvPr>
          <p:cNvGrpSpPr/>
          <p:nvPr/>
        </p:nvGrpSpPr>
        <p:grpSpPr>
          <a:xfrm>
            <a:off x="350103" y="9759434"/>
            <a:ext cx="6877327" cy="902470"/>
            <a:chOff x="350103" y="9759434"/>
            <a:chExt cx="6877327" cy="902470"/>
          </a:xfrm>
        </p:grpSpPr>
        <p:pic>
          <p:nvPicPr>
            <p:cNvPr id="75" name="図 74">
              <a:extLst>
                <a:ext uri="{FF2B5EF4-FFF2-40B4-BE49-F238E27FC236}">
                  <a16:creationId xmlns:a16="http://schemas.microsoft.com/office/drawing/2014/main" id="{E603B6D3-A826-BF55-4C1B-325A484104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98545" y="9947231"/>
              <a:ext cx="628885" cy="628885"/>
            </a:xfrm>
            <a:prstGeom prst="rect">
              <a:avLst/>
            </a:prstGeom>
          </p:spPr>
        </p:pic>
        <p:sp>
          <p:nvSpPr>
            <p:cNvPr id="82" name="矢印: 五方向 97">
              <a:extLst>
                <a:ext uri="{FF2B5EF4-FFF2-40B4-BE49-F238E27FC236}">
                  <a16:creationId xmlns:a16="http://schemas.microsoft.com/office/drawing/2014/main" id="{66C832E6-FF92-9883-75C8-5E82B4696A8C}"/>
                </a:ext>
              </a:extLst>
            </p:cNvPr>
            <p:cNvSpPr/>
            <p:nvPr/>
          </p:nvSpPr>
          <p:spPr>
            <a:xfrm>
              <a:off x="2681093" y="9966823"/>
              <a:ext cx="1409323" cy="536984"/>
            </a:xfrm>
            <a:prstGeom prst="homePlate">
              <a:avLst>
                <a:gd name="adj" fmla="val 30785"/>
              </a:avLst>
            </a:prstGeom>
            <a:solidFill>
              <a:srgbClr val="EA7AA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108000" bIns="54000" rtlCol="0" anchor="ctr"/>
            <a:lstStyle/>
            <a:p>
              <a:pPr>
                <a:lnSpc>
                  <a:spcPts val="1800"/>
                </a:lnSpc>
              </a:pPr>
              <a:r>
                <a:rPr kumimoji="1" lang="ja-JP" altLang="en-US" sz="105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お問い合わせ窓口</a:t>
              </a:r>
              <a:endParaRPr kumimoji="1" lang="en-US" altLang="ja-JP" sz="105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83" name="図 82" descr="図形&#10;&#10;中程度の精度で自動的に生成された説明">
              <a:extLst>
                <a:ext uri="{FF2B5EF4-FFF2-40B4-BE49-F238E27FC236}">
                  <a16:creationId xmlns:a16="http://schemas.microsoft.com/office/drawing/2014/main" id="{AB6EDE12-42FB-3DE8-B90D-5C25FB084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103" y="9958428"/>
              <a:ext cx="2160000" cy="503011"/>
            </a:xfrm>
            <a:prstGeom prst="rect">
              <a:avLst/>
            </a:prstGeom>
          </p:spPr>
        </p:pic>
        <p:sp>
          <p:nvSpPr>
            <p:cNvPr id="2" name="正方形/長方形 1">
              <a:extLst>
                <a:ext uri="{FF2B5EF4-FFF2-40B4-BE49-F238E27FC236}">
                  <a16:creationId xmlns:a16="http://schemas.microsoft.com/office/drawing/2014/main" id="{2BBDCD4C-833C-90FC-6ABA-D2C5008A7AEF}"/>
                </a:ext>
              </a:extLst>
            </p:cNvPr>
            <p:cNvSpPr/>
            <p:nvPr/>
          </p:nvSpPr>
          <p:spPr>
            <a:xfrm>
              <a:off x="4140331" y="9759434"/>
              <a:ext cx="2416689" cy="902470"/>
            </a:xfrm>
            <a:prstGeom prst="rect">
              <a:avLst/>
            </a:prstGeom>
            <a:solidFill>
              <a:srgbClr val="FDF1F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ja-JP" altLang="en-US" sz="1100" dirty="0">
                  <a:solidFill>
                    <a:schemeClr val="tx1"/>
                  </a:solidFill>
                </a:rPr>
                <a:t>リーテックス株式会社</a:t>
              </a:r>
              <a:endParaRPr kumimoji="1" lang="en-US" altLang="ja-JP" sz="1100" dirty="0">
                <a:solidFill>
                  <a:schemeClr val="tx1"/>
                </a:solidFill>
              </a:endParaRPr>
            </a:p>
            <a:p>
              <a:r>
                <a:rPr kumimoji="1" lang="ja-JP" altLang="en-US" sz="1100" dirty="0">
                  <a:solidFill>
                    <a:schemeClr val="tx1"/>
                  </a:solidFill>
                </a:rPr>
                <a:t>担当：田中</a:t>
              </a:r>
              <a:endParaRPr kumimoji="1" lang="en-US" altLang="ja-JP" sz="1100" dirty="0">
                <a:solidFill>
                  <a:schemeClr val="tx1"/>
                </a:solidFill>
              </a:endParaRPr>
            </a:p>
            <a:p>
              <a:r>
                <a:rPr kumimoji="1" lang="en-US" altLang="ja-JP" sz="1100" dirty="0">
                  <a:solidFill>
                    <a:schemeClr val="tx1"/>
                  </a:solidFill>
                </a:rPr>
                <a:t>TEL</a:t>
              </a:r>
              <a:r>
                <a:rPr kumimoji="1" lang="ja-JP" altLang="en-US" sz="1100" dirty="0">
                  <a:solidFill>
                    <a:schemeClr val="tx1"/>
                  </a:solidFill>
                </a:rPr>
                <a:t>：</a:t>
              </a:r>
              <a:r>
                <a:rPr kumimoji="1" lang="en-US" altLang="ja-JP" sz="1100" dirty="0">
                  <a:solidFill>
                    <a:schemeClr val="tx1"/>
                  </a:solidFill>
                </a:rPr>
                <a:t>070-3297-7151</a:t>
              </a:r>
            </a:p>
            <a:p>
              <a:r>
                <a:rPr kumimoji="1" lang="en-US" altLang="ja-JP" sz="1100" dirty="0">
                  <a:solidFill>
                    <a:schemeClr val="tx1"/>
                  </a:solidFill>
                </a:rPr>
                <a:t>Mail</a:t>
              </a:r>
              <a:r>
                <a:rPr kumimoji="1" lang="ja-JP" altLang="en-US" sz="1100" dirty="0">
                  <a:solidFill>
                    <a:schemeClr val="tx1"/>
                  </a:solidFill>
                </a:rPr>
                <a:t>：</a:t>
              </a:r>
              <a:r>
                <a:rPr kumimoji="1" lang="en-US" altLang="ja-JP" sz="1100" dirty="0">
                  <a:solidFill>
                    <a:schemeClr val="tx1"/>
                  </a:solidFill>
                  <a:hlinkClick r:id="rId4"/>
                </a:rPr>
                <a:t>shogo_tanaka@le-techs.com</a:t>
              </a:r>
              <a:endParaRPr kumimoji="1" lang="en-US" altLang="ja-JP" sz="1100" dirty="0">
                <a:solidFill>
                  <a:schemeClr val="tx1"/>
                </a:solidFill>
              </a:endParaRPr>
            </a:p>
            <a:p>
              <a:r>
                <a:rPr kumimoji="1" lang="en-US" altLang="ja-JP" sz="1100" dirty="0">
                  <a:solidFill>
                    <a:schemeClr val="tx1"/>
                  </a:solidFill>
                  <a:hlinkClick r:id="rId5"/>
                </a:rPr>
                <a:t>https://le-techs.com</a:t>
              </a:r>
              <a:endParaRPr kumimoji="1" lang="en-US" altLang="ja-JP" sz="1100" dirty="0">
                <a:solidFill>
                  <a:schemeClr val="tx1"/>
                </a:solidFill>
              </a:endParaRPr>
            </a:p>
            <a:p>
              <a:endParaRPr kumimoji="1" lang="en-US" altLang="ja-JP" sz="1100" dirty="0">
                <a:solidFill>
                  <a:schemeClr val="tx1"/>
                </a:solidFill>
              </a:endParaRPr>
            </a:p>
            <a:p>
              <a:endParaRPr kumimoji="1" lang="en-US" altLang="ja-JP" sz="1100" dirty="0">
                <a:solidFill>
                  <a:schemeClr val="tx1"/>
                </a:solidFill>
              </a:endParaRPr>
            </a:p>
            <a:p>
              <a:endParaRPr kumimoji="1" lang="ja-JP" altLang="en-US" sz="1100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13DD1CD-B6ED-85FB-51B7-EFC8083A25CF}"/>
              </a:ext>
            </a:extLst>
          </p:cNvPr>
          <p:cNvSpPr txBox="1"/>
          <p:nvPr/>
        </p:nvSpPr>
        <p:spPr>
          <a:xfrm>
            <a:off x="288231" y="4079458"/>
            <a:ext cx="6983207" cy="3693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kumimoji="1" lang="ja-JP" altLang="en-US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/>
                <a:ea typeface="メイリオ"/>
                <a:sym typeface="メイリオ"/>
              </a:rPr>
              <a:t>ワンデジ</a:t>
            </a:r>
            <a:r>
              <a:rPr kumimoji="1" lang="en-US" altLang="ja-JP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/>
                <a:ea typeface="メイリオ"/>
                <a:sym typeface="メイリオ"/>
              </a:rPr>
              <a:t>Document</a:t>
            </a:r>
            <a:r>
              <a:rPr kumimoji="1" lang="ja-JP" altLang="en-US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メイリオ"/>
                <a:ea typeface="メイリオ"/>
                <a:sym typeface="メイリオ"/>
              </a:rPr>
              <a:t>　料金プラン</a:t>
            </a:r>
            <a:endParaRPr kumimoji="1" lang="en-US" altLang="ja-JP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メイリオ"/>
              <a:ea typeface="メイリオ"/>
              <a:sym typeface="メイリオ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B433C00-449F-D21D-9219-A7DECD84E0AF}"/>
              </a:ext>
            </a:extLst>
          </p:cNvPr>
          <p:cNvSpPr txBox="1"/>
          <p:nvPr/>
        </p:nvSpPr>
        <p:spPr>
          <a:xfrm>
            <a:off x="69270" y="8648104"/>
            <a:ext cx="743235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+mj-ea"/>
                <a:ea typeface="+mj-ea"/>
              </a:rPr>
              <a:t>※</a:t>
            </a:r>
            <a:r>
              <a:rPr lang="ja-JP" altLang="en-US" sz="1200" dirty="0">
                <a:latin typeface="+mj-ea"/>
                <a:ea typeface="+mj-ea"/>
              </a:rPr>
              <a:t>契約期間は</a:t>
            </a:r>
            <a:r>
              <a:rPr lang="en-US" altLang="ja-JP" sz="1200" dirty="0">
                <a:latin typeface="+mj-ea"/>
                <a:ea typeface="+mj-ea"/>
              </a:rPr>
              <a:t>1</a:t>
            </a:r>
            <a:r>
              <a:rPr lang="ja-JP" altLang="en-US" sz="1200" dirty="0">
                <a:latin typeface="+mj-ea"/>
                <a:ea typeface="+mj-ea"/>
              </a:rPr>
              <a:t>年間、ご利用料金は利用開始日の翌月末日までに</a:t>
            </a:r>
            <a:r>
              <a:rPr lang="en-US" altLang="ja-JP" sz="1200" dirty="0">
                <a:latin typeface="+mj-ea"/>
                <a:ea typeface="+mj-ea"/>
              </a:rPr>
              <a:t>1</a:t>
            </a:r>
            <a:r>
              <a:rPr lang="ja-JP" altLang="en-US" sz="1200" dirty="0">
                <a:latin typeface="+mj-ea"/>
                <a:ea typeface="+mj-ea"/>
              </a:rPr>
              <a:t>年分を一括支払いとなります。</a:t>
            </a:r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E7737DAA-AB41-BF3C-6ABC-33FF81D9F0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25863"/>
              </p:ext>
            </p:extLst>
          </p:nvPr>
        </p:nvGraphicFramePr>
        <p:xfrm>
          <a:off x="63658" y="4423475"/>
          <a:ext cx="7432352" cy="4192849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052026">
                  <a:extLst>
                    <a:ext uri="{9D8B030D-6E8A-4147-A177-3AD203B41FA5}">
                      <a16:colId xmlns:a16="http://schemas.microsoft.com/office/drawing/2014/main" val="4290109301"/>
                    </a:ext>
                  </a:extLst>
                </a:gridCol>
                <a:gridCol w="1139836">
                  <a:extLst>
                    <a:ext uri="{9D8B030D-6E8A-4147-A177-3AD203B41FA5}">
                      <a16:colId xmlns:a16="http://schemas.microsoft.com/office/drawing/2014/main" val="4234797726"/>
                    </a:ext>
                  </a:extLst>
                </a:gridCol>
                <a:gridCol w="1013460">
                  <a:extLst>
                    <a:ext uri="{9D8B030D-6E8A-4147-A177-3AD203B41FA5}">
                      <a16:colId xmlns:a16="http://schemas.microsoft.com/office/drawing/2014/main" val="2767033611"/>
                    </a:ext>
                  </a:extLst>
                </a:gridCol>
                <a:gridCol w="1040059">
                  <a:extLst>
                    <a:ext uri="{9D8B030D-6E8A-4147-A177-3AD203B41FA5}">
                      <a16:colId xmlns:a16="http://schemas.microsoft.com/office/drawing/2014/main" val="3640101416"/>
                    </a:ext>
                  </a:extLst>
                </a:gridCol>
                <a:gridCol w="1144694">
                  <a:extLst>
                    <a:ext uri="{9D8B030D-6E8A-4147-A177-3AD203B41FA5}">
                      <a16:colId xmlns:a16="http://schemas.microsoft.com/office/drawing/2014/main" val="3361545228"/>
                    </a:ext>
                  </a:extLst>
                </a:gridCol>
                <a:gridCol w="1229008">
                  <a:extLst>
                    <a:ext uri="{9D8B030D-6E8A-4147-A177-3AD203B41FA5}">
                      <a16:colId xmlns:a16="http://schemas.microsoft.com/office/drawing/2014/main" val="657300281"/>
                    </a:ext>
                  </a:extLst>
                </a:gridCol>
                <a:gridCol w="813269">
                  <a:extLst>
                    <a:ext uri="{9D8B030D-6E8A-4147-A177-3AD203B41FA5}">
                      <a16:colId xmlns:a16="http://schemas.microsoft.com/office/drawing/2014/main" val="106153712"/>
                    </a:ext>
                  </a:extLst>
                </a:gridCol>
              </a:tblGrid>
              <a:tr h="52886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/>
                        <a:t>項目</a:t>
                      </a:r>
                    </a:p>
                  </a:txBody>
                  <a:tcPr marL="91441" marR="91441" marT="31227" marB="31227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/>
                        <a:t>ドキュメント</a:t>
                      </a:r>
                      <a:r>
                        <a:rPr kumimoji="1" lang="en-US" altLang="ja-JP" sz="1050" b="1" dirty="0"/>
                        <a:t>120</a:t>
                      </a:r>
                      <a:endParaRPr kumimoji="1" lang="en-US" altLang="ja-JP" sz="1050" b="1" dirty="0">
                        <a:solidFill>
                          <a:srgbClr val="FF0000"/>
                        </a:solidFill>
                      </a:endParaRPr>
                    </a:p>
                  </a:txBody>
                  <a:tcPr marL="91441" marR="91441" marT="31227" marB="31227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7BD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/>
                        <a:t>ドキュメント</a:t>
                      </a:r>
                      <a:r>
                        <a:rPr kumimoji="1" lang="en-US" altLang="ja-JP" sz="1050" b="1" dirty="0"/>
                        <a:t>600</a:t>
                      </a:r>
                      <a:endParaRPr kumimoji="1" lang="ja-JP" altLang="en-US" sz="1050" b="1" dirty="0"/>
                    </a:p>
                  </a:txBody>
                  <a:tcPr marL="91441" marR="91441" marT="31227" marB="31227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/>
                        <a:t>ドキュメント</a:t>
                      </a:r>
                      <a:r>
                        <a:rPr kumimoji="1" lang="en-US" altLang="ja-JP" sz="1050" b="1" dirty="0"/>
                        <a:t>1200</a:t>
                      </a:r>
                      <a:endParaRPr kumimoji="1" lang="ja-JP" altLang="en-US" sz="1050" b="1" dirty="0"/>
                    </a:p>
                  </a:txBody>
                  <a:tcPr marL="91441" marR="91441" marT="31227" marB="31227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/>
                        <a:t>ドキュメント</a:t>
                      </a:r>
                      <a:r>
                        <a:rPr kumimoji="1" lang="en-US" altLang="ja-JP" sz="1050" b="1" dirty="0"/>
                        <a:t>3000</a:t>
                      </a:r>
                      <a:endParaRPr kumimoji="1" lang="ja-JP" altLang="en-US" sz="1050" b="1" dirty="0"/>
                    </a:p>
                  </a:txBody>
                  <a:tcPr marL="91441" marR="91441" marT="31227" marB="31227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tx1"/>
                          </a:solidFill>
                        </a:rPr>
                        <a:t>ドキュメント</a:t>
                      </a:r>
                      <a:r>
                        <a:rPr kumimoji="1" lang="en-US" altLang="ja-JP" sz="1050" b="1" dirty="0">
                          <a:solidFill>
                            <a:schemeClr val="tx1"/>
                          </a:solidFill>
                        </a:rPr>
                        <a:t>12000</a:t>
                      </a:r>
                      <a:endParaRPr kumimoji="1" lang="ja-JP" altLang="en-US" sz="1050" b="1" dirty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 marT="31227" marB="31227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</a:rPr>
                        <a:t>エンター</a:t>
                      </a:r>
                      <a:endParaRPr kumimoji="1" lang="en-US" altLang="ja-JP" sz="1050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</a:rPr>
                        <a:t>プライズ</a:t>
                      </a:r>
                    </a:p>
                  </a:txBody>
                  <a:tcPr marL="91441" marR="91441" marT="31227" marB="31227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2985847"/>
                  </a:ext>
                </a:extLst>
              </a:tr>
              <a:tr h="73313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j-ea"/>
                          <a:ea typeface="+mj-ea"/>
                        </a:rPr>
                        <a:t>利用料</a:t>
                      </a:r>
                      <a:endParaRPr kumimoji="1" lang="en-US" altLang="ja-JP" sz="1200" b="1" dirty="0"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en-US" altLang="ja-JP" sz="12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kumimoji="1" lang="ja-JP" altLang="en-US" sz="1200" b="1" dirty="0">
                          <a:latin typeface="+mj-ea"/>
                          <a:ea typeface="+mj-ea"/>
                        </a:rPr>
                        <a:t>税別</a:t>
                      </a:r>
                      <a:r>
                        <a:rPr kumimoji="1" lang="en-US" altLang="ja-JP" sz="1200" b="1" dirty="0">
                          <a:latin typeface="+mj-ea"/>
                          <a:ea typeface="+mj-ea"/>
                        </a:rPr>
                        <a:t>)</a:t>
                      </a:r>
                      <a:endParaRPr kumimoji="1" lang="ja-JP" altLang="en-US" sz="1200" b="1" dirty="0">
                        <a:latin typeface="+mj-ea"/>
                        <a:ea typeface="+mj-ea"/>
                      </a:endParaRPr>
                    </a:p>
                  </a:txBody>
                  <a:tcPr marL="91441" marR="91441" marT="31227" marB="31227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120,000</a:t>
                      </a:r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円</a:t>
                      </a:r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/</a:t>
                      </a:r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endParaRPr kumimoji="1" lang="en-US" altLang="ja-JP" sz="11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ja-JP" altLang="en-US" sz="1000" b="1" dirty="0">
                          <a:latin typeface="+mj-ea"/>
                          <a:ea typeface="+mj-ea"/>
                        </a:rPr>
                        <a:t>（</a:t>
                      </a:r>
                      <a:r>
                        <a:rPr kumimoji="1" lang="en-US" altLang="ja-JP" sz="1000" b="1" dirty="0">
                          <a:latin typeface="+mj-ea"/>
                          <a:ea typeface="+mj-ea"/>
                        </a:rPr>
                        <a:t>10,000</a:t>
                      </a:r>
                      <a:r>
                        <a:rPr kumimoji="1" lang="ja-JP" altLang="en-US" sz="1000" b="1" dirty="0">
                          <a:latin typeface="+mj-ea"/>
                          <a:ea typeface="+mj-ea"/>
                        </a:rPr>
                        <a:t>円</a:t>
                      </a:r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/</a:t>
                      </a:r>
                      <a:r>
                        <a:rPr kumimoji="1" lang="ja-JP" altLang="en-US" sz="10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月）</a:t>
                      </a:r>
                      <a:endParaRPr kumimoji="1" lang="en-US" altLang="ja-JP" sz="1000" b="1" dirty="0">
                        <a:latin typeface="+mj-ea"/>
                        <a:ea typeface="+mj-ea"/>
                      </a:endParaRPr>
                    </a:p>
                  </a:txBody>
                  <a:tcPr marL="91441" marR="91441" marT="31227" marB="31227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216,000</a:t>
                      </a:r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円</a:t>
                      </a:r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/</a:t>
                      </a:r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endParaRPr kumimoji="1" lang="en-US" altLang="ja-JP" sz="11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ja-JP" altLang="en-US" sz="900" b="1" dirty="0">
                          <a:latin typeface="+mj-ea"/>
                          <a:ea typeface="+mj-ea"/>
                        </a:rPr>
                        <a:t>（</a:t>
                      </a:r>
                      <a:r>
                        <a:rPr kumimoji="1" lang="en-US" altLang="ja-JP" sz="900" b="1" dirty="0">
                          <a:latin typeface="+mj-ea"/>
                          <a:ea typeface="+mj-ea"/>
                        </a:rPr>
                        <a:t>18,000</a:t>
                      </a:r>
                      <a:r>
                        <a:rPr kumimoji="1" lang="ja-JP" altLang="en-US" sz="900" b="1" dirty="0">
                          <a:latin typeface="+mj-ea"/>
                          <a:ea typeface="+mj-ea"/>
                        </a:rPr>
                        <a:t>円</a:t>
                      </a:r>
                      <a:r>
                        <a:rPr kumimoji="1" lang="en-US" altLang="ja-JP" sz="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/</a:t>
                      </a:r>
                      <a:r>
                        <a:rPr kumimoji="1" lang="ja-JP" altLang="en-US" sz="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月）</a:t>
                      </a:r>
                      <a:endParaRPr kumimoji="1" lang="en-US" altLang="ja-JP" sz="900" b="1" dirty="0">
                        <a:latin typeface="+mj-ea"/>
                        <a:ea typeface="+mj-ea"/>
                      </a:endParaRPr>
                    </a:p>
                  </a:txBody>
                  <a:tcPr marL="91441" marR="91441" marT="31227" marB="31227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324,000</a:t>
                      </a:r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円</a:t>
                      </a:r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/</a:t>
                      </a:r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endParaRPr kumimoji="1" lang="en-US" altLang="ja-JP" sz="11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ja-JP" altLang="en-US" sz="900" b="1" dirty="0">
                          <a:latin typeface="+mj-ea"/>
                          <a:ea typeface="+mj-ea"/>
                        </a:rPr>
                        <a:t>（</a:t>
                      </a:r>
                      <a:r>
                        <a:rPr kumimoji="1" lang="en-US" altLang="ja-JP" sz="900" b="1" dirty="0">
                          <a:latin typeface="+mj-ea"/>
                          <a:ea typeface="+mj-ea"/>
                        </a:rPr>
                        <a:t>27,000</a:t>
                      </a:r>
                      <a:r>
                        <a:rPr kumimoji="1" lang="ja-JP" altLang="en-US" sz="900" b="1" dirty="0">
                          <a:latin typeface="+mj-ea"/>
                          <a:ea typeface="+mj-ea"/>
                        </a:rPr>
                        <a:t>円</a:t>
                      </a:r>
                      <a:r>
                        <a:rPr kumimoji="1" lang="en-US" altLang="ja-JP" sz="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/</a:t>
                      </a:r>
                      <a:r>
                        <a:rPr kumimoji="1" lang="ja-JP" altLang="en-US" sz="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月）</a:t>
                      </a:r>
                      <a:endParaRPr kumimoji="1" lang="en-US" altLang="ja-JP" sz="900" b="1" dirty="0">
                        <a:latin typeface="+mj-ea"/>
                        <a:ea typeface="+mj-ea"/>
                      </a:endParaRPr>
                    </a:p>
                  </a:txBody>
                  <a:tcPr marL="91441" marR="91441" marT="31227" marB="31227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600,000</a:t>
                      </a:r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円</a:t>
                      </a:r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/</a:t>
                      </a:r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endParaRPr kumimoji="1" lang="en-US" altLang="ja-JP" sz="11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ja-JP" altLang="en-US" sz="1050" b="1" dirty="0">
                          <a:latin typeface="+mj-ea"/>
                          <a:ea typeface="+mj-ea"/>
                        </a:rPr>
                        <a:t>（</a:t>
                      </a:r>
                      <a:r>
                        <a:rPr kumimoji="1" lang="en-US" altLang="ja-JP" sz="1050" b="1" dirty="0">
                          <a:latin typeface="+mj-ea"/>
                          <a:ea typeface="+mj-ea"/>
                        </a:rPr>
                        <a:t>50,000</a:t>
                      </a:r>
                      <a:r>
                        <a:rPr kumimoji="1" lang="ja-JP" altLang="en-US" sz="1050" b="1" dirty="0">
                          <a:latin typeface="+mj-ea"/>
                          <a:ea typeface="+mj-ea"/>
                        </a:rPr>
                        <a:t>円</a:t>
                      </a:r>
                      <a:r>
                        <a:rPr kumimoji="1" lang="en-US" altLang="ja-JP" sz="105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/</a:t>
                      </a:r>
                      <a:r>
                        <a:rPr kumimoji="1" lang="ja-JP" altLang="en-US" sz="105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月）</a:t>
                      </a:r>
                      <a:endParaRPr kumimoji="1" lang="en-US" altLang="ja-JP" sz="1050" b="1" dirty="0">
                        <a:latin typeface="+mj-ea"/>
                        <a:ea typeface="+mj-ea"/>
                      </a:endParaRPr>
                    </a:p>
                  </a:txBody>
                  <a:tcPr marL="91441" marR="91441" marT="31227" marB="31227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1,200,000</a:t>
                      </a:r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円</a:t>
                      </a:r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/</a:t>
                      </a:r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endParaRPr kumimoji="1" lang="en-US" altLang="ja-JP" sz="11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ja-JP" altLang="en-US" sz="1050" b="1" dirty="0">
                          <a:latin typeface="+mj-ea"/>
                          <a:ea typeface="+mj-ea"/>
                        </a:rPr>
                        <a:t>（</a:t>
                      </a:r>
                      <a:r>
                        <a:rPr kumimoji="1" lang="en-US" altLang="ja-JP" sz="1050" b="1" dirty="0">
                          <a:latin typeface="+mj-ea"/>
                          <a:ea typeface="+mj-ea"/>
                        </a:rPr>
                        <a:t>100,000</a:t>
                      </a:r>
                      <a:r>
                        <a:rPr kumimoji="1" lang="ja-JP" altLang="en-US" sz="1050" b="1" dirty="0">
                          <a:latin typeface="+mj-ea"/>
                          <a:ea typeface="+mj-ea"/>
                        </a:rPr>
                        <a:t>円</a:t>
                      </a:r>
                      <a:r>
                        <a:rPr kumimoji="1" lang="en-US" altLang="ja-JP" sz="105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/</a:t>
                      </a:r>
                      <a:r>
                        <a:rPr kumimoji="1" lang="ja-JP" altLang="en-US" sz="105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月）</a:t>
                      </a:r>
                      <a:endParaRPr kumimoji="1" lang="en-US" altLang="ja-JP" sz="1050" b="1" dirty="0">
                        <a:latin typeface="+mj-ea"/>
                        <a:ea typeface="+mj-ea"/>
                      </a:endParaRPr>
                    </a:p>
                  </a:txBody>
                  <a:tcPr marL="91441" marR="91441" marT="31227" marB="31227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dirty="0">
                          <a:latin typeface="+mj-ea"/>
                          <a:ea typeface="+mj-ea"/>
                        </a:rPr>
                        <a:t>※</a:t>
                      </a:r>
                      <a:r>
                        <a:rPr kumimoji="1" lang="ja-JP" altLang="en-US" sz="1000" b="1" dirty="0">
                          <a:latin typeface="+mj-ea"/>
                          <a:ea typeface="+mj-ea"/>
                        </a:rPr>
                        <a:t>要相談</a:t>
                      </a:r>
                      <a:endParaRPr kumimoji="1" lang="en-US" altLang="ja-JP" sz="1000" b="1" dirty="0"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ja-JP" altLang="en-US" sz="1000" b="1" dirty="0">
                          <a:latin typeface="+mj-ea"/>
                          <a:ea typeface="+mj-ea"/>
                        </a:rPr>
                        <a:t>個別見積</a:t>
                      </a:r>
                      <a:endParaRPr kumimoji="1" lang="en-US" altLang="ja-JP" sz="1000" b="1" dirty="0">
                        <a:latin typeface="+mj-ea"/>
                        <a:ea typeface="+mj-ea"/>
                      </a:endParaRPr>
                    </a:p>
                  </a:txBody>
                  <a:tcPr marL="91441" marR="91441" marT="31227" marB="31227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9041199"/>
                  </a:ext>
                </a:extLst>
              </a:tr>
              <a:tr h="31584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j-ea"/>
                          <a:ea typeface="+mj-ea"/>
                        </a:rPr>
                        <a:t>初期費用</a:t>
                      </a:r>
                    </a:p>
                  </a:txBody>
                  <a:tcPr marL="91441" marR="91441" marT="31227" marB="31227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r>
                        <a:rPr kumimoji="1" lang="ja-JP" altLang="en-US" sz="1200" b="1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無料</a:t>
                      </a:r>
                      <a:endParaRPr kumimoji="1" lang="ja-JP" altLang="en-US" sz="1300" b="1" dirty="0"/>
                    </a:p>
                  </a:txBody>
                  <a:tcPr marL="91441" marR="91441" marT="31227" marB="31227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en-US" altLang="ja-JP" sz="1000" b="1" dirty="0">
                        <a:latin typeface="+mj-ea"/>
                        <a:ea typeface="+mj-ea"/>
                      </a:endParaRPr>
                    </a:p>
                  </a:txBody>
                  <a:tcPr marL="91441" marR="91441" marT="31227" marB="31227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5728083"/>
                  </a:ext>
                </a:extLst>
              </a:tr>
              <a:tr h="7278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1" dirty="0">
                          <a:latin typeface="+mj-ea"/>
                          <a:ea typeface="+mj-ea"/>
                        </a:rPr>
                        <a:t>ユーザー数</a:t>
                      </a:r>
                      <a:endParaRPr kumimoji="1" lang="en-US" altLang="ja-JP" sz="1100" b="1" dirty="0">
                        <a:latin typeface="+mj-ea"/>
                        <a:ea typeface="+mj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1" dirty="0">
                          <a:latin typeface="+mj-ea"/>
                          <a:ea typeface="+mj-ea"/>
                        </a:rPr>
                        <a:t>上限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100" b="1" dirty="0">
                        <a:latin typeface="+mj-ea"/>
                        <a:ea typeface="+mj-ea"/>
                      </a:endParaRPr>
                    </a:p>
                  </a:txBody>
                  <a:tcPr marL="91441" marR="91441" marT="31227" marB="31227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+mj-ea"/>
                          <a:ea typeface="+mj-ea"/>
                        </a:rPr>
                        <a:t>5</a:t>
                      </a:r>
                      <a:endParaRPr kumimoji="1" lang="ja-JP" altLang="en-US" sz="1200" b="1" dirty="0">
                        <a:latin typeface="+mj-ea"/>
                        <a:ea typeface="+mj-ea"/>
                      </a:endParaRPr>
                    </a:p>
                  </a:txBody>
                  <a:tcPr marL="91441" marR="91441" marT="31227" marB="31227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+mj-ea"/>
                          <a:ea typeface="+mj-ea"/>
                        </a:rPr>
                        <a:t>30</a:t>
                      </a:r>
                      <a:endParaRPr kumimoji="1" lang="ja-JP" altLang="en-US" sz="1200" b="1" dirty="0">
                        <a:latin typeface="+mj-ea"/>
                        <a:ea typeface="+mj-ea"/>
                      </a:endParaRPr>
                    </a:p>
                  </a:txBody>
                  <a:tcPr marL="91441" marR="91441" marT="31227" marB="31227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+mj-ea"/>
                          <a:ea typeface="+mj-ea"/>
                        </a:rPr>
                        <a:t>50</a:t>
                      </a:r>
                      <a:endParaRPr kumimoji="1" lang="ja-JP" altLang="en-US" sz="1200" b="1" dirty="0">
                        <a:latin typeface="+mj-ea"/>
                        <a:ea typeface="+mj-ea"/>
                      </a:endParaRPr>
                    </a:p>
                  </a:txBody>
                  <a:tcPr marL="91441" marR="91441" marT="31227" marB="31227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+mj-ea"/>
                          <a:ea typeface="+mj-ea"/>
                        </a:rPr>
                        <a:t>100</a:t>
                      </a:r>
                      <a:endParaRPr kumimoji="1" lang="ja-JP" altLang="en-US" sz="1200" b="1" dirty="0">
                        <a:latin typeface="+mj-ea"/>
                        <a:ea typeface="+mj-ea"/>
                      </a:endParaRPr>
                    </a:p>
                  </a:txBody>
                  <a:tcPr marL="91441" marR="91441" marT="31227" marB="31227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+mj-ea"/>
                          <a:ea typeface="+mj-ea"/>
                        </a:rPr>
                        <a:t>1,000</a:t>
                      </a:r>
                      <a:endParaRPr kumimoji="1" lang="ja-JP" altLang="en-US" sz="1200" b="1" dirty="0">
                        <a:latin typeface="+mj-ea"/>
                        <a:ea typeface="+mj-ea"/>
                      </a:endParaRPr>
                    </a:p>
                  </a:txBody>
                  <a:tcPr marL="91441" marR="91441" marT="31227" marB="31227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en-US" altLang="ja-JP" sz="1000" b="1" dirty="0">
                        <a:latin typeface="+mj-ea"/>
                        <a:ea typeface="+mj-ea"/>
                      </a:endParaRPr>
                    </a:p>
                  </a:txBody>
                  <a:tcPr marL="91441" marR="91441" marT="31227" marB="31227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760173"/>
                  </a:ext>
                </a:extLst>
              </a:tr>
              <a:tr h="72787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1" dirty="0">
                          <a:latin typeface="+mj-ea"/>
                          <a:ea typeface="+mj-ea"/>
                        </a:rPr>
                        <a:t>タイム</a:t>
                      </a:r>
                      <a:endParaRPr kumimoji="1" lang="en-US" altLang="ja-JP" sz="1100" b="1" dirty="0"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ja-JP" altLang="en-US" sz="1100" b="1" dirty="0">
                          <a:latin typeface="+mj-ea"/>
                          <a:ea typeface="+mj-ea"/>
                        </a:rPr>
                        <a:t>スタンプ数</a:t>
                      </a:r>
                      <a:endParaRPr kumimoji="1" lang="en-US" altLang="ja-JP" sz="1100" b="1" dirty="0"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ja-JP" altLang="en-US" sz="1100" b="1" dirty="0">
                          <a:latin typeface="+mj-ea"/>
                          <a:ea typeface="+mj-ea"/>
                        </a:rPr>
                        <a:t>上限</a:t>
                      </a:r>
                    </a:p>
                  </a:txBody>
                  <a:tcPr marL="91441" marR="91441" marT="31227" marB="31227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000" b="1" dirty="0">
                        <a:latin typeface="+mj-ea"/>
                        <a:ea typeface="+mj-ea"/>
                      </a:endParaRPr>
                    </a:p>
                    <a:p>
                      <a:pPr algn="l"/>
                      <a:r>
                        <a:rPr kumimoji="1" lang="en-US" altLang="ja-JP" sz="1000" b="1" dirty="0">
                          <a:latin typeface="+mj-ea"/>
                          <a:ea typeface="+mj-ea"/>
                        </a:rPr>
                        <a:t>120</a:t>
                      </a:r>
                      <a:r>
                        <a:rPr kumimoji="1" lang="ja-JP" altLang="en-US" sz="1000" b="1" dirty="0">
                          <a:latin typeface="+mj-ea"/>
                          <a:ea typeface="+mj-ea"/>
                        </a:rPr>
                        <a:t>件</a:t>
                      </a:r>
                      <a:r>
                        <a:rPr kumimoji="1" lang="en-US" altLang="ja-JP" sz="1000" b="1" dirty="0">
                          <a:latin typeface="+mj-ea"/>
                          <a:ea typeface="+mj-ea"/>
                        </a:rPr>
                        <a:t>/</a:t>
                      </a:r>
                      <a:r>
                        <a:rPr kumimoji="1" lang="ja-JP" altLang="en-US" sz="1000" b="1" dirty="0">
                          <a:latin typeface="+mj-ea"/>
                          <a:ea typeface="+mj-ea"/>
                        </a:rPr>
                        <a:t>年まで</a:t>
                      </a:r>
                    </a:p>
                  </a:txBody>
                  <a:tcPr marL="91441" marR="91441" marT="31227" marB="31227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1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1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600</a:t>
                      </a:r>
                      <a:r>
                        <a:rPr kumimoji="1" lang="ja-JP" altLang="en-US" sz="1000" b="1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件</a:t>
                      </a:r>
                      <a:r>
                        <a:rPr kumimoji="1" lang="en-US" altLang="ja-JP" sz="1000" b="1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/</a:t>
                      </a:r>
                      <a:r>
                        <a:rPr kumimoji="1" lang="ja-JP" altLang="en-US" sz="1000" b="1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年まで</a:t>
                      </a:r>
                    </a:p>
                  </a:txBody>
                  <a:tcPr marL="91441" marR="91441" marT="31227" marB="31227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000" b="1" dirty="0">
                        <a:latin typeface="+mj-ea"/>
                        <a:ea typeface="+mj-ea"/>
                      </a:endParaRPr>
                    </a:p>
                    <a:p>
                      <a:pPr algn="l"/>
                      <a:r>
                        <a:rPr kumimoji="1" lang="en-US" altLang="ja-JP" sz="1000" b="1" dirty="0">
                          <a:latin typeface="+mj-ea"/>
                          <a:ea typeface="+mj-ea"/>
                        </a:rPr>
                        <a:t>1,200</a:t>
                      </a:r>
                      <a:r>
                        <a:rPr kumimoji="1" lang="ja-JP" altLang="en-US" sz="1000" b="1" dirty="0">
                          <a:latin typeface="+mj-ea"/>
                          <a:ea typeface="+mj-ea"/>
                        </a:rPr>
                        <a:t>件</a:t>
                      </a:r>
                      <a:r>
                        <a:rPr kumimoji="1" lang="en-US" altLang="ja-JP" sz="1000" b="1" dirty="0">
                          <a:latin typeface="+mj-ea"/>
                          <a:ea typeface="+mj-ea"/>
                        </a:rPr>
                        <a:t>/</a:t>
                      </a:r>
                      <a:r>
                        <a:rPr kumimoji="1" lang="ja-JP" altLang="en-US" sz="1000" b="1" dirty="0">
                          <a:latin typeface="+mj-ea"/>
                          <a:ea typeface="+mj-ea"/>
                        </a:rPr>
                        <a:t>年まで</a:t>
                      </a:r>
                    </a:p>
                  </a:txBody>
                  <a:tcPr marL="91441" marR="91441" marT="31227" marB="31227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000" b="1" dirty="0">
                        <a:latin typeface="+mj-ea"/>
                        <a:ea typeface="+mj-ea"/>
                      </a:endParaRPr>
                    </a:p>
                    <a:p>
                      <a:pPr algn="l"/>
                      <a:r>
                        <a:rPr kumimoji="1" lang="en-US" altLang="ja-JP" sz="1000" b="1" dirty="0">
                          <a:latin typeface="+mj-ea"/>
                          <a:ea typeface="+mj-ea"/>
                        </a:rPr>
                        <a:t>3,000</a:t>
                      </a:r>
                      <a:r>
                        <a:rPr kumimoji="1" lang="ja-JP" altLang="en-US" sz="1000" b="1" dirty="0">
                          <a:latin typeface="+mj-ea"/>
                          <a:ea typeface="+mj-ea"/>
                        </a:rPr>
                        <a:t>件</a:t>
                      </a:r>
                      <a:r>
                        <a:rPr kumimoji="1" lang="en-US" altLang="ja-JP" sz="1000" b="1" dirty="0">
                          <a:latin typeface="+mj-ea"/>
                          <a:ea typeface="+mj-ea"/>
                        </a:rPr>
                        <a:t>/</a:t>
                      </a:r>
                      <a:r>
                        <a:rPr kumimoji="1" lang="ja-JP" altLang="en-US" sz="1000" b="1" dirty="0">
                          <a:latin typeface="+mj-ea"/>
                          <a:ea typeface="+mj-ea"/>
                        </a:rPr>
                        <a:t>年まで</a:t>
                      </a:r>
                    </a:p>
                  </a:txBody>
                  <a:tcPr marL="91441" marR="91441" marT="31227" marB="31227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100" b="1" dirty="0">
                        <a:latin typeface="+mj-ea"/>
                        <a:ea typeface="+mj-ea"/>
                      </a:endParaRPr>
                    </a:p>
                    <a:p>
                      <a:pPr algn="l"/>
                      <a:r>
                        <a:rPr kumimoji="1" lang="en-US" altLang="ja-JP" sz="1100" b="1" dirty="0">
                          <a:latin typeface="+mj-ea"/>
                          <a:ea typeface="+mj-ea"/>
                        </a:rPr>
                        <a:t>12,000</a:t>
                      </a:r>
                      <a:r>
                        <a:rPr kumimoji="1" lang="ja-JP" altLang="en-US" sz="1100" b="1" dirty="0">
                          <a:latin typeface="+mj-ea"/>
                          <a:ea typeface="+mj-ea"/>
                        </a:rPr>
                        <a:t>件</a:t>
                      </a:r>
                      <a:r>
                        <a:rPr kumimoji="1" lang="en-US" altLang="ja-JP" sz="1100" b="1" dirty="0">
                          <a:latin typeface="+mj-ea"/>
                          <a:ea typeface="+mj-ea"/>
                        </a:rPr>
                        <a:t>/</a:t>
                      </a:r>
                      <a:r>
                        <a:rPr kumimoji="1" lang="ja-JP" altLang="en-US" sz="1100" b="1" dirty="0">
                          <a:latin typeface="+mj-ea"/>
                          <a:ea typeface="+mj-ea"/>
                        </a:rPr>
                        <a:t>年まで</a:t>
                      </a:r>
                    </a:p>
                  </a:txBody>
                  <a:tcPr marL="91441" marR="91441" marT="31227" marB="31227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en-US" altLang="ja-JP" sz="1000" b="1" dirty="0">
                        <a:latin typeface="+mj-ea"/>
                        <a:ea typeface="+mj-ea"/>
                      </a:endParaRPr>
                    </a:p>
                  </a:txBody>
                  <a:tcPr marL="91441" marR="91441" marT="31227" marB="31227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799208"/>
                  </a:ext>
                </a:extLst>
              </a:tr>
              <a:tr h="55128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j-ea"/>
                          <a:ea typeface="+mj-ea"/>
                        </a:rPr>
                        <a:t>契約受信件数</a:t>
                      </a:r>
                    </a:p>
                  </a:txBody>
                  <a:tcPr marL="91441" marR="91441" marT="31227" marB="31227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r>
                        <a:rPr kumimoji="1" lang="ja-JP" altLang="en-US" sz="1200" b="1" dirty="0"/>
                        <a:t>無料・無制限</a:t>
                      </a:r>
                    </a:p>
                  </a:txBody>
                  <a:tcPr marL="91441" marR="91441" marT="31227" marB="31227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en-US" altLang="ja-JP" sz="1000" b="1" dirty="0">
                        <a:latin typeface="+mj-ea"/>
                        <a:ea typeface="+mj-ea"/>
                      </a:endParaRPr>
                    </a:p>
                  </a:txBody>
                  <a:tcPr marL="91441" marR="91441" marT="31227" marB="31227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4611675"/>
                  </a:ext>
                </a:extLst>
              </a:tr>
              <a:tr h="60796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+mj-ea"/>
                          <a:ea typeface="+mj-ea"/>
                        </a:rPr>
                        <a:t>ストレージ</a:t>
                      </a:r>
                      <a:endParaRPr kumimoji="1" lang="en-US" altLang="ja-JP" sz="1200" b="1" dirty="0"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ja-JP" altLang="en-US" sz="1200" b="1" dirty="0">
                          <a:latin typeface="+mj-ea"/>
                          <a:ea typeface="+mj-ea"/>
                        </a:rPr>
                        <a:t>容量</a:t>
                      </a:r>
                    </a:p>
                  </a:txBody>
                  <a:tcPr marL="68579" marR="68579" marT="23420" marB="2342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latin typeface="+mj-ea"/>
                          <a:ea typeface="+mj-ea"/>
                        </a:rPr>
                        <a:t>10.0GB</a:t>
                      </a:r>
                      <a:endParaRPr kumimoji="1" lang="ja-JP" altLang="en-US" sz="1300" b="1" dirty="0"/>
                    </a:p>
                  </a:txBody>
                  <a:tcPr marL="68579" marR="68579" marT="23420" marB="2342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marL="68580" marR="68580" marT="23420" marB="2342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en-US" altLang="ja-JP" sz="1200" b="1" dirty="0">
                        <a:latin typeface="+mj-ea"/>
                        <a:ea typeface="+mj-ea"/>
                      </a:endParaRPr>
                    </a:p>
                  </a:txBody>
                  <a:tcPr marL="68579" marR="68579" marT="23420" marB="23420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en-US" altLang="ja-JP" sz="1000" b="1" dirty="0">
                        <a:latin typeface="+mj-ea"/>
                        <a:ea typeface="+mj-ea"/>
                      </a:endParaRPr>
                    </a:p>
                  </a:txBody>
                  <a:tcPr marL="91441" marR="91441" marT="31227" marB="31227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910379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DBD7E1E-E3B9-F9EC-B977-85A470246804}"/>
              </a:ext>
            </a:extLst>
          </p:cNvPr>
          <p:cNvSpPr txBox="1"/>
          <p:nvPr/>
        </p:nvSpPr>
        <p:spPr>
          <a:xfrm>
            <a:off x="1167980" y="6444845"/>
            <a:ext cx="5087575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>
                <a:latin typeface="+mn-ea"/>
              </a:rPr>
              <a:t>各プランの上限を超過した場合、</a:t>
            </a:r>
            <a:r>
              <a:rPr lang="en-US" altLang="ja-JP" sz="800" dirty="0">
                <a:latin typeface="+mn-ea"/>
              </a:rPr>
              <a:t>20</a:t>
            </a:r>
            <a:r>
              <a:rPr lang="ja-JP" altLang="en-US" sz="800" dirty="0">
                <a:latin typeface="+mn-ea"/>
              </a:rPr>
              <a:t>名単位で</a:t>
            </a:r>
            <a:r>
              <a:rPr lang="en-US" altLang="ja-JP" sz="800" dirty="0">
                <a:latin typeface="+mn-ea"/>
              </a:rPr>
              <a:t>2,000</a:t>
            </a:r>
            <a:r>
              <a:rPr lang="ja-JP" altLang="en-US" sz="800" dirty="0">
                <a:latin typeface="+mn-ea"/>
              </a:rPr>
              <a:t>円</a:t>
            </a:r>
            <a:r>
              <a:rPr lang="en-US" altLang="ja-JP" sz="800" dirty="0">
                <a:latin typeface="+mn-ea"/>
              </a:rPr>
              <a:t>/</a:t>
            </a:r>
            <a:r>
              <a:rPr lang="ja-JP" altLang="en-US" sz="800" dirty="0">
                <a:latin typeface="+mn-ea"/>
              </a:rPr>
              <a:t>月</a:t>
            </a:r>
            <a:r>
              <a:rPr lang="en-US" altLang="ja-JP" sz="800" dirty="0">
                <a:latin typeface="+mn-ea"/>
              </a:rPr>
              <a:t>(</a:t>
            </a:r>
            <a:r>
              <a:rPr lang="ja-JP" altLang="en-US" sz="800" dirty="0">
                <a:latin typeface="+mn-ea"/>
              </a:rPr>
              <a:t>税別</a:t>
            </a:r>
            <a:r>
              <a:rPr lang="en-US" altLang="ja-JP" sz="800" dirty="0">
                <a:latin typeface="+mn-ea"/>
              </a:rPr>
              <a:t>)</a:t>
            </a:r>
            <a:r>
              <a:rPr lang="ja-JP" altLang="en-US" sz="800" dirty="0">
                <a:latin typeface="+mn-ea"/>
              </a:rPr>
              <a:t>の追加料金が発生します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CF5B593-4C2A-1725-5541-9EDB50785850}"/>
              </a:ext>
            </a:extLst>
          </p:cNvPr>
          <p:cNvSpPr txBox="1"/>
          <p:nvPr/>
        </p:nvSpPr>
        <p:spPr>
          <a:xfrm>
            <a:off x="1293951" y="7128938"/>
            <a:ext cx="4951444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>
                <a:latin typeface="+mn-ea"/>
              </a:rPr>
              <a:t>各プランの上限を超過した場合、</a:t>
            </a:r>
            <a:r>
              <a:rPr lang="en-US" altLang="ja-JP" sz="800" dirty="0">
                <a:latin typeface="+mn-ea"/>
              </a:rPr>
              <a:t>100</a:t>
            </a:r>
            <a:r>
              <a:rPr lang="ja-JP" altLang="en-US" sz="800" dirty="0">
                <a:latin typeface="+mn-ea"/>
              </a:rPr>
              <a:t>件単位で</a:t>
            </a:r>
            <a:r>
              <a:rPr lang="en-US" altLang="ja-JP" sz="800" dirty="0">
                <a:latin typeface="+mn-ea"/>
              </a:rPr>
              <a:t>10,000</a:t>
            </a:r>
            <a:r>
              <a:rPr lang="ja-JP" altLang="en-US" sz="800" dirty="0">
                <a:latin typeface="+mn-ea"/>
              </a:rPr>
              <a:t>円</a:t>
            </a:r>
            <a:r>
              <a:rPr lang="en-US" altLang="ja-JP" sz="800" dirty="0">
                <a:latin typeface="+mn-ea"/>
              </a:rPr>
              <a:t>/</a:t>
            </a:r>
            <a:r>
              <a:rPr lang="ja-JP" altLang="en-US" sz="800" dirty="0">
                <a:latin typeface="+mn-ea"/>
              </a:rPr>
              <a:t>月</a:t>
            </a:r>
            <a:r>
              <a:rPr lang="en-US" altLang="ja-JP" sz="800" dirty="0">
                <a:latin typeface="+mn-ea"/>
              </a:rPr>
              <a:t>(</a:t>
            </a:r>
            <a:r>
              <a:rPr lang="ja-JP" altLang="en-US" sz="800" dirty="0">
                <a:latin typeface="+mn-ea"/>
              </a:rPr>
              <a:t>税別</a:t>
            </a:r>
            <a:r>
              <a:rPr lang="en-US" altLang="ja-JP" sz="800" dirty="0">
                <a:latin typeface="+mn-ea"/>
              </a:rPr>
              <a:t>)</a:t>
            </a:r>
            <a:r>
              <a:rPr lang="ja-JP" altLang="en-US" sz="800" dirty="0">
                <a:latin typeface="+mn-ea"/>
              </a:rPr>
              <a:t>の追加料金が発生します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EBEDADD-581B-2B07-4889-31C96B5A6651}"/>
              </a:ext>
            </a:extLst>
          </p:cNvPr>
          <p:cNvSpPr txBox="1"/>
          <p:nvPr/>
        </p:nvSpPr>
        <p:spPr>
          <a:xfrm>
            <a:off x="1216973" y="8367665"/>
            <a:ext cx="515917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>
                <a:latin typeface="+mn-ea"/>
              </a:rPr>
              <a:t>各プランの上限を超えた場合、</a:t>
            </a:r>
            <a:r>
              <a:rPr lang="en-US" altLang="ja-JP" sz="800" dirty="0">
                <a:latin typeface="+mn-ea"/>
              </a:rPr>
              <a:t>10GB</a:t>
            </a:r>
            <a:r>
              <a:rPr lang="ja-JP" altLang="en-US" sz="800" dirty="0">
                <a:latin typeface="+mn-ea"/>
              </a:rPr>
              <a:t>単位で</a:t>
            </a:r>
            <a:r>
              <a:rPr lang="en-US" altLang="ja-JP" sz="800" dirty="0">
                <a:latin typeface="+mn-ea"/>
              </a:rPr>
              <a:t>10,000 </a:t>
            </a:r>
            <a:r>
              <a:rPr lang="ja-JP" altLang="en-US" sz="800" dirty="0">
                <a:latin typeface="+mn-ea"/>
              </a:rPr>
              <a:t>円</a:t>
            </a:r>
            <a:r>
              <a:rPr lang="en-US" altLang="ja-JP" sz="800" dirty="0">
                <a:latin typeface="+mn-ea"/>
              </a:rPr>
              <a:t>/</a:t>
            </a:r>
            <a:r>
              <a:rPr lang="ja-JP" altLang="en-US" sz="800" dirty="0">
                <a:latin typeface="+mn-ea"/>
              </a:rPr>
              <a:t>月（税別）の従量課金が発生します</a:t>
            </a:r>
          </a:p>
        </p:txBody>
      </p:sp>
    </p:spTree>
    <p:extLst>
      <p:ext uri="{BB962C8B-B14F-4D97-AF65-F5344CB8AC3E}">
        <p14:creationId xmlns:p14="http://schemas.microsoft.com/office/powerpoint/2010/main" val="3578014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4101</TotalTime>
  <Words>606</Words>
  <Application>Microsoft Office PowerPoint</Application>
  <PresentationFormat>ユーザー設定</PresentationFormat>
  <Paragraphs>125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3" baseType="lpstr">
      <vt:lpstr>Hiragino Maru Gothic Pro W4</vt:lpstr>
      <vt:lpstr>Hiragino Sans W3</vt:lpstr>
      <vt:lpstr>Hiragino Sans W4</vt:lpstr>
      <vt:lpstr>Hiragino Sans W6</vt:lpstr>
      <vt:lpstr>メイリオ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nagai</dc:creator>
  <cp:lastModifiedBy>田中 翔悟</cp:lastModifiedBy>
  <cp:revision>102</cp:revision>
  <cp:lastPrinted>2024-10-15T06:01:53Z</cp:lastPrinted>
  <dcterms:created xsi:type="dcterms:W3CDTF">2023-09-14T01:34:08Z</dcterms:created>
  <dcterms:modified xsi:type="dcterms:W3CDTF">2025-01-30T01:38:42Z</dcterms:modified>
</cp:coreProperties>
</file>