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5" r:id="rId8"/>
    <p:sldId id="264" r:id="rId9"/>
    <p:sldId id="260" r:id="rId10"/>
    <p:sldId id="266" r:id="rId11"/>
    <p:sldId id="267" r:id="rId1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/>
    <p:restoredTop sz="94656"/>
  </p:normalViewPr>
  <p:slideViewPr>
    <p:cSldViewPr snapToGrid="0" snapToObjects="1">
      <p:cViewPr varScale="1">
        <p:scale>
          <a:sx n="107" d="100"/>
          <a:sy n="107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E700C9-6B45-5E41-92CB-57B79799F8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3E73FE3-B26E-E142-863B-40DFA3AF80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6CCC1F4-E91B-084E-B8F9-6DCC1E668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7468C-2BDB-FD44-BBA4-C349F5FF70FA}" type="datetimeFigureOut">
              <a:rPr kumimoji="1" lang="ja-JP" altLang="en-US" smtClean="0"/>
              <a:t>2021/5/30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21A3A6D-2495-5F4F-B36E-2038239FB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B622FA7-B858-994B-9744-C5A6DE821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E3B3-6691-6245-BBE9-DE4F425676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3054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D52EEB-5352-384A-9972-F29977226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8C9D87D-8554-2949-B0A7-8D47E3B9CF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F8BF5D0-FC9A-DF4E-8261-CF4189471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7468C-2BDB-FD44-BBA4-C349F5FF70FA}" type="datetimeFigureOut">
              <a:rPr kumimoji="1" lang="ja-JP" altLang="en-US" smtClean="0"/>
              <a:t>2021/5/30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1849B6-4E1F-B74F-9F03-C3FB56243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10873AC-F061-694E-B7E7-6360097D5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E3B3-6691-6245-BBE9-DE4F425676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9119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6E8D828-E239-CB4B-A1CF-9A55A8910A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C91B3EE-3033-C444-99B4-037DFCB6B9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D7363EA-8FA5-4242-B7BF-7DBDC75E5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7468C-2BDB-FD44-BBA4-C349F5FF70FA}" type="datetimeFigureOut">
              <a:rPr kumimoji="1" lang="ja-JP" altLang="en-US" smtClean="0"/>
              <a:t>2021/5/30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94C573C-A26D-E942-9D7F-E16E18B71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3BDB29-6494-C547-94B8-89E700310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E3B3-6691-6245-BBE9-DE4F425676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499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FC5EDD-3BF0-614C-84A7-072704C00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49C9DCE-E898-2F4A-942A-0AF29808A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F201937-2325-3749-9B38-A9BDC83DC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7468C-2BDB-FD44-BBA4-C349F5FF70FA}" type="datetimeFigureOut">
              <a:rPr kumimoji="1" lang="ja-JP" altLang="en-US" smtClean="0"/>
              <a:t>2021/5/30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D064C43-E07C-DC4A-BF7C-15F5CC253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B14C6FA-BD72-3A43-B307-38FAC1487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E3B3-6691-6245-BBE9-DE4F425676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0456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ACF139-49F5-604C-8FA4-1F65C68C4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C4AD425-4FC4-EE49-9034-9F5A9E5C8C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50EE23C-EA56-EF4A-B027-C17E12F33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7468C-2BDB-FD44-BBA4-C349F5FF70FA}" type="datetimeFigureOut">
              <a:rPr kumimoji="1" lang="ja-JP" altLang="en-US" smtClean="0"/>
              <a:t>2021/5/30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D2D3C09-7386-AD4D-8BDA-3810986DB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2800857-75FF-5C4E-8A5F-27C864348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E3B3-6691-6245-BBE9-DE4F425676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7876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7AA5D3-7486-C340-B235-E5547D5FC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1EAEBFF-E077-CA47-A837-6DED3224AB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C1BF6BD-9140-6047-85E0-1144508F01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4B2A462-77C3-5B44-90F7-995294863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7468C-2BDB-FD44-BBA4-C349F5FF70FA}" type="datetimeFigureOut">
              <a:rPr kumimoji="1" lang="ja-JP" altLang="en-US" smtClean="0"/>
              <a:t>2021/5/30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5CFCE10-4CD9-AE4E-B162-6FBBC7014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14B7648-ECBF-3F4B-8671-7DC36BD87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E3B3-6691-6245-BBE9-DE4F425676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3439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17F8EF-3802-7F40-9225-2E4BCAD90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90484D6-7312-2F4D-8DB0-F0DE9CF269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2CECD70-F52D-D54C-880B-9491EB5285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6B4CB5E-BB42-6C49-863C-C3AD91851F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DBE07AC-6DF4-8E4A-9177-3D25FC599D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73C5962-C5F1-3E4F-83FB-D74F568E9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7468C-2BDB-FD44-BBA4-C349F5FF70FA}" type="datetimeFigureOut">
              <a:rPr kumimoji="1" lang="ja-JP" altLang="en-US" smtClean="0"/>
              <a:t>2021/5/30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20AC8B3-8E9F-4B43-85CE-F565B9F1D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122477A-D3E1-BE43-9436-4B9DE0393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E3B3-6691-6245-BBE9-DE4F425676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598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45D635-81C9-B642-8975-CE7ED4691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DA8F3AD-8AD2-E247-BFA6-D657F8759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7468C-2BDB-FD44-BBA4-C349F5FF70FA}" type="datetimeFigureOut">
              <a:rPr kumimoji="1" lang="ja-JP" altLang="en-US" smtClean="0"/>
              <a:t>2021/5/30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21287EE-851B-BF4E-91BF-50DB5499A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C57C9E7-AF1C-D842-9CEB-229B35427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E3B3-6691-6245-BBE9-DE4F425676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1434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41B1568-98C0-9D48-BA6B-9C31F2801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7468C-2BDB-FD44-BBA4-C349F5FF70FA}" type="datetimeFigureOut">
              <a:rPr kumimoji="1" lang="ja-JP" altLang="en-US" smtClean="0"/>
              <a:t>2021/5/30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CAE9787-00B7-B34E-85D1-7E52F975E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E3B6625-8BFD-7449-869C-B1967935A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E3B3-6691-6245-BBE9-DE4F425676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49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4FB6C4-BD40-2948-898B-D6E15B557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11C4BE5-15F8-A84D-91C4-46BA0018C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D7A21E0-95DA-E441-903E-A90510C0B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F04E07-FB7D-0845-B1E2-3E6B5F30D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7468C-2BDB-FD44-BBA4-C349F5FF70FA}" type="datetimeFigureOut">
              <a:rPr kumimoji="1" lang="ja-JP" altLang="en-US" smtClean="0"/>
              <a:t>2021/5/30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BB1D0DF-E15D-7340-A89D-B4B7F4EB1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E683B45-9F27-A141-811A-3B5254E5B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E3B3-6691-6245-BBE9-DE4F425676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6253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89354A-29C0-F744-BCDD-52C4AEEF4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DFC4D16-37FE-E148-BA8E-CC5297F480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3811DED-839A-4647-966E-222C7B5233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EB54C62-1875-0843-8FE1-EBFC482EC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7468C-2BDB-FD44-BBA4-C349F5FF70FA}" type="datetimeFigureOut">
              <a:rPr kumimoji="1" lang="ja-JP" altLang="en-US" smtClean="0"/>
              <a:t>2021/5/30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2E22FEB-DEEE-6440-BE6E-7225F44C2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AFCF550-DC8F-3846-A27C-353885D41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E3B3-6691-6245-BBE9-DE4F425676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9338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456628A-EA1E-5348-AF72-AFD96AA09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BA0E59-F532-934B-92E0-08A386BB4C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F902429-054B-5740-9573-8677DC7A18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7468C-2BDB-FD44-BBA4-C349F5FF70FA}" type="datetimeFigureOut">
              <a:rPr kumimoji="1" lang="ja-JP" altLang="en-US" smtClean="0"/>
              <a:t>2021/5/30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BDAAC0F-F740-9B46-9616-971934CA75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82C69AB-8696-8A4D-82EA-77CB48F5A2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D3E3B3-6691-6245-BBE9-DE4F425676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5373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o.chatwork.com/ja/column/work_evolution/work-evolution-004.html" TargetMode="External"/><Relationship Id="rId2" Type="http://schemas.openxmlformats.org/officeDocument/2006/relationships/hyperlink" Target="https://it-sougou.jp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BE9975-8947-6B46-9596-EE304B9158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ja-JP" altLang="en-US"/>
              <a:t>動画制作仕様</a:t>
            </a:r>
          </a:p>
        </p:txBody>
      </p:sp>
    </p:spTree>
    <p:extLst>
      <p:ext uri="{BB962C8B-B14F-4D97-AF65-F5344CB8AC3E}">
        <p14:creationId xmlns:p14="http://schemas.microsoft.com/office/powerpoint/2010/main" val="4047156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C6295744-5F26-9C41-BBD4-04E292C9A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0" y="-11875"/>
            <a:ext cx="3591297" cy="1325563"/>
          </a:xfrm>
        </p:spPr>
        <p:txBody>
          <a:bodyPr/>
          <a:lstStyle/>
          <a:p>
            <a:r>
              <a:rPr kumimoji="1" lang="ja-JP" altLang="en-US"/>
              <a:t>シーン構成</a:t>
            </a:r>
            <a:r>
              <a:rPr kumimoji="1" lang="en-US" altLang="ja-JP" dirty="0"/>
              <a:t> 7</a:t>
            </a:r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0D737B8-02D2-4940-90B8-6C90A0372023}"/>
              </a:ext>
            </a:extLst>
          </p:cNvPr>
          <p:cNvSpPr/>
          <p:nvPr/>
        </p:nvSpPr>
        <p:spPr>
          <a:xfrm>
            <a:off x="662047" y="918544"/>
            <a:ext cx="5433953" cy="31903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B22ADCF5-2DC4-1D40-AB0E-A41B8CAE4DF1}"/>
              </a:ext>
            </a:extLst>
          </p:cNvPr>
          <p:cNvSpPr txBox="1">
            <a:spLocks/>
          </p:cNvSpPr>
          <p:nvPr/>
        </p:nvSpPr>
        <p:spPr>
          <a:xfrm>
            <a:off x="485895" y="395699"/>
            <a:ext cx="5970323" cy="1860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コストも大手の</a:t>
            </a:r>
            <a:r>
              <a:rPr lang="en-US" altLang="ja-JP" dirty="0"/>
              <a:t>3</a:t>
            </a:r>
            <a:r>
              <a:rPr lang="ja-JP" altLang="en-US"/>
              <a:t>分の</a:t>
            </a:r>
            <a:r>
              <a:rPr lang="en-US" altLang="ja-JP" dirty="0"/>
              <a:t>1</a:t>
            </a:r>
            <a:endParaRPr lang="ja-JP" altLang="en-US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FDCC085B-255A-F742-983B-31BE6A97AD1D}"/>
              </a:ext>
            </a:extLst>
          </p:cNvPr>
          <p:cNvSpPr txBox="1">
            <a:spLocks/>
          </p:cNvSpPr>
          <p:nvPr/>
        </p:nvSpPr>
        <p:spPr>
          <a:xfrm>
            <a:off x="6356264" y="0"/>
            <a:ext cx="35912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説明</a:t>
            </a: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1FDA05D0-8730-7E48-A7BB-047425AAE672}"/>
              </a:ext>
            </a:extLst>
          </p:cNvPr>
          <p:cNvSpPr txBox="1">
            <a:spLocks/>
          </p:cNvSpPr>
          <p:nvPr/>
        </p:nvSpPr>
        <p:spPr>
          <a:xfrm>
            <a:off x="6356264" y="918545"/>
            <a:ext cx="5970323" cy="32734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08289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C6295744-5F26-9C41-BBD4-04E292C9A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0" y="-11875"/>
            <a:ext cx="3591297" cy="1325563"/>
          </a:xfrm>
        </p:spPr>
        <p:txBody>
          <a:bodyPr/>
          <a:lstStyle/>
          <a:p>
            <a:r>
              <a:rPr kumimoji="1" lang="ja-JP" altLang="en-US"/>
              <a:t>シーン構成</a:t>
            </a:r>
            <a:r>
              <a:rPr kumimoji="1" lang="en-US" altLang="ja-JP" dirty="0"/>
              <a:t> 8</a:t>
            </a:r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0D737B8-02D2-4940-90B8-6C90A0372023}"/>
              </a:ext>
            </a:extLst>
          </p:cNvPr>
          <p:cNvSpPr/>
          <p:nvPr/>
        </p:nvSpPr>
        <p:spPr>
          <a:xfrm>
            <a:off x="662047" y="903701"/>
            <a:ext cx="5433953" cy="31903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B22ADCF5-2DC4-1D40-AB0E-A41B8CAE4DF1}"/>
              </a:ext>
            </a:extLst>
          </p:cNvPr>
          <p:cNvSpPr txBox="1">
            <a:spLocks/>
          </p:cNvSpPr>
          <p:nvPr/>
        </p:nvSpPr>
        <p:spPr>
          <a:xfrm>
            <a:off x="662047" y="635279"/>
            <a:ext cx="5970323" cy="1860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あなたの会社に</a:t>
            </a:r>
            <a:r>
              <a:rPr lang="en-US" altLang="ja-JP" dirty="0"/>
              <a:t>DX</a:t>
            </a:r>
            <a:r>
              <a:rPr lang="ja-JP" altLang="en-US"/>
              <a:t>を</a:t>
            </a:r>
            <a:endParaRPr lang="en-US" altLang="ja-JP" dirty="0"/>
          </a:p>
          <a:p>
            <a:r>
              <a:rPr lang="en-US" altLang="ja-JP" dirty="0"/>
              <a:t>IT</a:t>
            </a:r>
            <a:r>
              <a:rPr lang="ja-JP" altLang="en-US"/>
              <a:t>総合窓口</a:t>
            </a: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FDCC085B-255A-F742-983B-31BE6A97AD1D}"/>
              </a:ext>
            </a:extLst>
          </p:cNvPr>
          <p:cNvSpPr txBox="1">
            <a:spLocks/>
          </p:cNvSpPr>
          <p:nvPr/>
        </p:nvSpPr>
        <p:spPr>
          <a:xfrm>
            <a:off x="6356264" y="0"/>
            <a:ext cx="35912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説明</a:t>
            </a: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1FDA05D0-8730-7E48-A7BB-047425AAE672}"/>
              </a:ext>
            </a:extLst>
          </p:cNvPr>
          <p:cNvSpPr txBox="1">
            <a:spLocks/>
          </p:cNvSpPr>
          <p:nvPr/>
        </p:nvSpPr>
        <p:spPr>
          <a:xfrm>
            <a:off x="6356264" y="918545"/>
            <a:ext cx="5970323" cy="32734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7939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996835-165A-8F42-8823-1EE35E78E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基本要件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2CDF045-46F4-5640-ACBD-D51C97B50B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/>
              <a:t>IT</a:t>
            </a:r>
            <a:r>
              <a:rPr kumimoji="1" lang="ja-JP" altLang="en-US"/>
              <a:t>総合窓口を伝えるための</a:t>
            </a:r>
            <a:r>
              <a:rPr kumimoji="1" lang="en-US" altLang="ja-JP" dirty="0"/>
              <a:t>30</a:t>
            </a:r>
            <a:r>
              <a:rPr kumimoji="1" lang="ja-JP" altLang="en-US"/>
              <a:t>秒程度の動画を作りたい</a:t>
            </a:r>
            <a:br>
              <a:rPr lang="en-US" altLang="ja-JP" dirty="0"/>
            </a:br>
            <a:r>
              <a:rPr lang="en-US" altLang="ja-JP" dirty="0">
                <a:hlinkClick r:id="rId2"/>
              </a:rPr>
              <a:t>https://it-sougou.jp/</a:t>
            </a:r>
            <a:endParaRPr lang="en-US" altLang="ja-JP" dirty="0"/>
          </a:p>
          <a:p>
            <a:r>
              <a:rPr lang="en-US" altLang="ja-JP" dirty="0"/>
              <a:t>DX</a:t>
            </a:r>
            <a:r>
              <a:rPr lang="ja-JP" altLang="en-US"/>
              <a:t>推進については以下の説明がわかりやすいです</a:t>
            </a:r>
            <a:br>
              <a:rPr lang="en-US" altLang="ja-JP" dirty="0"/>
            </a:br>
            <a:r>
              <a:rPr lang="en-US" altLang="ja-JP" dirty="0">
                <a:hlinkClick r:id="rId3"/>
              </a:rPr>
              <a:t>https://go.chatwork.com/ja/column/work_evolution/work-evolution-004.html</a:t>
            </a:r>
            <a:endParaRPr lang="en-US" altLang="ja-JP" dirty="0"/>
          </a:p>
          <a:p>
            <a:r>
              <a:rPr lang="ja-JP" altLang="en-US"/>
              <a:t>基本要件には文字を記載していますが、作成頂く動画はアニメーションでわかりやすくして頂きたいです</a:t>
            </a:r>
            <a:r>
              <a:rPr lang="en-US" altLang="ja-JP" dirty="0" err="1"/>
              <a:t>ß</a:t>
            </a:r>
            <a:endParaRPr lang="en-US" altLang="ja-JP" dirty="0"/>
          </a:p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156018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7869D6-B5BD-EB4E-9B96-75E67186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841" y="0"/>
            <a:ext cx="3591297" cy="1325563"/>
          </a:xfrm>
        </p:spPr>
        <p:txBody>
          <a:bodyPr/>
          <a:lstStyle/>
          <a:p>
            <a:r>
              <a:rPr kumimoji="1" lang="ja-JP" altLang="en-US"/>
              <a:t>シーン構成</a:t>
            </a:r>
            <a:r>
              <a:rPr kumimoji="1" lang="en-US" altLang="ja-JP" dirty="0"/>
              <a:t> 1</a:t>
            </a:r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0045E41-1AA8-8945-9AB1-29D2137A717E}"/>
              </a:ext>
            </a:extLst>
          </p:cNvPr>
          <p:cNvSpPr/>
          <p:nvPr/>
        </p:nvSpPr>
        <p:spPr>
          <a:xfrm>
            <a:off x="313704" y="892516"/>
            <a:ext cx="4792686" cy="22147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3FDF8609-BCFC-2549-84BE-9B6C59980E2F}"/>
              </a:ext>
            </a:extLst>
          </p:cNvPr>
          <p:cNvSpPr txBox="1">
            <a:spLocks/>
          </p:cNvSpPr>
          <p:nvPr/>
        </p:nvSpPr>
        <p:spPr>
          <a:xfrm>
            <a:off x="545272" y="1061048"/>
            <a:ext cx="3745675" cy="1860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/>
              <a:t>DX</a:t>
            </a:r>
            <a:r>
              <a:rPr lang="ja-JP" altLang="en-US"/>
              <a:t>推進</a:t>
            </a:r>
            <a:br>
              <a:rPr lang="en-US" altLang="ja-JP" dirty="0"/>
            </a:br>
            <a:r>
              <a:rPr lang="ja-JP" altLang="en-US"/>
              <a:t>にお悩みの方へ</a:t>
            </a:r>
          </a:p>
        </p:txBody>
      </p:sp>
      <p:sp>
        <p:nvSpPr>
          <p:cNvPr id="10" name="タイトル 1">
            <a:extLst>
              <a:ext uri="{FF2B5EF4-FFF2-40B4-BE49-F238E27FC236}">
                <a16:creationId xmlns:a16="http://schemas.microsoft.com/office/drawing/2014/main" id="{55DA4338-D39C-2949-8DC0-7C90CEA6842D}"/>
              </a:ext>
            </a:extLst>
          </p:cNvPr>
          <p:cNvSpPr txBox="1">
            <a:spLocks/>
          </p:cNvSpPr>
          <p:nvPr/>
        </p:nvSpPr>
        <p:spPr>
          <a:xfrm>
            <a:off x="6356264" y="0"/>
            <a:ext cx="35912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ナレーション</a:t>
            </a:r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9E2ACEC6-D6CF-0942-9D71-7B33982A0E45}"/>
              </a:ext>
            </a:extLst>
          </p:cNvPr>
          <p:cNvSpPr txBox="1">
            <a:spLocks/>
          </p:cNvSpPr>
          <p:nvPr/>
        </p:nvSpPr>
        <p:spPr>
          <a:xfrm>
            <a:off x="6356264" y="892515"/>
            <a:ext cx="5744692" cy="17652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/>
              <a:t>DX</a:t>
            </a:r>
            <a:r>
              <a:rPr lang="ja-JP" altLang="en-US"/>
              <a:t>推進</a:t>
            </a:r>
            <a:br>
              <a:rPr lang="en-US" altLang="ja-JP" dirty="0"/>
            </a:br>
            <a:r>
              <a:rPr lang="ja-JP" altLang="en-US"/>
              <a:t>にお悩みの方へ</a:t>
            </a: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32F01458-7F85-E54D-B04D-4B7B54E1CAB8}"/>
              </a:ext>
            </a:extLst>
          </p:cNvPr>
          <p:cNvSpPr txBox="1">
            <a:spLocks/>
          </p:cNvSpPr>
          <p:nvPr/>
        </p:nvSpPr>
        <p:spPr>
          <a:xfrm>
            <a:off x="6356264" y="3263735"/>
            <a:ext cx="45571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アニメーション</a:t>
            </a: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017B339F-7E42-B54A-A48C-C5D1E2A6FFA9}"/>
              </a:ext>
            </a:extLst>
          </p:cNvPr>
          <p:cNvSpPr txBox="1">
            <a:spLocks/>
          </p:cNvSpPr>
          <p:nvPr/>
        </p:nvSpPr>
        <p:spPr>
          <a:xfrm>
            <a:off x="6356264" y="4550855"/>
            <a:ext cx="5744692" cy="17652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担当者が悩んでいる様子から</a:t>
            </a:r>
            <a:endParaRPr lang="en-US" altLang="ja-JP" dirty="0"/>
          </a:p>
          <a:p>
            <a:r>
              <a:rPr lang="ja-JP" altLang="en-US"/>
              <a:t>吹き出しがたくさん出てくるイメージ</a:t>
            </a:r>
            <a:endParaRPr lang="en-US" altLang="ja-JP" dirty="0"/>
          </a:p>
        </p:txBody>
      </p:sp>
      <p:sp>
        <p:nvSpPr>
          <p:cNvPr id="14" name="下矢印 13">
            <a:extLst>
              <a:ext uri="{FF2B5EF4-FFF2-40B4-BE49-F238E27FC236}">
                <a16:creationId xmlns:a16="http://schemas.microsoft.com/office/drawing/2014/main" id="{E68310A7-FF91-FA46-81CF-9B6A7CD7AD41}"/>
              </a:ext>
            </a:extLst>
          </p:cNvPr>
          <p:cNvSpPr/>
          <p:nvPr/>
        </p:nvSpPr>
        <p:spPr>
          <a:xfrm>
            <a:off x="1964816" y="3164475"/>
            <a:ext cx="1816924" cy="5877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546543B-23AD-CD46-948F-B7B95873CA33}"/>
              </a:ext>
            </a:extLst>
          </p:cNvPr>
          <p:cNvSpPr/>
          <p:nvPr/>
        </p:nvSpPr>
        <p:spPr>
          <a:xfrm>
            <a:off x="321509" y="3701051"/>
            <a:ext cx="4792686" cy="26150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タイトル 1">
            <a:extLst>
              <a:ext uri="{FF2B5EF4-FFF2-40B4-BE49-F238E27FC236}">
                <a16:creationId xmlns:a16="http://schemas.microsoft.com/office/drawing/2014/main" id="{B9E3A93B-DB00-0641-AA55-E3E82C6CE3D2}"/>
              </a:ext>
            </a:extLst>
          </p:cNvPr>
          <p:cNvSpPr txBox="1">
            <a:spLocks/>
          </p:cNvSpPr>
          <p:nvPr/>
        </p:nvSpPr>
        <p:spPr>
          <a:xfrm>
            <a:off x="545272" y="3881438"/>
            <a:ext cx="3745675" cy="1860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/>
              <a:t>DX</a:t>
            </a:r>
            <a:r>
              <a:rPr lang="ja-JP" altLang="en-US"/>
              <a:t>推進</a:t>
            </a:r>
            <a:br>
              <a:rPr lang="en-US" altLang="ja-JP" dirty="0"/>
            </a:br>
            <a:r>
              <a:rPr lang="ja-JP" altLang="en-US"/>
              <a:t>にお悩みの方へ</a:t>
            </a:r>
          </a:p>
        </p:txBody>
      </p:sp>
      <p:sp>
        <p:nvSpPr>
          <p:cNvPr id="17" name="円/楕円 16">
            <a:extLst>
              <a:ext uri="{FF2B5EF4-FFF2-40B4-BE49-F238E27FC236}">
                <a16:creationId xmlns:a16="http://schemas.microsoft.com/office/drawing/2014/main" id="{EF2E29DB-498F-424D-9C79-B4B83559EF04}"/>
              </a:ext>
            </a:extLst>
          </p:cNvPr>
          <p:cNvSpPr/>
          <p:nvPr/>
        </p:nvSpPr>
        <p:spPr>
          <a:xfrm>
            <a:off x="1187532" y="5403273"/>
            <a:ext cx="1650671" cy="855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RPA</a:t>
            </a:r>
            <a:r>
              <a:rPr kumimoji="1" lang="ja-JP" altLang="en-US"/>
              <a:t>ってなに？</a:t>
            </a:r>
          </a:p>
        </p:txBody>
      </p:sp>
      <p:sp>
        <p:nvSpPr>
          <p:cNvPr id="18" name="円/楕円 17">
            <a:extLst>
              <a:ext uri="{FF2B5EF4-FFF2-40B4-BE49-F238E27FC236}">
                <a16:creationId xmlns:a16="http://schemas.microsoft.com/office/drawing/2014/main" id="{05827F1F-9370-DE45-91C0-053677FC91B9}"/>
              </a:ext>
            </a:extLst>
          </p:cNvPr>
          <p:cNvSpPr/>
          <p:nvPr/>
        </p:nvSpPr>
        <p:spPr>
          <a:xfrm>
            <a:off x="2956404" y="5436920"/>
            <a:ext cx="1650671" cy="855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BPR</a:t>
            </a:r>
            <a:r>
              <a:rPr kumimoji="1" lang="ja-JP" altLang="en-US"/>
              <a:t>ってなに？</a:t>
            </a:r>
          </a:p>
        </p:txBody>
      </p:sp>
    </p:spTree>
    <p:extLst>
      <p:ext uri="{BB962C8B-B14F-4D97-AF65-F5344CB8AC3E}">
        <p14:creationId xmlns:p14="http://schemas.microsoft.com/office/powerpoint/2010/main" val="1060795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7869D6-B5BD-EB4E-9B96-75E67186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0" y="-11875"/>
            <a:ext cx="3591297" cy="1325563"/>
          </a:xfrm>
        </p:spPr>
        <p:txBody>
          <a:bodyPr/>
          <a:lstStyle/>
          <a:p>
            <a:r>
              <a:rPr kumimoji="1" lang="ja-JP" altLang="en-US"/>
              <a:t>シーン構成</a:t>
            </a:r>
            <a:r>
              <a:rPr kumimoji="1" lang="en-US" altLang="ja-JP" dirty="0"/>
              <a:t> 2</a:t>
            </a:r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0045E41-1AA8-8945-9AB1-29D2137A717E}"/>
              </a:ext>
            </a:extLst>
          </p:cNvPr>
          <p:cNvSpPr/>
          <p:nvPr/>
        </p:nvSpPr>
        <p:spPr>
          <a:xfrm>
            <a:off x="662047" y="918545"/>
            <a:ext cx="5433953" cy="34894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3FDF8609-BCFC-2549-84BE-9B6C59980E2F}"/>
              </a:ext>
            </a:extLst>
          </p:cNvPr>
          <p:cNvSpPr txBox="1">
            <a:spLocks/>
          </p:cNvSpPr>
          <p:nvPr/>
        </p:nvSpPr>
        <p:spPr>
          <a:xfrm>
            <a:off x="545273" y="1061048"/>
            <a:ext cx="3005450" cy="9933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/>
          </a:p>
        </p:txBody>
      </p:sp>
      <p:sp>
        <p:nvSpPr>
          <p:cNvPr id="10" name="タイトル 1">
            <a:extLst>
              <a:ext uri="{FF2B5EF4-FFF2-40B4-BE49-F238E27FC236}">
                <a16:creationId xmlns:a16="http://schemas.microsoft.com/office/drawing/2014/main" id="{55DA4338-D39C-2949-8DC0-7C90CEA6842D}"/>
              </a:ext>
            </a:extLst>
          </p:cNvPr>
          <p:cNvSpPr txBox="1">
            <a:spLocks/>
          </p:cNvSpPr>
          <p:nvPr/>
        </p:nvSpPr>
        <p:spPr>
          <a:xfrm>
            <a:off x="6356264" y="0"/>
            <a:ext cx="35912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説明</a:t>
            </a:r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9E2ACEC6-D6CF-0942-9D71-7B33982A0E45}"/>
              </a:ext>
            </a:extLst>
          </p:cNvPr>
          <p:cNvSpPr txBox="1">
            <a:spLocks/>
          </p:cNvSpPr>
          <p:nvPr/>
        </p:nvSpPr>
        <p:spPr>
          <a:xfrm>
            <a:off x="6356264" y="918545"/>
            <a:ext cx="5970323" cy="32734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/>
              <a:t>IT</a:t>
            </a:r>
            <a:r>
              <a:rPr lang="ja-JP" altLang="en-US"/>
              <a:t>総合窓口は、</a:t>
            </a:r>
            <a:r>
              <a:rPr lang="en-US" altLang="ja-JP" dirty="0"/>
              <a:t>DX</a:t>
            </a:r>
            <a:r>
              <a:rPr lang="ja-JP" altLang="en-US"/>
              <a:t>課題を全て解決する</a:t>
            </a:r>
            <a:endParaRPr lang="en-US" altLang="ja-JP" dirty="0"/>
          </a:p>
          <a:p>
            <a:r>
              <a:rPr lang="ja-JP" altLang="en-US"/>
              <a:t>コンサルティングサービスです</a:t>
            </a: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601B46E4-0B0E-6347-A8EC-3642ECCA620E}"/>
              </a:ext>
            </a:extLst>
          </p:cNvPr>
          <p:cNvSpPr txBox="1">
            <a:spLocks/>
          </p:cNvSpPr>
          <p:nvPr/>
        </p:nvSpPr>
        <p:spPr>
          <a:xfrm>
            <a:off x="545273" y="2555267"/>
            <a:ext cx="3005450" cy="9933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/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F6928A1C-C208-B442-AA56-9B3E62DB4A39}"/>
              </a:ext>
            </a:extLst>
          </p:cNvPr>
          <p:cNvSpPr txBox="1">
            <a:spLocks/>
          </p:cNvSpPr>
          <p:nvPr/>
        </p:nvSpPr>
        <p:spPr>
          <a:xfrm>
            <a:off x="6356264" y="3429000"/>
            <a:ext cx="45571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アニメーション</a:t>
            </a: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0F3132CB-E3D2-7046-B4A5-C71C009B94C7}"/>
              </a:ext>
            </a:extLst>
          </p:cNvPr>
          <p:cNvSpPr txBox="1">
            <a:spLocks/>
          </p:cNvSpPr>
          <p:nvPr/>
        </p:nvSpPr>
        <p:spPr>
          <a:xfrm>
            <a:off x="6356264" y="4589298"/>
            <a:ext cx="5744692" cy="17652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ja-JP" dirty="0"/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1E2432D8-306A-9543-A07E-A090F859D551}"/>
              </a:ext>
            </a:extLst>
          </p:cNvPr>
          <p:cNvSpPr txBox="1">
            <a:spLocks/>
          </p:cNvSpPr>
          <p:nvPr/>
        </p:nvSpPr>
        <p:spPr>
          <a:xfrm>
            <a:off x="6356264" y="4550855"/>
            <a:ext cx="5744692" cy="17652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悩みを解決してるイメージ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192321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7869D6-B5BD-EB4E-9B96-75E67186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0" y="-11875"/>
            <a:ext cx="3591297" cy="1325563"/>
          </a:xfrm>
        </p:spPr>
        <p:txBody>
          <a:bodyPr/>
          <a:lstStyle/>
          <a:p>
            <a:r>
              <a:rPr kumimoji="1" lang="ja-JP" altLang="en-US"/>
              <a:t>シーン構成</a:t>
            </a:r>
            <a:r>
              <a:rPr kumimoji="1" lang="en-US" altLang="ja-JP" dirty="0"/>
              <a:t> 3</a:t>
            </a:r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0045E41-1AA8-8945-9AB1-29D2137A717E}"/>
              </a:ext>
            </a:extLst>
          </p:cNvPr>
          <p:cNvSpPr/>
          <p:nvPr/>
        </p:nvSpPr>
        <p:spPr>
          <a:xfrm>
            <a:off x="662047" y="918545"/>
            <a:ext cx="5433953" cy="28696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3FDF8609-BCFC-2549-84BE-9B6C59980E2F}"/>
              </a:ext>
            </a:extLst>
          </p:cNvPr>
          <p:cNvSpPr txBox="1">
            <a:spLocks/>
          </p:cNvSpPr>
          <p:nvPr/>
        </p:nvSpPr>
        <p:spPr>
          <a:xfrm>
            <a:off x="545273" y="1061048"/>
            <a:ext cx="3005450" cy="9933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/>
          </a:p>
        </p:txBody>
      </p:sp>
      <p:sp>
        <p:nvSpPr>
          <p:cNvPr id="10" name="タイトル 1">
            <a:extLst>
              <a:ext uri="{FF2B5EF4-FFF2-40B4-BE49-F238E27FC236}">
                <a16:creationId xmlns:a16="http://schemas.microsoft.com/office/drawing/2014/main" id="{55DA4338-D39C-2949-8DC0-7C90CEA6842D}"/>
              </a:ext>
            </a:extLst>
          </p:cNvPr>
          <p:cNvSpPr txBox="1">
            <a:spLocks/>
          </p:cNvSpPr>
          <p:nvPr/>
        </p:nvSpPr>
        <p:spPr>
          <a:xfrm>
            <a:off x="6356264" y="0"/>
            <a:ext cx="35912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説明</a:t>
            </a:r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9E2ACEC6-D6CF-0942-9D71-7B33982A0E45}"/>
              </a:ext>
            </a:extLst>
          </p:cNvPr>
          <p:cNvSpPr txBox="1">
            <a:spLocks/>
          </p:cNvSpPr>
          <p:nvPr/>
        </p:nvSpPr>
        <p:spPr>
          <a:xfrm>
            <a:off x="6356264" y="918545"/>
            <a:ext cx="5970323" cy="32734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シーン</a:t>
            </a:r>
            <a:r>
              <a:rPr lang="en-US" altLang="ja-JP" dirty="0"/>
              <a:t>4,5</a:t>
            </a:r>
            <a:r>
              <a:rPr lang="ja-JP" altLang="en-US"/>
              <a:t>を説明するコンテンツ</a:t>
            </a: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601B46E4-0B0E-6347-A8EC-3642ECCA620E}"/>
              </a:ext>
            </a:extLst>
          </p:cNvPr>
          <p:cNvSpPr txBox="1">
            <a:spLocks/>
          </p:cNvSpPr>
          <p:nvPr/>
        </p:nvSpPr>
        <p:spPr>
          <a:xfrm>
            <a:off x="545273" y="2555267"/>
            <a:ext cx="3005450" cy="9933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/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B834665A-DEF5-C74E-9895-9AD40383A678}"/>
              </a:ext>
            </a:extLst>
          </p:cNvPr>
          <p:cNvSpPr txBox="1">
            <a:spLocks/>
          </p:cNvSpPr>
          <p:nvPr/>
        </p:nvSpPr>
        <p:spPr>
          <a:xfrm>
            <a:off x="545272" y="1061048"/>
            <a:ext cx="5665523" cy="1860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攻めの</a:t>
            </a:r>
            <a:r>
              <a:rPr lang="en-US" altLang="ja-JP" dirty="0"/>
              <a:t>DX</a:t>
            </a:r>
            <a:r>
              <a:rPr lang="ja-JP" altLang="en-US"/>
              <a:t>も守りの</a:t>
            </a:r>
            <a:r>
              <a:rPr lang="en-US" altLang="ja-JP" dirty="0"/>
              <a:t>DX</a:t>
            </a:r>
            <a:r>
              <a:rPr lang="ja-JP" altLang="en-US"/>
              <a:t>もしっかりサポート</a:t>
            </a:r>
          </a:p>
        </p:txBody>
      </p:sp>
    </p:spTree>
    <p:extLst>
      <p:ext uri="{BB962C8B-B14F-4D97-AF65-F5344CB8AC3E}">
        <p14:creationId xmlns:p14="http://schemas.microsoft.com/office/powerpoint/2010/main" val="3436514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7869D6-B5BD-EB4E-9B96-75E67186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0" y="-11875"/>
            <a:ext cx="3591297" cy="1325563"/>
          </a:xfrm>
        </p:spPr>
        <p:txBody>
          <a:bodyPr/>
          <a:lstStyle/>
          <a:p>
            <a:r>
              <a:rPr kumimoji="1" lang="ja-JP" altLang="en-US"/>
              <a:t>シーン構成</a:t>
            </a:r>
            <a:r>
              <a:rPr kumimoji="1" lang="en-US" altLang="ja-JP" dirty="0"/>
              <a:t> 5</a:t>
            </a:r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0045E41-1AA8-8945-9AB1-29D2137A717E}"/>
              </a:ext>
            </a:extLst>
          </p:cNvPr>
          <p:cNvSpPr/>
          <p:nvPr/>
        </p:nvSpPr>
        <p:spPr>
          <a:xfrm>
            <a:off x="662047" y="918544"/>
            <a:ext cx="5433953" cy="31903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3FDF8609-BCFC-2549-84BE-9B6C59980E2F}"/>
              </a:ext>
            </a:extLst>
          </p:cNvPr>
          <p:cNvSpPr txBox="1">
            <a:spLocks/>
          </p:cNvSpPr>
          <p:nvPr/>
        </p:nvSpPr>
        <p:spPr>
          <a:xfrm>
            <a:off x="545273" y="1061048"/>
            <a:ext cx="3005450" cy="9933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/>
          </a:p>
        </p:txBody>
      </p:sp>
      <p:sp>
        <p:nvSpPr>
          <p:cNvPr id="10" name="タイトル 1">
            <a:extLst>
              <a:ext uri="{FF2B5EF4-FFF2-40B4-BE49-F238E27FC236}">
                <a16:creationId xmlns:a16="http://schemas.microsoft.com/office/drawing/2014/main" id="{55DA4338-D39C-2949-8DC0-7C90CEA6842D}"/>
              </a:ext>
            </a:extLst>
          </p:cNvPr>
          <p:cNvSpPr txBox="1">
            <a:spLocks/>
          </p:cNvSpPr>
          <p:nvPr/>
        </p:nvSpPr>
        <p:spPr>
          <a:xfrm>
            <a:off x="6356264" y="0"/>
            <a:ext cx="35912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説明</a:t>
            </a:r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9E2ACEC6-D6CF-0942-9D71-7B33982A0E45}"/>
              </a:ext>
            </a:extLst>
          </p:cNvPr>
          <p:cNvSpPr txBox="1">
            <a:spLocks/>
          </p:cNvSpPr>
          <p:nvPr/>
        </p:nvSpPr>
        <p:spPr>
          <a:xfrm>
            <a:off x="6356264" y="918545"/>
            <a:ext cx="5970323" cy="32734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攻めの</a:t>
            </a:r>
            <a:r>
              <a:rPr lang="en-US" altLang="ja-JP" dirty="0"/>
              <a:t>DX</a:t>
            </a:r>
            <a:r>
              <a:rPr lang="ja-JP" altLang="en-US"/>
              <a:t>も守りの</a:t>
            </a:r>
            <a:r>
              <a:rPr lang="en-US" altLang="ja-JP" dirty="0"/>
              <a:t>DX</a:t>
            </a:r>
            <a:r>
              <a:rPr lang="ja-JP" altLang="en-US"/>
              <a:t>もしっかりサポート</a:t>
            </a: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601B46E4-0B0E-6347-A8EC-3642ECCA620E}"/>
              </a:ext>
            </a:extLst>
          </p:cNvPr>
          <p:cNvSpPr txBox="1">
            <a:spLocks/>
          </p:cNvSpPr>
          <p:nvPr/>
        </p:nvSpPr>
        <p:spPr>
          <a:xfrm>
            <a:off x="545273" y="2555267"/>
            <a:ext cx="3005450" cy="9933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/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7CC8DA8D-4BF4-EC45-85C6-E4D9771B8A5B}"/>
              </a:ext>
            </a:extLst>
          </p:cNvPr>
          <p:cNvSpPr txBox="1">
            <a:spLocks/>
          </p:cNvSpPr>
          <p:nvPr/>
        </p:nvSpPr>
        <p:spPr>
          <a:xfrm>
            <a:off x="545272" y="1061048"/>
            <a:ext cx="5665523" cy="1860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攻めの</a:t>
            </a:r>
            <a:r>
              <a:rPr lang="en-US" altLang="ja-JP" dirty="0"/>
              <a:t>DX</a:t>
            </a:r>
            <a:endParaRPr lang="ja-JP" altLang="en-US"/>
          </a:p>
        </p:txBody>
      </p:sp>
      <p:sp>
        <p:nvSpPr>
          <p:cNvPr id="9" name="円/楕円 8">
            <a:extLst>
              <a:ext uri="{FF2B5EF4-FFF2-40B4-BE49-F238E27FC236}">
                <a16:creationId xmlns:a16="http://schemas.microsoft.com/office/drawing/2014/main" id="{47E06319-3869-FD4F-A46D-97722643FDAA}"/>
              </a:ext>
            </a:extLst>
          </p:cNvPr>
          <p:cNvSpPr/>
          <p:nvPr/>
        </p:nvSpPr>
        <p:spPr>
          <a:xfrm>
            <a:off x="915880" y="2315688"/>
            <a:ext cx="2468588" cy="855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テクノロジーを活用した新サービス</a:t>
            </a:r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1F858C58-0F26-9743-9B6D-689B8EB33354}"/>
              </a:ext>
            </a:extLst>
          </p:cNvPr>
          <p:cNvSpPr/>
          <p:nvPr/>
        </p:nvSpPr>
        <p:spPr>
          <a:xfrm>
            <a:off x="3384468" y="2353387"/>
            <a:ext cx="2624446" cy="855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ビジネスモデルをデジタルにアップデート</a:t>
            </a:r>
          </a:p>
        </p:txBody>
      </p:sp>
      <p:sp>
        <p:nvSpPr>
          <p:cNvPr id="13" name="円/楕円 12">
            <a:extLst>
              <a:ext uri="{FF2B5EF4-FFF2-40B4-BE49-F238E27FC236}">
                <a16:creationId xmlns:a16="http://schemas.microsoft.com/office/drawing/2014/main" id="{70DB8783-4609-774F-9FEB-DDA64AC875ED}"/>
              </a:ext>
            </a:extLst>
          </p:cNvPr>
          <p:cNvSpPr/>
          <p:nvPr/>
        </p:nvSpPr>
        <p:spPr>
          <a:xfrm>
            <a:off x="837951" y="3194463"/>
            <a:ext cx="2624446" cy="855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ビックデータアナリティクス</a:t>
            </a:r>
          </a:p>
        </p:txBody>
      </p:sp>
      <p:sp>
        <p:nvSpPr>
          <p:cNvPr id="15" name="円/楕円 14">
            <a:extLst>
              <a:ext uri="{FF2B5EF4-FFF2-40B4-BE49-F238E27FC236}">
                <a16:creationId xmlns:a16="http://schemas.microsoft.com/office/drawing/2014/main" id="{23144E97-03F7-2F48-86B0-144F7C53B58C}"/>
              </a:ext>
            </a:extLst>
          </p:cNvPr>
          <p:cNvSpPr/>
          <p:nvPr/>
        </p:nvSpPr>
        <p:spPr>
          <a:xfrm>
            <a:off x="3515097" y="3228903"/>
            <a:ext cx="2624446" cy="855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/>
              <a:t>AI</a:t>
            </a:r>
            <a:r>
              <a:rPr lang="ja-JP" altLang="en-US"/>
              <a:t>・人工知能の活用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875104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7869D6-B5BD-EB4E-9B96-75E67186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0" y="-11875"/>
            <a:ext cx="3591297" cy="1325563"/>
          </a:xfrm>
        </p:spPr>
        <p:txBody>
          <a:bodyPr/>
          <a:lstStyle/>
          <a:p>
            <a:r>
              <a:rPr kumimoji="1" lang="ja-JP" altLang="en-US"/>
              <a:t>シーン構成</a:t>
            </a:r>
            <a:r>
              <a:rPr kumimoji="1" lang="en-US" altLang="ja-JP" dirty="0"/>
              <a:t> 6</a:t>
            </a:r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0045E41-1AA8-8945-9AB1-29D2137A717E}"/>
              </a:ext>
            </a:extLst>
          </p:cNvPr>
          <p:cNvSpPr/>
          <p:nvPr/>
        </p:nvSpPr>
        <p:spPr>
          <a:xfrm>
            <a:off x="662047" y="918544"/>
            <a:ext cx="5433953" cy="31903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3FDF8609-BCFC-2549-84BE-9B6C59980E2F}"/>
              </a:ext>
            </a:extLst>
          </p:cNvPr>
          <p:cNvSpPr txBox="1">
            <a:spLocks/>
          </p:cNvSpPr>
          <p:nvPr/>
        </p:nvSpPr>
        <p:spPr>
          <a:xfrm>
            <a:off x="545273" y="1061048"/>
            <a:ext cx="3005450" cy="9933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/>
          </a:p>
        </p:txBody>
      </p:sp>
      <p:sp>
        <p:nvSpPr>
          <p:cNvPr id="10" name="タイトル 1">
            <a:extLst>
              <a:ext uri="{FF2B5EF4-FFF2-40B4-BE49-F238E27FC236}">
                <a16:creationId xmlns:a16="http://schemas.microsoft.com/office/drawing/2014/main" id="{55DA4338-D39C-2949-8DC0-7C90CEA6842D}"/>
              </a:ext>
            </a:extLst>
          </p:cNvPr>
          <p:cNvSpPr txBox="1">
            <a:spLocks/>
          </p:cNvSpPr>
          <p:nvPr/>
        </p:nvSpPr>
        <p:spPr>
          <a:xfrm>
            <a:off x="6356264" y="0"/>
            <a:ext cx="35912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説明</a:t>
            </a:r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9E2ACEC6-D6CF-0942-9D71-7B33982A0E45}"/>
              </a:ext>
            </a:extLst>
          </p:cNvPr>
          <p:cNvSpPr txBox="1">
            <a:spLocks/>
          </p:cNvSpPr>
          <p:nvPr/>
        </p:nvSpPr>
        <p:spPr>
          <a:xfrm>
            <a:off x="6356264" y="918545"/>
            <a:ext cx="5970323" cy="32734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攻めの</a:t>
            </a:r>
            <a:r>
              <a:rPr lang="en-US" altLang="ja-JP" dirty="0"/>
              <a:t>DX</a:t>
            </a:r>
            <a:r>
              <a:rPr lang="ja-JP" altLang="en-US"/>
              <a:t>も守りの</a:t>
            </a:r>
            <a:r>
              <a:rPr lang="en-US" altLang="ja-JP" dirty="0"/>
              <a:t>DX</a:t>
            </a:r>
            <a:r>
              <a:rPr lang="ja-JP" altLang="en-US"/>
              <a:t>もしっかりサポート</a:t>
            </a: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601B46E4-0B0E-6347-A8EC-3642ECCA620E}"/>
              </a:ext>
            </a:extLst>
          </p:cNvPr>
          <p:cNvSpPr txBox="1">
            <a:spLocks/>
          </p:cNvSpPr>
          <p:nvPr/>
        </p:nvSpPr>
        <p:spPr>
          <a:xfrm>
            <a:off x="545273" y="2555267"/>
            <a:ext cx="3005450" cy="9933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/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7CC8DA8D-4BF4-EC45-85C6-E4D9771B8A5B}"/>
              </a:ext>
            </a:extLst>
          </p:cNvPr>
          <p:cNvSpPr txBox="1">
            <a:spLocks/>
          </p:cNvSpPr>
          <p:nvPr/>
        </p:nvSpPr>
        <p:spPr>
          <a:xfrm>
            <a:off x="545272" y="1061048"/>
            <a:ext cx="5665523" cy="1860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守りの</a:t>
            </a:r>
            <a:r>
              <a:rPr lang="en-US" altLang="ja-JP" dirty="0"/>
              <a:t>DX</a:t>
            </a:r>
            <a:endParaRPr lang="ja-JP" altLang="en-US"/>
          </a:p>
        </p:txBody>
      </p:sp>
      <p:sp>
        <p:nvSpPr>
          <p:cNvPr id="9" name="円/楕円 8">
            <a:extLst>
              <a:ext uri="{FF2B5EF4-FFF2-40B4-BE49-F238E27FC236}">
                <a16:creationId xmlns:a16="http://schemas.microsoft.com/office/drawing/2014/main" id="{47E06319-3869-FD4F-A46D-97722643FDAA}"/>
              </a:ext>
            </a:extLst>
          </p:cNvPr>
          <p:cNvSpPr/>
          <p:nvPr/>
        </p:nvSpPr>
        <p:spPr>
          <a:xfrm>
            <a:off x="915880" y="2315688"/>
            <a:ext cx="2468588" cy="855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BPR</a:t>
            </a:r>
            <a:endParaRPr kumimoji="1" lang="ja-JP" altLang="en-US"/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1F858C58-0F26-9743-9B6D-689B8EB33354}"/>
              </a:ext>
            </a:extLst>
          </p:cNvPr>
          <p:cNvSpPr/>
          <p:nvPr/>
        </p:nvSpPr>
        <p:spPr>
          <a:xfrm>
            <a:off x="3384468" y="2353387"/>
            <a:ext cx="2624446" cy="855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業務効率化</a:t>
            </a:r>
          </a:p>
        </p:txBody>
      </p:sp>
      <p:sp>
        <p:nvSpPr>
          <p:cNvPr id="13" name="円/楕円 12">
            <a:extLst>
              <a:ext uri="{FF2B5EF4-FFF2-40B4-BE49-F238E27FC236}">
                <a16:creationId xmlns:a16="http://schemas.microsoft.com/office/drawing/2014/main" id="{70DB8783-4609-774F-9FEB-DDA64AC875ED}"/>
              </a:ext>
            </a:extLst>
          </p:cNvPr>
          <p:cNvSpPr/>
          <p:nvPr/>
        </p:nvSpPr>
        <p:spPr>
          <a:xfrm>
            <a:off x="837951" y="3194463"/>
            <a:ext cx="2624446" cy="855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RPA</a:t>
            </a:r>
            <a:r>
              <a:rPr kumimoji="1" lang="ja-JP" altLang="en-US"/>
              <a:t>の活用</a:t>
            </a:r>
          </a:p>
        </p:txBody>
      </p:sp>
      <p:sp>
        <p:nvSpPr>
          <p:cNvPr id="15" name="円/楕円 14">
            <a:extLst>
              <a:ext uri="{FF2B5EF4-FFF2-40B4-BE49-F238E27FC236}">
                <a16:creationId xmlns:a16="http://schemas.microsoft.com/office/drawing/2014/main" id="{23144E97-03F7-2F48-86B0-144F7C53B58C}"/>
              </a:ext>
            </a:extLst>
          </p:cNvPr>
          <p:cNvSpPr/>
          <p:nvPr/>
        </p:nvSpPr>
        <p:spPr>
          <a:xfrm>
            <a:off x="3515097" y="3228903"/>
            <a:ext cx="2624446" cy="855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/>
              <a:t>コスト削減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101344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7869D6-B5BD-EB4E-9B96-75E67186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0" y="-11875"/>
            <a:ext cx="3591297" cy="1325563"/>
          </a:xfrm>
        </p:spPr>
        <p:txBody>
          <a:bodyPr/>
          <a:lstStyle/>
          <a:p>
            <a:r>
              <a:rPr kumimoji="1" lang="ja-JP" altLang="en-US"/>
              <a:t>シーン構成</a:t>
            </a:r>
            <a:r>
              <a:rPr kumimoji="1" lang="en-US" altLang="ja-JP" dirty="0"/>
              <a:t> 5</a:t>
            </a:r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0045E41-1AA8-8945-9AB1-29D2137A717E}"/>
              </a:ext>
            </a:extLst>
          </p:cNvPr>
          <p:cNvSpPr/>
          <p:nvPr/>
        </p:nvSpPr>
        <p:spPr>
          <a:xfrm>
            <a:off x="662047" y="918544"/>
            <a:ext cx="5433953" cy="31903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3FDF8609-BCFC-2549-84BE-9B6C59980E2F}"/>
              </a:ext>
            </a:extLst>
          </p:cNvPr>
          <p:cNvSpPr txBox="1">
            <a:spLocks/>
          </p:cNvSpPr>
          <p:nvPr/>
        </p:nvSpPr>
        <p:spPr>
          <a:xfrm>
            <a:off x="545273" y="1061048"/>
            <a:ext cx="3005450" cy="9933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/>
          </a:p>
        </p:txBody>
      </p:sp>
      <p:sp>
        <p:nvSpPr>
          <p:cNvPr id="10" name="タイトル 1">
            <a:extLst>
              <a:ext uri="{FF2B5EF4-FFF2-40B4-BE49-F238E27FC236}">
                <a16:creationId xmlns:a16="http://schemas.microsoft.com/office/drawing/2014/main" id="{55DA4338-D39C-2949-8DC0-7C90CEA6842D}"/>
              </a:ext>
            </a:extLst>
          </p:cNvPr>
          <p:cNvSpPr txBox="1">
            <a:spLocks/>
          </p:cNvSpPr>
          <p:nvPr/>
        </p:nvSpPr>
        <p:spPr>
          <a:xfrm>
            <a:off x="6356264" y="0"/>
            <a:ext cx="35912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説明</a:t>
            </a:r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9E2ACEC6-D6CF-0942-9D71-7B33982A0E45}"/>
              </a:ext>
            </a:extLst>
          </p:cNvPr>
          <p:cNvSpPr txBox="1">
            <a:spLocks/>
          </p:cNvSpPr>
          <p:nvPr/>
        </p:nvSpPr>
        <p:spPr>
          <a:xfrm>
            <a:off x="6356264" y="918545"/>
            <a:ext cx="5970323" cy="32734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/>
              <a:t>IT</a:t>
            </a:r>
            <a:r>
              <a:rPr lang="ja-JP" altLang="en-US"/>
              <a:t>総合窓口は、</a:t>
            </a:r>
            <a:r>
              <a:rPr lang="en-US" altLang="ja-JP" dirty="0"/>
              <a:t>DX</a:t>
            </a:r>
            <a:r>
              <a:rPr lang="ja-JP" altLang="en-US"/>
              <a:t>課題を全て解決する</a:t>
            </a:r>
            <a:endParaRPr lang="en-US" altLang="ja-JP" dirty="0"/>
          </a:p>
          <a:p>
            <a:r>
              <a:rPr lang="ja-JP" altLang="en-US"/>
              <a:t>コンサルティングサービスです</a:t>
            </a: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601B46E4-0B0E-6347-A8EC-3642ECCA620E}"/>
              </a:ext>
            </a:extLst>
          </p:cNvPr>
          <p:cNvSpPr txBox="1">
            <a:spLocks/>
          </p:cNvSpPr>
          <p:nvPr/>
        </p:nvSpPr>
        <p:spPr>
          <a:xfrm>
            <a:off x="545273" y="2555267"/>
            <a:ext cx="3005450" cy="9933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/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7CC8DA8D-4BF4-EC45-85C6-E4D9771B8A5B}"/>
              </a:ext>
            </a:extLst>
          </p:cNvPr>
          <p:cNvSpPr txBox="1">
            <a:spLocks/>
          </p:cNvSpPr>
          <p:nvPr/>
        </p:nvSpPr>
        <p:spPr>
          <a:xfrm>
            <a:off x="545272" y="1061048"/>
            <a:ext cx="5665523" cy="1860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攻めの</a:t>
            </a:r>
            <a:r>
              <a:rPr lang="en-US" altLang="ja-JP" dirty="0"/>
              <a:t>DX</a:t>
            </a:r>
            <a:endParaRPr lang="ja-JP" altLang="en-US"/>
          </a:p>
        </p:txBody>
      </p:sp>
      <p:sp>
        <p:nvSpPr>
          <p:cNvPr id="9" name="円/楕円 8">
            <a:extLst>
              <a:ext uri="{FF2B5EF4-FFF2-40B4-BE49-F238E27FC236}">
                <a16:creationId xmlns:a16="http://schemas.microsoft.com/office/drawing/2014/main" id="{47E06319-3869-FD4F-A46D-97722643FDAA}"/>
              </a:ext>
            </a:extLst>
          </p:cNvPr>
          <p:cNvSpPr/>
          <p:nvPr/>
        </p:nvSpPr>
        <p:spPr>
          <a:xfrm>
            <a:off x="915880" y="2315688"/>
            <a:ext cx="2468588" cy="855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テクノロジーを活用した新サービス</a:t>
            </a:r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1F858C58-0F26-9743-9B6D-689B8EB33354}"/>
              </a:ext>
            </a:extLst>
          </p:cNvPr>
          <p:cNvSpPr/>
          <p:nvPr/>
        </p:nvSpPr>
        <p:spPr>
          <a:xfrm>
            <a:off x="3384468" y="2353387"/>
            <a:ext cx="2624446" cy="855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ビジネスモデルをデジタルにアップデート</a:t>
            </a:r>
          </a:p>
        </p:txBody>
      </p:sp>
      <p:sp>
        <p:nvSpPr>
          <p:cNvPr id="13" name="円/楕円 12">
            <a:extLst>
              <a:ext uri="{FF2B5EF4-FFF2-40B4-BE49-F238E27FC236}">
                <a16:creationId xmlns:a16="http://schemas.microsoft.com/office/drawing/2014/main" id="{70DB8783-4609-774F-9FEB-DDA64AC875ED}"/>
              </a:ext>
            </a:extLst>
          </p:cNvPr>
          <p:cNvSpPr/>
          <p:nvPr/>
        </p:nvSpPr>
        <p:spPr>
          <a:xfrm>
            <a:off x="837951" y="3194463"/>
            <a:ext cx="2624446" cy="855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ビックデータアナリティクス</a:t>
            </a:r>
          </a:p>
        </p:txBody>
      </p:sp>
      <p:sp>
        <p:nvSpPr>
          <p:cNvPr id="15" name="円/楕円 14">
            <a:extLst>
              <a:ext uri="{FF2B5EF4-FFF2-40B4-BE49-F238E27FC236}">
                <a16:creationId xmlns:a16="http://schemas.microsoft.com/office/drawing/2014/main" id="{23144E97-03F7-2F48-86B0-144F7C53B58C}"/>
              </a:ext>
            </a:extLst>
          </p:cNvPr>
          <p:cNvSpPr/>
          <p:nvPr/>
        </p:nvSpPr>
        <p:spPr>
          <a:xfrm>
            <a:off x="3515097" y="3228903"/>
            <a:ext cx="2624446" cy="855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/>
              <a:t>AI</a:t>
            </a:r>
            <a:r>
              <a:rPr lang="ja-JP" altLang="en-US"/>
              <a:t>・人工知能の活用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110555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C6295744-5F26-9C41-BBD4-04E292C9A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0" y="-11875"/>
            <a:ext cx="3591297" cy="1325563"/>
          </a:xfrm>
        </p:spPr>
        <p:txBody>
          <a:bodyPr/>
          <a:lstStyle/>
          <a:p>
            <a:r>
              <a:rPr kumimoji="1" lang="ja-JP" altLang="en-US"/>
              <a:t>シーン構成</a:t>
            </a:r>
            <a:r>
              <a:rPr kumimoji="1" lang="en-US" altLang="ja-JP" dirty="0"/>
              <a:t> 6</a:t>
            </a:r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0D737B8-02D2-4940-90B8-6C90A0372023}"/>
              </a:ext>
            </a:extLst>
          </p:cNvPr>
          <p:cNvSpPr/>
          <p:nvPr/>
        </p:nvSpPr>
        <p:spPr>
          <a:xfrm>
            <a:off x="662047" y="918544"/>
            <a:ext cx="5433953" cy="31903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B22ADCF5-2DC4-1D40-AB0E-A41B8CAE4DF1}"/>
              </a:ext>
            </a:extLst>
          </p:cNvPr>
          <p:cNvSpPr txBox="1">
            <a:spLocks/>
          </p:cNvSpPr>
          <p:nvPr/>
        </p:nvSpPr>
        <p:spPr>
          <a:xfrm>
            <a:off x="545272" y="1061048"/>
            <a:ext cx="5665523" cy="1860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専門人材が最後までしっかりサポート。</a:t>
            </a:r>
            <a:endParaRPr lang="en-US" altLang="ja-JP" dirty="0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FDCC085B-255A-F742-983B-31BE6A97AD1D}"/>
              </a:ext>
            </a:extLst>
          </p:cNvPr>
          <p:cNvSpPr txBox="1">
            <a:spLocks/>
          </p:cNvSpPr>
          <p:nvPr/>
        </p:nvSpPr>
        <p:spPr>
          <a:xfrm>
            <a:off x="6356264" y="0"/>
            <a:ext cx="35912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説明</a:t>
            </a: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1FDA05D0-8730-7E48-A7BB-047425AAE672}"/>
              </a:ext>
            </a:extLst>
          </p:cNvPr>
          <p:cNvSpPr txBox="1">
            <a:spLocks/>
          </p:cNvSpPr>
          <p:nvPr/>
        </p:nvSpPr>
        <p:spPr>
          <a:xfrm>
            <a:off x="6356264" y="918545"/>
            <a:ext cx="5970323" cy="32734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送付予定の説明資料から抜粋ください。</a:t>
            </a:r>
            <a:endParaRPr lang="en-US" altLang="ja-JP" dirty="0"/>
          </a:p>
          <a:p>
            <a:r>
              <a:rPr lang="en-US" altLang="ja-JP" dirty="0"/>
              <a:t>※</a:t>
            </a:r>
            <a:r>
              <a:rPr lang="ja-JP" altLang="en-US"/>
              <a:t>尺短くて</a:t>
            </a:r>
            <a:r>
              <a:rPr lang="en-US" altLang="ja-JP" dirty="0"/>
              <a:t>OK</a:t>
            </a:r>
            <a:r>
              <a:rPr lang="ja-JP" altLang="en-US"/>
              <a:t>です</a:t>
            </a:r>
            <a:br>
              <a:rPr lang="en-US" altLang="ja-JP" dirty="0"/>
            </a:br>
            <a:br>
              <a:rPr lang="en-US" altLang="ja-JP" dirty="0"/>
            </a:br>
            <a:r>
              <a:rPr lang="ja-JP" altLang="en-US"/>
              <a:t>よくありがちな人が</a:t>
            </a:r>
            <a:br>
              <a:rPr lang="en-US" altLang="ja-JP" dirty="0"/>
            </a:br>
            <a:r>
              <a:rPr lang="ja-JP" altLang="en-US"/>
              <a:t>沢山入れ替わることもありません</a:t>
            </a:r>
          </a:p>
        </p:txBody>
      </p:sp>
    </p:spTree>
    <p:extLst>
      <p:ext uri="{BB962C8B-B14F-4D97-AF65-F5344CB8AC3E}">
        <p14:creationId xmlns:p14="http://schemas.microsoft.com/office/powerpoint/2010/main" val="3739817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331</Words>
  <Application>Microsoft Macintosh PowerPoint</Application>
  <PresentationFormat>ワイド画面</PresentationFormat>
  <Paragraphs>62</Paragraphs>
  <Slides>11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5" baseType="lpstr">
      <vt:lpstr>游ゴシック</vt:lpstr>
      <vt:lpstr>游ゴシック Light</vt:lpstr>
      <vt:lpstr>Arial</vt:lpstr>
      <vt:lpstr>Office テーマ</vt:lpstr>
      <vt:lpstr>動画制作仕様</vt:lpstr>
      <vt:lpstr>基本要件</vt:lpstr>
      <vt:lpstr>シーン構成 1</vt:lpstr>
      <vt:lpstr>シーン構成 2</vt:lpstr>
      <vt:lpstr>シーン構成 3</vt:lpstr>
      <vt:lpstr>シーン構成 5</vt:lpstr>
      <vt:lpstr>シーン構成 6</vt:lpstr>
      <vt:lpstr>シーン構成 5</vt:lpstr>
      <vt:lpstr>シーン構成 6</vt:lpstr>
      <vt:lpstr>シーン構成 7</vt:lpstr>
      <vt:lpstr>シーン構成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動画制作仕様</dc:title>
  <dc:creator>zv654</dc:creator>
  <cp:lastModifiedBy>zv654</cp:lastModifiedBy>
  <cp:revision>31</cp:revision>
  <dcterms:created xsi:type="dcterms:W3CDTF">2021-05-27T11:50:42Z</dcterms:created>
  <dcterms:modified xsi:type="dcterms:W3CDTF">2021-05-30T08:44:46Z</dcterms:modified>
</cp:coreProperties>
</file>