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6" r:id="rId7"/>
    <p:sldId id="261" r:id="rId8"/>
    <p:sldId id="272" r:id="rId9"/>
    <p:sldId id="268" r:id="rId10"/>
    <p:sldId id="270" r:id="rId11"/>
    <p:sldId id="271"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68F8EA-7279-4D5E-8F6C-4FEE93D6723B}">
  <a:tblStyle styleId="{E068F8EA-7279-4D5E-8F6C-4FEE93D6723B}" styleName="Table_0">
    <a:wholeTbl>
      <a:tcTxStyle b="off" i="off">
        <a:font>
          <a:latin typeface="Calibri"/>
          <a:ea typeface="Calibri"/>
          <a:cs typeface="Calibri"/>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7B910E0-1741-46A8-9835-C1B83570F02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一貴 大平" userId="cbdae5454598d35a" providerId="LiveId" clId="{1D91A6FD-7274-419D-810D-6C013F737B06}"/>
    <pc:docChg chg="modSld">
      <pc:chgData name="一貴 大平" userId="cbdae5454598d35a" providerId="LiveId" clId="{1D91A6FD-7274-419D-810D-6C013F737B06}" dt="2024-12-10T06:21:39.843" v="121" actId="20577"/>
      <pc:docMkLst>
        <pc:docMk/>
      </pc:docMkLst>
      <pc:sldChg chg="modSp mod">
        <pc:chgData name="一貴 大平" userId="cbdae5454598d35a" providerId="LiveId" clId="{1D91A6FD-7274-419D-810D-6C013F737B06}" dt="2024-12-10T06:15:10.909" v="71" actId="242"/>
        <pc:sldMkLst>
          <pc:docMk/>
          <pc:sldMk cId="0" sldId="261"/>
        </pc:sldMkLst>
        <pc:graphicFrameChg chg="modGraphic">
          <ac:chgData name="一貴 大平" userId="cbdae5454598d35a" providerId="LiveId" clId="{1D91A6FD-7274-419D-810D-6C013F737B06}" dt="2024-12-10T06:15:10.909" v="71" actId="242"/>
          <ac:graphicFrameMkLst>
            <pc:docMk/>
            <pc:sldMk cId="0" sldId="261"/>
            <ac:graphicFrameMk id="106" creationId="{00000000-0000-0000-0000-000000000000}"/>
          </ac:graphicFrameMkLst>
        </pc:graphicFrameChg>
      </pc:sldChg>
      <pc:sldChg chg="modSp mod">
        <pc:chgData name="一貴 大平" userId="cbdae5454598d35a" providerId="LiveId" clId="{1D91A6FD-7274-419D-810D-6C013F737B06}" dt="2024-12-10T06:21:39.843" v="121" actId="20577"/>
        <pc:sldMkLst>
          <pc:docMk/>
          <pc:sldMk cId="2804737665" sldId="270"/>
        </pc:sldMkLst>
        <pc:graphicFrameChg chg="modGraphic">
          <ac:chgData name="一貴 大平" userId="cbdae5454598d35a" providerId="LiveId" clId="{1D91A6FD-7274-419D-810D-6C013F737B06}" dt="2024-12-10T06:21:39.843" v="121" actId="20577"/>
          <ac:graphicFrameMkLst>
            <pc:docMk/>
            <pc:sldMk cId="2804737665" sldId="270"/>
            <ac:graphicFrameMk id="5" creationId="{B7F6034B-D596-309E-B2B7-A0B0F1D54A39}"/>
          </ac:graphicFrameMkLst>
        </pc:graphicFrameChg>
      </pc:sldChg>
      <pc:sldChg chg="modSp mod">
        <pc:chgData name="一貴 大平" userId="cbdae5454598d35a" providerId="LiveId" clId="{1D91A6FD-7274-419D-810D-6C013F737B06}" dt="2024-12-10T06:21:09.924" v="74" actId="14734"/>
        <pc:sldMkLst>
          <pc:docMk/>
          <pc:sldMk cId="1667416644" sldId="272"/>
        </pc:sldMkLst>
        <pc:graphicFrameChg chg="modGraphic">
          <ac:chgData name="一貴 大平" userId="cbdae5454598d35a" providerId="LiveId" clId="{1D91A6FD-7274-419D-810D-6C013F737B06}" dt="2024-12-10T06:21:09.924" v="74" actId="14734"/>
          <ac:graphicFrameMkLst>
            <pc:docMk/>
            <pc:sldMk cId="1667416644" sldId="272"/>
            <ac:graphicFrameMk id="4" creationId="{75E58725-A214-19DE-BFC0-AAA425310E4C}"/>
          </ac:graphicFrameMkLst>
        </pc:graphicFrameChg>
      </pc:sldChg>
    </pc:docChg>
  </pc:docChgLst>
  <pc:docChgLst>
    <pc:chgData name="一貴 大平" userId="cbdae5454598d35a" providerId="LiveId" clId="{2B34E076-CCB2-4453-BC88-096B23EC97DC}"/>
    <pc:docChg chg="modSld">
      <pc:chgData name="一貴 大平" userId="cbdae5454598d35a" providerId="LiveId" clId="{2B34E076-CCB2-4453-BC88-096B23EC97DC}" dt="2024-10-06T01:42:12.124" v="46" actId="14100"/>
      <pc:docMkLst>
        <pc:docMk/>
      </pc:docMkLst>
      <pc:sldChg chg="addSp modSp mod">
        <pc:chgData name="一貴 大平" userId="cbdae5454598d35a" providerId="LiveId" clId="{2B34E076-CCB2-4453-BC88-096B23EC97DC}" dt="2024-10-06T01:42:12.124" v="46" actId="14100"/>
        <pc:sldMkLst>
          <pc:docMk/>
          <pc:sldMk cId="3221918862" sldId="267"/>
        </pc:sldMkLst>
        <pc:spChg chg="mod">
          <ac:chgData name="一貴 大平" userId="cbdae5454598d35a" providerId="LiveId" clId="{2B34E076-CCB2-4453-BC88-096B23EC97DC}" dt="2024-10-06T01:42:00.001" v="43" actId="20577"/>
          <ac:spMkLst>
            <pc:docMk/>
            <pc:sldMk cId="3221918862" sldId="267"/>
            <ac:spMk id="6" creationId="{598AE6B1-1B27-AC13-897D-5F50132746C4}"/>
          </ac:spMkLst>
        </pc:spChg>
        <pc:picChg chg="add mod">
          <ac:chgData name="一貴 大平" userId="cbdae5454598d35a" providerId="LiveId" clId="{2B34E076-CCB2-4453-BC88-096B23EC97DC}" dt="2024-10-06T01:42:12.124" v="46" actId="14100"/>
          <ac:picMkLst>
            <pc:docMk/>
            <pc:sldMk cId="3221918862" sldId="267"/>
            <ac:picMk id="4" creationId="{6BB9D355-8488-4928-DF3F-766D97C57371}"/>
          </ac:picMkLst>
        </pc:picChg>
        <pc:picChg chg="mod">
          <ac:chgData name="一貴 大平" userId="cbdae5454598d35a" providerId="LiveId" clId="{2B34E076-CCB2-4453-BC88-096B23EC97DC}" dt="2024-10-06T01:41:52.804" v="41" actId="14100"/>
          <ac:picMkLst>
            <pc:docMk/>
            <pc:sldMk cId="3221918862" sldId="267"/>
            <ac:picMk id="5" creationId="{6CE719A7-A2A9-FAB9-EB09-BFE152B664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de38b0529a_2_2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de38b0529a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acee709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acee70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89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e38b0529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de38b0529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65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71a99f08b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71a99f08b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71a99f08bf_0_1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71a99f08b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acee709f1_1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acee709f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acee709f1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acee70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acee709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acee70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65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e38b0529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de38b0529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acee709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acee70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96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8acee709f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8acee70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29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hirome.co.jp/shop-details.php?id=60" TargetMode="External"/><Relationship Id="rId5" Type="http://schemas.openxmlformats.org/officeDocument/2006/relationships/hyperlink" Target="https://tosanosato.jp/outline/"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imoten-ohira.jp/view/item/00000000000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imoten-ohira.jp/view/item/00000000000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3477600" y="2527200"/>
            <a:ext cx="69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55" name="Google Shape;55;p13"/>
          <p:cNvSpPr txBox="1"/>
          <p:nvPr/>
        </p:nvSpPr>
        <p:spPr>
          <a:xfrm>
            <a:off x="1586431" y="4942466"/>
            <a:ext cx="5697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 sz="2000" b="1" i="0" u="none" strike="noStrike" cap="none">
                <a:solidFill>
                  <a:srgbClr val="FF9900"/>
                </a:solidFill>
              </a:rPr>
              <a:t>Company Profile</a:t>
            </a:r>
            <a:endParaRPr sz="1400" b="1" i="0" u="none" strike="noStrike" cap="none">
              <a:solidFill>
                <a:srgbClr val="FF9900"/>
              </a:solidFill>
            </a:endParaRPr>
          </a:p>
        </p:txBody>
      </p:sp>
      <p:cxnSp>
        <p:nvCxnSpPr>
          <p:cNvPr id="56" name="Google Shape;56;p13"/>
          <p:cNvCxnSpPr/>
          <p:nvPr/>
        </p:nvCxnSpPr>
        <p:spPr>
          <a:xfrm>
            <a:off x="1586432" y="4243650"/>
            <a:ext cx="5697900" cy="0"/>
          </a:xfrm>
          <a:prstGeom prst="straightConnector1">
            <a:avLst/>
          </a:prstGeom>
          <a:noFill/>
          <a:ln w="9525" cap="flat" cmpd="sng">
            <a:solidFill>
              <a:srgbClr val="FFFFFF"/>
            </a:solidFill>
            <a:prstDash val="solid"/>
            <a:miter lim="800000"/>
            <a:headEnd type="oval" w="med" len="med"/>
            <a:tailEnd type="oval" w="med" len="med"/>
          </a:ln>
        </p:spPr>
      </p:cxnSp>
      <p:sp>
        <p:nvSpPr>
          <p:cNvPr id="57" name="Google Shape;57;p13"/>
          <p:cNvSpPr txBox="1"/>
          <p:nvPr/>
        </p:nvSpPr>
        <p:spPr>
          <a:xfrm>
            <a:off x="1582224" y="4502986"/>
            <a:ext cx="5702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 sz="2400" b="1">
                <a:solidFill>
                  <a:srgbClr val="FF9900"/>
                </a:solidFill>
              </a:rPr>
              <a:t>日曜市のいも天</a:t>
            </a:r>
            <a:endParaRPr sz="2400" b="1" i="0" u="none" strike="noStrike" cap="none">
              <a:solidFill>
                <a:srgbClr val="FF9900"/>
              </a:solidFill>
            </a:endParaRPr>
          </a:p>
        </p:txBody>
      </p:sp>
      <p:pic>
        <p:nvPicPr>
          <p:cNvPr id="58" name="Google Shape;58;p13"/>
          <p:cNvPicPr preferRelativeResize="0"/>
          <p:nvPr/>
        </p:nvPicPr>
        <p:blipFill>
          <a:blip r:embed="rId3">
            <a:alphaModFix/>
          </a:blip>
          <a:stretch>
            <a:fillRect/>
          </a:stretch>
        </p:blipFill>
        <p:spPr>
          <a:xfrm>
            <a:off x="1586424" y="1495449"/>
            <a:ext cx="5689119" cy="2049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altLang="en-US" sz="2000" b="1" dirty="0">
                <a:solidFill>
                  <a:srgbClr val="FFFFFF"/>
                </a:solidFill>
              </a:rPr>
              <a:t>店舗情報</a:t>
            </a:r>
            <a:endParaRPr sz="2000" b="1" dirty="0">
              <a:solidFill>
                <a:srgbClr val="FFFFFF"/>
              </a:solidFill>
            </a:endParaRPr>
          </a:p>
        </p:txBody>
      </p:sp>
      <p:sp>
        <p:nvSpPr>
          <p:cNvPr id="86" name="Google Shape;86;p17"/>
          <p:cNvSpPr txBox="1"/>
          <p:nvPr/>
        </p:nvSpPr>
        <p:spPr>
          <a:xfrm>
            <a:off x="514038" y="978925"/>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endParaRPr>
          </a:p>
        </p:txBody>
      </p:sp>
      <p:sp>
        <p:nvSpPr>
          <p:cNvPr id="90" name="Google Shape;90;p17"/>
          <p:cNvSpPr/>
          <p:nvPr/>
        </p:nvSpPr>
        <p:spPr>
          <a:xfrm>
            <a:off x="517024" y="886679"/>
            <a:ext cx="3902473"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700" b="1" dirty="0">
                <a:solidFill>
                  <a:schemeClr val="dk1"/>
                </a:solidFill>
              </a:rPr>
              <a:t>とさのさとアグリコレット店</a:t>
            </a:r>
            <a:endParaRPr lang="ja-JP" altLang="en-US" sz="1700" b="1" dirty="0">
              <a:solidFill>
                <a:srgbClr val="434343"/>
              </a:solidFill>
            </a:endParaRPr>
          </a:p>
        </p:txBody>
      </p:sp>
      <p:sp>
        <p:nvSpPr>
          <p:cNvPr id="93" name="Google Shape;93;p17"/>
          <p:cNvSpPr/>
          <p:nvPr/>
        </p:nvSpPr>
        <p:spPr>
          <a:xfrm>
            <a:off x="4681790" y="978925"/>
            <a:ext cx="2838300" cy="5944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800" b="1" dirty="0">
                <a:solidFill>
                  <a:schemeClr val="dk1"/>
                </a:solidFill>
              </a:rPr>
              <a:t>ひろめ市場店</a:t>
            </a:r>
            <a:endParaRPr lang="ja-JP" altLang="en-US" sz="1800" b="1" dirty="0">
              <a:solidFill>
                <a:srgbClr val="434343"/>
              </a:solidFill>
            </a:endParaRPr>
          </a:p>
        </p:txBody>
      </p:sp>
      <p:pic>
        <p:nvPicPr>
          <p:cNvPr id="7" name="Picture 2">
            <a:extLst>
              <a:ext uri="{FF2B5EF4-FFF2-40B4-BE49-F238E27FC236}">
                <a16:creationId xmlns:a16="http://schemas.microsoft.com/office/drawing/2014/main" id="{55E210E1-B757-3832-9B3A-B8D146B34759}"/>
              </a:ext>
            </a:extLst>
          </p:cNvPr>
          <p:cNvPicPr>
            <a:picLocks noChangeAspect="1" noChangeArrowheads="1"/>
          </p:cNvPicPr>
          <p:nvPr/>
        </p:nvPicPr>
        <p:blipFill>
          <a:blip r:embed="rId3"/>
          <a:srcRect t="670" b="670"/>
          <a:stretch/>
        </p:blipFill>
        <p:spPr bwMode="auto">
          <a:xfrm>
            <a:off x="484570" y="1483205"/>
            <a:ext cx="3934928" cy="2523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E130530F-630D-F904-3CE1-B89E076AF870}"/>
              </a:ext>
            </a:extLst>
          </p:cNvPr>
          <p:cNvPicPr>
            <a:picLocks noChangeAspect="1" noChangeArrowheads="1"/>
          </p:cNvPicPr>
          <p:nvPr/>
        </p:nvPicPr>
        <p:blipFill>
          <a:blip r:embed="rId4"/>
          <a:srcRect t="670" b="670"/>
          <a:stretch/>
        </p:blipFill>
        <p:spPr bwMode="auto">
          <a:xfrm>
            <a:off x="4717722" y="1483205"/>
            <a:ext cx="3934928" cy="2523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a:extLst>
              <a:ext uri="{FF2B5EF4-FFF2-40B4-BE49-F238E27FC236}">
                <a16:creationId xmlns:a16="http://schemas.microsoft.com/office/drawing/2014/main" id="{B7F6034B-D596-309E-B2B7-A0B0F1D54A39}"/>
              </a:ext>
            </a:extLst>
          </p:cNvPr>
          <p:cNvGraphicFramePr>
            <a:graphicFrameLocks noGrp="1"/>
          </p:cNvGraphicFramePr>
          <p:nvPr>
            <p:extLst>
              <p:ext uri="{D42A27DB-BD31-4B8C-83A1-F6EECF244321}">
                <p14:modId xmlns:p14="http://schemas.microsoft.com/office/powerpoint/2010/main" val="264934372"/>
              </p:ext>
            </p:extLst>
          </p:nvPr>
        </p:nvGraphicFramePr>
        <p:xfrm>
          <a:off x="522758" y="4216555"/>
          <a:ext cx="3902872" cy="2301267"/>
        </p:xfrm>
        <a:graphic>
          <a:graphicData uri="http://schemas.openxmlformats.org/drawingml/2006/table">
            <a:tbl>
              <a:tblPr firstRow="1" bandRow="1">
                <a:tableStyleId>{E068F8EA-7279-4D5E-8F6C-4FEE93D6723B}</a:tableStyleId>
              </a:tblPr>
              <a:tblGrid>
                <a:gridCol w="1005100">
                  <a:extLst>
                    <a:ext uri="{9D8B030D-6E8A-4147-A177-3AD203B41FA5}">
                      <a16:colId xmlns:a16="http://schemas.microsoft.com/office/drawing/2014/main" val="2986258983"/>
                    </a:ext>
                  </a:extLst>
                </a:gridCol>
                <a:gridCol w="2897772">
                  <a:extLst>
                    <a:ext uri="{9D8B030D-6E8A-4147-A177-3AD203B41FA5}">
                      <a16:colId xmlns:a16="http://schemas.microsoft.com/office/drawing/2014/main" val="1417504913"/>
                    </a:ext>
                  </a:extLst>
                </a:gridCol>
              </a:tblGrid>
              <a:tr h="646279">
                <a:tc>
                  <a:txBody>
                    <a:bodyPr/>
                    <a:lstStyle/>
                    <a:p>
                      <a:pPr algn="ctr"/>
                      <a:r>
                        <a:rPr kumimoji="1" lang="ja-JP" altLang="en-US" dirty="0"/>
                        <a:t>営業時間</a:t>
                      </a:r>
                    </a:p>
                  </a:txBody>
                  <a:tcPr anchor="ctr"/>
                </a:tc>
                <a:tc>
                  <a:txBody>
                    <a:bodyPr/>
                    <a:lstStyle/>
                    <a:p>
                      <a:r>
                        <a:rPr lang="en-US" altLang="ja-JP" sz="1400" b="0" i="0" u="none" strike="noStrike" cap="none" dirty="0">
                          <a:solidFill>
                            <a:srgbClr val="000000"/>
                          </a:solidFill>
                          <a:effectLst/>
                          <a:latin typeface="Calibri"/>
                          <a:ea typeface="Calibri"/>
                          <a:cs typeface="Calibri"/>
                          <a:sym typeface="Arial"/>
                        </a:rPr>
                        <a:t>10</a:t>
                      </a:r>
                      <a:r>
                        <a:rPr lang="ja-JP" altLang="en-US" sz="1400" b="0" i="0" u="none" strike="noStrike" cap="none" dirty="0">
                          <a:solidFill>
                            <a:srgbClr val="000000"/>
                          </a:solidFill>
                          <a:effectLst/>
                          <a:latin typeface="Calibri"/>
                          <a:ea typeface="Calibri"/>
                          <a:cs typeface="Calibri"/>
                          <a:sym typeface="Arial"/>
                        </a:rPr>
                        <a:t>時</a:t>
                      </a:r>
                      <a:r>
                        <a:rPr lang="en-US" altLang="ja-JP" sz="1400" b="0" i="0" u="none" strike="noStrike" cap="none" dirty="0">
                          <a:solidFill>
                            <a:srgbClr val="000000"/>
                          </a:solidFill>
                          <a:effectLst/>
                          <a:latin typeface="Calibri"/>
                          <a:ea typeface="Calibri"/>
                          <a:cs typeface="Calibri"/>
                          <a:sym typeface="Arial"/>
                        </a:rPr>
                        <a:t>〜19</a:t>
                      </a:r>
                      <a:r>
                        <a:rPr lang="ja-JP" altLang="en-US" sz="1400" b="0" i="0" u="none" strike="noStrike" cap="none" dirty="0">
                          <a:solidFill>
                            <a:srgbClr val="000000"/>
                          </a:solidFill>
                          <a:effectLst/>
                          <a:latin typeface="Calibri"/>
                          <a:ea typeface="Calibri"/>
                          <a:cs typeface="Calibri"/>
                          <a:sym typeface="Arial"/>
                        </a:rPr>
                        <a:t>時</a:t>
                      </a:r>
                      <a:endParaRPr lang="en-US" altLang="ja-JP" sz="1400" b="0" i="0" u="none" strike="noStrike" cap="none" dirty="0">
                        <a:solidFill>
                          <a:srgbClr val="000000"/>
                        </a:solidFill>
                        <a:effectLst/>
                        <a:latin typeface="Calibri"/>
                        <a:ea typeface="Calibri"/>
                        <a:cs typeface="Calibri"/>
                        <a:sym typeface="Arial"/>
                      </a:endParaRPr>
                    </a:p>
                    <a:p>
                      <a:r>
                        <a:rPr lang="en-US" altLang="ja-JP" sz="1000" b="0" i="0" u="none" strike="noStrike" cap="none" dirty="0">
                          <a:solidFill>
                            <a:srgbClr val="000000"/>
                          </a:solidFill>
                          <a:effectLst/>
                          <a:latin typeface="Calibri"/>
                          <a:ea typeface="Calibri"/>
                          <a:cs typeface="Calibri"/>
                          <a:sym typeface="Arial"/>
                        </a:rPr>
                        <a:t>※</a:t>
                      </a:r>
                      <a:r>
                        <a:rPr lang="ja-JP" altLang="en-US" sz="1000" b="0" i="0" u="none" strike="noStrike" cap="none" dirty="0">
                          <a:solidFill>
                            <a:srgbClr val="000000"/>
                          </a:solidFill>
                          <a:effectLst/>
                          <a:latin typeface="Calibri"/>
                          <a:ea typeface="Calibri"/>
                          <a:cs typeface="Calibri"/>
                          <a:sym typeface="Arial"/>
                        </a:rPr>
                        <a:t>売り切れ次第終了となります。</a:t>
                      </a:r>
                      <a:endParaRPr kumimoji="1" lang="ja-JP" altLang="en-US" sz="1000" dirty="0"/>
                    </a:p>
                  </a:txBody>
                  <a:tcPr anchor="ctr"/>
                </a:tc>
                <a:extLst>
                  <a:ext uri="{0D108BD9-81ED-4DB2-BD59-A6C34878D82A}">
                    <a16:rowId xmlns:a16="http://schemas.microsoft.com/office/drawing/2014/main" val="3503544609"/>
                  </a:ext>
                </a:extLst>
              </a:tr>
              <a:tr h="527228">
                <a:tc>
                  <a:txBody>
                    <a:bodyPr/>
                    <a:lstStyle/>
                    <a:p>
                      <a:pPr algn="ctr"/>
                      <a:r>
                        <a:rPr lang="ja-JP" altLang="en-US" sz="1400" b="0" i="0" u="none" strike="noStrike" cap="none" dirty="0">
                          <a:solidFill>
                            <a:srgbClr val="000000"/>
                          </a:solidFill>
                          <a:effectLst/>
                          <a:latin typeface="Calibri"/>
                          <a:ea typeface="Calibri"/>
                          <a:cs typeface="Calibri"/>
                          <a:sym typeface="Arial"/>
                        </a:rPr>
                        <a:t>定休日</a:t>
                      </a:r>
                      <a:endParaRPr kumimoji="1" lang="ja-JP" altLang="en-US" dirty="0"/>
                    </a:p>
                  </a:txBody>
                  <a:tcPr anchor="ctr"/>
                </a:tc>
                <a:tc>
                  <a:txBody>
                    <a:bodyPr/>
                    <a:lstStyle/>
                    <a:p>
                      <a:r>
                        <a:rPr lang="ja-JP" altLang="en-US" sz="1000" b="0" i="0" u="none" strike="noStrike" cap="none" dirty="0">
                          <a:solidFill>
                            <a:srgbClr val="000000"/>
                          </a:solidFill>
                          <a:effectLst/>
                          <a:latin typeface="Calibri"/>
                          <a:ea typeface="Calibri"/>
                          <a:cs typeface="Calibri"/>
                          <a:sym typeface="Arial"/>
                        </a:rPr>
                        <a:t>年始</a:t>
                      </a:r>
                    </a:p>
                  </a:txBody>
                  <a:tcPr anchor="ctr"/>
                </a:tc>
                <a:extLst>
                  <a:ext uri="{0D108BD9-81ED-4DB2-BD59-A6C34878D82A}">
                    <a16:rowId xmlns:a16="http://schemas.microsoft.com/office/drawing/2014/main" val="2889292535"/>
                  </a:ext>
                </a:extLst>
              </a:tr>
              <a:tr h="538428">
                <a:tc>
                  <a:txBody>
                    <a:bodyPr/>
                    <a:lstStyle/>
                    <a:p>
                      <a:pPr algn="ctr"/>
                      <a:r>
                        <a:rPr lang="ja-JP" altLang="en-US" sz="1400" b="0" i="0" u="none" strike="noStrike" cap="none" dirty="0">
                          <a:solidFill>
                            <a:srgbClr val="000000"/>
                          </a:solidFill>
                          <a:effectLst/>
                          <a:latin typeface="Calibri"/>
                          <a:ea typeface="Calibri"/>
                          <a:cs typeface="Calibri"/>
                          <a:sym typeface="Arial"/>
                        </a:rPr>
                        <a:t>アクセス</a:t>
                      </a:r>
                      <a:endParaRPr kumimoji="1" lang="ja-JP" altLang="en-US" dirty="0"/>
                    </a:p>
                  </a:txBody>
                  <a:tcPr anchor="ctr"/>
                </a:tc>
                <a:tc>
                  <a:txBody>
                    <a:bodyPr/>
                    <a:lstStyle/>
                    <a:p>
                      <a:r>
                        <a:rPr lang="ja-JP" altLang="en-US" sz="1400" b="0" i="0" u="none" strike="noStrike" cap="none" dirty="0">
                          <a:solidFill>
                            <a:srgbClr val="000000"/>
                          </a:solidFill>
                          <a:effectLst/>
                          <a:latin typeface="Calibri"/>
                          <a:ea typeface="Calibri"/>
                          <a:cs typeface="Calibri"/>
                          <a:sym typeface="Arial"/>
                        </a:rPr>
                        <a:t>〒</a:t>
                      </a:r>
                      <a:r>
                        <a:rPr lang="en-US" altLang="ja-JP" sz="1400" b="0" i="0" u="none" strike="noStrike" cap="none" dirty="0">
                          <a:solidFill>
                            <a:srgbClr val="000000"/>
                          </a:solidFill>
                          <a:effectLst/>
                          <a:latin typeface="Calibri"/>
                          <a:ea typeface="Calibri"/>
                          <a:cs typeface="Calibri"/>
                          <a:sym typeface="Arial"/>
                        </a:rPr>
                        <a:t>780-0083</a:t>
                      </a:r>
                      <a:br>
                        <a:rPr lang="ja-JP" altLang="en-US" dirty="0"/>
                      </a:br>
                      <a:r>
                        <a:rPr lang="ja-JP" altLang="en-US" sz="1400" b="0" i="0" u="none" strike="noStrike" cap="none" dirty="0">
                          <a:solidFill>
                            <a:srgbClr val="000000"/>
                          </a:solidFill>
                          <a:effectLst/>
                          <a:latin typeface="Calibri"/>
                          <a:ea typeface="Calibri"/>
                          <a:cs typeface="Calibri"/>
                          <a:sym typeface="Arial"/>
                        </a:rPr>
                        <a:t>高知県高知市北御座</a:t>
                      </a:r>
                      <a:r>
                        <a:rPr lang="en-US" altLang="ja-JP" sz="1400" b="0" i="0" u="none" strike="noStrike" cap="none" dirty="0">
                          <a:solidFill>
                            <a:srgbClr val="000000"/>
                          </a:solidFill>
                          <a:effectLst/>
                          <a:latin typeface="Calibri"/>
                          <a:ea typeface="Calibri"/>
                          <a:cs typeface="Calibri"/>
                          <a:sym typeface="Arial"/>
                        </a:rPr>
                        <a:t>10-10</a:t>
                      </a:r>
                    </a:p>
                    <a:p>
                      <a:r>
                        <a:rPr lang="en-US" altLang="ja-JP" sz="1000" b="0" i="0" u="none" strike="noStrike" cap="none" dirty="0">
                          <a:solidFill>
                            <a:srgbClr val="000000"/>
                          </a:solidFill>
                          <a:effectLst/>
                          <a:latin typeface="Calibri"/>
                          <a:ea typeface="Calibri"/>
                          <a:cs typeface="Calibri"/>
                          <a:sym typeface="Arial"/>
                        </a:rPr>
                        <a:t>DCM</a:t>
                      </a:r>
                      <a:r>
                        <a:rPr lang="ja-JP" altLang="en-US" sz="1000" b="0" i="0" u="none" strike="noStrike" cap="none" dirty="0">
                          <a:solidFill>
                            <a:srgbClr val="000000"/>
                          </a:solidFill>
                          <a:effectLst/>
                          <a:latin typeface="Calibri"/>
                          <a:ea typeface="Calibri"/>
                          <a:cs typeface="Calibri"/>
                          <a:sym typeface="Arial"/>
                        </a:rPr>
                        <a:t>御座店の正面にある</a:t>
                      </a:r>
                      <a:br>
                        <a:rPr lang="ja-JP" altLang="en-US" sz="1000" dirty="0"/>
                      </a:br>
                      <a:r>
                        <a:rPr lang="ja-JP" altLang="en-US" sz="1000" b="0" i="0" u="none" strike="noStrike" cap="none" dirty="0">
                          <a:solidFill>
                            <a:srgbClr val="000000"/>
                          </a:solidFill>
                          <a:effectLst/>
                          <a:latin typeface="Calibri"/>
                          <a:ea typeface="Calibri"/>
                          <a:cs typeface="Calibri"/>
                          <a:sym typeface="Arial"/>
                        </a:rPr>
                        <a:t>「とさのさと </a:t>
                      </a:r>
                      <a:r>
                        <a:rPr lang="en-US" altLang="ja-JP" sz="1000" b="0" i="0" u="none" strike="noStrike" cap="none" dirty="0">
                          <a:solidFill>
                            <a:srgbClr val="000000"/>
                          </a:solidFill>
                          <a:effectLst/>
                          <a:latin typeface="Calibri"/>
                          <a:ea typeface="Calibri"/>
                          <a:cs typeface="Calibri"/>
                          <a:sym typeface="Arial"/>
                        </a:rPr>
                        <a:t>AGRI COLLETTO </a:t>
                      </a:r>
                      <a:r>
                        <a:rPr lang="ja-JP" altLang="en-US" sz="1000" b="0" i="0" u="none" strike="noStrike" cap="none" dirty="0">
                          <a:solidFill>
                            <a:srgbClr val="000000"/>
                          </a:solidFill>
                          <a:effectLst/>
                          <a:latin typeface="Calibri"/>
                          <a:ea typeface="Calibri"/>
                          <a:cs typeface="Calibri"/>
                          <a:sym typeface="Arial"/>
                        </a:rPr>
                        <a:t>アグリコレット内」に店舗があります。</a:t>
                      </a:r>
                      <a:br>
                        <a:rPr lang="ja-JP" altLang="en-US" sz="1000" dirty="0"/>
                      </a:br>
                      <a:r>
                        <a:rPr lang="ja-JP" altLang="en-US" sz="1000" b="0" i="0" u="none" strike="noStrike" cap="none" dirty="0">
                          <a:solidFill>
                            <a:srgbClr val="000000"/>
                          </a:solidFill>
                          <a:effectLst/>
                          <a:latin typeface="Calibri"/>
                          <a:ea typeface="Calibri"/>
                          <a:cs typeface="Calibri"/>
                          <a:sym typeface="Arial"/>
                        </a:rPr>
                        <a:t>詳細は</a:t>
                      </a:r>
                      <a:r>
                        <a:rPr lang="ja-JP" altLang="en-US" sz="1000" b="0" i="0" u="none" strike="noStrike" cap="none" dirty="0">
                          <a:solidFill>
                            <a:srgbClr val="000000"/>
                          </a:solidFill>
                          <a:effectLst/>
                          <a:latin typeface="Calibri"/>
                          <a:ea typeface="Calibri"/>
                          <a:cs typeface="Calibri"/>
                          <a:sym typeface="Arial"/>
                          <a:hlinkClick r:id="rId5"/>
                        </a:rPr>
                        <a:t>とさのさと</a:t>
                      </a:r>
                      <a:r>
                        <a:rPr lang="en-US" altLang="ja-JP" sz="1000" b="0" i="0" u="none" strike="noStrike" cap="none" dirty="0">
                          <a:solidFill>
                            <a:srgbClr val="000000"/>
                          </a:solidFill>
                          <a:effectLst/>
                          <a:latin typeface="Calibri"/>
                          <a:ea typeface="Calibri"/>
                          <a:cs typeface="Calibri"/>
                          <a:sym typeface="Arial"/>
                        </a:rPr>
                        <a:t>HP</a:t>
                      </a:r>
                      <a:r>
                        <a:rPr lang="ja-JP" altLang="en-US" sz="1000" b="0" i="0" u="none" strike="noStrike" cap="none" dirty="0">
                          <a:solidFill>
                            <a:srgbClr val="000000"/>
                          </a:solidFill>
                          <a:effectLst/>
                          <a:latin typeface="Calibri"/>
                          <a:ea typeface="Calibri"/>
                          <a:cs typeface="Calibri"/>
                          <a:sym typeface="Arial"/>
                        </a:rPr>
                        <a:t>で確認できます。</a:t>
                      </a:r>
                    </a:p>
                  </a:txBody>
                  <a:tcPr anchor="ctr"/>
                </a:tc>
                <a:extLst>
                  <a:ext uri="{0D108BD9-81ED-4DB2-BD59-A6C34878D82A}">
                    <a16:rowId xmlns:a16="http://schemas.microsoft.com/office/drawing/2014/main" val="2688852374"/>
                  </a:ext>
                </a:extLst>
              </a:tr>
            </a:tbl>
          </a:graphicData>
        </a:graphic>
      </p:graphicFrame>
      <p:graphicFrame>
        <p:nvGraphicFramePr>
          <p:cNvPr id="6" name="表 5">
            <a:extLst>
              <a:ext uri="{FF2B5EF4-FFF2-40B4-BE49-F238E27FC236}">
                <a16:creationId xmlns:a16="http://schemas.microsoft.com/office/drawing/2014/main" id="{6A97245C-4EFD-37C8-4BD2-8E29312BB686}"/>
              </a:ext>
            </a:extLst>
          </p:cNvPr>
          <p:cNvGraphicFramePr>
            <a:graphicFrameLocks noGrp="1"/>
          </p:cNvGraphicFramePr>
          <p:nvPr>
            <p:extLst>
              <p:ext uri="{D42A27DB-BD31-4B8C-83A1-F6EECF244321}">
                <p14:modId xmlns:p14="http://schemas.microsoft.com/office/powerpoint/2010/main" val="1616571070"/>
              </p:ext>
            </p:extLst>
          </p:nvPr>
        </p:nvGraphicFramePr>
        <p:xfrm>
          <a:off x="4747747" y="4216555"/>
          <a:ext cx="3902872" cy="2301268"/>
        </p:xfrm>
        <a:graphic>
          <a:graphicData uri="http://schemas.openxmlformats.org/drawingml/2006/table">
            <a:tbl>
              <a:tblPr firstRow="1" bandRow="1">
                <a:tableStyleId>{E068F8EA-7279-4D5E-8F6C-4FEE93D6723B}</a:tableStyleId>
              </a:tblPr>
              <a:tblGrid>
                <a:gridCol w="1005100">
                  <a:extLst>
                    <a:ext uri="{9D8B030D-6E8A-4147-A177-3AD203B41FA5}">
                      <a16:colId xmlns:a16="http://schemas.microsoft.com/office/drawing/2014/main" val="2986258983"/>
                    </a:ext>
                  </a:extLst>
                </a:gridCol>
                <a:gridCol w="2897772">
                  <a:extLst>
                    <a:ext uri="{9D8B030D-6E8A-4147-A177-3AD203B41FA5}">
                      <a16:colId xmlns:a16="http://schemas.microsoft.com/office/drawing/2014/main" val="1417504913"/>
                    </a:ext>
                  </a:extLst>
                </a:gridCol>
              </a:tblGrid>
              <a:tr h="692114">
                <a:tc>
                  <a:txBody>
                    <a:bodyPr/>
                    <a:lstStyle/>
                    <a:p>
                      <a:pPr algn="ctr"/>
                      <a:r>
                        <a:rPr kumimoji="1" lang="ja-JP" altLang="en-US" dirty="0"/>
                        <a:t>営業時間</a:t>
                      </a:r>
                    </a:p>
                  </a:txBody>
                  <a:tcPr anchor="ctr"/>
                </a:tc>
                <a:tc>
                  <a:txBody>
                    <a:bodyPr/>
                    <a:lstStyle/>
                    <a:p>
                      <a:r>
                        <a:rPr lang="en-US" altLang="ja-JP" sz="1400" b="0" i="0" u="none" strike="noStrike" cap="none" dirty="0">
                          <a:solidFill>
                            <a:srgbClr val="000000"/>
                          </a:solidFill>
                          <a:effectLst/>
                          <a:latin typeface="Calibri"/>
                          <a:ea typeface="Calibri"/>
                          <a:cs typeface="Calibri"/>
                          <a:sym typeface="Arial"/>
                        </a:rPr>
                        <a:t>11</a:t>
                      </a:r>
                      <a:r>
                        <a:rPr lang="ja-JP" altLang="en-US" sz="1400" b="0" i="0" u="none" strike="noStrike" cap="none" dirty="0">
                          <a:solidFill>
                            <a:srgbClr val="000000"/>
                          </a:solidFill>
                          <a:effectLst/>
                          <a:latin typeface="Calibri"/>
                          <a:ea typeface="Calibri"/>
                          <a:cs typeface="Calibri"/>
                          <a:sym typeface="Arial"/>
                        </a:rPr>
                        <a:t>時</a:t>
                      </a:r>
                      <a:r>
                        <a:rPr lang="en-US" altLang="ja-JP" sz="1400" b="0" i="0" u="none" strike="noStrike" cap="none" dirty="0">
                          <a:solidFill>
                            <a:srgbClr val="000000"/>
                          </a:solidFill>
                          <a:effectLst/>
                          <a:latin typeface="Calibri"/>
                          <a:ea typeface="Calibri"/>
                          <a:cs typeface="Calibri"/>
                          <a:sym typeface="Arial"/>
                        </a:rPr>
                        <a:t>〜21</a:t>
                      </a:r>
                      <a:r>
                        <a:rPr lang="ja-JP" altLang="en-US" sz="1400" b="0" i="0" u="none" strike="noStrike" cap="none" dirty="0">
                          <a:solidFill>
                            <a:srgbClr val="000000"/>
                          </a:solidFill>
                          <a:effectLst/>
                          <a:latin typeface="Calibri"/>
                          <a:ea typeface="Calibri"/>
                          <a:cs typeface="Calibri"/>
                          <a:sym typeface="Arial"/>
                        </a:rPr>
                        <a:t>時</a:t>
                      </a:r>
                      <a:endParaRPr lang="en-US" altLang="ja-JP" sz="1400" b="0" i="0" u="none" strike="noStrike" cap="none" dirty="0">
                        <a:solidFill>
                          <a:srgbClr val="000000"/>
                        </a:solidFill>
                        <a:effectLst/>
                        <a:latin typeface="Calibri"/>
                        <a:ea typeface="Calibri"/>
                        <a:cs typeface="Calibri"/>
                        <a:sym typeface="Arial"/>
                      </a:endParaRPr>
                    </a:p>
                    <a:p>
                      <a:r>
                        <a:rPr lang="en-US" altLang="ja-JP" sz="1000" b="0" i="0" u="none" strike="noStrike" cap="none" dirty="0">
                          <a:solidFill>
                            <a:srgbClr val="000000"/>
                          </a:solidFill>
                          <a:effectLst/>
                          <a:latin typeface="Calibri"/>
                          <a:ea typeface="Calibri"/>
                          <a:cs typeface="Calibri"/>
                          <a:sym typeface="Arial"/>
                        </a:rPr>
                        <a:t>※</a:t>
                      </a:r>
                      <a:r>
                        <a:rPr lang="ja-JP" altLang="en-US" sz="1000" b="0" i="0" u="none" strike="noStrike" cap="none" dirty="0">
                          <a:solidFill>
                            <a:srgbClr val="000000"/>
                          </a:solidFill>
                          <a:effectLst/>
                          <a:latin typeface="Calibri"/>
                          <a:ea typeface="Calibri"/>
                          <a:cs typeface="Calibri"/>
                          <a:sym typeface="Arial"/>
                        </a:rPr>
                        <a:t>売り切れ次第終了となります。</a:t>
                      </a:r>
                      <a:endParaRPr kumimoji="1" lang="ja-JP" altLang="en-US" sz="1000" dirty="0"/>
                    </a:p>
                  </a:txBody>
                  <a:tcPr anchor="ctr"/>
                </a:tc>
                <a:extLst>
                  <a:ext uri="{0D108BD9-81ED-4DB2-BD59-A6C34878D82A}">
                    <a16:rowId xmlns:a16="http://schemas.microsoft.com/office/drawing/2014/main" val="3503544609"/>
                  </a:ext>
                </a:extLst>
              </a:tr>
              <a:tr h="564620">
                <a:tc>
                  <a:txBody>
                    <a:bodyPr/>
                    <a:lstStyle/>
                    <a:p>
                      <a:pPr algn="ctr"/>
                      <a:r>
                        <a:rPr lang="ja-JP" altLang="en-US" sz="1400" b="0" i="0" u="none" strike="noStrike" cap="none" dirty="0">
                          <a:solidFill>
                            <a:srgbClr val="000000"/>
                          </a:solidFill>
                          <a:effectLst/>
                          <a:latin typeface="Calibri"/>
                          <a:ea typeface="Calibri"/>
                          <a:cs typeface="Calibri"/>
                          <a:sym typeface="Arial"/>
                        </a:rPr>
                        <a:t>定休日</a:t>
                      </a:r>
                      <a:endParaRPr kumimoji="1" lang="ja-JP" altLang="en-US" dirty="0"/>
                    </a:p>
                  </a:txBody>
                  <a:tcPr anchor="ctr"/>
                </a:tc>
                <a:tc>
                  <a:txBody>
                    <a:bodyPr/>
                    <a:lstStyle/>
                    <a:p>
                      <a:r>
                        <a:rPr lang="ja-JP" altLang="en-US" sz="1400" b="0" i="0" u="none" strike="noStrike" cap="none" dirty="0">
                          <a:solidFill>
                            <a:srgbClr val="000000"/>
                          </a:solidFill>
                          <a:effectLst/>
                          <a:latin typeface="Calibri"/>
                          <a:ea typeface="Calibri"/>
                          <a:cs typeface="Calibri"/>
                          <a:sym typeface="Arial"/>
                        </a:rPr>
                        <a:t>不定期</a:t>
                      </a:r>
                      <a:endParaRPr lang="ja-JP" altLang="en-US" sz="1000" b="0" i="0" u="none" strike="noStrike" cap="none" dirty="0">
                        <a:solidFill>
                          <a:srgbClr val="000000"/>
                        </a:solidFill>
                        <a:effectLst/>
                        <a:latin typeface="Calibri"/>
                        <a:ea typeface="Calibri"/>
                        <a:cs typeface="Calibri"/>
                        <a:sym typeface="Arial"/>
                      </a:endParaRPr>
                    </a:p>
                  </a:txBody>
                  <a:tcPr anchor="ctr"/>
                </a:tc>
                <a:extLst>
                  <a:ext uri="{0D108BD9-81ED-4DB2-BD59-A6C34878D82A}">
                    <a16:rowId xmlns:a16="http://schemas.microsoft.com/office/drawing/2014/main" val="2889292535"/>
                  </a:ext>
                </a:extLst>
              </a:tr>
              <a:tr h="1044534">
                <a:tc>
                  <a:txBody>
                    <a:bodyPr/>
                    <a:lstStyle/>
                    <a:p>
                      <a:pPr algn="ctr"/>
                      <a:r>
                        <a:rPr lang="ja-JP" altLang="en-US" sz="1400" b="0" i="0" u="none" strike="noStrike" cap="none" dirty="0">
                          <a:solidFill>
                            <a:srgbClr val="000000"/>
                          </a:solidFill>
                          <a:effectLst/>
                          <a:latin typeface="Calibri"/>
                          <a:ea typeface="Calibri"/>
                          <a:cs typeface="Calibri"/>
                          <a:sym typeface="Arial"/>
                        </a:rPr>
                        <a:t>アクセス</a:t>
                      </a:r>
                      <a:endParaRPr kumimoji="1" lang="ja-JP" altLang="en-US" dirty="0"/>
                    </a:p>
                  </a:txBody>
                  <a:tcPr anchor="ctr"/>
                </a:tc>
                <a:tc>
                  <a:txBody>
                    <a:bodyPr/>
                    <a:lstStyle/>
                    <a:p>
                      <a:r>
                        <a:rPr lang="ja-JP" altLang="en-US" sz="1400" b="0" i="0" u="none" strike="noStrike" cap="none" dirty="0">
                          <a:solidFill>
                            <a:srgbClr val="000000"/>
                          </a:solidFill>
                          <a:effectLst/>
                          <a:latin typeface="Calibri"/>
                          <a:ea typeface="Calibri"/>
                          <a:cs typeface="Calibri"/>
                          <a:sym typeface="Arial"/>
                        </a:rPr>
                        <a:t>〒</a:t>
                      </a:r>
                      <a:r>
                        <a:rPr lang="en-US" altLang="ja-JP" sz="1400" b="0" i="0" u="none" strike="noStrike" cap="none" dirty="0">
                          <a:solidFill>
                            <a:srgbClr val="000000"/>
                          </a:solidFill>
                          <a:effectLst/>
                          <a:latin typeface="Calibri"/>
                          <a:ea typeface="Calibri"/>
                          <a:cs typeface="Calibri"/>
                          <a:sym typeface="Arial"/>
                        </a:rPr>
                        <a:t>780-0841</a:t>
                      </a:r>
                      <a:br>
                        <a:rPr lang="ja-JP" altLang="en-US" dirty="0"/>
                      </a:br>
                      <a:r>
                        <a:rPr lang="ja-JP" altLang="en-US" sz="1400" b="0" i="0" u="none" strike="noStrike" cap="none" dirty="0">
                          <a:solidFill>
                            <a:srgbClr val="000000"/>
                          </a:solidFill>
                          <a:effectLst/>
                          <a:latin typeface="Calibri"/>
                          <a:ea typeface="Calibri"/>
                          <a:cs typeface="Calibri"/>
                          <a:sym typeface="Arial"/>
                        </a:rPr>
                        <a:t>高知県高知市帯屋町</a:t>
                      </a:r>
                      <a:r>
                        <a:rPr lang="en-US" altLang="ja-JP" sz="1400" b="0" i="0" u="none" strike="noStrike" cap="none" dirty="0">
                          <a:solidFill>
                            <a:srgbClr val="000000"/>
                          </a:solidFill>
                          <a:effectLst/>
                          <a:latin typeface="Calibri"/>
                          <a:ea typeface="Calibri"/>
                          <a:cs typeface="Calibri"/>
                          <a:sym typeface="Arial"/>
                        </a:rPr>
                        <a:t>2</a:t>
                      </a:r>
                      <a:r>
                        <a:rPr lang="ja-JP" altLang="en-US" sz="1400" b="0" i="0" u="none" strike="noStrike" cap="none" dirty="0">
                          <a:solidFill>
                            <a:srgbClr val="000000"/>
                          </a:solidFill>
                          <a:effectLst/>
                          <a:latin typeface="Calibri"/>
                          <a:ea typeface="Calibri"/>
                          <a:cs typeface="Calibri"/>
                          <a:sym typeface="Arial"/>
                        </a:rPr>
                        <a:t>丁目</a:t>
                      </a:r>
                      <a:r>
                        <a:rPr lang="en-US" altLang="ja-JP" sz="1400" b="0" i="0" u="none" strike="noStrike" cap="none" dirty="0">
                          <a:solidFill>
                            <a:srgbClr val="000000"/>
                          </a:solidFill>
                          <a:effectLst/>
                          <a:latin typeface="Calibri"/>
                          <a:ea typeface="Calibri"/>
                          <a:cs typeface="Calibri"/>
                          <a:sym typeface="Arial"/>
                        </a:rPr>
                        <a:t>3-1</a:t>
                      </a:r>
                    </a:p>
                    <a:p>
                      <a:r>
                        <a:rPr lang="ja-JP" altLang="en-US" sz="1000" b="0" i="0" u="none" strike="noStrike" cap="none" dirty="0">
                          <a:solidFill>
                            <a:srgbClr val="000000"/>
                          </a:solidFill>
                          <a:effectLst/>
                          <a:latin typeface="Calibri"/>
                          <a:ea typeface="Calibri"/>
                          <a:cs typeface="Calibri"/>
                          <a:sym typeface="Arial"/>
                        </a:rPr>
                        <a:t>とさでん伊野線 大橋通駅から徒歩</a:t>
                      </a:r>
                      <a:r>
                        <a:rPr lang="en-US" altLang="ja-JP" sz="1000" b="0" i="0" u="none" strike="noStrike" cap="none" dirty="0">
                          <a:solidFill>
                            <a:srgbClr val="000000"/>
                          </a:solidFill>
                          <a:effectLst/>
                          <a:latin typeface="Calibri"/>
                          <a:ea typeface="Calibri"/>
                          <a:cs typeface="Calibri"/>
                          <a:sym typeface="Arial"/>
                        </a:rPr>
                        <a:t>3</a:t>
                      </a:r>
                      <a:r>
                        <a:rPr lang="ja-JP" altLang="en-US" sz="1000" b="0" i="0" u="none" strike="noStrike" cap="none" dirty="0">
                          <a:solidFill>
                            <a:srgbClr val="000000"/>
                          </a:solidFill>
                          <a:effectLst/>
                          <a:latin typeface="Calibri"/>
                          <a:ea typeface="Calibri"/>
                          <a:cs typeface="Calibri"/>
                          <a:sym typeface="Arial"/>
                        </a:rPr>
                        <a:t>分のところにある「ひろめ市場内」に店舗があります。</a:t>
                      </a:r>
                    </a:p>
                    <a:p>
                      <a:r>
                        <a:rPr lang="ja-JP" altLang="en-US" sz="1000" b="0" i="0" u="none" strike="noStrike" cap="none" dirty="0">
                          <a:solidFill>
                            <a:srgbClr val="000000"/>
                          </a:solidFill>
                          <a:effectLst/>
                          <a:latin typeface="Calibri"/>
                          <a:ea typeface="Calibri"/>
                          <a:cs typeface="Calibri"/>
                          <a:sym typeface="Arial"/>
                        </a:rPr>
                        <a:t>詳細の場所は</a:t>
                      </a:r>
                      <a:r>
                        <a:rPr lang="ja-JP" altLang="en-US" sz="1000" b="0" i="0" u="none" strike="noStrike" cap="none" dirty="0">
                          <a:solidFill>
                            <a:srgbClr val="000000"/>
                          </a:solidFill>
                          <a:effectLst/>
                          <a:latin typeface="Calibri"/>
                          <a:ea typeface="Calibri"/>
                          <a:cs typeface="Calibri"/>
                          <a:sym typeface="Arial"/>
                          <a:hlinkClick r:id="rId6"/>
                        </a:rPr>
                        <a:t>ひろめ市場</a:t>
                      </a:r>
                      <a:r>
                        <a:rPr lang="en-US" altLang="ja-JP" sz="1000" b="0" i="0" u="none" strike="noStrike" cap="none" dirty="0">
                          <a:solidFill>
                            <a:srgbClr val="000000"/>
                          </a:solidFill>
                          <a:effectLst/>
                          <a:latin typeface="Calibri"/>
                          <a:ea typeface="Calibri"/>
                          <a:cs typeface="Calibri"/>
                          <a:sym typeface="Arial"/>
                        </a:rPr>
                        <a:t>HP</a:t>
                      </a:r>
                      <a:r>
                        <a:rPr lang="ja-JP" altLang="en-US" sz="1000" b="0" i="0" u="none" strike="noStrike" cap="none" dirty="0">
                          <a:solidFill>
                            <a:srgbClr val="000000"/>
                          </a:solidFill>
                          <a:effectLst/>
                          <a:latin typeface="Calibri"/>
                          <a:ea typeface="Calibri"/>
                          <a:cs typeface="Calibri"/>
                          <a:sym typeface="Arial"/>
                        </a:rPr>
                        <a:t>で確認できます。。</a:t>
                      </a:r>
                    </a:p>
                  </a:txBody>
                  <a:tcPr anchor="ctr"/>
                </a:tc>
                <a:extLst>
                  <a:ext uri="{0D108BD9-81ED-4DB2-BD59-A6C34878D82A}">
                    <a16:rowId xmlns:a16="http://schemas.microsoft.com/office/drawing/2014/main" val="2688852374"/>
                  </a:ext>
                </a:extLst>
              </a:tr>
            </a:tbl>
          </a:graphicData>
        </a:graphic>
      </p:graphicFrame>
    </p:spTree>
    <p:extLst>
      <p:ext uri="{BB962C8B-B14F-4D97-AF65-F5344CB8AC3E}">
        <p14:creationId xmlns:p14="http://schemas.microsoft.com/office/powerpoint/2010/main" val="280473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zh-TW" altLang="en-US" sz="2000" b="1" dirty="0">
                <a:solidFill>
                  <a:srgbClr val="FFFFFF"/>
                </a:solidFill>
              </a:rPr>
              <a:t>催事出店情報</a:t>
            </a:r>
            <a:endParaRPr sz="2000" b="1" dirty="0">
              <a:solidFill>
                <a:srgbClr val="FFFFFF"/>
              </a:solidFill>
            </a:endParaRPr>
          </a:p>
        </p:txBody>
      </p:sp>
      <p:sp>
        <p:nvSpPr>
          <p:cNvPr id="2" name="Google Shape;72;p15">
            <a:extLst>
              <a:ext uri="{FF2B5EF4-FFF2-40B4-BE49-F238E27FC236}">
                <a16:creationId xmlns:a16="http://schemas.microsoft.com/office/drawing/2014/main" id="{E28F4C14-1C26-9401-261E-6E009E825FFD}"/>
              </a:ext>
            </a:extLst>
          </p:cNvPr>
          <p:cNvSpPr txBox="1"/>
          <p:nvPr/>
        </p:nvSpPr>
        <p:spPr>
          <a:xfrm>
            <a:off x="491438" y="1001875"/>
            <a:ext cx="8009400" cy="27858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ja-JP" sz="1200" dirty="0">
                <a:solidFill>
                  <a:schemeClr val="dk2"/>
                </a:solidFill>
              </a:rPr>
              <a:t>2024</a:t>
            </a:r>
            <a:r>
              <a:rPr lang="ja-JP" altLang="en-US" sz="1200" dirty="0">
                <a:solidFill>
                  <a:schemeClr val="dk2"/>
                </a:solidFill>
              </a:rPr>
              <a:t>年</a:t>
            </a:r>
            <a:r>
              <a:rPr lang="en-US" altLang="ja-JP" sz="1200" dirty="0">
                <a:solidFill>
                  <a:schemeClr val="dk2"/>
                </a:solidFill>
              </a:rPr>
              <a:t>6</a:t>
            </a:r>
            <a:r>
              <a:rPr lang="ja-JP" altLang="en-US" sz="1200" dirty="0">
                <a:solidFill>
                  <a:schemeClr val="dk2"/>
                </a:solidFill>
              </a:rPr>
              <a:t>月</a:t>
            </a:r>
            <a:r>
              <a:rPr lang="en-US" altLang="ja-JP" sz="1200" dirty="0">
                <a:solidFill>
                  <a:schemeClr val="dk2"/>
                </a:solidFill>
              </a:rPr>
              <a:t>14</a:t>
            </a:r>
            <a:r>
              <a:rPr lang="ja-JP" altLang="en-US" sz="1200" dirty="0">
                <a:solidFill>
                  <a:schemeClr val="dk2"/>
                </a:solidFill>
              </a:rPr>
              <a:t>日　神戸阪急出店</a:t>
            </a:r>
            <a:endParaRPr lang="en-US" altLang="ja-JP" sz="1200" dirty="0">
              <a:solidFill>
                <a:schemeClr val="dk2"/>
              </a:solidFill>
            </a:endParaRPr>
          </a:p>
        </p:txBody>
      </p:sp>
      <p:pic>
        <p:nvPicPr>
          <p:cNvPr id="4" name="図 3" descr="カウンターに乗ったパンフレットの束&#10;&#10;中程度の精度で自動的に生成された説明">
            <a:extLst>
              <a:ext uri="{FF2B5EF4-FFF2-40B4-BE49-F238E27FC236}">
                <a16:creationId xmlns:a16="http://schemas.microsoft.com/office/drawing/2014/main" id="{D6DAC022-E923-460F-7C09-785C7CED8B12}"/>
              </a:ext>
            </a:extLst>
          </p:cNvPr>
          <p:cNvPicPr>
            <a:picLocks noChangeAspect="1"/>
          </p:cNvPicPr>
          <p:nvPr/>
        </p:nvPicPr>
        <p:blipFill>
          <a:blip r:embed="rId3"/>
          <a:srcRect l="-678" t="2584" r="196" b="4089"/>
          <a:stretch/>
        </p:blipFill>
        <p:spPr>
          <a:xfrm>
            <a:off x="4717762" y="1001876"/>
            <a:ext cx="3934800" cy="2741582"/>
          </a:xfrm>
          <a:prstGeom prst="rect">
            <a:avLst/>
          </a:prstGeom>
        </p:spPr>
      </p:pic>
      <p:pic>
        <p:nvPicPr>
          <p:cNvPr id="9" name="図 8" descr="冷蔵庫の中身&#10;&#10;中程度の精度で自動的に生成された説明">
            <a:extLst>
              <a:ext uri="{FF2B5EF4-FFF2-40B4-BE49-F238E27FC236}">
                <a16:creationId xmlns:a16="http://schemas.microsoft.com/office/drawing/2014/main" id="{B21D5FB0-F0A8-0998-8E89-1A8FF8A6126C}"/>
              </a:ext>
            </a:extLst>
          </p:cNvPr>
          <p:cNvPicPr>
            <a:picLocks noChangeAspect="1"/>
          </p:cNvPicPr>
          <p:nvPr/>
        </p:nvPicPr>
        <p:blipFill>
          <a:blip r:embed="rId4"/>
          <a:srcRect t="14207" b="4070"/>
          <a:stretch/>
        </p:blipFill>
        <p:spPr>
          <a:xfrm>
            <a:off x="4717762" y="3928084"/>
            <a:ext cx="3934800" cy="2741583"/>
          </a:xfrm>
          <a:prstGeom prst="rect">
            <a:avLst/>
          </a:prstGeom>
        </p:spPr>
      </p:pic>
      <p:sp>
        <p:nvSpPr>
          <p:cNvPr id="11" name="Google Shape;72;p15">
            <a:extLst>
              <a:ext uri="{FF2B5EF4-FFF2-40B4-BE49-F238E27FC236}">
                <a16:creationId xmlns:a16="http://schemas.microsoft.com/office/drawing/2014/main" id="{8AADBDDE-0184-3B49-3E40-49C9D439DC5B}"/>
              </a:ext>
            </a:extLst>
          </p:cNvPr>
          <p:cNvSpPr txBox="1"/>
          <p:nvPr/>
        </p:nvSpPr>
        <p:spPr>
          <a:xfrm>
            <a:off x="491438" y="3928084"/>
            <a:ext cx="8009400" cy="24658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TW" sz="1200" dirty="0">
                <a:solidFill>
                  <a:schemeClr val="dk2"/>
                </a:solidFill>
              </a:rPr>
              <a:t>2024</a:t>
            </a:r>
            <a:r>
              <a:rPr lang="zh-TW" altLang="en-US" sz="1200" dirty="0">
                <a:solidFill>
                  <a:schemeClr val="dk2"/>
                </a:solidFill>
              </a:rPr>
              <a:t>年</a:t>
            </a:r>
            <a:r>
              <a:rPr lang="en-US" altLang="zh-TW" sz="1200" dirty="0">
                <a:solidFill>
                  <a:schemeClr val="dk2"/>
                </a:solidFill>
              </a:rPr>
              <a:t>9</a:t>
            </a:r>
            <a:r>
              <a:rPr lang="zh-TW" altLang="en-US" sz="1200" dirty="0">
                <a:solidFill>
                  <a:schemeClr val="dk2"/>
                </a:solidFill>
              </a:rPr>
              <a:t>月</a:t>
            </a:r>
            <a:r>
              <a:rPr lang="en-US" altLang="zh-TW" sz="1200" dirty="0">
                <a:solidFill>
                  <a:schemeClr val="dk2"/>
                </a:solidFill>
              </a:rPr>
              <a:t>25</a:t>
            </a:r>
            <a:r>
              <a:rPr lang="zh-TW" altLang="en-US" sz="1200" dirty="0">
                <a:solidFill>
                  <a:schemeClr val="dk2"/>
                </a:solidFill>
              </a:rPr>
              <a:t>日　松屋銀座出店</a:t>
            </a:r>
            <a:endParaRPr lang="ja-JP" altLang="en-US" sz="1200" dirty="0">
              <a:solidFill>
                <a:schemeClr val="dk2"/>
              </a:solidFill>
            </a:endParaRPr>
          </a:p>
        </p:txBody>
      </p:sp>
    </p:spTree>
    <p:extLst>
      <p:ext uri="{BB962C8B-B14F-4D97-AF65-F5344CB8AC3E}">
        <p14:creationId xmlns:p14="http://schemas.microsoft.com/office/powerpoint/2010/main" val="310807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8"/>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altLang="en-US" sz="2000" b="1" dirty="0">
                <a:solidFill>
                  <a:srgbClr val="FFFFFF"/>
                </a:solidFill>
              </a:rPr>
              <a:t>メディア掲載情報</a:t>
            </a:r>
            <a:endParaRPr sz="2000" b="1" dirty="0">
              <a:solidFill>
                <a:srgbClr val="FFFFFF"/>
              </a:solidFill>
            </a:endParaRPr>
          </a:p>
        </p:txBody>
      </p:sp>
      <p:sp>
        <p:nvSpPr>
          <p:cNvPr id="2" name="Google Shape;72;p15">
            <a:extLst>
              <a:ext uri="{FF2B5EF4-FFF2-40B4-BE49-F238E27FC236}">
                <a16:creationId xmlns:a16="http://schemas.microsoft.com/office/drawing/2014/main" id="{7BACA2F7-D0A3-AB40-2E34-DA5C662D9DCF}"/>
              </a:ext>
            </a:extLst>
          </p:cNvPr>
          <p:cNvSpPr txBox="1"/>
          <p:nvPr/>
        </p:nvSpPr>
        <p:spPr>
          <a:xfrm>
            <a:off x="491450" y="1001874"/>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ja-JP" sz="1200" dirty="0">
                <a:solidFill>
                  <a:schemeClr val="dk2"/>
                </a:solidFill>
              </a:rPr>
              <a:t>2022</a:t>
            </a:r>
            <a:r>
              <a:rPr lang="ja-JP" altLang="en-US" sz="1200" dirty="0">
                <a:solidFill>
                  <a:schemeClr val="dk2"/>
                </a:solidFill>
              </a:rPr>
              <a:t>年 </a:t>
            </a:r>
            <a:r>
              <a:rPr lang="en-US" altLang="ja-JP" sz="1200" dirty="0">
                <a:solidFill>
                  <a:schemeClr val="dk2"/>
                </a:solidFill>
              </a:rPr>
              <a:t>5</a:t>
            </a:r>
            <a:r>
              <a:rPr lang="ja-JP" altLang="en-US" sz="1200" dirty="0">
                <a:solidFill>
                  <a:schemeClr val="dk2"/>
                </a:solidFill>
              </a:rPr>
              <a:t>月</a:t>
            </a:r>
            <a:r>
              <a:rPr lang="en-US" altLang="ja-JP" sz="1200" dirty="0">
                <a:solidFill>
                  <a:schemeClr val="dk2"/>
                </a:solidFill>
              </a:rPr>
              <a:t>5</a:t>
            </a:r>
            <a:r>
              <a:rPr lang="ja-JP" altLang="en-US" sz="1200" dirty="0">
                <a:solidFill>
                  <a:schemeClr val="dk2"/>
                </a:solidFill>
              </a:rPr>
              <a:t>日　読売テレビ</a:t>
            </a:r>
            <a:r>
              <a:rPr lang="en-US" altLang="ja-JP" sz="1200" dirty="0">
                <a:solidFill>
                  <a:schemeClr val="dk2"/>
                </a:solidFill>
              </a:rPr>
              <a:t>【</a:t>
            </a:r>
            <a:r>
              <a:rPr lang="ja-JP" altLang="en-US" sz="1200" dirty="0">
                <a:solidFill>
                  <a:schemeClr val="dk2"/>
                </a:solidFill>
              </a:rPr>
              <a:t>秘密のケンミン</a:t>
            </a:r>
            <a:r>
              <a:rPr lang="en-US" altLang="ja-JP" sz="1200" dirty="0">
                <a:solidFill>
                  <a:schemeClr val="dk2"/>
                </a:solidFill>
              </a:rPr>
              <a:t>SHOW</a:t>
            </a:r>
            <a:r>
              <a:rPr lang="ja-JP" altLang="en-US" sz="1200" dirty="0">
                <a:solidFill>
                  <a:schemeClr val="dk2"/>
                </a:solidFill>
              </a:rPr>
              <a:t>極</a:t>
            </a:r>
            <a:r>
              <a:rPr lang="en-US" altLang="ja-JP" sz="1200" dirty="0">
                <a:solidFill>
                  <a:schemeClr val="dk2"/>
                </a:solidFill>
              </a:rPr>
              <a:t>】</a:t>
            </a:r>
            <a:r>
              <a:rPr lang="ja-JP" altLang="en-US" sz="1200" dirty="0">
                <a:solidFill>
                  <a:schemeClr val="dk2"/>
                </a:solidFill>
              </a:rPr>
              <a:t>にて放送</a:t>
            </a:r>
            <a:endParaRPr lang="en-US" altLang="ja-JP" sz="1200" dirty="0">
              <a:solidFill>
                <a:schemeClr val="dk2"/>
              </a:solidFill>
            </a:endParaRPr>
          </a:p>
          <a:p>
            <a:pPr marL="0" lvl="0" indent="0" algn="l" rtl="0">
              <a:spcBef>
                <a:spcPts val="0"/>
              </a:spcBef>
              <a:spcAft>
                <a:spcPts val="0"/>
              </a:spcAft>
              <a:buClr>
                <a:schemeClr val="dk1"/>
              </a:buClr>
              <a:buSzPts val="1100"/>
              <a:buFont typeface="Arial"/>
              <a:buNone/>
            </a:pPr>
            <a:endParaRPr lang="en-US" altLang="ja-JP" sz="1200" dirty="0">
              <a:solidFill>
                <a:schemeClr val="dk2"/>
              </a:solidFill>
            </a:endParaRPr>
          </a:p>
        </p:txBody>
      </p:sp>
      <p:sp>
        <p:nvSpPr>
          <p:cNvPr id="6" name="Google Shape;72;p15">
            <a:extLst>
              <a:ext uri="{FF2B5EF4-FFF2-40B4-BE49-F238E27FC236}">
                <a16:creationId xmlns:a16="http://schemas.microsoft.com/office/drawing/2014/main" id="{598AE6B1-1B27-AC13-897D-5F50132746C4}"/>
              </a:ext>
            </a:extLst>
          </p:cNvPr>
          <p:cNvSpPr txBox="1"/>
          <p:nvPr/>
        </p:nvSpPr>
        <p:spPr>
          <a:xfrm>
            <a:off x="422612" y="3915768"/>
            <a:ext cx="8009400" cy="2508475"/>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altLang="ja-JP" sz="1200" dirty="0">
                <a:solidFill>
                  <a:schemeClr val="dk2"/>
                </a:solidFill>
              </a:rPr>
              <a:t>2024</a:t>
            </a:r>
            <a:r>
              <a:rPr lang="ja-JP" altLang="en-US" sz="1200" dirty="0">
                <a:solidFill>
                  <a:schemeClr val="dk2"/>
                </a:solidFill>
              </a:rPr>
              <a:t>年</a:t>
            </a:r>
            <a:r>
              <a:rPr lang="en-US" altLang="ja-JP" sz="1200" dirty="0">
                <a:solidFill>
                  <a:schemeClr val="dk2"/>
                </a:solidFill>
              </a:rPr>
              <a:t>10</a:t>
            </a:r>
            <a:r>
              <a:rPr lang="ja-JP" altLang="en-US" sz="1200" dirty="0">
                <a:solidFill>
                  <a:schemeClr val="dk2"/>
                </a:solidFill>
              </a:rPr>
              <a:t>月</a:t>
            </a:r>
            <a:r>
              <a:rPr lang="en-US" altLang="ja-JP" sz="1200" dirty="0">
                <a:solidFill>
                  <a:schemeClr val="dk2"/>
                </a:solidFill>
              </a:rPr>
              <a:t>5</a:t>
            </a:r>
            <a:r>
              <a:rPr lang="ja-JP" altLang="en-US" sz="1200" dirty="0">
                <a:solidFill>
                  <a:schemeClr val="dk2"/>
                </a:solidFill>
              </a:rPr>
              <a:t>日　</a:t>
            </a:r>
            <a:r>
              <a:rPr lang="en-US" altLang="ja-JP" sz="1200" dirty="0">
                <a:solidFill>
                  <a:schemeClr val="dk2"/>
                </a:solidFill>
              </a:rPr>
              <a:t>MBS</a:t>
            </a:r>
            <a:r>
              <a:rPr lang="ja-JP" altLang="en-US" sz="1200" dirty="0">
                <a:solidFill>
                  <a:schemeClr val="dk2"/>
                </a:solidFill>
              </a:rPr>
              <a:t>毎日放送</a:t>
            </a:r>
            <a:r>
              <a:rPr lang="en-US" altLang="ja-JP" sz="1200" dirty="0">
                <a:solidFill>
                  <a:schemeClr val="dk2"/>
                </a:solidFill>
              </a:rPr>
              <a:t>【</a:t>
            </a:r>
            <a:r>
              <a:rPr lang="ja-JP" altLang="en-US" sz="1200" dirty="0">
                <a:solidFill>
                  <a:schemeClr val="dk2"/>
                </a:solidFill>
              </a:rPr>
              <a:t>所さんお届けモノです</a:t>
            </a:r>
            <a:r>
              <a:rPr lang="en-US" altLang="ja-JP" sz="1200" dirty="0">
                <a:solidFill>
                  <a:schemeClr val="dk2"/>
                </a:solidFill>
              </a:rPr>
              <a:t>】</a:t>
            </a:r>
            <a:r>
              <a:rPr lang="ja-JP" altLang="en-US" sz="1200" dirty="0">
                <a:solidFill>
                  <a:schemeClr val="dk2"/>
                </a:solidFill>
              </a:rPr>
              <a:t>にて放送</a:t>
            </a:r>
            <a:endParaRPr lang="en-US" altLang="ja-JP" sz="1200" dirty="0">
              <a:solidFill>
                <a:schemeClr val="dk2"/>
              </a:solidFill>
            </a:endParaRPr>
          </a:p>
          <a:p>
            <a:pPr>
              <a:buClr>
                <a:schemeClr val="dk1"/>
              </a:buClr>
              <a:buSzPts val="1100"/>
            </a:pPr>
            <a:endParaRPr lang="en-US" altLang="ja-JP" sz="1200" dirty="0">
              <a:solidFill>
                <a:schemeClr val="dk2"/>
              </a:solidFill>
            </a:endParaRPr>
          </a:p>
          <a:p>
            <a:pPr marL="0" lvl="0" indent="0" algn="l" rtl="0">
              <a:spcBef>
                <a:spcPts val="0"/>
              </a:spcBef>
              <a:spcAft>
                <a:spcPts val="0"/>
              </a:spcAft>
              <a:buClr>
                <a:schemeClr val="dk1"/>
              </a:buClr>
              <a:buSzPts val="1100"/>
              <a:buFont typeface="Arial"/>
              <a:buNone/>
            </a:pPr>
            <a:endParaRPr lang="en-US" altLang="ja-JP" sz="1200" dirty="0">
              <a:solidFill>
                <a:schemeClr val="dk2"/>
              </a:solidFill>
            </a:endParaRPr>
          </a:p>
        </p:txBody>
      </p:sp>
      <p:pic>
        <p:nvPicPr>
          <p:cNvPr id="4" name="図 3">
            <a:extLst>
              <a:ext uri="{FF2B5EF4-FFF2-40B4-BE49-F238E27FC236}">
                <a16:creationId xmlns:a16="http://schemas.microsoft.com/office/drawing/2014/main" id="{6BB9D355-8488-4928-DF3F-766D97C57371}"/>
              </a:ext>
            </a:extLst>
          </p:cNvPr>
          <p:cNvPicPr>
            <a:picLocks noChangeAspect="1"/>
          </p:cNvPicPr>
          <p:nvPr/>
        </p:nvPicPr>
        <p:blipFill>
          <a:blip r:embed="rId3"/>
          <a:stretch>
            <a:fillRect/>
          </a:stretch>
        </p:blipFill>
        <p:spPr>
          <a:xfrm>
            <a:off x="2375102" y="4379637"/>
            <a:ext cx="4488454" cy="2044606"/>
          </a:xfrm>
          <a:prstGeom prst="rect">
            <a:avLst/>
          </a:prstGeom>
        </p:spPr>
      </p:pic>
      <p:pic>
        <p:nvPicPr>
          <p:cNvPr id="7" name="図 6">
            <a:extLst>
              <a:ext uri="{FF2B5EF4-FFF2-40B4-BE49-F238E27FC236}">
                <a16:creationId xmlns:a16="http://schemas.microsoft.com/office/drawing/2014/main" id="{FFB36F8E-DB34-9322-D2CB-3154AC63870C}"/>
              </a:ext>
            </a:extLst>
          </p:cNvPr>
          <p:cNvPicPr>
            <a:picLocks noChangeAspect="1"/>
          </p:cNvPicPr>
          <p:nvPr/>
        </p:nvPicPr>
        <p:blipFill>
          <a:blip r:embed="rId4"/>
          <a:stretch>
            <a:fillRect/>
          </a:stretch>
        </p:blipFill>
        <p:spPr>
          <a:xfrm>
            <a:off x="3427750" y="1314980"/>
            <a:ext cx="2508476" cy="2508476"/>
          </a:xfrm>
          <a:prstGeom prst="rect">
            <a:avLst/>
          </a:prstGeom>
        </p:spPr>
      </p:pic>
    </p:spTree>
    <p:extLst>
      <p:ext uri="{BB962C8B-B14F-4D97-AF65-F5344CB8AC3E}">
        <p14:creationId xmlns:p14="http://schemas.microsoft.com/office/powerpoint/2010/main" val="322191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689361" y="385251"/>
            <a:ext cx="71598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1" i="0" u="none" strike="noStrike" cap="none">
                <a:solidFill>
                  <a:srgbClr val="FFFFFF"/>
                </a:solidFill>
                <a:latin typeface="Arial"/>
                <a:ea typeface="Arial"/>
                <a:cs typeface="Arial"/>
                <a:sym typeface="Arial"/>
              </a:rPr>
              <a:t> Company Profile</a:t>
            </a:r>
            <a:endParaRPr sz="2000" b="1" i="0" u="none" strike="noStrike" cap="none">
              <a:solidFill>
                <a:srgbClr val="FFFFFF"/>
              </a:solidFill>
              <a:latin typeface="Arial"/>
              <a:ea typeface="Arial"/>
              <a:cs typeface="Arial"/>
              <a:sym typeface="Arial"/>
            </a:endParaRPr>
          </a:p>
        </p:txBody>
      </p:sp>
      <p:graphicFrame>
        <p:nvGraphicFramePr>
          <p:cNvPr id="64" name="Google Shape;64;p14"/>
          <p:cNvGraphicFramePr/>
          <p:nvPr>
            <p:extLst>
              <p:ext uri="{D42A27DB-BD31-4B8C-83A1-F6EECF244321}">
                <p14:modId xmlns:p14="http://schemas.microsoft.com/office/powerpoint/2010/main" val="3013736062"/>
              </p:ext>
            </p:extLst>
          </p:nvPr>
        </p:nvGraphicFramePr>
        <p:xfrm>
          <a:off x="498961" y="1099535"/>
          <a:ext cx="7350200" cy="5377300"/>
        </p:xfrm>
        <a:graphic>
          <a:graphicData uri="http://schemas.openxmlformats.org/drawingml/2006/table">
            <a:tbl>
              <a:tblPr firstRow="1" bandRow="1">
                <a:noFill/>
                <a:tableStyleId>{E068F8EA-7279-4D5E-8F6C-4FEE93D6723B}</a:tableStyleId>
              </a:tblPr>
              <a:tblGrid>
                <a:gridCol w="1786350">
                  <a:extLst>
                    <a:ext uri="{9D8B030D-6E8A-4147-A177-3AD203B41FA5}">
                      <a16:colId xmlns:a16="http://schemas.microsoft.com/office/drawing/2014/main" val="20000"/>
                    </a:ext>
                  </a:extLst>
                </a:gridCol>
                <a:gridCol w="55638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a:solidFill>
                            <a:srgbClr val="7F7F7F"/>
                          </a:solidFill>
                          <a:latin typeface="Arial"/>
                          <a:ea typeface="Arial"/>
                          <a:cs typeface="Arial"/>
                          <a:sym typeface="Arial"/>
                        </a:rPr>
                        <a:t>会社名</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ja"/>
                        <a:t>有限会社大平商店</a:t>
                      </a:r>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代表取締役</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ja"/>
                        <a:t>大平一貴</a:t>
                      </a:r>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所在地</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ja"/>
                        <a:t>高知県高知市介良乙1356</a:t>
                      </a:r>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TEL／</a:t>
                      </a:r>
                      <a:r>
                        <a:rPr lang="ja" sz="1200">
                          <a:solidFill>
                            <a:srgbClr val="7F7F7F"/>
                          </a:solidFill>
                          <a:latin typeface="Arial"/>
                          <a:ea typeface="Arial"/>
                          <a:cs typeface="Arial"/>
                          <a:sym typeface="Arial"/>
                        </a:rPr>
                        <a:t>mail</a:t>
                      </a:r>
                      <a:endParaRPr sz="1200" u="none" strike="noStrike" cap="none">
                        <a:solidFill>
                          <a:srgbClr val="7F7F7F"/>
                        </a:solidFill>
                        <a:latin typeface="Arial"/>
                        <a:ea typeface="Arial"/>
                        <a:cs typeface="Arial"/>
                        <a:sym typeface="Arial"/>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ja"/>
                        <a:t>090-5910-6685／</a:t>
                      </a:r>
                      <a:r>
                        <a:rPr lang="ja" sz="1200">
                          <a:solidFill>
                            <a:srgbClr val="222222"/>
                          </a:solidFill>
                          <a:highlight>
                            <a:srgbClr val="FFFFFF"/>
                          </a:highlight>
                          <a:latin typeface="Arial"/>
                          <a:ea typeface="Arial"/>
                          <a:cs typeface="Arial"/>
                          <a:sym typeface="Arial"/>
                        </a:rPr>
                        <a:t>kazukiohira0527@gmail.com</a:t>
                      </a:r>
                      <a:endParaRPr sz="1200"/>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営業時間・定休日</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a:t>各店舗によって異なる</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462925">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事業内容</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ja">
                          <a:solidFill>
                            <a:schemeClr val="dk1"/>
                          </a:solidFill>
                          <a:latin typeface="Arial"/>
                          <a:ea typeface="Arial"/>
                          <a:cs typeface="Arial"/>
                          <a:sym typeface="Arial"/>
                        </a:rPr>
                        <a:t>店舗販売事業、通販事業、催事出店事業、キッチンカー事業</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JP" altLang="en-US" sz="1200" u="none" strike="noStrike" cap="none" dirty="0">
                          <a:solidFill>
                            <a:srgbClr val="7F7F7F"/>
                          </a:solidFill>
                          <a:latin typeface="Arial"/>
                          <a:ea typeface="Arial"/>
                          <a:cs typeface="Arial"/>
                          <a:sym typeface="Arial"/>
                        </a:rPr>
                        <a:t>ホームページ</a:t>
                      </a:r>
                      <a:endParaRPr sz="1400" u="none" strike="noStrike" cap="none" dirty="0"/>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altLang="ja" dirty="0"/>
                        <a:t>https://imoten-japan.com/</a:t>
                      </a:r>
                      <a:endParaRPr sz="1400" u="none" strike="noStrike" cap="none" dirty="0"/>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dirty="0">
                          <a:solidFill>
                            <a:srgbClr val="7F7F7F"/>
                          </a:solidFill>
                          <a:latin typeface="Arial"/>
                          <a:ea typeface="Arial"/>
                          <a:cs typeface="Arial"/>
                          <a:sym typeface="Arial"/>
                        </a:rPr>
                        <a:t>資本金</a:t>
                      </a:r>
                      <a:endParaRPr sz="1400" u="none" strike="noStrike" cap="none" dirty="0"/>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a:t>700万</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従業員数</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a:solidFill>
                            <a:schemeClr val="dk1"/>
                          </a:solidFill>
                          <a:latin typeface="Arial"/>
                          <a:ea typeface="Arial"/>
                          <a:cs typeface="Arial"/>
                          <a:sym typeface="Arial"/>
                        </a:rPr>
                        <a:t>約30</a:t>
                      </a:r>
                      <a:r>
                        <a:rPr lang="ja" u="none" strike="noStrike" cap="none">
                          <a:solidFill>
                            <a:schemeClr val="dk1"/>
                          </a:solidFill>
                          <a:latin typeface="Arial"/>
                          <a:ea typeface="Arial"/>
                          <a:cs typeface="Arial"/>
                          <a:sym typeface="Arial"/>
                        </a:rPr>
                        <a:t>名（パート含む）</a:t>
                      </a:r>
                      <a:endParaRPr u="none" strike="noStrike" cap="none">
                        <a:solidFill>
                          <a:schemeClr val="dk1"/>
                        </a:solidFill>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取引先銀行</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a:solidFill>
                            <a:schemeClr val="dk1"/>
                          </a:solidFill>
                          <a:latin typeface="Arial"/>
                          <a:ea typeface="Arial"/>
                          <a:cs typeface="Arial"/>
                          <a:sym typeface="Arial"/>
                        </a:rPr>
                        <a:t>高知銀行、四国銀行、香川銀行、徳島銀行</a:t>
                      </a:r>
                      <a:endParaRPr u="none" strike="noStrike" cap="none">
                        <a:solidFill>
                          <a:schemeClr val="dk1"/>
                        </a:solidFill>
                        <a:latin typeface="Arial"/>
                        <a:ea typeface="Arial"/>
                        <a:cs typeface="Arial"/>
                        <a:sym typeface="Arial"/>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ja" sz="1200">
                          <a:solidFill>
                            <a:srgbClr val="7F7F7F"/>
                          </a:solidFill>
                          <a:latin typeface="Arial"/>
                          <a:ea typeface="Arial"/>
                          <a:cs typeface="Arial"/>
                          <a:sym typeface="Arial"/>
                        </a:rPr>
                        <a:t>2024</a:t>
                      </a:r>
                      <a:r>
                        <a:rPr lang="ja" sz="1200" u="none" strike="noStrike" cap="none">
                          <a:solidFill>
                            <a:srgbClr val="7F7F7F"/>
                          </a:solidFill>
                          <a:latin typeface="Arial"/>
                          <a:ea typeface="Arial"/>
                          <a:cs typeface="Arial"/>
                          <a:sym typeface="Arial"/>
                        </a:rPr>
                        <a:t>年</a:t>
                      </a:r>
                      <a:r>
                        <a:rPr lang="ja" sz="1200">
                          <a:solidFill>
                            <a:srgbClr val="7F7F7F"/>
                          </a:solidFill>
                          <a:latin typeface="Arial"/>
                          <a:ea typeface="Arial"/>
                          <a:cs typeface="Arial"/>
                          <a:sym typeface="Arial"/>
                        </a:rPr>
                        <a:t>度年</a:t>
                      </a:r>
                      <a:r>
                        <a:rPr lang="ja" sz="1200" u="none" strike="noStrike" cap="none">
                          <a:solidFill>
                            <a:srgbClr val="7F7F7F"/>
                          </a:solidFill>
                          <a:latin typeface="Arial"/>
                          <a:ea typeface="Arial"/>
                          <a:cs typeface="Arial"/>
                          <a:sym typeface="Arial"/>
                        </a:rPr>
                        <a:t>間売上</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a:t>120,000,000円</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10"/>
                  </a:ext>
                </a:extLst>
              </a:tr>
              <a:tr h="1205875">
                <a:tc>
                  <a:txBody>
                    <a:bodyPr/>
                    <a:lstStyle/>
                    <a:p>
                      <a:pPr marL="0" marR="0" lvl="0" indent="0" algn="l" rtl="0">
                        <a:lnSpc>
                          <a:spcPct val="100000"/>
                        </a:lnSpc>
                        <a:spcBef>
                          <a:spcPts val="0"/>
                        </a:spcBef>
                        <a:spcAft>
                          <a:spcPts val="0"/>
                        </a:spcAft>
                        <a:buClr>
                          <a:srgbClr val="000000"/>
                        </a:buClr>
                        <a:buSzPts val="1200"/>
                        <a:buFont typeface="Arial"/>
                        <a:buNone/>
                      </a:pPr>
                      <a:r>
                        <a:rPr lang="ja" sz="1200" u="none" strike="noStrike" cap="none">
                          <a:solidFill>
                            <a:srgbClr val="7F7F7F"/>
                          </a:solidFill>
                          <a:latin typeface="Arial"/>
                          <a:ea typeface="Arial"/>
                          <a:cs typeface="Arial"/>
                          <a:sym typeface="Arial"/>
                        </a:rPr>
                        <a:t>取引先</a:t>
                      </a:r>
                      <a:endParaRPr sz="1400" u="none" strike="noStrike" cap="none"/>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ja" sz="1200" dirty="0">
                          <a:solidFill>
                            <a:schemeClr val="dk1"/>
                          </a:solidFill>
                          <a:latin typeface="Arial"/>
                          <a:ea typeface="Arial"/>
                          <a:cs typeface="Arial"/>
                          <a:sym typeface="Arial"/>
                        </a:rPr>
                        <a:t>一般顧客、高知アンテナショップとさとさ、各百貨店</a:t>
                      </a:r>
                      <a:endParaRPr sz="1400" u="none" strike="noStrike" cap="none" dirty="0">
                        <a:solidFill>
                          <a:schemeClr val="dk1"/>
                        </a:solidFill>
                      </a:endParaRPr>
                    </a:p>
                  </a:txBody>
                  <a:tcPr marL="91450" marR="91450" marT="45725" marB="45725"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65" name="Google Shape;65;p14"/>
          <p:cNvSpPr/>
          <p:nvPr/>
        </p:nvSpPr>
        <p:spPr>
          <a:xfrm>
            <a:off x="49140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1">
                <a:solidFill>
                  <a:srgbClr val="FFFFFF"/>
                </a:solidFill>
              </a:rPr>
              <a:t>会社概要</a:t>
            </a:r>
            <a:endParaRPr sz="2000" b="1">
              <a:solidFill>
                <a:srgbClr val="FFFFFF"/>
              </a:solidFill>
            </a:endParaRPr>
          </a:p>
        </p:txBody>
      </p:sp>
      <p:sp>
        <p:nvSpPr>
          <p:cNvPr id="66" name="Google Shape;66;p14"/>
          <p:cNvSpPr txBox="1"/>
          <p:nvPr/>
        </p:nvSpPr>
        <p:spPr>
          <a:xfrm>
            <a:off x="457200" y="457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1">
                <a:solidFill>
                  <a:srgbClr val="FFFFFF"/>
                </a:solidFill>
              </a:rPr>
              <a:t>沿革</a:t>
            </a:r>
            <a:endParaRPr sz="2000" b="1">
              <a:solidFill>
                <a:srgbClr val="FFFFFF"/>
              </a:solidFill>
            </a:endParaRPr>
          </a:p>
        </p:txBody>
      </p:sp>
      <p:sp>
        <p:nvSpPr>
          <p:cNvPr id="72" name="Google Shape;72;p15"/>
          <p:cNvSpPr txBox="1"/>
          <p:nvPr/>
        </p:nvSpPr>
        <p:spPr>
          <a:xfrm>
            <a:off x="491438" y="1001875"/>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ja" sz="1200" dirty="0">
                <a:solidFill>
                  <a:schemeClr val="dk2"/>
                </a:solidFill>
              </a:rPr>
              <a:t>1970年　大平弘児により高知日曜市にて創業</a:t>
            </a:r>
            <a:endParaRPr sz="1200" dirty="0">
              <a:solidFill>
                <a:schemeClr val="dk2"/>
              </a:solidFill>
            </a:endParaRPr>
          </a:p>
          <a:p>
            <a:pPr marL="0" lvl="0" indent="0" algn="l" rtl="0">
              <a:spcBef>
                <a:spcPts val="0"/>
              </a:spcBef>
              <a:spcAft>
                <a:spcPts val="0"/>
              </a:spcAft>
              <a:buClr>
                <a:schemeClr val="dk1"/>
              </a:buClr>
              <a:buSzPts val="1100"/>
              <a:buFont typeface="Arial"/>
              <a:buNone/>
            </a:pPr>
            <a:endParaRPr sz="1200" dirty="0">
              <a:solidFill>
                <a:schemeClr val="dk2"/>
              </a:solidFill>
            </a:endParaRPr>
          </a:p>
          <a:p>
            <a:pPr marL="0" lvl="0" indent="0" algn="l" rtl="0">
              <a:spcBef>
                <a:spcPts val="0"/>
              </a:spcBef>
              <a:spcAft>
                <a:spcPts val="0"/>
              </a:spcAft>
              <a:buClr>
                <a:schemeClr val="dk1"/>
              </a:buClr>
              <a:buSzPts val="1100"/>
              <a:buFont typeface="Arial"/>
              <a:buNone/>
            </a:pPr>
            <a:r>
              <a:rPr lang="ja" sz="1200" dirty="0">
                <a:solidFill>
                  <a:schemeClr val="dk2"/>
                </a:solidFill>
              </a:rPr>
              <a:t>2004年　大平茂雄　2代目代表取締役就任</a:t>
            </a:r>
            <a:endParaRPr sz="1200" dirty="0">
              <a:solidFill>
                <a:schemeClr val="dk2"/>
              </a:solidFill>
            </a:endParaRPr>
          </a:p>
          <a:p>
            <a:pPr marL="0" lvl="0" indent="0" algn="l" rtl="0">
              <a:spcBef>
                <a:spcPts val="0"/>
              </a:spcBef>
              <a:spcAft>
                <a:spcPts val="0"/>
              </a:spcAft>
              <a:buClr>
                <a:schemeClr val="dk1"/>
              </a:buClr>
              <a:buSzPts val="1100"/>
              <a:buFont typeface="Arial"/>
              <a:buNone/>
            </a:pPr>
            <a:endParaRPr sz="1200" dirty="0">
              <a:solidFill>
                <a:schemeClr val="dk2"/>
              </a:solidFill>
            </a:endParaRPr>
          </a:p>
          <a:p>
            <a:pPr marL="0" lvl="0" indent="0" algn="l" rtl="0">
              <a:spcBef>
                <a:spcPts val="0"/>
              </a:spcBef>
              <a:spcAft>
                <a:spcPts val="0"/>
              </a:spcAft>
              <a:buClr>
                <a:schemeClr val="dk1"/>
              </a:buClr>
              <a:buSzPts val="1100"/>
              <a:buFont typeface="Arial"/>
              <a:buNone/>
            </a:pPr>
            <a:r>
              <a:rPr lang="ja" sz="1200" dirty="0">
                <a:solidFill>
                  <a:schemeClr val="dk2"/>
                </a:solidFill>
              </a:rPr>
              <a:t>2017年　大平一貴　3代目代表取締役就任</a:t>
            </a:r>
            <a:endParaRPr sz="1200" dirty="0">
              <a:solidFill>
                <a:schemeClr val="dk2"/>
              </a:solidFill>
            </a:endParaRPr>
          </a:p>
          <a:p>
            <a:pPr marL="0" lvl="0" indent="0" algn="l" rtl="0">
              <a:spcBef>
                <a:spcPts val="0"/>
              </a:spcBef>
              <a:spcAft>
                <a:spcPts val="0"/>
              </a:spcAft>
              <a:buClr>
                <a:schemeClr val="dk1"/>
              </a:buClr>
              <a:buSzPts val="1100"/>
              <a:buFont typeface="Arial"/>
              <a:buNone/>
            </a:pPr>
            <a:endParaRPr sz="1200" dirty="0">
              <a:solidFill>
                <a:schemeClr val="dk2"/>
              </a:solidFill>
            </a:endParaRPr>
          </a:p>
          <a:p>
            <a:pPr marL="0" lvl="0" indent="0" algn="l" rtl="0">
              <a:spcBef>
                <a:spcPts val="0"/>
              </a:spcBef>
              <a:spcAft>
                <a:spcPts val="0"/>
              </a:spcAft>
              <a:buClr>
                <a:schemeClr val="dk1"/>
              </a:buClr>
              <a:buSzPts val="1100"/>
              <a:buFont typeface="Arial"/>
              <a:buNone/>
            </a:pPr>
            <a:r>
              <a:rPr lang="ja" sz="1200" dirty="0">
                <a:solidFill>
                  <a:schemeClr val="dk2"/>
                </a:solidFill>
              </a:rPr>
              <a:t>2019年　とさのさとアグリコレット店出店</a:t>
            </a:r>
            <a:endParaRPr sz="1200" dirty="0">
              <a:solidFill>
                <a:schemeClr val="dk2"/>
              </a:solidFill>
            </a:endParaRPr>
          </a:p>
          <a:p>
            <a:pPr marL="0" lvl="0" indent="0" algn="l" rtl="0">
              <a:spcBef>
                <a:spcPts val="0"/>
              </a:spcBef>
              <a:spcAft>
                <a:spcPts val="0"/>
              </a:spcAft>
              <a:buClr>
                <a:schemeClr val="dk1"/>
              </a:buClr>
              <a:buSzPts val="1100"/>
              <a:buFont typeface="Arial"/>
              <a:buNone/>
            </a:pPr>
            <a:endParaRPr sz="1200" dirty="0">
              <a:solidFill>
                <a:schemeClr val="dk2"/>
              </a:solidFill>
            </a:endParaRPr>
          </a:p>
          <a:p>
            <a:pPr marL="0" lvl="0" indent="0" algn="l" rtl="0">
              <a:spcBef>
                <a:spcPts val="0"/>
              </a:spcBef>
              <a:spcAft>
                <a:spcPts val="0"/>
              </a:spcAft>
              <a:buNone/>
            </a:pPr>
            <a:r>
              <a:rPr lang="ja" sz="1200" dirty="0">
                <a:solidFill>
                  <a:schemeClr val="dk2"/>
                </a:solidFill>
              </a:rPr>
              <a:t>2022年　ひろめ市場店出店</a:t>
            </a:r>
            <a:endParaRPr sz="1200" dirty="0">
              <a:solidFill>
                <a:schemeClr val="dk2"/>
              </a:solidFill>
            </a:endParaRPr>
          </a:p>
          <a:p>
            <a:pPr marL="0" lvl="0" indent="0" algn="l" rtl="0">
              <a:spcBef>
                <a:spcPts val="0"/>
              </a:spcBef>
              <a:spcAft>
                <a:spcPts val="0"/>
              </a:spcAft>
              <a:buNone/>
            </a:pPr>
            <a:endParaRPr sz="1200" dirty="0">
              <a:solidFill>
                <a:schemeClr val="dk2"/>
              </a:solidFill>
            </a:endParaRPr>
          </a:p>
          <a:p>
            <a:pPr marL="0" lvl="0" indent="0" algn="l" rtl="0">
              <a:spcBef>
                <a:spcPts val="0"/>
              </a:spcBef>
              <a:spcAft>
                <a:spcPts val="0"/>
              </a:spcAft>
              <a:buNone/>
            </a:pPr>
            <a:r>
              <a:rPr lang="ja" sz="1200" dirty="0">
                <a:solidFill>
                  <a:schemeClr val="dk2"/>
                </a:solidFill>
              </a:rPr>
              <a:t>2024年　通販・百貨店催事・BtoB事業開始　</a:t>
            </a:r>
            <a:endParaRPr sz="1200" dirty="0">
              <a:solidFill>
                <a:schemeClr val="dk2"/>
              </a:solidFill>
            </a:endParaRPr>
          </a:p>
        </p:txBody>
      </p:sp>
      <p:pic>
        <p:nvPicPr>
          <p:cNvPr id="73" name="Google Shape;73;p15"/>
          <p:cNvPicPr preferRelativeResize="0"/>
          <p:nvPr/>
        </p:nvPicPr>
        <p:blipFill>
          <a:blip r:embed="rId3">
            <a:alphaModFix/>
          </a:blip>
          <a:stretch>
            <a:fillRect/>
          </a:stretch>
        </p:blipFill>
        <p:spPr>
          <a:xfrm>
            <a:off x="4572000" y="1376200"/>
            <a:ext cx="4139425" cy="5068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1">
                <a:solidFill>
                  <a:srgbClr val="FFFFFF"/>
                </a:solidFill>
              </a:rPr>
              <a:t>企業理念</a:t>
            </a:r>
            <a:endParaRPr sz="2000" b="1">
              <a:solidFill>
                <a:srgbClr val="FFFFFF"/>
              </a:solidFill>
            </a:endParaRPr>
          </a:p>
        </p:txBody>
      </p:sp>
      <p:sp>
        <p:nvSpPr>
          <p:cNvPr id="79" name="Google Shape;79;p16"/>
          <p:cNvSpPr txBox="1"/>
          <p:nvPr/>
        </p:nvSpPr>
        <p:spPr>
          <a:xfrm>
            <a:off x="514038" y="978925"/>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b="1" dirty="0">
                <a:solidFill>
                  <a:schemeClr val="dk2"/>
                </a:solidFill>
              </a:rPr>
              <a:t>常に新しいことに挑戦し</a:t>
            </a:r>
            <a:endParaRPr sz="1800" b="1" dirty="0">
              <a:solidFill>
                <a:schemeClr val="dk2"/>
              </a:solidFill>
            </a:endParaRPr>
          </a:p>
          <a:p>
            <a:pPr marL="0" lvl="0" indent="0" algn="l" rtl="0">
              <a:spcBef>
                <a:spcPts val="0"/>
              </a:spcBef>
              <a:spcAft>
                <a:spcPts val="0"/>
              </a:spcAft>
              <a:buNone/>
            </a:pPr>
            <a:r>
              <a:rPr lang="ja" sz="1800" b="1" dirty="0">
                <a:solidFill>
                  <a:schemeClr val="dk2"/>
                </a:solidFill>
              </a:rPr>
              <a:t>いも天を通じて高知を元気に</a:t>
            </a:r>
            <a:endParaRPr sz="1800" b="1" dirty="0">
              <a:solidFill>
                <a:schemeClr val="dk2"/>
              </a:solidFill>
            </a:endParaRPr>
          </a:p>
        </p:txBody>
      </p:sp>
      <p:pic>
        <p:nvPicPr>
          <p:cNvPr id="80" name="Google Shape;80;p16"/>
          <p:cNvPicPr preferRelativeResize="0"/>
          <p:nvPr/>
        </p:nvPicPr>
        <p:blipFill rotWithShape="1">
          <a:blip r:embed="rId3">
            <a:alphaModFix/>
          </a:blip>
          <a:srcRect l="34941" r="10987"/>
          <a:stretch/>
        </p:blipFill>
        <p:spPr>
          <a:xfrm>
            <a:off x="4025664" y="978925"/>
            <a:ext cx="4626900" cy="5562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 sz="2000" b="1" dirty="0">
                <a:solidFill>
                  <a:srgbClr val="FFFFFF"/>
                </a:solidFill>
              </a:rPr>
              <a:t>日曜市のいもてんのこだわり</a:t>
            </a:r>
            <a:endParaRPr sz="2000" b="1" dirty="0">
              <a:solidFill>
                <a:srgbClr val="FFFFFF"/>
              </a:solidFill>
            </a:endParaRPr>
          </a:p>
        </p:txBody>
      </p:sp>
      <p:sp>
        <p:nvSpPr>
          <p:cNvPr id="86" name="Google Shape;86;p17"/>
          <p:cNvSpPr txBox="1"/>
          <p:nvPr/>
        </p:nvSpPr>
        <p:spPr>
          <a:xfrm>
            <a:off x="514038" y="978925"/>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endParaRPr>
          </a:p>
        </p:txBody>
      </p:sp>
      <p:pic>
        <p:nvPicPr>
          <p:cNvPr id="87" name="Google Shape;87;p17"/>
          <p:cNvPicPr preferRelativeResize="0"/>
          <p:nvPr/>
        </p:nvPicPr>
        <p:blipFill rotWithShape="1">
          <a:blip r:embed="rId3">
            <a:alphaModFix/>
          </a:blip>
          <a:srcRect l="17480" r="17487"/>
          <a:stretch/>
        </p:blipFill>
        <p:spPr>
          <a:xfrm>
            <a:off x="6383025" y="1996250"/>
            <a:ext cx="2306700" cy="2364600"/>
          </a:xfrm>
          <a:prstGeom prst="rect">
            <a:avLst/>
          </a:prstGeom>
          <a:noFill/>
          <a:ln>
            <a:noFill/>
          </a:ln>
        </p:spPr>
      </p:pic>
      <p:pic>
        <p:nvPicPr>
          <p:cNvPr id="88" name="Google Shape;88;p17"/>
          <p:cNvPicPr preferRelativeResize="0"/>
          <p:nvPr/>
        </p:nvPicPr>
        <p:blipFill rotWithShape="1">
          <a:blip r:embed="rId4">
            <a:alphaModFix/>
          </a:blip>
          <a:srcRect l="20959" r="13927"/>
          <a:stretch/>
        </p:blipFill>
        <p:spPr>
          <a:xfrm>
            <a:off x="3485850" y="1996250"/>
            <a:ext cx="2306698" cy="2364599"/>
          </a:xfrm>
          <a:prstGeom prst="rect">
            <a:avLst/>
          </a:prstGeom>
          <a:noFill/>
          <a:ln>
            <a:noFill/>
          </a:ln>
        </p:spPr>
      </p:pic>
      <p:pic>
        <p:nvPicPr>
          <p:cNvPr id="89" name="Google Shape;89;p17"/>
          <p:cNvPicPr preferRelativeResize="0"/>
          <p:nvPr/>
        </p:nvPicPr>
        <p:blipFill rotWithShape="1">
          <a:blip r:embed="rId5">
            <a:alphaModFix/>
          </a:blip>
          <a:srcRect l="13483" r="13476"/>
          <a:stretch/>
        </p:blipFill>
        <p:spPr>
          <a:xfrm>
            <a:off x="588675" y="1996250"/>
            <a:ext cx="2306700" cy="2364600"/>
          </a:xfrm>
          <a:prstGeom prst="rect">
            <a:avLst/>
          </a:prstGeom>
          <a:noFill/>
          <a:ln>
            <a:noFill/>
          </a:ln>
        </p:spPr>
      </p:pic>
      <p:sp>
        <p:nvSpPr>
          <p:cNvPr id="90" name="Google Shape;90;p17"/>
          <p:cNvSpPr/>
          <p:nvPr/>
        </p:nvSpPr>
        <p:spPr>
          <a:xfrm>
            <a:off x="517025" y="1237450"/>
            <a:ext cx="2838300"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700" b="1">
                <a:solidFill>
                  <a:schemeClr val="dk1"/>
                </a:solidFill>
              </a:rPr>
              <a:t>ほっくり系のさつまいも</a:t>
            </a:r>
            <a:endParaRPr sz="1700" b="1">
              <a:solidFill>
                <a:srgbClr val="434343"/>
              </a:solidFill>
            </a:endParaRPr>
          </a:p>
        </p:txBody>
      </p:sp>
      <p:sp>
        <p:nvSpPr>
          <p:cNvPr id="91" name="Google Shape;91;p17"/>
          <p:cNvSpPr txBox="1"/>
          <p:nvPr/>
        </p:nvSpPr>
        <p:spPr>
          <a:xfrm>
            <a:off x="458150" y="848350"/>
            <a:ext cx="2437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u="sng">
                <a:solidFill>
                  <a:srgbClr val="FF9900"/>
                </a:solidFill>
                <a:latin typeface="Calibri"/>
                <a:ea typeface="Calibri"/>
                <a:cs typeface="Calibri"/>
                <a:sym typeface="Calibri"/>
              </a:rPr>
              <a:t>POINT</a:t>
            </a:r>
            <a:r>
              <a:rPr lang="ja" sz="2400">
                <a:solidFill>
                  <a:srgbClr val="FF9900"/>
                </a:solidFill>
                <a:latin typeface="Calibri"/>
                <a:ea typeface="Calibri"/>
                <a:cs typeface="Calibri"/>
                <a:sym typeface="Calibri"/>
              </a:rPr>
              <a:t>1</a:t>
            </a:r>
            <a:endParaRPr sz="2400">
              <a:solidFill>
                <a:srgbClr val="FF9900"/>
              </a:solidFill>
              <a:latin typeface="Calibri"/>
              <a:ea typeface="Calibri"/>
              <a:cs typeface="Calibri"/>
              <a:sym typeface="Calibri"/>
            </a:endParaRPr>
          </a:p>
        </p:txBody>
      </p:sp>
      <p:sp>
        <p:nvSpPr>
          <p:cNvPr id="92" name="Google Shape;92;p17"/>
          <p:cNvSpPr/>
          <p:nvPr/>
        </p:nvSpPr>
        <p:spPr>
          <a:xfrm>
            <a:off x="588675" y="4530025"/>
            <a:ext cx="2306700" cy="17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350">
                <a:solidFill>
                  <a:schemeClr val="dk1"/>
                </a:solidFill>
                <a:highlight>
                  <a:schemeClr val="lt1"/>
                </a:highlight>
              </a:rPr>
              <a:t>さつまいもは国産の金時系のさつまいもを使用。最近ではべっちゃり系の芋が流行っていますが、当社では長年ほっくり系のさつまいもを使用し、芋と衣のバランスが自慢です。</a:t>
            </a:r>
            <a:endParaRPr>
              <a:solidFill>
                <a:srgbClr val="434343"/>
              </a:solidFill>
              <a:highlight>
                <a:schemeClr val="lt1"/>
              </a:highlight>
              <a:latin typeface="Calibri"/>
              <a:ea typeface="Calibri"/>
              <a:cs typeface="Calibri"/>
              <a:sym typeface="Calibri"/>
            </a:endParaRPr>
          </a:p>
        </p:txBody>
      </p:sp>
      <p:sp>
        <p:nvSpPr>
          <p:cNvPr id="93" name="Google Shape;93;p17"/>
          <p:cNvSpPr/>
          <p:nvPr/>
        </p:nvSpPr>
        <p:spPr>
          <a:xfrm>
            <a:off x="3414200" y="1237450"/>
            <a:ext cx="2838300"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solidFill>
                  <a:srgbClr val="434343"/>
                </a:solidFill>
              </a:rPr>
              <a:t>衣と芋のバランス</a:t>
            </a:r>
            <a:endParaRPr sz="1800" b="1">
              <a:solidFill>
                <a:srgbClr val="434343"/>
              </a:solidFill>
            </a:endParaRPr>
          </a:p>
        </p:txBody>
      </p:sp>
      <p:sp>
        <p:nvSpPr>
          <p:cNvPr id="94" name="Google Shape;94;p17"/>
          <p:cNvSpPr txBox="1"/>
          <p:nvPr/>
        </p:nvSpPr>
        <p:spPr>
          <a:xfrm>
            <a:off x="3355325" y="848350"/>
            <a:ext cx="2417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u="sng">
                <a:solidFill>
                  <a:srgbClr val="FF9900"/>
                </a:solidFill>
                <a:latin typeface="Calibri"/>
                <a:ea typeface="Calibri"/>
                <a:cs typeface="Calibri"/>
                <a:sym typeface="Calibri"/>
              </a:rPr>
              <a:t>POINT</a:t>
            </a:r>
            <a:r>
              <a:rPr lang="ja" sz="2400">
                <a:solidFill>
                  <a:srgbClr val="FF9900"/>
                </a:solidFill>
                <a:latin typeface="Calibri"/>
                <a:ea typeface="Calibri"/>
                <a:cs typeface="Calibri"/>
                <a:sym typeface="Calibri"/>
              </a:rPr>
              <a:t>2</a:t>
            </a:r>
            <a:endParaRPr sz="2400">
              <a:solidFill>
                <a:srgbClr val="FF9900"/>
              </a:solidFill>
              <a:latin typeface="Calibri"/>
              <a:ea typeface="Calibri"/>
              <a:cs typeface="Calibri"/>
              <a:sym typeface="Calibri"/>
            </a:endParaRPr>
          </a:p>
        </p:txBody>
      </p:sp>
      <p:sp>
        <p:nvSpPr>
          <p:cNvPr id="95" name="Google Shape;95;p17"/>
          <p:cNvSpPr/>
          <p:nvPr/>
        </p:nvSpPr>
        <p:spPr>
          <a:xfrm>
            <a:off x="3485850" y="4530025"/>
            <a:ext cx="2400900" cy="17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350">
                <a:solidFill>
                  <a:schemeClr val="dk1"/>
                </a:solidFill>
                <a:highlight>
                  <a:schemeClr val="lt1"/>
                </a:highlight>
              </a:rPr>
              <a:t>衣は当社オリジナルのものであり、50年以上門外不出であります。よく真似をされますが完璧に再現できるものではないと自負しています。</a:t>
            </a:r>
            <a:endParaRPr>
              <a:solidFill>
                <a:srgbClr val="434343"/>
              </a:solidFill>
              <a:highlight>
                <a:schemeClr val="lt1"/>
              </a:highlight>
            </a:endParaRPr>
          </a:p>
        </p:txBody>
      </p:sp>
      <p:sp>
        <p:nvSpPr>
          <p:cNvPr id="96" name="Google Shape;96;p17"/>
          <p:cNvSpPr/>
          <p:nvPr/>
        </p:nvSpPr>
        <p:spPr>
          <a:xfrm>
            <a:off x="6311375" y="1237450"/>
            <a:ext cx="2838300"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a:solidFill>
                  <a:srgbClr val="434343"/>
                </a:solidFill>
              </a:rPr>
              <a:t>弊社の歴史</a:t>
            </a:r>
            <a:endParaRPr sz="1800" b="1">
              <a:solidFill>
                <a:srgbClr val="434343"/>
              </a:solidFill>
            </a:endParaRPr>
          </a:p>
        </p:txBody>
      </p:sp>
      <p:sp>
        <p:nvSpPr>
          <p:cNvPr id="97" name="Google Shape;97;p17"/>
          <p:cNvSpPr txBox="1"/>
          <p:nvPr/>
        </p:nvSpPr>
        <p:spPr>
          <a:xfrm>
            <a:off x="6252500" y="848350"/>
            <a:ext cx="2437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200" u="sng">
                <a:solidFill>
                  <a:srgbClr val="FF9900"/>
                </a:solidFill>
                <a:latin typeface="Calibri"/>
                <a:ea typeface="Calibri"/>
                <a:cs typeface="Calibri"/>
                <a:sym typeface="Calibri"/>
              </a:rPr>
              <a:t>POINT</a:t>
            </a:r>
            <a:r>
              <a:rPr lang="ja" sz="2400">
                <a:solidFill>
                  <a:srgbClr val="FF9900"/>
                </a:solidFill>
                <a:latin typeface="Calibri"/>
                <a:ea typeface="Calibri"/>
                <a:cs typeface="Calibri"/>
                <a:sym typeface="Calibri"/>
              </a:rPr>
              <a:t>3</a:t>
            </a:r>
            <a:endParaRPr sz="2400">
              <a:solidFill>
                <a:srgbClr val="FF9900"/>
              </a:solidFill>
              <a:latin typeface="Calibri"/>
              <a:ea typeface="Calibri"/>
              <a:cs typeface="Calibri"/>
              <a:sym typeface="Calibri"/>
            </a:endParaRPr>
          </a:p>
        </p:txBody>
      </p:sp>
      <p:sp>
        <p:nvSpPr>
          <p:cNvPr id="98" name="Google Shape;98;p17"/>
          <p:cNvSpPr/>
          <p:nvPr/>
        </p:nvSpPr>
        <p:spPr>
          <a:xfrm>
            <a:off x="6383025" y="4530025"/>
            <a:ext cx="2306700" cy="20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350">
                <a:solidFill>
                  <a:schemeClr val="dk1"/>
                </a:solidFill>
                <a:highlight>
                  <a:schemeClr val="lt1"/>
                </a:highlight>
              </a:rPr>
              <a:t>もともとは露天商でりんご飴などを売っていました。それと同時に日曜市で布製品を販売を開始し、約50年ぐらい前から祖母が芋天を開発し現在に至っています</a:t>
            </a:r>
            <a:endParaRPr>
              <a:solidFill>
                <a:srgbClr val="434343"/>
              </a:solidFill>
              <a:highlight>
                <a:schemeClr val="lt1"/>
              </a:highlight>
            </a:endParaRPr>
          </a:p>
        </p:txBody>
      </p:sp>
      <p:pic>
        <p:nvPicPr>
          <p:cNvPr id="99" name="Google Shape;99;p17"/>
          <p:cNvPicPr preferRelativeResize="0"/>
          <p:nvPr/>
        </p:nvPicPr>
        <p:blipFill rotWithShape="1">
          <a:blip r:embed="rId6">
            <a:alphaModFix/>
          </a:blip>
          <a:srcRect l="20055" t="2767" r="19150" b="6488"/>
          <a:stretch/>
        </p:blipFill>
        <p:spPr>
          <a:xfrm>
            <a:off x="458150" y="1996250"/>
            <a:ext cx="2437200" cy="2364600"/>
          </a:xfrm>
          <a:prstGeom prst="rect">
            <a:avLst/>
          </a:prstGeom>
          <a:noFill/>
          <a:ln>
            <a:noFill/>
          </a:ln>
        </p:spPr>
      </p:pic>
      <p:pic>
        <p:nvPicPr>
          <p:cNvPr id="100" name="Google Shape;100;p17"/>
          <p:cNvPicPr preferRelativeResize="0"/>
          <p:nvPr/>
        </p:nvPicPr>
        <p:blipFill rotWithShape="1">
          <a:blip r:embed="rId7">
            <a:alphaModFix/>
          </a:blip>
          <a:srcRect l="13860" r="19146"/>
          <a:stretch/>
        </p:blipFill>
        <p:spPr>
          <a:xfrm>
            <a:off x="3449550" y="1996250"/>
            <a:ext cx="2437200" cy="2364600"/>
          </a:xfrm>
          <a:prstGeom prst="rect">
            <a:avLst/>
          </a:prstGeom>
          <a:noFill/>
          <a:ln>
            <a:noFill/>
          </a:ln>
        </p:spPr>
      </p:pic>
      <p:pic>
        <p:nvPicPr>
          <p:cNvPr id="101" name="Google Shape;101;p17"/>
          <p:cNvPicPr preferRelativeResize="0"/>
          <p:nvPr/>
        </p:nvPicPr>
        <p:blipFill rotWithShape="1">
          <a:blip r:embed="rId8">
            <a:alphaModFix/>
          </a:blip>
          <a:srcRect l="-39995" r="18797"/>
          <a:stretch/>
        </p:blipFill>
        <p:spPr>
          <a:xfrm>
            <a:off x="5051865" y="1996975"/>
            <a:ext cx="3637836" cy="236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altLang="en-US" sz="2000" b="1" dirty="0">
                <a:solidFill>
                  <a:srgbClr val="FFFFFF"/>
                </a:solidFill>
              </a:rPr>
              <a:t>主な商品</a:t>
            </a:r>
            <a:endParaRPr sz="2000" b="1" dirty="0">
              <a:solidFill>
                <a:srgbClr val="FFFFFF"/>
              </a:solidFill>
            </a:endParaRPr>
          </a:p>
        </p:txBody>
      </p:sp>
      <p:sp>
        <p:nvSpPr>
          <p:cNvPr id="86" name="Google Shape;86;p17"/>
          <p:cNvSpPr txBox="1"/>
          <p:nvPr/>
        </p:nvSpPr>
        <p:spPr>
          <a:xfrm>
            <a:off x="514038" y="978925"/>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2"/>
              </a:solidFill>
            </a:endParaRPr>
          </a:p>
        </p:txBody>
      </p:sp>
      <p:sp>
        <p:nvSpPr>
          <p:cNvPr id="90" name="Google Shape;90;p17"/>
          <p:cNvSpPr/>
          <p:nvPr/>
        </p:nvSpPr>
        <p:spPr>
          <a:xfrm>
            <a:off x="517025" y="885362"/>
            <a:ext cx="2838300"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700" b="1" dirty="0">
                <a:solidFill>
                  <a:schemeClr val="dk1"/>
                </a:solidFill>
              </a:rPr>
              <a:t>いも天</a:t>
            </a:r>
            <a:endParaRPr sz="1700" b="1" dirty="0">
              <a:solidFill>
                <a:srgbClr val="434343"/>
              </a:solidFill>
            </a:endParaRPr>
          </a:p>
        </p:txBody>
      </p:sp>
      <p:sp>
        <p:nvSpPr>
          <p:cNvPr id="92" name="Google Shape;92;p17"/>
          <p:cNvSpPr/>
          <p:nvPr/>
        </p:nvSpPr>
        <p:spPr>
          <a:xfrm>
            <a:off x="588675" y="4016981"/>
            <a:ext cx="3836954" cy="1758900"/>
          </a:xfrm>
          <a:prstGeom prst="rect">
            <a:avLst/>
          </a:prstGeom>
          <a:noFill/>
          <a:ln>
            <a:noFill/>
          </a:ln>
        </p:spPr>
        <p:txBody>
          <a:bodyPr spcFirstLastPara="1" wrap="square" lIns="91425" tIns="91425" rIns="91425" bIns="91425" anchor="t" anchorCtr="0">
            <a:noAutofit/>
          </a:bodyPr>
          <a:lstStyle/>
          <a:p>
            <a:pPr algn="l" fontAlgn="base"/>
            <a:r>
              <a:rPr lang="ja-JP" altLang="en-US" b="0" i="0" dirty="0">
                <a:solidFill>
                  <a:srgbClr val="000000"/>
                </a:solidFill>
                <a:effectLst/>
                <a:latin typeface="-apple-system"/>
              </a:rPr>
              <a:t>さつまいもは国産の金時系のさつまいもを使用。最近ではべっちゃり系の芋が流行っていますが、当社では長年ほっくり系のさつまいもを使用し、芋と衣のバランスが自慢です。</a:t>
            </a:r>
            <a:endParaRPr lang="ja-JP" altLang="en-US" b="0" i="0" dirty="0">
              <a:solidFill>
                <a:srgbClr val="000000"/>
              </a:solidFill>
              <a:effectLst/>
              <a:latin typeface="Noto Sans JP"/>
            </a:endParaRPr>
          </a:p>
        </p:txBody>
      </p:sp>
      <p:sp>
        <p:nvSpPr>
          <p:cNvPr id="93" name="Google Shape;93;p17"/>
          <p:cNvSpPr/>
          <p:nvPr/>
        </p:nvSpPr>
        <p:spPr>
          <a:xfrm>
            <a:off x="4777248" y="885362"/>
            <a:ext cx="2838300"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800" b="1" dirty="0">
                <a:solidFill>
                  <a:srgbClr val="434343"/>
                </a:solidFill>
              </a:rPr>
              <a:t>かつおコロッケ</a:t>
            </a:r>
            <a:endParaRPr sz="1800" b="1" dirty="0">
              <a:solidFill>
                <a:srgbClr val="434343"/>
              </a:solidFill>
            </a:endParaRPr>
          </a:p>
        </p:txBody>
      </p:sp>
      <p:sp>
        <p:nvSpPr>
          <p:cNvPr id="95" name="Google Shape;95;p17"/>
          <p:cNvSpPr/>
          <p:nvPr/>
        </p:nvSpPr>
        <p:spPr>
          <a:xfrm>
            <a:off x="4848897" y="4016981"/>
            <a:ext cx="3749177" cy="17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1350" dirty="0">
                <a:solidFill>
                  <a:schemeClr val="dk1"/>
                </a:solidFill>
                <a:highlight>
                  <a:schemeClr val="lt1"/>
                </a:highlight>
              </a:rPr>
              <a:t>かつおの風味を最大限に生かした唯一無二のコロッケとなっております。</a:t>
            </a:r>
          </a:p>
        </p:txBody>
      </p:sp>
      <p:pic>
        <p:nvPicPr>
          <p:cNvPr id="2" name="Picture 2" descr="【送料込み】かつおコロッケ　１０個入（冷凍）">
            <a:extLst>
              <a:ext uri="{FF2B5EF4-FFF2-40B4-BE49-F238E27FC236}">
                <a16:creationId xmlns:a16="http://schemas.microsoft.com/office/drawing/2014/main" id="{3AA478F9-D7FA-03D2-38C1-1175AE7A1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179" y="1483207"/>
            <a:ext cx="3816783" cy="25425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いも天画像">
            <a:extLst>
              <a:ext uri="{FF2B5EF4-FFF2-40B4-BE49-F238E27FC236}">
                <a16:creationId xmlns:a16="http://schemas.microsoft.com/office/drawing/2014/main" id="{7BED1EA0-75C2-344C-8BE3-48143C1A5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8" y="1483205"/>
            <a:ext cx="3911591" cy="254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18"/>
          <p:cNvGraphicFramePr/>
          <p:nvPr>
            <p:extLst>
              <p:ext uri="{D42A27DB-BD31-4B8C-83A1-F6EECF244321}">
                <p14:modId xmlns:p14="http://schemas.microsoft.com/office/powerpoint/2010/main" val="4064603643"/>
              </p:ext>
            </p:extLst>
          </p:nvPr>
        </p:nvGraphicFramePr>
        <p:xfrm>
          <a:off x="150550" y="1255600"/>
          <a:ext cx="8842900" cy="5511755"/>
        </p:xfrm>
        <a:graphic>
          <a:graphicData uri="http://schemas.openxmlformats.org/drawingml/2006/table">
            <a:tbl>
              <a:tblPr>
                <a:noFill/>
                <a:tableStyleId>{37B910E0-1741-46A8-9835-C1B83570F02C}</a:tableStyleId>
              </a:tblPr>
              <a:tblGrid>
                <a:gridCol w="1659075">
                  <a:extLst>
                    <a:ext uri="{9D8B030D-6E8A-4147-A177-3AD203B41FA5}">
                      <a16:colId xmlns:a16="http://schemas.microsoft.com/office/drawing/2014/main" val="20000"/>
                    </a:ext>
                  </a:extLst>
                </a:gridCol>
                <a:gridCol w="932175">
                  <a:extLst>
                    <a:ext uri="{9D8B030D-6E8A-4147-A177-3AD203B41FA5}">
                      <a16:colId xmlns:a16="http://schemas.microsoft.com/office/drawing/2014/main" val="20001"/>
                    </a:ext>
                  </a:extLst>
                </a:gridCol>
                <a:gridCol w="3041700">
                  <a:extLst>
                    <a:ext uri="{9D8B030D-6E8A-4147-A177-3AD203B41FA5}">
                      <a16:colId xmlns:a16="http://schemas.microsoft.com/office/drawing/2014/main" val="20002"/>
                    </a:ext>
                  </a:extLst>
                </a:gridCol>
                <a:gridCol w="3209950">
                  <a:extLst>
                    <a:ext uri="{9D8B030D-6E8A-4147-A177-3AD203B41FA5}">
                      <a16:colId xmlns:a16="http://schemas.microsoft.com/office/drawing/2014/main" val="20003"/>
                    </a:ext>
                  </a:extLst>
                </a:gridCol>
              </a:tblGrid>
              <a:tr h="226275">
                <a:tc gridSpan="2">
                  <a:txBody>
                    <a:bodyPr/>
                    <a:lstStyle/>
                    <a:p>
                      <a:pPr marL="0" lvl="0" indent="0" algn="l" rtl="0">
                        <a:lnSpc>
                          <a:spcPct val="115000"/>
                        </a:lnSpc>
                        <a:spcBef>
                          <a:spcPts val="0"/>
                        </a:spcBef>
                        <a:spcAft>
                          <a:spcPts val="0"/>
                        </a:spcAft>
                        <a:buNone/>
                      </a:pPr>
                      <a:r>
                        <a:rPr lang="ja" sz="1200" b="1" dirty="0">
                          <a:latin typeface="MS PGothic"/>
                          <a:ea typeface="MS PGothic"/>
                          <a:cs typeface="MS PGothic"/>
                          <a:sym typeface="MS PGothic"/>
                        </a:rPr>
                        <a:t>商品名　</a:t>
                      </a:r>
                      <a:endParaRPr sz="1200" b="1" dirty="0">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いも天粉</a:t>
                      </a: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冷凍カツオコロッケ</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0600">
                <a:tc gridSpan="2">
                  <a:txBody>
                    <a:bodyPr/>
                    <a:lstStyle/>
                    <a:p>
                      <a:pPr marL="0" lvl="0" indent="0" algn="l" rtl="0">
                        <a:lnSpc>
                          <a:spcPct val="115000"/>
                        </a:lnSpc>
                        <a:spcBef>
                          <a:spcPts val="0"/>
                        </a:spcBef>
                        <a:spcAft>
                          <a:spcPts val="0"/>
                        </a:spcAft>
                        <a:buNone/>
                      </a:pPr>
                      <a:r>
                        <a:rPr lang="ja" sz="1200" b="1">
                          <a:latin typeface="MS PGothic"/>
                          <a:ea typeface="MS PGothic"/>
                          <a:cs typeface="MS PGothic"/>
                          <a:sym typeface="MS PGothic"/>
                        </a:rPr>
                        <a:t>製造者</a:t>
                      </a:r>
                      <a:endParaRPr sz="12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spcBef>
                          <a:spcPts val="0"/>
                        </a:spcBef>
                        <a:spcAft>
                          <a:spcPts val="0"/>
                        </a:spcAft>
                        <a:buNone/>
                      </a:pPr>
                      <a:r>
                        <a:rPr lang="ja" sz="1000"/>
                        <a:t>宮島醬油株式会社</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ja" sz="1000"/>
                        <a:t>サンマルコ食品株式会社</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9750">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提供可能時期</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随時</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随時</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産地</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国内</a:t>
                      </a: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国内</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内容量</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1袋200ｇ</a:t>
                      </a: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1個70ｇ</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1475">
                <a:tc gridSpan="2">
                  <a:txBody>
                    <a:bodyPr/>
                    <a:lstStyle/>
                    <a:p>
                      <a:pPr marL="0" lvl="0" indent="0" algn="l" rtl="0">
                        <a:lnSpc>
                          <a:spcPct val="115000"/>
                        </a:lnSpc>
                        <a:spcBef>
                          <a:spcPts val="0"/>
                        </a:spcBef>
                        <a:spcAft>
                          <a:spcPts val="0"/>
                        </a:spcAft>
                        <a:buNone/>
                      </a:pPr>
                      <a:r>
                        <a:rPr lang="ja" sz="900" b="1" dirty="0">
                          <a:latin typeface="MS PGothic"/>
                          <a:ea typeface="MS PGothic"/>
                          <a:cs typeface="MS PGothic"/>
                          <a:sym typeface="MS PGothic"/>
                        </a:rPr>
                        <a:t>原材料　</a:t>
                      </a:r>
                      <a:endParaRPr sz="900" b="1" dirty="0">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solidFill>
                            <a:schemeClr val="dk1"/>
                          </a:solidFill>
                          <a:highlight>
                            <a:srgbClr val="FFFFFF"/>
                          </a:highlight>
                        </a:rPr>
                        <a:t>小麦粉（国内製造）、エリスリトール、食塩/ベーキングパウダー、甘味料（スクラロース）、着色料（クチナシ）、（一部に小麦を含む）</a:t>
                      </a:r>
                      <a:endParaRPr sz="1000" dirty="0"/>
                    </a:p>
                  </a:txBody>
                  <a:tcPr marL="28575" marR="38200"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dirty="0"/>
                        <a:t>野菜｛ばれいしょ（北海道）、たまねぎ｝、かつお油漬、砂糖、パン粉、粒状大豆たん白、かつおぶし、しょうゆ、植物油脂、水あめ、かつお風味調味料、発酵調味料、食塩、おろししょうが、衣（パン粉、でん粉、加工油脂、コーンフラワー、脱脂大豆粉、砂糖、小麦粉、植物油脂、コーンシロップ、大豆粉、ゼラチン、デキストリン）／加工デンプン、調味料（アミノ酸等）、乳化剤、増粘剤（増粘多糖類、メチルセルロース）、着色料（カラメル、カロチノイド）、ｐＨ調整剤、香料、（一部に小麦・卵・乳成分・大豆・ゼラチンを含む）</a:t>
                      </a: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賞味期限</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製造から6か月</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製造から１年</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発送方法　</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常温</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冷凍</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保存方法　</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常温</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-18度以下</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卸値(税抜）</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20袋　17,000円　（送料込）</a:t>
                      </a: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60個 　9,000円（</a:t>
                      </a:r>
                      <a:r>
                        <a:rPr lang="ja" sz="1000">
                          <a:solidFill>
                            <a:schemeClr val="dk1"/>
                          </a:solidFill>
                        </a:rPr>
                        <a:t>送料別、送料着払い）</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8900">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卸値(税込）</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20袋　18,360円　（送料込）</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60個　9,720円（送料別、送料着払い）</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17400">
                <a:tc gridSpan="2">
                  <a:txBody>
                    <a:bodyPr/>
                    <a:lstStyle/>
                    <a:p>
                      <a:pPr marL="0" lvl="0" indent="0" algn="l" rtl="0">
                        <a:lnSpc>
                          <a:spcPct val="115000"/>
                        </a:lnSpc>
                        <a:spcBef>
                          <a:spcPts val="0"/>
                        </a:spcBef>
                        <a:spcAft>
                          <a:spcPts val="0"/>
                        </a:spcAft>
                        <a:buNone/>
                      </a:pPr>
                      <a:r>
                        <a:rPr lang="ja" sz="900" b="1"/>
                        <a:t>参考URL</a:t>
                      </a:r>
                      <a:endParaRPr sz="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u="sng" dirty="0">
                          <a:solidFill>
                            <a:schemeClr val="hlink"/>
                          </a:solidFill>
                          <a:hlinkClick r:id="rId3"/>
                        </a:rPr>
                        <a:t>http://imoten-ohira.jp/view/item/000000000001</a:t>
                      </a:r>
                      <a:endParaRPr sz="1000" u="sng" dirty="0">
                        <a:solidFill>
                          <a:schemeClr val="hlink"/>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u="sng" dirty="0">
                          <a:solidFill>
                            <a:schemeClr val="hlink"/>
                          </a:solidFill>
                          <a:hlinkClick r:id="rId4"/>
                        </a:rPr>
                        <a:t>http://imoten-ohira.jp/view/item/000000000002</a:t>
                      </a:r>
                      <a:endParaRPr sz="1000" u="sng" dirty="0">
                        <a:solidFill>
                          <a:schemeClr val="hlink"/>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1ケース入り数</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20袋</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60個</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91475">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箱サイズ（cm）</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28×31×12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41×23×13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29750">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JANコード</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4595643018001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4974037208745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9750">
                <a:tc>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最低ロット数</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a:txBody>
                    <a:bodyPr/>
                    <a:lstStyle/>
                    <a:p>
                      <a:pPr marL="0" lvl="0" indent="0" algn="l" rtl="0">
                        <a:lnSpc>
                          <a:spcPct val="115000"/>
                        </a:lnSpc>
                        <a:spcBef>
                          <a:spcPts val="0"/>
                        </a:spcBef>
                        <a:spcAft>
                          <a:spcPts val="0"/>
                        </a:spcAft>
                        <a:buNone/>
                      </a:pPr>
                      <a:r>
                        <a:rPr lang="ja" sz="1000"/>
                        <a:t>20袋</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a:t>60個（10個×6袋）</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29750">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発注リードタイム</a:t>
                      </a:r>
                      <a:endParaRPr sz="900" b="1">
                        <a:latin typeface="MS PGothic"/>
                        <a:ea typeface="MS PGothic"/>
                        <a:cs typeface="MS PGothic"/>
                        <a:sym typeface="MS PGothic"/>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a:t>7～９日</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ja" sz="1000" dirty="0"/>
                        <a:t>7～９日</a:t>
                      </a: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sp>
        <p:nvSpPr>
          <p:cNvPr id="107" name="Google Shape;107;p18"/>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altLang="en-US" sz="2000" b="1" dirty="0">
                <a:solidFill>
                  <a:srgbClr val="FFFFFF"/>
                </a:solidFill>
              </a:rPr>
              <a:t>卸し及び通販商品</a:t>
            </a:r>
            <a:endParaRPr sz="2000" b="1"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7;p18">
            <a:extLst>
              <a:ext uri="{FF2B5EF4-FFF2-40B4-BE49-F238E27FC236}">
                <a16:creationId xmlns:a16="http://schemas.microsoft.com/office/drawing/2014/main" id="{6D75FF93-8DC9-93A1-F7FD-13F64DFE840D}"/>
              </a:ext>
            </a:extLst>
          </p:cNvPr>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altLang="en-US" sz="2000" b="1" dirty="0">
                <a:solidFill>
                  <a:srgbClr val="FFFFFF"/>
                </a:solidFill>
              </a:rPr>
              <a:t>卸し及び通販商品</a:t>
            </a:r>
            <a:endParaRPr sz="2000" b="1" dirty="0">
              <a:solidFill>
                <a:srgbClr val="FFFFFF"/>
              </a:solidFill>
            </a:endParaRPr>
          </a:p>
        </p:txBody>
      </p:sp>
      <p:graphicFrame>
        <p:nvGraphicFramePr>
          <p:cNvPr id="4" name="Google Shape;106;p18">
            <a:extLst>
              <a:ext uri="{FF2B5EF4-FFF2-40B4-BE49-F238E27FC236}">
                <a16:creationId xmlns:a16="http://schemas.microsoft.com/office/drawing/2014/main" id="{75E58725-A214-19DE-BFC0-AAA425310E4C}"/>
              </a:ext>
            </a:extLst>
          </p:cNvPr>
          <p:cNvGraphicFramePr/>
          <p:nvPr>
            <p:extLst>
              <p:ext uri="{D42A27DB-BD31-4B8C-83A1-F6EECF244321}">
                <p14:modId xmlns:p14="http://schemas.microsoft.com/office/powerpoint/2010/main" val="927928889"/>
              </p:ext>
            </p:extLst>
          </p:nvPr>
        </p:nvGraphicFramePr>
        <p:xfrm>
          <a:off x="147484" y="1255600"/>
          <a:ext cx="8845966" cy="5281691"/>
        </p:xfrm>
        <a:graphic>
          <a:graphicData uri="http://schemas.openxmlformats.org/drawingml/2006/table">
            <a:tbl>
              <a:tblPr>
                <a:noFill/>
                <a:tableStyleId>{37B910E0-1741-46A8-9835-C1B83570F02C}</a:tableStyleId>
              </a:tblPr>
              <a:tblGrid>
                <a:gridCol w="1662141">
                  <a:extLst>
                    <a:ext uri="{9D8B030D-6E8A-4147-A177-3AD203B41FA5}">
                      <a16:colId xmlns:a16="http://schemas.microsoft.com/office/drawing/2014/main" val="20000"/>
                    </a:ext>
                  </a:extLst>
                </a:gridCol>
                <a:gridCol w="932175">
                  <a:extLst>
                    <a:ext uri="{9D8B030D-6E8A-4147-A177-3AD203B41FA5}">
                      <a16:colId xmlns:a16="http://schemas.microsoft.com/office/drawing/2014/main" val="20001"/>
                    </a:ext>
                  </a:extLst>
                </a:gridCol>
                <a:gridCol w="3041700">
                  <a:extLst>
                    <a:ext uri="{9D8B030D-6E8A-4147-A177-3AD203B41FA5}">
                      <a16:colId xmlns:a16="http://schemas.microsoft.com/office/drawing/2014/main" val="20002"/>
                    </a:ext>
                  </a:extLst>
                </a:gridCol>
                <a:gridCol w="3209950">
                  <a:extLst>
                    <a:ext uri="{9D8B030D-6E8A-4147-A177-3AD203B41FA5}">
                      <a16:colId xmlns:a16="http://schemas.microsoft.com/office/drawing/2014/main" val="20003"/>
                    </a:ext>
                  </a:extLst>
                </a:gridCol>
              </a:tblGrid>
              <a:tr h="314999">
                <a:tc gridSpan="2">
                  <a:txBody>
                    <a:bodyPr/>
                    <a:lstStyle/>
                    <a:p>
                      <a:pPr marL="0" lvl="0" indent="0" algn="l" rtl="0">
                        <a:lnSpc>
                          <a:spcPct val="115000"/>
                        </a:lnSpc>
                        <a:spcBef>
                          <a:spcPts val="0"/>
                        </a:spcBef>
                        <a:spcAft>
                          <a:spcPts val="0"/>
                        </a:spcAft>
                        <a:buNone/>
                      </a:pPr>
                      <a:r>
                        <a:rPr lang="ja" sz="1200" b="1" dirty="0">
                          <a:latin typeface="MS PGothic"/>
                          <a:ea typeface="MS PGothic"/>
                          <a:cs typeface="MS PGothic"/>
                          <a:sym typeface="MS PGothic"/>
                        </a:rPr>
                        <a:t>商品名　</a:t>
                      </a:r>
                      <a:endParaRPr sz="1200" b="1" dirty="0">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JP" altLang="en-US" sz="1000" dirty="0"/>
                        <a:t>冷凍いも天</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0625">
                <a:tc gridSpan="2">
                  <a:txBody>
                    <a:bodyPr/>
                    <a:lstStyle/>
                    <a:p>
                      <a:pPr marL="0" lvl="0" indent="0" algn="l" rtl="0">
                        <a:lnSpc>
                          <a:spcPct val="115000"/>
                        </a:lnSpc>
                        <a:spcBef>
                          <a:spcPts val="0"/>
                        </a:spcBef>
                        <a:spcAft>
                          <a:spcPts val="0"/>
                        </a:spcAft>
                        <a:buNone/>
                      </a:pPr>
                      <a:r>
                        <a:rPr lang="ja" sz="1200" b="1">
                          <a:latin typeface="MS PGothic"/>
                          <a:ea typeface="MS PGothic"/>
                          <a:cs typeface="MS PGothic"/>
                          <a:sym typeface="MS PGothic"/>
                        </a:rPr>
                        <a:t>製造者</a:t>
                      </a:r>
                      <a:endParaRPr sz="12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spcBef>
                          <a:spcPts val="0"/>
                        </a:spcBef>
                        <a:spcAft>
                          <a:spcPts val="0"/>
                        </a:spcAft>
                        <a:buNone/>
                      </a:pPr>
                      <a:r>
                        <a:rPr lang="ja-JP" altLang="en-US" sz="1000" dirty="0"/>
                        <a:t>有限会社大平商店　西宮工場</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9836">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提供可能時期</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随時</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6247">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産地</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国内</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6247">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内容量</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1袋</a:t>
                      </a:r>
                      <a:r>
                        <a:rPr lang="en-US" altLang="ja-JP" sz="1000" dirty="0"/>
                        <a:t>1㎏</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97888">
                <a:tc gridSpan="2">
                  <a:txBody>
                    <a:bodyPr/>
                    <a:lstStyle/>
                    <a:p>
                      <a:pPr marL="0" lvl="0" indent="0" algn="l" rtl="0">
                        <a:lnSpc>
                          <a:spcPct val="115000"/>
                        </a:lnSpc>
                        <a:spcBef>
                          <a:spcPts val="0"/>
                        </a:spcBef>
                        <a:spcAft>
                          <a:spcPts val="0"/>
                        </a:spcAft>
                        <a:buNone/>
                      </a:pPr>
                      <a:r>
                        <a:rPr lang="ja" sz="900" b="1" dirty="0">
                          <a:latin typeface="MS PGothic"/>
                          <a:ea typeface="MS PGothic"/>
                          <a:cs typeface="MS PGothic"/>
                          <a:sym typeface="MS PGothic"/>
                        </a:rPr>
                        <a:t>原材料　</a:t>
                      </a:r>
                      <a:endParaRPr sz="900" b="1" dirty="0">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JP" altLang="en-US" sz="1050" b="0" i="0" u="none" strike="noStrike" cap="none" dirty="0">
                          <a:solidFill>
                            <a:srgbClr val="000000"/>
                          </a:solidFill>
                          <a:effectLst/>
                          <a:latin typeface="+mj-ea"/>
                          <a:ea typeface="+mj-ea"/>
                          <a:cs typeface="Arial"/>
                          <a:sym typeface="Arial"/>
                        </a:rPr>
                        <a:t>さつまいも、小麦粉、還元麦芽糖水飴（国内製造）、還元水飴、水溶性食物繊維／甘味料（スクラロース）、食塩、ベーキングパウダー、白絞油</a:t>
                      </a:r>
                      <a:endParaRPr sz="1050" dirty="0">
                        <a:latin typeface="+mj-ea"/>
                        <a:ea typeface="+mj-ea"/>
                      </a:endParaRPr>
                    </a:p>
                  </a:txBody>
                  <a:tcPr marL="28575" marR="38200"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0790">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賞味期限</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製造から</a:t>
                      </a:r>
                      <a:r>
                        <a:rPr lang="en-US" altLang="ja-JP" sz="1000" dirty="0"/>
                        <a:t>3</a:t>
                      </a:r>
                      <a:r>
                        <a:rPr lang="ja-JP" altLang="en-US" sz="1000" dirty="0"/>
                        <a:t>か月</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6247">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発送方法　</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JP" altLang="en-US" sz="1000" dirty="0"/>
                        <a:t>冷凍（−</a:t>
                      </a:r>
                      <a:r>
                        <a:rPr lang="en-US" altLang="ja-JP" sz="1000" dirty="0"/>
                        <a:t>18℃</a:t>
                      </a:r>
                      <a:r>
                        <a:rPr lang="ja-JP" altLang="en-US" sz="1000" dirty="0"/>
                        <a:t>以下）</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76247">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保存方法　</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zh-TW" altLang="en-US" sz="1000" dirty="0"/>
                        <a:t>冷凍（−</a:t>
                      </a:r>
                      <a:r>
                        <a:rPr lang="en-US" altLang="zh-TW" sz="1000" dirty="0"/>
                        <a:t>18℃</a:t>
                      </a:r>
                      <a:r>
                        <a:rPr lang="zh-TW" altLang="en-US" sz="1000" dirty="0"/>
                        <a:t>以下）</a:t>
                      </a: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76247">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卸値(税抜）</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en-US" altLang="ja-JP" sz="1000" dirty="0"/>
                        <a:t>5㎏</a:t>
                      </a:r>
                      <a:r>
                        <a:rPr lang="ja-JP" altLang="en-US" sz="1000" dirty="0"/>
                        <a:t>　</a:t>
                      </a:r>
                      <a:r>
                        <a:rPr lang="en-US" altLang="ja-JP" sz="1000" dirty="0"/>
                        <a:t>15,000</a:t>
                      </a:r>
                      <a:r>
                        <a:rPr lang="ja-JP" altLang="en-US" sz="1000" dirty="0"/>
                        <a:t>円　</a:t>
                      </a:r>
                      <a:r>
                        <a:rPr lang="en-US" altLang="ja-JP" sz="1000" dirty="0"/>
                        <a:t>10</a:t>
                      </a:r>
                      <a:r>
                        <a:rPr lang="ja-JP" altLang="en-US" sz="1000" dirty="0"/>
                        <a:t>㎏　</a:t>
                      </a:r>
                      <a:r>
                        <a:rPr lang="en-US" altLang="ja-JP" sz="1000" dirty="0"/>
                        <a:t>28,000</a:t>
                      </a:r>
                      <a:r>
                        <a:rPr lang="ja-JP" altLang="en-US" sz="1000" dirty="0"/>
                        <a:t>円</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04732">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卸値(税込）</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en-US" altLang="ja-JP" sz="1000" dirty="0"/>
                        <a:t>5㎏</a:t>
                      </a:r>
                      <a:r>
                        <a:rPr lang="ja-JP" altLang="en-US" sz="1000" dirty="0"/>
                        <a:t>　</a:t>
                      </a:r>
                      <a:r>
                        <a:rPr lang="en-US" altLang="ja-JP" sz="1000" dirty="0"/>
                        <a:t>16,200</a:t>
                      </a:r>
                      <a:r>
                        <a:rPr lang="ja-JP" altLang="en-US" sz="1000" dirty="0"/>
                        <a:t>円　</a:t>
                      </a:r>
                      <a:r>
                        <a:rPr lang="en-US" altLang="ja-JP" sz="1000" dirty="0"/>
                        <a:t>10</a:t>
                      </a:r>
                      <a:r>
                        <a:rPr lang="ja-JP" altLang="en-US" sz="1000" dirty="0"/>
                        <a:t>㎏　</a:t>
                      </a:r>
                      <a:r>
                        <a:rPr lang="en-US" altLang="ja-JP" sz="1000" dirty="0"/>
                        <a:t>30,240</a:t>
                      </a:r>
                      <a:r>
                        <a:rPr lang="ja-JP" altLang="en-US" sz="1000" dirty="0"/>
                        <a:t>円</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441855">
                <a:tc gridSpan="2">
                  <a:txBody>
                    <a:bodyPr/>
                    <a:lstStyle/>
                    <a:p>
                      <a:pPr marL="0" lvl="0" indent="0" algn="l" rtl="0">
                        <a:lnSpc>
                          <a:spcPct val="115000"/>
                        </a:lnSpc>
                        <a:spcBef>
                          <a:spcPts val="0"/>
                        </a:spcBef>
                        <a:spcAft>
                          <a:spcPts val="0"/>
                        </a:spcAft>
                        <a:buNone/>
                      </a:pPr>
                      <a:r>
                        <a:rPr lang="ja" sz="900" b="1" dirty="0"/>
                        <a:t>参考URL</a:t>
                      </a:r>
                      <a:endParaRPr sz="900" b="1"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endParaRPr sz="1000" u="sng" dirty="0">
                        <a:solidFill>
                          <a:schemeClr val="hlink"/>
                        </a:solidFill>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u="sng" dirty="0">
                        <a:solidFill>
                          <a:schemeClr val="hlink"/>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19836">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JANコード</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en-US" sz="1000" dirty="0"/>
                        <a:t>4595643018018</a:t>
                      </a:r>
                      <a:endParaRPr sz="1000" dirty="0"/>
                    </a:p>
                  </a:txBody>
                  <a:tcPr marL="28575" marR="28575" marT="19050" marB="19050">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350059">
                <a:tc>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最低ロット数</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a:txBody>
                    <a:bodyPr/>
                    <a:lstStyle/>
                    <a:p>
                      <a:pPr marL="0" lvl="0" indent="0" algn="l" rtl="0">
                        <a:spcBef>
                          <a:spcPts val="0"/>
                        </a:spcBef>
                        <a:spcAft>
                          <a:spcPts val="0"/>
                        </a:spcAft>
                        <a:buNone/>
                      </a:pPr>
                      <a:endParaRPr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a:txBody>
                    <a:bodyPr/>
                    <a:lstStyle/>
                    <a:p>
                      <a:pPr marL="0" lvl="0" indent="0" algn="l" rtl="0">
                        <a:lnSpc>
                          <a:spcPct val="115000"/>
                        </a:lnSpc>
                        <a:spcBef>
                          <a:spcPts val="0"/>
                        </a:spcBef>
                        <a:spcAft>
                          <a:spcPts val="0"/>
                        </a:spcAft>
                        <a:buNone/>
                      </a:pPr>
                      <a:r>
                        <a:rPr lang="en-US" sz="1000" dirty="0"/>
                        <a:t>5</a:t>
                      </a:r>
                      <a:r>
                        <a:rPr lang="ja-JP" altLang="en-US" sz="1000" dirty="0"/>
                        <a:t>㎏から</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19836">
                <a:tc gridSpan="2">
                  <a:txBody>
                    <a:bodyPr/>
                    <a:lstStyle/>
                    <a:p>
                      <a:pPr marL="0" lvl="0" indent="0" algn="l" rtl="0">
                        <a:lnSpc>
                          <a:spcPct val="115000"/>
                        </a:lnSpc>
                        <a:spcBef>
                          <a:spcPts val="0"/>
                        </a:spcBef>
                        <a:spcAft>
                          <a:spcPts val="0"/>
                        </a:spcAft>
                        <a:buNone/>
                      </a:pPr>
                      <a:r>
                        <a:rPr lang="ja" sz="900" b="1">
                          <a:latin typeface="MS PGothic"/>
                          <a:ea typeface="MS PGothic"/>
                          <a:cs typeface="MS PGothic"/>
                          <a:sym typeface="MS PGothic"/>
                        </a:rPr>
                        <a:t>発注リードタイム</a:t>
                      </a:r>
                      <a:endParaRPr sz="900" b="1">
                        <a:latin typeface="MS PGothic"/>
                        <a:ea typeface="MS PGothic"/>
                        <a:cs typeface="MS PGothic"/>
                        <a:sym typeface="MS PGothic"/>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2F3"/>
                    </a:solidFill>
                  </a:tcPr>
                </a:tc>
                <a:tc hMerge="1">
                  <a:txBody>
                    <a:bodyPr/>
                    <a:lstStyle/>
                    <a:p>
                      <a:endParaRPr lang="ja-JP"/>
                    </a:p>
                  </a:txBody>
                  <a:tcPr/>
                </a:tc>
                <a:tc>
                  <a:txBody>
                    <a:bodyPr/>
                    <a:lstStyle/>
                    <a:p>
                      <a:pPr marL="0" lvl="0" indent="0" algn="l" rtl="0">
                        <a:lnSpc>
                          <a:spcPct val="115000"/>
                        </a:lnSpc>
                        <a:spcBef>
                          <a:spcPts val="0"/>
                        </a:spcBef>
                        <a:spcAft>
                          <a:spcPts val="0"/>
                        </a:spcAft>
                        <a:buNone/>
                      </a:pPr>
                      <a:r>
                        <a:rPr lang="ja" sz="1000" dirty="0"/>
                        <a:t>7～９日</a:t>
                      </a:r>
                      <a:endParaRPr sz="1000"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66741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p:nvPr/>
        </p:nvSpPr>
        <p:spPr>
          <a:xfrm>
            <a:off x="491450" y="385250"/>
            <a:ext cx="8161200" cy="432000"/>
          </a:xfrm>
          <a:prstGeom prst="rect">
            <a:avLst/>
          </a:prstGeom>
          <a:gradFill>
            <a:gsLst>
              <a:gs pos="0">
                <a:srgbClr val="FFF6DB"/>
              </a:gs>
              <a:gs pos="100000">
                <a:srgbClr val="FAD15C"/>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altLang="en-US" sz="2000" b="1" dirty="0">
                <a:solidFill>
                  <a:srgbClr val="FFFFFF"/>
                </a:solidFill>
              </a:rPr>
              <a:t>店舗情報</a:t>
            </a:r>
            <a:endParaRPr sz="2000" b="1" dirty="0">
              <a:solidFill>
                <a:srgbClr val="FFFFFF"/>
              </a:solidFill>
            </a:endParaRPr>
          </a:p>
        </p:txBody>
      </p:sp>
      <p:sp>
        <p:nvSpPr>
          <p:cNvPr id="86" name="Google Shape;86;p17"/>
          <p:cNvSpPr txBox="1"/>
          <p:nvPr/>
        </p:nvSpPr>
        <p:spPr>
          <a:xfrm>
            <a:off x="514038" y="978925"/>
            <a:ext cx="8009400" cy="52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2"/>
              </a:solidFill>
            </a:endParaRPr>
          </a:p>
        </p:txBody>
      </p:sp>
      <p:sp>
        <p:nvSpPr>
          <p:cNvPr id="90" name="Google Shape;90;p17"/>
          <p:cNvSpPr/>
          <p:nvPr/>
        </p:nvSpPr>
        <p:spPr>
          <a:xfrm>
            <a:off x="517025" y="886679"/>
            <a:ext cx="2838300" cy="68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700" b="1" dirty="0">
                <a:solidFill>
                  <a:schemeClr val="dk1"/>
                </a:solidFill>
              </a:rPr>
              <a:t>日曜市</a:t>
            </a:r>
            <a:endParaRPr lang="ja-JP" altLang="en-US" sz="1700" b="1" dirty="0">
              <a:solidFill>
                <a:srgbClr val="434343"/>
              </a:solidFill>
            </a:endParaRPr>
          </a:p>
        </p:txBody>
      </p:sp>
      <p:sp>
        <p:nvSpPr>
          <p:cNvPr id="93" name="Google Shape;93;p17"/>
          <p:cNvSpPr/>
          <p:nvPr/>
        </p:nvSpPr>
        <p:spPr>
          <a:xfrm>
            <a:off x="4681790" y="978925"/>
            <a:ext cx="2838300" cy="5944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800" b="1" dirty="0">
                <a:solidFill>
                  <a:schemeClr val="dk1"/>
                </a:solidFill>
              </a:rPr>
              <a:t>木曜市</a:t>
            </a:r>
            <a:endParaRPr sz="1800" b="1" dirty="0">
              <a:solidFill>
                <a:srgbClr val="434343"/>
              </a:solidFill>
            </a:endParaRPr>
          </a:p>
        </p:txBody>
      </p:sp>
      <p:pic>
        <p:nvPicPr>
          <p:cNvPr id="7" name="Picture 2" descr="日曜市・木曜市写真1">
            <a:extLst>
              <a:ext uri="{FF2B5EF4-FFF2-40B4-BE49-F238E27FC236}">
                <a16:creationId xmlns:a16="http://schemas.microsoft.com/office/drawing/2014/main" id="{55E210E1-B757-3832-9B3A-B8D146B34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89" b="28833"/>
          <a:stretch/>
        </p:blipFill>
        <p:spPr bwMode="auto">
          <a:xfrm>
            <a:off x="484570" y="1483205"/>
            <a:ext cx="3934928" cy="2523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a:extLst>
              <a:ext uri="{FF2B5EF4-FFF2-40B4-BE49-F238E27FC236}">
                <a16:creationId xmlns:a16="http://schemas.microsoft.com/office/drawing/2014/main" id="{330DDFB6-4AF2-C935-895B-4FB990927FD6}"/>
              </a:ext>
            </a:extLst>
          </p:cNvPr>
          <p:cNvGraphicFramePr>
            <a:graphicFrameLocks noGrp="1"/>
          </p:cNvGraphicFramePr>
          <p:nvPr>
            <p:extLst>
              <p:ext uri="{D42A27DB-BD31-4B8C-83A1-F6EECF244321}">
                <p14:modId xmlns:p14="http://schemas.microsoft.com/office/powerpoint/2010/main" val="1122106014"/>
              </p:ext>
            </p:extLst>
          </p:nvPr>
        </p:nvGraphicFramePr>
        <p:xfrm>
          <a:off x="522758" y="4216555"/>
          <a:ext cx="3902872" cy="2316480"/>
        </p:xfrm>
        <a:graphic>
          <a:graphicData uri="http://schemas.openxmlformats.org/drawingml/2006/table">
            <a:tbl>
              <a:tblPr firstRow="1" bandRow="1">
                <a:tableStyleId>{E068F8EA-7279-4D5E-8F6C-4FEE93D6723B}</a:tableStyleId>
              </a:tblPr>
              <a:tblGrid>
                <a:gridCol w="1005100">
                  <a:extLst>
                    <a:ext uri="{9D8B030D-6E8A-4147-A177-3AD203B41FA5}">
                      <a16:colId xmlns:a16="http://schemas.microsoft.com/office/drawing/2014/main" val="2986258983"/>
                    </a:ext>
                  </a:extLst>
                </a:gridCol>
                <a:gridCol w="2897772">
                  <a:extLst>
                    <a:ext uri="{9D8B030D-6E8A-4147-A177-3AD203B41FA5}">
                      <a16:colId xmlns:a16="http://schemas.microsoft.com/office/drawing/2014/main" val="1417504913"/>
                    </a:ext>
                  </a:extLst>
                </a:gridCol>
              </a:tblGrid>
              <a:tr h="753292">
                <a:tc>
                  <a:txBody>
                    <a:bodyPr/>
                    <a:lstStyle/>
                    <a:p>
                      <a:pPr algn="ctr"/>
                      <a:r>
                        <a:rPr kumimoji="1" lang="ja-JP" altLang="en-US" dirty="0"/>
                        <a:t>営業時間</a:t>
                      </a:r>
                    </a:p>
                  </a:txBody>
                  <a:tcPr anchor="ctr"/>
                </a:tc>
                <a:tc>
                  <a:txBody>
                    <a:bodyPr/>
                    <a:lstStyle/>
                    <a:p>
                      <a:r>
                        <a:rPr lang="en-US" altLang="ja-JP" sz="1400" b="0" i="0" u="none" strike="noStrike" cap="none" dirty="0">
                          <a:solidFill>
                            <a:srgbClr val="000000"/>
                          </a:solidFill>
                          <a:effectLst/>
                          <a:latin typeface="Calibri"/>
                          <a:ea typeface="Calibri"/>
                          <a:cs typeface="Calibri"/>
                          <a:sym typeface="Arial"/>
                        </a:rPr>
                        <a:t>7</a:t>
                      </a:r>
                      <a:r>
                        <a:rPr lang="ja-JP" altLang="en-US" sz="1400" b="0" i="0" u="none" strike="noStrike" cap="none" dirty="0">
                          <a:solidFill>
                            <a:srgbClr val="000000"/>
                          </a:solidFill>
                          <a:effectLst/>
                          <a:latin typeface="Calibri"/>
                          <a:ea typeface="Calibri"/>
                          <a:cs typeface="Calibri"/>
                          <a:sym typeface="Arial"/>
                        </a:rPr>
                        <a:t>時頃</a:t>
                      </a:r>
                      <a:r>
                        <a:rPr lang="en-US" altLang="ja-JP" sz="1400" b="0" i="0" u="none" strike="noStrike" cap="none" dirty="0">
                          <a:solidFill>
                            <a:srgbClr val="000000"/>
                          </a:solidFill>
                          <a:effectLst/>
                          <a:latin typeface="Calibri"/>
                          <a:ea typeface="Calibri"/>
                          <a:cs typeface="Calibri"/>
                          <a:sym typeface="Arial"/>
                        </a:rPr>
                        <a:t>〜15</a:t>
                      </a:r>
                      <a:r>
                        <a:rPr lang="ja-JP" altLang="en-US" sz="1400" b="0" i="0" u="none" strike="noStrike" cap="none" dirty="0">
                          <a:solidFill>
                            <a:srgbClr val="000000"/>
                          </a:solidFill>
                          <a:effectLst/>
                          <a:latin typeface="Calibri"/>
                          <a:ea typeface="Calibri"/>
                          <a:cs typeface="Calibri"/>
                          <a:sym typeface="Arial"/>
                        </a:rPr>
                        <a:t>時頃</a:t>
                      </a:r>
                      <a:endParaRPr lang="en-US" altLang="ja-JP" sz="1400" b="0" i="0" u="none" strike="noStrike" cap="none" dirty="0">
                        <a:solidFill>
                          <a:srgbClr val="000000"/>
                        </a:solidFill>
                        <a:effectLst/>
                        <a:latin typeface="Calibri"/>
                        <a:ea typeface="Calibri"/>
                        <a:cs typeface="Calibri"/>
                        <a:sym typeface="Arial"/>
                      </a:endParaRPr>
                    </a:p>
                    <a:p>
                      <a:r>
                        <a:rPr lang="en-US" altLang="ja-JP" sz="1000" b="0" i="0" u="none" strike="noStrike" cap="none" dirty="0">
                          <a:solidFill>
                            <a:srgbClr val="000000"/>
                          </a:solidFill>
                          <a:effectLst/>
                          <a:latin typeface="Calibri"/>
                          <a:ea typeface="Calibri"/>
                          <a:cs typeface="Calibri"/>
                          <a:sym typeface="Arial"/>
                        </a:rPr>
                        <a:t>※</a:t>
                      </a:r>
                      <a:r>
                        <a:rPr lang="ja-JP" altLang="en-US" sz="1000" b="0" i="0" u="none" strike="noStrike" cap="none" dirty="0">
                          <a:solidFill>
                            <a:srgbClr val="000000"/>
                          </a:solidFill>
                          <a:effectLst/>
                          <a:latin typeface="Calibri"/>
                          <a:ea typeface="Calibri"/>
                          <a:cs typeface="Calibri"/>
                          <a:sym typeface="Arial"/>
                        </a:rPr>
                        <a:t>営業時間は都合により前後する場合がございます。予めご了承ください。</a:t>
                      </a:r>
                      <a:endParaRPr kumimoji="1" lang="ja-JP" altLang="en-US" sz="1000" dirty="0"/>
                    </a:p>
                  </a:txBody>
                  <a:tcPr anchor="ctr"/>
                </a:tc>
                <a:extLst>
                  <a:ext uri="{0D108BD9-81ED-4DB2-BD59-A6C34878D82A}">
                    <a16:rowId xmlns:a16="http://schemas.microsoft.com/office/drawing/2014/main" val="3503544609"/>
                  </a:ext>
                </a:extLst>
              </a:tr>
              <a:tr h="710540">
                <a:tc>
                  <a:txBody>
                    <a:bodyPr/>
                    <a:lstStyle/>
                    <a:p>
                      <a:pPr algn="ctr"/>
                      <a:r>
                        <a:rPr lang="ja-JP" altLang="en-US" sz="1400" b="0" i="0" u="none" strike="noStrike" cap="none" dirty="0">
                          <a:solidFill>
                            <a:srgbClr val="000000"/>
                          </a:solidFill>
                          <a:effectLst/>
                          <a:latin typeface="Calibri"/>
                          <a:ea typeface="Calibri"/>
                          <a:cs typeface="Calibri"/>
                          <a:sym typeface="Arial"/>
                        </a:rPr>
                        <a:t>定休日</a:t>
                      </a:r>
                      <a:endParaRPr kumimoji="1" lang="ja-JP" altLang="en-US" dirty="0"/>
                    </a:p>
                  </a:txBody>
                  <a:tcPr anchor="ctr"/>
                </a:tc>
                <a:tc>
                  <a:txBody>
                    <a:bodyPr/>
                    <a:lstStyle/>
                    <a:p>
                      <a:r>
                        <a:rPr lang="en-US" altLang="ja-JP" sz="1400" b="0" i="0" u="none" strike="noStrike" cap="none" dirty="0">
                          <a:solidFill>
                            <a:srgbClr val="000000"/>
                          </a:solidFill>
                          <a:effectLst/>
                          <a:latin typeface="Calibri"/>
                          <a:ea typeface="Calibri"/>
                          <a:cs typeface="Calibri"/>
                          <a:sym typeface="Arial"/>
                        </a:rPr>
                        <a:t>8</a:t>
                      </a:r>
                      <a:r>
                        <a:rPr lang="ja-JP" altLang="en-US" sz="1400" b="0" i="0" u="none" strike="noStrike" cap="none" dirty="0">
                          <a:solidFill>
                            <a:srgbClr val="000000"/>
                          </a:solidFill>
                          <a:effectLst/>
                          <a:latin typeface="Calibri"/>
                          <a:ea typeface="Calibri"/>
                          <a:cs typeface="Calibri"/>
                          <a:sym typeface="Arial"/>
                        </a:rPr>
                        <a:t>月</a:t>
                      </a:r>
                    </a:p>
                    <a:p>
                      <a:r>
                        <a:rPr lang="en-US" altLang="ja-JP" sz="1000" b="0" i="0" u="none" strike="noStrike" cap="none" dirty="0">
                          <a:solidFill>
                            <a:srgbClr val="000000"/>
                          </a:solidFill>
                          <a:effectLst/>
                          <a:latin typeface="Calibri"/>
                          <a:ea typeface="Calibri"/>
                          <a:cs typeface="Calibri"/>
                          <a:sym typeface="Arial"/>
                        </a:rPr>
                        <a:t>※8</a:t>
                      </a:r>
                      <a:r>
                        <a:rPr lang="ja-JP" altLang="en-US" sz="1000" b="0" i="0" u="none" strike="noStrike" cap="none" dirty="0">
                          <a:solidFill>
                            <a:srgbClr val="000000"/>
                          </a:solidFill>
                          <a:effectLst/>
                          <a:latin typeface="Calibri"/>
                          <a:ea typeface="Calibri"/>
                          <a:cs typeface="Calibri"/>
                          <a:sym typeface="Arial"/>
                        </a:rPr>
                        <a:t>月は材料調達が難しいため、休業となります。</a:t>
                      </a:r>
                    </a:p>
                  </a:txBody>
                  <a:tcPr anchor="ctr"/>
                </a:tc>
                <a:extLst>
                  <a:ext uri="{0D108BD9-81ED-4DB2-BD59-A6C34878D82A}">
                    <a16:rowId xmlns:a16="http://schemas.microsoft.com/office/drawing/2014/main" val="2889292535"/>
                  </a:ext>
                </a:extLst>
              </a:tr>
              <a:tr h="852648">
                <a:tc>
                  <a:txBody>
                    <a:bodyPr/>
                    <a:lstStyle/>
                    <a:p>
                      <a:pPr algn="ctr"/>
                      <a:r>
                        <a:rPr lang="ja-JP" altLang="en-US" sz="1400" b="0" i="0" u="none" strike="noStrike" cap="none" dirty="0">
                          <a:solidFill>
                            <a:srgbClr val="000000"/>
                          </a:solidFill>
                          <a:effectLst/>
                          <a:latin typeface="Calibri"/>
                          <a:ea typeface="Calibri"/>
                          <a:cs typeface="Calibri"/>
                          <a:sym typeface="Arial"/>
                        </a:rPr>
                        <a:t>アクセス</a:t>
                      </a:r>
                      <a:endParaRPr kumimoji="1" lang="ja-JP" altLang="en-US" dirty="0"/>
                    </a:p>
                  </a:txBody>
                  <a:tcPr anchor="ctr"/>
                </a:tc>
                <a:tc>
                  <a:txBody>
                    <a:bodyPr/>
                    <a:lstStyle/>
                    <a:p>
                      <a:r>
                        <a:rPr lang="ja-JP" altLang="en-US" sz="1400" b="0" i="0" u="none" strike="noStrike" cap="none" dirty="0">
                          <a:solidFill>
                            <a:srgbClr val="000000"/>
                          </a:solidFill>
                          <a:effectLst/>
                          <a:latin typeface="Calibri"/>
                          <a:ea typeface="Calibri"/>
                          <a:cs typeface="Calibri"/>
                          <a:sym typeface="Arial"/>
                        </a:rPr>
                        <a:t>〒</a:t>
                      </a:r>
                      <a:r>
                        <a:rPr lang="en-US" altLang="ja-JP" sz="1400" b="0" i="0" u="none" strike="noStrike" cap="none" dirty="0">
                          <a:solidFill>
                            <a:srgbClr val="000000"/>
                          </a:solidFill>
                          <a:effectLst/>
                          <a:latin typeface="Calibri"/>
                          <a:ea typeface="Calibri"/>
                          <a:cs typeface="Calibri"/>
                          <a:sym typeface="Arial"/>
                        </a:rPr>
                        <a:t>780-0842</a:t>
                      </a:r>
                      <a:br>
                        <a:rPr lang="en-US" altLang="ja-JP" sz="1400" b="0" i="0" u="none" strike="noStrike" cap="none" dirty="0">
                          <a:solidFill>
                            <a:srgbClr val="000000"/>
                          </a:solidFill>
                          <a:effectLst/>
                          <a:latin typeface="Calibri"/>
                          <a:ea typeface="Calibri"/>
                          <a:cs typeface="Calibri"/>
                          <a:sym typeface="Arial"/>
                        </a:rPr>
                      </a:br>
                      <a:r>
                        <a:rPr lang="ja-JP" altLang="en-US" sz="1400" b="0" i="0" u="none" strike="noStrike" cap="none" dirty="0">
                          <a:solidFill>
                            <a:srgbClr val="000000"/>
                          </a:solidFill>
                          <a:effectLst/>
                          <a:latin typeface="Calibri"/>
                          <a:ea typeface="Calibri"/>
                          <a:cs typeface="Calibri"/>
                          <a:sym typeface="Arial"/>
                        </a:rPr>
                        <a:t>高知県高知市追手筋</a:t>
                      </a:r>
                      <a:r>
                        <a:rPr lang="en-US" altLang="ja-JP" sz="1400" b="0" i="0" u="none" strike="noStrike" cap="none" dirty="0">
                          <a:solidFill>
                            <a:srgbClr val="000000"/>
                          </a:solidFill>
                          <a:effectLst/>
                          <a:latin typeface="Calibri"/>
                          <a:ea typeface="Calibri"/>
                          <a:cs typeface="Calibri"/>
                          <a:sym typeface="Arial"/>
                        </a:rPr>
                        <a:t>1</a:t>
                      </a:r>
                      <a:r>
                        <a:rPr lang="ja-JP" altLang="en-US" sz="1400" b="0" i="0" u="none" strike="noStrike" cap="none" dirty="0">
                          <a:solidFill>
                            <a:srgbClr val="000000"/>
                          </a:solidFill>
                          <a:effectLst/>
                          <a:latin typeface="Calibri"/>
                          <a:ea typeface="Calibri"/>
                          <a:cs typeface="Calibri"/>
                          <a:sym typeface="Arial"/>
                        </a:rPr>
                        <a:t>丁目・</a:t>
                      </a:r>
                      <a:r>
                        <a:rPr lang="en-US" altLang="ja-JP" sz="1400" b="0" i="0" u="none" strike="noStrike" cap="none" dirty="0">
                          <a:solidFill>
                            <a:srgbClr val="000000"/>
                          </a:solidFill>
                          <a:effectLst/>
                          <a:latin typeface="Calibri"/>
                          <a:ea typeface="Calibri"/>
                          <a:cs typeface="Calibri"/>
                          <a:sym typeface="Arial"/>
                        </a:rPr>
                        <a:t>2</a:t>
                      </a:r>
                      <a:r>
                        <a:rPr lang="ja-JP" altLang="en-US" sz="1400" b="0" i="0" u="none" strike="noStrike" cap="none" dirty="0">
                          <a:solidFill>
                            <a:srgbClr val="000000"/>
                          </a:solidFill>
                          <a:effectLst/>
                          <a:latin typeface="Calibri"/>
                          <a:ea typeface="Calibri"/>
                          <a:cs typeface="Calibri"/>
                          <a:sym typeface="Arial"/>
                        </a:rPr>
                        <a:t>丁目</a:t>
                      </a:r>
                    </a:p>
                    <a:p>
                      <a:r>
                        <a:rPr lang="ja-JP" altLang="en-US" sz="1400" b="0" i="0" u="none" strike="noStrike" cap="none" dirty="0">
                          <a:solidFill>
                            <a:srgbClr val="000000"/>
                          </a:solidFill>
                          <a:effectLst/>
                          <a:latin typeface="Calibri"/>
                          <a:ea typeface="Calibri"/>
                          <a:cs typeface="Calibri"/>
                          <a:sym typeface="Arial"/>
                        </a:rPr>
                        <a:t>高知駅から車で</a:t>
                      </a:r>
                      <a:r>
                        <a:rPr lang="en-US" altLang="ja-JP" sz="1400" b="0" i="0" u="none" strike="noStrike" cap="none" dirty="0">
                          <a:solidFill>
                            <a:srgbClr val="000000"/>
                          </a:solidFill>
                          <a:effectLst/>
                          <a:latin typeface="Calibri"/>
                          <a:ea typeface="Calibri"/>
                          <a:cs typeface="Calibri"/>
                          <a:sym typeface="Arial"/>
                        </a:rPr>
                        <a:t>5</a:t>
                      </a:r>
                      <a:r>
                        <a:rPr lang="ja-JP" altLang="en-US" sz="1400" b="0" i="0" u="none" strike="noStrike" cap="none" dirty="0">
                          <a:solidFill>
                            <a:srgbClr val="000000"/>
                          </a:solidFill>
                          <a:effectLst/>
                          <a:latin typeface="Calibri"/>
                          <a:ea typeface="Calibri"/>
                          <a:cs typeface="Calibri"/>
                          <a:sym typeface="Arial"/>
                        </a:rPr>
                        <a:t>分</a:t>
                      </a:r>
                    </a:p>
                  </a:txBody>
                  <a:tcPr anchor="ctr"/>
                </a:tc>
                <a:extLst>
                  <a:ext uri="{0D108BD9-81ED-4DB2-BD59-A6C34878D82A}">
                    <a16:rowId xmlns:a16="http://schemas.microsoft.com/office/drawing/2014/main" val="2688852374"/>
                  </a:ext>
                </a:extLst>
              </a:tr>
            </a:tbl>
          </a:graphicData>
        </a:graphic>
      </p:graphicFrame>
      <p:pic>
        <p:nvPicPr>
          <p:cNvPr id="10" name="Picture 2">
            <a:extLst>
              <a:ext uri="{FF2B5EF4-FFF2-40B4-BE49-F238E27FC236}">
                <a16:creationId xmlns:a16="http://schemas.microsoft.com/office/drawing/2014/main" id="{E130530F-630D-F904-3CE1-B89E076AF870}"/>
              </a:ext>
            </a:extLst>
          </p:cNvPr>
          <p:cNvPicPr>
            <a:picLocks noChangeAspect="1" noChangeArrowheads="1"/>
          </p:cNvPicPr>
          <p:nvPr/>
        </p:nvPicPr>
        <p:blipFill>
          <a:blip r:embed="rId4"/>
          <a:srcRect t="670" b="670"/>
          <a:stretch/>
        </p:blipFill>
        <p:spPr bwMode="auto">
          <a:xfrm>
            <a:off x="4717722" y="1483205"/>
            <a:ext cx="3934928" cy="2523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 10">
            <a:extLst>
              <a:ext uri="{FF2B5EF4-FFF2-40B4-BE49-F238E27FC236}">
                <a16:creationId xmlns:a16="http://schemas.microsoft.com/office/drawing/2014/main" id="{22BC7E80-BD0C-0EED-EE56-0B9D4AE7BCAD}"/>
              </a:ext>
            </a:extLst>
          </p:cNvPr>
          <p:cNvGraphicFramePr>
            <a:graphicFrameLocks noGrp="1"/>
          </p:cNvGraphicFramePr>
          <p:nvPr>
            <p:extLst>
              <p:ext uri="{D42A27DB-BD31-4B8C-83A1-F6EECF244321}">
                <p14:modId xmlns:p14="http://schemas.microsoft.com/office/powerpoint/2010/main" val="3492663579"/>
              </p:ext>
            </p:extLst>
          </p:nvPr>
        </p:nvGraphicFramePr>
        <p:xfrm>
          <a:off x="4733750" y="4216555"/>
          <a:ext cx="3902872" cy="2316480"/>
        </p:xfrm>
        <a:graphic>
          <a:graphicData uri="http://schemas.openxmlformats.org/drawingml/2006/table">
            <a:tbl>
              <a:tblPr firstRow="1" bandRow="1">
                <a:tableStyleId>{E068F8EA-7279-4D5E-8F6C-4FEE93D6723B}</a:tableStyleId>
              </a:tblPr>
              <a:tblGrid>
                <a:gridCol w="1005100">
                  <a:extLst>
                    <a:ext uri="{9D8B030D-6E8A-4147-A177-3AD203B41FA5}">
                      <a16:colId xmlns:a16="http://schemas.microsoft.com/office/drawing/2014/main" val="2986258983"/>
                    </a:ext>
                  </a:extLst>
                </a:gridCol>
                <a:gridCol w="2897772">
                  <a:extLst>
                    <a:ext uri="{9D8B030D-6E8A-4147-A177-3AD203B41FA5}">
                      <a16:colId xmlns:a16="http://schemas.microsoft.com/office/drawing/2014/main" val="1417504913"/>
                    </a:ext>
                  </a:extLst>
                </a:gridCol>
              </a:tblGrid>
              <a:tr h="753292">
                <a:tc>
                  <a:txBody>
                    <a:bodyPr/>
                    <a:lstStyle/>
                    <a:p>
                      <a:pPr algn="ctr"/>
                      <a:r>
                        <a:rPr kumimoji="1" lang="ja-JP" altLang="en-US" dirty="0"/>
                        <a:t>営業時間</a:t>
                      </a:r>
                    </a:p>
                  </a:txBody>
                  <a:tcPr anchor="ctr"/>
                </a:tc>
                <a:tc>
                  <a:txBody>
                    <a:bodyPr/>
                    <a:lstStyle/>
                    <a:p>
                      <a:r>
                        <a:rPr lang="en-US" altLang="ja-JP" sz="1400" b="0" i="0" u="none" strike="noStrike" cap="none" dirty="0">
                          <a:solidFill>
                            <a:srgbClr val="000000"/>
                          </a:solidFill>
                          <a:effectLst/>
                          <a:latin typeface="Calibri"/>
                          <a:ea typeface="Calibri"/>
                          <a:cs typeface="Calibri"/>
                          <a:sym typeface="Arial"/>
                        </a:rPr>
                        <a:t>7</a:t>
                      </a:r>
                      <a:r>
                        <a:rPr lang="ja-JP" altLang="en-US" sz="1400" b="0" i="0" u="none" strike="noStrike" cap="none" dirty="0">
                          <a:solidFill>
                            <a:srgbClr val="000000"/>
                          </a:solidFill>
                          <a:effectLst/>
                          <a:latin typeface="Calibri"/>
                          <a:ea typeface="Calibri"/>
                          <a:cs typeface="Calibri"/>
                          <a:sym typeface="Arial"/>
                        </a:rPr>
                        <a:t>時頃</a:t>
                      </a:r>
                      <a:r>
                        <a:rPr lang="en-US" altLang="ja-JP" sz="1400" b="0" i="0" u="none" strike="noStrike" cap="none" dirty="0">
                          <a:solidFill>
                            <a:srgbClr val="000000"/>
                          </a:solidFill>
                          <a:effectLst/>
                          <a:latin typeface="Calibri"/>
                          <a:ea typeface="Calibri"/>
                          <a:cs typeface="Calibri"/>
                          <a:sym typeface="Arial"/>
                        </a:rPr>
                        <a:t>〜15</a:t>
                      </a:r>
                      <a:r>
                        <a:rPr lang="ja-JP" altLang="en-US" sz="1400" b="0" i="0" u="none" strike="noStrike" cap="none" dirty="0">
                          <a:solidFill>
                            <a:srgbClr val="000000"/>
                          </a:solidFill>
                          <a:effectLst/>
                          <a:latin typeface="Calibri"/>
                          <a:ea typeface="Calibri"/>
                          <a:cs typeface="Calibri"/>
                          <a:sym typeface="Arial"/>
                        </a:rPr>
                        <a:t>時頃</a:t>
                      </a:r>
                      <a:endParaRPr lang="en-US" altLang="ja-JP" sz="1400" b="0" i="0" u="none" strike="noStrike" cap="none" dirty="0">
                        <a:solidFill>
                          <a:srgbClr val="000000"/>
                        </a:solidFill>
                        <a:effectLst/>
                        <a:latin typeface="Calibri"/>
                        <a:ea typeface="Calibri"/>
                        <a:cs typeface="Calibri"/>
                        <a:sym typeface="Arial"/>
                      </a:endParaRPr>
                    </a:p>
                    <a:p>
                      <a:r>
                        <a:rPr lang="en-US" altLang="ja-JP" sz="1000" b="0" i="0" u="none" strike="noStrike" cap="none" dirty="0">
                          <a:solidFill>
                            <a:srgbClr val="000000"/>
                          </a:solidFill>
                          <a:effectLst/>
                          <a:latin typeface="Calibri"/>
                          <a:ea typeface="Calibri"/>
                          <a:cs typeface="Calibri"/>
                          <a:sym typeface="Arial"/>
                        </a:rPr>
                        <a:t>※</a:t>
                      </a:r>
                      <a:r>
                        <a:rPr lang="ja-JP" altLang="en-US" sz="1000" b="0" i="0" u="none" strike="noStrike" cap="none" dirty="0">
                          <a:solidFill>
                            <a:srgbClr val="000000"/>
                          </a:solidFill>
                          <a:effectLst/>
                          <a:latin typeface="Calibri"/>
                          <a:ea typeface="Calibri"/>
                          <a:cs typeface="Calibri"/>
                          <a:sym typeface="Arial"/>
                        </a:rPr>
                        <a:t>営業時間は都合により前後する場合がございます。予めご了承ください。</a:t>
                      </a:r>
                      <a:endParaRPr kumimoji="1" lang="ja-JP" altLang="en-US" sz="1000" dirty="0"/>
                    </a:p>
                  </a:txBody>
                  <a:tcPr anchor="ctr"/>
                </a:tc>
                <a:extLst>
                  <a:ext uri="{0D108BD9-81ED-4DB2-BD59-A6C34878D82A}">
                    <a16:rowId xmlns:a16="http://schemas.microsoft.com/office/drawing/2014/main" val="3503544609"/>
                  </a:ext>
                </a:extLst>
              </a:tr>
              <a:tr h="710540">
                <a:tc>
                  <a:txBody>
                    <a:bodyPr/>
                    <a:lstStyle/>
                    <a:p>
                      <a:pPr algn="ctr"/>
                      <a:r>
                        <a:rPr lang="ja-JP" altLang="en-US" sz="1400" b="0" i="0" u="none" strike="noStrike" cap="none" dirty="0">
                          <a:solidFill>
                            <a:srgbClr val="000000"/>
                          </a:solidFill>
                          <a:effectLst/>
                          <a:latin typeface="Calibri"/>
                          <a:ea typeface="Calibri"/>
                          <a:cs typeface="Calibri"/>
                          <a:sym typeface="Arial"/>
                        </a:rPr>
                        <a:t>定休日</a:t>
                      </a:r>
                      <a:endParaRPr kumimoji="1" lang="ja-JP" altLang="en-US" dirty="0"/>
                    </a:p>
                  </a:txBody>
                  <a:tcPr anchor="ctr"/>
                </a:tc>
                <a:tc>
                  <a:txBody>
                    <a:bodyPr/>
                    <a:lstStyle/>
                    <a:p>
                      <a:r>
                        <a:rPr lang="en-US" altLang="ja-JP" sz="1400" b="0" i="0" u="none" strike="noStrike" cap="none" dirty="0">
                          <a:solidFill>
                            <a:srgbClr val="000000"/>
                          </a:solidFill>
                          <a:effectLst/>
                          <a:latin typeface="Calibri"/>
                          <a:ea typeface="Calibri"/>
                          <a:cs typeface="Calibri"/>
                          <a:sym typeface="Arial"/>
                        </a:rPr>
                        <a:t>8</a:t>
                      </a:r>
                      <a:r>
                        <a:rPr lang="ja-JP" altLang="en-US" sz="1400" b="0" i="0" u="none" strike="noStrike" cap="none" dirty="0">
                          <a:solidFill>
                            <a:srgbClr val="000000"/>
                          </a:solidFill>
                          <a:effectLst/>
                          <a:latin typeface="Calibri"/>
                          <a:ea typeface="Calibri"/>
                          <a:cs typeface="Calibri"/>
                          <a:sym typeface="Arial"/>
                        </a:rPr>
                        <a:t>月</a:t>
                      </a:r>
                    </a:p>
                    <a:p>
                      <a:r>
                        <a:rPr lang="en-US" altLang="ja-JP" sz="1000" b="0" i="0" u="none" strike="noStrike" cap="none" dirty="0">
                          <a:solidFill>
                            <a:srgbClr val="000000"/>
                          </a:solidFill>
                          <a:effectLst/>
                          <a:latin typeface="Calibri"/>
                          <a:ea typeface="Calibri"/>
                          <a:cs typeface="Calibri"/>
                          <a:sym typeface="Arial"/>
                        </a:rPr>
                        <a:t>※8</a:t>
                      </a:r>
                      <a:r>
                        <a:rPr lang="ja-JP" altLang="en-US" sz="1000" b="0" i="0" u="none" strike="noStrike" cap="none" dirty="0">
                          <a:solidFill>
                            <a:srgbClr val="000000"/>
                          </a:solidFill>
                          <a:effectLst/>
                          <a:latin typeface="Calibri"/>
                          <a:ea typeface="Calibri"/>
                          <a:cs typeface="Calibri"/>
                          <a:sym typeface="Arial"/>
                        </a:rPr>
                        <a:t>月は材料調達が難しいため、休業となります。</a:t>
                      </a:r>
                    </a:p>
                  </a:txBody>
                  <a:tcPr anchor="ctr"/>
                </a:tc>
                <a:extLst>
                  <a:ext uri="{0D108BD9-81ED-4DB2-BD59-A6C34878D82A}">
                    <a16:rowId xmlns:a16="http://schemas.microsoft.com/office/drawing/2014/main" val="2889292535"/>
                  </a:ext>
                </a:extLst>
              </a:tr>
              <a:tr h="852648">
                <a:tc>
                  <a:txBody>
                    <a:bodyPr/>
                    <a:lstStyle/>
                    <a:p>
                      <a:pPr algn="ctr"/>
                      <a:r>
                        <a:rPr lang="ja-JP" altLang="en-US" sz="1400" b="0" i="0" u="none" strike="noStrike" cap="none" dirty="0">
                          <a:solidFill>
                            <a:srgbClr val="000000"/>
                          </a:solidFill>
                          <a:effectLst/>
                          <a:latin typeface="Calibri"/>
                          <a:ea typeface="Calibri"/>
                          <a:cs typeface="Calibri"/>
                          <a:sym typeface="Arial"/>
                        </a:rPr>
                        <a:t>アクセス</a:t>
                      </a:r>
                      <a:endParaRPr kumimoji="1" lang="ja-JP" altLang="en-US" dirty="0"/>
                    </a:p>
                  </a:txBody>
                  <a:tcPr anchor="ctr"/>
                </a:tc>
                <a:tc>
                  <a:txBody>
                    <a:bodyPr/>
                    <a:lstStyle/>
                    <a:p>
                      <a:r>
                        <a:rPr lang="ja-JP" altLang="en-US" sz="1400" b="0" i="0" u="none" strike="noStrike" cap="none" dirty="0">
                          <a:solidFill>
                            <a:srgbClr val="000000"/>
                          </a:solidFill>
                          <a:effectLst/>
                          <a:latin typeface="Calibri"/>
                          <a:ea typeface="Calibri"/>
                          <a:cs typeface="Calibri"/>
                          <a:sym typeface="Arial"/>
                        </a:rPr>
                        <a:t>〒</a:t>
                      </a:r>
                      <a:r>
                        <a:rPr lang="en-US" altLang="ja-JP" sz="1400" b="0" i="0" u="none" strike="noStrike" cap="none" dirty="0">
                          <a:solidFill>
                            <a:srgbClr val="000000"/>
                          </a:solidFill>
                          <a:effectLst/>
                          <a:latin typeface="Calibri"/>
                          <a:ea typeface="Calibri"/>
                          <a:cs typeface="Calibri"/>
                          <a:sym typeface="Arial"/>
                        </a:rPr>
                        <a:t>780-0870</a:t>
                      </a:r>
                      <a:br>
                        <a:rPr lang="en-US" altLang="ja-JP" sz="1400" b="0" i="0" u="none" strike="noStrike" cap="none" dirty="0">
                          <a:solidFill>
                            <a:srgbClr val="000000"/>
                          </a:solidFill>
                          <a:effectLst/>
                          <a:latin typeface="Calibri"/>
                          <a:ea typeface="Calibri"/>
                          <a:cs typeface="Calibri"/>
                          <a:sym typeface="Arial"/>
                        </a:rPr>
                      </a:br>
                      <a:r>
                        <a:rPr lang="ja-JP" altLang="en-US" sz="1400" b="0" i="0" u="none" strike="noStrike" cap="none" dirty="0">
                          <a:solidFill>
                            <a:srgbClr val="000000"/>
                          </a:solidFill>
                          <a:effectLst/>
                          <a:latin typeface="Calibri"/>
                          <a:ea typeface="Calibri"/>
                          <a:cs typeface="Calibri"/>
                          <a:sym typeface="Arial"/>
                        </a:rPr>
                        <a:t>高知県高知市本町 県庁前</a:t>
                      </a:r>
                    </a:p>
                    <a:p>
                      <a:r>
                        <a:rPr lang="ja-JP" altLang="en-US" sz="1400" b="0" i="0" u="none" strike="noStrike" cap="none" dirty="0">
                          <a:solidFill>
                            <a:srgbClr val="000000"/>
                          </a:solidFill>
                          <a:effectLst/>
                          <a:latin typeface="Calibri"/>
                          <a:ea typeface="Calibri"/>
                          <a:cs typeface="Calibri"/>
                          <a:sym typeface="Arial"/>
                        </a:rPr>
                        <a:t>高知駅から車で</a:t>
                      </a:r>
                      <a:r>
                        <a:rPr lang="en-US" altLang="ja-JP" sz="1400" b="0" i="0" u="none" strike="noStrike" cap="none" dirty="0">
                          <a:solidFill>
                            <a:srgbClr val="000000"/>
                          </a:solidFill>
                          <a:effectLst/>
                          <a:latin typeface="Calibri"/>
                          <a:ea typeface="Calibri"/>
                          <a:cs typeface="Calibri"/>
                          <a:sym typeface="Arial"/>
                        </a:rPr>
                        <a:t>10</a:t>
                      </a:r>
                      <a:r>
                        <a:rPr lang="ja-JP" altLang="en-US" sz="1400" b="0" i="0" u="none" strike="noStrike" cap="none" dirty="0">
                          <a:solidFill>
                            <a:srgbClr val="000000"/>
                          </a:solidFill>
                          <a:effectLst/>
                          <a:latin typeface="Calibri"/>
                          <a:ea typeface="Calibri"/>
                          <a:cs typeface="Calibri"/>
                          <a:sym typeface="Arial"/>
                        </a:rPr>
                        <a:t>分</a:t>
                      </a:r>
                    </a:p>
                  </a:txBody>
                  <a:tcPr anchor="ctr"/>
                </a:tc>
                <a:extLst>
                  <a:ext uri="{0D108BD9-81ED-4DB2-BD59-A6C34878D82A}">
                    <a16:rowId xmlns:a16="http://schemas.microsoft.com/office/drawing/2014/main" val="2688852374"/>
                  </a:ext>
                </a:extLst>
              </a:tr>
            </a:tbl>
          </a:graphicData>
        </a:graphic>
      </p:graphicFrame>
    </p:spTree>
    <p:extLst>
      <p:ext uri="{BB962C8B-B14F-4D97-AF65-F5344CB8AC3E}">
        <p14:creationId xmlns:p14="http://schemas.microsoft.com/office/powerpoint/2010/main" val="5983115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1111</Words>
  <Application>Microsoft Office PowerPoint</Application>
  <PresentationFormat>画面に合わせる (4:3)</PresentationFormat>
  <Paragraphs>187</Paragraphs>
  <Slides>12</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-apple-system</vt:lpstr>
      <vt:lpstr>MS PGothic</vt:lpstr>
      <vt:lpstr>Noto Sans JP</vt:lpstr>
      <vt:lpstr>Arial</vt:lpstr>
      <vt:lpstr>Calibri</vt:lpstr>
      <vt:lpstr>Simple 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大平一貴</dc:creator>
  <cp:lastModifiedBy>一貴 大平</cp:lastModifiedBy>
  <cp:revision>12</cp:revision>
  <dcterms:modified xsi:type="dcterms:W3CDTF">2024-12-10T06:21:46Z</dcterms:modified>
</cp:coreProperties>
</file>