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95" d="100"/>
          <a:sy n="95" d="100"/>
        </p:scale>
        <p:origin x="11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E21896-CF77-4520-B70A-E3608407934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68EC2B18-7574-4D95-B496-9E04A0EAFE8E}">
      <dgm:prSet phldrT="[テキスト]"/>
      <dgm:spPr/>
      <dgm:t>
        <a:bodyPr/>
        <a:lstStyle/>
        <a:p>
          <a:r>
            <a:rPr kumimoji="1" lang="ja-JP" altLang="en-US" dirty="0"/>
            <a:t>他人への関心の変化</a:t>
          </a:r>
        </a:p>
      </dgm:t>
    </dgm:pt>
    <dgm:pt modelId="{3709B653-B2D0-4502-A917-E4932B451BD8}" type="parTrans" cxnId="{78D48AF3-F7D9-4FCD-A481-BF1EB155D9D5}">
      <dgm:prSet/>
      <dgm:spPr/>
      <dgm:t>
        <a:bodyPr/>
        <a:lstStyle/>
        <a:p>
          <a:endParaRPr kumimoji="1" lang="ja-JP" altLang="en-US"/>
        </a:p>
      </dgm:t>
    </dgm:pt>
    <dgm:pt modelId="{C3FA08E7-5B0E-4343-BB20-EC9C278AAD21}" type="sibTrans" cxnId="{78D48AF3-F7D9-4FCD-A481-BF1EB155D9D5}">
      <dgm:prSet/>
      <dgm:spPr/>
      <dgm:t>
        <a:bodyPr/>
        <a:lstStyle/>
        <a:p>
          <a:endParaRPr kumimoji="1" lang="ja-JP" altLang="en-US"/>
        </a:p>
      </dgm:t>
    </dgm:pt>
    <dgm:pt modelId="{E9AADEB7-3B34-4C6F-914B-054D2798B735}">
      <dgm:prSet phldrT="[テキスト]"/>
      <dgm:spPr/>
      <dgm:t>
        <a:bodyPr/>
        <a:lstStyle/>
        <a:p>
          <a:r>
            <a:rPr kumimoji="1" lang="ja-JP" altLang="en-US" dirty="0"/>
            <a:t>家庭環境の変化</a:t>
          </a:r>
        </a:p>
      </dgm:t>
    </dgm:pt>
    <dgm:pt modelId="{F0A6F709-657B-4E70-892C-D3E8FAA70357}" type="parTrans" cxnId="{1B43DA7E-48F8-463A-87B0-81146312F1AB}">
      <dgm:prSet/>
      <dgm:spPr/>
      <dgm:t>
        <a:bodyPr/>
        <a:lstStyle/>
        <a:p>
          <a:endParaRPr kumimoji="1" lang="ja-JP" altLang="en-US"/>
        </a:p>
      </dgm:t>
    </dgm:pt>
    <dgm:pt modelId="{C113377E-1D02-4664-A123-B6B9245FE070}" type="sibTrans" cxnId="{1B43DA7E-48F8-463A-87B0-81146312F1AB}">
      <dgm:prSet/>
      <dgm:spPr/>
      <dgm:t>
        <a:bodyPr/>
        <a:lstStyle/>
        <a:p>
          <a:endParaRPr kumimoji="1" lang="ja-JP" altLang="en-US"/>
        </a:p>
      </dgm:t>
    </dgm:pt>
    <dgm:pt modelId="{7259204A-EB43-4F75-9E6F-5E5280F8CD6E}">
      <dgm:prSet phldrT="[テキスト]"/>
      <dgm:spPr/>
      <dgm:t>
        <a:bodyPr/>
        <a:lstStyle/>
        <a:p>
          <a:r>
            <a:rPr kumimoji="1" lang="ja-JP" altLang="en-US" dirty="0"/>
            <a:t>ローカルルールで遊べるスポーツの減少</a:t>
          </a:r>
        </a:p>
      </dgm:t>
    </dgm:pt>
    <dgm:pt modelId="{7A176694-D8AD-41E1-B063-C8D519520772}" type="parTrans" cxnId="{8DD21366-2E1A-4CEE-A080-6BC54EC9C7D9}">
      <dgm:prSet/>
      <dgm:spPr/>
      <dgm:t>
        <a:bodyPr/>
        <a:lstStyle/>
        <a:p>
          <a:endParaRPr kumimoji="1" lang="ja-JP" altLang="en-US"/>
        </a:p>
      </dgm:t>
    </dgm:pt>
    <dgm:pt modelId="{B38C73D5-FB13-4990-B400-11074DC3C9D5}" type="sibTrans" cxnId="{8DD21366-2E1A-4CEE-A080-6BC54EC9C7D9}">
      <dgm:prSet/>
      <dgm:spPr/>
      <dgm:t>
        <a:bodyPr/>
        <a:lstStyle/>
        <a:p>
          <a:endParaRPr kumimoji="1" lang="ja-JP" altLang="en-US"/>
        </a:p>
      </dgm:t>
    </dgm:pt>
    <dgm:pt modelId="{E24D37CA-0026-4D29-847A-D1DD0628A322}">
      <dgm:prSet/>
      <dgm:spPr/>
      <dgm:t>
        <a:bodyPr/>
        <a:lstStyle/>
        <a:p>
          <a:r>
            <a:rPr kumimoji="1" lang="ja-JP" altLang="en-US" dirty="0"/>
            <a:t>教員が生徒に厳しく接することが難しくなっているように、注意や叱ること自体が特別視され、規律やモラルを指導する場が減った。</a:t>
          </a:r>
        </a:p>
      </dgm:t>
    </dgm:pt>
    <dgm:pt modelId="{03A10842-1C19-466F-87A1-EE67960AFBAD}" type="parTrans" cxnId="{8FC9EBA7-7768-4F68-BD1A-505A64DB47E2}">
      <dgm:prSet/>
      <dgm:spPr/>
      <dgm:t>
        <a:bodyPr/>
        <a:lstStyle/>
        <a:p>
          <a:endParaRPr kumimoji="1" lang="ja-JP" altLang="en-US"/>
        </a:p>
      </dgm:t>
    </dgm:pt>
    <dgm:pt modelId="{52CD71CA-0111-4CEF-9D66-119E578380BB}" type="sibTrans" cxnId="{8FC9EBA7-7768-4F68-BD1A-505A64DB47E2}">
      <dgm:prSet/>
      <dgm:spPr/>
      <dgm:t>
        <a:bodyPr/>
        <a:lstStyle/>
        <a:p>
          <a:endParaRPr kumimoji="1" lang="ja-JP" altLang="en-US"/>
        </a:p>
      </dgm:t>
    </dgm:pt>
    <dgm:pt modelId="{86CC8AA5-AE0E-4E49-9189-23BBDD6C4709}">
      <dgm:prSet/>
      <dgm:spPr/>
      <dgm:t>
        <a:bodyPr/>
        <a:lstStyle/>
        <a:p>
          <a:r>
            <a:rPr kumimoji="1" lang="ja-JP" altLang="en-US" dirty="0"/>
            <a:t>少子化によって、そもそも子供がいない、いたとしても兄弟が少なく、家族間での刺激が少ない。</a:t>
          </a:r>
        </a:p>
      </dgm:t>
    </dgm:pt>
    <dgm:pt modelId="{189D147D-6DCD-46DD-A87B-F4E22FDDAD73}" type="parTrans" cxnId="{35CF6024-3ED8-4F3E-BECE-659DD1F48470}">
      <dgm:prSet/>
      <dgm:spPr/>
      <dgm:t>
        <a:bodyPr/>
        <a:lstStyle/>
        <a:p>
          <a:endParaRPr kumimoji="1" lang="ja-JP" altLang="en-US"/>
        </a:p>
      </dgm:t>
    </dgm:pt>
    <dgm:pt modelId="{D7A682D9-687F-41D2-975C-21E781AF9E5E}" type="sibTrans" cxnId="{35CF6024-3ED8-4F3E-BECE-659DD1F48470}">
      <dgm:prSet/>
      <dgm:spPr/>
      <dgm:t>
        <a:bodyPr/>
        <a:lstStyle/>
        <a:p>
          <a:endParaRPr kumimoji="1" lang="ja-JP" altLang="en-US"/>
        </a:p>
      </dgm:t>
    </dgm:pt>
    <dgm:pt modelId="{741028A8-7865-4D33-A52B-2FF6D4AA783A}">
      <dgm:prSet/>
      <dgm:spPr/>
      <dgm:t>
        <a:bodyPr/>
        <a:lstStyle/>
        <a:p>
          <a:r>
            <a:rPr kumimoji="1" lang="ja-JP" altLang="en-US" dirty="0"/>
            <a:t>空き地や公園の減少と、交通状況の変化に伴い、身体を動かす・同世代の子供と交流を図ることが難しくなった。</a:t>
          </a:r>
        </a:p>
      </dgm:t>
    </dgm:pt>
    <dgm:pt modelId="{08CB1477-A5D6-488B-9B0D-7F021DB02654}" type="parTrans" cxnId="{4E0395B7-F899-4DD7-BA19-DF28515C0FE7}">
      <dgm:prSet/>
      <dgm:spPr/>
      <dgm:t>
        <a:bodyPr/>
        <a:lstStyle/>
        <a:p>
          <a:endParaRPr kumimoji="1" lang="ja-JP" altLang="en-US"/>
        </a:p>
      </dgm:t>
    </dgm:pt>
    <dgm:pt modelId="{25B728C4-0AF3-439B-8A40-563F80171E92}" type="sibTrans" cxnId="{4E0395B7-F899-4DD7-BA19-DF28515C0FE7}">
      <dgm:prSet/>
      <dgm:spPr/>
      <dgm:t>
        <a:bodyPr/>
        <a:lstStyle/>
        <a:p>
          <a:endParaRPr kumimoji="1" lang="ja-JP" altLang="en-US"/>
        </a:p>
      </dgm:t>
    </dgm:pt>
    <dgm:pt modelId="{F20424CE-780E-4225-B0CE-7C6785A29912}" type="pres">
      <dgm:prSet presAssocID="{29E21896-CF77-4520-B70A-E36084079343}" presName="linear" presStyleCnt="0">
        <dgm:presLayoutVars>
          <dgm:dir/>
          <dgm:animLvl val="lvl"/>
          <dgm:resizeHandles val="exact"/>
        </dgm:presLayoutVars>
      </dgm:prSet>
      <dgm:spPr/>
    </dgm:pt>
    <dgm:pt modelId="{1CF131C1-FC75-4576-925C-A3667CE55A41}" type="pres">
      <dgm:prSet presAssocID="{68EC2B18-7574-4D95-B496-9E04A0EAFE8E}" presName="parentLin" presStyleCnt="0"/>
      <dgm:spPr/>
    </dgm:pt>
    <dgm:pt modelId="{FA1A742D-2E39-445D-8C6C-CCCF64BB432D}" type="pres">
      <dgm:prSet presAssocID="{68EC2B18-7574-4D95-B496-9E04A0EAFE8E}" presName="parentLeftMargin" presStyleLbl="node1" presStyleIdx="0" presStyleCnt="3"/>
      <dgm:spPr/>
    </dgm:pt>
    <dgm:pt modelId="{C8BDC219-71B3-4F42-AB49-C3BBBE7F95A5}" type="pres">
      <dgm:prSet presAssocID="{68EC2B18-7574-4D95-B496-9E04A0EAFE8E}" presName="parentText" presStyleLbl="node1" presStyleIdx="0" presStyleCnt="3">
        <dgm:presLayoutVars>
          <dgm:chMax val="0"/>
          <dgm:bulletEnabled val="1"/>
        </dgm:presLayoutVars>
      </dgm:prSet>
      <dgm:spPr/>
    </dgm:pt>
    <dgm:pt modelId="{3A06111D-87EA-4B48-93D8-C09DB3A2FC6A}" type="pres">
      <dgm:prSet presAssocID="{68EC2B18-7574-4D95-B496-9E04A0EAFE8E}" presName="negativeSpace" presStyleCnt="0"/>
      <dgm:spPr/>
    </dgm:pt>
    <dgm:pt modelId="{7CF3FAA2-2165-45C7-AA68-7A42173940C2}" type="pres">
      <dgm:prSet presAssocID="{68EC2B18-7574-4D95-B496-9E04A0EAFE8E}" presName="childText" presStyleLbl="conFgAcc1" presStyleIdx="0" presStyleCnt="3">
        <dgm:presLayoutVars>
          <dgm:bulletEnabled val="1"/>
        </dgm:presLayoutVars>
      </dgm:prSet>
      <dgm:spPr/>
    </dgm:pt>
    <dgm:pt modelId="{ED3BC4D3-16ED-4D2D-A1A0-9E7C56DC13AB}" type="pres">
      <dgm:prSet presAssocID="{C3FA08E7-5B0E-4343-BB20-EC9C278AAD21}" presName="spaceBetweenRectangles" presStyleCnt="0"/>
      <dgm:spPr/>
    </dgm:pt>
    <dgm:pt modelId="{B36EF854-7260-45EF-BE8D-352ADAB1E869}" type="pres">
      <dgm:prSet presAssocID="{E9AADEB7-3B34-4C6F-914B-054D2798B735}" presName="parentLin" presStyleCnt="0"/>
      <dgm:spPr/>
    </dgm:pt>
    <dgm:pt modelId="{552F1403-6D3C-49A3-8B52-713C3BEAAA05}" type="pres">
      <dgm:prSet presAssocID="{E9AADEB7-3B34-4C6F-914B-054D2798B735}" presName="parentLeftMargin" presStyleLbl="node1" presStyleIdx="0" presStyleCnt="3"/>
      <dgm:spPr/>
    </dgm:pt>
    <dgm:pt modelId="{9DE84936-B00F-4307-9373-BC02DBA1B967}" type="pres">
      <dgm:prSet presAssocID="{E9AADEB7-3B34-4C6F-914B-054D2798B735}" presName="parentText" presStyleLbl="node1" presStyleIdx="1" presStyleCnt="3">
        <dgm:presLayoutVars>
          <dgm:chMax val="0"/>
          <dgm:bulletEnabled val="1"/>
        </dgm:presLayoutVars>
      </dgm:prSet>
      <dgm:spPr/>
    </dgm:pt>
    <dgm:pt modelId="{FBA78FA8-2686-45A2-B4D9-18F2F76A5EF2}" type="pres">
      <dgm:prSet presAssocID="{E9AADEB7-3B34-4C6F-914B-054D2798B735}" presName="negativeSpace" presStyleCnt="0"/>
      <dgm:spPr/>
    </dgm:pt>
    <dgm:pt modelId="{CD9B6B4E-9BB2-40F1-AB83-A2651B657906}" type="pres">
      <dgm:prSet presAssocID="{E9AADEB7-3B34-4C6F-914B-054D2798B735}" presName="childText" presStyleLbl="conFgAcc1" presStyleIdx="1" presStyleCnt="3">
        <dgm:presLayoutVars>
          <dgm:bulletEnabled val="1"/>
        </dgm:presLayoutVars>
      </dgm:prSet>
      <dgm:spPr/>
    </dgm:pt>
    <dgm:pt modelId="{B5913BDD-C767-4CB8-AB08-28765F2B94C3}" type="pres">
      <dgm:prSet presAssocID="{C113377E-1D02-4664-A123-B6B9245FE070}" presName="spaceBetweenRectangles" presStyleCnt="0"/>
      <dgm:spPr/>
    </dgm:pt>
    <dgm:pt modelId="{E70720A8-2C88-4A33-BD7B-6F4946A81AA6}" type="pres">
      <dgm:prSet presAssocID="{7259204A-EB43-4F75-9E6F-5E5280F8CD6E}" presName="parentLin" presStyleCnt="0"/>
      <dgm:spPr/>
    </dgm:pt>
    <dgm:pt modelId="{E3A17A7D-226F-4964-902D-4E5F310425CA}" type="pres">
      <dgm:prSet presAssocID="{7259204A-EB43-4F75-9E6F-5E5280F8CD6E}" presName="parentLeftMargin" presStyleLbl="node1" presStyleIdx="1" presStyleCnt="3"/>
      <dgm:spPr/>
    </dgm:pt>
    <dgm:pt modelId="{10A6A3EF-0AEA-461E-A2F4-7B2C27661CB5}" type="pres">
      <dgm:prSet presAssocID="{7259204A-EB43-4F75-9E6F-5E5280F8CD6E}" presName="parentText" presStyleLbl="node1" presStyleIdx="2" presStyleCnt="3">
        <dgm:presLayoutVars>
          <dgm:chMax val="0"/>
          <dgm:bulletEnabled val="1"/>
        </dgm:presLayoutVars>
      </dgm:prSet>
      <dgm:spPr/>
    </dgm:pt>
    <dgm:pt modelId="{D789AE1F-27C5-4909-9C87-EE2E1266F80A}" type="pres">
      <dgm:prSet presAssocID="{7259204A-EB43-4F75-9E6F-5E5280F8CD6E}" presName="negativeSpace" presStyleCnt="0"/>
      <dgm:spPr/>
    </dgm:pt>
    <dgm:pt modelId="{50668FEA-9757-4432-9CC1-FBD6EC7E5153}" type="pres">
      <dgm:prSet presAssocID="{7259204A-EB43-4F75-9E6F-5E5280F8CD6E}" presName="childText" presStyleLbl="conFgAcc1" presStyleIdx="2" presStyleCnt="3">
        <dgm:presLayoutVars>
          <dgm:bulletEnabled val="1"/>
        </dgm:presLayoutVars>
      </dgm:prSet>
      <dgm:spPr/>
    </dgm:pt>
  </dgm:ptLst>
  <dgm:cxnLst>
    <dgm:cxn modelId="{EBB8F309-3688-4939-9FF2-E8A842FAB502}" type="presOf" srcId="{68EC2B18-7574-4D95-B496-9E04A0EAFE8E}" destId="{FA1A742D-2E39-445D-8C6C-CCCF64BB432D}" srcOrd="0" destOrd="0" presId="urn:microsoft.com/office/officeart/2005/8/layout/list1"/>
    <dgm:cxn modelId="{300BAB12-EC3D-4C8E-B0D5-02F6B6D638B1}" type="presOf" srcId="{E24D37CA-0026-4D29-847A-D1DD0628A322}" destId="{7CF3FAA2-2165-45C7-AA68-7A42173940C2}" srcOrd="0" destOrd="0" presId="urn:microsoft.com/office/officeart/2005/8/layout/list1"/>
    <dgm:cxn modelId="{35CF6024-3ED8-4F3E-BECE-659DD1F48470}" srcId="{E9AADEB7-3B34-4C6F-914B-054D2798B735}" destId="{86CC8AA5-AE0E-4E49-9189-23BBDD6C4709}" srcOrd="0" destOrd="0" parTransId="{189D147D-6DCD-46DD-A87B-F4E22FDDAD73}" sibTransId="{D7A682D9-687F-41D2-975C-21E781AF9E5E}"/>
    <dgm:cxn modelId="{8DD21366-2E1A-4CEE-A080-6BC54EC9C7D9}" srcId="{29E21896-CF77-4520-B70A-E36084079343}" destId="{7259204A-EB43-4F75-9E6F-5E5280F8CD6E}" srcOrd="2" destOrd="0" parTransId="{7A176694-D8AD-41E1-B063-C8D519520772}" sibTransId="{B38C73D5-FB13-4990-B400-11074DC3C9D5}"/>
    <dgm:cxn modelId="{1B43DA7E-48F8-463A-87B0-81146312F1AB}" srcId="{29E21896-CF77-4520-B70A-E36084079343}" destId="{E9AADEB7-3B34-4C6F-914B-054D2798B735}" srcOrd="1" destOrd="0" parTransId="{F0A6F709-657B-4E70-892C-D3E8FAA70357}" sibTransId="{C113377E-1D02-4664-A123-B6B9245FE070}"/>
    <dgm:cxn modelId="{0AF70580-26D9-475A-96E9-1AC0F8A14ED5}" type="presOf" srcId="{741028A8-7865-4D33-A52B-2FF6D4AA783A}" destId="{50668FEA-9757-4432-9CC1-FBD6EC7E5153}" srcOrd="0" destOrd="0" presId="urn:microsoft.com/office/officeart/2005/8/layout/list1"/>
    <dgm:cxn modelId="{8FC9EBA7-7768-4F68-BD1A-505A64DB47E2}" srcId="{68EC2B18-7574-4D95-B496-9E04A0EAFE8E}" destId="{E24D37CA-0026-4D29-847A-D1DD0628A322}" srcOrd="0" destOrd="0" parTransId="{03A10842-1C19-466F-87A1-EE67960AFBAD}" sibTransId="{52CD71CA-0111-4CEF-9D66-119E578380BB}"/>
    <dgm:cxn modelId="{959D97A9-421D-4631-8185-666685286DC0}" type="presOf" srcId="{29E21896-CF77-4520-B70A-E36084079343}" destId="{F20424CE-780E-4225-B0CE-7C6785A29912}" srcOrd="0" destOrd="0" presId="urn:microsoft.com/office/officeart/2005/8/layout/list1"/>
    <dgm:cxn modelId="{4E0395B7-F899-4DD7-BA19-DF28515C0FE7}" srcId="{7259204A-EB43-4F75-9E6F-5E5280F8CD6E}" destId="{741028A8-7865-4D33-A52B-2FF6D4AA783A}" srcOrd="0" destOrd="0" parTransId="{08CB1477-A5D6-488B-9B0D-7F021DB02654}" sibTransId="{25B728C4-0AF3-439B-8A40-563F80171E92}"/>
    <dgm:cxn modelId="{F0E9BEB9-3606-47CA-9DC4-7F466A31B182}" type="presOf" srcId="{68EC2B18-7574-4D95-B496-9E04A0EAFE8E}" destId="{C8BDC219-71B3-4F42-AB49-C3BBBE7F95A5}" srcOrd="1" destOrd="0" presId="urn:microsoft.com/office/officeart/2005/8/layout/list1"/>
    <dgm:cxn modelId="{198C78BE-EA5F-430C-9B8D-93B0737BFBCE}" type="presOf" srcId="{86CC8AA5-AE0E-4E49-9189-23BBDD6C4709}" destId="{CD9B6B4E-9BB2-40F1-AB83-A2651B657906}" srcOrd="0" destOrd="0" presId="urn:microsoft.com/office/officeart/2005/8/layout/list1"/>
    <dgm:cxn modelId="{E41DD6C1-3E89-49F8-A495-FCA69A13800E}" type="presOf" srcId="{E9AADEB7-3B34-4C6F-914B-054D2798B735}" destId="{552F1403-6D3C-49A3-8B52-713C3BEAAA05}" srcOrd="0" destOrd="0" presId="urn:microsoft.com/office/officeart/2005/8/layout/list1"/>
    <dgm:cxn modelId="{066274D6-BEF2-43FE-A804-BBD5E8A59FA7}" type="presOf" srcId="{7259204A-EB43-4F75-9E6F-5E5280F8CD6E}" destId="{E3A17A7D-226F-4964-902D-4E5F310425CA}" srcOrd="0" destOrd="0" presId="urn:microsoft.com/office/officeart/2005/8/layout/list1"/>
    <dgm:cxn modelId="{78D48AF3-F7D9-4FCD-A481-BF1EB155D9D5}" srcId="{29E21896-CF77-4520-B70A-E36084079343}" destId="{68EC2B18-7574-4D95-B496-9E04A0EAFE8E}" srcOrd="0" destOrd="0" parTransId="{3709B653-B2D0-4502-A917-E4932B451BD8}" sibTransId="{C3FA08E7-5B0E-4343-BB20-EC9C278AAD21}"/>
    <dgm:cxn modelId="{80D7E8F4-C1FA-467D-8E72-E9D09563FD76}" type="presOf" srcId="{E9AADEB7-3B34-4C6F-914B-054D2798B735}" destId="{9DE84936-B00F-4307-9373-BC02DBA1B967}" srcOrd="1" destOrd="0" presId="urn:microsoft.com/office/officeart/2005/8/layout/list1"/>
    <dgm:cxn modelId="{9A96D6FB-2B78-4069-A5A8-C351B7C2CD4F}" type="presOf" srcId="{7259204A-EB43-4F75-9E6F-5E5280F8CD6E}" destId="{10A6A3EF-0AEA-461E-A2F4-7B2C27661CB5}" srcOrd="1" destOrd="0" presId="urn:microsoft.com/office/officeart/2005/8/layout/list1"/>
    <dgm:cxn modelId="{FF8F451E-D7E0-47D1-B8E2-4D247F37E27A}" type="presParOf" srcId="{F20424CE-780E-4225-B0CE-7C6785A29912}" destId="{1CF131C1-FC75-4576-925C-A3667CE55A41}" srcOrd="0" destOrd="0" presId="urn:microsoft.com/office/officeart/2005/8/layout/list1"/>
    <dgm:cxn modelId="{2472A771-2CC5-4871-8036-3225702BF2D0}" type="presParOf" srcId="{1CF131C1-FC75-4576-925C-A3667CE55A41}" destId="{FA1A742D-2E39-445D-8C6C-CCCF64BB432D}" srcOrd="0" destOrd="0" presId="urn:microsoft.com/office/officeart/2005/8/layout/list1"/>
    <dgm:cxn modelId="{CE94325A-3154-429B-ADE3-46F0A79D0C17}" type="presParOf" srcId="{1CF131C1-FC75-4576-925C-A3667CE55A41}" destId="{C8BDC219-71B3-4F42-AB49-C3BBBE7F95A5}" srcOrd="1" destOrd="0" presId="urn:microsoft.com/office/officeart/2005/8/layout/list1"/>
    <dgm:cxn modelId="{D6400C3B-8564-44C0-8D13-ACAFD20A2A3B}" type="presParOf" srcId="{F20424CE-780E-4225-B0CE-7C6785A29912}" destId="{3A06111D-87EA-4B48-93D8-C09DB3A2FC6A}" srcOrd="1" destOrd="0" presId="urn:microsoft.com/office/officeart/2005/8/layout/list1"/>
    <dgm:cxn modelId="{84E19931-7835-4AA9-868C-6B6305FAE09A}" type="presParOf" srcId="{F20424CE-780E-4225-B0CE-7C6785A29912}" destId="{7CF3FAA2-2165-45C7-AA68-7A42173940C2}" srcOrd="2" destOrd="0" presId="urn:microsoft.com/office/officeart/2005/8/layout/list1"/>
    <dgm:cxn modelId="{32D5D926-7810-4FF5-B088-9BB0F02CE516}" type="presParOf" srcId="{F20424CE-780E-4225-B0CE-7C6785A29912}" destId="{ED3BC4D3-16ED-4D2D-A1A0-9E7C56DC13AB}" srcOrd="3" destOrd="0" presId="urn:microsoft.com/office/officeart/2005/8/layout/list1"/>
    <dgm:cxn modelId="{96809B0C-2AD6-4BF6-A462-969B5712CECF}" type="presParOf" srcId="{F20424CE-780E-4225-B0CE-7C6785A29912}" destId="{B36EF854-7260-45EF-BE8D-352ADAB1E869}" srcOrd="4" destOrd="0" presId="urn:microsoft.com/office/officeart/2005/8/layout/list1"/>
    <dgm:cxn modelId="{1076DB00-094C-47DE-98A9-F2E43416647E}" type="presParOf" srcId="{B36EF854-7260-45EF-BE8D-352ADAB1E869}" destId="{552F1403-6D3C-49A3-8B52-713C3BEAAA05}" srcOrd="0" destOrd="0" presId="urn:microsoft.com/office/officeart/2005/8/layout/list1"/>
    <dgm:cxn modelId="{0520E370-4EA9-4347-BF4E-D0352D47F017}" type="presParOf" srcId="{B36EF854-7260-45EF-BE8D-352ADAB1E869}" destId="{9DE84936-B00F-4307-9373-BC02DBA1B967}" srcOrd="1" destOrd="0" presId="urn:microsoft.com/office/officeart/2005/8/layout/list1"/>
    <dgm:cxn modelId="{85A0491F-70DF-4AC5-87BB-36B34A5C8770}" type="presParOf" srcId="{F20424CE-780E-4225-B0CE-7C6785A29912}" destId="{FBA78FA8-2686-45A2-B4D9-18F2F76A5EF2}" srcOrd="5" destOrd="0" presId="urn:microsoft.com/office/officeart/2005/8/layout/list1"/>
    <dgm:cxn modelId="{76637048-31AB-4C2D-86D7-2DF57C32D99B}" type="presParOf" srcId="{F20424CE-780E-4225-B0CE-7C6785A29912}" destId="{CD9B6B4E-9BB2-40F1-AB83-A2651B657906}" srcOrd="6" destOrd="0" presId="urn:microsoft.com/office/officeart/2005/8/layout/list1"/>
    <dgm:cxn modelId="{0E1F6293-267D-456D-8A4D-CC9578004E3A}" type="presParOf" srcId="{F20424CE-780E-4225-B0CE-7C6785A29912}" destId="{B5913BDD-C767-4CB8-AB08-28765F2B94C3}" srcOrd="7" destOrd="0" presId="urn:microsoft.com/office/officeart/2005/8/layout/list1"/>
    <dgm:cxn modelId="{4CFD642A-F9D3-4DBD-BEAC-C10665433AED}" type="presParOf" srcId="{F20424CE-780E-4225-B0CE-7C6785A29912}" destId="{E70720A8-2C88-4A33-BD7B-6F4946A81AA6}" srcOrd="8" destOrd="0" presId="urn:microsoft.com/office/officeart/2005/8/layout/list1"/>
    <dgm:cxn modelId="{B5133066-34BA-4CB4-8DC6-9ADF87B1E088}" type="presParOf" srcId="{E70720A8-2C88-4A33-BD7B-6F4946A81AA6}" destId="{E3A17A7D-226F-4964-902D-4E5F310425CA}" srcOrd="0" destOrd="0" presId="urn:microsoft.com/office/officeart/2005/8/layout/list1"/>
    <dgm:cxn modelId="{742E9D29-6860-4043-87C3-8CF989F6B46A}" type="presParOf" srcId="{E70720A8-2C88-4A33-BD7B-6F4946A81AA6}" destId="{10A6A3EF-0AEA-461E-A2F4-7B2C27661CB5}" srcOrd="1" destOrd="0" presId="urn:microsoft.com/office/officeart/2005/8/layout/list1"/>
    <dgm:cxn modelId="{81819806-F35D-4361-B8BB-3BD2EFB596BB}" type="presParOf" srcId="{F20424CE-780E-4225-B0CE-7C6785A29912}" destId="{D789AE1F-27C5-4909-9C87-EE2E1266F80A}" srcOrd="9" destOrd="0" presId="urn:microsoft.com/office/officeart/2005/8/layout/list1"/>
    <dgm:cxn modelId="{92981516-C511-4A4A-9BD0-197FE0345F79}" type="presParOf" srcId="{F20424CE-780E-4225-B0CE-7C6785A29912}" destId="{50668FEA-9757-4432-9CC1-FBD6EC7E515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F3FAA2-2165-45C7-AA68-7A42173940C2}">
      <dsp:nvSpPr>
        <dsp:cNvPr id="0" name=""/>
        <dsp:cNvSpPr/>
      </dsp:nvSpPr>
      <dsp:spPr>
        <a:xfrm>
          <a:off x="0" y="356801"/>
          <a:ext cx="9838264" cy="1406475"/>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3559" tIns="395732" rIns="763559" bIns="135128" numCol="1" spcCol="1270" anchor="t" anchorCtr="0">
          <a:noAutofit/>
        </a:bodyPr>
        <a:lstStyle/>
        <a:p>
          <a:pPr marL="171450" lvl="1" indent="-171450" algn="l" defTabSz="844550">
            <a:lnSpc>
              <a:spcPct val="90000"/>
            </a:lnSpc>
            <a:spcBef>
              <a:spcPct val="0"/>
            </a:spcBef>
            <a:spcAft>
              <a:spcPct val="15000"/>
            </a:spcAft>
            <a:buChar char="•"/>
          </a:pPr>
          <a:r>
            <a:rPr kumimoji="1" lang="ja-JP" altLang="en-US" sz="1900" kern="1200" dirty="0"/>
            <a:t>教員が生徒に厳しく接することが難しくなっているように、注意や叱ること自体が特別視され、規律やモラルを指導する場が減った。</a:t>
          </a:r>
        </a:p>
      </dsp:txBody>
      <dsp:txXfrm>
        <a:off x="0" y="356801"/>
        <a:ext cx="9838264" cy="1406475"/>
      </dsp:txXfrm>
    </dsp:sp>
    <dsp:sp modelId="{C8BDC219-71B3-4F42-AB49-C3BBBE7F95A5}">
      <dsp:nvSpPr>
        <dsp:cNvPr id="0" name=""/>
        <dsp:cNvSpPr/>
      </dsp:nvSpPr>
      <dsp:spPr>
        <a:xfrm>
          <a:off x="491913" y="76361"/>
          <a:ext cx="6886785" cy="56088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04" tIns="0" rIns="260304" bIns="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他人への関心の変化</a:t>
          </a:r>
        </a:p>
      </dsp:txBody>
      <dsp:txXfrm>
        <a:off x="519293" y="103741"/>
        <a:ext cx="6832025" cy="506120"/>
      </dsp:txXfrm>
    </dsp:sp>
    <dsp:sp modelId="{CD9B6B4E-9BB2-40F1-AB83-A2651B657906}">
      <dsp:nvSpPr>
        <dsp:cNvPr id="0" name=""/>
        <dsp:cNvSpPr/>
      </dsp:nvSpPr>
      <dsp:spPr>
        <a:xfrm>
          <a:off x="0" y="2146316"/>
          <a:ext cx="9838264" cy="1406475"/>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3559" tIns="395732" rIns="763559" bIns="135128" numCol="1" spcCol="1270" anchor="t" anchorCtr="0">
          <a:noAutofit/>
        </a:bodyPr>
        <a:lstStyle/>
        <a:p>
          <a:pPr marL="171450" lvl="1" indent="-171450" algn="l" defTabSz="844550">
            <a:lnSpc>
              <a:spcPct val="90000"/>
            </a:lnSpc>
            <a:spcBef>
              <a:spcPct val="0"/>
            </a:spcBef>
            <a:spcAft>
              <a:spcPct val="15000"/>
            </a:spcAft>
            <a:buChar char="•"/>
          </a:pPr>
          <a:r>
            <a:rPr kumimoji="1" lang="ja-JP" altLang="en-US" sz="1900" kern="1200" dirty="0"/>
            <a:t>少子化によって、そもそも子供がいない、いたとしても兄弟が少なく、家族間での刺激が少ない。</a:t>
          </a:r>
        </a:p>
      </dsp:txBody>
      <dsp:txXfrm>
        <a:off x="0" y="2146316"/>
        <a:ext cx="9838264" cy="1406475"/>
      </dsp:txXfrm>
    </dsp:sp>
    <dsp:sp modelId="{9DE84936-B00F-4307-9373-BC02DBA1B967}">
      <dsp:nvSpPr>
        <dsp:cNvPr id="0" name=""/>
        <dsp:cNvSpPr/>
      </dsp:nvSpPr>
      <dsp:spPr>
        <a:xfrm>
          <a:off x="491913" y="1865876"/>
          <a:ext cx="6886785" cy="56088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04" tIns="0" rIns="260304" bIns="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家庭環境の変化</a:t>
          </a:r>
        </a:p>
      </dsp:txBody>
      <dsp:txXfrm>
        <a:off x="519293" y="1893256"/>
        <a:ext cx="6832025" cy="506120"/>
      </dsp:txXfrm>
    </dsp:sp>
    <dsp:sp modelId="{50668FEA-9757-4432-9CC1-FBD6EC7E5153}">
      <dsp:nvSpPr>
        <dsp:cNvPr id="0" name=""/>
        <dsp:cNvSpPr/>
      </dsp:nvSpPr>
      <dsp:spPr>
        <a:xfrm>
          <a:off x="0" y="3935831"/>
          <a:ext cx="9838264" cy="1406475"/>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3559" tIns="395732" rIns="763559" bIns="135128" numCol="1" spcCol="1270" anchor="t" anchorCtr="0">
          <a:noAutofit/>
        </a:bodyPr>
        <a:lstStyle/>
        <a:p>
          <a:pPr marL="171450" lvl="1" indent="-171450" algn="l" defTabSz="844550">
            <a:lnSpc>
              <a:spcPct val="90000"/>
            </a:lnSpc>
            <a:spcBef>
              <a:spcPct val="0"/>
            </a:spcBef>
            <a:spcAft>
              <a:spcPct val="15000"/>
            </a:spcAft>
            <a:buChar char="•"/>
          </a:pPr>
          <a:r>
            <a:rPr kumimoji="1" lang="ja-JP" altLang="en-US" sz="1900" kern="1200" dirty="0"/>
            <a:t>空き地や公園の減少と、交通状況の変化に伴い、身体を動かす・同世代の子供と交流を図ることが難しくなった。</a:t>
          </a:r>
        </a:p>
      </dsp:txBody>
      <dsp:txXfrm>
        <a:off x="0" y="3935831"/>
        <a:ext cx="9838264" cy="1406475"/>
      </dsp:txXfrm>
    </dsp:sp>
    <dsp:sp modelId="{10A6A3EF-0AEA-461E-A2F4-7B2C27661CB5}">
      <dsp:nvSpPr>
        <dsp:cNvPr id="0" name=""/>
        <dsp:cNvSpPr/>
      </dsp:nvSpPr>
      <dsp:spPr>
        <a:xfrm>
          <a:off x="491913" y="3655391"/>
          <a:ext cx="6886785" cy="56088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04" tIns="0" rIns="260304" bIns="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ローカルルールで遊べるスポーツの減少</a:t>
          </a:r>
        </a:p>
      </dsp:txBody>
      <dsp:txXfrm>
        <a:off x="519293" y="3682771"/>
        <a:ext cx="6832025"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107C58-3EC4-468E-8C90-84B042526F3B}" type="datetimeFigureOut">
              <a:rPr kumimoji="1" lang="ja-JP" altLang="en-US" smtClean="0"/>
              <a:t>2023/7/15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444C5-A6AE-4DBA-AE7B-919A3744140F}" type="slidenum">
              <a:rPr kumimoji="1" lang="ja-JP" altLang="en-US" smtClean="0"/>
              <a:t>‹#›</a:t>
            </a:fld>
            <a:endParaRPr kumimoji="1" lang="ja-JP" altLang="en-US"/>
          </a:p>
        </p:txBody>
      </p:sp>
    </p:spTree>
    <p:extLst>
      <p:ext uri="{BB962C8B-B14F-4D97-AF65-F5344CB8AC3E}">
        <p14:creationId xmlns:p14="http://schemas.microsoft.com/office/powerpoint/2010/main" val="7816566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バンダイが行った</a:t>
            </a:r>
            <a:r>
              <a:rPr kumimoji="1" lang="en-US" altLang="ja-JP" dirty="0"/>
              <a:t>2018</a:t>
            </a:r>
            <a:r>
              <a:rPr kumimoji="1" lang="ja-JP" altLang="en-US" dirty="0"/>
              <a:t>年</a:t>
            </a:r>
            <a:r>
              <a:rPr kumimoji="1" lang="en-US" altLang="ja-JP" dirty="0"/>
              <a:t>3</a:t>
            </a:r>
            <a:r>
              <a:rPr kumimoji="1" lang="ja-JP" altLang="en-US" dirty="0"/>
              <a:t>月</a:t>
            </a:r>
            <a:r>
              <a:rPr kumimoji="1" lang="en-US" altLang="ja-JP" dirty="0"/>
              <a:t>23</a:t>
            </a:r>
            <a:r>
              <a:rPr kumimoji="1" lang="ja-JP" altLang="en-US" dirty="0"/>
              <a:t>日～</a:t>
            </a:r>
            <a:r>
              <a:rPr kumimoji="1" lang="en-US" altLang="ja-JP" dirty="0"/>
              <a:t>25</a:t>
            </a:r>
            <a:r>
              <a:rPr kumimoji="1" lang="ja-JP" altLang="en-US" dirty="0"/>
              <a:t>日の期間での「小中学生の“遊び”に関する調査」</a:t>
            </a:r>
          </a:p>
        </p:txBody>
      </p:sp>
      <p:sp>
        <p:nvSpPr>
          <p:cNvPr id="4" name="スライド番号プレースホルダー 3"/>
          <p:cNvSpPr>
            <a:spLocks noGrp="1"/>
          </p:cNvSpPr>
          <p:nvPr>
            <p:ph type="sldNum" sz="quarter" idx="5"/>
          </p:nvPr>
        </p:nvSpPr>
        <p:spPr/>
        <p:txBody>
          <a:bodyPr/>
          <a:lstStyle/>
          <a:p>
            <a:fld id="{725444C5-A6AE-4DBA-AE7B-919A3744140F}" type="slidenum">
              <a:rPr kumimoji="1" lang="ja-JP" altLang="en-US" smtClean="0"/>
              <a:t>4</a:t>
            </a:fld>
            <a:endParaRPr kumimoji="1" lang="ja-JP" altLang="en-US"/>
          </a:p>
        </p:txBody>
      </p:sp>
    </p:spTree>
    <p:extLst>
      <p:ext uri="{BB962C8B-B14F-4D97-AF65-F5344CB8AC3E}">
        <p14:creationId xmlns:p14="http://schemas.microsoft.com/office/powerpoint/2010/main" val="2435461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その時代の技術・環境・流行が「子供の遊び」にダイレクトに表れていることが分かる</a:t>
            </a:r>
            <a:endParaRPr kumimoji="1" lang="en-US" altLang="ja-JP" dirty="0"/>
          </a:p>
        </p:txBody>
      </p:sp>
      <p:sp>
        <p:nvSpPr>
          <p:cNvPr id="4" name="スライド番号プレースホルダー 3"/>
          <p:cNvSpPr>
            <a:spLocks noGrp="1"/>
          </p:cNvSpPr>
          <p:nvPr>
            <p:ph type="sldNum" sz="quarter" idx="5"/>
          </p:nvPr>
        </p:nvSpPr>
        <p:spPr/>
        <p:txBody>
          <a:bodyPr/>
          <a:lstStyle/>
          <a:p>
            <a:fld id="{725444C5-A6AE-4DBA-AE7B-919A3744140F}" type="slidenum">
              <a:rPr kumimoji="1" lang="ja-JP" altLang="en-US" smtClean="0"/>
              <a:t>7</a:t>
            </a:fld>
            <a:endParaRPr kumimoji="1" lang="ja-JP" altLang="en-US"/>
          </a:p>
        </p:txBody>
      </p:sp>
    </p:spTree>
    <p:extLst>
      <p:ext uri="{BB962C8B-B14F-4D97-AF65-F5344CB8AC3E}">
        <p14:creationId xmlns:p14="http://schemas.microsoft.com/office/powerpoint/2010/main" val="982128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2200451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3333890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42101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309072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3269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13035694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445678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387391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257042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3639466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111476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1908799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324239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2588060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86391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03A167-D4D5-4BAA-A234-65CDAEE3C9A2}" type="datetimeFigureOut">
              <a:rPr kumimoji="1" lang="ja-JP" altLang="en-US" smtClean="0"/>
              <a:t>2023/7/15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1599480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03A167-D4D5-4BAA-A234-65CDAEE3C9A2}" type="datetimeFigureOut">
              <a:rPr kumimoji="1" lang="ja-JP" altLang="en-US" smtClean="0"/>
              <a:t>2023/7/15</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D06CD01-6A4B-4D68-A5C0-D41125D2DED0}" type="slidenum">
              <a:rPr kumimoji="1" lang="ja-JP" altLang="en-US" smtClean="0"/>
              <a:t>‹#›</a:t>
            </a:fld>
            <a:endParaRPr kumimoji="1" lang="ja-JP" altLang="en-US"/>
          </a:p>
        </p:txBody>
      </p:sp>
    </p:spTree>
    <p:extLst>
      <p:ext uri="{BB962C8B-B14F-4D97-AF65-F5344CB8AC3E}">
        <p14:creationId xmlns:p14="http://schemas.microsoft.com/office/powerpoint/2010/main" val="3220994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coerver.co.jp/magazine/survey/457/" TargetMode="External"/><Relationship Id="rId2" Type="http://schemas.openxmlformats.org/officeDocument/2006/relationships/hyperlink" Target="https://resemom.jp/article/2018/04/24/44243.html" TargetMode="External"/><Relationship Id="rId1" Type="http://schemas.openxmlformats.org/officeDocument/2006/relationships/slideLayout" Target="../slideLayouts/slideLayout6.xml"/><Relationship Id="rId5" Type="http://schemas.openxmlformats.org/officeDocument/2006/relationships/hyperlink" Target="https://prtimes.jp/main/html/rd/p/000000524.000080271.html" TargetMode="External"/><Relationship Id="rId4" Type="http://schemas.openxmlformats.org/officeDocument/2006/relationships/hyperlink" Target="https://www.sakaiku.jp/column/thought/2021/015086.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1561ED-3AAD-516C-7478-8977E5A9C800}"/>
              </a:ext>
            </a:extLst>
          </p:cNvPr>
          <p:cNvSpPr>
            <a:spLocks noGrp="1"/>
          </p:cNvSpPr>
          <p:nvPr>
            <p:ph type="ctrTitle"/>
          </p:nvPr>
        </p:nvSpPr>
        <p:spPr/>
        <p:txBody>
          <a:bodyPr/>
          <a:lstStyle/>
          <a:p>
            <a:r>
              <a:rPr kumimoji="1" lang="ja-JP" altLang="en-US" sz="3600" dirty="0"/>
              <a:t>時代とともに変わる子供の遊び方</a:t>
            </a:r>
            <a:br>
              <a:rPr kumimoji="1" lang="en-US" altLang="ja-JP" sz="3600" dirty="0"/>
            </a:br>
            <a:endParaRPr kumimoji="1" lang="ja-JP" altLang="en-US" sz="3600" dirty="0"/>
          </a:p>
        </p:txBody>
      </p:sp>
      <p:sp>
        <p:nvSpPr>
          <p:cNvPr id="5" name="字幕 4">
            <a:extLst>
              <a:ext uri="{FF2B5EF4-FFF2-40B4-BE49-F238E27FC236}">
                <a16:creationId xmlns:a16="http://schemas.microsoft.com/office/drawing/2014/main" id="{E140C697-D04A-B318-73E6-28261C9CA479}"/>
              </a:ext>
            </a:extLst>
          </p:cNvPr>
          <p:cNvSpPr>
            <a:spLocks noGrp="1"/>
          </p:cNvSpPr>
          <p:nvPr>
            <p:ph type="subTitle" idx="1"/>
          </p:nvPr>
        </p:nvSpPr>
        <p:spPr/>
        <p:txBody>
          <a:bodyPr/>
          <a:lstStyle/>
          <a:p>
            <a:endParaRPr lang="ja-JP" altLang="en-US"/>
          </a:p>
        </p:txBody>
      </p:sp>
    </p:spTree>
    <p:extLst>
      <p:ext uri="{BB962C8B-B14F-4D97-AF65-F5344CB8AC3E}">
        <p14:creationId xmlns:p14="http://schemas.microsoft.com/office/powerpoint/2010/main" val="3409909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04495-332E-4209-CE1A-BD8B5F09EDED}"/>
              </a:ext>
            </a:extLst>
          </p:cNvPr>
          <p:cNvSpPr>
            <a:spLocks noGrp="1"/>
          </p:cNvSpPr>
          <p:nvPr>
            <p:ph type="title"/>
          </p:nvPr>
        </p:nvSpPr>
        <p:spPr>
          <a:xfrm>
            <a:off x="677334" y="609599"/>
            <a:ext cx="8596668" cy="6055895"/>
          </a:xfrm>
        </p:spPr>
        <p:txBody>
          <a:bodyPr>
            <a:normAutofit/>
          </a:bodyPr>
          <a:lstStyle/>
          <a:p>
            <a:r>
              <a:rPr kumimoji="1" lang="ja-JP" altLang="en-US" dirty="0"/>
              <a:t>目次</a:t>
            </a:r>
            <a:br>
              <a:rPr kumimoji="1" lang="en-US" altLang="ja-JP" dirty="0"/>
            </a:br>
            <a:br>
              <a:rPr kumimoji="1" lang="en-US" altLang="ja-JP" dirty="0"/>
            </a:br>
            <a:r>
              <a:rPr kumimoji="1" lang="ja-JP" altLang="en-US" dirty="0"/>
              <a:t>①現代に生きる子供を取り巻く環境とは</a:t>
            </a:r>
            <a:br>
              <a:rPr kumimoji="1" lang="en-US" altLang="ja-JP" dirty="0"/>
            </a:br>
            <a:r>
              <a:rPr kumimoji="1" lang="ja-JP" altLang="en-US" dirty="0"/>
              <a:t>②子供の遊び場所、遊び方調査</a:t>
            </a:r>
            <a:br>
              <a:rPr kumimoji="1" lang="en-US" altLang="ja-JP" dirty="0"/>
            </a:br>
            <a:r>
              <a:rPr kumimoji="1" lang="ja-JP" altLang="en-US" dirty="0"/>
              <a:t>③子供の頃の遊びに対する保護者の考え</a:t>
            </a:r>
            <a:br>
              <a:rPr kumimoji="1" lang="en-US" altLang="ja-JP" dirty="0"/>
            </a:br>
            <a:r>
              <a:rPr kumimoji="1" lang="ja-JP" altLang="en-US" dirty="0"/>
              <a:t>④まとめ、考察</a:t>
            </a:r>
          </a:p>
        </p:txBody>
      </p:sp>
    </p:spTree>
    <p:extLst>
      <p:ext uri="{BB962C8B-B14F-4D97-AF65-F5344CB8AC3E}">
        <p14:creationId xmlns:p14="http://schemas.microsoft.com/office/powerpoint/2010/main" val="1275739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04495-332E-4209-CE1A-BD8B5F09EDED}"/>
              </a:ext>
            </a:extLst>
          </p:cNvPr>
          <p:cNvSpPr>
            <a:spLocks noGrp="1"/>
          </p:cNvSpPr>
          <p:nvPr>
            <p:ph type="title"/>
          </p:nvPr>
        </p:nvSpPr>
        <p:spPr>
          <a:xfrm>
            <a:off x="677334" y="609600"/>
            <a:ext cx="8744962" cy="592667"/>
          </a:xfrm>
        </p:spPr>
        <p:txBody>
          <a:bodyPr>
            <a:normAutofit fontScale="90000"/>
          </a:bodyPr>
          <a:lstStyle/>
          <a:p>
            <a:r>
              <a:rPr kumimoji="1" lang="ja-JP" altLang="en-US" dirty="0"/>
              <a:t>①昔と現代、子供を取り巻く環境が全く異なる</a:t>
            </a:r>
          </a:p>
        </p:txBody>
      </p:sp>
      <p:graphicFrame>
        <p:nvGraphicFramePr>
          <p:cNvPr id="5" name="図表 4">
            <a:extLst>
              <a:ext uri="{FF2B5EF4-FFF2-40B4-BE49-F238E27FC236}">
                <a16:creationId xmlns:a16="http://schemas.microsoft.com/office/drawing/2014/main" id="{A7CBCBB4-D7CD-B2BD-F7FD-79A811A42B36}"/>
              </a:ext>
            </a:extLst>
          </p:cNvPr>
          <p:cNvGraphicFramePr/>
          <p:nvPr>
            <p:extLst>
              <p:ext uri="{D42A27DB-BD31-4B8C-83A1-F6EECF244321}">
                <p14:modId xmlns:p14="http://schemas.microsoft.com/office/powerpoint/2010/main" val="791332068"/>
              </p:ext>
            </p:extLst>
          </p:nvPr>
        </p:nvGraphicFramePr>
        <p:xfrm>
          <a:off x="677335" y="1202267"/>
          <a:ext cx="9838265" cy="5418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0947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04495-332E-4209-CE1A-BD8B5F09EDED}"/>
              </a:ext>
            </a:extLst>
          </p:cNvPr>
          <p:cNvSpPr>
            <a:spLocks noGrp="1"/>
          </p:cNvSpPr>
          <p:nvPr>
            <p:ph type="title"/>
          </p:nvPr>
        </p:nvSpPr>
        <p:spPr>
          <a:xfrm>
            <a:off x="677334" y="609600"/>
            <a:ext cx="8242077" cy="1066800"/>
          </a:xfrm>
        </p:spPr>
        <p:txBody>
          <a:bodyPr>
            <a:normAutofit/>
          </a:bodyPr>
          <a:lstStyle/>
          <a:p>
            <a:r>
              <a:rPr lang="ja-JP" altLang="en-US" dirty="0"/>
              <a:t>②小中学生の“遊び”に関する意識調査</a:t>
            </a:r>
            <a:br>
              <a:rPr lang="en-US" altLang="ja-JP" dirty="0"/>
            </a:br>
            <a:r>
              <a:rPr lang="ja-JP" altLang="en-US" sz="2700" dirty="0"/>
              <a:t>　</a:t>
            </a:r>
            <a:r>
              <a:rPr lang="en-US" altLang="ja-JP" sz="2700" dirty="0"/>
              <a:t>※2018</a:t>
            </a:r>
            <a:r>
              <a:rPr lang="ja-JP" altLang="en-US" sz="2700" dirty="0"/>
              <a:t>年の調査です</a:t>
            </a:r>
            <a:endParaRPr kumimoji="1" lang="ja-JP" altLang="en-US" sz="2700" dirty="0"/>
          </a:p>
        </p:txBody>
      </p:sp>
      <p:pic>
        <p:nvPicPr>
          <p:cNvPr id="1026" name="Picture 2" descr="小中学生の遊びの内容">
            <a:extLst>
              <a:ext uri="{FF2B5EF4-FFF2-40B4-BE49-F238E27FC236}">
                <a16:creationId xmlns:a16="http://schemas.microsoft.com/office/drawing/2014/main" id="{DD8D40A8-4A3E-341E-5058-FB95ADD48E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334" y="1676400"/>
            <a:ext cx="10841452" cy="469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922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子どもの普段遊んでいる場所／（親が）子どものころ遊んでいた場所">
            <a:extLst>
              <a:ext uri="{FF2B5EF4-FFF2-40B4-BE49-F238E27FC236}">
                <a16:creationId xmlns:a16="http://schemas.microsoft.com/office/drawing/2014/main" id="{A6267B17-E399-E666-C6EE-D5C8CA07A1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020" y="200527"/>
            <a:ext cx="7724195" cy="6456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0665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a:extLst>
              <a:ext uri="{FF2B5EF4-FFF2-40B4-BE49-F238E27FC236}">
                <a16:creationId xmlns:a16="http://schemas.microsoft.com/office/drawing/2014/main" id="{3EB49AE7-CA5B-9A03-C999-551CE48CE3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3727" y="3256120"/>
            <a:ext cx="7195010" cy="3448252"/>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a:extLst>
              <a:ext uri="{FF2B5EF4-FFF2-40B4-BE49-F238E27FC236}">
                <a16:creationId xmlns:a16="http://schemas.microsoft.com/office/drawing/2014/main" id="{C6C709A6-F989-24F6-67DF-1146B7A25087}"/>
              </a:ext>
            </a:extLst>
          </p:cNvPr>
          <p:cNvSpPr>
            <a:spLocks noGrp="1"/>
          </p:cNvSpPr>
          <p:nvPr>
            <p:ph type="title"/>
          </p:nvPr>
        </p:nvSpPr>
        <p:spPr>
          <a:xfrm>
            <a:off x="677334" y="609600"/>
            <a:ext cx="8596668" cy="649705"/>
          </a:xfrm>
        </p:spPr>
        <p:txBody>
          <a:bodyPr/>
          <a:lstStyle/>
          <a:p>
            <a:r>
              <a:rPr kumimoji="1" lang="ja-JP" altLang="en-US" dirty="0"/>
              <a:t>③子供の外遊びに対する保護者の考え</a:t>
            </a:r>
          </a:p>
        </p:txBody>
      </p:sp>
      <p:sp>
        <p:nvSpPr>
          <p:cNvPr id="3" name="テキスト ボックス 2">
            <a:extLst>
              <a:ext uri="{FF2B5EF4-FFF2-40B4-BE49-F238E27FC236}">
                <a16:creationId xmlns:a16="http://schemas.microsoft.com/office/drawing/2014/main" id="{C0CB045F-CBF1-4E71-DC11-C950A47AE61B}"/>
              </a:ext>
            </a:extLst>
          </p:cNvPr>
          <p:cNvSpPr txBox="1"/>
          <p:nvPr/>
        </p:nvSpPr>
        <p:spPr>
          <a:xfrm>
            <a:off x="677334" y="1387644"/>
            <a:ext cx="5555023" cy="338554"/>
          </a:xfrm>
          <a:prstGeom prst="rect">
            <a:avLst/>
          </a:prstGeom>
          <a:noFill/>
        </p:spPr>
        <p:txBody>
          <a:bodyPr wrap="square" rtlCol="0">
            <a:spAutoFit/>
          </a:bodyPr>
          <a:lstStyle/>
          <a:p>
            <a:r>
              <a:rPr kumimoji="1" lang="ja-JP" altLang="en-US" sz="1600" dirty="0"/>
              <a:t>子供の屋外での遊びは増えたほうがいいと思いますか？</a:t>
            </a:r>
          </a:p>
        </p:txBody>
      </p:sp>
      <p:sp>
        <p:nvSpPr>
          <p:cNvPr id="6" name="矢印: 折線 5">
            <a:extLst>
              <a:ext uri="{FF2B5EF4-FFF2-40B4-BE49-F238E27FC236}">
                <a16:creationId xmlns:a16="http://schemas.microsoft.com/office/drawing/2014/main" id="{14A08625-9F9C-8D3F-6D59-8605F71072E1}"/>
              </a:ext>
            </a:extLst>
          </p:cNvPr>
          <p:cNvSpPr/>
          <p:nvPr/>
        </p:nvSpPr>
        <p:spPr>
          <a:xfrm rot="5400000">
            <a:off x="4981072" y="2187028"/>
            <a:ext cx="513348" cy="1260567"/>
          </a:xfrm>
          <a:prstGeom prst="bentArrow">
            <a:avLst>
              <a:gd name="adj1" fmla="val 10938"/>
              <a:gd name="adj2" fmla="val 25000"/>
              <a:gd name="adj3" fmla="val 25000"/>
              <a:gd name="adj4" fmla="val 43750"/>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3074" name="Picture 2">
            <a:extLst>
              <a:ext uri="{FF2B5EF4-FFF2-40B4-BE49-F238E27FC236}">
                <a16:creationId xmlns:a16="http://schemas.microsoft.com/office/drawing/2014/main" id="{2A73ED17-8CFC-6D3E-6A5A-2DB1225522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240" y="1726198"/>
            <a:ext cx="3220897" cy="1935217"/>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7D80446A-38CF-B806-F77B-139036CC5CC8}"/>
              </a:ext>
            </a:extLst>
          </p:cNvPr>
          <p:cNvSpPr txBox="1"/>
          <p:nvPr/>
        </p:nvSpPr>
        <p:spPr>
          <a:xfrm>
            <a:off x="5573171" y="2378503"/>
            <a:ext cx="1501602" cy="307777"/>
          </a:xfrm>
          <a:prstGeom prst="rect">
            <a:avLst/>
          </a:prstGeom>
          <a:noFill/>
        </p:spPr>
        <p:txBody>
          <a:bodyPr wrap="square" rtlCol="0">
            <a:spAutoFit/>
          </a:bodyPr>
          <a:lstStyle/>
          <a:p>
            <a:r>
              <a:rPr kumimoji="1" lang="ja-JP" altLang="en-US" sz="1400" dirty="0"/>
              <a:t>「はい」の理由</a:t>
            </a:r>
          </a:p>
        </p:txBody>
      </p:sp>
    </p:spTree>
    <p:extLst>
      <p:ext uri="{BB962C8B-B14F-4D97-AF65-F5344CB8AC3E}">
        <p14:creationId xmlns:p14="http://schemas.microsoft.com/office/powerpoint/2010/main" val="367295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579303-31FD-CD49-D12F-6EB79124F792}"/>
              </a:ext>
            </a:extLst>
          </p:cNvPr>
          <p:cNvSpPr>
            <a:spLocks noGrp="1"/>
          </p:cNvSpPr>
          <p:nvPr>
            <p:ph type="title"/>
          </p:nvPr>
        </p:nvSpPr>
        <p:spPr>
          <a:xfrm>
            <a:off x="677333" y="609600"/>
            <a:ext cx="10070877" cy="6047874"/>
          </a:xfrm>
        </p:spPr>
        <p:txBody>
          <a:bodyPr>
            <a:normAutofit/>
          </a:bodyPr>
          <a:lstStyle/>
          <a:p>
            <a:r>
              <a:rPr kumimoji="1" lang="ja-JP" altLang="en-US" dirty="0"/>
              <a:t>④まとめ、考察</a:t>
            </a:r>
            <a:br>
              <a:rPr kumimoji="1" lang="en-US" altLang="ja-JP" dirty="0"/>
            </a:br>
            <a:br>
              <a:rPr kumimoji="1" lang="en-US" altLang="ja-JP" dirty="0"/>
            </a:br>
            <a:r>
              <a:rPr kumimoji="1" lang="en-US" altLang="ja-JP" sz="2700" dirty="0">
                <a:solidFill>
                  <a:srgbClr val="FF0000"/>
                </a:solidFill>
              </a:rPr>
              <a:t>【</a:t>
            </a:r>
            <a:r>
              <a:rPr kumimoji="1" lang="ja-JP" altLang="en-US" sz="2700" dirty="0">
                <a:solidFill>
                  <a:srgbClr val="FF0000"/>
                </a:solidFill>
              </a:rPr>
              <a:t>遊びが変わった理由</a:t>
            </a:r>
            <a:r>
              <a:rPr kumimoji="1" lang="en-US" altLang="ja-JP" sz="2700" dirty="0">
                <a:solidFill>
                  <a:srgbClr val="FF0000"/>
                </a:solidFill>
              </a:rPr>
              <a:t>】</a:t>
            </a:r>
            <a:br>
              <a:rPr kumimoji="1" lang="en-US" altLang="ja-JP" sz="2700" dirty="0">
                <a:solidFill>
                  <a:srgbClr val="FF0000"/>
                </a:solidFill>
              </a:rPr>
            </a:br>
            <a:r>
              <a:rPr kumimoji="1" lang="ja-JP" altLang="en-US" sz="2400" dirty="0">
                <a:solidFill>
                  <a:schemeClr val="tx1"/>
                </a:solidFill>
              </a:rPr>
              <a:t>・</a:t>
            </a:r>
            <a:r>
              <a:rPr kumimoji="1" lang="en-US" altLang="ja-JP" sz="2400" dirty="0">
                <a:solidFill>
                  <a:schemeClr val="tx1"/>
                </a:solidFill>
              </a:rPr>
              <a:t>IT</a:t>
            </a:r>
            <a:r>
              <a:rPr kumimoji="1" lang="ja-JP" altLang="en-US" sz="2400" dirty="0">
                <a:solidFill>
                  <a:schemeClr val="tx1"/>
                </a:solidFill>
              </a:rPr>
              <a:t>技術の向上・ネット普及による屋内遊戯の充実</a:t>
            </a:r>
            <a:br>
              <a:rPr kumimoji="1" lang="en-US" altLang="ja-JP" sz="2400" dirty="0">
                <a:solidFill>
                  <a:schemeClr val="tx1"/>
                </a:solidFill>
              </a:rPr>
            </a:br>
            <a:r>
              <a:rPr kumimoji="1" lang="ja-JP" altLang="en-US" sz="2400" dirty="0">
                <a:solidFill>
                  <a:schemeClr val="tx1"/>
                </a:solidFill>
              </a:rPr>
              <a:t>・空き地・公園ルールの厳格化</a:t>
            </a:r>
            <a:br>
              <a:rPr kumimoji="1" lang="en-US" altLang="ja-JP" sz="2400" dirty="0">
                <a:solidFill>
                  <a:schemeClr val="tx1"/>
                </a:solidFill>
              </a:rPr>
            </a:br>
            <a:r>
              <a:rPr kumimoji="1" lang="ja-JP" altLang="en-US" sz="2400" dirty="0">
                <a:solidFill>
                  <a:schemeClr val="tx1"/>
                </a:solidFill>
              </a:rPr>
              <a:t>・子持ち、複数子供を持つ家庭が少なく遊び方が保護者の依存してしまう</a:t>
            </a:r>
            <a:br>
              <a:rPr kumimoji="1" lang="en-US" altLang="ja-JP" sz="2400" dirty="0">
                <a:solidFill>
                  <a:schemeClr val="tx1"/>
                </a:solidFill>
              </a:rPr>
            </a:br>
            <a:r>
              <a:rPr kumimoji="1" lang="ja-JP" altLang="en-US" sz="2200" dirty="0">
                <a:solidFill>
                  <a:schemeClr val="tx1"/>
                </a:solidFill>
              </a:rPr>
              <a:t>↓</a:t>
            </a:r>
            <a:br>
              <a:rPr kumimoji="1" lang="en-US" altLang="ja-JP" sz="2200" dirty="0">
                <a:solidFill>
                  <a:schemeClr val="tx1"/>
                </a:solidFill>
              </a:rPr>
            </a:br>
            <a:r>
              <a:rPr kumimoji="1" lang="ja-JP" altLang="en-US" sz="2200">
                <a:solidFill>
                  <a:schemeClr val="tx1"/>
                </a:solidFill>
              </a:rPr>
              <a:t>↓ </a:t>
            </a:r>
            <a:r>
              <a:rPr kumimoji="1" lang="ja-JP" altLang="en-US" sz="1800">
                <a:solidFill>
                  <a:schemeClr val="tx1"/>
                </a:solidFill>
              </a:rPr>
              <a:t>もし</a:t>
            </a:r>
            <a:r>
              <a:rPr kumimoji="1" lang="ja-JP" altLang="en-US" sz="1800" dirty="0">
                <a:solidFill>
                  <a:schemeClr val="tx1"/>
                </a:solidFill>
              </a:rPr>
              <a:t>、子供の“外遊び”に需要があるのなら</a:t>
            </a:r>
            <a:br>
              <a:rPr kumimoji="1" lang="en-US" altLang="ja-JP" sz="2200" dirty="0">
                <a:solidFill>
                  <a:schemeClr val="tx1"/>
                </a:solidFill>
              </a:rPr>
            </a:br>
            <a:r>
              <a:rPr kumimoji="1" lang="ja-JP" altLang="en-US" sz="2200" dirty="0">
                <a:solidFill>
                  <a:schemeClr val="tx1"/>
                </a:solidFill>
              </a:rPr>
              <a:t>↓</a:t>
            </a:r>
            <a:br>
              <a:rPr kumimoji="1" lang="en-US" altLang="ja-JP" sz="2200" dirty="0">
                <a:solidFill>
                  <a:schemeClr val="tx1"/>
                </a:solidFill>
              </a:rPr>
            </a:br>
            <a:r>
              <a:rPr kumimoji="1" lang="ja-JP" altLang="en-US" sz="2400" dirty="0">
                <a:solidFill>
                  <a:schemeClr val="tx1"/>
                </a:solidFill>
              </a:rPr>
              <a:t>・</a:t>
            </a:r>
            <a:r>
              <a:rPr kumimoji="1" lang="en-US" altLang="ja-JP" sz="2400" dirty="0">
                <a:solidFill>
                  <a:schemeClr val="tx1"/>
                </a:solidFill>
              </a:rPr>
              <a:t>IT</a:t>
            </a:r>
            <a:r>
              <a:rPr kumimoji="1" lang="ja-JP" altLang="en-US" sz="2400" dirty="0">
                <a:solidFill>
                  <a:schemeClr val="tx1"/>
                </a:solidFill>
              </a:rPr>
              <a:t>を活かした場所を選ばない屋外を基本とする新たな“遊び”</a:t>
            </a:r>
            <a:br>
              <a:rPr kumimoji="1" lang="en-US" altLang="ja-JP" sz="2400" dirty="0">
                <a:solidFill>
                  <a:schemeClr val="tx1"/>
                </a:solidFill>
              </a:rPr>
            </a:br>
            <a:r>
              <a:rPr kumimoji="1" lang="ja-JP" altLang="en-US" sz="2400" dirty="0">
                <a:solidFill>
                  <a:schemeClr val="tx1"/>
                </a:solidFill>
              </a:rPr>
              <a:t>・空き地や公園の進化系となるような子供の交流と遊び場のきっかけとなるような施設の設置</a:t>
            </a:r>
            <a:br>
              <a:rPr kumimoji="1" lang="en-US" altLang="ja-JP" sz="2400" dirty="0">
                <a:solidFill>
                  <a:schemeClr val="tx1"/>
                </a:solidFill>
              </a:rPr>
            </a:br>
            <a:r>
              <a:rPr kumimoji="1" lang="ja-JP" altLang="en-US" sz="2400" dirty="0">
                <a:solidFill>
                  <a:schemeClr val="tx1"/>
                </a:solidFill>
              </a:rPr>
              <a:t>・子供の模範となる保護者が、子供と関わる時間を増やせるような対策</a:t>
            </a:r>
          </a:p>
        </p:txBody>
      </p:sp>
    </p:spTree>
    <p:extLst>
      <p:ext uri="{BB962C8B-B14F-4D97-AF65-F5344CB8AC3E}">
        <p14:creationId xmlns:p14="http://schemas.microsoft.com/office/powerpoint/2010/main" val="4124802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31191A-8F11-81D5-B75B-218824C98988}"/>
              </a:ext>
            </a:extLst>
          </p:cNvPr>
          <p:cNvSpPr>
            <a:spLocks noGrp="1"/>
          </p:cNvSpPr>
          <p:nvPr>
            <p:ph type="title"/>
          </p:nvPr>
        </p:nvSpPr>
        <p:spPr>
          <a:xfrm>
            <a:off x="677334" y="609599"/>
            <a:ext cx="8596668" cy="5566611"/>
          </a:xfrm>
        </p:spPr>
        <p:txBody>
          <a:bodyPr>
            <a:normAutofit/>
          </a:bodyPr>
          <a:lstStyle/>
          <a:p>
            <a:r>
              <a:rPr kumimoji="1" lang="ja-JP" altLang="en-US" dirty="0"/>
              <a:t>参考文献</a:t>
            </a:r>
            <a:br>
              <a:rPr kumimoji="1" lang="en-US" altLang="ja-JP" dirty="0"/>
            </a:br>
            <a:br>
              <a:rPr kumimoji="1" lang="en-US" altLang="ja-JP" dirty="0"/>
            </a:br>
            <a:r>
              <a:rPr kumimoji="1" lang="ja-JP" altLang="en-US" sz="1400" dirty="0"/>
              <a:t>・</a:t>
            </a:r>
            <a:r>
              <a:rPr kumimoji="1" lang="en-US" altLang="ja-JP" sz="1600" dirty="0" err="1"/>
              <a:t>ReseMom</a:t>
            </a:r>
            <a:r>
              <a:rPr kumimoji="1" lang="en-US" altLang="ja-JP" sz="1600" dirty="0"/>
              <a:t>. </a:t>
            </a:r>
            <a:r>
              <a:rPr kumimoji="1" lang="ja-JP" altLang="en-US" sz="1600" dirty="0"/>
              <a:t>“</a:t>
            </a:r>
            <a:r>
              <a:rPr lang="ja-JP" altLang="en-US" sz="1600" dirty="0"/>
              <a:t>子供の遊び場所「自宅」が</a:t>
            </a:r>
            <a:r>
              <a:rPr lang="en-US" altLang="ja-JP" sz="1600" dirty="0"/>
              <a:t>9</a:t>
            </a:r>
            <a:r>
              <a:rPr lang="ja-JP" altLang="en-US" sz="1600" dirty="0"/>
              <a:t>割以上、低学年は外遊び人気</a:t>
            </a:r>
            <a:r>
              <a:rPr kumimoji="1" lang="ja-JP" altLang="en-US" sz="1600" dirty="0"/>
              <a:t>”</a:t>
            </a:r>
            <a:r>
              <a:rPr lang="en-US" altLang="ja-JP" sz="1600" dirty="0"/>
              <a:t>. 2018-04-24.</a:t>
            </a:r>
            <a:br>
              <a:rPr lang="en-US" altLang="ja-JP" sz="1600" dirty="0"/>
            </a:br>
            <a:r>
              <a:rPr lang="ja-JP" altLang="en-US" sz="1600" dirty="0">
                <a:hlinkClick r:id="rId2"/>
              </a:rPr>
              <a:t>子どもの遊び場所「自宅」が</a:t>
            </a:r>
            <a:r>
              <a:rPr lang="en-US" altLang="ja-JP" sz="1600" dirty="0">
                <a:hlinkClick r:id="rId2"/>
              </a:rPr>
              <a:t>9</a:t>
            </a:r>
            <a:r>
              <a:rPr lang="ja-JP" altLang="en-US" sz="1600" dirty="0">
                <a:hlinkClick r:id="rId2"/>
              </a:rPr>
              <a:t>割以上、低学年は外遊び人気 </a:t>
            </a:r>
            <a:r>
              <a:rPr lang="en-US" altLang="ja-JP" sz="1600" dirty="0">
                <a:hlinkClick r:id="rId2"/>
              </a:rPr>
              <a:t>| </a:t>
            </a:r>
            <a:r>
              <a:rPr lang="ja-JP" altLang="en-US" sz="1600" dirty="0">
                <a:hlinkClick r:id="rId2"/>
              </a:rPr>
              <a:t>リセマム </a:t>
            </a:r>
            <a:r>
              <a:rPr lang="en-US" altLang="ja-JP" sz="1600" dirty="0">
                <a:hlinkClick r:id="rId2"/>
              </a:rPr>
              <a:t>(resemom.jp)</a:t>
            </a:r>
            <a:r>
              <a:rPr lang="en-US" altLang="ja-JP" sz="1600" dirty="0"/>
              <a:t>, (2023-07-10</a:t>
            </a:r>
            <a:r>
              <a:rPr lang="ja-JP" altLang="en-US" sz="1600" dirty="0"/>
              <a:t>参照）</a:t>
            </a:r>
            <a:br>
              <a:rPr kumimoji="1" lang="en-US" altLang="ja-JP" sz="1600" dirty="0"/>
            </a:br>
            <a:br>
              <a:rPr kumimoji="1" lang="en-US" altLang="ja-JP" sz="1600" dirty="0"/>
            </a:br>
            <a:r>
              <a:rPr kumimoji="1" lang="ja-JP" altLang="en-US" sz="1600" dirty="0"/>
              <a:t>・</a:t>
            </a:r>
            <a:r>
              <a:rPr kumimoji="1" lang="en-US" altLang="ja-JP" sz="1600" dirty="0" err="1"/>
              <a:t>coerver</a:t>
            </a:r>
            <a:r>
              <a:rPr kumimoji="1" lang="en-US" altLang="ja-JP" sz="1600" dirty="0"/>
              <a:t>. </a:t>
            </a:r>
            <a:r>
              <a:rPr lang="ja-JP" altLang="en-US" sz="1600" dirty="0"/>
              <a:t>“子供が外遊びする時間は「減少した」が</a:t>
            </a:r>
            <a:r>
              <a:rPr lang="en-US" altLang="ja-JP" sz="1600" dirty="0"/>
              <a:t>92.0%</a:t>
            </a:r>
            <a:r>
              <a:rPr lang="ja-JP" altLang="en-US" sz="1600" dirty="0"/>
              <a:t>！保護者対象、外遊びに関する調査レポート”</a:t>
            </a:r>
            <a:r>
              <a:rPr lang="en-US" altLang="ja-JP" sz="1600" dirty="0"/>
              <a:t>. 2017-09-25.</a:t>
            </a:r>
            <a:br>
              <a:rPr lang="en-US" altLang="ja-JP" sz="1600" dirty="0"/>
            </a:br>
            <a:r>
              <a:rPr kumimoji="1" lang="en-US" altLang="ja-JP" sz="1600" dirty="0">
                <a:hlinkClick r:id="rId3"/>
              </a:rPr>
              <a:t>https://coerver.co.jp/magazine/survey/457/</a:t>
            </a:r>
            <a:r>
              <a:rPr kumimoji="1" lang="en-US" altLang="ja-JP" sz="1600" dirty="0"/>
              <a:t>, (</a:t>
            </a:r>
            <a:r>
              <a:rPr lang="en-US" altLang="ja-JP" sz="1600" dirty="0"/>
              <a:t>2023-07-10</a:t>
            </a:r>
            <a:r>
              <a:rPr lang="ja-JP" altLang="en-US" sz="1600" dirty="0"/>
              <a:t>参照）</a:t>
            </a:r>
            <a:br>
              <a:rPr kumimoji="1" lang="en-US" altLang="ja-JP" sz="1600" dirty="0"/>
            </a:br>
            <a:br>
              <a:rPr kumimoji="1" lang="en-US" altLang="ja-JP" sz="1600" dirty="0"/>
            </a:br>
            <a:r>
              <a:rPr lang="ja-JP" altLang="en-US" sz="1600" dirty="0"/>
              <a:t>・前田陽子</a:t>
            </a:r>
            <a:r>
              <a:rPr lang="en-US" altLang="ja-JP" sz="1600" dirty="0"/>
              <a:t>. </a:t>
            </a:r>
            <a:r>
              <a:rPr lang="ja-JP" altLang="en-US" sz="1600" dirty="0"/>
              <a:t>“昔と今の子供を取り巻く環境の違い、最近の子がやる前から「無理」「やらない」という理由とは”</a:t>
            </a:r>
            <a:r>
              <a:rPr lang="en-US" altLang="ja-JP" sz="1600" dirty="0"/>
              <a:t>. </a:t>
            </a:r>
            <a:r>
              <a:rPr lang="ja-JP" altLang="en-US" sz="1600" dirty="0"/>
              <a:t>サカイク</a:t>
            </a:r>
            <a:r>
              <a:rPr lang="en-US" altLang="ja-JP" sz="1600" dirty="0"/>
              <a:t>. 2021-04-02.</a:t>
            </a:r>
            <a:br>
              <a:rPr lang="en-US" altLang="ja-JP" sz="1600" dirty="0"/>
            </a:br>
            <a:r>
              <a:rPr kumimoji="1" lang="en-US" altLang="ja-JP" sz="1600" dirty="0">
                <a:hlinkClick r:id="rId4"/>
              </a:rPr>
              <a:t>https://www.sakaiku.jp/column/thought/2021/015086.html#</a:t>
            </a:r>
            <a:r>
              <a:rPr kumimoji="1" lang="en-US" altLang="ja-JP" sz="1600" dirty="0"/>
              <a:t>, (</a:t>
            </a:r>
            <a:r>
              <a:rPr lang="en-US" altLang="ja-JP" sz="1600" dirty="0"/>
              <a:t>2023-07-10</a:t>
            </a:r>
            <a:r>
              <a:rPr lang="ja-JP" altLang="en-US" sz="1600" dirty="0"/>
              <a:t>参照）</a:t>
            </a:r>
            <a:br>
              <a:rPr kumimoji="1" lang="en-US" altLang="ja-JP" sz="1600" dirty="0"/>
            </a:br>
            <a:br>
              <a:rPr kumimoji="1" lang="en-US" altLang="ja-JP" sz="1600" dirty="0"/>
            </a:br>
            <a:r>
              <a:rPr kumimoji="1" lang="ja-JP" altLang="en-US" sz="1600" dirty="0"/>
              <a:t>・株式会社ナビット</a:t>
            </a:r>
            <a:r>
              <a:rPr kumimoji="1" lang="en-US" altLang="ja-JP" sz="1600" dirty="0"/>
              <a:t>. </a:t>
            </a:r>
            <a:r>
              <a:rPr kumimoji="1" lang="ja-JP" altLang="en-US" sz="1600" dirty="0"/>
              <a:t>“変化する時代、あなたの子供の頃の遊び方は”</a:t>
            </a:r>
            <a:r>
              <a:rPr lang="en-US" altLang="ja-JP" sz="1600" dirty="0"/>
              <a:t>. PR TIMES.2022-10-06. </a:t>
            </a:r>
            <a:r>
              <a:rPr kumimoji="1" lang="en-US" altLang="ja-JP" sz="1600" dirty="0">
                <a:hlinkClick r:id="rId5"/>
              </a:rPr>
              <a:t>https://prtimes.jp/main/html/rd/p/000000524.000080271.html</a:t>
            </a:r>
            <a:r>
              <a:rPr kumimoji="1" lang="en-US" altLang="ja-JP" sz="1600" dirty="0"/>
              <a:t>, (</a:t>
            </a:r>
            <a:r>
              <a:rPr lang="en-US" altLang="ja-JP" sz="1600" dirty="0"/>
              <a:t>2023-07-10</a:t>
            </a:r>
            <a:r>
              <a:rPr lang="ja-JP" altLang="en-US" sz="1600" dirty="0"/>
              <a:t>参照）</a:t>
            </a:r>
            <a:br>
              <a:rPr kumimoji="1" lang="en-US" altLang="ja-JP" sz="1600" dirty="0"/>
            </a:br>
            <a:br>
              <a:rPr kumimoji="1" lang="en-US" altLang="ja-JP" sz="1600" dirty="0"/>
            </a:br>
            <a:br>
              <a:rPr kumimoji="1" lang="en-US" altLang="ja-JP" sz="1600" dirty="0"/>
            </a:br>
            <a:endParaRPr kumimoji="1" lang="ja-JP" altLang="en-US" sz="1600" dirty="0"/>
          </a:p>
        </p:txBody>
      </p:sp>
    </p:spTree>
    <p:extLst>
      <p:ext uri="{BB962C8B-B14F-4D97-AF65-F5344CB8AC3E}">
        <p14:creationId xmlns:p14="http://schemas.microsoft.com/office/powerpoint/2010/main" val="4144719955"/>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193</TotalTime>
  <Words>622</Words>
  <Application>Microsoft Office PowerPoint</Application>
  <PresentationFormat>ワイド画面</PresentationFormat>
  <Paragraphs>19</Paragraphs>
  <Slides>8</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游ゴシック</vt:lpstr>
      <vt:lpstr>Arial</vt:lpstr>
      <vt:lpstr>Trebuchet MS</vt:lpstr>
      <vt:lpstr>Wingdings 3</vt:lpstr>
      <vt:lpstr>ファセット</vt:lpstr>
      <vt:lpstr>時代とともに変わる子供の遊び方 </vt:lpstr>
      <vt:lpstr>目次  ①現代に生きる子供を取り巻く環境とは ②子供の遊び場所、遊び方調査 ③子供の頃の遊びに対する保護者の考え ④まとめ、考察</vt:lpstr>
      <vt:lpstr>①昔と現代、子供を取り巻く環境が全く異なる</vt:lpstr>
      <vt:lpstr>②小中学生の“遊び”に関する意識調査 　※2018年の調査です</vt:lpstr>
      <vt:lpstr>PowerPoint プレゼンテーション</vt:lpstr>
      <vt:lpstr>③子供の外遊びに対する保護者の考え</vt:lpstr>
      <vt:lpstr>④まとめ、考察  【遊びが変わった理由】 ・IT技術の向上・ネット普及による屋内遊戯の充実 ・空き地・公園ルールの厳格化 ・子持ち、複数子供を持つ家庭が少なく遊び方が保護者の依存してしまう ↓ ↓ もし、子供の“外遊び”に需要があるのなら ↓ ・ITを活かした場所を選ばない屋外を基本とする新たな“遊び” ・空き地や公園の進化系となるような子供の交流と遊び場のきっかけとなるような施設の設置 ・子供の模範となる保護者が、子供と関わる時間を増やせるような対策</vt:lpstr>
      <vt:lpstr>参考文献  ・ReseMom. “子供の遊び場所「自宅」が9割以上、低学年は外遊び人気”. 2018-04-24. 子どもの遊び場所「自宅」が9割以上、低学年は外遊び人気 | リセマム (resemom.jp), (2023-07-10参照）  ・coerver. “子供が外遊びする時間は「減少した」が92.0%！保護者対象、外遊びに関する調査レポート”. 2017-09-25. https://coerver.co.jp/magazine/survey/457/, (2023-07-10参照）  ・前田陽子. “昔と今の子供を取り巻く環境の違い、最近の子がやる前から「無理」「やらない」という理由とは”. サカイク. 2021-04-02. https://www.sakaiku.jp/column/thought/2021/015086.html#, (2023-07-10参照）  ・株式会社ナビット. “変化する時代、あなたの子供の頃の遊び方は”. PR TIMES.2022-10-06. https://prtimes.jp/main/html/rd/p/000000524.000080271.html, (2023-07-10参照）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古市 豊忠</dc:creator>
  <cp:lastModifiedBy>古市 豊忠</cp:lastModifiedBy>
  <cp:revision>11</cp:revision>
  <dcterms:created xsi:type="dcterms:W3CDTF">2023-06-21T01:54:32Z</dcterms:created>
  <dcterms:modified xsi:type="dcterms:W3CDTF">2023-07-15T05:00:19Z</dcterms:modified>
</cp:coreProperties>
</file>