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sldIdLst>
    <p:sldId id="266" r:id="rId2"/>
  </p:sldIdLst>
  <p:sldSz cx="7775575" cy="10907713"/>
  <p:notesSz cx="6794500" cy="9925050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372B"/>
    <a:srgbClr val="9D7B4C"/>
    <a:srgbClr val="FF0066"/>
    <a:srgbClr val="FF93A0"/>
    <a:srgbClr val="FFB7BE"/>
    <a:srgbClr val="E6E6E6"/>
    <a:srgbClr val="274B29"/>
    <a:srgbClr val="39482A"/>
    <a:srgbClr val="E4064B"/>
    <a:srgbClr val="EFFD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4" autoAdjust="0"/>
    <p:restoredTop sz="94660"/>
  </p:normalViewPr>
  <p:slideViewPr>
    <p:cSldViewPr snapToGrid="0">
      <p:cViewPr>
        <p:scale>
          <a:sx n="100" d="100"/>
          <a:sy n="100" d="100"/>
        </p:scale>
        <p:origin x="2640" y="-1776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291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797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797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pPr/>
              <a:t>2020/12/4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3450" y="1239838"/>
            <a:ext cx="23876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431"/>
            <a:ext cx="5435600" cy="3907988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27077"/>
            <a:ext cx="2944283" cy="4979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8646" y="9427077"/>
            <a:ext cx="2944283" cy="4979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71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F_back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" y="0"/>
            <a:ext cx="7771269" cy="1090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emf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正方形/長方形 84"/>
          <p:cNvSpPr/>
          <p:nvPr/>
        </p:nvSpPr>
        <p:spPr>
          <a:xfrm>
            <a:off x="0" y="8742317"/>
            <a:ext cx="7775575" cy="2152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4" name="直線コネクタ 33"/>
          <p:cNvCxnSpPr/>
          <p:nvPr/>
        </p:nvCxnSpPr>
        <p:spPr>
          <a:xfrm>
            <a:off x="3213552" y="9771061"/>
            <a:ext cx="3859094" cy="0"/>
          </a:xfrm>
          <a:prstGeom prst="line">
            <a:avLst/>
          </a:prstGeom>
          <a:ln w="180975">
            <a:solidFill>
              <a:srgbClr val="4D37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グループ化 16"/>
          <p:cNvGrpSpPr/>
          <p:nvPr/>
        </p:nvGrpSpPr>
        <p:grpSpPr>
          <a:xfrm>
            <a:off x="4325431" y="2640030"/>
            <a:ext cx="2922054" cy="625282"/>
            <a:chOff x="4325431" y="2940478"/>
            <a:chExt cx="2922054" cy="625282"/>
          </a:xfrm>
        </p:grpSpPr>
        <p:sp>
          <p:nvSpPr>
            <p:cNvPr id="27" name="正方形/長方形 26"/>
            <p:cNvSpPr/>
            <p:nvPr/>
          </p:nvSpPr>
          <p:spPr>
            <a:xfrm>
              <a:off x="4325431" y="2940478"/>
              <a:ext cx="2134196" cy="401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201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🕙</a:t>
              </a:r>
              <a:r>
                <a:rPr lang="en-US" altLang="ja-JP" sz="201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13:00</a:t>
              </a:r>
              <a:r>
                <a:rPr lang="ja-JP" altLang="en-US" sz="2010" b="1" dirty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～</a:t>
              </a:r>
              <a:r>
                <a:rPr lang="en-US" altLang="ja-JP" sz="201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16:00</a:t>
              </a:r>
              <a:endParaRPr lang="en-US" altLang="ja-JP" b="1" dirty="0">
                <a:ln w="57150">
                  <a:solidFill>
                    <a:schemeClr val="bg1"/>
                  </a:solidFill>
                </a:ln>
                <a:solidFill>
                  <a:srgbClr val="274B29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65" name="正方形/長方形 64"/>
            <p:cNvSpPr/>
            <p:nvPr/>
          </p:nvSpPr>
          <p:spPr>
            <a:xfrm>
              <a:off x="4492490" y="3257983"/>
              <a:ext cx="275499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40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(</a:t>
              </a:r>
              <a:r>
                <a:rPr lang="ja-JP" altLang="en-US" sz="140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所要時間</a:t>
              </a:r>
              <a:r>
                <a:rPr lang="en-US" altLang="ja-JP" sz="140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5</a:t>
              </a:r>
              <a:r>
                <a:rPr lang="ja-JP" altLang="en-US" sz="140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分～</a:t>
              </a:r>
              <a:r>
                <a:rPr lang="en-US" altLang="ja-JP" sz="140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10</a:t>
              </a:r>
              <a:r>
                <a:rPr lang="ja-JP" altLang="en-US" sz="140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分</a:t>
              </a:r>
              <a:r>
                <a:rPr lang="en-US" altLang="ja-JP" sz="140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)</a:t>
              </a:r>
              <a:endParaRPr lang="ja-JP" altLang="en-US" sz="1400" b="1" dirty="0">
                <a:ln w="57150">
                  <a:solidFill>
                    <a:schemeClr val="bg1"/>
                  </a:solidFill>
                </a:ln>
                <a:solidFill>
                  <a:srgbClr val="274B29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</p:grpSp>
      <p:grpSp>
        <p:nvGrpSpPr>
          <p:cNvPr id="2" name="グループ化 1"/>
          <p:cNvGrpSpPr/>
          <p:nvPr/>
        </p:nvGrpSpPr>
        <p:grpSpPr>
          <a:xfrm>
            <a:off x="4315168" y="2333796"/>
            <a:ext cx="2914404" cy="935053"/>
            <a:chOff x="4289050" y="2385131"/>
            <a:chExt cx="2914404" cy="935053"/>
          </a:xfrm>
        </p:grpSpPr>
        <p:sp>
          <p:nvSpPr>
            <p:cNvPr id="113" name="正方形/長方形 112"/>
            <p:cNvSpPr/>
            <p:nvPr/>
          </p:nvSpPr>
          <p:spPr>
            <a:xfrm>
              <a:off x="4289050" y="2385131"/>
              <a:ext cx="2398427" cy="710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201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　　　　　　　　　　　　　　　　🕙</a:t>
              </a:r>
              <a:r>
                <a:rPr lang="en-US" altLang="ja-JP" sz="201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13:00</a:t>
              </a:r>
              <a:r>
                <a:rPr lang="ja-JP" altLang="en-US" sz="201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～</a:t>
              </a:r>
              <a:r>
                <a:rPr lang="en-US" altLang="ja-JP" sz="201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16:00</a:t>
              </a:r>
              <a:endParaRPr lang="en-US" altLang="ja-JP" b="1" dirty="0" smtClean="0">
                <a:solidFill>
                  <a:srgbClr val="274B29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66" name="正方形/長方形 65"/>
            <p:cNvSpPr/>
            <p:nvPr/>
          </p:nvSpPr>
          <p:spPr>
            <a:xfrm>
              <a:off x="4467531" y="3012407"/>
              <a:ext cx="273592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40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(</a:t>
              </a:r>
              <a:r>
                <a:rPr lang="ja-JP" altLang="en-US" sz="140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所要時間</a:t>
              </a:r>
              <a:r>
                <a:rPr lang="en-US" altLang="ja-JP" sz="140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5</a:t>
              </a:r>
              <a:r>
                <a:rPr lang="ja-JP" altLang="en-US" sz="140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分～</a:t>
              </a:r>
              <a:r>
                <a:rPr lang="en-US" altLang="ja-JP" sz="140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10</a:t>
              </a:r>
              <a:r>
                <a:rPr lang="ja-JP" altLang="en-US" sz="140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分</a:t>
              </a:r>
              <a:r>
                <a:rPr lang="en-US" altLang="ja-JP" sz="140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)</a:t>
              </a:r>
              <a:endParaRPr lang="ja-JP" altLang="en-US" sz="1400" b="1" dirty="0">
                <a:solidFill>
                  <a:srgbClr val="274B29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</p:grpSp>
      <p:grpSp>
        <p:nvGrpSpPr>
          <p:cNvPr id="10" name="グループ化 9"/>
          <p:cNvGrpSpPr/>
          <p:nvPr/>
        </p:nvGrpSpPr>
        <p:grpSpPr>
          <a:xfrm>
            <a:off x="925896" y="2736373"/>
            <a:ext cx="6319659" cy="1327470"/>
            <a:chOff x="716888" y="2736373"/>
            <a:chExt cx="6319659" cy="1327470"/>
          </a:xfrm>
        </p:grpSpPr>
        <p:sp>
          <p:nvSpPr>
            <p:cNvPr id="68" name="正方形/長方形 67"/>
            <p:cNvSpPr/>
            <p:nvPr/>
          </p:nvSpPr>
          <p:spPr>
            <a:xfrm>
              <a:off x="716888" y="2738608"/>
              <a:ext cx="6176681" cy="1325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開催</a:t>
              </a:r>
              <a:r>
                <a:rPr lang="ja-JP" altLang="en-US" b="1" dirty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日時 </a:t>
              </a:r>
              <a:r>
                <a:rPr lang="en-US" altLang="ja-JP" b="1" dirty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: </a:t>
              </a:r>
              <a:r>
                <a:rPr lang="en-US" altLang="ja-JP" sz="400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12/27</a:t>
              </a:r>
              <a:r>
                <a:rPr lang="en-US" altLang="ja-JP" sz="200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(</a:t>
              </a:r>
              <a:r>
                <a:rPr lang="ja-JP" altLang="en-US" sz="2000" b="1" dirty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日</a:t>
              </a:r>
              <a:r>
                <a:rPr lang="en-US" altLang="ja-JP" sz="2000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)</a:t>
              </a:r>
              <a:endParaRPr lang="en-US" altLang="ja-JP" sz="2010" b="1" dirty="0" smtClean="0">
                <a:ln w="57150">
                  <a:solidFill>
                    <a:schemeClr val="bg1"/>
                  </a:solidFill>
                </a:ln>
                <a:solidFill>
                  <a:srgbClr val="274B29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  <a:p>
              <a:r>
                <a:rPr lang="ja-JP" altLang="en-US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会</a:t>
              </a:r>
              <a:r>
                <a:rPr lang="ja-JP" altLang="en-US" b="1" dirty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　　場 </a:t>
              </a:r>
              <a:r>
                <a:rPr lang="en-US" altLang="ja-JP" b="1" dirty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: </a:t>
              </a:r>
              <a:r>
                <a:rPr lang="ja-JP" altLang="en-US" b="1" dirty="0" smtClean="0">
                  <a:ln w="57150">
                    <a:solidFill>
                      <a:schemeClr val="bg1"/>
                    </a:solidFill>
                  </a:ln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ペットスマイル 下北沢店</a:t>
              </a:r>
              <a:endParaRPr lang="ja-JP" altLang="en-US" sz="1600" b="1" dirty="0">
                <a:ln w="57150">
                  <a:solidFill>
                    <a:schemeClr val="bg1"/>
                  </a:solidFill>
                </a:ln>
                <a:solidFill>
                  <a:srgbClr val="274B29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  <a:p>
              <a:endParaRPr lang="ja-JP" altLang="en-US" b="1" dirty="0">
                <a:ln w="57150">
                  <a:solidFill>
                    <a:schemeClr val="bg1"/>
                  </a:solidFill>
                </a:ln>
                <a:solidFill>
                  <a:srgbClr val="274B29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70" name="正方形/長方形 69"/>
            <p:cNvSpPr/>
            <p:nvPr/>
          </p:nvSpPr>
          <p:spPr>
            <a:xfrm>
              <a:off x="720732" y="2736373"/>
              <a:ext cx="6315815" cy="10165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開催日時 </a:t>
              </a:r>
              <a:r>
                <a:rPr lang="en-US" altLang="ja-JP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: </a:t>
              </a:r>
              <a:r>
                <a:rPr lang="en-US" altLang="ja-JP" sz="400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12/27</a:t>
              </a:r>
              <a:r>
                <a:rPr lang="en-US" altLang="ja-JP" sz="200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(</a:t>
              </a:r>
              <a:r>
                <a:rPr lang="ja-JP" altLang="en-US" sz="2000" b="1" dirty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日</a:t>
              </a:r>
              <a:r>
                <a:rPr lang="en-US" altLang="ja-JP" sz="2000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)</a:t>
              </a:r>
              <a:endParaRPr lang="en-US" altLang="ja-JP" sz="2010" b="1" dirty="0" smtClean="0">
                <a:solidFill>
                  <a:srgbClr val="274B29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  <a:p>
              <a:r>
                <a:rPr lang="ja-JP" altLang="en-US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会　　場 </a:t>
              </a:r>
              <a:r>
                <a:rPr lang="en-US" altLang="ja-JP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: </a:t>
              </a:r>
              <a:r>
                <a:rPr lang="ja-JP" altLang="en-US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ペットスマイル </a:t>
              </a:r>
              <a:r>
                <a:rPr lang="ja-JP" altLang="en-US" b="1" dirty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下北沢</a:t>
              </a:r>
              <a:r>
                <a:rPr lang="ja-JP" altLang="en-US" b="1" dirty="0" smtClean="0">
                  <a:solidFill>
                    <a:srgbClr val="274B29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店</a:t>
              </a:r>
              <a:endParaRPr lang="ja-JP" altLang="en-US" sz="1600" b="1" dirty="0">
                <a:solidFill>
                  <a:srgbClr val="274B29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</p:grpSp>
      <p:grpSp>
        <p:nvGrpSpPr>
          <p:cNvPr id="15" name="グループ化 14"/>
          <p:cNvGrpSpPr/>
          <p:nvPr/>
        </p:nvGrpSpPr>
        <p:grpSpPr>
          <a:xfrm>
            <a:off x="549848" y="5669750"/>
            <a:ext cx="4480569" cy="2209804"/>
            <a:chOff x="530225" y="5784050"/>
            <a:chExt cx="4480569" cy="2209804"/>
          </a:xfrm>
        </p:grpSpPr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225" y="5784050"/>
              <a:ext cx="4480569" cy="2209804"/>
            </a:xfrm>
            <a:prstGeom prst="rect">
              <a:avLst/>
            </a:prstGeom>
          </p:spPr>
        </p:pic>
        <p:pic>
          <p:nvPicPr>
            <p:cNvPr id="14" name="図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609" y="5858451"/>
              <a:ext cx="4437897" cy="1648971"/>
            </a:xfrm>
            <a:prstGeom prst="rect">
              <a:avLst/>
            </a:prstGeom>
          </p:spPr>
        </p:pic>
      </p:grpSp>
      <p:pic>
        <p:nvPicPr>
          <p:cNvPr id="16" name="図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441" y="8252357"/>
            <a:ext cx="2507409" cy="390041"/>
          </a:xfrm>
          <a:prstGeom prst="rect">
            <a:avLst/>
          </a:prstGeom>
        </p:spPr>
      </p:pic>
      <p:sp>
        <p:nvSpPr>
          <p:cNvPr id="18" name="正方形/長方形 17"/>
          <p:cNvSpPr/>
          <p:nvPr/>
        </p:nvSpPr>
        <p:spPr>
          <a:xfrm>
            <a:off x="866188" y="8362525"/>
            <a:ext cx="1457130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ja-JP" sz="1600" dirty="0" smtClean="0">
                <a:solidFill>
                  <a:srgbClr val="FEE8B7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3D</a:t>
            </a:r>
            <a:r>
              <a:rPr lang="ja-JP" altLang="en-US" sz="1600" dirty="0" smtClean="0">
                <a:solidFill>
                  <a:srgbClr val="FEE8B7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プリント 料金</a:t>
            </a:r>
            <a:endParaRPr lang="ja-JP" altLang="en-US" sz="1600" dirty="0">
              <a:solidFill>
                <a:srgbClr val="FEE8B7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3025745" y="8068555"/>
            <a:ext cx="293224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サイズ（</a:t>
            </a:r>
            <a:r>
              <a:rPr lang="en-US" altLang="ja-JP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cm, 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お試しサイズ）￥</a:t>
            </a:r>
            <a:r>
              <a:rPr lang="en-US" altLang="ja-JP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sz="900" b="1" dirty="0" err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00 </a:t>
            </a:r>
            <a:endParaRPr lang="ja-JP" altLang="en-US" sz="9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サイズ 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(15cm, 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標準サイズ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 \ </a:t>
            </a:r>
            <a:r>
              <a:rPr lang="en-US" altLang="ja-JP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9,800 </a:t>
            </a:r>
          </a:p>
          <a:p>
            <a:pPr>
              <a:lnSpc>
                <a:spcPct val="150000"/>
              </a:lnSpc>
            </a:pP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サイズ 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(20cm, 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ビッグサイズ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￥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69</a:t>
            </a:r>
            <a:r>
              <a:rPr lang="ja-JP" altLang="en-US" sz="900" b="1" dirty="0" err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00 </a:t>
            </a:r>
            <a:endParaRPr lang="ja-JP" altLang="en-US" sz="9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5858964" y="8124208"/>
            <a:ext cx="1748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表記は全て税込み価格</a:t>
            </a:r>
            <a:r>
              <a:rPr lang="ja-JP" altLang="en-US" sz="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endParaRPr lang="en-US" altLang="ja-JP" sz="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※３</a:t>
            </a:r>
            <a:r>
              <a:rPr lang="en-US" altLang="ja-JP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プリンター</a:t>
            </a:r>
            <a:r>
              <a:rPr lang="ja-JP" altLang="en-US" sz="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の材料費変動</a:t>
            </a:r>
            <a:r>
              <a:rPr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等</a:t>
            </a:r>
            <a:r>
              <a:rPr lang="ja-JP" altLang="en-US" sz="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により</a:t>
            </a:r>
            <a:endParaRPr lang="en-US" altLang="ja-JP" sz="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予告なく価格変更される場合がございます。</a:t>
            </a:r>
            <a:endParaRPr lang="ja-JP" altLang="en-US" sz="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正方形/長方形 105"/>
          <p:cNvSpPr/>
          <p:nvPr/>
        </p:nvSpPr>
        <p:spPr>
          <a:xfrm>
            <a:off x="600160" y="5790525"/>
            <a:ext cx="43342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1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Instagram</a:t>
            </a:r>
            <a:r>
              <a:rPr lang="ja-JP" altLang="en-US" sz="11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フォロワー様限定！　通常撮影</a:t>
            </a:r>
            <a:r>
              <a:rPr lang="ja-JP" altLang="en-US" sz="1100" dirty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料</a:t>
            </a:r>
            <a:r>
              <a:rPr lang="en-US" altLang="ja-JP" sz="11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5,000</a:t>
            </a:r>
            <a:r>
              <a:rPr lang="ja-JP" altLang="en-US" sz="11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円のところ</a:t>
            </a:r>
            <a:r>
              <a:rPr lang="ja-JP" altLang="en-US" sz="1100" dirty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</a:t>
            </a:r>
          </a:p>
        </p:txBody>
      </p:sp>
      <p:sp>
        <p:nvSpPr>
          <p:cNvPr id="107" name="正方形/長方形 106"/>
          <p:cNvSpPr/>
          <p:nvPr/>
        </p:nvSpPr>
        <p:spPr>
          <a:xfrm>
            <a:off x="635918" y="7005441"/>
            <a:ext cx="42627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さらに！ </a:t>
            </a:r>
            <a:r>
              <a:rPr lang="en-US" altLang="ja-JP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Instagram</a:t>
            </a:r>
            <a:r>
              <a:rPr lang="ja-JP" altLang="en-US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でタグ付け投稿頂いた方限定</a:t>
            </a:r>
            <a:endParaRPr lang="ja-JP" altLang="en-US" sz="1200" dirty="0">
              <a:solidFill>
                <a:srgbClr val="39482A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08" name="正方形/長方形 107"/>
          <p:cNvSpPr/>
          <p:nvPr/>
        </p:nvSpPr>
        <p:spPr>
          <a:xfrm>
            <a:off x="1888916" y="6014877"/>
            <a:ext cx="20505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2400" b="1" u="sng" spc="300" dirty="0">
                <a:solidFill>
                  <a:srgbClr val="FF006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参加費</a:t>
            </a:r>
            <a:r>
              <a:rPr lang="ja-JP" altLang="en-US" sz="2400" b="1" u="sng" spc="300" dirty="0" smtClean="0">
                <a:solidFill>
                  <a:srgbClr val="FF006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 </a:t>
            </a:r>
            <a:r>
              <a:rPr lang="ja-JP" altLang="en-US" sz="2400" b="1" u="sng" spc="300" dirty="0">
                <a:solidFill>
                  <a:srgbClr val="FF006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無料</a:t>
            </a:r>
            <a:endParaRPr lang="en-US" altLang="ja-JP" sz="1100" b="1" u="sng" spc="300" dirty="0" smtClean="0">
              <a:solidFill>
                <a:srgbClr val="FF0066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09" name="正方形/長方形 108"/>
          <p:cNvSpPr/>
          <p:nvPr/>
        </p:nvSpPr>
        <p:spPr>
          <a:xfrm>
            <a:off x="1237705" y="7228174"/>
            <a:ext cx="31309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u="sng" spc="300" dirty="0" smtClean="0">
                <a:solidFill>
                  <a:srgbClr val="FF006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3D</a:t>
            </a:r>
            <a:r>
              <a:rPr lang="ja-JP" altLang="en-US" sz="2000" b="1" u="sng" spc="300" dirty="0">
                <a:solidFill>
                  <a:srgbClr val="FF006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動画</a:t>
            </a:r>
            <a:r>
              <a:rPr lang="ja-JP" altLang="en-US" sz="2000" b="1" u="sng" spc="300" dirty="0" smtClean="0">
                <a:solidFill>
                  <a:srgbClr val="FF006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無料プレゼント</a:t>
            </a:r>
            <a:endParaRPr lang="ja-JP" altLang="en-US" sz="2000" b="1" u="sng" spc="300" dirty="0">
              <a:solidFill>
                <a:srgbClr val="FF0066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10" name="正方形/長方形 109"/>
          <p:cNvSpPr/>
          <p:nvPr/>
        </p:nvSpPr>
        <p:spPr>
          <a:xfrm>
            <a:off x="527055" y="3995722"/>
            <a:ext cx="68548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都内のペットイベントで大人気！</a:t>
            </a:r>
            <a:r>
              <a:rPr lang="en-US" altLang="ja-JP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3D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撮影会がペット</a:t>
            </a:r>
            <a:r>
              <a:rPr lang="ja-JP" altLang="en-US" sz="1400" dirty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スマイル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に上陸！</a:t>
            </a:r>
            <a:r>
              <a:rPr lang="ja-JP" altLang="en-US" sz="1400" dirty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！</a:t>
            </a:r>
          </a:p>
          <a:p>
            <a:pPr algn="ctr">
              <a:lnSpc>
                <a:spcPct val="150000"/>
              </a:lnSpc>
            </a:pPr>
            <a:r>
              <a:rPr lang="en-US" altLang="ja-JP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70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台のカメラで一瞬</a:t>
            </a:r>
            <a:r>
              <a:rPr lang="ja-JP" altLang="en-US" sz="1400" dirty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で全身</a:t>
            </a:r>
            <a:r>
              <a:rPr lang="en-US" altLang="ja-JP" sz="1400" dirty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3D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撮影♪</a:t>
            </a:r>
            <a:endParaRPr lang="ja-JP" altLang="en-US" sz="1400" dirty="0">
              <a:solidFill>
                <a:srgbClr val="9D7B4C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400" dirty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国内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に数台しかない最</a:t>
            </a:r>
            <a:r>
              <a:rPr lang="ja-JP" altLang="en-US" sz="1400" dirty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高品質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</a:t>
            </a:r>
            <a:r>
              <a:rPr lang="ja-JP" altLang="en-US" sz="1400" dirty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フルカラ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ー</a:t>
            </a:r>
            <a:r>
              <a:rPr lang="en-US" altLang="ja-JP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3D</a:t>
            </a:r>
            <a:r>
              <a:rPr lang="ja-JP" altLang="en-US" sz="1400" dirty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プリンタ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で</a:t>
            </a:r>
            <a:endParaRPr lang="en-US" altLang="ja-JP" sz="1400" dirty="0" smtClean="0">
              <a:solidFill>
                <a:srgbClr val="9D7B4C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>
              <a:lnSpc>
                <a:spcPct val="150000"/>
              </a:lnSpc>
            </a:pPr>
            <a:r>
              <a:rPr lang="en-US" altLang="ja-JP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『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世界</a:t>
            </a:r>
            <a:r>
              <a:rPr lang="ja-JP" altLang="en-US" sz="1400" dirty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に一つだけのうちの</a:t>
            </a:r>
            <a:r>
              <a:rPr lang="ja-JP" altLang="en-US" sz="1400" dirty="0" err="1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フィギュア</a:t>
            </a:r>
            <a:r>
              <a:rPr lang="en-US" altLang="ja-JP" sz="1400" dirty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』</a:t>
            </a:r>
            <a:r>
              <a:rPr lang="ja-JP" altLang="en-US" sz="1400" dirty="0" smtClean="0">
                <a:solidFill>
                  <a:srgbClr val="9D7B4C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をお届けします！</a:t>
            </a:r>
            <a:endParaRPr lang="en-US" altLang="ja-JP" sz="1400" dirty="0" smtClean="0">
              <a:solidFill>
                <a:srgbClr val="9D7B4C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2053144" y="2022005"/>
            <a:ext cx="2248619" cy="2837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ja-JP" sz="1800" b="1" dirty="0" smtClean="0">
                <a:solidFill>
                  <a:srgbClr val="274B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Presented by</a:t>
            </a:r>
            <a:r>
              <a:rPr lang="en-US" altLang="ja-JP" sz="1800" b="1" dirty="0" smtClean="0">
                <a:solidFill>
                  <a:srgbClr val="274B29"/>
                </a:solidFill>
                <a:latin typeface="Adobe Garamond Pro Bold" panose="02020702060506020403" pitchFamily="18" charset="0"/>
              </a:rPr>
              <a:t> </a:t>
            </a:r>
            <a:endParaRPr lang="ja-JP" altLang="en-US" sz="1800" spc="600" dirty="0">
              <a:solidFill>
                <a:srgbClr val="274B29"/>
              </a:solidFill>
              <a:latin typeface="Adobe Garamond Pro Bold" panose="02020702060506020403" pitchFamily="18" charset="0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7432" r="10430" b="56831"/>
          <a:stretch/>
        </p:blipFill>
        <p:spPr>
          <a:xfrm>
            <a:off x="1118314" y="2261477"/>
            <a:ext cx="5653547" cy="362453"/>
          </a:xfrm>
          <a:prstGeom prst="rect">
            <a:avLst/>
          </a:prstGeom>
        </p:spPr>
      </p:pic>
      <p:sp>
        <p:nvSpPr>
          <p:cNvPr id="111" name="正方形/長方形 110"/>
          <p:cNvSpPr/>
          <p:nvPr/>
        </p:nvSpPr>
        <p:spPr>
          <a:xfrm>
            <a:off x="1621679" y="829639"/>
            <a:ext cx="4682008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ja-JP" altLang="en-US" sz="7200" spc="6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274B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３</a:t>
            </a:r>
            <a:r>
              <a:rPr lang="en-US" altLang="ja-JP" sz="7200" spc="6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274B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D</a:t>
            </a:r>
            <a:r>
              <a:rPr lang="ja-JP" altLang="en-US" sz="7200" spc="600" dirty="0" smtClean="0">
                <a:ln w="1270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274B29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撮影会</a:t>
            </a:r>
            <a:endParaRPr lang="ja-JP" altLang="en-US" sz="7200" spc="600" dirty="0">
              <a:ln w="12700">
                <a:solidFill>
                  <a:schemeClr val="accent6">
                    <a:lumMod val="50000"/>
                  </a:schemeClr>
                </a:solidFill>
              </a:ln>
              <a:solidFill>
                <a:srgbClr val="274B29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2" r="9873" b="53264"/>
          <a:stretch/>
        </p:blipFill>
        <p:spPr>
          <a:xfrm>
            <a:off x="1118314" y="3617259"/>
            <a:ext cx="5688739" cy="587829"/>
          </a:xfrm>
          <a:prstGeom prst="rect">
            <a:avLst/>
          </a:prstGeom>
        </p:spPr>
      </p:pic>
      <p:grpSp>
        <p:nvGrpSpPr>
          <p:cNvPr id="7" name="グループ化 6"/>
          <p:cNvGrpSpPr/>
          <p:nvPr/>
        </p:nvGrpSpPr>
        <p:grpSpPr>
          <a:xfrm rot="20651852">
            <a:off x="893516" y="432699"/>
            <a:ext cx="1174087" cy="521286"/>
            <a:chOff x="7118974" y="2693267"/>
            <a:chExt cx="1732588" cy="769258"/>
          </a:xfrm>
        </p:grpSpPr>
        <p:grpSp>
          <p:nvGrpSpPr>
            <p:cNvPr id="6" name="グループ化 5"/>
            <p:cNvGrpSpPr/>
            <p:nvPr/>
          </p:nvGrpSpPr>
          <p:grpSpPr>
            <a:xfrm>
              <a:off x="7118974" y="2693267"/>
              <a:ext cx="1719677" cy="769258"/>
              <a:chOff x="8399424" y="7837131"/>
              <a:chExt cx="1719677" cy="769258"/>
            </a:xfrm>
          </p:grpSpPr>
          <p:sp>
            <p:nvSpPr>
              <p:cNvPr id="4" name="楕円 3"/>
              <p:cNvSpPr/>
              <p:nvPr/>
            </p:nvSpPr>
            <p:spPr>
              <a:xfrm>
                <a:off x="8399424" y="7837131"/>
                <a:ext cx="769258" cy="76925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/>
              </a:p>
            </p:txBody>
          </p:sp>
          <p:sp>
            <p:nvSpPr>
              <p:cNvPr id="31" name="楕円 30"/>
              <p:cNvSpPr/>
              <p:nvPr/>
            </p:nvSpPr>
            <p:spPr>
              <a:xfrm>
                <a:off x="9349843" y="7837131"/>
                <a:ext cx="769258" cy="76925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/>
              </a:p>
            </p:txBody>
          </p:sp>
          <p:sp>
            <p:nvSpPr>
              <p:cNvPr id="32" name="楕円 31"/>
              <p:cNvSpPr/>
              <p:nvPr/>
            </p:nvSpPr>
            <p:spPr>
              <a:xfrm>
                <a:off x="8874634" y="7837131"/>
                <a:ext cx="769258" cy="76925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/>
              </a:p>
            </p:txBody>
          </p:sp>
          <p:sp>
            <p:nvSpPr>
              <p:cNvPr id="5" name="正方形/長方形 4"/>
              <p:cNvSpPr/>
              <p:nvPr/>
            </p:nvSpPr>
            <p:spPr>
              <a:xfrm>
                <a:off x="8788322" y="7922639"/>
                <a:ext cx="946150" cy="6022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/>
              </a:p>
            </p:txBody>
          </p:sp>
        </p:grpSp>
        <p:sp>
          <p:nvSpPr>
            <p:cNvPr id="3" name="テキスト ボックス 2"/>
            <p:cNvSpPr txBox="1"/>
            <p:nvPr/>
          </p:nvSpPr>
          <p:spPr>
            <a:xfrm>
              <a:off x="7127781" y="2823687"/>
              <a:ext cx="1723781" cy="545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1800" dirty="0" smtClean="0">
                  <a:solidFill>
                    <a:schemeClr val="accent6">
                      <a:lumMod val="50000"/>
                    </a:schemeClr>
                  </a:solidFill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うちの</a:t>
              </a:r>
              <a:r>
                <a:rPr lang="ja-JP" altLang="en-US" sz="1800" dirty="0">
                  <a:solidFill>
                    <a:schemeClr val="accent6">
                      <a:lumMod val="50000"/>
                    </a:schemeClr>
                  </a:solidFill>
                  <a:latin typeface="07ラノベPOP" panose="02000800000000000000" pitchFamily="50" charset="-128"/>
                  <a:ea typeface="07ラノベPOP" panose="02000800000000000000" pitchFamily="50" charset="-128"/>
                </a:rPr>
                <a:t>こ</a:t>
              </a:r>
              <a:endParaRPr kumimoji="1" lang="ja-JP" altLang="en-US" sz="1800" dirty="0">
                <a:solidFill>
                  <a:schemeClr val="accent6">
                    <a:lumMod val="50000"/>
                  </a:schemeClr>
                </a:solidFill>
                <a:latin typeface="07ラノベPOP" panose="02000800000000000000" pitchFamily="50" charset="-128"/>
                <a:ea typeface="07ラノベPOP" panose="02000800000000000000" pitchFamily="50" charset="-128"/>
              </a:endParaRPr>
            </a:p>
          </p:txBody>
        </p:sp>
      </p:grpSp>
      <p:grpSp>
        <p:nvGrpSpPr>
          <p:cNvPr id="13" name="グループ化 12"/>
          <p:cNvGrpSpPr/>
          <p:nvPr/>
        </p:nvGrpSpPr>
        <p:grpSpPr>
          <a:xfrm rot="21055985">
            <a:off x="4686614" y="5137250"/>
            <a:ext cx="2787593" cy="2984460"/>
            <a:chOff x="7622011" y="7043769"/>
            <a:chExt cx="2787593" cy="2984460"/>
          </a:xfrm>
        </p:grpSpPr>
        <p:pic>
          <p:nvPicPr>
            <p:cNvPr id="8" name="図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053" t="53794" r="-217" b="-1030"/>
            <a:stretch/>
          </p:blipFill>
          <p:spPr>
            <a:xfrm rot="544015">
              <a:off x="7622011" y="7043769"/>
              <a:ext cx="2787593" cy="2984460"/>
            </a:xfrm>
            <a:prstGeom prst="rect">
              <a:avLst/>
            </a:prstGeom>
          </p:spPr>
        </p:pic>
        <p:pic>
          <p:nvPicPr>
            <p:cNvPr id="11" name="図 1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9" t="20001" b="16986"/>
            <a:stretch/>
          </p:blipFill>
          <p:spPr>
            <a:xfrm rot="27820">
              <a:off x="8277451" y="7507421"/>
              <a:ext cx="1858635" cy="1860975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35" name="AutoShape 2" descr="「インスタグラム ロゴ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5" name="図 5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9" t="89730" r="2209" b="5295"/>
          <a:stretch/>
        </p:blipFill>
        <p:spPr>
          <a:xfrm>
            <a:off x="5708741" y="7554143"/>
            <a:ext cx="561975" cy="314325"/>
          </a:xfrm>
          <a:prstGeom prst="rect">
            <a:avLst/>
          </a:prstGeom>
        </p:spPr>
      </p:pic>
      <p:pic>
        <p:nvPicPr>
          <p:cNvPr id="56" name="図 5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9" t="89730" r="2209" b="5295"/>
          <a:stretch/>
        </p:blipFill>
        <p:spPr>
          <a:xfrm>
            <a:off x="6271769" y="7466470"/>
            <a:ext cx="561975" cy="314325"/>
          </a:xfrm>
          <a:prstGeom prst="rect">
            <a:avLst/>
          </a:prstGeom>
        </p:spPr>
      </p:pic>
      <p:grpSp>
        <p:nvGrpSpPr>
          <p:cNvPr id="48" name="グループ化 47"/>
          <p:cNvGrpSpPr/>
          <p:nvPr/>
        </p:nvGrpSpPr>
        <p:grpSpPr>
          <a:xfrm>
            <a:off x="5929778" y="7509320"/>
            <a:ext cx="1594656" cy="497254"/>
            <a:chOff x="5611178" y="7452818"/>
            <a:chExt cx="1594656" cy="497254"/>
          </a:xfrm>
        </p:grpSpPr>
        <p:sp>
          <p:nvSpPr>
            <p:cNvPr id="44" name="正方形/長方形 43"/>
            <p:cNvSpPr/>
            <p:nvPr/>
          </p:nvSpPr>
          <p:spPr>
            <a:xfrm rot="21082000">
              <a:off x="5611178" y="7611518"/>
              <a:ext cx="55656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600" b="1" dirty="0" smtClean="0">
                  <a:latin typeface="Freestyle Script" panose="030804020302050B0404" pitchFamily="66" charset="0"/>
                </a:rPr>
                <a:t>Model </a:t>
              </a:r>
              <a:endParaRPr lang="ja-JP" altLang="en-US" sz="1600" b="1" dirty="0">
                <a:latin typeface="Freestyle Script" panose="030804020302050B0404" pitchFamily="66" charset="0"/>
              </a:endParaRPr>
            </a:p>
          </p:txBody>
        </p:sp>
        <p:grpSp>
          <p:nvGrpSpPr>
            <p:cNvPr id="47" name="グループ化 46"/>
            <p:cNvGrpSpPr/>
            <p:nvPr/>
          </p:nvGrpSpPr>
          <p:grpSpPr>
            <a:xfrm>
              <a:off x="6133485" y="7452818"/>
              <a:ext cx="1072349" cy="418729"/>
              <a:chOff x="6030009" y="7440377"/>
              <a:chExt cx="1072349" cy="418729"/>
            </a:xfrm>
          </p:grpSpPr>
          <p:pic>
            <p:nvPicPr>
              <p:cNvPr id="58" name="図 57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0" b="100000" l="0" r="100000">
                            <a14:foregroundMark x1="8027" y1="34911" x2="23746" y2="36095"/>
                            <a14:foregroundMark x1="24080" y1="37278" x2="25753" y2="60947"/>
                            <a14:foregroundMark x1="29431" y1="45562" x2="29431" y2="45562"/>
                            <a14:foregroundMark x1="33445" y1="45562" x2="33445" y2="45562"/>
                            <a14:foregroundMark x1="33110" y1="42012" x2="33110" y2="55030"/>
                            <a14:foregroundMark x1="36455" y1="47337" x2="36455" y2="57396"/>
                            <a14:foregroundMark x1="41137" y1="48521" x2="41137" y2="56213"/>
                            <a14:foregroundMark x1="46154" y1="48521" x2="45485" y2="46746"/>
                            <a14:foregroundMark x1="52174" y1="43195" x2="52174" y2="43195"/>
                            <a14:foregroundMark x1="50836" y1="43195" x2="50836" y2="43195"/>
                            <a14:foregroundMark x1="51505" y1="49112" x2="51505" y2="49112"/>
                            <a14:foregroundMark x1="68896" y1="56805" x2="68896" y2="56805"/>
                            <a14:foregroundMark x1="74582" y1="53846" x2="74582" y2="53846"/>
                            <a14:foregroundMark x1="78595" y1="50296" x2="78595" y2="57396"/>
                            <a14:foregroundMark x1="41472" y1="56213" x2="41472" y2="56213"/>
                            <a14:foregroundMark x1="48161" y1="53254" x2="48161" y2="53254"/>
                            <a14:foregroundMark x1="51505" y1="52071" x2="51505" y2="52071"/>
                            <a14:foregroundMark x1="48495" y1="57396" x2="48495" y2="57396"/>
                            <a14:foregroundMark x1="51505" y1="55030" x2="51505" y2="55030"/>
                            <a14:foregroundMark x1="52508" y1="57988" x2="52508" y2="57988"/>
                            <a14:foregroundMark x1="55853" y1="56213" x2="55853" y2="56213"/>
                            <a14:foregroundMark x1="56187" y1="48521" x2="56187" y2="48521"/>
                            <a14:foregroundMark x1="57525" y1="46154" x2="57525" y2="46154"/>
                            <a14:foregroundMark x1="60201" y1="47337" x2="60201" y2="47337"/>
                            <a14:foregroundMark x1="60870" y1="51479" x2="60870" y2="51479"/>
                            <a14:foregroundMark x1="60535" y1="54438" x2="60535" y2="54438"/>
                            <a14:foregroundMark x1="60870" y1="57988" x2="60870" y2="57988"/>
                            <a14:foregroundMark x1="64214" y1="52071" x2="64214" y2="52071"/>
                            <a14:foregroundMark x1="64548" y1="47929" x2="64548" y2="47929"/>
                            <a14:foregroundMark x1="68227" y1="49112" x2="68227" y2="49112"/>
                            <a14:foregroundMark x1="68896" y1="62722" x2="68896" y2="62722"/>
                            <a14:foregroundMark x1="64548" y1="66864" x2="64548" y2="66864"/>
                            <a14:foregroundMark x1="71906" y1="47929" x2="71906" y2="47929"/>
                            <a14:foregroundMark x1="82943" y1="47929" x2="82943" y2="56213"/>
                            <a14:foregroundMark x1="86957" y1="47337" x2="86957" y2="58580"/>
                            <a14:foregroundMark x1="89632" y1="46746" x2="90970" y2="56805"/>
                            <a14:foregroundMark x1="92977" y1="47337" x2="93980" y2="52663"/>
                            <a14:foregroundMark x1="94314" y1="55030" x2="94314" y2="55030"/>
                            <a14:foregroundMark x1="94649" y1="57988" x2="94649" y2="57988"/>
                            <a14:foregroundMark x1="46488" y1="49112" x2="46488" y2="49112"/>
                          </a14:backgroundRemoval>
                        </a14:imgEffect>
                      </a14:imgLayer>
                    </a14:imgProps>
                  </a:ext>
                </a:extLst>
              </a:blip>
              <a:srcRect l="1087" t="26170" r="73288" b="19211"/>
              <a:stretch/>
            </p:blipFill>
            <p:spPr>
              <a:xfrm rot="21013187">
                <a:off x="6030009" y="7546222"/>
                <a:ext cx="259704" cy="312884"/>
              </a:xfrm>
              <a:prstGeom prst="rect">
                <a:avLst/>
              </a:prstGeom>
            </p:spPr>
          </p:pic>
          <p:sp>
            <p:nvSpPr>
              <p:cNvPr id="60" name="正方形/長方形 59"/>
              <p:cNvSpPr/>
              <p:nvPr/>
            </p:nvSpPr>
            <p:spPr>
              <a:xfrm rot="21090103">
                <a:off x="6263667" y="7440377"/>
                <a:ext cx="8386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1600" b="1" dirty="0" smtClean="0">
                    <a:latin typeface="Freestyle Script" panose="030804020302050B0404" pitchFamily="66" charset="0"/>
                    <a:ea typeface="UD デジタル 教科書体 NK-B" panose="02020700000000000000" pitchFamily="18" charset="-128"/>
                  </a:rPr>
                  <a:t>@gaho3dog </a:t>
                </a:r>
                <a:endParaRPr lang="ja-JP" altLang="en-US" sz="1600" b="1" dirty="0">
                  <a:latin typeface="Freestyle Script" panose="030804020302050B0404" pitchFamily="66" charset="0"/>
                  <a:ea typeface="UD デジタル 教科書体 NK-B" panose="02020700000000000000" pitchFamily="18" charset="-128"/>
                </a:endParaRPr>
              </a:p>
            </p:txBody>
          </p:sp>
        </p:grpSp>
      </p:grpSp>
      <p:sp>
        <p:nvSpPr>
          <p:cNvPr id="49" name="正方形/長方形 48"/>
          <p:cNvSpPr/>
          <p:nvPr/>
        </p:nvSpPr>
        <p:spPr>
          <a:xfrm rot="21050167">
            <a:off x="5714468" y="7440321"/>
            <a:ext cx="13083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 smtClean="0"/>
              <a:t>～３</a:t>
            </a:r>
            <a:r>
              <a:rPr lang="en-US" altLang="ja-JP" sz="1200" dirty="0" smtClean="0"/>
              <a:t>D</a:t>
            </a:r>
            <a:r>
              <a:rPr lang="ja-JP" altLang="en-US" sz="1200" dirty="0" smtClean="0"/>
              <a:t>撮影風景～</a:t>
            </a:r>
            <a:endParaRPr lang="ja-JP" altLang="en-US" sz="1200" dirty="0"/>
          </a:p>
        </p:txBody>
      </p:sp>
      <p:sp>
        <p:nvSpPr>
          <p:cNvPr id="57" name="正方形/長方形 56"/>
          <p:cNvSpPr/>
          <p:nvPr/>
        </p:nvSpPr>
        <p:spPr>
          <a:xfrm>
            <a:off x="628886" y="6412330"/>
            <a:ext cx="44342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ご</a:t>
            </a:r>
            <a:r>
              <a:rPr lang="ja-JP" altLang="en-US" sz="1200" dirty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予約</a:t>
            </a:r>
            <a:r>
              <a:rPr lang="ja-JP" altLang="en-US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は下の</a:t>
            </a:r>
            <a:r>
              <a:rPr lang="en-US" altLang="ja-JP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QR</a:t>
            </a:r>
            <a:r>
              <a:rPr lang="ja-JP" altLang="en-US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コードから！！　</a:t>
            </a:r>
            <a:r>
              <a:rPr lang="en-US" altLang="ja-JP" sz="105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※3D</a:t>
            </a:r>
            <a:r>
              <a:rPr lang="ja-JP" altLang="en-US" sz="105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プリントは別途</a:t>
            </a:r>
            <a:r>
              <a:rPr lang="ja-JP" altLang="en-US" sz="105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料金が</a:t>
            </a:r>
            <a:r>
              <a:rPr lang="ja-JP" altLang="en-US" sz="105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発生</a:t>
            </a:r>
            <a:r>
              <a:rPr lang="ja-JP" altLang="en-US" sz="1050" dirty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し</a:t>
            </a:r>
            <a:r>
              <a:rPr lang="ja-JP" altLang="en-US" sz="105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ます</a:t>
            </a:r>
            <a:endParaRPr lang="ja-JP" altLang="en-US" sz="1200" dirty="0">
              <a:solidFill>
                <a:srgbClr val="39482A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63" name="図 62"/>
          <p:cNvPicPr>
            <a:picLocks noChangeAspect="1"/>
          </p:cNvPicPr>
          <p:nvPr/>
        </p:nvPicPr>
        <p:blipFill>
          <a:blip r:embed="rId9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938" y="553712"/>
            <a:ext cx="252306" cy="252306"/>
          </a:xfrm>
          <a:prstGeom prst="rect">
            <a:avLst/>
          </a:prstGeom>
        </p:spPr>
      </p:pic>
      <p:pic>
        <p:nvPicPr>
          <p:cNvPr id="64" name="図 63"/>
          <p:cNvPicPr>
            <a:picLocks noChangeAspect="1"/>
          </p:cNvPicPr>
          <p:nvPr/>
        </p:nvPicPr>
        <p:blipFill>
          <a:blip r:embed="rId9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607" y="561188"/>
            <a:ext cx="252306" cy="252306"/>
          </a:xfrm>
          <a:prstGeom prst="rect">
            <a:avLst/>
          </a:prstGeom>
        </p:spPr>
      </p:pic>
      <p:pic>
        <p:nvPicPr>
          <p:cNvPr id="67" name="図 66"/>
          <p:cNvPicPr>
            <a:picLocks noChangeAspect="1"/>
          </p:cNvPicPr>
          <p:nvPr/>
        </p:nvPicPr>
        <p:blipFill>
          <a:blip r:embed="rId9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515" y="561188"/>
            <a:ext cx="252306" cy="252306"/>
          </a:xfrm>
          <a:prstGeom prst="rect">
            <a:avLst/>
          </a:prstGeom>
        </p:spPr>
      </p:pic>
      <p:sp>
        <p:nvSpPr>
          <p:cNvPr id="86" name="正方形/長方形 85"/>
          <p:cNvSpPr/>
          <p:nvPr/>
        </p:nvSpPr>
        <p:spPr>
          <a:xfrm>
            <a:off x="50745" y="8795048"/>
            <a:ext cx="3155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800" dirty="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ご予約、過去</a:t>
            </a:r>
            <a:r>
              <a:rPr lang="ja-JP" altLang="en-US" sz="18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の制作例は</a:t>
            </a:r>
            <a:r>
              <a:rPr lang="ja-JP" altLang="en-US" sz="1800" dirty="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こちら</a:t>
            </a:r>
            <a:endParaRPr lang="ja-JP" altLang="en-US" sz="1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1" name="正方形/長方形 90"/>
          <p:cNvSpPr/>
          <p:nvPr/>
        </p:nvSpPr>
        <p:spPr>
          <a:xfrm>
            <a:off x="1907938" y="8760079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ja-JP" altLang="en-US" sz="1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95" name="図 9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5" y="9072698"/>
            <a:ext cx="1445822" cy="1445822"/>
          </a:xfrm>
          <a:prstGeom prst="rect">
            <a:avLst/>
          </a:prstGeom>
        </p:spPr>
      </p:pic>
      <p:sp>
        <p:nvSpPr>
          <p:cNvPr id="61" name="正方形/長方形 60"/>
          <p:cNvSpPr/>
          <p:nvPr/>
        </p:nvSpPr>
        <p:spPr>
          <a:xfrm>
            <a:off x="523043" y="7583637"/>
            <a:ext cx="44743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ストーリー、フィード投稿どちらでも可 </a:t>
            </a:r>
            <a:r>
              <a:rPr lang="en-US" altLang="ja-JP" sz="1200" dirty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※</a:t>
            </a:r>
            <a:r>
              <a:rPr lang="ja-JP" altLang="en-US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撮影後約</a:t>
            </a:r>
            <a:r>
              <a:rPr lang="en-US" altLang="ja-JP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1</a:t>
            </a:r>
            <a:r>
              <a:rPr lang="ja-JP" altLang="en-US" sz="1200" dirty="0" smtClean="0">
                <a:solidFill>
                  <a:srgbClr val="39482A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週間でご送付</a:t>
            </a:r>
            <a:endParaRPr lang="ja-JP" altLang="en-US" sz="1200" dirty="0">
              <a:solidFill>
                <a:srgbClr val="39482A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968441" y="10453204"/>
            <a:ext cx="112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dirty="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公式</a:t>
            </a:r>
            <a:r>
              <a:rPr lang="en-US" altLang="ja-JP" sz="1600" dirty="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LINE</a:t>
            </a:r>
            <a:endParaRPr lang="ja-JP" altLang="en-US" sz="16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028" y="1868865"/>
            <a:ext cx="2565499" cy="581337"/>
          </a:xfrm>
          <a:prstGeom prst="rect">
            <a:avLst/>
          </a:prstGeom>
        </p:spPr>
      </p:pic>
      <p:sp>
        <p:nvSpPr>
          <p:cNvPr id="22" name="楕円 21"/>
          <p:cNvSpPr/>
          <p:nvPr/>
        </p:nvSpPr>
        <p:spPr>
          <a:xfrm>
            <a:off x="2748174" y="9277361"/>
            <a:ext cx="987401" cy="987401"/>
          </a:xfrm>
          <a:prstGeom prst="ellipse">
            <a:avLst/>
          </a:prstGeom>
          <a:solidFill>
            <a:srgbClr val="4D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撮影</a:t>
            </a:r>
            <a:endParaRPr kumimoji="1" lang="ja-JP" altLang="en-US" b="1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grpSp>
        <p:nvGrpSpPr>
          <p:cNvPr id="29" name="グループ化 28"/>
          <p:cNvGrpSpPr/>
          <p:nvPr/>
        </p:nvGrpSpPr>
        <p:grpSpPr>
          <a:xfrm>
            <a:off x="3999678" y="9277361"/>
            <a:ext cx="987401" cy="987401"/>
            <a:chOff x="3931059" y="9410346"/>
            <a:chExt cx="987401" cy="987401"/>
          </a:xfrm>
        </p:grpSpPr>
        <p:sp>
          <p:nvSpPr>
            <p:cNvPr id="69" name="楕円 68"/>
            <p:cNvSpPr/>
            <p:nvPr/>
          </p:nvSpPr>
          <p:spPr>
            <a:xfrm>
              <a:off x="3931059" y="9410346"/>
              <a:ext cx="987401" cy="987401"/>
            </a:xfrm>
            <a:prstGeom prst="ellipse">
              <a:avLst/>
            </a:prstGeom>
            <a:solidFill>
              <a:srgbClr val="4D3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25" name="正方形/長方形 24"/>
            <p:cNvSpPr/>
            <p:nvPr/>
          </p:nvSpPr>
          <p:spPr>
            <a:xfrm>
              <a:off x="3995451" y="9634578"/>
              <a:ext cx="87716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ja-JP" altLang="en-US" sz="1800" b="1" dirty="0" smtClean="0">
                  <a:solidFill>
                    <a:schemeClr val="bg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データ</a:t>
              </a:r>
              <a:endParaRPr lang="en-US" altLang="ja-JP" sz="1800" b="1" dirty="0" smtClean="0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  <a:p>
              <a:pPr algn="ctr"/>
              <a:r>
                <a:rPr lang="ja-JP" altLang="en-US" sz="1800" b="1" dirty="0" smtClean="0">
                  <a:solidFill>
                    <a:schemeClr val="bg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確認</a:t>
              </a:r>
              <a:endParaRPr lang="ja-JP" altLang="en-US" sz="1800" b="1" dirty="0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sp>
        <p:nvSpPr>
          <p:cNvPr id="71" name="楕円 70"/>
          <p:cNvSpPr/>
          <p:nvPr/>
        </p:nvSpPr>
        <p:spPr>
          <a:xfrm>
            <a:off x="5251182" y="9277361"/>
            <a:ext cx="987401" cy="987401"/>
          </a:xfrm>
          <a:prstGeom prst="ellipse">
            <a:avLst/>
          </a:prstGeom>
          <a:solidFill>
            <a:srgbClr val="4D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購入</a:t>
            </a:r>
            <a:endParaRPr kumimoji="1" lang="ja-JP" altLang="en-US" b="1" dirty="0"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grpSp>
        <p:nvGrpSpPr>
          <p:cNvPr id="28" name="グループ化 27"/>
          <p:cNvGrpSpPr/>
          <p:nvPr/>
        </p:nvGrpSpPr>
        <p:grpSpPr>
          <a:xfrm>
            <a:off x="6502685" y="9277361"/>
            <a:ext cx="987401" cy="987401"/>
            <a:chOff x="6466586" y="9379814"/>
            <a:chExt cx="987401" cy="987401"/>
          </a:xfrm>
        </p:grpSpPr>
        <p:sp>
          <p:nvSpPr>
            <p:cNvPr id="72" name="楕円 71"/>
            <p:cNvSpPr/>
            <p:nvPr/>
          </p:nvSpPr>
          <p:spPr>
            <a:xfrm>
              <a:off x="6466586" y="9379814"/>
              <a:ext cx="987401" cy="987401"/>
            </a:xfrm>
            <a:prstGeom prst="ellipse">
              <a:avLst/>
            </a:prstGeom>
            <a:solidFill>
              <a:srgbClr val="4D3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73" name="正方形/長方形 72"/>
            <p:cNvSpPr/>
            <p:nvPr/>
          </p:nvSpPr>
          <p:spPr>
            <a:xfrm>
              <a:off x="6517517" y="9708108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ja-JP" altLang="en-US" sz="1800" b="1" dirty="0" smtClean="0">
                  <a:solidFill>
                    <a:schemeClr val="bg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お</a:t>
              </a:r>
              <a:r>
                <a:rPr lang="ja-JP" altLang="en-US" sz="1800" b="1" dirty="0">
                  <a:solidFill>
                    <a:schemeClr val="bg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届</a:t>
              </a:r>
              <a:r>
                <a:rPr lang="ja-JP" altLang="en-US" sz="1800" b="1" dirty="0" smtClean="0">
                  <a:solidFill>
                    <a:schemeClr val="bg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け</a:t>
              </a:r>
              <a:endParaRPr lang="ja-JP" altLang="en-US" sz="1800" b="1" dirty="0">
                <a:solidFill>
                  <a:schemeClr val="bg1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sp>
        <p:nvSpPr>
          <p:cNvPr id="74" name="正方形/長方形 73"/>
          <p:cNvSpPr/>
          <p:nvPr/>
        </p:nvSpPr>
        <p:spPr>
          <a:xfrm>
            <a:off x="3735575" y="8781205"/>
            <a:ext cx="2821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800" dirty="0" smtClean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撮影からお届けまでの流れ</a:t>
            </a:r>
            <a:endParaRPr lang="ja-JP" altLang="en-US" sz="18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cxnSp>
        <p:nvCxnSpPr>
          <p:cNvPr id="37" name="直線矢印コネクタ 36"/>
          <p:cNvCxnSpPr/>
          <p:nvPr/>
        </p:nvCxnSpPr>
        <p:spPr>
          <a:xfrm>
            <a:off x="3213552" y="10407484"/>
            <a:ext cx="1275334" cy="0"/>
          </a:xfrm>
          <a:prstGeom prst="straightConnector1">
            <a:avLst/>
          </a:prstGeom>
          <a:ln w="63500">
            <a:solidFill>
              <a:srgbClr val="4D372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正方形/長方形 79"/>
          <p:cNvSpPr/>
          <p:nvPr/>
        </p:nvSpPr>
        <p:spPr>
          <a:xfrm>
            <a:off x="3305057" y="10466401"/>
            <a:ext cx="9460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600" b="1" dirty="0" smtClean="0">
                <a:solidFill>
                  <a:srgbClr val="4D372B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約</a:t>
            </a:r>
            <a:r>
              <a:rPr lang="en-US" altLang="ja-JP" sz="1600" b="1" dirty="0" smtClean="0">
                <a:solidFill>
                  <a:srgbClr val="4D372B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1</a:t>
            </a:r>
            <a:r>
              <a:rPr lang="ja-JP" altLang="en-US" sz="1600" b="1" dirty="0" smtClean="0">
                <a:solidFill>
                  <a:srgbClr val="4D372B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週間</a:t>
            </a:r>
            <a:endParaRPr lang="en-US" altLang="ja-JP" sz="1600" b="1" dirty="0" smtClean="0">
              <a:solidFill>
                <a:srgbClr val="4D372B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cxnSp>
        <p:nvCxnSpPr>
          <p:cNvPr id="81" name="直線矢印コネクタ 80"/>
          <p:cNvCxnSpPr/>
          <p:nvPr/>
        </p:nvCxnSpPr>
        <p:spPr>
          <a:xfrm>
            <a:off x="5700760" y="10407484"/>
            <a:ext cx="1335787" cy="0"/>
          </a:xfrm>
          <a:prstGeom prst="straightConnector1">
            <a:avLst/>
          </a:prstGeom>
          <a:ln w="63500">
            <a:solidFill>
              <a:srgbClr val="4D372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正方形/長方形 81"/>
          <p:cNvSpPr/>
          <p:nvPr/>
        </p:nvSpPr>
        <p:spPr>
          <a:xfrm>
            <a:off x="5658245" y="10466401"/>
            <a:ext cx="12971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600" b="1" dirty="0" smtClean="0">
                <a:solidFill>
                  <a:srgbClr val="4D372B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約</a:t>
            </a:r>
            <a:r>
              <a:rPr lang="en-US" altLang="ja-JP" sz="1600" b="1" dirty="0" smtClean="0">
                <a:solidFill>
                  <a:srgbClr val="4D372B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3</a:t>
            </a:r>
            <a:r>
              <a:rPr lang="ja-JP" altLang="en-US" sz="1600" b="1" dirty="0" smtClean="0">
                <a:solidFill>
                  <a:srgbClr val="4D372B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～</a:t>
            </a:r>
            <a:r>
              <a:rPr lang="en-US" altLang="ja-JP" sz="1600" b="1" dirty="0" smtClean="0">
                <a:solidFill>
                  <a:srgbClr val="4D372B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4</a:t>
            </a:r>
            <a:r>
              <a:rPr lang="ja-JP" altLang="en-US" sz="1600" b="1" dirty="0" smtClean="0">
                <a:solidFill>
                  <a:srgbClr val="4D372B"/>
                </a:solidFill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週間</a:t>
            </a:r>
            <a:endParaRPr lang="en-US" altLang="ja-JP" sz="1600" b="1" dirty="0" smtClean="0">
              <a:solidFill>
                <a:srgbClr val="4D372B"/>
              </a:solidFill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66" y="10472254"/>
            <a:ext cx="258551" cy="25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1.pptx" id="{D8CEF92E-E621-4889-A2C4-D44EA4896D94}" vid="{7BA0B976-7AA0-4750-86DE-53A6EBAC7E7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</Template>
  <TotalTime>18575</TotalTime>
  <Words>237</Words>
  <Application>Microsoft Office PowerPoint</Application>
  <PresentationFormat>ユーザー設定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07ラノベPOP</vt:lpstr>
      <vt:lpstr>Adobe Garamond Pro Bold</vt:lpstr>
      <vt:lpstr>ＭＳ Ｐゴシック</vt:lpstr>
      <vt:lpstr>UD デジタル 教科書体 N-B</vt:lpstr>
      <vt:lpstr>UD デジタル 教科書体 NK-B</vt:lpstr>
      <vt:lpstr>UD デジタル 教科書体 NP-B</vt:lpstr>
      <vt:lpstr>メイリオ</vt:lpstr>
      <vt:lpstr>Arial</vt:lpstr>
      <vt:lpstr>Calibri</vt:lpstr>
      <vt:lpstr>Freestyle Script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辛嶋亮哉</dc:creator>
  <cp:lastModifiedBy>辛嶋 亮哉</cp:lastModifiedBy>
  <cp:revision>156</cp:revision>
  <cp:lastPrinted>2013-08-08T08:23:13Z</cp:lastPrinted>
  <dcterms:created xsi:type="dcterms:W3CDTF">2013-08-08T01:25:55Z</dcterms:created>
  <dcterms:modified xsi:type="dcterms:W3CDTF">2020-12-03T16:36:25Z</dcterms:modified>
</cp:coreProperties>
</file>