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266" r:id="rId2"/>
    <p:sldId id="267" r:id="rId3"/>
    <p:sldId id="268" r:id="rId4"/>
  </p:sldIdLst>
  <p:sldSz cx="9906000" cy="6858000" type="A4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egoe UI" panose="020B0502040204020203" pitchFamily="34" charset="0"/>
        <a:ea typeface="Meiryo UI" panose="020B060403050404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>
          <p15:clr>
            <a:srgbClr val="A4A3A4"/>
          </p15:clr>
        </p15:guide>
        <p15:guide id="3" pos="6046" userDrawn="1">
          <p15:clr>
            <a:srgbClr val="A4A3A4"/>
          </p15:clr>
        </p15:guide>
        <p15:guide id="5" orient="horz" pos="4224" userDrawn="1">
          <p15:clr>
            <a:srgbClr val="A4A3A4"/>
          </p15:clr>
        </p15:guide>
        <p15:guide id="6" orient="horz" pos="504" userDrawn="1">
          <p15:clr>
            <a:srgbClr val="A4A3A4"/>
          </p15:clr>
        </p15:guide>
        <p15:guide id="7" pos="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8080"/>
    <a:srgbClr val="072C62"/>
    <a:srgbClr val="073C65"/>
    <a:srgbClr val="00009A"/>
    <a:srgbClr val="8FAADC"/>
    <a:srgbClr val="E9EAF1"/>
    <a:srgbClr val="009ACC"/>
    <a:srgbClr val="E1E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8B2913-BAA3-4521-A292-54CFCEC43ED2}" v="149" dt="2022-12-09T13:25:46.3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3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048" y="56"/>
      </p:cViewPr>
      <p:guideLst>
        <p:guide orient="horz" pos="2160"/>
        <p:guide pos="3120"/>
        <p:guide pos="6046"/>
        <p:guide orient="horz" pos="4224"/>
        <p:guide orient="horz" pos="504"/>
        <p:guide pos="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="" xmlns:a16="http://schemas.microsoft.com/office/drawing/2014/main" id="{9F78E761-E097-7323-25E2-FF7D16E38F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7B911D63-715E-B81C-FC2B-DCC86172B4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50ADE90-127D-4545-B6D7-B5EF5B15845F}" type="datetimeFigureOut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="" xmlns:a16="http://schemas.microsoft.com/office/drawing/2014/main" id="{B478EBC5-D7D6-19C1-837F-65BF24A95D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="" xmlns:a16="http://schemas.microsoft.com/office/drawing/2014/main" id="{763D6E5E-0155-C237-9A0A-B5641C0B2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9EA3A1CA-BA6A-C5EF-A5CC-87290CF63E3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F8C2D9FB-2BF5-4DB9-8E15-3DDF8E2D6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8DD778C-31B5-4999-A91C-E2300CBD86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2839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1">
            <a:extLst>
              <a:ext uri="{FF2B5EF4-FFF2-40B4-BE49-F238E27FC236}">
                <a16:creationId xmlns="" xmlns:a16="http://schemas.microsoft.com/office/drawing/2014/main" id="{3440083B-ACF9-9839-EA8A-3C2F3DDBE34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73050" y="492125"/>
            <a:ext cx="9359900" cy="114300"/>
            <a:chOff x="1754034" y="491244"/>
            <a:chExt cx="7880293" cy="113749"/>
          </a:xfrm>
        </p:grpSpPr>
        <p:sp>
          <p:nvSpPr>
            <p:cNvPr id="5" name="正方形/長方形 7">
              <a:extLst>
                <a:ext uri="{FF2B5EF4-FFF2-40B4-BE49-F238E27FC236}">
                  <a16:creationId xmlns="" xmlns:a16="http://schemas.microsoft.com/office/drawing/2014/main" id="{0987811A-9BFA-79DB-2BED-35F3100FC19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754034" y="562338"/>
              <a:ext cx="7880293" cy="42655"/>
            </a:xfrm>
            <a:prstGeom prst="rect">
              <a:avLst/>
            </a:prstGeom>
            <a:gradFill rotWithShape="1">
              <a:gsLst>
                <a:gs pos="0">
                  <a:srgbClr val="00009A"/>
                </a:gs>
                <a:gs pos="50000">
                  <a:srgbClr val="00009A"/>
                </a:gs>
                <a:gs pos="100000">
                  <a:srgbClr val="E1E7F5"/>
                </a:gs>
              </a:gsLst>
              <a:lin ang="0" scaled="1"/>
            </a:gradFill>
            <a:ln>
              <a:noFill/>
            </a:ln>
          </p:spPr>
          <p:txBody>
            <a:bodyPr lIns="76858" tIns="38429" rIns="76858" bIns="38429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/>
              </a:pPr>
              <a:endParaRPr lang="ja-JP" altLang="ja-JP" sz="1327">
                <a:solidFill>
                  <a:srgbClr val="FFFFFF"/>
                </a:solidFill>
                <a:latin typeface="ＭＳ Ｐゴシック" panose="020B0600070205080204" pitchFamily="50" charset="-128"/>
                <a:ea typeface="+mn-ea"/>
                <a:sym typeface="ＭＳ Ｐゴシック" panose="020B0600070205080204" pitchFamily="50" charset="-128"/>
              </a:endParaRPr>
            </a:p>
          </p:txBody>
        </p:sp>
        <p:sp>
          <p:nvSpPr>
            <p:cNvPr id="6" name="正方形/長方形 8">
              <a:extLst>
                <a:ext uri="{FF2B5EF4-FFF2-40B4-BE49-F238E27FC236}">
                  <a16:creationId xmlns="" xmlns:a16="http://schemas.microsoft.com/office/drawing/2014/main" id="{D2733426-BE66-A7EF-368B-F62757325D7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048889" y="491244"/>
              <a:ext cx="5585438" cy="36337"/>
            </a:xfrm>
            <a:prstGeom prst="rect">
              <a:avLst/>
            </a:prstGeom>
            <a:gradFill rotWithShape="1">
              <a:gsLst>
                <a:gs pos="0">
                  <a:srgbClr val="009ACC"/>
                </a:gs>
                <a:gs pos="50000">
                  <a:srgbClr val="009ACC"/>
                </a:gs>
                <a:gs pos="100000">
                  <a:srgbClr val="E1E7F5"/>
                </a:gs>
              </a:gsLst>
              <a:lin ang="0" scaled="1"/>
            </a:gradFill>
            <a:ln>
              <a:noFill/>
            </a:ln>
          </p:spPr>
          <p:txBody>
            <a:bodyPr lIns="76858" tIns="38429" rIns="76858" bIns="38429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/>
              </a:pPr>
              <a:endParaRPr lang="ja-JP" altLang="ja-JP" sz="1327">
                <a:solidFill>
                  <a:srgbClr val="FFFFFF"/>
                </a:solidFill>
                <a:latin typeface="ＭＳ Ｐゴシック" panose="020B0600070205080204" pitchFamily="50" charset="-128"/>
                <a:ea typeface="+mn-ea"/>
                <a:sym typeface="ＭＳ Ｐゴシック" panose="020B0600070205080204" pitchFamily="50" charset="-128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35EF813B-624F-01DD-EAA7-0B1FDE7DC4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2B3558-08FD-4F15-B91D-86354349425C}" type="datetimeFigureOut">
              <a:rPr lang="en-US"/>
              <a:pPr>
                <a:defRPr/>
              </a:pPr>
              <a:t>2/2/2025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7FA099DA-B265-A702-A601-1C63580AD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B57377F0-BCCB-123D-C479-170F040F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B5D16-2594-4F18-8C6D-33872D3827F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218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5DC6E21-EBA6-0863-5E0D-B65D1047F4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47FD0D31-AA7A-437D-B42A-44EB37B2034C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59881FC-6353-565D-7CE1-C939F1F5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76FFBB-D133-0C9A-37FF-D1E4211A0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EA5F-5D86-4032-8E72-F1AF8874FF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42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A569CB-3E21-D421-14F4-4379A53304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9D977C2B-ED1E-4452-BFB6-184B79697B40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3240F8D-3C23-F98F-94B3-6EF850D8F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216FFE9-2582-4DAC-7881-568734BFC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61C5D-476E-41EF-B83C-ACEABEAA67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579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EF0DF2D-159A-E745-216F-19724A2C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24E531BC-BA18-4A69-BB76-BA9AECFA6EBE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44AE0C3-F60B-3079-33C5-B89199EC6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8ADBEF-B7A2-5CCC-1219-8DB821E9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A81EB-C1EC-4827-B26D-349B680F5A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9741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0EB7291-DB81-D02A-01C1-C8DA03DA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CD627CB4-A204-4DAA-B1C3-933E470F13D3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A046702-3748-7FE6-1D04-8522BA4C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245F6E-4053-7D01-A4E9-33A442B9D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DF315-E91F-4783-A0E1-5D286C6F10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743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2C9BC6-57F1-94E0-943A-036A4DC949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48022C5A-A6B1-40EC-89EC-86D70339466A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F818F7B-8076-C50C-5D82-DFDE160AD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8333D1B-3705-A8FE-1705-610CC640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78633-D86D-4972-8183-60DB6DED59C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6585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86D6E30-B0B7-6B2C-3807-263B898AD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0E6BE280-FDB8-4F75-8422-ED68E316A913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314CFBF-CC9C-28F0-5F37-17186177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3EF20F8-CBB3-0E53-E408-D1F3FF520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CE1A2-BAB8-4D02-98B6-029C1AF203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931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1B4EE8-82DF-E166-5F1A-F4FD1DD5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12F3100D-B0F5-4C5A-9B30-BEF323423271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7EFBDF-923D-1C5F-259D-38A96C461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D48E502-BD81-A008-9E45-20AF0013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FBA21-71ED-4DF5-A96E-162E92EE5B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544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4424B6C-E550-4CFB-B9ED-BCBAB50C30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885B13E6-75E2-4A67-9C24-5011875A52F5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A973FDD-C7E4-AE27-25A6-78384D85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671286C-E2AF-F856-96D7-6D8F49A4E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DC1CC-28CA-4A0F-8D2A-340C3142C2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731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12CE9DE-6D7C-4CFD-1B8F-6F27EF23B5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6FCBD6F9-896E-4333-9F7D-F0B8E54500AE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53099FD-A969-6380-20C9-7E0C92E8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9AA1ED9-3C2C-892D-E71F-5A0987DB4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B3035-46B6-43DA-A764-AC6411410A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647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775DAB-8FB0-BC61-A684-F8F69B7E33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fld id="{6DC6E76C-216E-4B9F-9537-3D2077D5FE83}" type="datetime1">
              <a:rPr lang="ja-JP" altLang="en-US"/>
              <a:pPr>
                <a:defRPr/>
              </a:pPr>
              <a:t>2025/2/2</a:t>
            </a:fld>
            <a:endParaRPr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EFC940-631D-FB4C-AABC-4D773C168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39CA4CD-2DD8-37E3-A444-9F24F061B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057A0-A764-4C1F-90B7-C97FABF9965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660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0ACDE026-6063-2DC0-195A-E4B5B78D2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40CFF9CF-27CC-8F82-AA68-63A0597B79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5B24501-D690-1404-F166-7C2117F14E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94575" y="640080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05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E5EE52E-C85D-4F64-BD72-19B67953AA7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Segoe UI" panose="020B0502040204020203" pitchFamily="34" charset="0"/>
          <a:ea typeface="Meiryo UI" panose="020B0604030504040204" pitchFamily="50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="" xmlns:a16="http://schemas.microsoft.com/office/drawing/2014/main" id="{6B36A30B-2BA7-8464-9B4F-D6BB81478BFE}"/>
              </a:ext>
            </a:extLst>
          </p:cNvPr>
          <p:cNvSpPr/>
          <p:nvPr/>
        </p:nvSpPr>
        <p:spPr>
          <a:xfrm>
            <a:off x="327501" y="2625850"/>
            <a:ext cx="9194164" cy="2097198"/>
          </a:xfrm>
          <a:prstGeom prst="rect">
            <a:avLst/>
          </a:prstGeom>
          <a:solidFill>
            <a:srgbClr val="DCE1F4">
              <a:alpha val="60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正方形/長方形 17">
            <a:extLst>
              <a:ext uri="{FF2B5EF4-FFF2-40B4-BE49-F238E27FC236}">
                <a16:creationId xmlns="" xmlns:a16="http://schemas.microsoft.com/office/drawing/2014/main" id="{DB679BB5-6FDD-89E7-58F6-87F6D0D94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185738"/>
            <a:ext cx="5781675" cy="349250"/>
          </a:xfrm>
          <a:prstGeom prst="rect">
            <a:avLst/>
          </a:prstGeom>
          <a:noFill/>
          <a:ln>
            <a:noFill/>
          </a:ln>
          <a:effectLst/>
        </p:spPr>
        <p:txBody>
          <a:bodyPr lIns="76867" tIns="38433" rIns="76867" bIns="38433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788" b="1" dirty="0">
                <a:latin typeface="Meiryo UI" panose="020B0604030504040204" pitchFamily="50" charset="-128"/>
                <a:sym typeface="Meiryo UI" panose="020B0604030504040204" pitchFamily="50" charset="-128"/>
              </a:rPr>
              <a:t>❏　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パート社員配属後に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よる（</a:t>
            </a:r>
            <a:r>
              <a:rPr lang="en-US" altLang="ja-JP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FC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説明用）</a:t>
            </a:r>
            <a:endParaRPr lang="ja-JP" altLang="en-US" sz="1788" b="1" dirty="0">
              <a:latin typeface="Meiryo UI" panose="020B0604030504040204" pitchFamily="50" charset="-128"/>
              <a:sym typeface="Meiryo UI" panose="020B0604030504040204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="" xmlns:a16="http://schemas.microsoft.com/office/drawing/2014/main" id="{049DD4AE-9E37-27A4-FA29-F66C8AA75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533116"/>
              </p:ext>
            </p:extLst>
          </p:nvPr>
        </p:nvGraphicFramePr>
        <p:xfrm>
          <a:off x="381000" y="5150278"/>
          <a:ext cx="9217025" cy="1386070"/>
        </p:xfrm>
        <a:graphic>
          <a:graphicData uri="http://schemas.openxmlformats.org/drawingml/2006/table">
            <a:tbl>
              <a:tblPr firstRow="1" bandRow="1"/>
              <a:tblGrid>
                <a:gridCol w="92170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>
                            <a:lumMod val="60000"/>
                            <a:lumOff val="4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baseline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"/>
                        </a:rPr>
                        <a:t>■結果</a:t>
                      </a:r>
                    </a:p>
                  </a:txBody>
                  <a:tcPr marL="29249" marR="0" marT="37185" marB="371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2607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9pPr>
                    </a:lstStyle>
                    <a:p>
                      <a:pPr marL="171450" lvl="1" indent="-171450" algn="just">
                        <a:buClr>
                          <a:srgbClr val="002060"/>
                        </a:buClr>
                        <a:buFont typeface="Wingdings" panose="05000000000000000000" pitchFamily="2" charset="2"/>
                        <a:buChar char="l"/>
                        <a:tabLst>
                          <a:tab pos="88900" algn="l"/>
                        </a:tabLst>
                      </a:pP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上記表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に示した通り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、</a:t>
                      </a:r>
                      <a:endParaRPr lang="en-US" altLang="ja-JP" sz="1400" b="1" dirty="0">
                        <a:latin typeface="+mn-ea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lvl="1" indent="0" algn="just">
                        <a:buClr>
                          <a:srgbClr val="002060"/>
                        </a:buClr>
                        <a:buFontTx/>
                        <a:buNone/>
                        <a:tabLst>
                          <a:tab pos="88900" algn="l"/>
                        </a:tabLst>
                      </a:pP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　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現状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人員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名</a:t>
                      </a:r>
                      <a:r>
                        <a:rPr lang="en-US" altLang="ja-JP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日に対し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、パート配属後（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名配属後）、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人員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は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名</a:t>
                      </a:r>
                      <a:r>
                        <a:rPr lang="en-US" altLang="ja-JP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日となる。</a:t>
                      </a:r>
                      <a:r>
                        <a:rPr lang="ja-JP" altLang="en-US" sz="1400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en-US" altLang="ja-JP" sz="1600" b="1" dirty="0" smtClean="0">
                          <a:solidFill>
                            <a:srgbClr val="F08080"/>
                          </a:solidFill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ja-JP" altLang="en-US" sz="1600" b="1" dirty="0" smtClean="0">
                          <a:solidFill>
                            <a:srgbClr val="F08080"/>
                          </a:solidFill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名</a:t>
                      </a:r>
                      <a:r>
                        <a:rPr lang="ja-JP" altLang="en-US" sz="1600" b="1" dirty="0">
                          <a:solidFill>
                            <a:srgbClr val="F08080"/>
                          </a:solidFill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の人員削減</a:t>
                      </a:r>
                      <a:r>
                        <a:rPr lang="ja-JP" altLang="en-US" sz="1400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　</a:t>
                      </a:r>
                      <a:endParaRPr lang="en-US" altLang="ja-JP" sz="1400" dirty="0">
                        <a:latin typeface="+mn-ea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7800" marR="0" lvl="1" indent="-1778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l"/>
                        <a:tabLst>
                          <a:tab pos="88900" algn="l"/>
                        </a:tabLst>
                        <a:defRPr/>
                      </a:pPr>
                      <a:r>
                        <a:rPr lang="ja-JP" altLang="en-US" sz="1400" b="1" dirty="0" smtClean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オールナイトインサイドを削減。</a:t>
                      </a:r>
                      <a:r>
                        <a:rPr lang="en-US" altLang="ja-JP" sz="1400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altLang="ja-JP" sz="1400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</a:br>
                      <a:endParaRPr lang="en-US" altLang="ja-JP" sz="1400" dirty="0"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9249" marR="0" marT="37185" marB="3718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二等辺三角形 12">
            <a:extLst>
              <a:ext uri="{FF2B5EF4-FFF2-40B4-BE49-F238E27FC236}">
                <a16:creationId xmlns="" xmlns:a16="http://schemas.microsoft.com/office/drawing/2014/main" id="{5D49755F-3FAE-BF9B-A5F8-449BE5DB502A}"/>
              </a:ext>
            </a:extLst>
          </p:cNvPr>
          <p:cNvSpPr>
            <a:spLocks noChangeAspect="1"/>
          </p:cNvSpPr>
          <p:nvPr/>
        </p:nvSpPr>
        <p:spPr>
          <a:xfrm flipV="1">
            <a:off x="4160836" y="4787058"/>
            <a:ext cx="1657350" cy="23366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1" name="長方形:角丸 200" title="マイルストーンのグラフィック">
            <a:extLst>
              <a:ext uri="{FF2B5EF4-FFF2-40B4-BE49-F238E27FC236}">
                <a16:creationId xmlns="" xmlns:a16="http://schemas.microsoft.com/office/drawing/2014/main" id="{5A95BF30-4801-7380-BA0C-FEB017784BF8}"/>
              </a:ext>
            </a:extLst>
          </p:cNvPr>
          <p:cNvSpPr/>
          <p:nvPr/>
        </p:nvSpPr>
        <p:spPr>
          <a:xfrm>
            <a:off x="6830081" y="2843650"/>
            <a:ext cx="900000" cy="36512"/>
          </a:xfrm>
          <a:prstGeom prst="roundRect">
            <a:avLst>
              <a:gd name="adj" fmla="val 50000"/>
            </a:avLst>
          </a:prstGeom>
          <a:solidFill>
            <a:srgbClr val="F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63" dirty="0">
              <a:latin typeface="Meiryo UI" panose="020B0604030504040204" pitchFamily="50" charset="-128"/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="" xmlns:a16="http://schemas.microsoft.com/office/drawing/2014/main" id="{4F96A672-9246-1204-78F0-D602E35016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828132"/>
              </p:ext>
            </p:extLst>
          </p:nvPr>
        </p:nvGraphicFramePr>
        <p:xfrm>
          <a:off x="381000" y="813189"/>
          <a:ext cx="9217025" cy="1417652"/>
        </p:xfrm>
        <a:graphic>
          <a:graphicData uri="http://schemas.openxmlformats.org/drawingml/2006/table">
            <a:tbl>
              <a:tblPr firstRow="1" bandRow="1"/>
              <a:tblGrid>
                <a:gridCol w="92170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>
                            <a:lumMod val="60000"/>
                            <a:lumOff val="4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baseline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■概要</a:t>
                      </a:r>
                    </a:p>
                  </a:txBody>
                  <a:tcPr marL="29254" marR="0" marT="37163" marB="37163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321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9pPr>
                    </a:lstStyle>
                    <a:p>
                      <a:pPr marL="0" lvl="1" indent="0" algn="just">
                        <a:buClr>
                          <a:srgbClr val="072C62"/>
                        </a:buClr>
                        <a:buFontTx/>
                        <a:buNone/>
                      </a:pPr>
                      <a:r>
                        <a:rPr lang="ja-JP" altLang="en-US" sz="1400" b="0" dirty="0" smtClean="0">
                          <a:latin typeface="+mn-ea"/>
                          <a:ea typeface="+mn-ea"/>
                        </a:rPr>
                        <a:t>・パート配属後（</a:t>
                      </a:r>
                      <a:r>
                        <a:rPr lang="en-US" altLang="ja-JP" sz="1400" b="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400" b="0" dirty="0" smtClean="0">
                          <a:latin typeface="+mn-ea"/>
                          <a:ea typeface="+mn-ea"/>
                        </a:rPr>
                        <a:t>名）において下記訓練終了後実施</a:t>
                      </a:r>
                      <a:endParaRPr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29254" marR="0" marT="37163" marB="3716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41966">
                <a:tc>
                  <a:txBody>
                    <a:bodyPr/>
                    <a:lstStyle/>
                    <a:p>
                      <a:pPr marL="0" lvl="1" indent="0" algn="just">
                        <a:buClr>
                          <a:srgbClr val="002060"/>
                        </a:buClr>
                        <a:buFontTx/>
                        <a:buNone/>
                      </a:pP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9254" marR="0" marT="37163" marB="3716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2" name="グループ化 31">
            <a:extLst>
              <a:ext uri="{FF2B5EF4-FFF2-40B4-BE49-F238E27FC236}">
                <a16:creationId xmlns="" xmlns:a16="http://schemas.microsoft.com/office/drawing/2014/main" id="{15C04D3A-7F56-CF00-083C-F34683898811}"/>
              </a:ext>
            </a:extLst>
          </p:cNvPr>
          <p:cNvGrpSpPr/>
          <p:nvPr/>
        </p:nvGrpSpPr>
        <p:grpSpPr>
          <a:xfrm>
            <a:off x="519500" y="1365573"/>
            <a:ext cx="7237872" cy="307777"/>
            <a:chOff x="519500" y="1365573"/>
            <a:chExt cx="7237872" cy="307777"/>
          </a:xfrm>
        </p:grpSpPr>
        <p:sp>
          <p:nvSpPr>
            <p:cNvPr id="15" name="テキスト ボックス 14">
              <a:extLst>
                <a:ext uri="{FF2B5EF4-FFF2-40B4-BE49-F238E27FC236}">
                  <a16:creationId xmlns="" xmlns:a16="http://schemas.microsoft.com/office/drawing/2014/main" id="{4A684EF8-960F-27B6-AFED-7C0A13FB6FF9}"/>
                </a:ext>
              </a:extLst>
            </p:cNvPr>
            <p:cNvSpPr txBox="1"/>
            <p:nvPr/>
          </p:nvSpPr>
          <p:spPr>
            <a:xfrm>
              <a:off x="678709" y="1365573"/>
              <a:ext cx="7078663" cy="3077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NH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全機種始発機材作成。</a:t>
              </a:r>
              <a:endParaRPr lang="ja-JP" altLang="en-US" sz="1400" b="1" dirty="0">
                <a:latin typeface="+mn-lt"/>
                <a:ea typeface="+mn-ea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="" xmlns:a16="http://schemas.microsoft.com/office/drawing/2014/main" id="{B7982E52-85F0-EB2C-E726-9BB81EA8A24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9500" y="1415395"/>
              <a:ext cx="180000" cy="180000"/>
            </a:xfrm>
            <a:prstGeom prst="ellipse">
              <a:avLst/>
            </a:prstGeom>
            <a:solidFill>
              <a:srgbClr val="072C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/>
                <a:t>1</a:t>
              </a:r>
              <a:endParaRPr kumimoji="1" lang="ja-JP" altLang="en-US" dirty="0"/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="" xmlns:a16="http://schemas.microsoft.com/office/drawing/2014/main" id="{6A6D05E5-75AE-CDD7-6141-94EA355B4673}"/>
              </a:ext>
            </a:extLst>
          </p:cNvPr>
          <p:cNvGrpSpPr/>
          <p:nvPr/>
        </p:nvGrpSpPr>
        <p:grpSpPr>
          <a:xfrm>
            <a:off x="519500" y="1633634"/>
            <a:ext cx="7237872" cy="307777"/>
            <a:chOff x="519500" y="1633634"/>
            <a:chExt cx="7237872" cy="307777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="" xmlns:a16="http://schemas.microsoft.com/office/drawing/2014/main" id="{8873D105-3FDA-4433-DB25-A590C7621558}"/>
                </a:ext>
              </a:extLst>
            </p:cNvPr>
            <p:cNvSpPr txBox="1"/>
            <p:nvPr/>
          </p:nvSpPr>
          <p:spPr>
            <a:xfrm>
              <a:off x="678709" y="1633634"/>
              <a:ext cx="7078663" cy="3077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b="1" dirty="0" smtClean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外航便組入れ。</a:t>
              </a:r>
              <a:endParaRPr lang="ja-JP" altLang="en-US" sz="1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楕円 21">
              <a:extLst>
                <a:ext uri="{FF2B5EF4-FFF2-40B4-BE49-F238E27FC236}">
                  <a16:creationId xmlns="" xmlns:a16="http://schemas.microsoft.com/office/drawing/2014/main" id="{C2B925DA-F76A-DF0F-5277-92373C6E62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9500" y="1692043"/>
              <a:ext cx="180000" cy="180000"/>
            </a:xfrm>
            <a:prstGeom prst="ellipse">
              <a:avLst/>
            </a:prstGeom>
            <a:solidFill>
              <a:srgbClr val="072C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/>
                <a:t>2</a:t>
              </a:r>
              <a:endParaRPr kumimoji="1" lang="ja-JP" altLang="en-US" dirty="0"/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="" xmlns:a16="http://schemas.microsoft.com/office/drawing/2014/main" id="{B9CD5391-D5C4-F1BD-D360-CEE88703CE86}"/>
              </a:ext>
            </a:extLst>
          </p:cNvPr>
          <p:cNvGrpSpPr/>
          <p:nvPr/>
        </p:nvGrpSpPr>
        <p:grpSpPr>
          <a:xfrm>
            <a:off x="519500" y="1901694"/>
            <a:ext cx="7237871" cy="307777"/>
            <a:chOff x="519500" y="1901694"/>
            <a:chExt cx="7237871" cy="307777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="" xmlns:a16="http://schemas.microsoft.com/office/drawing/2014/main" id="{A23B255F-6285-29E6-60E0-267E870F5DC7}"/>
                </a:ext>
              </a:extLst>
            </p:cNvPr>
            <p:cNvSpPr txBox="1"/>
            <p:nvPr/>
          </p:nvSpPr>
          <p:spPr>
            <a:xfrm>
              <a:off x="678708" y="1901694"/>
              <a:ext cx="7078663" cy="3077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b="1" dirty="0" smtClean="0">
                  <a:latin typeface="+mn-lt"/>
                  <a:ea typeface="+mn-ea"/>
                </a:rPr>
                <a:t>飛行間作業全機種組入れ</a:t>
              </a:r>
              <a:endParaRPr lang="ja-JP" altLang="en-US" sz="1400" b="1" dirty="0">
                <a:latin typeface="+mn-lt"/>
                <a:ea typeface="+mn-ea"/>
              </a:endParaRPr>
            </a:p>
          </p:txBody>
        </p:sp>
        <p:sp>
          <p:nvSpPr>
            <p:cNvPr id="23" name="楕円 22">
              <a:extLst>
                <a:ext uri="{FF2B5EF4-FFF2-40B4-BE49-F238E27FC236}">
                  <a16:creationId xmlns="" xmlns:a16="http://schemas.microsoft.com/office/drawing/2014/main" id="{5CD15AC2-219B-784A-EA75-186554E1A4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9500" y="1968690"/>
              <a:ext cx="180000" cy="180000"/>
            </a:xfrm>
            <a:prstGeom prst="ellipse">
              <a:avLst/>
            </a:prstGeom>
            <a:solidFill>
              <a:srgbClr val="072C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/>
                <a:t>3</a:t>
              </a:r>
              <a:endParaRPr kumimoji="1" lang="ja-JP" altLang="en-US" dirty="0"/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="" xmlns:a16="http://schemas.microsoft.com/office/drawing/2014/main" id="{CE35396F-3136-08A3-A3BA-7458DDB10C3D}"/>
              </a:ext>
            </a:extLst>
          </p:cNvPr>
          <p:cNvSpPr txBox="1"/>
          <p:nvPr/>
        </p:nvSpPr>
        <p:spPr>
          <a:xfrm>
            <a:off x="1031703" y="2147176"/>
            <a:ext cx="7078663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 smtClean="0">
                <a:latin typeface="+mn-ea"/>
                <a:ea typeface="+mn-ea"/>
              </a:rPr>
              <a:t>2</a:t>
            </a:r>
            <a:r>
              <a:rPr lang="ja-JP" altLang="en-US" sz="1400" dirty="0" smtClean="0">
                <a:latin typeface="+mn-ea"/>
                <a:ea typeface="+mn-ea"/>
              </a:rPr>
              <a:t>月中に上記訓練の終了を目指す。</a:t>
            </a:r>
            <a:endParaRPr lang="en-US" altLang="ja-JP" sz="1400" dirty="0" smtClean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00" dirty="0">
              <a:latin typeface="+mn-ea"/>
              <a:ea typeface="+mn-ea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="" xmlns:a16="http://schemas.microsoft.com/office/drawing/2014/main" id="{92ADEAD1-7BDF-4FD2-F9C5-C0B35E038F9C}"/>
              </a:ext>
            </a:extLst>
          </p:cNvPr>
          <p:cNvGrpSpPr/>
          <p:nvPr/>
        </p:nvGrpSpPr>
        <p:grpSpPr>
          <a:xfrm>
            <a:off x="878568" y="2220367"/>
            <a:ext cx="180000" cy="180000"/>
            <a:chOff x="889603" y="2207448"/>
            <a:chExt cx="180000" cy="180000"/>
          </a:xfrm>
        </p:grpSpPr>
        <p:sp>
          <p:nvSpPr>
            <p:cNvPr id="28" name="楕円 27">
              <a:extLst>
                <a:ext uri="{FF2B5EF4-FFF2-40B4-BE49-F238E27FC236}">
                  <a16:creationId xmlns="" xmlns:a16="http://schemas.microsoft.com/office/drawing/2014/main" id="{584CEC3B-4C4B-9264-66E8-71C7A911AB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9603" y="2207448"/>
              <a:ext cx="180000" cy="18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30" name="グラフィックス 29" descr="チェック マーク 単色塗りつぶし">
              <a:extLst>
                <a:ext uri="{FF2B5EF4-FFF2-40B4-BE49-F238E27FC236}">
                  <a16:creationId xmlns="" xmlns:a16="http://schemas.microsoft.com/office/drawing/2014/main" id="{D5682655-3E82-3E9A-7154-48A20A7391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16240" y="2230407"/>
              <a:ext cx="126000" cy="126000"/>
            </a:xfrm>
            <a:prstGeom prst="rect">
              <a:avLst/>
            </a:prstGeom>
          </p:spPr>
        </p:pic>
      </p:grpSp>
      <p:sp>
        <p:nvSpPr>
          <p:cNvPr id="36" name="テキスト ボックス 35">
            <a:extLst>
              <a:ext uri="{FF2B5EF4-FFF2-40B4-BE49-F238E27FC236}">
                <a16:creationId xmlns="" xmlns:a16="http://schemas.microsoft.com/office/drawing/2014/main" id="{26E939DE-31FD-8A8C-2FF9-BA4CF1196292}"/>
              </a:ext>
            </a:extLst>
          </p:cNvPr>
          <p:cNvSpPr txBox="1"/>
          <p:nvPr/>
        </p:nvSpPr>
        <p:spPr>
          <a:xfrm>
            <a:off x="1107528" y="2708017"/>
            <a:ext cx="2370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n-ea"/>
                <a:ea typeface="+mn-ea"/>
              </a:rPr>
              <a:t>現状人員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="" xmlns:a16="http://schemas.microsoft.com/office/drawing/2014/main" id="{6DCC0BF9-BBA8-0E40-31C3-0FC234A1C643}"/>
              </a:ext>
            </a:extLst>
          </p:cNvPr>
          <p:cNvSpPr txBox="1"/>
          <p:nvPr/>
        </p:nvSpPr>
        <p:spPr>
          <a:xfrm>
            <a:off x="6099792" y="2638287"/>
            <a:ext cx="2370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latin typeface="+mn-ea"/>
                <a:ea typeface="+mn-ea"/>
              </a:rPr>
              <a:t>パート社員配属後の社員</a:t>
            </a:r>
            <a:endParaRPr lang="ja-JP" altLang="en-US" sz="1400" dirty="0">
              <a:latin typeface="+mn-ea"/>
              <a:ea typeface="+mn-ea"/>
            </a:endParaRPr>
          </a:p>
        </p:txBody>
      </p:sp>
      <p:graphicFrame>
        <p:nvGraphicFramePr>
          <p:cNvPr id="38" name="表 37">
            <a:extLst>
              <a:ext uri="{FF2B5EF4-FFF2-40B4-BE49-F238E27FC236}">
                <a16:creationId xmlns="" xmlns:a16="http://schemas.microsoft.com/office/drawing/2014/main" id="{B2ACEBC1-DAC7-74CB-32E3-C3A21A1DF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742078"/>
              </p:ext>
            </p:extLst>
          </p:nvPr>
        </p:nvGraphicFramePr>
        <p:xfrm>
          <a:off x="769818" y="3041279"/>
          <a:ext cx="3495600" cy="115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07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46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8083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74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担当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ライン数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出面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21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インサイド＆フリー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９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９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21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シフト責任者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25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合計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74302" marR="74302" marT="37156" marB="37156" anchor="ctr">
                    <a:solidFill>
                      <a:srgbClr val="F0808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9" name="表 38">
            <a:extLst>
              <a:ext uri="{FF2B5EF4-FFF2-40B4-BE49-F238E27FC236}">
                <a16:creationId xmlns="" xmlns:a16="http://schemas.microsoft.com/office/drawing/2014/main" id="{739FF0A3-A97E-85EE-0EAA-A154B33AF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075655"/>
              </p:ext>
            </p:extLst>
          </p:nvPr>
        </p:nvGraphicFramePr>
        <p:xfrm>
          <a:off x="5771562" y="3010074"/>
          <a:ext cx="3495202" cy="1166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9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45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8068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71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担当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marL="85797" marR="85797" marT="42904" marB="4290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ライン数</a:t>
                      </a:r>
                    </a:p>
                  </a:txBody>
                  <a:tcPr marL="85797" marR="85797" marT="42904" marB="4290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出面</a:t>
                      </a:r>
                    </a:p>
                  </a:txBody>
                  <a:tcPr marL="85797" marR="85797" marT="42904" marB="4290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18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インサイド＆フリー</a:t>
                      </a:r>
                    </a:p>
                  </a:txBody>
                  <a:tcPr marL="85797" marR="85797" marT="42904" marB="429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7</a:t>
                      </a:r>
                      <a:endParaRPr kumimoji="1" lang="ja-JP" altLang="en-US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7</a:t>
                      </a:r>
                      <a:endParaRPr kumimoji="1" lang="ja-JP" altLang="en-US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18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シフト責任者</a:t>
                      </a:r>
                      <a:endParaRPr kumimoji="1" lang="en-US" altLang="ja-JP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21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合計</a:t>
                      </a:r>
                    </a:p>
                  </a:txBody>
                  <a:tcPr marL="85797" marR="85797" marT="42904" marB="42904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85797" marR="85797" marT="42904" marB="42904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5797" marR="85797" marT="42904" marB="42904" anchor="ctr">
                    <a:solidFill>
                      <a:srgbClr val="F0808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0" name="正方形/長方形 39">
            <a:extLst>
              <a:ext uri="{FF2B5EF4-FFF2-40B4-BE49-F238E27FC236}">
                <a16:creationId xmlns="" xmlns:a16="http://schemas.microsoft.com/office/drawing/2014/main" id="{D2BA4C0D-D8D1-FE49-9DC6-9BBF38B2E6A7}"/>
              </a:ext>
            </a:extLst>
          </p:cNvPr>
          <p:cNvSpPr/>
          <p:nvPr/>
        </p:nvSpPr>
        <p:spPr bwMode="auto">
          <a:xfrm>
            <a:off x="2988154" y="3880182"/>
            <a:ext cx="1277264" cy="315387"/>
          </a:xfrm>
          <a:prstGeom prst="rect">
            <a:avLst/>
          </a:prstGeom>
          <a:noFill/>
          <a:ln w="41275" cap="flat" cmpd="sng" algn="ctr">
            <a:solidFill>
              <a:srgbClr val="F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4228" tIns="37114" rIns="74228" bIns="37114" anchor="ctr"/>
          <a:lstStyle/>
          <a:p>
            <a:pPr algn="ctr" defTabSz="422041">
              <a:defRPr/>
            </a:pPr>
            <a:endParaRPr lang="ja-JP" altLang="en-US" sz="1000" b="1" kern="0" dirty="0">
              <a:solidFill>
                <a:srgbClr val="44546A"/>
              </a:solidFill>
              <a:latin typeface="Meiryo UI" panose="020B0604030504040204" pitchFamily="50" charset="-128"/>
            </a:endParaRPr>
          </a:p>
        </p:txBody>
      </p:sp>
      <p:pic>
        <p:nvPicPr>
          <p:cNvPr id="42" name="グラフィックス 10">
            <a:extLst>
              <a:ext uri="{FF2B5EF4-FFF2-40B4-BE49-F238E27FC236}">
                <a16:creationId xmlns="" xmlns:a16="http://schemas.microsoft.com/office/drawing/2014/main" id="{FA6F7AAF-00D3-55FD-0B24-E9FA38C8C10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62096" y="3446271"/>
            <a:ext cx="712788" cy="606425"/>
          </a:xfrm>
          <a:prstGeom prst="rect">
            <a:avLst/>
          </a:prstGeom>
        </p:spPr>
      </p:pic>
      <p:sp>
        <p:nvSpPr>
          <p:cNvPr id="45" name="正方形/長方形 44">
            <a:extLst>
              <a:ext uri="{FF2B5EF4-FFF2-40B4-BE49-F238E27FC236}">
                <a16:creationId xmlns="" xmlns:a16="http://schemas.microsoft.com/office/drawing/2014/main" id="{6445EBBB-50E4-B947-66D4-483ADE47A909}"/>
              </a:ext>
            </a:extLst>
          </p:cNvPr>
          <p:cNvSpPr/>
          <p:nvPr/>
        </p:nvSpPr>
        <p:spPr bwMode="auto">
          <a:xfrm>
            <a:off x="7989500" y="3850055"/>
            <a:ext cx="1277264" cy="315387"/>
          </a:xfrm>
          <a:prstGeom prst="rect">
            <a:avLst/>
          </a:prstGeom>
          <a:noFill/>
          <a:ln w="41275" cap="flat" cmpd="sng" algn="ctr">
            <a:solidFill>
              <a:srgbClr val="F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4228" tIns="37114" rIns="74228" bIns="37114" anchor="ctr"/>
          <a:lstStyle/>
          <a:p>
            <a:pPr algn="ctr" defTabSz="422041">
              <a:defRPr/>
            </a:pPr>
            <a:endParaRPr lang="ja-JP" altLang="en-US" sz="1000" b="1" kern="0" dirty="0">
              <a:solidFill>
                <a:srgbClr val="44546A"/>
              </a:solidFill>
              <a:latin typeface="Meiryo UI" panose="020B0604030504040204" pitchFamily="50" charset="-128"/>
            </a:endParaRPr>
          </a:p>
        </p:txBody>
      </p:sp>
      <p:pic>
        <p:nvPicPr>
          <p:cNvPr id="49" name="図 48">
            <a:extLst>
              <a:ext uri="{FF2B5EF4-FFF2-40B4-BE49-F238E27FC236}">
                <a16:creationId xmlns="" xmlns:a16="http://schemas.microsoft.com/office/drawing/2014/main" id="{709BEBA1-80A3-6C98-97A6-8F979287A1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6884081" y="5685501"/>
            <a:ext cx="252000" cy="360000"/>
          </a:xfrm>
          <a:prstGeom prst="rect">
            <a:avLst/>
          </a:prstGeom>
        </p:spPr>
      </p:pic>
      <p:grpSp>
        <p:nvGrpSpPr>
          <p:cNvPr id="34" name="グループ化 46"/>
          <p:cNvGrpSpPr>
            <a:grpSpLocks noChangeAspect="1"/>
          </p:cNvGrpSpPr>
          <p:nvPr/>
        </p:nvGrpSpPr>
        <p:grpSpPr bwMode="auto">
          <a:xfrm>
            <a:off x="8347834" y="38584"/>
            <a:ext cx="1379375" cy="472579"/>
            <a:chOff x="1928794" y="4572008"/>
            <a:chExt cx="3146425" cy="1143008"/>
          </a:xfrm>
        </p:grpSpPr>
        <p:pic>
          <p:nvPicPr>
            <p:cNvPr id="41" name="図 4" descr="corp_symbol_01.jp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3085" y="4572008"/>
              <a:ext cx="3102134" cy="796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図 5" descr="g_acs_01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8794" y="5435869"/>
              <a:ext cx="3143272" cy="279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4" name="正方形/長方形 10"/>
          <p:cNvSpPr>
            <a:spLocks noChangeArrowheads="1"/>
          </p:cNvSpPr>
          <p:nvPr/>
        </p:nvSpPr>
        <p:spPr bwMode="auto">
          <a:xfrm>
            <a:off x="5472113" y="36020"/>
            <a:ext cx="28987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/>
          <a:p>
            <a:pPr algn="r">
              <a:buFont typeface="Arial" panose="020B0604020202020204" pitchFamily="34" charset="0"/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Meiryo UI" panose="020B0604030504040204" pitchFamily="50" charset="-128"/>
              </a:rPr>
              <a:t>羽田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Meiryo UI" panose="020B0604030504040204" pitchFamily="50" charset="-128"/>
              </a:rPr>
              <a:t>工場国内線搭載課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91072" y="4315403"/>
            <a:ext cx="3150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オールナイトインサイド削減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13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="" xmlns:a16="http://schemas.microsoft.com/office/drawing/2014/main" id="{6B36A30B-2BA7-8464-9B4F-D6BB81478BFE}"/>
              </a:ext>
            </a:extLst>
          </p:cNvPr>
          <p:cNvSpPr/>
          <p:nvPr/>
        </p:nvSpPr>
        <p:spPr>
          <a:xfrm>
            <a:off x="327501" y="2625850"/>
            <a:ext cx="9194164" cy="2097198"/>
          </a:xfrm>
          <a:prstGeom prst="rect">
            <a:avLst/>
          </a:prstGeom>
          <a:solidFill>
            <a:srgbClr val="DCE1F4">
              <a:alpha val="60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正方形/長方形 17">
            <a:extLst>
              <a:ext uri="{FF2B5EF4-FFF2-40B4-BE49-F238E27FC236}">
                <a16:creationId xmlns="" xmlns:a16="http://schemas.microsoft.com/office/drawing/2014/main" id="{DB679BB5-6FDD-89E7-58F6-87F6D0D94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185738"/>
            <a:ext cx="5781675" cy="349250"/>
          </a:xfrm>
          <a:prstGeom prst="rect">
            <a:avLst/>
          </a:prstGeom>
          <a:noFill/>
          <a:ln>
            <a:noFill/>
          </a:ln>
          <a:effectLst/>
        </p:spPr>
        <p:txBody>
          <a:bodyPr lIns="76867" tIns="38433" rIns="76867" bIns="38433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788" b="1" dirty="0">
                <a:latin typeface="Meiryo UI" panose="020B0604030504040204" pitchFamily="50" charset="-128"/>
                <a:sym typeface="Meiryo UI" panose="020B0604030504040204" pitchFamily="50" charset="-128"/>
              </a:rPr>
              <a:t>❏　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パート社員配属後に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よる（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課内用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）</a:t>
            </a:r>
            <a:endParaRPr lang="ja-JP" altLang="en-US" sz="1788" b="1" dirty="0">
              <a:latin typeface="Meiryo UI" panose="020B0604030504040204" pitchFamily="50" charset="-128"/>
              <a:sym typeface="Meiryo UI" panose="020B0604030504040204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="" xmlns:a16="http://schemas.microsoft.com/office/drawing/2014/main" id="{049DD4AE-9E37-27A4-FA29-F66C8AA7507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81000" y="5150278"/>
          <a:ext cx="9217025" cy="1386070"/>
        </p:xfrm>
        <a:graphic>
          <a:graphicData uri="http://schemas.openxmlformats.org/drawingml/2006/table">
            <a:tbl>
              <a:tblPr firstRow="1" bandRow="1"/>
              <a:tblGrid>
                <a:gridCol w="92170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>
                            <a:lumMod val="60000"/>
                            <a:lumOff val="4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baseline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"/>
                        </a:rPr>
                        <a:t>■結果</a:t>
                      </a:r>
                    </a:p>
                  </a:txBody>
                  <a:tcPr marL="29249" marR="0" marT="37185" marB="3718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2607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9pPr>
                    </a:lstStyle>
                    <a:p>
                      <a:pPr marL="171450" lvl="1" indent="-171450" algn="just">
                        <a:buClr>
                          <a:srgbClr val="002060"/>
                        </a:buClr>
                        <a:buFont typeface="Wingdings" panose="05000000000000000000" pitchFamily="2" charset="2"/>
                        <a:buChar char="l"/>
                        <a:tabLst>
                          <a:tab pos="88900" algn="l"/>
                        </a:tabLst>
                      </a:pP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上記表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に示した通り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、</a:t>
                      </a:r>
                      <a:endParaRPr lang="en-US" altLang="ja-JP" sz="1400" b="1" dirty="0">
                        <a:latin typeface="+mn-ea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lvl="1" indent="0" algn="just">
                        <a:buClr>
                          <a:srgbClr val="002060"/>
                        </a:buClr>
                        <a:buFontTx/>
                        <a:buNone/>
                        <a:tabLst>
                          <a:tab pos="88900" algn="l"/>
                        </a:tabLst>
                      </a:pP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　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現状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人員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名</a:t>
                      </a:r>
                      <a:r>
                        <a:rPr lang="en-US" altLang="ja-JP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日に対し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、パート配属後（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名配属後）、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人員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は</a:t>
                      </a:r>
                      <a:r>
                        <a:rPr lang="en-US" altLang="ja-JP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r>
                        <a:rPr lang="ja-JP" altLang="en-US" sz="1400" b="1" dirty="0" smtClean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名</a:t>
                      </a:r>
                      <a:r>
                        <a:rPr lang="en-US" altLang="ja-JP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ja-JP" altLang="en-US" sz="1400" b="1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日となる。</a:t>
                      </a:r>
                      <a:r>
                        <a:rPr lang="ja-JP" altLang="en-US" sz="1400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en-US" altLang="ja-JP" sz="1600" b="1" dirty="0" smtClean="0">
                          <a:solidFill>
                            <a:srgbClr val="F08080"/>
                          </a:solidFill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ja-JP" altLang="en-US" sz="1600" b="1" dirty="0" smtClean="0">
                          <a:solidFill>
                            <a:srgbClr val="F08080"/>
                          </a:solidFill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名</a:t>
                      </a:r>
                      <a:r>
                        <a:rPr lang="ja-JP" altLang="en-US" sz="1600" b="1" dirty="0">
                          <a:solidFill>
                            <a:srgbClr val="F08080"/>
                          </a:solidFill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の人員削減</a:t>
                      </a:r>
                      <a:r>
                        <a:rPr lang="ja-JP" altLang="en-US" sz="1400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　</a:t>
                      </a:r>
                      <a:endParaRPr lang="en-US" altLang="ja-JP" sz="1400" dirty="0">
                        <a:latin typeface="+mn-ea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7800" marR="0" lvl="1" indent="-1778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l"/>
                        <a:tabLst>
                          <a:tab pos="88900" algn="l"/>
                        </a:tabLst>
                        <a:defRPr/>
                      </a:pPr>
                      <a:r>
                        <a:rPr lang="ja-JP" altLang="en-US" sz="1400" b="1" dirty="0" smtClean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>オールナイトインサイドを削減。</a:t>
                      </a:r>
                      <a:r>
                        <a:rPr lang="en-US" altLang="ja-JP" sz="1400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altLang="ja-JP" sz="1400" dirty="0">
                          <a:latin typeface="+mn-ea"/>
                          <a:ea typeface="+mn-ea"/>
                          <a:cs typeface="Arial" panose="020B0604020202020204" pitchFamily="34" charset="0"/>
                        </a:rPr>
                      </a:br>
                      <a:endParaRPr lang="en-US" altLang="ja-JP" sz="1400" dirty="0"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9249" marR="0" marT="37185" marB="3718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二等辺三角形 12">
            <a:extLst>
              <a:ext uri="{FF2B5EF4-FFF2-40B4-BE49-F238E27FC236}">
                <a16:creationId xmlns="" xmlns:a16="http://schemas.microsoft.com/office/drawing/2014/main" id="{5D49755F-3FAE-BF9B-A5F8-449BE5DB502A}"/>
              </a:ext>
            </a:extLst>
          </p:cNvPr>
          <p:cNvSpPr>
            <a:spLocks noChangeAspect="1"/>
          </p:cNvSpPr>
          <p:nvPr/>
        </p:nvSpPr>
        <p:spPr>
          <a:xfrm flipV="1">
            <a:off x="4160836" y="4787058"/>
            <a:ext cx="1657350" cy="23366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1" name="長方形:角丸 200" title="マイルストーンのグラフィック">
            <a:extLst>
              <a:ext uri="{FF2B5EF4-FFF2-40B4-BE49-F238E27FC236}">
                <a16:creationId xmlns="" xmlns:a16="http://schemas.microsoft.com/office/drawing/2014/main" id="{5A95BF30-4801-7380-BA0C-FEB017784BF8}"/>
              </a:ext>
            </a:extLst>
          </p:cNvPr>
          <p:cNvSpPr/>
          <p:nvPr/>
        </p:nvSpPr>
        <p:spPr>
          <a:xfrm>
            <a:off x="6830081" y="2843650"/>
            <a:ext cx="900000" cy="36512"/>
          </a:xfrm>
          <a:prstGeom prst="roundRect">
            <a:avLst>
              <a:gd name="adj" fmla="val 50000"/>
            </a:avLst>
          </a:prstGeom>
          <a:solidFill>
            <a:srgbClr val="F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63" dirty="0">
              <a:latin typeface="Meiryo UI" panose="020B0604030504040204" pitchFamily="50" charset="-128"/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="" xmlns:a16="http://schemas.microsoft.com/office/drawing/2014/main" id="{4F96A672-9246-1204-78F0-D602E350163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81000" y="813189"/>
          <a:ext cx="9217025" cy="1417652"/>
        </p:xfrm>
        <a:graphic>
          <a:graphicData uri="http://schemas.openxmlformats.org/drawingml/2006/table">
            <a:tbl>
              <a:tblPr firstRow="1" bandRow="1"/>
              <a:tblGrid>
                <a:gridCol w="92170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Meiryo UI"/>
                          <a:ea typeface="Meiryo UI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>
                            <a:lumMod val="60000"/>
                            <a:lumOff val="4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baseline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■概要</a:t>
                      </a:r>
                    </a:p>
                  </a:txBody>
                  <a:tcPr marL="29254" marR="0" marT="37163" marB="37163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321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Meiryo UI"/>
                          <a:ea typeface="Meiryo UI"/>
                          <a:cs typeface=""/>
                        </a:defRPr>
                      </a:lvl9pPr>
                    </a:lstStyle>
                    <a:p>
                      <a:pPr marL="0" lvl="1" indent="0" algn="just">
                        <a:buClr>
                          <a:srgbClr val="072C62"/>
                        </a:buClr>
                        <a:buFontTx/>
                        <a:buNone/>
                      </a:pPr>
                      <a:r>
                        <a:rPr lang="ja-JP" altLang="en-US" sz="1400" b="0" dirty="0" smtClean="0">
                          <a:latin typeface="+mn-ea"/>
                          <a:ea typeface="+mn-ea"/>
                        </a:rPr>
                        <a:t>・パート配属後（</a:t>
                      </a:r>
                      <a:r>
                        <a:rPr lang="en-US" altLang="ja-JP" sz="1400" b="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400" b="0" dirty="0" smtClean="0">
                          <a:latin typeface="+mn-ea"/>
                          <a:ea typeface="+mn-ea"/>
                        </a:rPr>
                        <a:t>名）において下記訓練終了後実施</a:t>
                      </a:r>
                      <a:endParaRPr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29254" marR="0" marT="37163" marB="3716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41966">
                <a:tc>
                  <a:txBody>
                    <a:bodyPr/>
                    <a:lstStyle/>
                    <a:p>
                      <a:pPr marL="0" lvl="1" indent="0" algn="just">
                        <a:buClr>
                          <a:srgbClr val="002060"/>
                        </a:buClr>
                        <a:buFontTx/>
                        <a:buNone/>
                      </a:pP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9254" marR="0" marT="37163" marB="37163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2" name="グループ化 31">
            <a:extLst>
              <a:ext uri="{FF2B5EF4-FFF2-40B4-BE49-F238E27FC236}">
                <a16:creationId xmlns="" xmlns:a16="http://schemas.microsoft.com/office/drawing/2014/main" id="{15C04D3A-7F56-CF00-083C-F34683898811}"/>
              </a:ext>
            </a:extLst>
          </p:cNvPr>
          <p:cNvGrpSpPr/>
          <p:nvPr/>
        </p:nvGrpSpPr>
        <p:grpSpPr>
          <a:xfrm>
            <a:off x="519500" y="1365573"/>
            <a:ext cx="7237872" cy="307777"/>
            <a:chOff x="519500" y="1365573"/>
            <a:chExt cx="7237872" cy="307777"/>
          </a:xfrm>
        </p:grpSpPr>
        <p:sp>
          <p:nvSpPr>
            <p:cNvPr id="15" name="テキスト ボックス 14">
              <a:extLst>
                <a:ext uri="{FF2B5EF4-FFF2-40B4-BE49-F238E27FC236}">
                  <a16:creationId xmlns="" xmlns:a16="http://schemas.microsoft.com/office/drawing/2014/main" id="{4A684EF8-960F-27B6-AFED-7C0A13FB6FF9}"/>
                </a:ext>
              </a:extLst>
            </p:cNvPr>
            <p:cNvSpPr txBox="1"/>
            <p:nvPr/>
          </p:nvSpPr>
          <p:spPr>
            <a:xfrm>
              <a:off x="678709" y="1365573"/>
              <a:ext cx="7078663" cy="3077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NH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全機種始発機材作成。</a:t>
              </a:r>
              <a:endParaRPr lang="ja-JP" altLang="en-US" sz="1400" b="1" dirty="0">
                <a:latin typeface="+mn-lt"/>
                <a:ea typeface="+mn-ea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="" xmlns:a16="http://schemas.microsoft.com/office/drawing/2014/main" id="{B7982E52-85F0-EB2C-E726-9BB81EA8A24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9500" y="1415395"/>
              <a:ext cx="180000" cy="180000"/>
            </a:xfrm>
            <a:prstGeom prst="ellipse">
              <a:avLst/>
            </a:prstGeom>
            <a:solidFill>
              <a:srgbClr val="072C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/>
                <a:t>1</a:t>
              </a:r>
              <a:endParaRPr kumimoji="1" lang="ja-JP" altLang="en-US" dirty="0"/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="" xmlns:a16="http://schemas.microsoft.com/office/drawing/2014/main" id="{6A6D05E5-75AE-CDD7-6141-94EA355B4673}"/>
              </a:ext>
            </a:extLst>
          </p:cNvPr>
          <p:cNvGrpSpPr/>
          <p:nvPr/>
        </p:nvGrpSpPr>
        <p:grpSpPr>
          <a:xfrm>
            <a:off x="519500" y="1633634"/>
            <a:ext cx="7237872" cy="307777"/>
            <a:chOff x="519500" y="1633634"/>
            <a:chExt cx="7237872" cy="307777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="" xmlns:a16="http://schemas.microsoft.com/office/drawing/2014/main" id="{8873D105-3FDA-4433-DB25-A590C7621558}"/>
                </a:ext>
              </a:extLst>
            </p:cNvPr>
            <p:cNvSpPr txBox="1"/>
            <p:nvPr/>
          </p:nvSpPr>
          <p:spPr>
            <a:xfrm>
              <a:off x="678709" y="1633634"/>
              <a:ext cx="7078663" cy="3077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b="1" dirty="0" smtClean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外航便組入れ。</a:t>
              </a:r>
              <a:endParaRPr lang="ja-JP" altLang="en-US" sz="1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楕円 21">
              <a:extLst>
                <a:ext uri="{FF2B5EF4-FFF2-40B4-BE49-F238E27FC236}">
                  <a16:creationId xmlns="" xmlns:a16="http://schemas.microsoft.com/office/drawing/2014/main" id="{C2B925DA-F76A-DF0F-5277-92373C6E62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9500" y="1692043"/>
              <a:ext cx="180000" cy="180000"/>
            </a:xfrm>
            <a:prstGeom prst="ellipse">
              <a:avLst/>
            </a:prstGeom>
            <a:solidFill>
              <a:srgbClr val="072C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/>
                <a:t>2</a:t>
              </a:r>
              <a:endParaRPr kumimoji="1" lang="ja-JP" altLang="en-US" dirty="0"/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="" xmlns:a16="http://schemas.microsoft.com/office/drawing/2014/main" id="{B9CD5391-D5C4-F1BD-D360-CEE88703CE86}"/>
              </a:ext>
            </a:extLst>
          </p:cNvPr>
          <p:cNvGrpSpPr/>
          <p:nvPr/>
        </p:nvGrpSpPr>
        <p:grpSpPr>
          <a:xfrm>
            <a:off x="519500" y="1901694"/>
            <a:ext cx="7237871" cy="307777"/>
            <a:chOff x="519500" y="1901694"/>
            <a:chExt cx="7237871" cy="307777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="" xmlns:a16="http://schemas.microsoft.com/office/drawing/2014/main" id="{A23B255F-6285-29E6-60E0-267E870F5DC7}"/>
                </a:ext>
              </a:extLst>
            </p:cNvPr>
            <p:cNvSpPr txBox="1"/>
            <p:nvPr/>
          </p:nvSpPr>
          <p:spPr>
            <a:xfrm>
              <a:off x="678708" y="1901694"/>
              <a:ext cx="7078663" cy="3077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400" b="1" dirty="0" smtClean="0">
                  <a:latin typeface="+mn-lt"/>
                  <a:ea typeface="+mn-ea"/>
                </a:rPr>
                <a:t>飛行間作業全機種組入れ</a:t>
              </a:r>
              <a:endParaRPr lang="ja-JP" altLang="en-US" sz="1400" b="1" dirty="0">
                <a:latin typeface="+mn-lt"/>
                <a:ea typeface="+mn-ea"/>
              </a:endParaRPr>
            </a:p>
          </p:txBody>
        </p:sp>
        <p:sp>
          <p:nvSpPr>
            <p:cNvPr id="23" name="楕円 22">
              <a:extLst>
                <a:ext uri="{FF2B5EF4-FFF2-40B4-BE49-F238E27FC236}">
                  <a16:creationId xmlns="" xmlns:a16="http://schemas.microsoft.com/office/drawing/2014/main" id="{5CD15AC2-219B-784A-EA75-186554E1A4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9500" y="1968690"/>
              <a:ext cx="180000" cy="180000"/>
            </a:xfrm>
            <a:prstGeom prst="ellipse">
              <a:avLst/>
            </a:prstGeom>
            <a:solidFill>
              <a:srgbClr val="072C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/>
                <a:t>3</a:t>
              </a:r>
              <a:endParaRPr kumimoji="1" lang="ja-JP" altLang="en-US" dirty="0"/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="" xmlns:a16="http://schemas.microsoft.com/office/drawing/2014/main" id="{CE35396F-3136-08A3-A3BA-7458DDB10C3D}"/>
              </a:ext>
            </a:extLst>
          </p:cNvPr>
          <p:cNvSpPr txBox="1"/>
          <p:nvPr/>
        </p:nvSpPr>
        <p:spPr>
          <a:xfrm>
            <a:off x="1031703" y="2147176"/>
            <a:ext cx="7078663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 smtClean="0">
                <a:latin typeface="+mn-ea"/>
                <a:ea typeface="+mn-ea"/>
              </a:rPr>
              <a:t>2</a:t>
            </a:r>
            <a:r>
              <a:rPr lang="ja-JP" altLang="en-US" sz="1400" dirty="0" smtClean="0">
                <a:latin typeface="+mn-ea"/>
                <a:ea typeface="+mn-ea"/>
              </a:rPr>
              <a:t>月中に上記訓練の終了を目指す。</a:t>
            </a:r>
            <a:endParaRPr lang="en-US" altLang="ja-JP" sz="1400" dirty="0" smtClean="0">
              <a:latin typeface="+mn-ea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00" dirty="0">
              <a:latin typeface="+mn-ea"/>
              <a:ea typeface="+mn-ea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="" xmlns:a16="http://schemas.microsoft.com/office/drawing/2014/main" id="{92ADEAD1-7BDF-4FD2-F9C5-C0B35E038F9C}"/>
              </a:ext>
            </a:extLst>
          </p:cNvPr>
          <p:cNvGrpSpPr/>
          <p:nvPr/>
        </p:nvGrpSpPr>
        <p:grpSpPr>
          <a:xfrm>
            <a:off x="878568" y="2220367"/>
            <a:ext cx="180000" cy="180000"/>
            <a:chOff x="889603" y="2207448"/>
            <a:chExt cx="180000" cy="180000"/>
          </a:xfrm>
        </p:grpSpPr>
        <p:sp>
          <p:nvSpPr>
            <p:cNvPr id="28" name="楕円 27">
              <a:extLst>
                <a:ext uri="{FF2B5EF4-FFF2-40B4-BE49-F238E27FC236}">
                  <a16:creationId xmlns="" xmlns:a16="http://schemas.microsoft.com/office/drawing/2014/main" id="{584CEC3B-4C4B-9264-66E8-71C7A911AB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9603" y="2207448"/>
              <a:ext cx="180000" cy="18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30" name="グラフィックス 29" descr="チェック マーク 単色塗りつぶし">
              <a:extLst>
                <a:ext uri="{FF2B5EF4-FFF2-40B4-BE49-F238E27FC236}">
                  <a16:creationId xmlns="" xmlns:a16="http://schemas.microsoft.com/office/drawing/2014/main" id="{D5682655-3E82-3E9A-7154-48A20A7391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16240" y="2230407"/>
              <a:ext cx="126000" cy="126000"/>
            </a:xfrm>
            <a:prstGeom prst="rect">
              <a:avLst/>
            </a:prstGeom>
          </p:spPr>
        </p:pic>
      </p:grpSp>
      <p:sp>
        <p:nvSpPr>
          <p:cNvPr id="36" name="テキスト ボックス 35">
            <a:extLst>
              <a:ext uri="{FF2B5EF4-FFF2-40B4-BE49-F238E27FC236}">
                <a16:creationId xmlns="" xmlns:a16="http://schemas.microsoft.com/office/drawing/2014/main" id="{26E939DE-31FD-8A8C-2FF9-BA4CF1196292}"/>
              </a:ext>
            </a:extLst>
          </p:cNvPr>
          <p:cNvSpPr txBox="1"/>
          <p:nvPr/>
        </p:nvSpPr>
        <p:spPr>
          <a:xfrm>
            <a:off x="1107528" y="2708017"/>
            <a:ext cx="2370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n-ea"/>
                <a:ea typeface="+mn-ea"/>
              </a:rPr>
              <a:t>現状人員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="" xmlns:a16="http://schemas.microsoft.com/office/drawing/2014/main" id="{6DCC0BF9-BBA8-0E40-31C3-0FC234A1C643}"/>
              </a:ext>
            </a:extLst>
          </p:cNvPr>
          <p:cNvSpPr txBox="1"/>
          <p:nvPr/>
        </p:nvSpPr>
        <p:spPr>
          <a:xfrm>
            <a:off x="6099792" y="2638287"/>
            <a:ext cx="2370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latin typeface="+mn-ea"/>
                <a:ea typeface="+mn-ea"/>
              </a:rPr>
              <a:t>パート社員配属後の社員</a:t>
            </a:r>
            <a:endParaRPr lang="ja-JP" altLang="en-US" sz="1400" dirty="0">
              <a:latin typeface="+mn-ea"/>
              <a:ea typeface="+mn-ea"/>
            </a:endParaRPr>
          </a:p>
        </p:txBody>
      </p:sp>
      <p:graphicFrame>
        <p:nvGraphicFramePr>
          <p:cNvPr id="38" name="表 37">
            <a:extLst>
              <a:ext uri="{FF2B5EF4-FFF2-40B4-BE49-F238E27FC236}">
                <a16:creationId xmlns="" xmlns:a16="http://schemas.microsoft.com/office/drawing/2014/main" id="{B2ACEBC1-DAC7-74CB-32E3-C3A21A1DF02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9818" y="3041279"/>
          <a:ext cx="3495600" cy="115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07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46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8083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74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担当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ライン数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出面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21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インサイド＆フリー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９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９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21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シフト責任者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25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合計</a:t>
                      </a:r>
                    </a:p>
                  </a:txBody>
                  <a:tcPr marL="74302" marR="74302" marT="37156" marB="37156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74302" marR="74302" marT="37156" marB="37156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74302" marR="74302" marT="37156" marB="37156" anchor="ctr">
                    <a:solidFill>
                      <a:srgbClr val="F0808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9" name="表 38">
            <a:extLst>
              <a:ext uri="{FF2B5EF4-FFF2-40B4-BE49-F238E27FC236}">
                <a16:creationId xmlns="" xmlns:a16="http://schemas.microsoft.com/office/drawing/2014/main" id="{739FF0A3-A97E-85EE-0EAA-A154B33AF2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771562" y="3010074"/>
          <a:ext cx="3495202" cy="1166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9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45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8068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71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担当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marL="85797" marR="85797" marT="42904" marB="4290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ライン数</a:t>
                      </a:r>
                    </a:p>
                  </a:txBody>
                  <a:tcPr marL="85797" marR="85797" marT="42904" marB="4290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出面</a:t>
                      </a:r>
                    </a:p>
                  </a:txBody>
                  <a:tcPr marL="85797" marR="85797" marT="42904" marB="42904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18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インサイド＆フリー</a:t>
                      </a:r>
                    </a:p>
                  </a:txBody>
                  <a:tcPr marL="85797" marR="85797" marT="42904" marB="429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7</a:t>
                      </a:r>
                      <a:endParaRPr kumimoji="1" lang="ja-JP" altLang="en-US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7</a:t>
                      </a:r>
                      <a:endParaRPr kumimoji="1" lang="ja-JP" altLang="en-US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18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シフト責任者</a:t>
                      </a:r>
                      <a:endParaRPr kumimoji="1" lang="en-US" altLang="ja-JP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 marL="85797" marR="85797" marT="42904" marB="4290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21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合計</a:t>
                      </a:r>
                    </a:p>
                  </a:txBody>
                  <a:tcPr marL="85797" marR="85797" marT="42904" marB="42904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85797" marR="85797" marT="42904" marB="42904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5797" marR="85797" marT="42904" marB="42904" anchor="ctr">
                    <a:solidFill>
                      <a:srgbClr val="F0808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0" name="正方形/長方形 39">
            <a:extLst>
              <a:ext uri="{FF2B5EF4-FFF2-40B4-BE49-F238E27FC236}">
                <a16:creationId xmlns="" xmlns:a16="http://schemas.microsoft.com/office/drawing/2014/main" id="{D2BA4C0D-D8D1-FE49-9DC6-9BBF38B2E6A7}"/>
              </a:ext>
            </a:extLst>
          </p:cNvPr>
          <p:cNvSpPr/>
          <p:nvPr/>
        </p:nvSpPr>
        <p:spPr bwMode="auto">
          <a:xfrm>
            <a:off x="2988154" y="3880182"/>
            <a:ext cx="1277264" cy="315387"/>
          </a:xfrm>
          <a:prstGeom prst="rect">
            <a:avLst/>
          </a:prstGeom>
          <a:noFill/>
          <a:ln w="41275" cap="flat" cmpd="sng" algn="ctr">
            <a:solidFill>
              <a:srgbClr val="F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4228" tIns="37114" rIns="74228" bIns="37114" anchor="ctr"/>
          <a:lstStyle/>
          <a:p>
            <a:pPr algn="ctr" defTabSz="422041">
              <a:defRPr/>
            </a:pPr>
            <a:endParaRPr lang="ja-JP" altLang="en-US" sz="1000" b="1" kern="0" dirty="0">
              <a:solidFill>
                <a:srgbClr val="44546A"/>
              </a:solidFill>
              <a:latin typeface="Meiryo UI" panose="020B0604030504040204" pitchFamily="50" charset="-128"/>
            </a:endParaRPr>
          </a:p>
        </p:txBody>
      </p:sp>
      <p:pic>
        <p:nvPicPr>
          <p:cNvPr id="42" name="グラフィックス 10">
            <a:extLst>
              <a:ext uri="{FF2B5EF4-FFF2-40B4-BE49-F238E27FC236}">
                <a16:creationId xmlns="" xmlns:a16="http://schemas.microsoft.com/office/drawing/2014/main" id="{FA6F7AAF-00D3-55FD-0B24-E9FA38C8C10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62096" y="3446271"/>
            <a:ext cx="712788" cy="606425"/>
          </a:xfrm>
          <a:prstGeom prst="rect">
            <a:avLst/>
          </a:prstGeom>
        </p:spPr>
      </p:pic>
      <p:sp>
        <p:nvSpPr>
          <p:cNvPr id="45" name="正方形/長方形 44">
            <a:extLst>
              <a:ext uri="{FF2B5EF4-FFF2-40B4-BE49-F238E27FC236}">
                <a16:creationId xmlns="" xmlns:a16="http://schemas.microsoft.com/office/drawing/2014/main" id="{6445EBBB-50E4-B947-66D4-483ADE47A909}"/>
              </a:ext>
            </a:extLst>
          </p:cNvPr>
          <p:cNvSpPr/>
          <p:nvPr/>
        </p:nvSpPr>
        <p:spPr bwMode="auto">
          <a:xfrm>
            <a:off x="7989500" y="3850055"/>
            <a:ext cx="1277264" cy="315387"/>
          </a:xfrm>
          <a:prstGeom prst="rect">
            <a:avLst/>
          </a:prstGeom>
          <a:noFill/>
          <a:ln w="41275" cap="flat" cmpd="sng" algn="ctr">
            <a:solidFill>
              <a:srgbClr val="F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4228" tIns="37114" rIns="74228" bIns="37114" anchor="ctr"/>
          <a:lstStyle/>
          <a:p>
            <a:pPr algn="ctr" defTabSz="422041">
              <a:defRPr/>
            </a:pPr>
            <a:endParaRPr lang="ja-JP" altLang="en-US" sz="1000" b="1" kern="0" dirty="0">
              <a:solidFill>
                <a:srgbClr val="44546A"/>
              </a:solidFill>
              <a:latin typeface="Meiryo UI" panose="020B0604030504040204" pitchFamily="50" charset="-128"/>
            </a:endParaRPr>
          </a:p>
        </p:txBody>
      </p:sp>
      <p:pic>
        <p:nvPicPr>
          <p:cNvPr id="49" name="図 48">
            <a:extLst>
              <a:ext uri="{FF2B5EF4-FFF2-40B4-BE49-F238E27FC236}">
                <a16:creationId xmlns="" xmlns:a16="http://schemas.microsoft.com/office/drawing/2014/main" id="{709BEBA1-80A3-6C98-97A6-8F979287A1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6884081" y="5685501"/>
            <a:ext cx="252000" cy="360000"/>
          </a:xfrm>
          <a:prstGeom prst="rect">
            <a:avLst/>
          </a:prstGeom>
        </p:spPr>
      </p:pic>
      <p:grpSp>
        <p:nvGrpSpPr>
          <p:cNvPr id="34" name="グループ化 46"/>
          <p:cNvGrpSpPr>
            <a:grpSpLocks noChangeAspect="1"/>
          </p:cNvGrpSpPr>
          <p:nvPr/>
        </p:nvGrpSpPr>
        <p:grpSpPr bwMode="auto">
          <a:xfrm>
            <a:off x="8347834" y="38584"/>
            <a:ext cx="1379375" cy="472579"/>
            <a:chOff x="1928794" y="4572008"/>
            <a:chExt cx="3146425" cy="1143008"/>
          </a:xfrm>
        </p:grpSpPr>
        <p:pic>
          <p:nvPicPr>
            <p:cNvPr id="41" name="図 4" descr="corp_symbol_01.jp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3085" y="4572008"/>
              <a:ext cx="3102134" cy="796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図 5" descr="g_acs_01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8794" y="5435869"/>
              <a:ext cx="3143272" cy="279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4" name="正方形/長方形 10"/>
          <p:cNvSpPr>
            <a:spLocks noChangeArrowheads="1"/>
          </p:cNvSpPr>
          <p:nvPr/>
        </p:nvSpPr>
        <p:spPr bwMode="auto">
          <a:xfrm>
            <a:off x="5472113" y="36020"/>
            <a:ext cx="28987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/>
          <a:p>
            <a:pPr algn="r">
              <a:buFont typeface="Arial" panose="020B0604020202020204" pitchFamily="34" charset="0"/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Meiryo UI" panose="020B0604030504040204" pitchFamily="50" charset="-128"/>
              </a:rPr>
              <a:t>羽田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Meiryo UI" panose="020B0604030504040204" pitchFamily="50" charset="-128"/>
              </a:rPr>
              <a:t>工場国内線搭載課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91072" y="4315403"/>
            <a:ext cx="3150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オールナイトインサイド削減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78568" y="4269621"/>
            <a:ext cx="3473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中村、小西、菅原、橋本、吹上にて</a:t>
            </a:r>
            <a:r>
              <a:rPr kumimoji="1" lang="en-US" altLang="ja-JP" dirty="0" smtClean="0">
                <a:solidFill>
                  <a:srgbClr val="FF0000"/>
                </a:solidFill>
              </a:rPr>
              <a:t>7-16</a:t>
            </a:r>
            <a:r>
              <a:rPr kumimoji="1" lang="ja-JP" altLang="en-US" dirty="0" smtClean="0">
                <a:solidFill>
                  <a:srgbClr val="FF0000"/>
                </a:solidFill>
              </a:rPr>
              <a:t>時、</a:t>
            </a:r>
            <a:r>
              <a:rPr kumimoji="1" lang="en-US" altLang="ja-JP" dirty="0" smtClean="0">
                <a:solidFill>
                  <a:srgbClr val="FF0000"/>
                </a:solidFill>
              </a:rPr>
              <a:t>11-22</a:t>
            </a:r>
            <a:r>
              <a:rPr kumimoji="1" lang="ja-JP" altLang="en-US" dirty="0" smtClean="0">
                <a:solidFill>
                  <a:srgbClr val="FF0000"/>
                </a:solidFill>
              </a:rPr>
              <a:t>時勤務を作成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45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6">
            <a:extLst>
              <a:ext uri="{FF2B5EF4-FFF2-40B4-BE49-F238E27FC236}">
                <a16:creationId xmlns:a16="http://schemas.microsoft.com/office/drawing/2014/main" xmlns="" id="{74527AA4-17CD-F44B-4AFA-44D922A80D87}"/>
              </a:ext>
            </a:extLst>
          </p:cNvPr>
          <p:cNvSpPr txBox="1">
            <a:spLocks/>
          </p:cNvSpPr>
          <p:nvPr/>
        </p:nvSpPr>
        <p:spPr>
          <a:xfrm>
            <a:off x="5118100" y="799124"/>
            <a:ext cx="4515743" cy="296664"/>
          </a:xfrm>
          <a:prstGeom prst="rect">
            <a:avLst/>
          </a:prstGeom>
        </p:spPr>
        <p:txBody>
          <a:bodyPr vert="horz" lIns="74295" tIns="37148" rIns="74295" bIns="37148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ja-JP" altLang="en-US" sz="975" dirty="0">
              <a:latin typeface="+mn-ea"/>
              <a:ea typeface="+mn-ea"/>
            </a:endParaRPr>
          </a:p>
        </p:txBody>
      </p:sp>
      <p:sp>
        <p:nvSpPr>
          <p:cNvPr id="24" name="スライド番号プレースホルダー 23">
            <a:extLst>
              <a:ext uri="{FF2B5EF4-FFF2-40B4-BE49-F238E27FC236}">
                <a16:creationId xmlns:a16="http://schemas.microsoft.com/office/drawing/2014/main" xmlns="" id="{1055CF65-F341-2DBE-9E8B-6A5F743E1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1F0C5-85B7-4094-A511-9CDAE48504B2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xmlns="" id="{91127369-3E0C-40F1-AA67-DE6895C6192A}"/>
              </a:ext>
            </a:extLst>
          </p:cNvPr>
          <p:cNvSpPr/>
          <p:nvPr/>
        </p:nvSpPr>
        <p:spPr>
          <a:xfrm>
            <a:off x="8397895" y="95643"/>
            <a:ext cx="2507266" cy="229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94" b="1" dirty="0">
                <a:latin typeface="Meiryo UI" panose="020B0604030504040204" pitchFamily="50" charset="-128"/>
                <a:sym typeface="Meiryo UI" panose="020B0604030504040204" pitchFamily="50" charset="-128"/>
              </a:rPr>
              <a:t>ORG</a:t>
            </a:r>
            <a:r>
              <a:rPr lang="ja-JP" altLang="en-US" sz="894" b="1" dirty="0">
                <a:latin typeface="Meiryo UI" panose="020B0604030504040204" pitchFamily="50" charset="-128"/>
                <a:sym typeface="Meiryo UI" panose="020B0604030504040204" pitchFamily="50" charset="-128"/>
              </a:rPr>
              <a:t>：</a:t>
            </a:r>
            <a:r>
              <a:rPr lang="en-US" altLang="ja-JP" sz="894" b="1" dirty="0">
                <a:latin typeface="Meiryo UI" panose="020B0604030504040204" pitchFamily="50" charset="-128"/>
                <a:sym typeface="Meiryo UI" panose="020B0604030504040204" pitchFamily="50" charset="-128"/>
              </a:rPr>
              <a:t>2024/1/21    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xmlns="" id="{3037EC6A-6007-C15B-6EEB-CEBEEC5AA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87" y="1660293"/>
            <a:ext cx="9361686" cy="778896"/>
          </a:xfrm>
          <a:prstGeom prst="rect">
            <a:avLst/>
          </a:prstGeom>
          <a:noFill/>
          <a:ln w="28575" algn="ctr">
            <a:noFill/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58500" tIns="38025" rIns="58500" bIns="38025" anchor="t"/>
          <a:lstStyle>
            <a:lvl1pPr marL="171450" indent="-17145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1pPr>
            <a:lvl2pPr marL="742950" indent="-28575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2pPr>
            <a:lvl3pPr marL="11430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3pPr>
            <a:lvl4pPr marL="16002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4pPr>
            <a:lvl5pPr marL="20574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9pPr>
          </a:lstStyle>
          <a:p>
            <a:pPr marL="144463" indent="-144463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  <a:buFont typeface="Wingdings" panose="05000000000000000000" pitchFamily="2" charset="2"/>
              <a:buChar char="n"/>
            </a:pPr>
            <a:r>
              <a:rPr lang="ja-JP" altLang="en-US" sz="1800" b="1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rPr>
              <a:t>線表図</a:t>
            </a:r>
            <a:endParaRPr lang="en-US" altLang="ja-JP" sz="1800" b="1" dirty="0">
              <a:solidFill>
                <a:schemeClr val="bg2">
                  <a:lumMod val="25000"/>
                </a:schemeClr>
              </a:solidFill>
              <a:latin typeface="+mn-ea"/>
              <a:ea typeface="+mn-ea"/>
            </a:endParaRPr>
          </a:p>
          <a:p>
            <a:pPr marL="0" indent="0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</a:pPr>
            <a:r>
              <a:rPr lang="ja-JP" altLang="en-US" sz="1138" b="1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　</a:t>
            </a:r>
            <a:endParaRPr lang="en-US" altLang="ja-JP" sz="1056" dirty="0">
              <a:solidFill>
                <a:srgbClr val="020102"/>
              </a:solidFill>
              <a:latin typeface="+mn-lt"/>
              <a:ea typeface="+mn-ea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xmlns="" id="{3037EC6A-6007-C15B-6EEB-CEBEEC5AA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39" y="2909220"/>
            <a:ext cx="9361686" cy="580914"/>
          </a:xfrm>
          <a:prstGeom prst="rect">
            <a:avLst/>
          </a:prstGeom>
          <a:noFill/>
          <a:ln w="28575" algn="ctr">
            <a:noFill/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58500" tIns="38025" rIns="58500" bIns="38025" anchor="t"/>
          <a:lstStyle>
            <a:lvl1pPr marL="171450" indent="-17145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1pPr>
            <a:lvl2pPr marL="742950" indent="-28575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2pPr>
            <a:lvl3pPr marL="11430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3pPr>
            <a:lvl4pPr marL="16002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4pPr>
            <a:lvl5pPr marL="20574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9pPr>
          </a:lstStyle>
          <a:p>
            <a:pPr marL="144463" indent="-144463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  <a:buFont typeface="Wingdings" panose="05000000000000000000" pitchFamily="2" charset="2"/>
              <a:buChar char="n"/>
            </a:pPr>
            <a:r>
              <a:rPr lang="ja-JP" altLang="en-US" sz="1800" b="1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方針</a:t>
            </a:r>
          </a:p>
          <a:p>
            <a:pPr marL="0" indent="0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</a:pPr>
            <a:r>
              <a:rPr lang="ja-JP" altLang="en-US" sz="1138" dirty="0">
                <a:solidFill>
                  <a:srgbClr val="020102"/>
                </a:solidFill>
                <a:latin typeface="+mn-lt"/>
                <a:ea typeface="+mn-ea"/>
              </a:rPr>
              <a:t>　 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・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ES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向上を目的として活用。</a:t>
            </a:r>
            <a:endParaRPr lang="en-US" altLang="ja-JP" sz="1800" dirty="0" smtClean="0">
              <a:solidFill>
                <a:srgbClr val="020102"/>
              </a:solidFill>
              <a:latin typeface="+mn-ea"/>
              <a:ea typeface="+mn-ea"/>
            </a:endParaRPr>
          </a:p>
          <a:p>
            <a:pPr marL="0" indent="0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</a:pP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　・訓練などスキル向上に活用。</a:t>
            </a:r>
            <a:endParaRPr lang="en-US" altLang="ja-JP" sz="1800" dirty="0" smtClean="0">
              <a:solidFill>
                <a:srgbClr val="020102"/>
              </a:solidFill>
              <a:latin typeface="+mn-ea"/>
              <a:ea typeface="+mn-ea"/>
            </a:endParaRPr>
          </a:p>
          <a:p>
            <a:pPr marL="0" indent="0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</a:pP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　・マルチな取り組みとして活用。</a:t>
            </a:r>
            <a:endParaRPr lang="en-US" altLang="ja-JP" sz="1800" dirty="0" smtClean="0">
              <a:solidFill>
                <a:srgbClr val="020102"/>
              </a:solidFill>
              <a:latin typeface="+mn-ea"/>
              <a:ea typeface="+mn-ea"/>
            </a:endParaRPr>
          </a:p>
          <a:p>
            <a:pPr marL="0" indent="0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</a:pP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　・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HAS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業務の引き取り。</a:t>
            </a:r>
            <a:endParaRPr lang="en-US" altLang="ja-JP" sz="1800" dirty="0">
              <a:solidFill>
                <a:srgbClr val="020102"/>
              </a:solidFill>
              <a:latin typeface="+mn-ea"/>
              <a:ea typeface="+mn-ea"/>
            </a:endParaRPr>
          </a:p>
        </p:txBody>
      </p:sp>
      <p:sp>
        <p:nvSpPr>
          <p:cNvPr id="14" name="正方形/長方形 17">
            <a:extLst>
              <a:ext uri="{FF2B5EF4-FFF2-40B4-BE49-F238E27FC236}">
                <a16:creationId xmlns="" xmlns:a16="http://schemas.microsoft.com/office/drawing/2014/main" id="{DB679BB5-6FDD-89E7-58F6-87F6D0D94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3" y="185738"/>
            <a:ext cx="5781675" cy="349250"/>
          </a:xfrm>
          <a:prstGeom prst="rect">
            <a:avLst/>
          </a:prstGeom>
          <a:noFill/>
          <a:ln>
            <a:noFill/>
          </a:ln>
          <a:effectLst/>
        </p:spPr>
        <p:txBody>
          <a:bodyPr lIns="76867" tIns="38433" rIns="76867" bIns="38433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788" b="1" dirty="0">
                <a:latin typeface="Meiryo UI" panose="020B0604030504040204" pitchFamily="50" charset="-128"/>
                <a:sym typeface="Meiryo UI" panose="020B0604030504040204" pitchFamily="50" charset="-128"/>
              </a:rPr>
              <a:t>❏　</a:t>
            </a:r>
            <a:r>
              <a:rPr lang="en-US" altLang="ja-JP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2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月</a:t>
            </a:r>
            <a:r>
              <a:rPr lang="en-US" altLang="ja-JP" sz="1788" b="1" dirty="0">
                <a:latin typeface="Meiryo UI" panose="020B0604030504040204" pitchFamily="50" charset="-128"/>
                <a:sym typeface="Meiryo UI" panose="020B0604030504040204" pitchFamily="50" charset="-128"/>
              </a:rPr>
              <a:t>3</a:t>
            </a:r>
            <a:r>
              <a:rPr lang="ja-JP" altLang="en-US" sz="1788" b="1" dirty="0" smtClean="0">
                <a:latin typeface="Meiryo UI" panose="020B0604030504040204" pitchFamily="50" charset="-128"/>
                <a:sym typeface="Meiryo UI" panose="020B0604030504040204" pitchFamily="50" charset="-128"/>
              </a:rPr>
              <a:t>日議論内容</a:t>
            </a:r>
            <a:endParaRPr lang="ja-JP" altLang="en-US" sz="1788" b="1" dirty="0">
              <a:latin typeface="Meiryo UI" panose="020B0604030504040204" pitchFamily="50" charset="-128"/>
              <a:sym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951" y="1764792"/>
            <a:ext cx="5023776" cy="1039929"/>
          </a:xfrm>
          <a:prstGeom prst="rect">
            <a:avLst/>
          </a:prstGeom>
        </p:spPr>
      </p:pic>
      <p:sp>
        <p:nvSpPr>
          <p:cNvPr id="16" name="Rectangle 3">
            <a:extLst>
              <a:ext uri="{FF2B5EF4-FFF2-40B4-BE49-F238E27FC236}">
                <a16:creationId xmlns="" xmlns:a16="http://schemas.microsoft.com/office/drawing/2014/main" id="{3037EC6A-6007-C15B-6EEB-CEBEEC5AA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39" y="704746"/>
            <a:ext cx="9763061" cy="590014"/>
          </a:xfrm>
          <a:prstGeom prst="rect">
            <a:avLst/>
          </a:prstGeom>
          <a:noFill/>
          <a:ln w="28575" algn="ctr">
            <a:noFill/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2000" tIns="46800" rIns="72000" bIns="46800" anchor="t"/>
          <a:lstStyle>
            <a:lvl1pPr marL="171450" indent="-17145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1pPr>
            <a:lvl2pPr marL="742950" indent="-28575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2pPr>
            <a:lvl3pPr marL="11430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3pPr>
            <a:lvl4pPr marL="16002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4pPr>
            <a:lvl5pPr marL="20574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9pPr>
          </a:lstStyle>
          <a:p>
            <a:pPr marL="177800" indent="-177800" eaLnBrk="1" hangingPunct="1">
              <a:lnSpc>
                <a:spcPct val="90000"/>
              </a:lnSpc>
              <a:spcAft>
                <a:spcPts val="600"/>
              </a:spcAft>
              <a:buClr>
                <a:srgbClr val="011893"/>
              </a:buClr>
              <a:buFont typeface="Wingdings" panose="05000000000000000000" pitchFamily="2" charset="2"/>
              <a:buChar char="n"/>
            </a:pPr>
            <a:r>
              <a:rPr lang="ja-JP" altLang="en-US" sz="1800" b="1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rPr>
              <a:t>概要</a:t>
            </a: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Clr>
                <a:srgbClr val="011893"/>
              </a:buClr>
            </a:pPr>
            <a:r>
              <a:rPr lang="ja-JP" altLang="en-US" sz="1800" dirty="0">
                <a:solidFill>
                  <a:srgbClr val="020102"/>
                </a:solidFill>
                <a:latin typeface="+mn-ea"/>
                <a:ea typeface="+mn-ea"/>
              </a:rPr>
              <a:t>　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On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フリー（終了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9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時）から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22t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に変更に伴い業務内容の検討を行う。</a:t>
            </a:r>
            <a:endParaRPr lang="en-US" altLang="ja-JP" sz="1800" dirty="0" smtClean="0">
              <a:solidFill>
                <a:srgbClr val="020102"/>
              </a:solidFill>
              <a:latin typeface="+mn-ea"/>
              <a:ea typeface="+mn-ea"/>
            </a:endParaRP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Clr>
                <a:srgbClr val="011893"/>
              </a:buClr>
            </a:pPr>
            <a:endParaRPr lang="ja-JP" altLang="en-US" sz="1400" dirty="0">
              <a:solidFill>
                <a:srgbClr val="020102"/>
              </a:solidFill>
              <a:latin typeface="+mn-lt"/>
              <a:ea typeface="+mn-ea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xmlns="" id="{3037EC6A-6007-C15B-6EEB-CEBEEC5AA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39" y="4768941"/>
            <a:ext cx="9361686" cy="580914"/>
          </a:xfrm>
          <a:prstGeom prst="rect">
            <a:avLst/>
          </a:prstGeom>
          <a:noFill/>
          <a:ln w="28575" algn="ctr">
            <a:noFill/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58500" tIns="38025" rIns="58500" bIns="38025" anchor="t"/>
          <a:lstStyle>
            <a:lvl1pPr marL="171450" indent="-17145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1pPr>
            <a:lvl2pPr marL="742950" indent="-28575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2pPr>
            <a:lvl3pPr marL="11430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3pPr>
            <a:lvl4pPr marL="16002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4pPr>
            <a:lvl5pPr marL="2057400" indent="-228600" eaLnBrk="0" hangingPunct="0"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tabLst>
                <a:tab pos="749300" algn="l"/>
              </a:tabLst>
              <a:defRPr sz="1200">
                <a:solidFill>
                  <a:schemeClr val="tx1"/>
                </a:solidFill>
                <a:latin typeface="MS PGothic" panose="020B0600070205080204" pitchFamily="50" charset="-128"/>
                <a:ea typeface="MS PGothic" panose="020B0600070205080204" pitchFamily="50" charset="-128"/>
              </a:defRPr>
            </a:lvl9pPr>
          </a:lstStyle>
          <a:p>
            <a:pPr marL="144463" indent="-144463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  <a:buFont typeface="Wingdings" panose="05000000000000000000" pitchFamily="2" charset="2"/>
              <a:buChar char="n"/>
            </a:pPr>
            <a:r>
              <a:rPr lang="ja-JP" altLang="en-US" sz="1800" b="1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具体的業務</a:t>
            </a:r>
            <a:endParaRPr lang="ja-JP" altLang="en-US" sz="1800" b="1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  <a:p>
            <a:pPr marL="0" indent="0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</a:pPr>
            <a:r>
              <a:rPr lang="ja-JP" altLang="en-US" sz="1138" dirty="0">
                <a:solidFill>
                  <a:srgbClr val="020102"/>
                </a:solidFill>
                <a:latin typeface="+mn-lt"/>
                <a:ea typeface="+mn-ea"/>
              </a:rPr>
              <a:t>　 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・個人の担当業務、業務連絡確認（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ES)</a:t>
            </a:r>
          </a:p>
          <a:p>
            <a:pPr marL="0" indent="0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</a:pP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　・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2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階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HAS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組入れ（マルチ）</a:t>
            </a:r>
            <a:endParaRPr lang="en-US" altLang="ja-JP" sz="1800" dirty="0" smtClean="0">
              <a:solidFill>
                <a:srgbClr val="020102"/>
              </a:solidFill>
              <a:latin typeface="+mn-ea"/>
              <a:ea typeface="+mn-ea"/>
            </a:endParaRPr>
          </a:p>
          <a:p>
            <a:pPr marL="0" indent="0" eaLnBrk="1" hangingPunct="1">
              <a:lnSpc>
                <a:spcPct val="90000"/>
              </a:lnSpc>
              <a:spcAft>
                <a:spcPts val="488"/>
              </a:spcAft>
              <a:buClr>
                <a:srgbClr val="011893"/>
              </a:buClr>
            </a:pP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　・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HAS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氷作成など（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HAS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業務）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/>
            </a:r>
            <a:b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</a:b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　・</a:t>
            </a:r>
            <a:r>
              <a:rPr lang="en-US" altLang="ja-JP" sz="1800" dirty="0" smtClean="0">
                <a:solidFill>
                  <a:srgbClr val="020102"/>
                </a:solidFill>
                <a:latin typeface="+mn-ea"/>
                <a:ea typeface="+mn-ea"/>
              </a:rPr>
              <a:t>5S</a:t>
            </a:r>
            <a:r>
              <a:rPr lang="ja-JP" altLang="en-US" sz="1800" dirty="0" smtClean="0">
                <a:solidFill>
                  <a:srgbClr val="020102"/>
                </a:solidFill>
                <a:latin typeface="+mn-ea"/>
                <a:ea typeface="+mn-ea"/>
              </a:rPr>
              <a:t>活動など。</a:t>
            </a:r>
            <a:endParaRPr lang="en-US" altLang="ja-JP" sz="1800" dirty="0">
              <a:solidFill>
                <a:srgbClr val="020102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3460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1203資料❶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713</TotalTime>
  <Words>214</Words>
  <Application>Microsoft Office PowerPoint</Application>
  <PresentationFormat>A4 210 x 297 mm</PresentationFormat>
  <Paragraphs>101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ＭＳ Ｐゴシック</vt:lpstr>
      <vt:lpstr>游ゴシック</vt:lpstr>
      <vt:lpstr>Arial</vt:lpstr>
      <vt:lpstr>Segoe UI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Ksakata</dc:creator>
  <cp:lastModifiedBy>森田 理之</cp:lastModifiedBy>
  <cp:revision>174</cp:revision>
  <dcterms:created xsi:type="dcterms:W3CDTF">2022-10-15T05:51:23Z</dcterms:created>
  <dcterms:modified xsi:type="dcterms:W3CDTF">2025-02-02T03:03:48Z</dcterms:modified>
</cp:coreProperties>
</file>