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73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D7C0ED42-BE3F-44CC-A278-D477467A9CF7}" type="datetimeFigureOut">
              <a:rPr kumimoji="1" lang="ja-JP" altLang="en-US" smtClean="0"/>
              <a:t>2022/12/6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CDCE458-D2BF-4287-97BA-905E9CE9415C}" type="slidenum">
              <a:rPr kumimoji="1" lang="ja-JP" altLang="en-US" smtClean="0"/>
              <a:t>‹#›</a:t>
            </a:fld>
            <a:endParaRPr kumimoji="1" lang="ja-JP" altLang="en-US"/>
          </a:p>
        </p:txBody>
      </p:sp>
    </p:spTree>
    <p:extLst>
      <p:ext uri="{BB962C8B-B14F-4D97-AF65-F5344CB8AC3E}">
        <p14:creationId xmlns:p14="http://schemas.microsoft.com/office/powerpoint/2010/main" val="3842447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7C0ED42-BE3F-44CC-A278-D477467A9CF7}" type="datetimeFigureOut">
              <a:rPr kumimoji="1" lang="ja-JP" altLang="en-US" smtClean="0"/>
              <a:t>2022/12/6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CDCE458-D2BF-4287-97BA-905E9CE9415C}" type="slidenum">
              <a:rPr kumimoji="1" lang="ja-JP" altLang="en-US" smtClean="0"/>
              <a:t>‹#›</a:t>
            </a:fld>
            <a:endParaRPr kumimoji="1" lang="ja-JP" altLang="en-US"/>
          </a:p>
        </p:txBody>
      </p:sp>
    </p:spTree>
    <p:extLst>
      <p:ext uri="{BB962C8B-B14F-4D97-AF65-F5344CB8AC3E}">
        <p14:creationId xmlns:p14="http://schemas.microsoft.com/office/powerpoint/2010/main" val="1621910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7C0ED42-BE3F-44CC-A278-D477467A9CF7}" type="datetimeFigureOut">
              <a:rPr kumimoji="1" lang="ja-JP" altLang="en-US" smtClean="0"/>
              <a:t>2022/12/6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CDCE458-D2BF-4287-97BA-905E9CE9415C}" type="slidenum">
              <a:rPr kumimoji="1" lang="ja-JP" altLang="en-US" smtClean="0"/>
              <a:t>‹#›</a:t>
            </a:fld>
            <a:endParaRPr kumimoji="1" lang="ja-JP" altLang="en-US"/>
          </a:p>
        </p:txBody>
      </p:sp>
    </p:spTree>
    <p:extLst>
      <p:ext uri="{BB962C8B-B14F-4D97-AF65-F5344CB8AC3E}">
        <p14:creationId xmlns:p14="http://schemas.microsoft.com/office/powerpoint/2010/main" val="1740921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7C0ED42-BE3F-44CC-A278-D477467A9CF7}" type="datetimeFigureOut">
              <a:rPr kumimoji="1" lang="ja-JP" altLang="en-US" smtClean="0"/>
              <a:t>2022/12/6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CDCE458-D2BF-4287-97BA-905E9CE9415C}" type="slidenum">
              <a:rPr kumimoji="1" lang="ja-JP" altLang="en-US" smtClean="0"/>
              <a:t>‹#›</a:t>
            </a:fld>
            <a:endParaRPr kumimoji="1" lang="ja-JP" altLang="en-US"/>
          </a:p>
        </p:txBody>
      </p:sp>
    </p:spTree>
    <p:extLst>
      <p:ext uri="{BB962C8B-B14F-4D97-AF65-F5344CB8AC3E}">
        <p14:creationId xmlns:p14="http://schemas.microsoft.com/office/powerpoint/2010/main" val="324682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D7C0ED42-BE3F-44CC-A278-D477467A9CF7}" type="datetimeFigureOut">
              <a:rPr kumimoji="1" lang="ja-JP" altLang="en-US" smtClean="0"/>
              <a:t>2022/12/6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CDCE458-D2BF-4287-97BA-905E9CE9415C}" type="slidenum">
              <a:rPr kumimoji="1" lang="ja-JP" altLang="en-US" smtClean="0"/>
              <a:t>‹#›</a:t>
            </a:fld>
            <a:endParaRPr kumimoji="1" lang="ja-JP" altLang="en-US"/>
          </a:p>
        </p:txBody>
      </p:sp>
    </p:spTree>
    <p:extLst>
      <p:ext uri="{BB962C8B-B14F-4D97-AF65-F5344CB8AC3E}">
        <p14:creationId xmlns:p14="http://schemas.microsoft.com/office/powerpoint/2010/main" val="2128186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D7C0ED42-BE3F-44CC-A278-D477467A9CF7}" type="datetimeFigureOut">
              <a:rPr kumimoji="1" lang="ja-JP" altLang="en-US" smtClean="0"/>
              <a:t>2022/12/6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CDCE458-D2BF-4287-97BA-905E9CE9415C}" type="slidenum">
              <a:rPr kumimoji="1" lang="ja-JP" altLang="en-US" smtClean="0"/>
              <a:t>‹#›</a:t>
            </a:fld>
            <a:endParaRPr kumimoji="1" lang="ja-JP" altLang="en-US"/>
          </a:p>
        </p:txBody>
      </p:sp>
    </p:spTree>
    <p:extLst>
      <p:ext uri="{BB962C8B-B14F-4D97-AF65-F5344CB8AC3E}">
        <p14:creationId xmlns:p14="http://schemas.microsoft.com/office/powerpoint/2010/main" val="3319490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D7C0ED42-BE3F-44CC-A278-D477467A9CF7}" type="datetimeFigureOut">
              <a:rPr kumimoji="1" lang="ja-JP" altLang="en-US" smtClean="0"/>
              <a:t>2022/12/6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CDCE458-D2BF-4287-97BA-905E9CE9415C}" type="slidenum">
              <a:rPr kumimoji="1" lang="ja-JP" altLang="en-US" smtClean="0"/>
              <a:t>‹#›</a:t>
            </a:fld>
            <a:endParaRPr kumimoji="1" lang="ja-JP" altLang="en-US"/>
          </a:p>
        </p:txBody>
      </p:sp>
    </p:spTree>
    <p:extLst>
      <p:ext uri="{BB962C8B-B14F-4D97-AF65-F5344CB8AC3E}">
        <p14:creationId xmlns:p14="http://schemas.microsoft.com/office/powerpoint/2010/main" val="475490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D7C0ED42-BE3F-44CC-A278-D477467A9CF7}" type="datetimeFigureOut">
              <a:rPr kumimoji="1" lang="ja-JP" altLang="en-US" smtClean="0"/>
              <a:t>2022/12/6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CDCE458-D2BF-4287-97BA-905E9CE9415C}" type="slidenum">
              <a:rPr kumimoji="1" lang="ja-JP" altLang="en-US" smtClean="0"/>
              <a:t>‹#›</a:t>
            </a:fld>
            <a:endParaRPr kumimoji="1" lang="ja-JP" altLang="en-US"/>
          </a:p>
        </p:txBody>
      </p:sp>
    </p:spTree>
    <p:extLst>
      <p:ext uri="{BB962C8B-B14F-4D97-AF65-F5344CB8AC3E}">
        <p14:creationId xmlns:p14="http://schemas.microsoft.com/office/powerpoint/2010/main" val="519080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D7C0ED42-BE3F-44CC-A278-D477467A9CF7}" type="datetimeFigureOut">
              <a:rPr kumimoji="1" lang="ja-JP" altLang="en-US" smtClean="0"/>
              <a:t>2022/12/6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CDCE458-D2BF-4287-97BA-905E9CE9415C}" type="slidenum">
              <a:rPr kumimoji="1" lang="ja-JP" altLang="en-US" smtClean="0"/>
              <a:t>‹#›</a:t>
            </a:fld>
            <a:endParaRPr kumimoji="1" lang="ja-JP" altLang="en-US"/>
          </a:p>
        </p:txBody>
      </p:sp>
    </p:spTree>
    <p:extLst>
      <p:ext uri="{BB962C8B-B14F-4D97-AF65-F5344CB8AC3E}">
        <p14:creationId xmlns:p14="http://schemas.microsoft.com/office/powerpoint/2010/main" val="1025846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7C0ED42-BE3F-44CC-A278-D477467A9CF7}" type="datetimeFigureOut">
              <a:rPr kumimoji="1" lang="ja-JP" altLang="en-US" smtClean="0"/>
              <a:t>2022/12/6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CDCE458-D2BF-4287-97BA-905E9CE9415C}" type="slidenum">
              <a:rPr kumimoji="1" lang="ja-JP" altLang="en-US" smtClean="0"/>
              <a:t>‹#›</a:t>
            </a:fld>
            <a:endParaRPr kumimoji="1" lang="ja-JP" altLang="en-US"/>
          </a:p>
        </p:txBody>
      </p:sp>
    </p:spTree>
    <p:extLst>
      <p:ext uri="{BB962C8B-B14F-4D97-AF65-F5344CB8AC3E}">
        <p14:creationId xmlns:p14="http://schemas.microsoft.com/office/powerpoint/2010/main" val="1203094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D7C0ED42-BE3F-44CC-A278-D477467A9CF7}" type="datetimeFigureOut">
              <a:rPr kumimoji="1" lang="ja-JP" altLang="en-US" smtClean="0"/>
              <a:t>2022/12/6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CDCE458-D2BF-4287-97BA-905E9CE9415C}" type="slidenum">
              <a:rPr kumimoji="1" lang="ja-JP" altLang="en-US" smtClean="0"/>
              <a:t>‹#›</a:t>
            </a:fld>
            <a:endParaRPr kumimoji="1" lang="ja-JP" altLang="en-US"/>
          </a:p>
        </p:txBody>
      </p:sp>
    </p:spTree>
    <p:extLst>
      <p:ext uri="{BB962C8B-B14F-4D97-AF65-F5344CB8AC3E}">
        <p14:creationId xmlns:p14="http://schemas.microsoft.com/office/powerpoint/2010/main" val="582210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C0ED42-BE3F-44CC-A278-D477467A9CF7}" type="datetimeFigureOut">
              <a:rPr kumimoji="1" lang="ja-JP" altLang="en-US" smtClean="0"/>
              <a:t>2022/12/6</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DCE458-D2BF-4287-97BA-905E9CE9415C}" type="slidenum">
              <a:rPr kumimoji="1" lang="ja-JP" altLang="en-US" smtClean="0"/>
              <a:t>‹#›</a:t>
            </a:fld>
            <a:endParaRPr kumimoji="1" lang="ja-JP" altLang="en-US"/>
          </a:p>
        </p:txBody>
      </p:sp>
    </p:spTree>
    <p:extLst>
      <p:ext uri="{BB962C8B-B14F-4D97-AF65-F5344CB8AC3E}">
        <p14:creationId xmlns:p14="http://schemas.microsoft.com/office/powerpoint/2010/main" val="4291037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756592" y="260648"/>
            <a:ext cx="7772400" cy="548680"/>
          </a:xfrm>
        </p:spPr>
        <p:txBody>
          <a:bodyPr>
            <a:normAutofit fontScale="90000"/>
          </a:bodyPr>
          <a:lstStyle/>
          <a:p>
            <a:r>
              <a:rPr kumimoji="1" lang="ja-JP" altLang="en-US" dirty="0">
                <a:latin typeface="HGP創英角ｺﾞｼｯｸUB" panose="020B0900000000000000" pitchFamily="50" charset="-128"/>
                <a:ea typeface="HGP創英角ｺﾞｼｯｸUB" panose="020B0900000000000000" pitchFamily="50" charset="-128"/>
              </a:rPr>
              <a:t>空き家物件チェックシート</a:t>
            </a:r>
          </a:p>
        </p:txBody>
      </p:sp>
      <p:sp>
        <p:nvSpPr>
          <p:cNvPr id="3" name="サブタイトル 2"/>
          <p:cNvSpPr>
            <a:spLocks noGrp="1"/>
          </p:cNvSpPr>
          <p:nvPr>
            <p:ph type="subTitle" idx="1"/>
          </p:nvPr>
        </p:nvSpPr>
        <p:spPr>
          <a:xfrm>
            <a:off x="4229011" y="5066527"/>
            <a:ext cx="3920480" cy="1224136"/>
          </a:xfrm>
          <a:ln>
            <a:solidFill>
              <a:schemeClr val="tx1"/>
            </a:solidFill>
          </a:ln>
        </p:spPr>
        <p:txBody>
          <a:bodyPr>
            <a:normAutofit fontScale="70000" lnSpcReduction="20000"/>
          </a:bodyPr>
          <a:lstStyle/>
          <a:p>
            <a:pPr algn="l"/>
            <a:r>
              <a:rPr kumimoji="1" lang="ja-JP" altLang="en-US" sz="1800" dirty="0">
                <a:solidFill>
                  <a:srgbClr val="FF0000"/>
                </a:solidFill>
                <a:latin typeface="HGP創英角ｺﾞｼｯｸUB" panose="020B0900000000000000" pitchFamily="50" charset="-128"/>
                <a:ea typeface="HGP創英角ｺﾞｼｯｸUB" panose="020B0900000000000000" pitchFamily="50" charset="-128"/>
              </a:rPr>
              <a:t>⑧</a:t>
            </a:r>
            <a:r>
              <a:rPr lang="ja-JP" altLang="en-US" sz="1800" dirty="0">
                <a:solidFill>
                  <a:srgbClr val="FF0000"/>
                </a:solidFill>
                <a:latin typeface="HGP創英角ｺﾞｼｯｸUB" panose="020B0900000000000000" pitchFamily="50" charset="-128"/>
                <a:ea typeface="HGP創英角ｺﾞｼｯｸUB" panose="020B0900000000000000" pitchFamily="50" charset="-128"/>
              </a:rPr>
              <a:t>物件が建っている土地は売主さんの土地ではない？</a:t>
            </a:r>
            <a:endParaRPr lang="en-US" altLang="ja-JP" sz="1800" dirty="0">
              <a:solidFill>
                <a:srgbClr val="FF0000"/>
              </a:solidFill>
              <a:latin typeface="HGP創英角ｺﾞｼｯｸUB" panose="020B0900000000000000" pitchFamily="50" charset="-128"/>
              <a:ea typeface="HGP創英角ｺﾞｼｯｸUB" panose="020B0900000000000000" pitchFamily="50" charset="-128"/>
            </a:endParaRPr>
          </a:p>
          <a:p>
            <a:pPr algn="l"/>
            <a:r>
              <a:rPr lang="ja-JP" altLang="en-US" sz="1800" dirty="0">
                <a:solidFill>
                  <a:schemeClr val="tx1"/>
                </a:solidFill>
                <a:latin typeface="HGP創英角ｺﾞｼｯｸUB" panose="020B0900000000000000" pitchFamily="50" charset="-128"/>
                <a:ea typeface="HGP創英角ｺﾞｼｯｸUB" panose="020B0900000000000000" pitchFamily="50" charset="-128"/>
              </a:rPr>
              <a:t>不動産の権利は</a:t>
            </a:r>
            <a:r>
              <a:rPr lang="ja-JP" altLang="en-US" sz="1800" dirty="0">
                <a:solidFill>
                  <a:srgbClr val="FF0000"/>
                </a:solidFill>
                <a:latin typeface="HGP創英角ｺﾞｼｯｸUB" panose="020B0900000000000000" pitchFamily="50" charset="-128"/>
                <a:ea typeface="HGP創英角ｺﾞｼｯｸUB" panose="020B0900000000000000" pitchFamily="50" charset="-128"/>
              </a:rPr>
              <a:t>土地</a:t>
            </a:r>
            <a:r>
              <a:rPr lang="ja-JP" altLang="en-US" sz="1800" dirty="0">
                <a:solidFill>
                  <a:schemeClr val="tx1"/>
                </a:solidFill>
                <a:latin typeface="HGP創英角ｺﾞｼｯｸUB" panose="020B0900000000000000" pitchFamily="50" charset="-128"/>
                <a:ea typeface="HGP創英角ｺﾞｼｯｸUB" panose="020B0900000000000000" pitchFamily="50" charset="-128"/>
              </a:rPr>
              <a:t>と</a:t>
            </a:r>
            <a:r>
              <a:rPr lang="ja-JP" altLang="en-US" sz="1800" dirty="0">
                <a:solidFill>
                  <a:srgbClr val="FF0000"/>
                </a:solidFill>
                <a:latin typeface="HGP創英角ｺﾞｼｯｸUB" panose="020B0900000000000000" pitchFamily="50" charset="-128"/>
                <a:ea typeface="HGP創英角ｺﾞｼｯｸUB" panose="020B0900000000000000" pitchFamily="50" charset="-128"/>
              </a:rPr>
              <a:t>建物</a:t>
            </a:r>
            <a:r>
              <a:rPr lang="ja-JP" altLang="en-US" sz="1800" dirty="0">
                <a:solidFill>
                  <a:schemeClr val="tx1"/>
                </a:solidFill>
                <a:latin typeface="HGP創英角ｺﾞｼｯｸUB" panose="020B0900000000000000" pitchFamily="50" charset="-128"/>
                <a:ea typeface="HGP創英角ｺﾞｼｯｸUB" panose="020B0900000000000000" pitchFamily="50" charset="-128"/>
              </a:rPr>
              <a:t>に分かれます。時々土地と建物の権利者が違う不動産があります。土地も併せて買ったのに土地がついていなかったりする場合がありますきちんと登記簿謄本を見て確認しましょう。</a:t>
            </a:r>
            <a:endParaRPr kumimoji="1" lang="ja-JP" altLang="en-US" sz="1800" dirty="0">
              <a:solidFill>
                <a:schemeClr val="tx1"/>
              </a:solidFill>
              <a:latin typeface="HGP創英角ｺﾞｼｯｸUB" panose="020B0900000000000000" pitchFamily="50" charset="-128"/>
              <a:ea typeface="HGP創英角ｺﾞｼｯｸUB" panose="020B0900000000000000" pitchFamily="50" charset="-128"/>
            </a:endParaRPr>
          </a:p>
        </p:txBody>
      </p:sp>
      <p:sp>
        <p:nvSpPr>
          <p:cNvPr id="10" name="サブタイトル 2"/>
          <p:cNvSpPr txBox="1">
            <a:spLocks/>
          </p:cNvSpPr>
          <p:nvPr/>
        </p:nvSpPr>
        <p:spPr>
          <a:xfrm>
            <a:off x="249083" y="2438588"/>
            <a:ext cx="3920480" cy="1224136"/>
          </a:xfrm>
          <a:prstGeom prst="rect">
            <a:avLst/>
          </a:prstGeom>
          <a:ln>
            <a:solidFill>
              <a:schemeClr val="tx1"/>
            </a:solidFill>
          </a:ln>
        </p:spPr>
        <p:txBody>
          <a:bodyPr vert="horz" lIns="91440" tIns="45720" rIns="91440" bIns="45720" rtlCol="0">
            <a:normAutofit fontScale="25000" lnSpcReduction="20000"/>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l"/>
            <a:r>
              <a:rPr lang="ja-JP" altLang="en-US" sz="7200" dirty="0">
                <a:solidFill>
                  <a:srgbClr val="FF0000"/>
                </a:solidFill>
                <a:latin typeface="HGP創英角ｺﾞｼｯｸUB" panose="020B0900000000000000" pitchFamily="50" charset="-128"/>
                <a:ea typeface="HGP創英角ｺﾞｼｯｸUB" panose="020B0900000000000000" pitchFamily="50" charset="-128"/>
              </a:rPr>
              <a:t>②不動産屋が事前に物件の悪い所に言ってこないが徐々に言ってきた？</a:t>
            </a:r>
            <a:endParaRPr lang="en-US" altLang="ja-JP" sz="7200" dirty="0">
              <a:solidFill>
                <a:srgbClr val="FF0000"/>
              </a:solidFill>
              <a:latin typeface="HGP創英角ｺﾞｼｯｸUB" panose="020B0900000000000000" pitchFamily="50" charset="-128"/>
              <a:ea typeface="HGP創英角ｺﾞｼｯｸUB" panose="020B0900000000000000" pitchFamily="50" charset="-128"/>
            </a:endParaRPr>
          </a:p>
          <a:p>
            <a:pPr algn="l"/>
            <a:r>
              <a:rPr lang="ja-JP" altLang="en-US" sz="7200" dirty="0">
                <a:solidFill>
                  <a:schemeClr val="tx1"/>
                </a:solidFill>
                <a:latin typeface="HGP創英角ｺﾞｼｯｸUB" panose="020B0900000000000000" pitchFamily="50" charset="-128"/>
                <a:ea typeface="HGP創英角ｺﾞｼｯｸUB" panose="020B0900000000000000" pitchFamily="50" charset="-128"/>
              </a:rPr>
              <a:t>大事な</a:t>
            </a:r>
            <a:r>
              <a:rPr lang="ja-JP" altLang="en-US" sz="7200" dirty="0">
                <a:solidFill>
                  <a:srgbClr val="FF0000"/>
                </a:solidFill>
                <a:latin typeface="HGP創英角ｺﾞｼｯｸUB" panose="020B0900000000000000" pitchFamily="50" charset="-128"/>
                <a:ea typeface="HGP創英角ｺﾞｼｯｸUB" panose="020B0900000000000000" pitchFamily="50" charset="-128"/>
              </a:rPr>
              <a:t>情報を言わない不動産屋さん</a:t>
            </a:r>
            <a:r>
              <a:rPr lang="ja-JP" altLang="en-US" sz="7200" dirty="0">
                <a:solidFill>
                  <a:schemeClr val="tx1"/>
                </a:solidFill>
                <a:latin typeface="HGP創英角ｺﾞｼｯｸUB" panose="020B0900000000000000" pitchFamily="50" charset="-128"/>
                <a:ea typeface="HGP創英角ｺﾞｼｯｸUB" panose="020B0900000000000000" pitchFamily="50" charset="-128"/>
              </a:rPr>
              <a:t>には注意！</a:t>
            </a:r>
            <a:br>
              <a:rPr lang="ja-JP" altLang="en-US" sz="1800" dirty="0"/>
            </a:br>
            <a:endParaRPr lang="ja-JP" altLang="en-US" sz="1800" dirty="0"/>
          </a:p>
        </p:txBody>
      </p:sp>
      <p:sp>
        <p:nvSpPr>
          <p:cNvPr id="11" name="サブタイトル 2"/>
          <p:cNvSpPr txBox="1">
            <a:spLocks/>
          </p:cNvSpPr>
          <p:nvPr/>
        </p:nvSpPr>
        <p:spPr>
          <a:xfrm>
            <a:off x="4250732" y="1151697"/>
            <a:ext cx="3920480" cy="1224136"/>
          </a:xfrm>
          <a:prstGeom prst="rect">
            <a:avLst/>
          </a:prstGeom>
          <a:ln>
            <a:solidFill>
              <a:schemeClr val="tx1"/>
            </a:solidFill>
          </a:ln>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l"/>
            <a:r>
              <a:rPr lang="ja-JP" altLang="en-US" sz="1800" dirty="0">
                <a:solidFill>
                  <a:srgbClr val="FF0000"/>
                </a:solidFill>
                <a:latin typeface="HGP創英角ｺﾞｼｯｸUB" panose="020B0900000000000000" pitchFamily="50" charset="-128"/>
                <a:ea typeface="HGP創英角ｺﾞｼｯｸUB" panose="020B0900000000000000" pitchFamily="50" charset="-128"/>
              </a:rPr>
              <a:t>⑤お風呂が使えない？</a:t>
            </a:r>
            <a:endParaRPr lang="en-US" altLang="ja-JP" sz="1800" dirty="0">
              <a:solidFill>
                <a:srgbClr val="FF0000"/>
              </a:solidFill>
              <a:latin typeface="HGP創英角ｺﾞｼｯｸUB" panose="020B0900000000000000" pitchFamily="50" charset="-128"/>
              <a:ea typeface="HGP創英角ｺﾞｼｯｸUB" panose="020B0900000000000000" pitchFamily="50" charset="-128"/>
            </a:endParaRPr>
          </a:p>
          <a:p>
            <a:pPr algn="l"/>
            <a:r>
              <a:rPr lang="ja-JP" altLang="en-US" sz="1800" dirty="0">
                <a:solidFill>
                  <a:schemeClr val="tx1"/>
                </a:solidFill>
                <a:latin typeface="HGP創英角ｺﾞｼｯｸUB" panose="020B0900000000000000" pitchFamily="50" charset="-128"/>
                <a:ea typeface="HGP創英角ｺﾞｼｯｸUB" panose="020B0900000000000000" pitchFamily="50" charset="-128"/>
              </a:rPr>
              <a:t>キッチン同様お風呂も必要不可欠な場所にあります交換する際は高額になってしまう可能性あり </a:t>
            </a:r>
          </a:p>
        </p:txBody>
      </p:sp>
      <p:sp>
        <p:nvSpPr>
          <p:cNvPr id="12" name="サブタイトル 2"/>
          <p:cNvSpPr txBox="1">
            <a:spLocks/>
          </p:cNvSpPr>
          <p:nvPr/>
        </p:nvSpPr>
        <p:spPr>
          <a:xfrm>
            <a:off x="230083" y="3717032"/>
            <a:ext cx="3920480" cy="1224136"/>
          </a:xfrm>
          <a:prstGeom prst="rect">
            <a:avLst/>
          </a:prstGeom>
          <a:ln>
            <a:solidFill>
              <a:schemeClr val="tx1"/>
            </a:solidFill>
          </a:ln>
        </p:spPr>
        <p:txBody>
          <a:bodyPr vert="horz" lIns="91440" tIns="45720" rIns="91440" bIns="45720" rtlCol="0">
            <a:normAutofit fontScale="92500"/>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l"/>
            <a:r>
              <a:rPr lang="ja-JP" altLang="en-US" sz="1800" dirty="0">
                <a:solidFill>
                  <a:srgbClr val="FF0000"/>
                </a:solidFill>
                <a:latin typeface="HGP創英角ｺﾞｼｯｸUB" panose="020B0900000000000000" pitchFamily="50" charset="-128"/>
                <a:ea typeface="HGP創英角ｺﾞｼｯｸUB" panose="020B0900000000000000" pitchFamily="50" charset="-128"/>
              </a:rPr>
              <a:t>③天井に雨漏れのようなシミが見える？</a:t>
            </a:r>
            <a:endParaRPr lang="en-US" altLang="ja-JP" sz="1800" dirty="0">
              <a:solidFill>
                <a:srgbClr val="FF0000"/>
              </a:solidFill>
              <a:latin typeface="HGP創英角ｺﾞｼｯｸUB" panose="020B0900000000000000" pitchFamily="50" charset="-128"/>
              <a:ea typeface="HGP創英角ｺﾞｼｯｸUB" panose="020B0900000000000000" pitchFamily="50" charset="-128"/>
            </a:endParaRPr>
          </a:p>
          <a:p>
            <a:pPr algn="l"/>
            <a:r>
              <a:rPr lang="ja-JP" altLang="en-US" sz="1800" dirty="0">
                <a:solidFill>
                  <a:schemeClr val="tx1"/>
                </a:solidFill>
                <a:latin typeface="HGP創英角ｺﾞｼｯｸUB" panose="020B0900000000000000" pitchFamily="50" charset="-128"/>
                <a:ea typeface="HGP創英角ｺﾞｼｯｸUB" panose="020B0900000000000000" pitchFamily="50" charset="-128"/>
              </a:rPr>
              <a:t>雨漏りは天井の木が</a:t>
            </a:r>
            <a:r>
              <a:rPr lang="ja-JP" altLang="en-US" sz="1800" dirty="0">
                <a:solidFill>
                  <a:srgbClr val="FF0000"/>
                </a:solidFill>
                <a:latin typeface="HGP創英角ｺﾞｼｯｸUB" panose="020B0900000000000000" pitchFamily="50" charset="-128"/>
                <a:ea typeface="HGP創英角ｺﾞｼｯｸUB" panose="020B0900000000000000" pitchFamily="50" charset="-128"/>
              </a:rPr>
              <a:t>腐っている可能性</a:t>
            </a:r>
            <a:r>
              <a:rPr lang="ja-JP" altLang="en-US" sz="1800" dirty="0">
                <a:solidFill>
                  <a:schemeClr val="tx1"/>
                </a:solidFill>
                <a:latin typeface="HGP創英角ｺﾞｼｯｸUB" panose="020B0900000000000000" pitchFamily="50" charset="-128"/>
                <a:ea typeface="HGP創英角ｺﾞｼｯｸUB" panose="020B0900000000000000" pitchFamily="50" charset="-128"/>
              </a:rPr>
              <a:t>がある工事屋さんによく診てもらう必要があります。</a:t>
            </a:r>
          </a:p>
        </p:txBody>
      </p:sp>
      <p:sp>
        <p:nvSpPr>
          <p:cNvPr id="13" name="サブタイトル 2"/>
          <p:cNvSpPr txBox="1">
            <a:spLocks/>
          </p:cNvSpPr>
          <p:nvPr/>
        </p:nvSpPr>
        <p:spPr>
          <a:xfrm>
            <a:off x="230083" y="5085184"/>
            <a:ext cx="3920480" cy="1224136"/>
          </a:xfrm>
          <a:prstGeom prst="rect">
            <a:avLst/>
          </a:prstGeom>
          <a:ln>
            <a:solidFill>
              <a:schemeClr val="tx1"/>
            </a:solidFill>
          </a:ln>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l"/>
            <a:r>
              <a:rPr lang="ja-JP" altLang="en-US" sz="1800" dirty="0">
                <a:solidFill>
                  <a:srgbClr val="FF0000"/>
                </a:solidFill>
                <a:latin typeface="HGP創英角ｺﾞｼｯｸUB" panose="020B0900000000000000" pitchFamily="50" charset="-128"/>
                <a:ea typeface="HGP創英角ｺﾞｼｯｸUB" panose="020B0900000000000000" pitchFamily="50" charset="-128"/>
              </a:rPr>
              <a:t>④キッチンは使えなさそう？</a:t>
            </a:r>
            <a:endParaRPr lang="en-US" altLang="ja-JP" sz="1800" dirty="0">
              <a:solidFill>
                <a:srgbClr val="FF0000"/>
              </a:solidFill>
              <a:latin typeface="HGP創英角ｺﾞｼｯｸUB" panose="020B0900000000000000" pitchFamily="50" charset="-128"/>
              <a:ea typeface="HGP創英角ｺﾞｼｯｸUB" panose="020B0900000000000000" pitchFamily="50" charset="-128"/>
            </a:endParaRPr>
          </a:p>
          <a:p>
            <a:pPr algn="l"/>
            <a:r>
              <a:rPr lang="ja-JP" altLang="en-US" sz="1800" dirty="0">
                <a:solidFill>
                  <a:schemeClr val="tx1"/>
                </a:solidFill>
                <a:latin typeface="HGP創英角ｺﾞｼｯｸUB" panose="020B0900000000000000" pitchFamily="50" charset="-128"/>
                <a:ea typeface="HGP創英角ｺﾞｼｯｸUB" panose="020B0900000000000000" pitchFamily="50" charset="-128"/>
              </a:rPr>
              <a:t>家族連れが住む可能性が高いのでキッチンを必要不可欠な場所にあります。ガスコンロの状態を確認。水回りは交換する際は</a:t>
            </a:r>
            <a:r>
              <a:rPr lang="ja-JP" altLang="en-US" sz="1800" dirty="0">
                <a:solidFill>
                  <a:srgbClr val="FF0000"/>
                </a:solidFill>
                <a:latin typeface="HGP創英角ｺﾞｼｯｸUB" panose="020B0900000000000000" pitchFamily="50" charset="-128"/>
                <a:ea typeface="HGP創英角ｺﾞｼｯｸUB" panose="020B0900000000000000" pitchFamily="50" charset="-128"/>
              </a:rPr>
              <a:t>高額に</a:t>
            </a:r>
            <a:r>
              <a:rPr lang="ja-JP" altLang="en-US" sz="1800" dirty="0">
                <a:solidFill>
                  <a:schemeClr val="tx1"/>
                </a:solidFill>
                <a:latin typeface="HGP創英角ｺﾞｼｯｸUB" panose="020B0900000000000000" pitchFamily="50" charset="-128"/>
                <a:ea typeface="HGP創英角ｺﾞｼｯｸUB" panose="020B0900000000000000" pitchFamily="50" charset="-128"/>
              </a:rPr>
              <a:t>なってしまう可能性あり！</a:t>
            </a:r>
          </a:p>
        </p:txBody>
      </p:sp>
      <p:sp>
        <p:nvSpPr>
          <p:cNvPr id="14" name="サブタイトル 2"/>
          <p:cNvSpPr txBox="1">
            <a:spLocks/>
          </p:cNvSpPr>
          <p:nvPr/>
        </p:nvSpPr>
        <p:spPr>
          <a:xfrm>
            <a:off x="4211960" y="2420888"/>
            <a:ext cx="3920480" cy="1224136"/>
          </a:xfrm>
          <a:prstGeom prst="rect">
            <a:avLst/>
          </a:prstGeom>
          <a:ln>
            <a:solidFill>
              <a:schemeClr val="tx1"/>
            </a:solidFill>
          </a:ln>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l"/>
            <a:r>
              <a:rPr lang="ja-JP" altLang="en-US" sz="1800" dirty="0">
                <a:solidFill>
                  <a:srgbClr val="FF0000"/>
                </a:solidFill>
                <a:latin typeface="HGP創英角ｺﾞｼｯｸUB" panose="020B0900000000000000" pitchFamily="50" charset="-128"/>
                <a:ea typeface="HGP創英角ｺﾞｼｯｸUB" panose="020B0900000000000000" pitchFamily="50" charset="-128"/>
              </a:rPr>
              <a:t>⑥床の張替えが必要か？</a:t>
            </a:r>
            <a:endParaRPr lang="en-US" altLang="ja-JP" sz="1800" dirty="0">
              <a:solidFill>
                <a:srgbClr val="FF0000"/>
              </a:solidFill>
              <a:latin typeface="HGP創英角ｺﾞｼｯｸUB" panose="020B0900000000000000" pitchFamily="50" charset="-128"/>
              <a:ea typeface="HGP創英角ｺﾞｼｯｸUB" panose="020B0900000000000000" pitchFamily="50" charset="-128"/>
            </a:endParaRPr>
          </a:p>
          <a:p>
            <a:pPr algn="l"/>
            <a:r>
              <a:rPr lang="ja-JP" altLang="en-US" sz="1800" dirty="0">
                <a:solidFill>
                  <a:schemeClr val="tx1"/>
                </a:solidFill>
                <a:latin typeface="HGP創英角ｺﾞｼｯｸUB" panose="020B0900000000000000" pitchFamily="50" charset="-128"/>
                <a:ea typeface="HGP創英角ｺﾞｼｯｸUB" panose="020B0900000000000000" pitchFamily="50" charset="-128"/>
              </a:rPr>
              <a:t>床の張替えは実はそんなに参加はかかりません。</a:t>
            </a:r>
            <a:endParaRPr lang="en-US" altLang="ja-JP" sz="1800" dirty="0">
              <a:solidFill>
                <a:schemeClr val="tx1"/>
              </a:solidFill>
              <a:latin typeface="HGP創英角ｺﾞｼｯｸUB" panose="020B0900000000000000" pitchFamily="50" charset="-128"/>
              <a:ea typeface="HGP創英角ｺﾞｼｯｸUB" panose="020B0900000000000000" pitchFamily="50" charset="-128"/>
            </a:endParaRPr>
          </a:p>
          <a:p>
            <a:pPr algn="l"/>
            <a:r>
              <a:rPr lang="ja-JP" altLang="en-US" sz="1800" dirty="0">
                <a:solidFill>
                  <a:schemeClr val="tx1"/>
                </a:solidFill>
                <a:latin typeface="HGP創英角ｺﾞｼｯｸUB" panose="020B0900000000000000" pitchFamily="50" charset="-128"/>
                <a:ea typeface="HGP創英角ｺﾞｼｯｸUB" panose="020B0900000000000000" pitchFamily="50" charset="-128"/>
              </a:rPr>
              <a:t>多少大きな面積が張り替えが必要でも大丈夫ですが、気を付けなければいけないのは</a:t>
            </a:r>
            <a:r>
              <a:rPr lang="ja-JP" altLang="en-US" sz="1800" dirty="0">
                <a:solidFill>
                  <a:srgbClr val="FF0000"/>
                </a:solidFill>
                <a:latin typeface="HGP創英角ｺﾞｼｯｸUB" panose="020B0900000000000000" pitchFamily="50" charset="-128"/>
                <a:ea typeface="HGP創英角ｺﾞｼｯｸUB" panose="020B0900000000000000" pitchFamily="50" charset="-128"/>
              </a:rPr>
              <a:t>床下に大きな穴が開いてそうだったり</a:t>
            </a:r>
            <a:r>
              <a:rPr lang="ja-JP" altLang="en-US" sz="1800" dirty="0">
                <a:solidFill>
                  <a:schemeClr val="tx1"/>
                </a:solidFill>
                <a:latin typeface="HGP創英角ｺﾞｼｯｸUB" panose="020B0900000000000000" pitchFamily="50" charset="-128"/>
                <a:ea typeface="HGP創英角ｺﾞｼｯｸUB" panose="020B0900000000000000" pitchFamily="50" charset="-128"/>
              </a:rPr>
              <a:t>床が</a:t>
            </a:r>
            <a:r>
              <a:rPr lang="ja-JP" altLang="en-US" sz="1800" dirty="0">
                <a:solidFill>
                  <a:srgbClr val="FF0000"/>
                </a:solidFill>
                <a:latin typeface="HGP創英角ｺﾞｼｯｸUB" panose="020B0900000000000000" pitchFamily="50" charset="-128"/>
                <a:ea typeface="HGP創英角ｺﾞｼｯｸUB" panose="020B0900000000000000" pitchFamily="50" charset="-128"/>
              </a:rPr>
              <a:t>腐って</a:t>
            </a:r>
            <a:r>
              <a:rPr lang="ja-JP" altLang="en-US" sz="1800" dirty="0">
                <a:solidFill>
                  <a:schemeClr val="tx1"/>
                </a:solidFill>
                <a:latin typeface="HGP創英角ｺﾞｼｯｸUB" panose="020B0900000000000000" pitchFamily="50" charset="-128"/>
                <a:ea typeface="HGP創英角ｺﾞｼｯｸUB" panose="020B0900000000000000" pitchFamily="50" charset="-128"/>
              </a:rPr>
              <a:t>そうだったら気をつけてください。</a:t>
            </a:r>
          </a:p>
        </p:txBody>
      </p:sp>
      <p:sp>
        <p:nvSpPr>
          <p:cNvPr id="15" name="サブタイトル 2"/>
          <p:cNvSpPr txBox="1">
            <a:spLocks/>
          </p:cNvSpPr>
          <p:nvPr/>
        </p:nvSpPr>
        <p:spPr>
          <a:xfrm>
            <a:off x="4228284" y="3717032"/>
            <a:ext cx="3920480" cy="1224136"/>
          </a:xfrm>
          <a:prstGeom prst="rect">
            <a:avLst/>
          </a:prstGeom>
          <a:ln>
            <a:solidFill>
              <a:schemeClr val="tx1"/>
            </a:solidFill>
          </a:ln>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l"/>
            <a:r>
              <a:rPr lang="ja-JP" altLang="en-US" sz="1800" dirty="0">
                <a:solidFill>
                  <a:srgbClr val="FF0000"/>
                </a:solidFill>
                <a:latin typeface="HGP創英角ｺﾞｼｯｸUB" panose="020B0900000000000000" pitchFamily="50" charset="-128"/>
                <a:ea typeface="HGP創英角ｺﾞｼｯｸUB" panose="020B0900000000000000" pitchFamily="50" charset="-128"/>
              </a:rPr>
              <a:t>⑦再建築は不可ですか？</a:t>
            </a:r>
            <a:r>
              <a:rPr lang="en-US" altLang="ja-JP" sz="1400" dirty="0">
                <a:solidFill>
                  <a:srgbClr val="FF0000"/>
                </a:solidFill>
                <a:latin typeface="HGP創英角ｺﾞｼｯｸUB" panose="020B0900000000000000" pitchFamily="50" charset="-128"/>
                <a:ea typeface="HGP創英角ｺﾞｼｯｸUB" panose="020B0900000000000000" pitchFamily="50" charset="-128"/>
              </a:rPr>
              <a:t>※</a:t>
            </a:r>
            <a:r>
              <a:rPr lang="ja-JP" altLang="en-US" sz="1400" dirty="0">
                <a:solidFill>
                  <a:srgbClr val="FF0000"/>
                </a:solidFill>
                <a:latin typeface="HGP創英角ｺﾞｼｯｸUB" panose="020B0900000000000000" pitchFamily="50" charset="-128"/>
                <a:ea typeface="HGP創英角ｺﾞｼｯｸUB" panose="020B0900000000000000" pitchFamily="50" charset="-128"/>
              </a:rPr>
              <a:t>資料に記載があるか？</a:t>
            </a:r>
            <a:endParaRPr lang="en-US" altLang="ja-JP" sz="1400" dirty="0">
              <a:solidFill>
                <a:srgbClr val="FF0000"/>
              </a:solidFill>
              <a:latin typeface="HGP創英角ｺﾞｼｯｸUB" panose="020B0900000000000000" pitchFamily="50" charset="-128"/>
              <a:ea typeface="HGP創英角ｺﾞｼｯｸUB" panose="020B0900000000000000" pitchFamily="50" charset="-128"/>
            </a:endParaRPr>
          </a:p>
          <a:p>
            <a:pPr algn="l"/>
            <a:r>
              <a:rPr lang="ja-JP" altLang="en-US" sz="1800" dirty="0">
                <a:solidFill>
                  <a:schemeClr val="tx1"/>
                </a:solidFill>
                <a:latin typeface="HGP創英角ｺﾞｼｯｸUB" panose="020B0900000000000000" pitchFamily="50" charset="-128"/>
                <a:ea typeface="HGP創英角ｺﾞｼｯｸUB" panose="020B0900000000000000" pitchFamily="50" charset="-128"/>
              </a:rPr>
              <a:t>再建築が不可の物件は比較的通常の物件より安く買えますが</a:t>
            </a:r>
            <a:r>
              <a:rPr lang="ja-JP" altLang="en-US" sz="1800" dirty="0">
                <a:solidFill>
                  <a:srgbClr val="FF0000"/>
                </a:solidFill>
                <a:latin typeface="HGP創英角ｺﾞｼｯｸUB" panose="020B0900000000000000" pitchFamily="50" charset="-128"/>
                <a:ea typeface="HGP創英角ｺﾞｼｯｸUB" panose="020B0900000000000000" pitchFamily="50" charset="-128"/>
              </a:rPr>
              <a:t>融資を受けることはできません</a:t>
            </a:r>
            <a:r>
              <a:rPr lang="ja-JP" altLang="en-US" sz="1800" dirty="0">
                <a:solidFill>
                  <a:schemeClr val="tx1"/>
                </a:solidFill>
                <a:latin typeface="HGP創英角ｺﾞｼｯｸUB" panose="020B0900000000000000" pitchFamily="50" charset="-128"/>
                <a:ea typeface="HGP創英角ｺﾞｼｯｸUB" panose="020B0900000000000000" pitchFamily="50" charset="-128"/>
              </a:rPr>
              <a:t>融資を引けない物件は現金を多く投入することになりますよ。</a:t>
            </a:r>
            <a:endParaRPr lang="ja-JP" altLang="en-US" sz="1800" dirty="0"/>
          </a:p>
        </p:txBody>
      </p:sp>
      <p:sp>
        <p:nvSpPr>
          <p:cNvPr id="16" name="サブタイトル 2"/>
          <p:cNvSpPr txBox="1">
            <a:spLocks/>
          </p:cNvSpPr>
          <p:nvPr/>
        </p:nvSpPr>
        <p:spPr>
          <a:xfrm>
            <a:off x="259904" y="1133128"/>
            <a:ext cx="3920480" cy="1224136"/>
          </a:xfrm>
          <a:prstGeom prst="rect">
            <a:avLst/>
          </a:prstGeom>
          <a:ln>
            <a:solidFill>
              <a:schemeClr val="tx1"/>
            </a:solidFill>
          </a:ln>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l"/>
            <a:r>
              <a:rPr lang="ja-JP" altLang="en-US" sz="1800" dirty="0">
                <a:solidFill>
                  <a:srgbClr val="FF0000"/>
                </a:solidFill>
                <a:latin typeface="HGP創英角ｺﾞｼｯｸUB" panose="020B0900000000000000" pitchFamily="50" charset="-128"/>
                <a:ea typeface="HGP創英角ｺﾞｼｯｸUB" panose="020B0900000000000000" pitchFamily="50" charset="-128"/>
              </a:rPr>
              <a:t>①該当物件に似た物件がＡＴＨＯＭＥに載っていない？</a:t>
            </a:r>
            <a:endParaRPr lang="en-US" altLang="ja-JP" sz="1800" dirty="0">
              <a:solidFill>
                <a:srgbClr val="FF0000"/>
              </a:solidFill>
              <a:latin typeface="HGP創英角ｺﾞｼｯｸUB" panose="020B0900000000000000" pitchFamily="50" charset="-128"/>
              <a:ea typeface="HGP創英角ｺﾞｼｯｸUB" panose="020B0900000000000000" pitchFamily="50" charset="-128"/>
            </a:endParaRPr>
          </a:p>
          <a:p>
            <a:pPr algn="l"/>
            <a:r>
              <a:rPr lang="ja-JP" altLang="en-US" sz="1800" dirty="0">
                <a:solidFill>
                  <a:schemeClr val="tx1"/>
                </a:solidFill>
                <a:latin typeface="HGP創英角ｺﾞｼｯｸUB" panose="020B0900000000000000" pitchFamily="50" charset="-128"/>
                <a:ea typeface="HGP創英角ｺﾞｼｯｸUB" panose="020B0900000000000000" pitchFamily="50" charset="-128"/>
              </a:rPr>
              <a:t>このあたりの</a:t>
            </a:r>
            <a:r>
              <a:rPr lang="ja-JP" altLang="en-US" sz="1800" dirty="0">
                <a:solidFill>
                  <a:srgbClr val="FF0000"/>
                </a:solidFill>
                <a:latin typeface="HGP創英角ｺﾞｼｯｸUB" panose="020B0900000000000000" pitchFamily="50" charset="-128"/>
                <a:ea typeface="HGP創英角ｺﾞｼｯｸUB" panose="020B0900000000000000" pitchFamily="50" charset="-128"/>
              </a:rPr>
              <a:t>相場</a:t>
            </a:r>
            <a:r>
              <a:rPr lang="ja-JP" altLang="en-US" sz="1800" dirty="0">
                <a:solidFill>
                  <a:schemeClr val="tx1"/>
                </a:solidFill>
                <a:latin typeface="HGP創英角ｺﾞｼｯｸUB" panose="020B0900000000000000" pitchFamily="50" charset="-128"/>
                <a:ea typeface="HGP創英角ｺﾞｼｯｸUB" panose="020B0900000000000000" pitchFamily="50" charset="-128"/>
              </a:rPr>
              <a:t>がどのくらいで取引されているかを参考にできる</a:t>
            </a:r>
            <a:endParaRPr lang="ja-JP" altLang="en-US" sz="1800" dirty="0">
              <a:latin typeface="HGP創英角ｺﾞｼｯｸUB" panose="020B0900000000000000" pitchFamily="50" charset="-128"/>
              <a:ea typeface="HGP創英角ｺﾞｼｯｸUB" panose="020B0900000000000000" pitchFamily="50" charset="-128"/>
            </a:endParaRPr>
          </a:p>
        </p:txBody>
      </p:sp>
      <p:sp>
        <p:nvSpPr>
          <p:cNvPr id="18" name="テキスト ボックス 17"/>
          <p:cNvSpPr txBox="1"/>
          <p:nvPr/>
        </p:nvSpPr>
        <p:spPr>
          <a:xfrm>
            <a:off x="5796136" y="116632"/>
            <a:ext cx="3096344" cy="861774"/>
          </a:xfrm>
          <a:prstGeom prst="rect">
            <a:avLst/>
          </a:prstGeom>
          <a:noFill/>
        </p:spPr>
        <p:txBody>
          <a:bodyPr wrap="square" rtlCol="0">
            <a:spAutoFit/>
          </a:bodyPr>
          <a:lstStyle/>
          <a:p>
            <a:r>
              <a:rPr lang="ja-JP" altLang="en-US" sz="1000" dirty="0"/>
              <a:t>このチェックシートを物件購入検討時に有効活用し</a:t>
            </a:r>
            <a:r>
              <a:rPr lang="ja-JP" altLang="en-US" sz="1000" dirty="0" err="1"/>
              <a:t>ましょ</a:t>
            </a:r>
            <a:r>
              <a:rPr lang="en-US" altLang="ja-JP" sz="1000" dirty="0"/>
              <a:t>1</a:t>
            </a:r>
            <a:r>
              <a:rPr lang="ja-JP" altLang="en-US" sz="1000" dirty="0"/>
              <a:t>から</a:t>
            </a:r>
            <a:r>
              <a:rPr lang="en-US" altLang="ja-JP" sz="1000" dirty="0"/>
              <a:t>8</a:t>
            </a:r>
            <a:r>
              <a:rPr lang="ja-JP" altLang="en-US" sz="1000" dirty="0" err="1"/>
              <a:t>までの</a:t>
            </a:r>
            <a:r>
              <a:rPr lang="ja-JP" altLang="en-US" sz="1000" dirty="0"/>
              <a:t>チェックポイントの家</a:t>
            </a:r>
            <a:r>
              <a:rPr lang="en-US" altLang="ja-JP" sz="1000" dirty="0"/>
              <a:t>3</a:t>
            </a:r>
            <a:r>
              <a:rPr lang="ja-JP" altLang="en-US" sz="1000" dirty="0"/>
              <a:t>個以上ひっかかるものがあれば購入を検討するか価格を安くするかの交渉した方がいいと思います詳細については工事屋さんが不動産屋さんに詳細を聞いた方がいいですね</a:t>
            </a:r>
            <a:endParaRPr kumimoji="1" lang="ja-JP" altLang="en-US" sz="1000" dirty="0"/>
          </a:p>
        </p:txBody>
      </p:sp>
    </p:spTree>
    <p:extLst>
      <p:ext uri="{BB962C8B-B14F-4D97-AF65-F5344CB8AC3E}">
        <p14:creationId xmlns:p14="http://schemas.microsoft.com/office/powerpoint/2010/main" val="240597389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1651</TotalTime>
  <Words>389</Words>
  <Application>Microsoft Office PowerPoint</Application>
  <PresentationFormat>画面に合わせる (4:3)</PresentationFormat>
  <Paragraphs>19</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HGP創英角ｺﾞｼｯｸUB</vt:lpstr>
      <vt:lpstr>Arial</vt:lpstr>
      <vt:lpstr>Calibri</vt:lpstr>
      <vt:lpstr>Office ​​テーマ</vt:lpstr>
      <vt:lpstr>空き家物件チェックシート</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空き家物件チェックシート</dc:title>
  <dc:creator>正人仲尾</dc:creator>
  <cp:lastModifiedBy>正人</cp:lastModifiedBy>
  <cp:revision>9</cp:revision>
  <dcterms:created xsi:type="dcterms:W3CDTF">2020-04-23T06:16:48Z</dcterms:created>
  <dcterms:modified xsi:type="dcterms:W3CDTF">2022-12-06T01:13:07Z</dcterms:modified>
</cp:coreProperties>
</file>