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3" r:id="rId5"/>
  </p:sldMasterIdLst>
  <p:notesMasterIdLst>
    <p:notesMasterId r:id="rId8"/>
  </p:notesMasterIdLst>
  <p:sldIdLst>
    <p:sldId id="263" r:id="rId6"/>
    <p:sldId id="265" r:id="rId7"/>
  </p:sldIdLst>
  <p:sldSz cx="6858000" cy="9906000" type="A4"/>
  <p:notesSz cx="6799263" cy="99298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C3E6"/>
    <a:srgbClr val="0000FF"/>
    <a:srgbClr val="006600"/>
    <a:srgbClr val="FF7171"/>
    <a:srgbClr val="E1E4FF"/>
    <a:srgbClr val="E1FFE1"/>
    <a:srgbClr val="D9F5FF"/>
    <a:srgbClr val="CCECFF"/>
    <a:srgbClr val="FDF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10" autoAdjust="0"/>
    <p:restoredTop sz="96353" autoAdjust="0"/>
  </p:normalViewPr>
  <p:slideViewPr>
    <p:cSldViewPr snapToGrid="0">
      <p:cViewPr varScale="1">
        <p:scale>
          <a:sx n="88" d="100"/>
          <a:sy n="88" d="100"/>
        </p:scale>
        <p:origin x="3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6130" cy="497424"/>
          </a:xfrm>
          <a:prstGeom prst="rect">
            <a:avLst/>
          </a:prstGeom>
        </p:spPr>
        <p:txBody>
          <a:bodyPr vert="horz" lIns="62975" tIns="31486" rIns="62975" bIns="31486" rtlCol="0"/>
          <a:lstStyle>
            <a:lvl1pPr algn="l">
              <a:defRPr sz="8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959" y="3"/>
            <a:ext cx="2947217" cy="497424"/>
          </a:xfrm>
          <a:prstGeom prst="rect">
            <a:avLst/>
          </a:prstGeom>
        </p:spPr>
        <p:txBody>
          <a:bodyPr vert="horz" lIns="62975" tIns="31486" rIns="62975" bIns="31486" rtlCol="0"/>
          <a:lstStyle>
            <a:lvl1pPr algn="r">
              <a:defRPr sz="800"/>
            </a:lvl1pPr>
          </a:lstStyle>
          <a:p>
            <a:fld id="{BFD71AA1-0D6C-489D-819E-9BB73A6830A3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39838"/>
            <a:ext cx="2319337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5" tIns="31486" rIns="62975" bIns="3148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13" y="4778784"/>
            <a:ext cx="5439845" cy="3910214"/>
          </a:xfrm>
          <a:prstGeom prst="rect">
            <a:avLst/>
          </a:prstGeom>
        </p:spPr>
        <p:txBody>
          <a:bodyPr vert="horz" lIns="62975" tIns="31486" rIns="62975" bIns="3148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2392"/>
            <a:ext cx="2946130" cy="497424"/>
          </a:xfrm>
          <a:prstGeom prst="rect">
            <a:avLst/>
          </a:prstGeom>
        </p:spPr>
        <p:txBody>
          <a:bodyPr vert="horz" lIns="62975" tIns="31486" rIns="62975" bIns="31486" rtlCol="0" anchor="b"/>
          <a:lstStyle>
            <a:lvl1pPr algn="l">
              <a:defRPr sz="8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959" y="9432392"/>
            <a:ext cx="2947217" cy="497424"/>
          </a:xfrm>
          <a:prstGeom prst="rect">
            <a:avLst/>
          </a:prstGeom>
        </p:spPr>
        <p:txBody>
          <a:bodyPr vert="horz" lIns="62975" tIns="31486" rIns="62975" bIns="31486" rtlCol="0" anchor="b"/>
          <a:lstStyle>
            <a:lvl1pPr algn="r">
              <a:defRPr sz="800"/>
            </a:lvl1pPr>
          </a:lstStyle>
          <a:p>
            <a:fld id="{41D3B9BF-0A4E-48F6-962B-68AD162BB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590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3B9BF-0A4E-48F6-962B-68AD162BB2F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870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3B9BF-0A4E-48F6-962B-68AD162BB2F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8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6AF0F-B9C2-6727-CF48-4D68D41E3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67530B9-B25B-879E-5504-762C16605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6E62E3-E909-4403-6242-67FB290E5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E17293-BD5D-50E8-7B01-418A8FF0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8A4277-5F6E-FEC3-9F02-167166BC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06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5EE6BC-295B-E91F-7FC4-29CD9C8F8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A07BF0-B6E6-B1A4-B790-36562FF50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24D2E3-0A79-D90F-664A-6787231A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6243A5-F8EA-E54B-92C0-D7C32CBD4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113094-86EC-CAA5-F675-136CD3C5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6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BED27E-44C4-B5AA-DE7F-25CEA9D3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B35273-8578-2B1D-47A3-34735CD88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456655-63AB-67EE-72F0-A288EA0B2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C48EE4-8C6A-16BC-ED76-6D3CD2DB5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099F04-CBD7-CB75-76E4-117EEC159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305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12A1AE-0DDB-57C6-0A6B-30C316CB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EEF9922-A027-106E-3C9C-BDD28C75B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469167F-F0A3-DF14-9C60-E44795B81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FCD64F6-E833-F8A6-DFC8-6ABD5E1DE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EE9614-07F8-1491-5B15-8ACC4328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94C4632-D041-8148-60BC-BD4D9027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47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6BC582-6998-C5EE-1B8A-AD677B45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345B57-3323-4616-2C7F-C5B4346F6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5E32FA5-D5E5-AE90-6F8F-608B86796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EA67B90-D24E-BADE-1610-5C6A500FD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C7A1220-7059-454C-D67B-FD9215518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C90ED4B-C2C5-68DD-22A0-7012F27C9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28C86E5-0FCA-D452-13C2-7B0D2E4C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ACF4BD9-E5AB-D7A7-C4BD-C84C400B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591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1D7DBE-31CF-0307-A1D6-8772EB0D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D7D94A2-EC90-F99E-8F69-0A9B723E2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56F0CBD-09B3-DE1D-8FDD-FA0760872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425D0D9-8A10-20AB-B4CE-864926996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356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A7E5562-840B-1387-F17A-0B612379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2163413-A48B-B353-2E1C-B35E7ADCF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0A1BE0D-02F9-93C2-C3D4-02608993A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48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7813BD-635F-95F0-FBC4-40CFFFDB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FC740A-A560-7049-6BE3-9997A280E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5B44A4-EB69-A179-55BC-339252389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1AA57D-7A12-1DC0-5343-C8B66F9A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2956E0-A6DE-C781-517F-AD2947A8A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6029BC-FAE0-D01C-82B5-2BB5F6AE7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85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27D318-0370-02A1-45E7-D77DD38AA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660E3FC-8E1D-6425-DA8B-767EFCC86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1BC25E-8E6B-79D0-981C-927A307CB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1575EE-5D45-0218-6000-D15115A1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EAE3A22-AD8E-8CB1-0657-FF076285B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EBDFBC-A969-405B-36EB-16901C0C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731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9B4B3E-F5AC-DB34-1D7F-AB550CF0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FD5B38B-42E6-CC2B-A380-1D14E8C44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D32CDC-B8DA-8C46-F47B-DA35F6CD9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ADE84B-F6C3-65AC-C6D9-65A86E0F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5125CC-0CCB-4FF0-87C1-B54405BC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4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1A8861F-42F9-AFBC-F572-91AA8E6CF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79F53A-CEEA-097A-5AD3-E3E29C1C2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0B7DC2-8417-139A-B0F9-4282632C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1032A7-0655-0170-2663-9E2D8E3EF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21FB54-4DB4-EB36-EBD6-38AD33089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760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921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17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862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35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6937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292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119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863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582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338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18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605202-8D74-9319-9DDB-3DD77EE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D0E056C-4E00-53B1-A447-880238E2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592C3FB-787B-7ADC-2AF3-9EDD8A6B5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929A6A9-0DB3-1710-EE48-E2095FD1D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87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02EB12A-78AB-68C7-D488-48B20397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114669-4340-7A68-70D6-9FFC69625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C1578D-33FC-FBB9-1401-24003B2ED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5FEBF-8AEE-4A9E-B637-DC38E745AE28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950FE9-ED60-8140-C145-DB5E76F9A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22F402-2FE0-EDCD-6F50-046BA20FC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22633-B776-4220-80F4-F9886D939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559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E9131-4C1A-4499-AE0C-F42BCB1E6946}" type="datetimeFigureOut">
              <a:rPr kumimoji="1" lang="ja-JP" altLang="en-US" smtClean="0"/>
              <a:t>2024/10/31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48C6A-DE9C-45F1-8228-C6A1EE5E67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332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4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5.png"/><Relationship Id="rId9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8DFB83B8-7C5E-410D-8B4F-75CC91769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65" y="8239377"/>
            <a:ext cx="670691" cy="1324530"/>
          </a:xfrm>
          <a:prstGeom prst="rect">
            <a:avLst/>
          </a:prstGeom>
        </p:spPr>
      </p:pic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9D33AFC0-2D6C-6BF3-8A69-80515C592CE9}"/>
              </a:ext>
            </a:extLst>
          </p:cNvPr>
          <p:cNvSpPr txBox="1"/>
          <p:nvPr/>
        </p:nvSpPr>
        <p:spPr>
          <a:xfrm>
            <a:off x="152880" y="1359029"/>
            <a:ext cx="302115" cy="287881"/>
          </a:xfrm>
          <a:prstGeom prst="ellipse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168" name="表 163">
            <a:extLst>
              <a:ext uri="{FF2B5EF4-FFF2-40B4-BE49-F238E27FC236}">
                <a16:creationId xmlns:a16="http://schemas.microsoft.com/office/drawing/2014/main" id="{F845CEC8-9933-41C0-B31C-A49010F21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03001"/>
              </p:ext>
            </p:extLst>
          </p:nvPr>
        </p:nvGraphicFramePr>
        <p:xfrm>
          <a:off x="207835" y="3111012"/>
          <a:ext cx="3640317" cy="3646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640317">
                  <a:extLst>
                    <a:ext uri="{9D8B030D-6E8A-4147-A177-3AD203B41FA5}">
                      <a16:colId xmlns:a16="http://schemas.microsoft.com/office/drawing/2014/main" val="3622886161"/>
                    </a:ext>
                  </a:extLst>
                </a:gridCol>
              </a:tblGrid>
              <a:tr h="36467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ja-JP" altLang="en-US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ja-JP" alt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通帳について</a:t>
                      </a:r>
                      <a:endParaRPr kumimoji="1" lang="ja-JP" alt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54975"/>
                  </a:ext>
                </a:extLst>
              </a:tr>
            </a:tbl>
          </a:graphicData>
        </a:graphic>
      </p:graphicFrame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C21ED619-F0CB-C1FA-7566-C327246141A7}"/>
              </a:ext>
            </a:extLst>
          </p:cNvPr>
          <p:cNvSpPr txBox="1"/>
          <p:nvPr/>
        </p:nvSpPr>
        <p:spPr>
          <a:xfrm>
            <a:off x="142316" y="3173413"/>
            <a:ext cx="302115" cy="287881"/>
          </a:xfrm>
          <a:prstGeom prst="ellipse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D471E90B-544A-A1B7-A802-1D355E8AF3A4}"/>
              </a:ext>
            </a:extLst>
          </p:cNvPr>
          <p:cNvCxnSpPr>
            <a:cxnSpLocks/>
          </p:cNvCxnSpPr>
          <p:nvPr/>
        </p:nvCxnSpPr>
        <p:spPr>
          <a:xfrm>
            <a:off x="348347" y="1639290"/>
            <a:ext cx="64080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F71E62B2-E2A7-084A-107D-E2AC44FAEA13}"/>
              </a:ext>
            </a:extLst>
          </p:cNvPr>
          <p:cNvCxnSpPr>
            <a:cxnSpLocks/>
          </p:cNvCxnSpPr>
          <p:nvPr/>
        </p:nvCxnSpPr>
        <p:spPr>
          <a:xfrm flipV="1">
            <a:off x="303937" y="3457410"/>
            <a:ext cx="6408000" cy="3884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2A09DB-1D5A-940F-9E86-9C9AE5923F3D}"/>
              </a:ext>
            </a:extLst>
          </p:cNvPr>
          <p:cNvSpPr txBox="1"/>
          <p:nvPr/>
        </p:nvSpPr>
        <p:spPr>
          <a:xfrm>
            <a:off x="990600" y="140560"/>
            <a:ext cx="4445939" cy="432792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会計事務所より証ひょう回収についてのご案内</a:t>
            </a:r>
            <a:endParaRPr lang="ja-JP" altLang="en-US" sz="1400" dirty="0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C94D5111-F11D-41C8-8DA6-5DF2091CB2D2}"/>
              </a:ext>
            </a:extLst>
          </p:cNvPr>
          <p:cNvSpPr/>
          <p:nvPr/>
        </p:nvSpPr>
        <p:spPr>
          <a:xfrm>
            <a:off x="348346" y="1715371"/>
            <a:ext cx="4441367" cy="747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ts val="1800"/>
              </a:lnSpc>
              <a:buFont typeface="Wingdings" panose="05000000000000000000" pitchFamily="2" charset="2"/>
              <a:buChar char="l"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ホッチキス止めは行わないでください。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marR="0" lvl="0" indent="-17145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レシートや領収書は穴を開けず、破損のない状態でご提出ください。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defTabSz="685800">
              <a:lnSpc>
                <a:spcPts val="1800"/>
              </a:lnSpc>
              <a:buFont typeface="Wingdings" panose="05000000000000000000" pitchFamily="2" charset="2"/>
              <a:buChar char="l"/>
              <a:defRPr/>
            </a:pPr>
            <a:r>
              <a:rPr lang="ja-JP" altLang="en-US" sz="1100" b="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台紙には貼らずに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ファイルや封筒に入れてください。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F5A9CEEC-1BE8-4649-9D53-7E6524A4CEBA}"/>
              </a:ext>
            </a:extLst>
          </p:cNvPr>
          <p:cNvSpPr/>
          <p:nvPr/>
        </p:nvSpPr>
        <p:spPr>
          <a:xfrm>
            <a:off x="238900" y="777356"/>
            <a:ext cx="5734867" cy="46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会計事務所のシステム変更により、証ひょうの回収方法を変更させていただきます。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何卒ご理解賜りますようお願い申し上げます。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66" name="表 163">
            <a:extLst>
              <a:ext uri="{FF2B5EF4-FFF2-40B4-BE49-F238E27FC236}">
                <a16:creationId xmlns:a16="http://schemas.microsoft.com/office/drawing/2014/main" id="{B5CADF57-39A4-4036-88EF-D8FDF3486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412996"/>
              </p:ext>
            </p:extLst>
          </p:nvPr>
        </p:nvGraphicFramePr>
        <p:xfrm>
          <a:off x="236785" y="1327612"/>
          <a:ext cx="3771336" cy="3646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771336">
                  <a:extLst>
                    <a:ext uri="{9D8B030D-6E8A-4147-A177-3AD203B41FA5}">
                      <a16:colId xmlns:a16="http://schemas.microsoft.com/office/drawing/2014/main" val="3622886161"/>
                    </a:ext>
                  </a:extLst>
                </a:gridCol>
              </a:tblGrid>
              <a:tr h="36467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ja-JP" altLang="en-US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</a:t>
                      </a:r>
                      <a:r>
                        <a:rPr lang="ja-JP" alt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レシートや領収書について</a:t>
                      </a:r>
                      <a:endParaRPr kumimoji="1" lang="ja-JP" alt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54975"/>
                  </a:ext>
                </a:extLst>
              </a:tr>
            </a:tbl>
          </a:graphicData>
        </a:graphic>
      </p:graphicFrame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642C14D-8823-4CEE-BF77-BAB6B9923B03}"/>
              </a:ext>
            </a:extLst>
          </p:cNvPr>
          <p:cNvSpPr txBox="1"/>
          <p:nvPr/>
        </p:nvSpPr>
        <p:spPr>
          <a:xfrm>
            <a:off x="322718" y="4235424"/>
            <a:ext cx="4621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コピー機にまっすぐ置いて操作してください。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09F7D7FD-8B80-4F95-BC9D-213841B9CEB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8711" y="4461619"/>
            <a:ext cx="3083139" cy="1172527"/>
          </a:xfrm>
          <a:prstGeom prst="rect">
            <a:avLst/>
          </a:prstGeom>
        </p:spPr>
      </p:pic>
      <p:pic>
        <p:nvPicPr>
          <p:cNvPr id="69" name="図 68">
            <a:extLst>
              <a:ext uri="{FF2B5EF4-FFF2-40B4-BE49-F238E27FC236}">
                <a16:creationId xmlns:a16="http://schemas.microsoft.com/office/drawing/2014/main" id="{AB8159A6-B964-4E46-8141-06E157E858F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7254" y="6702766"/>
            <a:ext cx="2465997" cy="1214904"/>
          </a:xfrm>
          <a:prstGeom prst="rect">
            <a:avLst/>
          </a:prstGeom>
        </p:spPr>
      </p:pic>
      <p:pic>
        <p:nvPicPr>
          <p:cNvPr id="78" name="図 41">
            <a:extLst>
              <a:ext uri="{FF2B5EF4-FFF2-40B4-BE49-F238E27FC236}">
                <a16:creationId xmlns:a16="http://schemas.microsoft.com/office/drawing/2014/main" id="{CB436612-F76C-4B12-8A43-6CCD6084C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28"/>
          <a:stretch>
            <a:fillRect/>
          </a:stretch>
        </p:blipFill>
        <p:spPr bwMode="auto">
          <a:xfrm>
            <a:off x="4934993" y="616794"/>
            <a:ext cx="2065729" cy="97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図 40">
            <a:extLst>
              <a:ext uri="{FF2B5EF4-FFF2-40B4-BE49-F238E27FC236}">
                <a16:creationId xmlns:a16="http://schemas.microsoft.com/office/drawing/2014/main" id="{FF3D1942-2FA0-4ED5-A421-2D1680474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22"/>
          <a:stretch>
            <a:fillRect/>
          </a:stretch>
        </p:blipFill>
        <p:spPr bwMode="auto">
          <a:xfrm>
            <a:off x="5988572" y="627247"/>
            <a:ext cx="1116685" cy="97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FA5FE28-D6AB-4E50-96EC-594BF99FA5A0}"/>
              </a:ext>
            </a:extLst>
          </p:cNvPr>
          <p:cNvSpPr txBox="1"/>
          <p:nvPr/>
        </p:nvSpPr>
        <p:spPr>
          <a:xfrm>
            <a:off x="332149" y="3527691"/>
            <a:ext cx="63290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原則、通帳や通帳のコピーの余白には書き込みをしないでください。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どうしても記載する場合には残高欄をご利用いただき、なるべく数字から離してご記載ください。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81" name="図 71" descr="文字の書かれた紙&#10;&#10;自動的に生成された説明">
            <a:extLst>
              <a:ext uri="{FF2B5EF4-FFF2-40B4-BE49-F238E27FC236}">
                <a16:creationId xmlns:a16="http://schemas.microsoft.com/office/drawing/2014/main" id="{035FD581-D595-4E7B-A1CE-E662D74BD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1914293"/>
            <a:ext cx="1173740" cy="1183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12222A5-3AF1-4061-A148-43F63725B710}"/>
              </a:ext>
            </a:extLst>
          </p:cNvPr>
          <p:cNvSpPr txBox="1"/>
          <p:nvPr/>
        </p:nvSpPr>
        <p:spPr>
          <a:xfrm>
            <a:off x="146304" y="4019564"/>
            <a:ext cx="59225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＜通帳をコピーする場合＞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130" name="表 163">
            <a:extLst>
              <a:ext uri="{FF2B5EF4-FFF2-40B4-BE49-F238E27FC236}">
                <a16:creationId xmlns:a16="http://schemas.microsoft.com/office/drawing/2014/main" id="{4CBFC218-C24C-4926-8769-64C05750F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518613"/>
              </p:ext>
            </p:extLst>
          </p:nvPr>
        </p:nvGraphicFramePr>
        <p:xfrm>
          <a:off x="207835" y="7817741"/>
          <a:ext cx="4834065" cy="3646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834065">
                  <a:extLst>
                    <a:ext uri="{9D8B030D-6E8A-4147-A177-3AD203B41FA5}">
                      <a16:colId xmlns:a16="http://schemas.microsoft.com/office/drawing/2014/main" val="3622886161"/>
                    </a:ext>
                  </a:extLst>
                </a:gridCol>
              </a:tblGrid>
              <a:tr h="36467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ja-JP" altLang="en-US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ja-JP" alt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en-US" altLang="ja-JP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Excel</a:t>
                      </a:r>
                      <a:r>
                        <a:rPr lang="ja-JP" alt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等ご自身で作成されている帳表について</a:t>
                      </a:r>
                      <a:endParaRPr kumimoji="1" lang="ja-JP" alt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54975"/>
                  </a:ext>
                </a:extLst>
              </a:tr>
            </a:tbl>
          </a:graphicData>
        </a:graphic>
      </p:graphicFrame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F185568E-0945-4137-BDFE-F8BD5A86727C}"/>
              </a:ext>
            </a:extLst>
          </p:cNvPr>
          <p:cNvSpPr txBox="1"/>
          <p:nvPr/>
        </p:nvSpPr>
        <p:spPr>
          <a:xfrm>
            <a:off x="142316" y="7880142"/>
            <a:ext cx="302115" cy="287881"/>
          </a:xfrm>
          <a:prstGeom prst="ellipse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34" name="直線コネクタ 133">
            <a:extLst>
              <a:ext uri="{FF2B5EF4-FFF2-40B4-BE49-F238E27FC236}">
                <a16:creationId xmlns:a16="http://schemas.microsoft.com/office/drawing/2014/main" id="{C903E921-51A1-4B82-8186-F687767684F7}"/>
              </a:ext>
            </a:extLst>
          </p:cNvPr>
          <p:cNvCxnSpPr>
            <a:cxnSpLocks/>
          </p:cNvCxnSpPr>
          <p:nvPr/>
        </p:nvCxnSpPr>
        <p:spPr>
          <a:xfrm flipV="1">
            <a:off x="303937" y="8164139"/>
            <a:ext cx="6408000" cy="3884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6" name="正方形/長方形 135">
            <a:extLst>
              <a:ext uri="{FF2B5EF4-FFF2-40B4-BE49-F238E27FC236}">
                <a16:creationId xmlns:a16="http://schemas.microsoft.com/office/drawing/2014/main" id="{5FB727EE-B42F-4029-A97C-FB92C7969273}"/>
              </a:ext>
            </a:extLst>
          </p:cNvPr>
          <p:cNvSpPr/>
          <p:nvPr/>
        </p:nvSpPr>
        <p:spPr>
          <a:xfrm>
            <a:off x="401271" y="8243950"/>
            <a:ext cx="3948185" cy="978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表の縦・横の罫線は実線ではっきり記載してください。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marR="0" lvl="0" indent="-17145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日付欄には「日」だけではなく、「月日」を表示してください。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marR="0" lvl="0" indent="-17145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同じ日付の取引が連続する場合は、２行目以降の日付を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R="0" lvl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省略しても結構です。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83" name="図 8" descr="挿絵, 花 が含まれている画像&#10;&#10;自動的に生成された説明">
            <a:extLst>
              <a:ext uri="{FF2B5EF4-FFF2-40B4-BE49-F238E27FC236}">
                <a16:creationId xmlns:a16="http://schemas.microsoft.com/office/drawing/2014/main" id="{50C027DC-20FC-49AE-AE68-EC7A809B2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49" y="8773707"/>
            <a:ext cx="546229" cy="54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1905884-5127-46CC-A2B7-84E3BCEDF5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7477" y="8347182"/>
            <a:ext cx="554632" cy="12167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22CEF75-F7FD-4D4A-ADDC-9D17E62D47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8235" y="8347183"/>
            <a:ext cx="929009" cy="1216724"/>
          </a:xfrm>
          <a:prstGeom prst="rect">
            <a:avLst/>
          </a:prstGeom>
        </p:spPr>
      </p:pic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B62348E8-9F36-4A16-AECB-F83BB49C17BA}"/>
              </a:ext>
            </a:extLst>
          </p:cNvPr>
          <p:cNvSpPr/>
          <p:nvPr/>
        </p:nvSpPr>
        <p:spPr>
          <a:xfrm>
            <a:off x="5183124" y="9528330"/>
            <a:ext cx="1659136" cy="265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○○会計事務所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70D83550-E173-47FC-8E26-988B7F5907FE}"/>
              </a:ext>
            </a:extLst>
          </p:cNvPr>
          <p:cNvSpPr txBox="1"/>
          <p:nvPr/>
        </p:nvSpPr>
        <p:spPr>
          <a:xfrm>
            <a:off x="286806" y="5690984"/>
            <a:ext cx="462117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拡大や縮小はせず、原寸サイズでコピーしてください。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用紙１枚に通帳</a:t>
            </a:r>
            <a:r>
              <a:rPr kumimoji="1"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冊見開きでコピーしてください。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余白を取ってコピーしてください。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951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9D33AFC0-2D6C-6BF3-8A69-80515C592CE9}"/>
              </a:ext>
            </a:extLst>
          </p:cNvPr>
          <p:cNvSpPr txBox="1"/>
          <p:nvPr/>
        </p:nvSpPr>
        <p:spPr>
          <a:xfrm>
            <a:off x="152880" y="1359029"/>
            <a:ext cx="302115" cy="287881"/>
          </a:xfrm>
          <a:prstGeom prst="ellipse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D471E90B-544A-A1B7-A802-1D355E8AF3A4}"/>
              </a:ext>
            </a:extLst>
          </p:cNvPr>
          <p:cNvCxnSpPr>
            <a:cxnSpLocks/>
          </p:cNvCxnSpPr>
          <p:nvPr/>
        </p:nvCxnSpPr>
        <p:spPr>
          <a:xfrm>
            <a:off x="348347" y="1639290"/>
            <a:ext cx="64080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2A09DB-1D5A-940F-9E86-9C9AE5923F3D}"/>
              </a:ext>
            </a:extLst>
          </p:cNvPr>
          <p:cNvSpPr txBox="1"/>
          <p:nvPr/>
        </p:nvSpPr>
        <p:spPr>
          <a:xfrm>
            <a:off x="990600" y="140560"/>
            <a:ext cx="4445939" cy="432792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年末調整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についてのご案内</a:t>
            </a:r>
            <a:endParaRPr lang="ja-JP" altLang="en-US" sz="1400" dirty="0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C94D5111-F11D-41C8-8DA6-5DF2091CB2D2}"/>
              </a:ext>
            </a:extLst>
          </p:cNvPr>
          <p:cNvSpPr/>
          <p:nvPr/>
        </p:nvSpPr>
        <p:spPr>
          <a:xfrm>
            <a:off x="348347" y="1715371"/>
            <a:ext cx="4607470" cy="747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685800">
              <a:lnSpc>
                <a:spcPts val="1800"/>
              </a:lnSpc>
              <a:buFont typeface="Wingdings" panose="05000000000000000000" pitchFamily="2" charset="2"/>
              <a:buChar char="l"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ホッチキス止めは行わないでください。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defTabSz="685800">
              <a:lnSpc>
                <a:spcPts val="1800"/>
              </a:lnSpc>
              <a:buFont typeface="Wingdings" panose="05000000000000000000" pitchFamily="2" charset="2"/>
              <a:buChar char="l"/>
              <a:defRPr/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書類は穴を開けず、破損のない状態でご提出ください。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marR="0" lvl="0" indent="-17145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ja-JP" altLang="en-US" sz="1100" b="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台紙には貼らずに</a:t>
            </a: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ファイルや封筒に入れてください。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F5A9CEEC-1BE8-4649-9D53-7E6524A4CEBA}"/>
              </a:ext>
            </a:extLst>
          </p:cNvPr>
          <p:cNvSpPr/>
          <p:nvPr/>
        </p:nvSpPr>
        <p:spPr>
          <a:xfrm>
            <a:off x="238900" y="777356"/>
            <a:ext cx="5734867" cy="468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会計事務所のシステム変更により、年末調整の書類提出方法を変更していただきます。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何卒ご理解賜りますようお願い申し上げます。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66" name="表 163">
            <a:extLst>
              <a:ext uri="{FF2B5EF4-FFF2-40B4-BE49-F238E27FC236}">
                <a16:creationId xmlns:a16="http://schemas.microsoft.com/office/drawing/2014/main" id="{B5CADF57-39A4-4036-88EF-D8FDF3486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983049"/>
              </p:ext>
            </p:extLst>
          </p:nvPr>
        </p:nvGraphicFramePr>
        <p:xfrm>
          <a:off x="236785" y="1327612"/>
          <a:ext cx="3771336" cy="3646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771336">
                  <a:extLst>
                    <a:ext uri="{9D8B030D-6E8A-4147-A177-3AD203B41FA5}">
                      <a16:colId xmlns:a16="http://schemas.microsoft.com/office/drawing/2014/main" val="3622886161"/>
                    </a:ext>
                  </a:extLst>
                </a:gridCol>
              </a:tblGrid>
              <a:tr h="36467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ja-JP" altLang="en-US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</a:t>
                      </a:r>
                      <a:r>
                        <a:rPr lang="ja-JP" alt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控除証明書について</a:t>
                      </a:r>
                      <a:endParaRPr kumimoji="1" lang="ja-JP" altLang="en-US" sz="1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54975"/>
                  </a:ext>
                </a:extLst>
              </a:tr>
            </a:tbl>
          </a:graphicData>
        </a:graphic>
      </p:graphicFrame>
      <p:pic>
        <p:nvPicPr>
          <p:cNvPr id="78" name="図 41">
            <a:extLst>
              <a:ext uri="{FF2B5EF4-FFF2-40B4-BE49-F238E27FC236}">
                <a16:creationId xmlns:a16="http://schemas.microsoft.com/office/drawing/2014/main" id="{CB436612-F76C-4B12-8A43-6CCD6084C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28"/>
          <a:stretch>
            <a:fillRect/>
          </a:stretch>
        </p:blipFill>
        <p:spPr bwMode="auto">
          <a:xfrm>
            <a:off x="4934993" y="616794"/>
            <a:ext cx="2065729" cy="97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図 40">
            <a:extLst>
              <a:ext uri="{FF2B5EF4-FFF2-40B4-BE49-F238E27FC236}">
                <a16:creationId xmlns:a16="http://schemas.microsoft.com/office/drawing/2014/main" id="{FF3D1942-2FA0-4ED5-A421-2D1680474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22"/>
          <a:stretch>
            <a:fillRect/>
          </a:stretch>
        </p:blipFill>
        <p:spPr bwMode="auto">
          <a:xfrm>
            <a:off x="5988572" y="627247"/>
            <a:ext cx="1116685" cy="97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B62348E8-9F36-4A16-AECB-F83BB49C17BA}"/>
              </a:ext>
            </a:extLst>
          </p:cNvPr>
          <p:cNvSpPr/>
          <p:nvPr/>
        </p:nvSpPr>
        <p:spPr>
          <a:xfrm>
            <a:off x="5183124" y="9528330"/>
            <a:ext cx="1659136" cy="265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○○会計事務所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E58D535-DB65-7267-B8CC-E5C3BBB7F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729" y="8157220"/>
            <a:ext cx="1700055" cy="1303855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912C2E6-8A53-CB75-BD0E-9E3B58D0272D}"/>
              </a:ext>
            </a:extLst>
          </p:cNvPr>
          <p:cNvSpPr txBox="1"/>
          <p:nvPr/>
        </p:nvSpPr>
        <p:spPr>
          <a:xfrm>
            <a:off x="293372" y="6536022"/>
            <a:ext cx="3887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200" dirty="0"/>
          </a:p>
          <a:p>
            <a:endParaRPr kumimoji="1" lang="ja-JP" altLang="en-US" sz="1200" dirty="0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CDAE6E33-9BD3-ED8C-DF29-6210AB40ACCC}"/>
              </a:ext>
            </a:extLst>
          </p:cNvPr>
          <p:cNvGrpSpPr/>
          <p:nvPr/>
        </p:nvGrpSpPr>
        <p:grpSpPr>
          <a:xfrm>
            <a:off x="463761" y="2875735"/>
            <a:ext cx="1420446" cy="1219907"/>
            <a:chOff x="3933171" y="6237393"/>
            <a:chExt cx="2631457" cy="1984443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B9743584-6E11-88D9-10AA-7DF160061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33171" y="6237393"/>
              <a:ext cx="1245140" cy="1984443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748A4CCC-FA25-9CE8-092C-0B23166C0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19096" y="6764836"/>
              <a:ext cx="1945532" cy="1449421"/>
            </a:xfrm>
            <a:prstGeom prst="rect">
              <a:avLst/>
            </a:prstGeom>
          </p:spPr>
        </p:pic>
      </p:grpSp>
      <p:pic>
        <p:nvPicPr>
          <p:cNvPr id="33" name="図 32">
            <a:extLst>
              <a:ext uri="{FF2B5EF4-FFF2-40B4-BE49-F238E27FC236}">
                <a16:creationId xmlns:a16="http://schemas.microsoft.com/office/drawing/2014/main" id="{B518B12A-C7BB-5549-0D5A-40CEC1AF7A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2725" y="3068273"/>
            <a:ext cx="1218740" cy="924211"/>
          </a:xfrm>
          <a:prstGeom prst="rect">
            <a:avLst/>
          </a:prstGeom>
        </p:spPr>
      </p:pic>
      <p:graphicFrame>
        <p:nvGraphicFramePr>
          <p:cNvPr id="45" name="表 163">
            <a:extLst>
              <a:ext uri="{FF2B5EF4-FFF2-40B4-BE49-F238E27FC236}">
                <a16:creationId xmlns:a16="http://schemas.microsoft.com/office/drawing/2014/main" id="{8F8C5B42-D217-D062-3173-9752650A9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672369"/>
              </p:ext>
            </p:extLst>
          </p:nvPr>
        </p:nvGraphicFramePr>
        <p:xfrm>
          <a:off x="275558" y="4313441"/>
          <a:ext cx="3640317" cy="3646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640317">
                  <a:extLst>
                    <a:ext uri="{9D8B030D-6E8A-4147-A177-3AD203B41FA5}">
                      <a16:colId xmlns:a16="http://schemas.microsoft.com/office/drawing/2014/main" val="3622886161"/>
                    </a:ext>
                  </a:extLst>
                </a:gridCol>
              </a:tblGrid>
              <a:tr h="36467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ja-JP" altLang="en-US" sz="1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ja-JP" altLang="en-US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kumimoji="1" lang="ja-JP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B9BD5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賃金台帳について</a:t>
                      </a:r>
                      <a:endParaRPr kumimoji="1" lang="en-US" altLang="ja-JP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54975"/>
                  </a:ext>
                </a:extLst>
              </a:tr>
            </a:tbl>
          </a:graphicData>
        </a:graphic>
      </p:graphicFrame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046E7B-5BBA-04E0-2AE7-BF5933DC78AA}"/>
              </a:ext>
            </a:extLst>
          </p:cNvPr>
          <p:cNvSpPr txBox="1"/>
          <p:nvPr/>
        </p:nvSpPr>
        <p:spPr>
          <a:xfrm>
            <a:off x="199153" y="4343184"/>
            <a:ext cx="302115" cy="287881"/>
          </a:xfrm>
          <a:prstGeom prst="ellipse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C0E098C5-FD22-9E55-BA73-B62A31228031}"/>
              </a:ext>
            </a:extLst>
          </p:cNvPr>
          <p:cNvCxnSpPr>
            <a:cxnSpLocks/>
          </p:cNvCxnSpPr>
          <p:nvPr/>
        </p:nvCxnSpPr>
        <p:spPr>
          <a:xfrm flipV="1">
            <a:off x="360774" y="4670725"/>
            <a:ext cx="6408000" cy="3884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30BE9F-D481-EDA5-F13F-D25A6AE37B3C}"/>
              </a:ext>
            </a:extLst>
          </p:cNvPr>
          <p:cNvSpPr txBox="1"/>
          <p:nvPr/>
        </p:nvSpPr>
        <p:spPr>
          <a:xfrm>
            <a:off x="375286" y="6250238"/>
            <a:ext cx="6107427" cy="516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685800">
              <a:lnSpc>
                <a:spcPts val="1800"/>
              </a:lnSpc>
              <a:buFont typeface="Wingdings" panose="05000000000000000000" pitchFamily="2" charset="2"/>
              <a:buChar char="l"/>
              <a:defRPr/>
            </a:pPr>
            <a:r>
              <a:rPr lang="ja-JP" altLang="en-US" sz="11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データでご提出いただく場合は、そのままご提出ください。</a:t>
            </a:r>
            <a:endParaRPr lang="en-US" altLang="ja-JP" sz="1100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defTabSz="685800">
              <a:lnSpc>
                <a:spcPts val="1800"/>
              </a:lnSpc>
              <a:buFont typeface="Wingdings" panose="05000000000000000000" pitchFamily="2" charset="2"/>
              <a:buChar char="l"/>
              <a:defRPr/>
            </a:pPr>
            <a:r>
              <a:rPr lang="ja-JP" altLang="en-US" sz="11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紙でご提出いただく場合、</a:t>
            </a:r>
            <a:r>
              <a:rPr lang="en-US" altLang="ja-JP" sz="11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A4</a:t>
            </a:r>
            <a:r>
              <a:rPr lang="ja-JP" altLang="en-US" sz="11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サイズで、表の縦横の罫線は実線ではっきりと記載してください。</a:t>
            </a:r>
            <a:endParaRPr lang="en-US" altLang="ja-JP" sz="1100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F481FAA-67FE-3CB8-9034-BBCDA4A8C81E}"/>
              </a:ext>
            </a:extLst>
          </p:cNvPr>
          <p:cNvSpPr txBox="1"/>
          <p:nvPr/>
        </p:nvSpPr>
        <p:spPr>
          <a:xfrm>
            <a:off x="360774" y="4826622"/>
            <a:ext cx="3396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5B9BD5">
                    <a:lumMod val="75000"/>
                  </a:srgb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システムで作成している場合</a:t>
            </a:r>
            <a:endParaRPr kumimoji="1"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756D21A-990B-9AA3-B0C0-EF85CF675D74}"/>
              </a:ext>
            </a:extLst>
          </p:cNvPr>
          <p:cNvSpPr txBox="1"/>
          <p:nvPr/>
        </p:nvSpPr>
        <p:spPr>
          <a:xfrm>
            <a:off x="350209" y="5075257"/>
            <a:ext cx="6107427" cy="978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賃金台帳について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R="0" lvl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1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労務士さんから頂いているものについては、可能であれば元データをご提出ください。</a:t>
            </a:r>
            <a:endParaRPr lang="en-US" altLang="ja-JP" sz="1100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R="0" lvl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ja-JP" altLang="en-US" sz="11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会社で作成している場合は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ＰＤＦファイルまたはコピーをご提出してください。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R="0" lvl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D2FF449-6CDE-C525-D895-BFB9147164FF}"/>
              </a:ext>
            </a:extLst>
          </p:cNvPr>
          <p:cNvSpPr txBox="1"/>
          <p:nvPr/>
        </p:nvSpPr>
        <p:spPr>
          <a:xfrm>
            <a:off x="275558" y="5991573"/>
            <a:ext cx="3396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solidFill>
                  <a:srgbClr val="5B9BD5">
                    <a:lumMod val="75000"/>
                  </a:srgb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Excel</a:t>
            </a:r>
            <a:r>
              <a:rPr kumimoji="1" lang="ja-JP" altLang="en-US" sz="1200" b="1" dirty="0">
                <a:solidFill>
                  <a:srgbClr val="5B9BD5">
                    <a:lumMod val="75000"/>
                  </a:srgb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で作成している場合</a:t>
            </a:r>
            <a:endParaRPr kumimoji="1" lang="en-US" altLang="ja-JP" sz="1200" b="1" dirty="0">
              <a:solidFill>
                <a:srgbClr val="5B9BD5">
                  <a:lumMod val="75000"/>
                </a:srgb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93A147A-A6BF-4AE0-F207-BCF5F4EF01D4}"/>
              </a:ext>
            </a:extLst>
          </p:cNvPr>
          <p:cNvSpPr txBox="1"/>
          <p:nvPr/>
        </p:nvSpPr>
        <p:spPr>
          <a:xfrm>
            <a:off x="340331" y="6927897"/>
            <a:ext cx="3396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5B9BD5">
                    <a:lumMod val="75000"/>
                  </a:srgb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手書きの場合</a:t>
            </a:r>
            <a:endParaRPr kumimoji="1" lang="en-US" altLang="ja-JP" sz="1200" b="1" dirty="0">
              <a:solidFill>
                <a:srgbClr val="5B9BD5">
                  <a:lumMod val="75000"/>
                </a:srgb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A75E328-8C44-EA81-1689-203C9B861A78}"/>
              </a:ext>
            </a:extLst>
          </p:cNvPr>
          <p:cNvSpPr txBox="1"/>
          <p:nvPr/>
        </p:nvSpPr>
        <p:spPr>
          <a:xfrm>
            <a:off x="350210" y="7204896"/>
            <a:ext cx="4650405" cy="285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ja-JP" altLang="en-US" sz="11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そのままご提出ください。</a:t>
            </a:r>
            <a:endParaRPr lang="en-US" altLang="ja-JP" sz="1100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9591FC78-F6B4-BB17-F459-B706DE4689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0317" y="2774597"/>
            <a:ext cx="867992" cy="1362266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0FEFE9D4-B99D-64D7-2500-E9E0C8298C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9695" y="2889407"/>
            <a:ext cx="928901" cy="1323684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E9CD91E-79FF-F237-F6D1-7F62C2EA59BC}"/>
              </a:ext>
            </a:extLst>
          </p:cNvPr>
          <p:cNvSpPr txBox="1"/>
          <p:nvPr/>
        </p:nvSpPr>
        <p:spPr>
          <a:xfrm>
            <a:off x="628898" y="2556183"/>
            <a:ext cx="37514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（参考画像）このテキストは削除してください</a:t>
            </a:r>
            <a:endParaRPr kumimoji="1" lang="en-US" altLang="ja-JP" sz="1200" dirty="0"/>
          </a:p>
          <a:p>
            <a:endParaRPr kumimoji="1" lang="ja-JP" altLang="en-US" dirty="0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418D2FA-C635-8CF7-9996-141260B7A1DB}"/>
              </a:ext>
            </a:extLst>
          </p:cNvPr>
          <p:cNvSpPr txBox="1"/>
          <p:nvPr/>
        </p:nvSpPr>
        <p:spPr>
          <a:xfrm>
            <a:off x="948046" y="7871436"/>
            <a:ext cx="37514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（参考画像）このテキストは削除してください</a:t>
            </a:r>
            <a:endParaRPr kumimoji="1" lang="en-US" altLang="ja-JP" sz="1200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2640270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noAutofit/>
      </a:bodyPr>
      <a:lstStyle>
        <a:defPPr marR="0" algn="l" defTabSz="685800" rtl="0" eaLnBrk="1" fontAlgn="auto" latinLnBrk="0" hangingPunct="1">
          <a:lnSpc>
            <a:spcPts val="200"/>
          </a:lnSpc>
          <a:spcBef>
            <a:spcPts val="0"/>
          </a:spcBef>
          <a:spcAft>
            <a:spcPts val="0"/>
          </a:spcAft>
          <a:buClrTx/>
          <a:buSzTx/>
          <a:tabLst/>
          <a:defRPr sz="800" dirty="0">
            <a:latin typeface="BIZ UDPゴシック" panose="020B0400000000000000" pitchFamily="50" charset="-128"/>
            <a:ea typeface="BIZ UDPゴシック" panose="020B0400000000000000" pitchFamily="50" charset="-128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9EF7C15BB5A194593419DD01F60B83F" ma:contentTypeVersion="2" ma:contentTypeDescription="新しいドキュメントを作成します。" ma:contentTypeScope="" ma:versionID="d9c7860ee899b81167ad4501569d93ef">
  <xsd:schema xmlns:xsd="http://www.w3.org/2001/XMLSchema" xmlns:xs="http://www.w3.org/2001/XMLSchema" xmlns:p="http://schemas.microsoft.com/office/2006/metadata/properties" xmlns:ns3="0203ac3a-d70b-4f32-851f-97fad1dc0c34" targetNamespace="http://schemas.microsoft.com/office/2006/metadata/properties" ma:root="true" ma:fieldsID="a39f88b53610c70354b99ad2661108aa" ns3:_="">
    <xsd:import namespace="0203ac3a-d70b-4f32-851f-97fad1dc0c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3ac3a-d70b-4f32-851f-97fad1dc0c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A95556-3D96-4C92-AEE5-9E2C8A14A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1075D4-8408-4E0F-899A-96D027C22037}">
  <ds:schemaRefs>
    <ds:schemaRef ds:uri="http://purl.org/dc/elements/1.1/"/>
    <ds:schemaRef ds:uri="0203ac3a-d70b-4f32-851f-97fad1dc0c34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9AD17A4-2ACA-4F80-A4C8-3830E8CBCE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03ac3a-d70b-4f32-851f-97fad1dc0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3680</TotalTime>
  <Words>434</Words>
  <Application>Microsoft Office PowerPoint</Application>
  <PresentationFormat>A4 210 x 297 mm</PresentationFormat>
  <Paragraphs>50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BIZ UDPゴシック</vt:lpstr>
      <vt:lpstr>游ゴシック</vt:lpstr>
      <vt:lpstr>游ゴシック Light</vt:lpstr>
      <vt:lpstr>Arial</vt:lpstr>
      <vt:lpstr>Calibri</vt:lpstr>
      <vt:lpstr>Calibri Light</vt:lpstr>
      <vt:lpstr>Wingdings</vt:lpstr>
      <vt:lpstr>デザインの設定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JDL</dc:creator>
  <cp:keywords>40089</cp:keywords>
  <cp:lastModifiedBy>坂上裕宣</cp:lastModifiedBy>
  <cp:revision>145</cp:revision>
  <cp:lastPrinted>2024-10-31T02:57:10Z</cp:lastPrinted>
  <dcterms:created xsi:type="dcterms:W3CDTF">2022-09-05T00:57:10Z</dcterms:created>
  <dcterms:modified xsi:type="dcterms:W3CDTF">2024-10-31T03:48:42Z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0x01010059EF7C15BB5A194593419DD01F60B83F</vt:lpwstr>
  </property>
</Properties>
</file>