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05"/>
    <p:restoredTop sz="94641"/>
  </p:normalViewPr>
  <p:slideViewPr>
    <p:cSldViewPr snapToGrid="0" snapToObjects="1">
      <p:cViewPr varScale="1">
        <p:scale>
          <a:sx n="65" d="100"/>
          <a:sy n="65" d="100"/>
        </p:scale>
        <p:origin x="-148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304802"/>
            <a:ext cx="5829300" cy="6095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6400800"/>
            <a:ext cx="5143500" cy="12192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750844" y="6461760"/>
            <a:ext cx="107157" cy="26822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50844" y="0"/>
            <a:ext cx="107157" cy="646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930402"/>
            <a:ext cx="5829300" cy="576156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304801"/>
            <a:ext cx="5829300" cy="14224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3010" y="2099736"/>
            <a:ext cx="246888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620" y="2099736"/>
            <a:ext cx="246888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724" y="2097024"/>
            <a:ext cx="2468880" cy="853016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0724" y="3012488"/>
            <a:ext cx="2468880" cy="51206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9906" y="2097024"/>
            <a:ext cx="2468880" cy="853016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9906" y="3012488"/>
            <a:ext cx="2468880" cy="51206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2133600"/>
            <a:ext cx="3833813" cy="59740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133600"/>
            <a:ext cx="2256235" cy="597408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750844" y="6461760"/>
            <a:ext cx="107157" cy="26822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6750658" cy="646176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7620000"/>
            <a:ext cx="6115050" cy="609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42900" y="6604000"/>
            <a:ext cx="6115050" cy="1016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750844" y="0"/>
            <a:ext cx="107157" cy="646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3624"/>
            <a:ext cx="4343400" cy="182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36802"/>
            <a:ext cx="5715000" cy="5831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229601"/>
            <a:ext cx="2571750" cy="4064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16/09/01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657167"/>
            <a:ext cx="2571750" cy="37846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5786782" y="7953826"/>
            <a:ext cx="17542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750844" y="0"/>
            <a:ext cx="107157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750844" y="1828800"/>
            <a:ext cx="107157" cy="7315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kumimoji="1"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角丸四角形 20"/>
          <p:cNvSpPr/>
          <p:nvPr/>
        </p:nvSpPr>
        <p:spPr>
          <a:xfrm>
            <a:off x="348277" y="2178050"/>
            <a:ext cx="6090332" cy="681043"/>
          </a:xfrm>
          <a:prstGeom prst="roundRect">
            <a:avLst/>
          </a:prstGeom>
          <a:solidFill>
            <a:schemeClr val="accent3">
              <a:lumMod val="40000"/>
              <a:lumOff val="60000"/>
              <a:alpha val="1000"/>
            </a:schemeClr>
          </a:solidFill>
          <a:ln>
            <a:noFill/>
          </a:ln>
          <a:effectLst>
            <a:glow rad="101600">
              <a:schemeClr val="accent3">
                <a:lumMod val="60000"/>
                <a:lumOff val="40000"/>
                <a:alpha val="20000"/>
              </a:schemeClr>
            </a:glow>
            <a:outerShdw blurRad="39999" dist="23000" algn="bl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/>
          <p:cNvSpPr/>
          <p:nvPr/>
        </p:nvSpPr>
        <p:spPr>
          <a:xfrm>
            <a:off x="348278" y="3090425"/>
            <a:ext cx="6090332" cy="3137515"/>
          </a:xfrm>
          <a:prstGeom prst="roundRect">
            <a:avLst>
              <a:gd name="adj" fmla="val 7382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lumMod val="60000"/>
                <a:lumOff val="40000"/>
                <a:alpha val="20000"/>
              </a:schemeClr>
            </a:glow>
            <a:outerShdw blurRad="39999" dist="23000" algn="bl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276226" y="986018"/>
            <a:ext cx="5937868" cy="1077218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 smtClean="0">
                <a:ln w="12700">
                  <a:noFill/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lang="ja-JP" altLang="en-US" sz="3200" b="1" dirty="0" smtClean="0">
                <a:ln w="12700">
                  <a:noFill/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ＤＦＰ太丸ゴシック体"/>
                <a:ea typeface="ＤＦＰ太丸ゴシック体"/>
                <a:cs typeface="ＤＦＰ太丸ゴシック体"/>
              </a:rPr>
              <a:t>での開発を</a:t>
            </a:r>
            <a:endParaRPr lang="en-US" altLang="ja-JP" sz="3200" b="1" dirty="0" smtClean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ＤＦＰ太丸ゴシック体"/>
              <a:ea typeface="ＤＦＰ太丸ゴシック体"/>
              <a:cs typeface="ＤＦＰ太丸ゴシック体"/>
            </a:endParaRPr>
          </a:p>
          <a:p>
            <a:pPr algn="ctr"/>
            <a:r>
              <a:rPr lang="ja-JP" altLang="en-US" sz="3200" b="1" dirty="0" smtClean="0">
                <a:ln w="12700">
                  <a:noFill/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ＤＦＰ太丸ゴシック体"/>
                <a:ea typeface="ＤＦＰ太丸ゴシック体"/>
                <a:cs typeface="ＤＦＰ太丸ゴシック体"/>
              </a:rPr>
              <a:t>お手伝いします！</a:t>
            </a:r>
            <a:endParaRPr lang="ja-JP" altLang="en-US" sz="3200" b="1" dirty="0">
              <a:ln w="12700">
                <a:noFill/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23349" y="36872"/>
            <a:ext cx="644927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lang="ja-JP" alt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ＤＦＰ太丸ゴシック体"/>
                <a:ea typeface="ＤＦＰ太丸ゴシック体"/>
                <a:cs typeface="ＤＦＰ太丸ゴシック体"/>
              </a:rPr>
              <a:t>で悩んでいること、</a:t>
            </a:r>
            <a:endParaRPr lang="en-US" altLang="ja-JP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lang="ja-JP" alt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ＤＦＰ太丸ゴシック体"/>
                <a:ea typeface="ＤＦＰ太丸ゴシック体"/>
                <a:cs typeface="ＤＦＰ太丸ゴシック体"/>
              </a:rPr>
              <a:t>わからないことはありませんか？</a:t>
            </a:r>
            <a:endParaRPr lang="en-US" altLang="ja-JP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138" y="1089620"/>
            <a:ext cx="827616" cy="936845"/>
          </a:xfrm>
          <a:prstGeom prst="rect">
            <a:avLst/>
          </a:prstGeom>
        </p:spPr>
      </p:pic>
      <p:pic>
        <p:nvPicPr>
          <p:cNvPr id="29" name="図 28" descr="スクリーンショット 2016-08-18 10.49.0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98" y="8313127"/>
            <a:ext cx="6445547" cy="912813"/>
          </a:xfrm>
          <a:prstGeom prst="rect">
            <a:avLst/>
          </a:prstGeom>
        </p:spPr>
      </p:pic>
      <p:pic>
        <p:nvPicPr>
          <p:cNvPr id="30" name="図 29" descr="スクリーンショット 2016-08-18 10.50.0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49" y="7232405"/>
            <a:ext cx="6380854" cy="1050875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348278" y="3104321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 smtClean="0">
                <a:solidFill>
                  <a:srgbClr val="FF0000"/>
                </a:solidFill>
                <a:latin typeface="ＤＦＰ太丸ゴシック体"/>
                <a:ea typeface="ＤＦＰ太丸ゴシック体"/>
                <a:cs typeface="ＤＦＰ太丸ゴシック体"/>
              </a:rPr>
              <a:t>例えば・・・</a:t>
            </a:r>
            <a:endParaRPr kumimoji="1" lang="en-US" altLang="ja-JP" sz="2400" dirty="0">
              <a:solidFill>
                <a:srgbClr val="FF0000"/>
              </a:solidFill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29244" y="3454654"/>
            <a:ext cx="608371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・リレーションを活用した計算がわからない！</a:t>
            </a:r>
            <a:endParaRPr kumimoji="1" lang="en-US" altLang="ja-JP" sz="20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・セキュリティ機能の設定がわからない！</a:t>
            </a:r>
            <a:endParaRPr kumimoji="1" lang="en-US" altLang="ja-JP" sz="20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・</a:t>
            </a:r>
            <a:r>
              <a:rPr kumimoji="1" lang="en-US" altLang="ja-JP" sz="2000" dirty="0" err="1" smtClean="0">
                <a:latin typeface="ＤＦＰ太丸ゴシック体"/>
                <a:ea typeface="ＤＦＰ太丸ゴシック体"/>
                <a:cs typeface="ＤＦＰ太丸ゴシック体"/>
              </a:rPr>
              <a:t>FileMakerServer</a:t>
            </a:r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の使い方がわからない！</a:t>
            </a:r>
            <a:endParaRPr kumimoji="1" lang="en-US" altLang="ja-JP" sz="20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・</a:t>
            </a:r>
            <a:r>
              <a:rPr kumimoji="1" lang="en-US" altLang="ja-JP" sz="2000" dirty="0" smtClean="0"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の使い方がいまいちわからない！</a:t>
            </a:r>
            <a:endParaRPr kumimoji="1" lang="en-US" altLang="ja-JP" sz="20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ja-JP" sz="2000" dirty="0">
                <a:latin typeface="ＤＦＰ太丸ゴシック体"/>
                <a:ea typeface="ＤＦＰ太丸ゴシック体"/>
                <a:cs typeface="ＤＦＰ太丸ゴシック体"/>
              </a:rPr>
              <a:t>　</a:t>
            </a:r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　</a:t>
            </a:r>
            <a:r>
              <a:rPr kumimoji="1" lang="ja-JP" altLang="ja-JP" sz="2000" dirty="0">
                <a:latin typeface="ＤＦＰ太丸ゴシック体"/>
                <a:ea typeface="ＤＦＰ太丸ゴシック体"/>
                <a:cs typeface="ＤＦＰ太丸ゴシック体"/>
              </a:rPr>
              <a:t>　</a:t>
            </a:r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　　　　　　　　　　　　　　　</a:t>
            </a:r>
            <a:r>
              <a:rPr kumimoji="1" lang="ja-JP" altLang="ja-JP" sz="2000" dirty="0">
                <a:latin typeface="ＤＦＰ太丸ゴシック体"/>
                <a:ea typeface="ＤＦＰ太丸ゴシック体"/>
                <a:cs typeface="ＤＦＰ太丸ゴシック体"/>
              </a:rPr>
              <a:t>　</a:t>
            </a:r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　</a:t>
            </a:r>
            <a:r>
              <a:rPr kumimoji="1" lang="en-US" altLang="ja-JP" sz="2000" dirty="0" err="1" smtClean="0">
                <a:latin typeface="ＤＦＰ太丸ゴシック体"/>
                <a:ea typeface="ＤＦＰ太丸ゴシック体"/>
                <a:cs typeface="ＤＦＰ太丸ゴシック体"/>
              </a:rPr>
              <a:t>etc</a:t>
            </a:r>
            <a:r>
              <a:rPr kumimoji="1" lang="is-IS" altLang="ja-JP" sz="2000" dirty="0" smtClean="0">
                <a:latin typeface="ＤＦＰ太丸ゴシック体"/>
                <a:ea typeface="ＤＦＰ太丸ゴシック体"/>
                <a:cs typeface="ＤＦＰ太丸ゴシック体"/>
              </a:rPr>
              <a:t>…</a:t>
            </a:r>
          </a:p>
          <a:p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わからない部分をピンポイントで教えます。</a:t>
            </a:r>
            <a:endParaRPr kumimoji="1" lang="en-US" altLang="ja-JP" sz="20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2000" dirty="0" smtClean="0">
                <a:latin typeface="ＤＦＰ太丸ゴシック体"/>
                <a:ea typeface="ＤＦＰ太丸ゴシック体"/>
                <a:cs typeface="ＤＦＰ太丸ゴシック体"/>
              </a:rPr>
              <a:t>一度ご相談ください！！</a:t>
            </a:r>
            <a:endParaRPr kumimoji="1" lang="en-US" altLang="ja-JP" sz="2000" dirty="0" smtClean="0"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48277" y="5693906"/>
            <a:ext cx="5416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latin typeface="A-OTF Shin Go Pr5 R" charset="-128"/>
                <a:ea typeface="A-OTF Shin Go Pr5 R" charset="-128"/>
                <a:cs typeface="A-OTF Shin Go Pr5 R" charset="-128"/>
              </a:rPr>
              <a:t>※</a:t>
            </a:r>
            <a:r>
              <a:rPr kumimoji="1" lang="ja-JP" altLang="en-US" sz="1200" dirty="0" smtClean="0">
                <a:latin typeface="A-OTF Shin Go Pr5 R" charset="-128"/>
                <a:ea typeface="A-OTF Shin Go Pr5 R" charset="-128"/>
                <a:cs typeface="A-OTF Shin Go Pr5 R" charset="-128"/>
              </a:rPr>
              <a:t>内容は</a:t>
            </a:r>
            <a:r>
              <a:rPr kumimoji="1" lang="en-US" altLang="ja-JP" sz="1200" dirty="0" smtClean="0">
                <a:latin typeface="A-OTF Shin Go Pr5 R" charset="-128"/>
                <a:ea typeface="A-OTF Shin Go Pr5 R" charset="-128"/>
                <a:cs typeface="A-OTF Shin Go Pr5 R" charset="-128"/>
              </a:rPr>
              <a:t>FileMaker</a:t>
            </a:r>
            <a:r>
              <a:rPr kumimoji="1" lang="ja-JP" altLang="en-US" sz="1200" dirty="0" smtClean="0">
                <a:latin typeface="A-OTF Shin Go Pr5 R" charset="-128"/>
                <a:ea typeface="A-OTF Shin Go Pr5 R" charset="-128"/>
                <a:cs typeface="A-OTF Shin Go Pr5 R" charset="-128"/>
              </a:rPr>
              <a:t>に限らせていただきます。</a:t>
            </a:r>
            <a:endParaRPr kumimoji="1" lang="en-US" altLang="ja-JP" sz="1200" dirty="0" smtClean="0">
              <a:latin typeface="A-OTF Shin Go Pr5 R" charset="-128"/>
              <a:ea typeface="A-OTF Shin Go Pr5 R" charset="-128"/>
              <a:cs typeface="A-OTF Shin Go Pr5 R" charset="-128"/>
            </a:endParaRPr>
          </a:p>
          <a:p>
            <a:r>
              <a:rPr kumimoji="1" lang="ja-JP" altLang="ja-JP" sz="1200" dirty="0">
                <a:latin typeface="A-OTF Shin Go Pr5 R" charset="-128"/>
                <a:ea typeface="A-OTF Shin Go Pr5 R" charset="-128"/>
                <a:cs typeface="A-OTF Shin Go Pr5 R" charset="-128"/>
              </a:rPr>
              <a:t>　</a:t>
            </a:r>
            <a:r>
              <a:rPr kumimoji="1" lang="ja-JP" altLang="en-US" sz="1200" dirty="0" smtClean="0">
                <a:latin typeface="A-OTF Shin Go Pr5 R" charset="-128"/>
                <a:ea typeface="A-OTF Shin Go Pr5 R" charset="-128"/>
                <a:cs typeface="A-OTF Shin Go Pr5 R" charset="-128"/>
              </a:rPr>
              <a:t>また、内容によりお受けできない場合もございますのでご了承ください。</a:t>
            </a:r>
            <a:endParaRPr kumimoji="1" lang="en-US" altLang="ja-JP" sz="1200" dirty="0" smtClean="0">
              <a:latin typeface="A-OTF Shin Go Pr5 R" charset="-128"/>
              <a:ea typeface="A-OTF Shin Go Pr5 R" charset="-128"/>
              <a:cs typeface="A-OTF Shin Go Pr5 R" charset="-128"/>
            </a:endParaRPr>
          </a:p>
        </p:txBody>
      </p:sp>
      <p:sp>
        <p:nvSpPr>
          <p:cNvPr id="26" name="角丸四角形 25"/>
          <p:cNvSpPr/>
          <p:nvPr/>
        </p:nvSpPr>
        <p:spPr>
          <a:xfrm>
            <a:off x="276226" y="6385198"/>
            <a:ext cx="6238875" cy="774838"/>
          </a:xfrm>
          <a:prstGeom prst="round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rgbClr val="F6F6F6"/>
              </a:gs>
            </a:gsLst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110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24599" y="6276388"/>
            <a:ext cx="5993949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料</a:t>
            </a:r>
            <a:r>
              <a:rPr kumimoji="1" lang="ja-JP" altLang="en-US" sz="1400" dirty="0">
                <a:latin typeface="ＤＦＰ太丸ゴシック体"/>
                <a:ea typeface="ＤＦＰ太丸ゴシック体"/>
                <a:cs typeface="ＤＦＰ太丸ゴシック体"/>
              </a:rPr>
              <a:t>　</a:t>
            </a:r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金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pPr>
              <a:lnSpc>
                <a:spcPts val="1740"/>
              </a:lnSpc>
            </a:pPr>
            <a:r>
              <a:rPr kumimoji="1" lang="ja-JP" altLang="en-US" sz="1200" dirty="0" smtClean="0">
                <a:solidFill>
                  <a:schemeClr val="tx2"/>
                </a:solidFill>
                <a:latin typeface="ＤＦＰ太丸ゴシック体"/>
                <a:ea typeface="ＤＦＰ太丸ゴシック体"/>
                <a:cs typeface="ＤＦＰ太丸ゴシック体"/>
              </a:rPr>
              <a:t>●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半日 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(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４時間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)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コース</a:t>
            </a:r>
            <a:r>
              <a:rPr kumimoji="1" lang="en-US" altLang="ja-JP" sz="1200" dirty="0">
                <a:latin typeface="ＤＦＰ太丸ゴシック体"/>
                <a:ea typeface="ＤＦＰ太丸ゴシック体"/>
                <a:cs typeface="ＤＦＰ太丸ゴシック体"/>
              </a:rPr>
              <a:t> 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20,0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０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0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円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 </a:t>
            </a:r>
            <a:r>
              <a:rPr kumimoji="1" lang="en-US" altLang="ja-JP" sz="1050" dirty="0" smtClean="0">
                <a:latin typeface="ＤＦＰ太丸ゴシック体"/>
                <a:ea typeface="ＤＦＰ太丸ゴシック体"/>
                <a:cs typeface="ＤＦＰ太丸ゴシック体"/>
              </a:rPr>
              <a:t>(</a:t>
            </a:r>
            <a:r>
              <a:rPr kumimoji="1" lang="ja-JP" altLang="en-US" sz="1050" dirty="0" smtClean="0">
                <a:latin typeface="ＤＦＰ太丸ゴシック体"/>
                <a:ea typeface="ＤＦＰ太丸ゴシック体"/>
                <a:cs typeface="ＤＦＰ太丸ゴシック体"/>
              </a:rPr>
              <a:t>税別</a:t>
            </a:r>
            <a:r>
              <a:rPr kumimoji="1" lang="en-US" altLang="ja-JP" sz="1050" dirty="0" smtClean="0">
                <a:latin typeface="ＤＦＰ太丸ゴシック体"/>
                <a:ea typeface="ＤＦＰ太丸ゴシック体"/>
                <a:cs typeface="ＤＦＰ太丸ゴシック体"/>
              </a:rPr>
              <a:t>)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  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　</a:t>
            </a:r>
            <a:r>
              <a:rPr kumimoji="1" lang="ja-JP" altLang="en-US" sz="1200" dirty="0" smtClean="0">
                <a:solidFill>
                  <a:schemeClr val="tx2"/>
                </a:solidFill>
                <a:latin typeface="ＤＦＰ太丸ゴシック体"/>
                <a:ea typeface="ＤＦＰ太丸ゴシック体"/>
                <a:cs typeface="ＤＦＰ太丸ゴシック体"/>
              </a:rPr>
              <a:t>●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１日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(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８時間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)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コース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 40,000</a:t>
            </a:r>
            <a:r>
              <a:rPr kumimoji="1" lang="ja-JP" altLang="en-US" sz="1200" dirty="0" smtClean="0">
                <a:latin typeface="ＤＦＰ太丸ゴシック体"/>
                <a:ea typeface="ＤＦＰ太丸ゴシック体"/>
                <a:cs typeface="ＤＦＰ太丸ゴシック体"/>
              </a:rPr>
              <a:t>円</a:t>
            </a:r>
            <a:r>
              <a:rPr kumimoji="1" lang="en-US" altLang="ja-JP" sz="1200" dirty="0" smtClean="0">
                <a:latin typeface="ＤＦＰ太丸ゴシック体"/>
                <a:ea typeface="ＤＦＰ太丸ゴシック体"/>
                <a:cs typeface="ＤＦＰ太丸ゴシック体"/>
              </a:rPr>
              <a:t> </a:t>
            </a:r>
            <a:r>
              <a:rPr kumimoji="1" lang="en-US" altLang="ja-JP" sz="1050" dirty="0">
                <a:latin typeface="ＤＦＰ太丸ゴシック体"/>
                <a:ea typeface="ＤＦＰ太丸ゴシック体"/>
                <a:cs typeface="ＤＦＰ太丸ゴシック体"/>
              </a:rPr>
              <a:t>(</a:t>
            </a:r>
            <a:r>
              <a:rPr kumimoji="1" lang="ja-JP" altLang="en-US" sz="1050" dirty="0">
                <a:latin typeface="ＤＦＰ太丸ゴシック体"/>
                <a:ea typeface="ＤＦＰ太丸ゴシック体"/>
                <a:cs typeface="ＤＦＰ太丸ゴシック体"/>
              </a:rPr>
              <a:t>税別</a:t>
            </a:r>
            <a:r>
              <a:rPr kumimoji="1" lang="en-US" altLang="ja-JP" sz="1050" dirty="0" smtClean="0">
                <a:latin typeface="ＤＦＰ太丸ゴシック体"/>
                <a:ea typeface="ＤＦＰ太丸ゴシック体"/>
                <a:cs typeface="ＤＦＰ太丸ゴシック体"/>
              </a:rPr>
              <a:t>)</a:t>
            </a:r>
          </a:p>
          <a:p>
            <a:r>
              <a:rPr kumimoji="1" lang="ja-JP" altLang="en-US" sz="1050" dirty="0" smtClean="0">
                <a:latin typeface="ＤＦＰ太丸ゴシック体"/>
                <a:ea typeface="ＤＦＰ太丸ゴシック体"/>
                <a:cs typeface="ＤＦＰ太丸ゴシック体"/>
              </a:rPr>
              <a:t>　</a:t>
            </a:r>
            <a:r>
              <a:rPr kumimoji="1" lang="en-US" altLang="ja-JP" sz="1050" dirty="0" smtClean="0">
                <a:latin typeface="Hiragino Maru Gothic ProN W4" charset="-128"/>
                <a:ea typeface="Hiragino Maru Gothic ProN W4" charset="-128"/>
                <a:cs typeface="Hiragino Maru Gothic ProN W4" charset="-128"/>
              </a:rPr>
              <a:t>※</a:t>
            </a:r>
            <a:r>
              <a:rPr kumimoji="1" lang="ja-JP" altLang="en-US" sz="1050" dirty="0" smtClean="0">
                <a:latin typeface="Hiragino Maru Gothic ProN W4" charset="-128"/>
                <a:ea typeface="Hiragino Maru Gothic ProN W4" charset="-128"/>
                <a:cs typeface="Hiragino Maru Gothic ProN W4" charset="-128"/>
              </a:rPr>
              <a:t>両コースともお客様の会社へ出向いて、その環境にてお教え致します。</a:t>
            </a:r>
            <a:r>
              <a:rPr kumimoji="1" lang="en-US" altLang="ja-JP" sz="1050" dirty="0" smtClean="0">
                <a:latin typeface="Hiragino Maru Gothic ProN W4" charset="-128"/>
                <a:ea typeface="Hiragino Maru Gothic ProN W4" charset="-128"/>
                <a:cs typeface="Hiragino Maru Gothic ProN W4" charset="-128"/>
              </a:rPr>
              <a:t> </a:t>
            </a:r>
            <a:endParaRPr kumimoji="1" lang="ja-JP" altLang="en-US" sz="1050" dirty="0">
              <a:latin typeface="Hiragino Maru Gothic ProN W4" charset="-128"/>
              <a:ea typeface="Hiragino Maru Gothic ProN W4" charset="-128"/>
              <a:cs typeface="Hiragino Maru Gothic ProN W4" charset="-128"/>
            </a:endParaRPr>
          </a:p>
        </p:txBody>
      </p:sp>
      <p:cxnSp>
        <p:nvCxnSpPr>
          <p:cNvPr id="4" name="直線コネクタ 3"/>
          <p:cNvCxnSpPr/>
          <p:nvPr/>
        </p:nvCxnSpPr>
        <p:spPr>
          <a:xfrm>
            <a:off x="485811" y="6726397"/>
            <a:ext cx="57998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564207" y="2074913"/>
            <a:ext cx="57214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 smtClean="0"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kumimoji="1" lang="ja-JP" altLang="en-US" sz="1600" dirty="0" smtClean="0">
                <a:latin typeface="ＤＦＰ太丸ゴシック体"/>
                <a:ea typeface="ＤＦＰ太丸ゴシック体"/>
                <a:cs typeface="ＤＦＰ太丸ゴシック体"/>
              </a:rPr>
              <a:t>システムの開発を行ってきた豊富なノウハウで、</a:t>
            </a:r>
            <a:endParaRPr kumimoji="1" lang="en-US" altLang="ja-JP" sz="16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600" dirty="0" smtClean="0">
                <a:latin typeface="ＤＦＰ太丸ゴシック体"/>
                <a:ea typeface="ＤＦＰ太丸ゴシック体"/>
                <a:cs typeface="ＤＦＰ太丸ゴシック体"/>
              </a:rPr>
              <a:t>お客様が</a:t>
            </a:r>
            <a:r>
              <a:rPr kumimoji="1" lang="en-US" altLang="ja-JP" sz="1600" dirty="0" smtClean="0"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kumimoji="1" lang="ja-JP" altLang="en-US" sz="1600" dirty="0" smtClean="0">
                <a:latin typeface="ＤＦＰ太丸ゴシック体"/>
                <a:ea typeface="ＤＦＰ太丸ゴシック体"/>
                <a:cs typeface="ＤＦＰ太丸ゴシック体"/>
              </a:rPr>
              <a:t>でわからないこと、悩んでいることを</a:t>
            </a:r>
            <a:endParaRPr kumimoji="1" lang="en-US" altLang="ja-JP" sz="16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600" dirty="0" smtClean="0">
                <a:latin typeface="ＤＦＰ太丸ゴシック体"/>
                <a:ea typeface="ＤＦＰ太丸ゴシック体"/>
                <a:cs typeface="ＤＦＰ太丸ゴシック体"/>
              </a:rPr>
              <a:t>お客様の環境にて、一緒にお手伝いいたします。　</a:t>
            </a:r>
            <a:endParaRPr kumimoji="1" lang="en-US" altLang="ja-JP" sz="1600" dirty="0" smtClean="0"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</p:spTree>
    <p:extLst>
      <p:ext uri="{BB962C8B-B14F-4D97-AF65-F5344CB8AC3E}">
        <p14:creationId xmlns:p14="http://schemas.microsoft.com/office/powerpoint/2010/main" val="283991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角丸四角形 22"/>
          <p:cNvSpPr/>
          <p:nvPr/>
        </p:nvSpPr>
        <p:spPr>
          <a:xfrm>
            <a:off x="3594828" y="2781833"/>
            <a:ext cx="2843781" cy="3640361"/>
          </a:xfrm>
          <a:prstGeom prst="roundRect">
            <a:avLst>
              <a:gd name="adj" fmla="val 11624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lumMod val="60000"/>
                <a:lumOff val="40000"/>
                <a:alpha val="20000"/>
              </a:schemeClr>
            </a:glow>
            <a:outerShdw blurRad="39999" dist="23000" algn="bl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/>
          <p:cNvSpPr/>
          <p:nvPr/>
        </p:nvSpPr>
        <p:spPr>
          <a:xfrm>
            <a:off x="348277" y="1819200"/>
            <a:ext cx="6090332" cy="738664"/>
          </a:xfrm>
          <a:prstGeom prst="roundRect">
            <a:avLst/>
          </a:prstGeom>
          <a:solidFill>
            <a:schemeClr val="accent3">
              <a:lumMod val="40000"/>
              <a:lumOff val="60000"/>
              <a:alpha val="1000"/>
            </a:schemeClr>
          </a:solidFill>
          <a:ln>
            <a:noFill/>
          </a:ln>
          <a:effectLst>
            <a:glow rad="101600">
              <a:schemeClr val="accent3">
                <a:lumMod val="60000"/>
                <a:lumOff val="40000"/>
                <a:alpha val="20000"/>
              </a:schemeClr>
            </a:glow>
            <a:outerShdw blurRad="39999" dist="23000" algn="bl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/>
          <p:cNvSpPr/>
          <p:nvPr/>
        </p:nvSpPr>
        <p:spPr>
          <a:xfrm>
            <a:off x="376988" y="2771450"/>
            <a:ext cx="2843781" cy="3640361"/>
          </a:xfrm>
          <a:prstGeom prst="roundRect">
            <a:avLst>
              <a:gd name="adj" fmla="val 11624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glow rad="101600">
              <a:schemeClr val="accent2">
                <a:lumMod val="60000"/>
                <a:lumOff val="40000"/>
                <a:alpha val="20000"/>
              </a:schemeClr>
            </a:glow>
            <a:outerShdw blurRad="39999" dist="23000" algn="bl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1" y="51358"/>
            <a:ext cx="685799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2400" b="1" dirty="0" err="1" smtClean="0">
                <a:ln w="12700">
                  <a:noFill/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lang="ja-JP" altLang="en-US" sz="2400" b="1" dirty="0" smtClean="0">
                <a:ln w="12700">
                  <a:noFill/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ＤＦＰ太丸ゴシック体"/>
                <a:ea typeface="ＤＦＰ太丸ゴシック体"/>
                <a:cs typeface="ＤＦＰ太丸ゴシック体"/>
              </a:rPr>
              <a:t>講習のお知らせ</a:t>
            </a:r>
            <a:endParaRPr lang="ja-JP" altLang="en-US" sz="2400" b="1" dirty="0">
              <a:ln w="12700">
                <a:noFill/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48277" y="649448"/>
            <a:ext cx="65097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ＤＦＰ太丸ゴシック体"/>
                <a:ea typeface="ＤＦＰ太丸ゴシック体"/>
                <a:cs typeface="ＤＦＰ太丸ゴシック体"/>
              </a:rPr>
              <a:t>・</a:t>
            </a:r>
            <a:r>
              <a:rPr lang="en-US" altLang="ja-JP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lang="ja-JP" alt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ＤＦＰ太丸ゴシック体"/>
                <a:ea typeface="ＤＦＰ太丸ゴシック体"/>
                <a:cs typeface="ＤＦＰ太丸ゴシック体"/>
              </a:rPr>
              <a:t>をもっと知りたい！</a:t>
            </a:r>
            <a:endParaRPr lang="en-US" altLang="ja-JP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lang="ja-JP" alt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ＤＦＰ太丸ゴシック体"/>
                <a:ea typeface="ＤＦＰ太丸ゴシック体"/>
                <a:cs typeface="ＤＦＰ太丸ゴシック体"/>
              </a:rPr>
              <a:t>・</a:t>
            </a:r>
            <a:r>
              <a:rPr lang="en-US" altLang="ja-JP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ＤＦＰ太丸ゴシック体"/>
                <a:ea typeface="ＤＦＰ太丸ゴシック体"/>
                <a:cs typeface="ＤＦＰ太丸ゴシック体"/>
              </a:rPr>
              <a:t>FilemakerGo</a:t>
            </a:r>
            <a:r>
              <a:rPr lang="ja-JP" alt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ＤＦＰ太丸ゴシック体"/>
                <a:ea typeface="ＤＦＰ太丸ゴシック体"/>
                <a:cs typeface="ＤＦＰ太丸ゴシック体"/>
              </a:rPr>
              <a:t>でアプリを作りたい！</a:t>
            </a:r>
            <a:endParaRPr lang="en-US" altLang="ja-JP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lang="ja-JP" alt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ＤＦＰ太丸ゴシック体"/>
                <a:ea typeface="ＤＦＰ太丸ゴシック体"/>
                <a:cs typeface="ＤＦＰ太丸ゴシック体"/>
              </a:rPr>
              <a:t>・</a:t>
            </a:r>
            <a:r>
              <a:rPr lang="en-US" altLang="ja-JP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lang="ja-JP" alt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ＤＦＰ太丸ゴシック体"/>
                <a:ea typeface="ＤＦＰ太丸ゴシック体"/>
                <a:cs typeface="ＤＦＰ太丸ゴシック体"/>
              </a:rPr>
              <a:t>でシステムを構築したい！</a:t>
            </a:r>
            <a:endParaRPr lang="ja-JP" alt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993" y="635933"/>
            <a:ext cx="827616" cy="936845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617537" y="1798715"/>
            <a:ext cx="520646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ＤＦＰ太丸ゴシック体"/>
                <a:ea typeface="ＤＦＰ太丸ゴシック体"/>
                <a:cs typeface="ＤＦＰ太丸ゴシック体"/>
              </a:rPr>
              <a:t>CKS</a:t>
            </a:r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では目的に応じた講習を行っております。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個人の方の</a:t>
            </a:r>
            <a:r>
              <a:rPr kumimoji="1" lang="en-US" altLang="ja-JP" sz="1400" dirty="0" err="1" smtClean="0"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の勉強から、会社にてシステムを１から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構築するための講座まで、お手伝いさせて頂きます。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48277" y="2955816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 smtClean="0">
                <a:solidFill>
                  <a:srgbClr val="0000FF"/>
                </a:solidFill>
                <a:latin typeface="ＤＦＰ太丸ゴシック体"/>
                <a:ea typeface="ＤＦＰ太丸ゴシック体"/>
                <a:cs typeface="ＤＦＰ太丸ゴシック体"/>
              </a:rPr>
              <a:t>基礎講習コース</a:t>
            </a:r>
            <a:endParaRPr kumimoji="1" lang="ja-JP" altLang="en-US" sz="1400" dirty="0">
              <a:solidFill>
                <a:srgbClr val="0000FF"/>
              </a:solidFill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30225" y="3369331"/>
            <a:ext cx="2872492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 smtClean="0">
                <a:latin typeface="ＤＦＰ太丸ゴシック体"/>
                <a:ea typeface="ＤＦＰ太丸ゴシック体"/>
                <a:cs typeface="ＤＦＰ太丸ゴシック体"/>
              </a:rPr>
              <a:t>Filemaekr</a:t>
            </a:r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の基礎を勉強します。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内容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</a:t>
            </a:r>
            <a:r>
              <a:rPr kumimoji="1" lang="en-US" altLang="ja-JP" sz="1400" dirty="0" err="1" smtClean="0">
                <a:latin typeface="ＤＦＰ太丸ゴシック体"/>
                <a:ea typeface="ＤＦＰ太丸ゴシック体"/>
                <a:cs typeface="ＤＦＰ太丸ゴシック体"/>
              </a:rPr>
              <a:t>Filemaker</a:t>
            </a:r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とは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・データベースの作成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・リレーションの作成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・スクリプトの作成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・データの共有方法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・他要望も受け付けます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endParaRPr kumimoji="1" lang="en-US" altLang="ja-JP" sz="1400" dirty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料金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・半日（４時間）１５，０００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・１日（８時間）３０，０００</a:t>
            </a:r>
            <a:endParaRPr kumimoji="1" lang="ja-JP" altLang="en-US" sz="1400" dirty="0"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570789" y="2955816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 smtClean="0">
                <a:solidFill>
                  <a:srgbClr val="0000FF"/>
                </a:solidFill>
                <a:latin typeface="ＤＦＰ太丸ゴシック体"/>
                <a:ea typeface="ＤＦＰ太丸ゴシック体"/>
                <a:cs typeface="ＤＦＰ太丸ゴシック体"/>
              </a:rPr>
              <a:t>システム作成コース</a:t>
            </a:r>
            <a:endParaRPr kumimoji="1" lang="ja-JP" altLang="en-US" sz="1400" dirty="0">
              <a:solidFill>
                <a:srgbClr val="0000FF"/>
              </a:solidFill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682679" y="3369331"/>
            <a:ext cx="269817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要望に応じたシステムを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　一緒に作成していきます。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内容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・システム開発の基礎について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・システム開発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endParaRPr kumimoji="1" lang="en-US" altLang="ja-JP" sz="1400" dirty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料金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・半日（４時間）２５，０００</a:t>
            </a:r>
            <a:endParaRPr kumimoji="1" lang="en-US" altLang="ja-JP" sz="1400" dirty="0" smtClean="0">
              <a:latin typeface="ＤＦＰ太丸ゴシック体"/>
              <a:ea typeface="ＤＦＰ太丸ゴシック体"/>
              <a:cs typeface="ＤＦＰ太丸ゴシック体"/>
            </a:endParaRPr>
          </a:p>
          <a:p>
            <a:r>
              <a:rPr kumimoji="1" lang="ja-JP" altLang="en-US" sz="1400" dirty="0" smtClean="0">
                <a:latin typeface="ＤＦＰ太丸ゴシック体"/>
                <a:ea typeface="ＤＦＰ太丸ゴシック体"/>
                <a:cs typeface="ＤＦＰ太丸ゴシック体"/>
              </a:rPr>
              <a:t>・１日（８時間）５０，０００</a:t>
            </a:r>
            <a:endParaRPr kumimoji="1" lang="ja-JP" altLang="en-US" sz="1400" dirty="0"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" y="6545104"/>
            <a:ext cx="6857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>
                <a:ln>
                  <a:solidFill>
                    <a:srgbClr val="FF0000"/>
                  </a:solidFill>
                </a:ln>
                <a:latin typeface="ＤＦＰ太丸ゴシック体"/>
                <a:ea typeface="ＤＦＰ太丸ゴシック体"/>
                <a:cs typeface="ＤＦＰ太丸ゴシック体"/>
              </a:rPr>
              <a:t>どちらのコースも人数に限りはありません！</a:t>
            </a:r>
            <a:endParaRPr kumimoji="1" lang="en-US" altLang="ja-JP" dirty="0" smtClean="0">
              <a:ln>
                <a:solidFill>
                  <a:srgbClr val="FF0000"/>
                </a:solidFill>
              </a:ln>
              <a:latin typeface="ＤＦＰ太丸ゴシック体"/>
              <a:ea typeface="ＤＦＰ太丸ゴシック体"/>
              <a:cs typeface="ＤＦＰ太丸ゴシック体"/>
            </a:endParaRPr>
          </a:p>
          <a:p>
            <a:pPr algn="ctr"/>
            <a:r>
              <a:rPr kumimoji="1" lang="ja-JP" altLang="en-US" dirty="0" smtClean="0">
                <a:ln>
                  <a:solidFill>
                    <a:srgbClr val="FF0000"/>
                  </a:solidFill>
                </a:ln>
                <a:latin typeface="ＤＦＰ太丸ゴシック体"/>
                <a:ea typeface="ＤＦＰ太丸ゴシック体"/>
                <a:cs typeface="ＤＦＰ太丸ゴシック体"/>
              </a:rPr>
              <a:t>（場所と</a:t>
            </a:r>
            <a:r>
              <a:rPr kumimoji="1" lang="en-US" altLang="ja-JP" dirty="0" smtClean="0">
                <a:ln>
                  <a:solidFill>
                    <a:srgbClr val="FF0000"/>
                  </a:solidFill>
                </a:ln>
                <a:latin typeface="ＤＦＰ太丸ゴシック体"/>
                <a:ea typeface="ＤＦＰ太丸ゴシック体"/>
                <a:cs typeface="ＤＦＰ太丸ゴシック体"/>
              </a:rPr>
              <a:t>PC</a:t>
            </a:r>
            <a:r>
              <a:rPr kumimoji="1" lang="ja-JP" altLang="en-US" dirty="0" smtClean="0">
                <a:ln>
                  <a:solidFill>
                    <a:srgbClr val="FF0000"/>
                  </a:solidFill>
                </a:ln>
                <a:latin typeface="ＤＦＰ太丸ゴシック体"/>
                <a:ea typeface="ＤＦＰ太丸ゴシック体"/>
                <a:cs typeface="ＤＦＰ太丸ゴシック体"/>
              </a:rPr>
              <a:t>の用意はお願いします）</a:t>
            </a:r>
            <a:endParaRPr kumimoji="1" lang="ja-JP" altLang="en-US" dirty="0">
              <a:ln>
                <a:solidFill>
                  <a:srgbClr val="FF0000"/>
                </a:solidFill>
              </a:ln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  <p:pic>
        <p:nvPicPr>
          <p:cNvPr id="29" name="図 28" descr="スクリーンショット 2016-08-18 10.49.0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98" y="8313127"/>
            <a:ext cx="6445547" cy="912813"/>
          </a:xfrm>
          <a:prstGeom prst="rect">
            <a:avLst/>
          </a:prstGeom>
        </p:spPr>
      </p:pic>
      <p:pic>
        <p:nvPicPr>
          <p:cNvPr id="30" name="図 29" descr="スクリーンショット 2016-08-18 10.50.0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49" y="7232405"/>
            <a:ext cx="6380854" cy="105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053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エッセンシャル">
  <a:themeElements>
    <a:clrScheme name="エッセンシャル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エッセンシャル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エッセンシャル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エッセンシャル.thmx</Template>
  <TotalTime>170</TotalTime>
  <Words>240</Words>
  <Application>Microsoft Macintosh PowerPoint</Application>
  <PresentationFormat>画面に合わせる (4:3)</PresentationFormat>
  <Paragraphs>54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エッセンシャル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自分</dc:creator>
  <cp:lastModifiedBy>自分</cp:lastModifiedBy>
  <cp:revision>23</cp:revision>
  <cp:lastPrinted>2016-08-18T01:50:40Z</cp:lastPrinted>
  <dcterms:created xsi:type="dcterms:W3CDTF">2016-08-18T00:24:45Z</dcterms:created>
  <dcterms:modified xsi:type="dcterms:W3CDTF">2016-09-01T00:18:49Z</dcterms:modified>
</cp:coreProperties>
</file>