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34.jpg" ContentType="image/pn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70" r:id="rId6"/>
    <p:sldId id="271" r:id="rId7"/>
    <p:sldId id="272" r:id="rId8"/>
    <p:sldId id="273" r:id="rId9"/>
    <p:sldId id="264" r:id="rId10"/>
    <p:sldId id="265" r:id="rId11"/>
    <p:sldId id="266" r:id="rId12"/>
    <p:sldId id="267" r:id="rId13"/>
    <p:sldId id="268" r:id="rId14"/>
    <p:sldId id="269" r:id="rId15"/>
    <p:sldId id="260" r:id="rId16"/>
    <p:sldId id="262" r:id="rId17"/>
    <p:sldId id="263" r:id="rId18"/>
    <p:sldId id="274" r:id="rId19"/>
    <p:sldId id="256" r:id="rId20"/>
    <p:sldId id="258" r:id="rId21"/>
    <p:sldId id="261" r:id="rId2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6062"/>
    <a:srgbClr val="F7F7F7"/>
    <a:srgbClr val="FFFDE2"/>
    <a:srgbClr val="FC770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331" autoAdjust="0"/>
    <p:restoredTop sz="94660"/>
  </p:normalViewPr>
  <p:slideViewPr>
    <p:cSldViewPr snapToGrid="0">
      <p:cViewPr varScale="1">
        <p:scale>
          <a:sx n="70" d="100"/>
          <a:sy n="70" d="100"/>
        </p:scale>
        <p:origin x="172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1E65-0F04-4112-A610-1C90A618BBBF}" type="datetimeFigureOut">
              <a:rPr kumimoji="1" lang="ja-JP" altLang="en-US" smtClean="0"/>
              <a:t>2020/11/10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DFECC-D923-4F09-97F9-A0DF21F332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5152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1E65-0F04-4112-A610-1C90A618BBBF}" type="datetimeFigureOut">
              <a:rPr kumimoji="1" lang="ja-JP" altLang="en-US" smtClean="0"/>
              <a:t>2020/11/10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DFECC-D923-4F09-97F9-A0DF21F332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3715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1E65-0F04-4112-A610-1C90A618BBBF}" type="datetimeFigureOut">
              <a:rPr kumimoji="1" lang="ja-JP" altLang="en-US" smtClean="0"/>
              <a:t>2020/11/10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DFECC-D923-4F09-97F9-A0DF21F332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7376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1E65-0F04-4112-A610-1C90A618BBBF}" type="datetimeFigureOut">
              <a:rPr kumimoji="1" lang="ja-JP" altLang="en-US" smtClean="0"/>
              <a:t>2020/11/10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DFECC-D923-4F09-97F9-A0DF21F332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7611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1E65-0F04-4112-A610-1C90A618BBBF}" type="datetimeFigureOut">
              <a:rPr kumimoji="1" lang="ja-JP" altLang="en-US" smtClean="0"/>
              <a:t>2020/11/10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DFECC-D923-4F09-97F9-A0DF21F332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920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1E65-0F04-4112-A610-1C90A618BBBF}" type="datetimeFigureOut">
              <a:rPr kumimoji="1" lang="ja-JP" altLang="en-US" smtClean="0"/>
              <a:t>2020/11/10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DFECC-D923-4F09-97F9-A0DF21F332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3978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1E65-0F04-4112-A610-1C90A618BBBF}" type="datetimeFigureOut">
              <a:rPr kumimoji="1" lang="ja-JP" altLang="en-US" smtClean="0"/>
              <a:t>2020/11/10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DFECC-D923-4F09-97F9-A0DF21F332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6729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1E65-0F04-4112-A610-1C90A618BBBF}" type="datetimeFigureOut">
              <a:rPr kumimoji="1" lang="ja-JP" altLang="en-US" smtClean="0"/>
              <a:t>2020/11/10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DFECC-D923-4F09-97F9-A0DF21F332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6942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1E65-0F04-4112-A610-1C90A618BBBF}" type="datetimeFigureOut">
              <a:rPr kumimoji="1" lang="ja-JP" altLang="en-US" smtClean="0"/>
              <a:t>2020/11/10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DFECC-D923-4F09-97F9-A0DF21F332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0019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1E65-0F04-4112-A610-1C90A618BBBF}" type="datetimeFigureOut">
              <a:rPr kumimoji="1" lang="ja-JP" altLang="en-US" smtClean="0"/>
              <a:t>2020/11/10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DFECC-D923-4F09-97F9-A0DF21F332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1363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1E65-0F04-4112-A610-1C90A618BBBF}" type="datetimeFigureOut">
              <a:rPr kumimoji="1" lang="ja-JP" altLang="en-US" smtClean="0"/>
              <a:t>2020/11/10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DFECC-D923-4F09-97F9-A0DF21F332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1660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71E65-0F04-4112-A610-1C90A618BBBF}" type="datetimeFigureOut">
              <a:rPr kumimoji="1" lang="ja-JP" altLang="en-US" smtClean="0"/>
              <a:t>2020/11/10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DFECC-D923-4F09-97F9-A0DF21F332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4518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18" Type="http://schemas.openxmlformats.org/officeDocument/2006/relationships/image" Target="../media/image17.jp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12" Type="http://schemas.openxmlformats.org/officeDocument/2006/relationships/image" Target="../media/image11.jpe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svg"/><Relationship Id="rId15" Type="http://schemas.openxmlformats.org/officeDocument/2006/relationships/image" Target="../media/image14.jp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1.png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4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.png"/><Relationship Id="rId7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.svg"/><Relationship Id="rId9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3.png"/><Relationship Id="rId7" Type="http://schemas.openxmlformats.org/officeDocument/2006/relationships/image" Target="../media/image4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.svg"/><Relationship Id="rId9" Type="http://schemas.openxmlformats.org/officeDocument/2006/relationships/hyperlink" Target="mailto:info@gzeal.co.jp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3.png"/><Relationship Id="rId7" Type="http://schemas.openxmlformats.org/officeDocument/2006/relationships/image" Target="../media/image4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.svg"/><Relationship Id="rId9" Type="http://schemas.openxmlformats.org/officeDocument/2006/relationships/hyperlink" Target="mailto:info@gzeal.co.jp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3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4.sv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10.jpe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3.png"/><Relationship Id="rId7" Type="http://schemas.openxmlformats.org/officeDocument/2006/relationships/image" Target="../media/image2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gif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2" descr="社員紹介のサムネイル">
            <a:extLst>
              <a:ext uri="{FF2B5EF4-FFF2-40B4-BE49-F238E27FC236}">
                <a16:creationId xmlns:a16="http://schemas.microsoft.com/office/drawing/2014/main" id="{12DA8475-0016-41BF-9D6C-4A43ED0941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1"/>
          <a:stretch/>
        </p:blipFill>
        <p:spPr bwMode="auto">
          <a:xfrm>
            <a:off x="667396" y="7965951"/>
            <a:ext cx="1984259" cy="95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図 7" descr="記号 が含まれている画像&#10;&#10;自動的に生成された説明">
            <a:extLst>
              <a:ext uri="{FF2B5EF4-FFF2-40B4-BE49-F238E27FC236}">
                <a16:creationId xmlns:a16="http://schemas.microsoft.com/office/drawing/2014/main" id="{073EEF9B-6D0E-4AC7-9EF4-5D09802DC8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84" y="159544"/>
            <a:ext cx="339970" cy="33997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010DC79-2345-4AB0-A961-A7B355173735}"/>
              </a:ext>
            </a:extLst>
          </p:cNvPr>
          <p:cNvSpPr/>
          <p:nvPr/>
        </p:nvSpPr>
        <p:spPr>
          <a:xfrm>
            <a:off x="3006975" y="201782"/>
            <a:ext cx="1466554" cy="2608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グラフィックス 11" descr="封筒">
            <a:extLst>
              <a:ext uri="{FF2B5EF4-FFF2-40B4-BE49-F238E27FC236}">
                <a16:creationId xmlns:a16="http://schemas.microsoft.com/office/drawing/2014/main" id="{B1B6BF47-5779-411D-8F9A-1999CA1A81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88450" y="193869"/>
            <a:ext cx="276664" cy="276664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7A12546-15FC-439B-8F8F-FC6809B3CE1F}"/>
              </a:ext>
            </a:extLst>
          </p:cNvPr>
          <p:cNvSpPr txBox="1"/>
          <p:nvPr/>
        </p:nvSpPr>
        <p:spPr>
          <a:xfrm>
            <a:off x="3441175" y="239868"/>
            <a:ext cx="92333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お問い合わせ</a:t>
            </a:r>
          </a:p>
        </p:txBody>
      </p:sp>
      <p:graphicFrame>
        <p:nvGraphicFramePr>
          <p:cNvPr id="16" name="表 16">
            <a:extLst>
              <a:ext uri="{FF2B5EF4-FFF2-40B4-BE49-F238E27FC236}">
                <a16:creationId xmlns:a16="http://schemas.microsoft.com/office/drawing/2014/main" id="{342276CA-9968-487E-A237-9089CEA96F6F}"/>
              </a:ext>
            </a:extLst>
          </p:cNvPr>
          <p:cNvGraphicFramePr>
            <a:graphicFrameLocks noGrp="1"/>
          </p:cNvGraphicFramePr>
          <p:nvPr/>
        </p:nvGraphicFramePr>
        <p:xfrm>
          <a:off x="667628" y="551863"/>
          <a:ext cx="3907300" cy="24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1460">
                  <a:extLst>
                    <a:ext uri="{9D8B030D-6E8A-4147-A177-3AD203B41FA5}">
                      <a16:colId xmlns:a16="http://schemas.microsoft.com/office/drawing/2014/main" val="3660588215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1866317032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669644206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2937508107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548927035"/>
                    </a:ext>
                  </a:extLst>
                </a:gridCol>
              </a:tblGrid>
              <a:tr h="2391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実績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事業紹介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会社情報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ニュース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採用情報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372336"/>
                  </a:ext>
                </a:extLst>
              </a:tr>
            </a:tbl>
          </a:graphicData>
        </a:graphic>
      </p:graphicFrame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BB6CD33-2087-433D-87BB-66F0D01A545F}"/>
              </a:ext>
            </a:extLst>
          </p:cNvPr>
          <p:cNvSpPr/>
          <p:nvPr/>
        </p:nvSpPr>
        <p:spPr>
          <a:xfrm>
            <a:off x="667626" y="795703"/>
            <a:ext cx="3907302" cy="18244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5D185D25-43DD-439D-B317-EBEA552B9C06}"/>
              </a:ext>
            </a:extLst>
          </p:cNvPr>
          <p:cNvSpPr/>
          <p:nvPr/>
        </p:nvSpPr>
        <p:spPr>
          <a:xfrm>
            <a:off x="2570285" y="2697476"/>
            <a:ext cx="91440" cy="914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D2B3A39A-25A2-4AB3-9F8C-F5181E0E5003}"/>
              </a:ext>
            </a:extLst>
          </p:cNvPr>
          <p:cNvSpPr/>
          <p:nvPr/>
        </p:nvSpPr>
        <p:spPr>
          <a:xfrm>
            <a:off x="2722685" y="2697476"/>
            <a:ext cx="91440" cy="914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楕円 8">
            <a:extLst>
              <a:ext uri="{FF2B5EF4-FFF2-40B4-BE49-F238E27FC236}">
                <a16:creationId xmlns:a16="http://schemas.microsoft.com/office/drawing/2014/main" id="{69E92ACA-DC0F-47AA-8465-52E2B1F9B9C7}"/>
              </a:ext>
            </a:extLst>
          </p:cNvPr>
          <p:cNvSpPr/>
          <p:nvPr/>
        </p:nvSpPr>
        <p:spPr>
          <a:xfrm>
            <a:off x="2417885" y="2697476"/>
            <a:ext cx="91440" cy="9144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C71258A7-0002-4E7B-94EE-2BB77B6878DF}"/>
              </a:ext>
            </a:extLst>
          </p:cNvPr>
          <p:cNvSpPr/>
          <p:nvPr/>
        </p:nvSpPr>
        <p:spPr>
          <a:xfrm>
            <a:off x="667626" y="3207036"/>
            <a:ext cx="3907302" cy="63887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E1A6774-E5B9-4446-8892-00D3D1B4877D}"/>
              </a:ext>
            </a:extLst>
          </p:cNvPr>
          <p:cNvSpPr txBox="1"/>
          <p:nvPr/>
        </p:nvSpPr>
        <p:spPr>
          <a:xfrm>
            <a:off x="2385781" y="2915113"/>
            <a:ext cx="46897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600" b="1" dirty="0"/>
              <a:t>News</a:t>
            </a:r>
            <a:endParaRPr kumimoji="1" lang="ja-JP" altLang="en-US" sz="1600" b="1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10F5E7EF-03EB-48C2-922D-1B83EA139D89}"/>
              </a:ext>
            </a:extLst>
          </p:cNvPr>
          <p:cNvSpPr txBox="1"/>
          <p:nvPr/>
        </p:nvSpPr>
        <p:spPr>
          <a:xfrm>
            <a:off x="3982054" y="3679882"/>
            <a:ext cx="461665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600" u="sng" dirty="0"/>
              <a:t>すべてを見る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4C1F75C-CA2A-45F4-B952-9D678E132B64}"/>
              </a:ext>
            </a:extLst>
          </p:cNvPr>
          <p:cNvSpPr txBox="1"/>
          <p:nvPr/>
        </p:nvSpPr>
        <p:spPr>
          <a:xfrm>
            <a:off x="843805" y="3314292"/>
            <a:ext cx="1830629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600" dirty="0"/>
              <a:t>2020/09/15</a:t>
            </a:r>
            <a:r>
              <a:rPr kumimoji="1" lang="ja-JP" altLang="en-US" sz="600" dirty="0"/>
              <a:t>　</a:t>
            </a:r>
            <a:r>
              <a:rPr kumimoji="1" lang="ja-JP" altLang="en-US" sz="600" u="sng" dirty="0"/>
              <a:t>ホームページをリニューアルしました。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90D8A833-F62E-400E-A68B-58F11793A770}"/>
              </a:ext>
            </a:extLst>
          </p:cNvPr>
          <p:cNvSpPr txBox="1"/>
          <p:nvPr/>
        </p:nvSpPr>
        <p:spPr>
          <a:xfrm>
            <a:off x="843805" y="3434074"/>
            <a:ext cx="3446456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600" dirty="0"/>
              <a:t>2019/05/18</a:t>
            </a:r>
            <a:r>
              <a:rPr kumimoji="1" lang="ja-JP" altLang="en-US" sz="600" dirty="0"/>
              <a:t>　</a:t>
            </a:r>
            <a:r>
              <a:rPr kumimoji="1" lang="ja-JP" altLang="en-US" sz="600" u="sng" dirty="0"/>
              <a:t>株式会社ユニオン様とミャンマーにおける建設環境金属製品販売の業務提携しました。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B04F427F-E106-4645-8240-B9845D68921C}"/>
              </a:ext>
            </a:extLst>
          </p:cNvPr>
          <p:cNvSpPr txBox="1"/>
          <p:nvPr/>
        </p:nvSpPr>
        <p:spPr>
          <a:xfrm>
            <a:off x="2285020" y="3947081"/>
            <a:ext cx="75341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kumimoji="1" lang="en-US" altLang="ja-JP" sz="1600" b="1" dirty="0"/>
              <a:t>About</a:t>
            </a:r>
            <a:r>
              <a:rPr kumimoji="1" lang="ja-JP" altLang="en-US" sz="1600" b="1" dirty="0"/>
              <a:t> </a:t>
            </a:r>
            <a:r>
              <a:rPr kumimoji="1" lang="en-US" altLang="ja-JP" sz="1600" b="1" dirty="0" err="1"/>
              <a:t>gz</a:t>
            </a:r>
            <a:endParaRPr kumimoji="1" lang="ja-JP" altLang="en-US" sz="1600" b="1" dirty="0"/>
          </a:p>
        </p:txBody>
      </p:sp>
      <p:sp>
        <p:nvSpPr>
          <p:cNvPr id="63" name="四角形: 角を丸くする 62">
            <a:extLst>
              <a:ext uri="{FF2B5EF4-FFF2-40B4-BE49-F238E27FC236}">
                <a16:creationId xmlns:a16="http://schemas.microsoft.com/office/drawing/2014/main" id="{BCF2A6A0-F3CE-4AEB-A99C-B0AA97B8D2FE}"/>
              </a:ext>
            </a:extLst>
          </p:cNvPr>
          <p:cNvSpPr/>
          <p:nvPr/>
        </p:nvSpPr>
        <p:spPr>
          <a:xfrm>
            <a:off x="2158805" y="5656004"/>
            <a:ext cx="914400" cy="2039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solidFill>
                  <a:schemeClr val="tx1"/>
                </a:solidFill>
              </a:rPr>
              <a:t>事業紹介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49060B-6B86-444C-8178-0B15FF7B0BE4}"/>
              </a:ext>
            </a:extLst>
          </p:cNvPr>
          <p:cNvSpPr txBox="1"/>
          <p:nvPr/>
        </p:nvSpPr>
        <p:spPr>
          <a:xfrm>
            <a:off x="2355144" y="7668969"/>
            <a:ext cx="60612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kumimoji="1" lang="en-US" altLang="ja-JP" sz="1600" b="1" dirty="0"/>
              <a:t>Recruit</a:t>
            </a:r>
            <a:endParaRPr kumimoji="1" lang="ja-JP" altLang="en-US" sz="1600" b="1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403505E-0CA6-4810-82C5-0B9940BD43F0}"/>
              </a:ext>
            </a:extLst>
          </p:cNvPr>
          <p:cNvSpPr/>
          <p:nvPr/>
        </p:nvSpPr>
        <p:spPr>
          <a:xfrm>
            <a:off x="667626" y="9513665"/>
            <a:ext cx="3907302" cy="2908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フッター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E6F01731-9895-4C49-8730-A09FCD6AFBBA}"/>
              </a:ext>
            </a:extLst>
          </p:cNvPr>
          <p:cNvSpPr txBox="1"/>
          <p:nvPr/>
        </p:nvSpPr>
        <p:spPr>
          <a:xfrm>
            <a:off x="837405" y="4192350"/>
            <a:ext cx="117211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700" b="1" dirty="0"/>
              <a:t>ゲーム企画・開発・運用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13A5CB6-DC06-4ECF-8DB3-0E9C85D3060F}"/>
              </a:ext>
            </a:extLst>
          </p:cNvPr>
          <p:cNvSpPr txBox="1"/>
          <p:nvPr/>
        </p:nvSpPr>
        <p:spPr>
          <a:xfrm>
            <a:off x="865823" y="5236893"/>
            <a:ext cx="1115282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ja-JP" sz="500" dirty="0"/>
              <a:t>10</a:t>
            </a:r>
            <a:r>
              <a:rPr kumimoji="1" lang="ja-JP" altLang="en-US" sz="500" dirty="0"/>
              <a:t>年に渡り培ってきたノウハウを活かし、新規および版権ゲームの企画提案・開発・運用をお手伝いできます。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922E94F-3A86-4B84-BC03-733B63C7EAD9}"/>
              </a:ext>
            </a:extLst>
          </p:cNvPr>
          <p:cNvSpPr txBox="1"/>
          <p:nvPr/>
        </p:nvSpPr>
        <p:spPr>
          <a:xfrm>
            <a:off x="2074460" y="4192350"/>
            <a:ext cx="112402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700" b="1" dirty="0"/>
              <a:t>VR / AR </a:t>
            </a:r>
            <a:r>
              <a:rPr kumimoji="1" lang="ja-JP" altLang="en-US" sz="700" b="1" dirty="0"/>
              <a:t>コンテンツ開発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E125EE64-9C6D-45A4-B47F-D1E39DBBBB1F}"/>
              </a:ext>
            </a:extLst>
          </p:cNvPr>
          <p:cNvSpPr txBox="1"/>
          <p:nvPr/>
        </p:nvSpPr>
        <p:spPr>
          <a:xfrm>
            <a:off x="2078832" y="5236893"/>
            <a:ext cx="1115282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ja-JP" sz="500" dirty="0"/>
              <a:t>VR</a:t>
            </a:r>
            <a:r>
              <a:rPr kumimoji="1" lang="ja-JP" altLang="en-US" sz="500" dirty="0"/>
              <a:t>・</a:t>
            </a:r>
            <a:r>
              <a:rPr kumimoji="1" lang="en-US" altLang="ja-JP" sz="500" dirty="0"/>
              <a:t>AR</a:t>
            </a:r>
            <a:r>
              <a:rPr kumimoji="1" lang="ja-JP" altLang="en-US" sz="500" dirty="0"/>
              <a:t>用のゲームをはじめ、企業プロモーションや業務向けなど様々なコンテンツの企画提案・開発を行うことができます。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C3CEF5B4-46C8-43D8-88CF-33F0BBCA446E}"/>
              </a:ext>
            </a:extLst>
          </p:cNvPr>
          <p:cNvSpPr txBox="1"/>
          <p:nvPr/>
        </p:nvSpPr>
        <p:spPr>
          <a:xfrm>
            <a:off x="3133744" y="4190836"/>
            <a:ext cx="144142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700" b="1" dirty="0"/>
              <a:t>教育・学習向けコンテンツ開発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BB4509D6-1A13-426A-81D9-143A1FA4FF36}"/>
              </a:ext>
            </a:extLst>
          </p:cNvPr>
          <p:cNvSpPr txBox="1"/>
          <p:nvPr/>
        </p:nvSpPr>
        <p:spPr>
          <a:xfrm>
            <a:off x="3291841" y="5236893"/>
            <a:ext cx="1115282" cy="3804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ja-JP" altLang="en-US" sz="500" dirty="0"/>
              <a:t>ゲームというエンタメ要素のノウハウを活かし、学習塾に向けた教育向け学習コンテンツの開発・運用も行っております。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C0227A45-AA1B-4090-B948-DF24384FA123}"/>
              </a:ext>
            </a:extLst>
          </p:cNvPr>
          <p:cNvSpPr txBox="1"/>
          <p:nvPr/>
        </p:nvSpPr>
        <p:spPr>
          <a:xfrm>
            <a:off x="846837" y="3553623"/>
            <a:ext cx="2600071" cy="923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600" dirty="0"/>
              <a:t>2019/08/03</a:t>
            </a:r>
            <a:r>
              <a:rPr kumimoji="1" lang="ja-JP" altLang="en-US" sz="600" dirty="0"/>
              <a:t>　</a:t>
            </a:r>
            <a:r>
              <a:rPr kumimoji="1" lang="ja-JP" altLang="en-US" sz="600" u="sng" dirty="0"/>
              <a:t>株式会社エボラブルアジア様と資本業務提携をいたしました。</a:t>
            </a:r>
          </a:p>
        </p:txBody>
      </p:sp>
      <p:sp>
        <p:nvSpPr>
          <p:cNvPr id="43" name="吹き出し: 線 (強調線付き) 42">
            <a:extLst>
              <a:ext uri="{FF2B5EF4-FFF2-40B4-BE49-F238E27FC236}">
                <a16:creationId xmlns:a16="http://schemas.microsoft.com/office/drawing/2014/main" id="{5617B284-C85D-461F-B5E5-56D58FC55413}"/>
              </a:ext>
            </a:extLst>
          </p:cNvPr>
          <p:cNvSpPr/>
          <p:nvPr/>
        </p:nvSpPr>
        <p:spPr>
          <a:xfrm>
            <a:off x="3377637" y="5681665"/>
            <a:ext cx="1703512" cy="123111"/>
          </a:xfrm>
          <a:prstGeom prst="accentCallout1">
            <a:avLst>
              <a:gd name="adj1" fmla="val 32898"/>
              <a:gd name="adj2" fmla="val -2518"/>
              <a:gd name="adj3" fmla="val 84991"/>
              <a:gd name="adj4" fmla="val -26480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kumimoji="1" lang="ja-JP" altLang="en-US" sz="800" dirty="0">
                <a:solidFill>
                  <a:srgbClr val="C00000"/>
                </a:solidFill>
              </a:rPr>
              <a:t>ボタン</a:t>
            </a:r>
            <a:r>
              <a:rPr kumimoji="1" lang="en-US" altLang="ja-JP" sz="800" dirty="0">
                <a:solidFill>
                  <a:srgbClr val="C00000"/>
                </a:solidFill>
              </a:rPr>
              <a:t>(</a:t>
            </a:r>
            <a:r>
              <a:rPr kumimoji="1" lang="ja-JP" altLang="en-US" sz="800" dirty="0">
                <a:solidFill>
                  <a:srgbClr val="C00000"/>
                </a:solidFill>
              </a:rPr>
              <a:t>マウスオーバー時に色が反転</a:t>
            </a:r>
            <a:r>
              <a:rPr kumimoji="1" lang="en-US" altLang="ja-JP" sz="800" dirty="0">
                <a:solidFill>
                  <a:srgbClr val="C00000"/>
                </a:solidFill>
              </a:rPr>
              <a:t>)</a:t>
            </a:r>
            <a:endParaRPr kumimoji="1" lang="ja-JP" altLang="en-US" sz="800" dirty="0">
              <a:solidFill>
                <a:srgbClr val="C00000"/>
              </a:solidFill>
            </a:endParaRPr>
          </a:p>
        </p:txBody>
      </p:sp>
      <p:pic>
        <p:nvPicPr>
          <p:cNvPr id="78" name="図 77" descr="写真, テーブル, 食品, 男 が含まれている画像&#10;&#10;自動的に生成された説明">
            <a:extLst>
              <a:ext uri="{FF2B5EF4-FFF2-40B4-BE49-F238E27FC236}">
                <a16:creationId xmlns:a16="http://schemas.microsoft.com/office/drawing/2014/main" id="{50FED43F-1130-483A-8E67-15E5516DF42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2"/>
          <a:stretch/>
        </p:blipFill>
        <p:spPr>
          <a:xfrm>
            <a:off x="659348" y="6087820"/>
            <a:ext cx="1992290" cy="964532"/>
          </a:xfrm>
          <a:prstGeom prst="rect">
            <a:avLst/>
          </a:prstGeom>
        </p:spPr>
      </p:pic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522F07A2-F964-4D04-A2F3-70F40BD85026}"/>
              </a:ext>
            </a:extLst>
          </p:cNvPr>
          <p:cNvSpPr/>
          <p:nvPr/>
        </p:nvSpPr>
        <p:spPr>
          <a:xfrm>
            <a:off x="667626" y="8926009"/>
            <a:ext cx="1995337" cy="25441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000" dirty="0">
                <a:solidFill>
                  <a:schemeClr val="tx1"/>
                </a:solidFill>
              </a:rPr>
              <a:t>採用情報</a:t>
            </a:r>
          </a:p>
        </p:txBody>
      </p:sp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38B85D79-2116-4544-86AC-33C1F1ED12A7}"/>
              </a:ext>
            </a:extLst>
          </p:cNvPr>
          <p:cNvSpPr/>
          <p:nvPr/>
        </p:nvSpPr>
        <p:spPr>
          <a:xfrm>
            <a:off x="2658713" y="8924625"/>
            <a:ext cx="1912687" cy="254414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000" dirty="0">
                <a:solidFill>
                  <a:schemeClr val="tx1"/>
                </a:solidFill>
              </a:rPr>
              <a:t>募集要項</a:t>
            </a:r>
          </a:p>
        </p:txBody>
      </p:sp>
      <p:pic>
        <p:nvPicPr>
          <p:cNvPr id="94" name="図 93" descr="人, 屋内, テレビ, 男 が含まれている画像&#10;&#10;自動的に生成された説明">
            <a:extLst>
              <a:ext uri="{FF2B5EF4-FFF2-40B4-BE49-F238E27FC236}">
                <a16:creationId xmlns:a16="http://schemas.microsoft.com/office/drawing/2014/main" id="{D603B363-6950-4E2F-9306-8BF7EEF3896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7" r="9463" b="29296"/>
          <a:stretch/>
        </p:blipFill>
        <p:spPr>
          <a:xfrm>
            <a:off x="4631855" y="1373104"/>
            <a:ext cx="1655344" cy="779097"/>
          </a:xfrm>
          <a:prstGeom prst="rect">
            <a:avLst/>
          </a:prstGeom>
        </p:spPr>
      </p:pic>
      <p:pic>
        <p:nvPicPr>
          <p:cNvPr id="14" name="図 13" descr="テーブル が含まれている画像&#10;&#10;自動的に生成された説明">
            <a:extLst>
              <a:ext uri="{FF2B5EF4-FFF2-40B4-BE49-F238E27FC236}">
                <a16:creationId xmlns:a16="http://schemas.microsoft.com/office/drawing/2014/main" id="{A5A102B9-2921-4217-B8F5-1630459D818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2" b="17736"/>
          <a:stretch/>
        </p:blipFill>
        <p:spPr>
          <a:xfrm>
            <a:off x="1511355" y="805412"/>
            <a:ext cx="3054152" cy="181469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25156C2-ECE5-47CF-89DC-C610F5A91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031" y="2240267"/>
            <a:ext cx="1584991" cy="91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吹き出し: 線 (強調線付き) 17">
            <a:extLst>
              <a:ext uri="{FF2B5EF4-FFF2-40B4-BE49-F238E27FC236}">
                <a16:creationId xmlns:a16="http://schemas.microsoft.com/office/drawing/2014/main" id="{731D196F-6947-4857-B812-C82D86B1606B}"/>
              </a:ext>
            </a:extLst>
          </p:cNvPr>
          <p:cNvSpPr/>
          <p:nvPr/>
        </p:nvSpPr>
        <p:spPr>
          <a:xfrm>
            <a:off x="4881464" y="999149"/>
            <a:ext cx="1703512" cy="123111"/>
          </a:xfrm>
          <a:prstGeom prst="accentCallout1">
            <a:avLst>
              <a:gd name="adj1" fmla="val 32898"/>
              <a:gd name="adj2" fmla="val -2518"/>
              <a:gd name="adj3" fmla="val 84991"/>
              <a:gd name="adj4" fmla="val -26480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kumimoji="1" lang="ja-JP" altLang="en-US" sz="800" dirty="0">
                <a:solidFill>
                  <a:srgbClr val="C00000"/>
                </a:solidFill>
              </a:rPr>
              <a:t>トップスライドは</a:t>
            </a:r>
            <a:r>
              <a:rPr kumimoji="1" lang="en-US" altLang="ja-JP" sz="800" dirty="0">
                <a:solidFill>
                  <a:srgbClr val="C00000"/>
                </a:solidFill>
              </a:rPr>
              <a:t>3</a:t>
            </a:r>
            <a:r>
              <a:rPr kumimoji="1" lang="ja-JP" altLang="en-US" sz="800" dirty="0">
                <a:solidFill>
                  <a:srgbClr val="C00000"/>
                </a:solidFill>
              </a:rPr>
              <a:t>枚程度を予定</a:t>
            </a:r>
            <a:endParaRPr kumimoji="1" lang="en-US" altLang="ja-JP" sz="800" dirty="0">
              <a:solidFill>
                <a:srgbClr val="C00000"/>
              </a:solidFill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6E8D09A-9191-418F-A213-8046ABDC8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973" y="903756"/>
            <a:ext cx="1147825" cy="18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A7006A29-F0CC-4EAB-8A2D-527368AE6B02}"/>
              </a:ext>
            </a:extLst>
          </p:cNvPr>
          <p:cNvSpPr txBox="1"/>
          <p:nvPr/>
        </p:nvSpPr>
        <p:spPr>
          <a:xfrm>
            <a:off x="700832" y="1134267"/>
            <a:ext cx="3429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100" b="1" i="0" dirty="0">
                <a:solidFill>
                  <a:srgbClr val="222222"/>
                </a:solidFill>
                <a:effectLst/>
                <a:latin typeface="ヒラギノ角ゴ Pro W3"/>
              </a:rPr>
              <a:t>情熱こそが、</a:t>
            </a:r>
            <a:endParaRPr lang="en-US" altLang="ja-JP" sz="1100" b="1" i="0" dirty="0">
              <a:solidFill>
                <a:srgbClr val="222222"/>
              </a:solidFill>
              <a:effectLst/>
              <a:latin typeface="ヒラギノ角ゴ Pro W3"/>
            </a:endParaRPr>
          </a:p>
          <a:p>
            <a:r>
              <a:rPr lang="ja-JP" altLang="en-US" sz="1100" b="1" i="0" dirty="0">
                <a:solidFill>
                  <a:srgbClr val="222222"/>
                </a:solidFill>
                <a:effectLst/>
                <a:latin typeface="ヒラギノ角ゴ Pro W3"/>
              </a:rPr>
              <a:t>無限のアドバンテージ</a:t>
            </a:r>
            <a:endParaRPr lang="ja-JP" altLang="en-US" sz="1100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2114191-7DEB-4147-96B5-0752BEE4661C}"/>
              </a:ext>
            </a:extLst>
          </p:cNvPr>
          <p:cNvSpPr/>
          <p:nvPr/>
        </p:nvSpPr>
        <p:spPr>
          <a:xfrm>
            <a:off x="667629" y="101986"/>
            <a:ext cx="3907302" cy="970202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icture 2" descr="ラインアイコン　ホームシリーズvol.3　AV機器　映像　オーディオ 68924283">
            <a:extLst>
              <a:ext uri="{FF2B5EF4-FFF2-40B4-BE49-F238E27FC236}">
                <a16:creationId xmlns:a16="http://schemas.microsoft.com/office/drawing/2014/main" id="{739E2FB8-0F12-44D8-A50F-0DCC5CEB2A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11" t="36485" r="43292" b="43936"/>
          <a:stretch/>
        </p:blipFill>
        <p:spPr bwMode="auto">
          <a:xfrm>
            <a:off x="1005796" y="4432363"/>
            <a:ext cx="394117" cy="45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ラインアイコン　ホームシリーズvol.3　AV機器　映像　オーディオ 68924283">
            <a:extLst>
              <a:ext uri="{FF2B5EF4-FFF2-40B4-BE49-F238E27FC236}">
                <a16:creationId xmlns:a16="http://schemas.microsoft.com/office/drawing/2014/main" id="{4AA8CA06-89C9-4E53-9807-D294ADEABA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03" t="39964" r="29500" b="47949"/>
          <a:stretch/>
        </p:blipFill>
        <p:spPr bwMode="auto">
          <a:xfrm rot="1419735">
            <a:off x="1025578" y="4872177"/>
            <a:ext cx="426444" cy="30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ラインアイコン　教育シリーズvol.3　オンライン学習 66387586">
            <a:extLst>
              <a:ext uri="{FF2B5EF4-FFF2-40B4-BE49-F238E27FC236}">
                <a16:creationId xmlns:a16="http://schemas.microsoft.com/office/drawing/2014/main" id="{DB662EB1-7AD7-4C03-84AB-9A6D93822F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11" t="55191" r="57676" b="28302"/>
          <a:stretch/>
        </p:blipFill>
        <p:spPr bwMode="auto">
          <a:xfrm>
            <a:off x="1386556" y="4551565"/>
            <a:ext cx="463657" cy="50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ラインアイコン　教育シリーズvol.3　オンライン学習 66387586">
            <a:extLst>
              <a:ext uri="{FF2B5EF4-FFF2-40B4-BE49-F238E27FC236}">
                <a16:creationId xmlns:a16="http://schemas.microsoft.com/office/drawing/2014/main" id="{16E5CF54-2333-4ACC-9D81-FAF7E49EFA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56" t="21035" r="57944" b="65253"/>
          <a:stretch/>
        </p:blipFill>
        <p:spPr bwMode="auto">
          <a:xfrm>
            <a:off x="3795197" y="4593413"/>
            <a:ext cx="563056" cy="56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ラインアイコン　教育シリーズvol.3　オンライン学習 66387586">
            <a:extLst>
              <a:ext uri="{FF2B5EF4-FFF2-40B4-BE49-F238E27FC236}">
                <a16:creationId xmlns:a16="http://schemas.microsoft.com/office/drawing/2014/main" id="{874E85F0-0DF7-4ED1-B61D-77995136DB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8" t="21525" r="71179" b="67948"/>
          <a:stretch/>
        </p:blipFill>
        <p:spPr bwMode="auto">
          <a:xfrm>
            <a:off x="3419938" y="4532952"/>
            <a:ext cx="452514" cy="325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ラインアイコン　ホームシリーズvol.3　AV機器　映像　オーディオ 68924283">
            <a:extLst>
              <a:ext uri="{FF2B5EF4-FFF2-40B4-BE49-F238E27FC236}">
                <a16:creationId xmlns:a16="http://schemas.microsoft.com/office/drawing/2014/main" id="{E3016DF7-1D69-40F4-A1AD-69E91C34B7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98" t="36485" r="2402" b="46132"/>
          <a:stretch/>
        </p:blipFill>
        <p:spPr bwMode="auto">
          <a:xfrm>
            <a:off x="2370828" y="4711777"/>
            <a:ext cx="512647" cy="499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ラインアイコン　ビジネスシリーズvol.2　ビジネス 65506047">
            <a:extLst>
              <a:ext uri="{FF2B5EF4-FFF2-40B4-BE49-F238E27FC236}">
                <a16:creationId xmlns:a16="http://schemas.microsoft.com/office/drawing/2014/main" id="{1808583B-593E-41DF-ACBA-06D0C8DC20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8" t="37067" r="83111" b="44856"/>
          <a:stretch/>
        </p:blipFill>
        <p:spPr bwMode="auto">
          <a:xfrm>
            <a:off x="2133008" y="4656775"/>
            <a:ext cx="317805" cy="328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 descr="ラインアイコン　ビジネスシリーズvol.2　ビジネス 65506047">
            <a:extLst>
              <a:ext uri="{FF2B5EF4-FFF2-40B4-BE49-F238E27FC236}">
                <a16:creationId xmlns:a16="http://schemas.microsoft.com/office/drawing/2014/main" id="{FC692B58-41F4-40B7-9EC6-9990852126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32" t="56027" r="2547" b="29188"/>
          <a:stretch/>
        </p:blipFill>
        <p:spPr bwMode="auto">
          <a:xfrm>
            <a:off x="2622638" y="4480737"/>
            <a:ext cx="347126" cy="29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0" descr="ラインアイコン　スポーツシリーズvol.3　スポーツ 68547942">
            <a:extLst>
              <a:ext uri="{FF2B5EF4-FFF2-40B4-BE49-F238E27FC236}">
                <a16:creationId xmlns:a16="http://schemas.microsoft.com/office/drawing/2014/main" id="{8E6E3834-CDF8-420A-A399-4EC3BC53FD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19" t="72598" r="31462" b="9557"/>
          <a:stretch/>
        </p:blipFill>
        <p:spPr bwMode="auto">
          <a:xfrm>
            <a:off x="2368469" y="4459343"/>
            <a:ext cx="218755" cy="339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0" descr="ラインアイコン　スポーツシリーズvol.3　スポーツ 68547942">
            <a:extLst>
              <a:ext uri="{FF2B5EF4-FFF2-40B4-BE49-F238E27FC236}">
                <a16:creationId xmlns:a16="http://schemas.microsoft.com/office/drawing/2014/main" id="{86551078-5171-4C9C-855D-365855D322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" t="55109" r="83077" b="29110"/>
          <a:stretch/>
        </p:blipFill>
        <p:spPr bwMode="auto">
          <a:xfrm>
            <a:off x="2833262" y="4688185"/>
            <a:ext cx="336624" cy="278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図 41" descr="屋内, テーブル, 建物, 窓 が含まれている画像&#10;&#10;自動的に生成された説明">
            <a:extLst>
              <a:ext uri="{FF2B5EF4-FFF2-40B4-BE49-F238E27FC236}">
                <a16:creationId xmlns:a16="http://schemas.microsoft.com/office/drawing/2014/main" id="{E69D5BFD-E275-4E3C-9152-F96CE48EF400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b="2379"/>
          <a:stretch/>
        </p:blipFill>
        <p:spPr>
          <a:xfrm>
            <a:off x="2656141" y="6088147"/>
            <a:ext cx="1907804" cy="1220254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D345FAB1-85AD-4D87-B783-BB1AC8198BFF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t="-1" b="-461"/>
          <a:stretch/>
        </p:blipFill>
        <p:spPr>
          <a:xfrm>
            <a:off x="671389" y="6085475"/>
            <a:ext cx="1976889" cy="1221542"/>
          </a:xfrm>
          <a:prstGeom prst="rect">
            <a:avLst/>
          </a:prstGeom>
        </p:spPr>
      </p:pic>
      <p:pic>
        <p:nvPicPr>
          <p:cNvPr id="48" name="図 47" descr="屋内, 暮らし, 部屋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1910BB5A-4EFE-4AA8-874A-DADEADD6C9A4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0" b="12418"/>
          <a:stretch/>
        </p:blipFill>
        <p:spPr>
          <a:xfrm>
            <a:off x="2668442" y="7962953"/>
            <a:ext cx="1897478" cy="960288"/>
          </a:xfrm>
          <a:prstGeom prst="rect">
            <a:avLst/>
          </a:prstGeom>
        </p:spPr>
      </p:pic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BA8213A3-2C0F-4582-ACC9-65CB09680A54}"/>
              </a:ext>
            </a:extLst>
          </p:cNvPr>
          <p:cNvSpPr/>
          <p:nvPr/>
        </p:nvSpPr>
        <p:spPr>
          <a:xfrm>
            <a:off x="2668208" y="7961569"/>
            <a:ext cx="1892135" cy="957713"/>
          </a:xfrm>
          <a:prstGeom prst="rect">
            <a:avLst/>
          </a:prstGeom>
          <a:solidFill>
            <a:srgbClr val="FFFFFF"/>
          </a:solidFill>
          <a:ln w="28575">
            <a:solidFill>
              <a:srgbClr val="FC77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3" name="図 52">
            <a:extLst>
              <a:ext uri="{FF2B5EF4-FFF2-40B4-BE49-F238E27FC236}">
                <a16:creationId xmlns:a16="http://schemas.microsoft.com/office/drawing/2014/main" id="{922613B1-EF83-4B28-AE2C-F0D48BAEA27D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35" b="22116"/>
          <a:stretch/>
        </p:blipFill>
        <p:spPr>
          <a:xfrm>
            <a:off x="2701934" y="8149219"/>
            <a:ext cx="1837659" cy="619511"/>
          </a:xfrm>
          <a:prstGeom prst="rect">
            <a:avLst/>
          </a:prstGeom>
        </p:spPr>
      </p:pic>
      <p:sp>
        <p:nvSpPr>
          <p:cNvPr id="41" name="吹き出し: 線 (強調線付き) 40">
            <a:extLst>
              <a:ext uri="{FF2B5EF4-FFF2-40B4-BE49-F238E27FC236}">
                <a16:creationId xmlns:a16="http://schemas.microsoft.com/office/drawing/2014/main" id="{51060330-112B-4464-AE2F-334BFCD7C21D}"/>
              </a:ext>
            </a:extLst>
          </p:cNvPr>
          <p:cNvSpPr/>
          <p:nvPr/>
        </p:nvSpPr>
        <p:spPr>
          <a:xfrm>
            <a:off x="4898641" y="449046"/>
            <a:ext cx="1703512" cy="246221"/>
          </a:xfrm>
          <a:prstGeom prst="accentCallout1">
            <a:avLst>
              <a:gd name="adj1" fmla="val 32898"/>
              <a:gd name="adj2" fmla="val -2518"/>
              <a:gd name="adj3" fmla="val 79096"/>
              <a:gd name="adj4" fmla="val -77175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kumimoji="1" lang="ja-JP" altLang="en-US" sz="800" dirty="0">
                <a:solidFill>
                  <a:srgbClr val="C00000"/>
                </a:solidFill>
              </a:rPr>
              <a:t>ブログを変更して</a:t>
            </a:r>
            <a:endParaRPr kumimoji="1" lang="en-US" altLang="ja-JP" sz="800" dirty="0">
              <a:solidFill>
                <a:srgbClr val="C00000"/>
              </a:solidFill>
            </a:endParaRPr>
          </a:p>
          <a:p>
            <a:r>
              <a:rPr kumimoji="1" lang="ja-JP" altLang="en-US" sz="800" dirty="0">
                <a:solidFill>
                  <a:srgbClr val="C00000"/>
                </a:solidFill>
              </a:rPr>
              <a:t>ニュースにしています。</a:t>
            </a:r>
            <a:endParaRPr kumimoji="1" lang="en-US" altLang="ja-JP" sz="800" dirty="0">
              <a:solidFill>
                <a:srgbClr val="C00000"/>
              </a:solidFill>
            </a:endParaRPr>
          </a:p>
        </p:txBody>
      </p:sp>
      <p:sp>
        <p:nvSpPr>
          <p:cNvPr id="21" name="吹き出し: 線 (強調線付き) 20">
            <a:extLst>
              <a:ext uri="{FF2B5EF4-FFF2-40B4-BE49-F238E27FC236}">
                <a16:creationId xmlns:a16="http://schemas.microsoft.com/office/drawing/2014/main" id="{2885DF7E-430D-401F-BA03-2E745F8D44D8}"/>
              </a:ext>
            </a:extLst>
          </p:cNvPr>
          <p:cNvSpPr/>
          <p:nvPr/>
        </p:nvSpPr>
        <p:spPr>
          <a:xfrm>
            <a:off x="4667031" y="6131595"/>
            <a:ext cx="1969989" cy="861774"/>
          </a:xfrm>
          <a:prstGeom prst="accentCallout1">
            <a:avLst>
              <a:gd name="adj1" fmla="val 32898"/>
              <a:gd name="adj2" fmla="val -2518"/>
              <a:gd name="adj3" fmla="val 62885"/>
              <a:gd name="adj4" fmla="val -26158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kumimoji="1" lang="ja-JP" altLang="en-US" sz="800" dirty="0">
                <a:solidFill>
                  <a:srgbClr val="C00000"/>
                </a:solidFill>
              </a:rPr>
              <a:t>画像を押しても飛べるように</a:t>
            </a:r>
            <a:r>
              <a:rPr kumimoji="1" lang="en-US" altLang="ja-JP" sz="800" dirty="0">
                <a:solidFill>
                  <a:srgbClr val="C00000"/>
                </a:solidFill>
              </a:rPr>
              <a:t>(</a:t>
            </a:r>
            <a:r>
              <a:rPr kumimoji="1" lang="ja-JP" altLang="en-US" sz="800" dirty="0">
                <a:solidFill>
                  <a:srgbClr val="C00000"/>
                </a:solidFill>
              </a:rPr>
              <a:t>マウスオーバー時に色が変わる、または画像が拡大されるように</a:t>
            </a:r>
            <a:r>
              <a:rPr kumimoji="1" lang="en-US" altLang="ja-JP" sz="800" dirty="0">
                <a:solidFill>
                  <a:srgbClr val="C00000"/>
                </a:solidFill>
              </a:rPr>
              <a:t>)</a:t>
            </a:r>
            <a:br>
              <a:rPr kumimoji="1" lang="en-US" altLang="ja-JP" sz="800" dirty="0">
                <a:solidFill>
                  <a:srgbClr val="C00000"/>
                </a:solidFill>
              </a:rPr>
            </a:br>
            <a:r>
              <a:rPr kumimoji="1" lang="ja-JP" altLang="en-US" sz="800" dirty="0">
                <a:solidFill>
                  <a:srgbClr val="C00000"/>
                </a:solidFill>
              </a:rPr>
              <a:t>以下のサイトの使用を参考に</a:t>
            </a:r>
            <a:endParaRPr kumimoji="1" lang="en-US" altLang="ja-JP" sz="800" dirty="0">
              <a:solidFill>
                <a:srgbClr val="C00000"/>
              </a:solidFill>
            </a:endParaRPr>
          </a:p>
          <a:p>
            <a:r>
              <a:rPr kumimoji="1" lang="en-US" altLang="ja-JP" sz="800" dirty="0">
                <a:solidFill>
                  <a:srgbClr val="C00000"/>
                </a:solidFill>
              </a:rPr>
              <a:t>https://recruit.aiming-inc.com/</a:t>
            </a:r>
          </a:p>
          <a:p>
            <a:endParaRPr kumimoji="1" lang="en-US" altLang="ja-JP" sz="800" dirty="0">
              <a:solidFill>
                <a:srgbClr val="C00000"/>
              </a:solidFill>
            </a:endParaRPr>
          </a:p>
          <a:p>
            <a:r>
              <a:rPr kumimoji="1" lang="ja-JP" altLang="en-US" sz="800" dirty="0">
                <a:solidFill>
                  <a:srgbClr val="C00000"/>
                </a:solidFill>
              </a:rPr>
              <a:t>「実績、会社情報、採用情報、募集要項」</a:t>
            </a:r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026F4DA2-EE03-437B-B77B-3134F4F6397C}"/>
              </a:ext>
            </a:extLst>
          </p:cNvPr>
          <p:cNvSpPr/>
          <p:nvPr/>
        </p:nvSpPr>
        <p:spPr>
          <a:xfrm>
            <a:off x="667634" y="7053987"/>
            <a:ext cx="1995337" cy="254414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000" dirty="0">
                <a:solidFill>
                  <a:schemeClr val="tx1"/>
                </a:solidFill>
              </a:rPr>
              <a:t>実績</a:t>
            </a:r>
          </a:p>
        </p:txBody>
      </p:sp>
      <p:sp>
        <p:nvSpPr>
          <p:cNvPr id="73" name="正方形/長方形 72">
            <a:extLst>
              <a:ext uri="{FF2B5EF4-FFF2-40B4-BE49-F238E27FC236}">
                <a16:creationId xmlns:a16="http://schemas.microsoft.com/office/drawing/2014/main" id="{15387767-6842-4509-9C03-9AA283AFEF25}"/>
              </a:ext>
            </a:extLst>
          </p:cNvPr>
          <p:cNvSpPr/>
          <p:nvPr/>
        </p:nvSpPr>
        <p:spPr>
          <a:xfrm>
            <a:off x="2658721" y="7052603"/>
            <a:ext cx="1912687" cy="254414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000" dirty="0">
                <a:solidFill>
                  <a:schemeClr val="tx1"/>
                </a:solidFill>
              </a:rPr>
              <a:t>会社情報</a:t>
            </a:r>
          </a:p>
        </p:txBody>
      </p:sp>
    </p:spTree>
    <p:extLst>
      <p:ext uri="{BB962C8B-B14F-4D97-AF65-F5344CB8AC3E}">
        <p14:creationId xmlns:p14="http://schemas.microsoft.com/office/powerpoint/2010/main" val="681897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927A7B1-7025-4D74-9FB6-DE3F13C298D1}"/>
              </a:ext>
            </a:extLst>
          </p:cNvPr>
          <p:cNvSpPr/>
          <p:nvPr/>
        </p:nvSpPr>
        <p:spPr>
          <a:xfrm>
            <a:off x="589015" y="828332"/>
            <a:ext cx="3907302" cy="6537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ビジョン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2114191-7DEB-4147-96B5-0752BEE4661C}"/>
              </a:ext>
            </a:extLst>
          </p:cNvPr>
          <p:cNvSpPr/>
          <p:nvPr/>
        </p:nvSpPr>
        <p:spPr>
          <a:xfrm>
            <a:off x="589018" y="84399"/>
            <a:ext cx="3907302" cy="948923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 descr="記号 が含まれている画像&#10;&#10;自動的に生成された説明">
            <a:extLst>
              <a:ext uri="{FF2B5EF4-FFF2-40B4-BE49-F238E27FC236}">
                <a16:creationId xmlns:a16="http://schemas.microsoft.com/office/drawing/2014/main" id="{073EEF9B-6D0E-4AC7-9EF4-5D09802DC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38" y="119572"/>
            <a:ext cx="339970" cy="33997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010DC79-2345-4AB0-A961-A7B355173735}"/>
              </a:ext>
            </a:extLst>
          </p:cNvPr>
          <p:cNvSpPr/>
          <p:nvPr/>
        </p:nvSpPr>
        <p:spPr>
          <a:xfrm>
            <a:off x="2928364" y="184197"/>
            <a:ext cx="1466554" cy="2608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グラフィックス 11" descr="封筒">
            <a:extLst>
              <a:ext uri="{FF2B5EF4-FFF2-40B4-BE49-F238E27FC236}">
                <a16:creationId xmlns:a16="http://schemas.microsoft.com/office/drawing/2014/main" id="{B1B6BF47-5779-411D-8F9A-1999CA1A81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09839" y="176284"/>
            <a:ext cx="276664" cy="276664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7A12546-15FC-439B-8F8F-FC6809B3CE1F}"/>
              </a:ext>
            </a:extLst>
          </p:cNvPr>
          <p:cNvSpPr txBox="1"/>
          <p:nvPr/>
        </p:nvSpPr>
        <p:spPr>
          <a:xfrm>
            <a:off x="3362564" y="222283"/>
            <a:ext cx="92333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お問い合わせ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05B7173-E1A6-4041-8A4E-61F41A66811A}"/>
              </a:ext>
            </a:extLst>
          </p:cNvPr>
          <p:cNvSpPr txBox="1"/>
          <p:nvPr/>
        </p:nvSpPr>
        <p:spPr>
          <a:xfrm>
            <a:off x="634738" y="839673"/>
            <a:ext cx="1756037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700" dirty="0"/>
              <a:t>HOME</a:t>
            </a:r>
            <a:r>
              <a:rPr lang="ja-JP" altLang="en-US" sz="700" dirty="0"/>
              <a:t> </a:t>
            </a:r>
            <a:r>
              <a:rPr lang="en-US" altLang="ja-JP" sz="700" dirty="0"/>
              <a:t>/ </a:t>
            </a:r>
            <a:r>
              <a:rPr lang="ja-JP" altLang="en-US" sz="700" dirty="0"/>
              <a:t>会社情報</a:t>
            </a:r>
            <a:r>
              <a:rPr lang="en-US" altLang="ja-JP" sz="700" dirty="0"/>
              <a:t>/ </a:t>
            </a:r>
            <a:r>
              <a:rPr lang="ja-JP" altLang="en-US" sz="700" dirty="0"/>
              <a:t>ビジョン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FA44D43-6398-4871-94A6-FB98D62D942A}"/>
              </a:ext>
            </a:extLst>
          </p:cNvPr>
          <p:cNvSpPr/>
          <p:nvPr/>
        </p:nvSpPr>
        <p:spPr>
          <a:xfrm>
            <a:off x="589015" y="9282824"/>
            <a:ext cx="3907302" cy="2908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フッター</a:t>
            </a:r>
          </a:p>
        </p:txBody>
      </p:sp>
      <p:graphicFrame>
        <p:nvGraphicFramePr>
          <p:cNvPr id="9" name="表 16">
            <a:extLst>
              <a:ext uri="{FF2B5EF4-FFF2-40B4-BE49-F238E27FC236}">
                <a16:creationId xmlns:a16="http://schemas.microsoft.com/office/drawing/2014/main" id="{0535C916-512A-484A-9B45-35DECBB5DF6F}"/>
              </a:ext>
            </a:extLst>
          </p:cNvPr>
          <p:cNvGraphicFramePr>
            <a:graphicFrameLocks noGrp="1"/>
          </p:cNvGraphicFramePr>
          <p:nvPr/>
        </p:nvGraphicFramePr>
        <p:xfrm>
          <a:off x="594295" y="529443"/>
          <a:ext cx="3907300" cy="24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1460">
                  <a:extLst>
                    <a:ext uri="{9D8B030D-6E8A-4147-A177-3AD203B41FA5}">
                      <a16:colId xmlns:a16="http://schemas.microsoft.com/office/drawing/2014/main" val="3660588215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1866317032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669644206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2937508107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548927035"/>
                    </a:ext>
                  </a:extLst>
                </a:gridCol>
              </a:tblGrid>
              <a:tr h="2391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実績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事業紹介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会社情報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ニュース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採用情報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372336"/>
                  </a:ext>
                </a:extLst>
              </a:tr>
            </a:tbl>
          </a:graphicData>
        </a:graphic>
      </p:graphicFrame>
      <p:sp>
        <p:nvSpPr>
          <p:cNvPr id="15" name="コンテンツ プレースホルダー 2">
            <a:extLst>
              <a:ext uri="{FF2B5EF4-FFF2-40B4-BE49-F238E27FC236}">
                <a16:creationId xmlns:a16="http://schemas.microsoft.com/office/drawing/2014/main" id="{34393493-68C1-4D7D-8581-BC37A59A928B}"/>
              </a:ext>
            </a:extLst>
          </p:cNvPr>
          <p:cNvSpPr txBox="1">
            <a:spLocks/>
          </p:cNvSpPr>
          <p:nvPr/>
        </p:nvSpPr>
        <p:spPr>
          <a:xfrm>
            <a:off x="1243633" y="5038264"/>
            <a:ext cx="2598066" cy="1373966"/>
          </a:xfrm>
          <a:prstGeom prst="rect">
            <a:avLst/>
          </a:prstGeom>
        </p:spPr>
        <p:txBody>
          <a:bodyPr vert="horz" wrap="square" lIns="90000" tIns="45720" rIns="91440" bIns="45720" rtlCol="0">
            <a:sp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50" b="1" dirty="0">
                <a:solidFill>
                  <a:srgbClr val="F67300"/>
                </a:solidFill>
              </a:rPr>
              <a:t>情熱をもって取り組む</a:t>
            </a:r>
            <a:endParaRPr lang="en-US" altLang="ja-JP" sz="1050" b="1" dirty="0">
              <a:solidFill>
                <a:srgbClr val="F67300"/>
              </a:solidFill>
            </a:endParaRPr>
          </a:p>
          <a:p>
            <a:r>
              <a:rPr lang="en-US" altLang="ja-JP" sz="600" dirty="0"/>
              <a:t>create with great zeal </a:t>
            </a:r>
            <a:r>
              <a:rPr lang="ja-JP" altLang="en-US" sz="600" dirty="0"/>
              <a:t>のプロフェッショナル精神をもつ</a:t>
            </a:r>
            <a:r>
              <a:rPr lang="ja-JP" altLang="en-US" sz="900" dirty="0"/>
              <a:t>​</a:t>
            </a:r>
            <a:endParaRPr lang="ja-JP" altLang="en-US" sz="1050" dirty="0"/>
          </a:p>
          <a:p>
            <a:r>
              <a:rPr lang="ja-JP" altLang="en-US" sz="1050" b="1" dirty="0">
                <a:solidFill>
                  <a:srgbClr val="F67300"/>
                </a:solidFill>
              </a:rPr>
              <a:t>​事業家として成長する</a:t>
            </a:r>
            <a:endParaRPr lang="en-US" altLang="ja-JP" sz="1050" b="1" dirty="0">
              <a:solidFill>
                <a:srgbClr val="F67300"/>
              </a:solidFill>
            </a:endParaRPr>
          </a:p>
          <a:p>
            <a:r>
              <a:rPr lang="ja-JP" altLang="en-US" sz="600" dirty="0"/>
              <a:t>成長市場にこだわり利益を創出、社会に貢献する</a:t>
            </a:r>
            <a:endParaRPr lang="ja-JP" altLang="en-US" sz="1050" dirty="0"/>
          </a:p>
          <a:p>
            <a:r>
              <a:rPr lang="ja-JP" altLang="en-US" sz="1050" dirty="0"/>
              <a:t>​</a:t>
            </a:r>
            <a:r>
              <a:rPr lang="ja-JP" altLang="en-US" sz="1050" b="1" dirty="0">
                <a:solidFill>
                  <a:srgbClr val="F67300"/>
                </a:solidFill>
              </a:rPr>
              <a:t>人生を謳歌する</a:t>
            </a:r>
          </a:p>
          <a:p>
            <a:r>
              <a:rPr lang="ja-JP" altLang="en-US" sz="600" dirty="0"/>
              <a:t>一人一人のワクワクを追求し一生青春の気概で挑戦する</a:t>
            </a:r>
            <a:r>
              <a:rPr lang="ja-JP" altLang="en-US" sz="900" dirty="0"/>
              <a:t>​</a:t>
            </a:r>
            <a:endParaRPr lang="ja-JP" altLang="en-US" sz="600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614EA13-B9AF-46B3-A76F-3A148D1CC69A}"/>
              </a:ext>
            </a:extLst>
          </p:cNvPr>
          <p:cNvSpPr txBox="1"/>
          <p:nvPr/>
        </p:nvSpPr>
        <p:spPr>
          <a:xfrm>
            <a:off x="753174" y="4797329"/>
            <a:ext cx="177582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900" b="1" dirty="0"/>
              <a:t>社是</a:t>
            </a:r>
            <a:endParaRPr lang="en-US" altLang="ja-JP" sz="7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308B829-BB0E-4CCF-AC57-2BE8B51EE399}"/>
              </a:ext>
            </a:extLst>
          </p:cNvPr>
          <p:cNvSpPr txBox="1"/>
          <p:nvPr/>
        </p:nvSpPr>
        <p:spPr>
          <a:xfrm>
            <a:off x="816261" y="6963215"/>
            <a:ext cx="177582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900" b="1" dirty="0"/>
              <a:t>経営理念・経営ビジョン</a:t>
            </a:r>
            <a:endParaRPr lang="en-US" altLang="ja-JP" sz="700" dirty="0"/>
          </a:p>
        </p:txBody>
      </p:sp>
      <p:sp>
        <p:nvSpPr>
          <p:cNvPr id="19" name="コンテンツ プレースホルダー 2">
            <a:extLst>
              <a:ext uri="{FF2B5EF4-FFF2-40B4-BE49-F238E27FC236}">
                <a16:creationId xmlns:a16="http://schemas.microsoft.com/office/drawing/2014/main" id="{ADB17C9C-1016-4FE9-9CA8-F4BA35B25542}"/>
              </a:ext>
            </a:extLst>
          </p:cNvPr>
          <p:cNvSpPr txBox="1">
            <a:spLocks/>
          </p:cNvSpPr>
          <p:nvPr/>
        </p:nvSpPr>
        <p:spPr>
          <a:xfrm>
            <a:off x="896929" y="7267148"/>
            <a:ext cx="3264139" cy="1664302"/>
          </a:xfrm>
          <a:prstGeom prst="rect">
            <a:avLst/>
          </a:prstGeom>
        </p:spPr>
        <p:txBody>
          <a:bodyPr vert="horz" wrap="square" lIns="90000" tIns="45720" rIns="91440" bIns="45720" rtlCol="0">
            <a:sp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600" dirty="0"/>
              <a:t>経営理念～従業員との約束～</a:t>
            </a:r>
            <a:endParaRPr lang="ja-JP" altLang="en-US" sz="1050" dirty="0"/>
          </a:p>
          <a:p>
            <a:r>
              <a:rPr lang="ja-JP" altLang="en-US" sz="1050" b="1" dirty="0">
                <a:solidFill>
                  <a:srgbClr val="F67300"/>
                </a:solidFill>
              </a:rPr>
              <a:t>​社員の可能性を信じ・切り拓き、</a:t>
            </a:r>
            <a:endParaRPr lang="en-US" altLang="ja-JP" sz="1050" b="1" dirty="0">
              <a:solidFill>
                <a:srgbClr val="F67300"/>
              </a:solidFill>
            </a:endParaRPr>
          </a:p>
          <a:p>
            <a:r>
              <a:rPr lang="ja-JP" altLang="en-US" sz="1050" b="1" dirty="0">
                <a:solidFill>
                  <a:srgbClr val="F67300"/>
                </a:solidFill>
              </a:rPr>
              <a:t>事業家に育てる</a:t>
            </a:r>
            <a:endParaRPr lang="en-US" altLang="ja-JP" sz="1050" b="1" dirty="0">
              <a:solidFill>
                <a:srgbClr val="F67300"/>
              </a:solidFill>
            </a:endParaRPr>
          </a:p>
          <a:p>
            <a:endParaRPr lang="en-US" altLang="ja-JP" sz="600" dirty="0"/>
          </a:p>
          <a:p>
            <a:r>
              <a:rPr lang="ja-JP" altLang="en-US" sz="600" dirty="0"/>
              <a:t>経営ビジョン～当社が目指す目標～</a:t>
            </a:r>
            <a:r>
              <a:rPr lang="ja-JP" altLang="en-US" sz="1050" dirty="0"/>
              <a:t>​</a:t>
            </a:r>
          </a:p>
          <a:p>
            <a:r>
              <a:rPr lang="ja-JP" altLang="en-US" sz="1050" dirty="0"/>
              <a:t>​</a:t>
            </a:r>
            <a:r>
              <a:rPr lang="ja-JP" altLang="en-US" sz="1050" b="1" dirty="0">
                <a:solidFill>
                  <a:srgbClr val="F67300"/>
                </a:solidFill>
              </a:rPr>
              <a:t>アジアで一番の人材輩出会社となり、</a:t>
            </a:r>
            <a:endParaRPr lang="en-US" altLang="ja-JP" sz="1050" b="1" dirty="0">
              <a:solidFill>
                <a:srgbClr val="F67300"/>
              </a:solidFill>
            </a:endParaRPr>
          </a:p>
          <a:p>
            <a:r>
              <a:rPr lang="ja-JP" altLang="en-US" sz="1050" b="1" dirty="0">
                <a:solidFill>
                  <a:srgbClr val="F67300"/>
                </a:solidFill>
              </a:rPr>
              <a:t>成長する事業創造に挑戦し続ける。</a:t>
            </a:r>
            <a:endParaRPr lang="en-US" altLang="ja-JP" sz="1050" b="1" dirty="0">
              <a:solidFill>
                <a:srgbClr val="F67300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53E2C85-36B8-4C35-B6DB-A072734A0FDE}"/>
              </a:ext>
            </a:extLst>
          </p:cNvPr>
          <p:cNvSpPr txBox="1"/>
          <p:nvPr/>
        </p:nvSpPr>
        <p:spPr>
          <a:xfrm>
            <a:off x="804723" y="1583961"/>
            <a:ext cx="177582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900" b="1" dirty="0"/>
              <a:t>スローガン</a:t>
            </a:r>
            <a:endParaRPr lang="en-US" altLang="ja-JP" sz="700" dirty="0"/>
          </a:p>
        </p:txBody>
      </p:sp>
      <p:pic>
        <p:nvPicPr>
          <p:cNvPr id="20" name="図 19" descr="夜空に光っている太陽&#10;&#10;自動的に生成された説明">
            <a:extLst>
              <a:ext uri="{FF2B5EF4-FFF2-40B4-BE49-F238E27FC236}">
                <a16:creationId xmlns:a16="http://schemas.microsoft.com/office/drawing/2014/main" id="{34D1DEB7-F598-40B3-85F0-C9F2AB6B48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111" y="1844948"/>
            <a:ext cx="3151950" cy="1772972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54D94F2E-B06B-4688-BDE3-86BFF277F6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714" y="2567475"/>
            <a:ext cx="2786743" cy="326857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073712B-ECC2-4226-9730-1CC9C1CB3E55}"/>
              </a:ext>
            </a:extLst>
          </p:cNvPr>
          <p:cNvSpPr txBox="1"/>
          <p:nvPr/>
        </p:nvSpPr>
        <p:spPr>
          <a:xfrm>
            <a:off x="785688" y="3701206"/>
            <a:ext cx="351395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700" dirty="0"/>
              <a:t>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</a:t>
            </a:r>
            <a:endParaRPr lang="en-US" altLang="ja-JP" sz="700" dirty="0"/>
          </a:p>
        </p:txBody>
      </p:sp>
    </p:spTree>
    <p:extLst>
      <p:ext uri="{BB962C8B-B14F-4D97-AF65-F5344CB8AC3E}">
        <p14:creationId xmlns:p14="http://schemas.microsoft.com/office/powerpoint/2010/main" val="2940168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1AE1DBA1-8648-4FC0-BFC5-C4C6381AFCEA}"/>
              </a:ext>
            </a:extLst>
          </p:cNvPr>
          <p:cNvSpPr/>
          <p:nvPr/>
        </p:nvSpPr>
        <p:spPr>
          <a:xfrm>
            <a:off x="589015" y="828332"/>
            <a:ext cx="3907302" cy="6537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アクセス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2114191-7DEB-4147-96B5-0752BEE4661C}"/>
              </a:ext>
            </a:extLst>
          </p:cNvPr>
          <p:cNvSpPr/>
          <p:nvPr/>
        </p:nvSpPr>
        <p:spPr>
          <a:xfrm>
            <a:off x="589018" y="84401"/>
            <a:ext cx="3907302" cy="525618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 descr="記号 が含まれている画像&#10;&#10;自動的に生成された説明">
            <a:extLst>
              <a:ext uri="{FF2B5EF4-FFF2-40B4-BE49-F238E27FC236}">
                <a16:creationId xmlns:a16="http://schemas.microsoft.com/office/drawing/2014/main" id="{073EEF9B-6D0E-4AC7-9EF4-5D09802DC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38" y="119572"/>
            <a:ext cx="339970" cy="33997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010DC79-2345-4AB0-A961-A7B355173735}"/>
              </a:ext>
            </a:extLst>
          </p:cNvPr>
          <p:cNvSpPr/>
          <p:nvPr/>
        </p:nvSpPr>
        <p:spPr>
          <a:xfrm>
            <a:off x="2928364" y="184197"/>
            <a:ext cx="1466554" cy="2608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グラフィックス 11" descr="封筒">
            <a:extLst>
              <a:ext uri="{FF2B5EF4-FFF2-40B4-BE49-F238E27FC236}">
                <a16:creationId xmlns:a16="http://schemas.microsoft.com/office/drawing/2014/main" id="{B1B6BF47-5779-411D-8F9A-1999CA1A81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09839" y="176284"/>
            <a:ext cx="276664" cy="276664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7A12546-15FC-439B-8F8F-FC6809B3CE1F}"/>
              </a:ext>
            </a:extLst>
          </p:cNvPr>
          <p:cNvSpPr txBox="1"/>
          <p:nvPr/>
        </p:nvSpPr>
        <p:spPr>
          <a:xfrm>
            <a:off x="3362564" y="222283"/>
            <a:ext cx="92333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お問い合わせ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403505E-0CA6-4810-82C5-0B9940BD43F0}"/>
              </a:ext>
            </a:extLst>
          </p:cNvPr>
          <p:cNvSpPr/>
          <p:nvPr/>
        </p:nvSpPr>
        <p:spPr>
          <a:xfrm>
            <a:off x="589015" y="5049781"/>
            <a:ext cx="3907302" cy="2908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フッター</a:t>
            </a:r>
          </a:p>
        </p:txBody>
      </p:sp>
      <p:sp>
        <p:nvSpPr>
          <p:cNvPr id="7" name="吹き出し: 線 (強調線付き) 6">
            <a:extLst>
              <a:ext uri="{FF2B5EF4-FFF2-40B4-BE49-F238E27FC236}">
                <a16:creationId xmlns:a16="http://schemas.microsoft.com/office/drawing/2014/main" id="{ED1A9C15-EEF2-4A13-8BFC-D296820D82F9}"/>
              </a:ext>
            </a:extLst>
          </p:cNvPr>
          <p:cNvSpPr/>
          <p:nvPr/>
        </p:nvSpPr>
        <p:spPr>
          <a:xfrm>
            <a:off x="4679241" y="3542691"/>
            <a:ext cx="1703512" cy="161583"/>
          </a:xfrm>
          <a:prstGeom prst="accentCallout1">
            <a:avLst>
              <a:gd name="adj1" fmla="val 32898"/>
              <a:gd name="adj2" fmla="val -2518"/>
              <a:gd name="adj3" fmla="val 81061"/>
              <a:gd name="adj4" fmla="val -74566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kumimoji="1" lang="ja-JP" altLang="en-US" sz="1050" dirty="0">
                <a:solidFill>
                  <a:srgbClr val="C00000"/>
                </a:solidFill>
              </a:rPr>
              <a:t>原稿はダミー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05B7173-E1A6-4041-8A4E-61F41A66811A}"/>
              </a:ext>
            </a:extLst>
          </p:cNvPr>
          <p:cNvSpPr txBox="1"/>
          <p:nvPr/>
        </p:nvSpPr>
        <p:spPr>
          <a:xfrm>
            <a:off x="634738" y="839673"/>
            <a:ext cx="1756037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700" dirty="0"/>
              <a:t>HOME</a:t>
            </a:r>
            <a:r>
              <a:rPr lang="ja-JP" altLang="en-US" sz="700" dirty="0"/>
              <a:t> </a:t>
            </a:r>
            <a:r>
              <a:rPr lang="en-US" altLang="ja-JP" sz="700" dirty="0"/>
              <a:t>/ </a:t>
            </a:r>
            <a:r>
              <a:rPr lang="ja-JP" altLang="en-US" sz="700" dirty="0"/>
              <a:t>会社情報</a:t>
            </a:r>
            <a:r>
              <a:rPr lang="en-US" altLang="ja-JP" sz="700" dirty="0"/>
              <a:t>/ </a:t>
            </a:r>
            <a:r>
              <a:rPr lang="ja-JP" altLang="en-US" sz="700" dirty="0"/>
              <a:t>アクセス</a:t>
            </a:r>
          </a:p>
        </p:txBody>
      </p:sp>
      <p:graphicFrame>
        <p:nvGraphicFramePr>
          <p:cNvPr id="24" name="表 16">
            <a:extLst>
              <a:ext uri="{FF2B5EF4-FFF2-40B4-BE49-F238E27FC236}">
                <a16:creationId xmlns:a16="http://schemas.microsoft.com/office/drawing/2014/main" id="{7FC77613-95BC-4D4B-979F-45EA3CDA0DED}"/>
              </a:ext>
            </a:extLst>
          </p:cNvPr>
          <p:cNvGraphicFramePr>
            <a:graphicFrameLocks noGrp="1"/>
          </p:cNvGraphicFramePr>
          <p:nvPr/>
        </p:nvGraphicFramePr>
        <p:xfrm>
          <a:off x="594295" y="529443"/>
          <a:ext cx="3907300" cy="24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1460">
                  <a:extLst>
                    <a:ext uri="{9D8B030D-6E8A-4147-A177-3AD203B41FA5}">
                      <a16:colId xmlns:a16="http://schemas.microsoft.com/office/drawing/2014/main" val="3660588215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1866317032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669644206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2937508107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548927035"/>
                    </a:ext>
                  </a:extLst>
                </a:gridCol>
              </a:tblGrid>
              <a:tr h="2391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実績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事業紹介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会社情報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ニュース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採用情報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372336"/>
                  </a:ext>
                </a:extLst>
              </a:tr>
            </a:tbl>
          </a:graphicData>
        </a:graphic>
      </p:graphicFrame>
      <p:pic>
        <p:nvPicPr>
          <p:cNvPr id="3" name="図 2">
            <a:extLst>
              <a:ext uri="{FF2B5EF4-FFF2-40B4-BE49-F238E27FC236}">
                <a16:creationId xmlns:a16="http://schemas.microsoft.com/office/drawing/2014/main" id="{66D11AB3-C1D7-4D32-BCC3-104C8BCF62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060" y="1607477"/>
            <a:ext cx="3105207" cy="2096797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18F171F-2FFC-479D-88B7-3700A42418A0}"/>
              </a:ext>
            </a:extLst>
          </p:cNvPr>
          <p:cNvSpPr txBox="1"/>
          <p:nvPr/>
        </p:nvSpPr>
        <p:spPr>
          <a:xfrm>
            <a:off x="804723" y="3852382"/>
            <a:ext cx="3513955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900" b="1" dirty="0"/>
              <a:t>本社所在地</a:t>
            </a:r>
            <a:endParaRPr lang="en-US" altLang="ja-JP" sz="700" b="1" dirty="0"/>
          </a:p>
          <a:p>
            <a:r>
              <a:rPr kumimoji="1" lang="ja-JP" altLang="en-US" sz="700" b="0" dirty="0">
                <a:solidFill>
                  <a:schemeClr val="tx1"/>
                </a:solidFill>
              </a:rPr>
              <a:t>〒</a:t>
            </a:r>
            <a:r>
              <a:rPr kumimoji="1" lang="en-US" altLang="ja-JP" sz="700" b="0" dirty="0">
                <a:solidFill>
                  <a:schemeClr val="tx1"/>
                </a:solidFill>
              </a:rPr>
              <a:t>550-0001</a:t>
            </a:r>
          </a:p>
          <a:p>
            <a:r>
              <a:rPr kumimoji="1" lang="ja-JP" altLang="en-US" sz="700" b="0" dirty="0">
                <a:solidFill>
                  <a:schemeClr val="tx1"/>
                </a:solidFill>
              </a:rPr>
              <a:t>大阪市西区土佐堀</a:t>
            </a:r>
            <a:r>
              <a:rPr kumimoji="1" lang="en-US" altLang="ja-JP" sz="700" b="0" dirty="0">
                <a:solidFill>
                  <a:schemeClr val="tx1"/>
                </a:solidFill>
              </a:rPr>
              <a:t>1-5-11 </a:t>
            </a:r>
            <a:r>
              <a:rPr kumimoji="1" lang="ja-JP" altLang="en-US" sz="700" b="0" dirty="0">
                <a:solidFill>
                  <a:schemeClr val="tx1"/>
                </a:solidFill>
              </a:rPr>
              <a:t>土佐堀プライム </a:t>
            </a:r>
            <a:r>
              <a:rPr kumimoji="1" lang="en-US" altLang="ja-JP" sz="700" b="0" dirty="0">
                <a:solidFill>
                  <a:schemeClr val="tx1"/>
                </a:solidFill>
              </a:rPr>
              <a:t>9F</a:t>
            </a:r>
            <a:endParaRPr kumimoji="1" lang="ja-JP" altLang="en-US" sz="700" b="0" dirty="0">
              <a:solidFill>
                <a:schemeClr val="tx1"/>
              </a:solidFill>
            </a:endParaRPr>
          </a:p>
          <a:p>
            <a:endParaRPr lang="en-US" altLang="ja-JP" sz="700" dirty="0"/>
          </a:p>
          <a:p>
            <a:endParaRPr lang="en-US" altLang="ja-JP" sz="700" dirty="0"/>
          </a:p>
          <a:p>
            <a:r>
              <a:rPr lang="ja-JP" altLang="en-US" sz="900" b="1" dirty="0"/>
              <a:t>交通のご案内</a:t>
            </a:r>
            <a:endParaRPr lang="en-US" altLang="ja-JP" sz="700" b="1" dirty="0"/>
          </a:p>
          <a:p>
            <a:r>
              <a:rPr lang="ja-JP" altLang="en-US" sz="700" dirty="0"/>
              <a:t>大阪メトロ 四つ橋線：肥後橋駅 </a:t>
            </a:r>
            <a:r>
              <a:rPr lang="en-US" altLang="ja-JP" sz="700" dirty="0"/>
              <a:t>3</a:t>
            </a:r>
            <a:r>
              <a:rPr lang="ja-JP" altLang="en-US" sz="700" dirty="0"/>
              <a:t>番出口より徒歩</a:t>
            </a:r>
            <a:r>
              <a:rPr lang="en-US" altLang="ja-JP" sz="700" dirty="0"/>
              <a:t>5</a:t>
            </a:r>
            <a:r>
              <a:rPr lang="ja-JP" altLang="en-US" sz="700" dirty="0"/>
              <a:t>分 </a:t>
            </a:r>
            <a:endParaRPr lang="en-US" altLang="ja-JP" sz="700" dirty="0"/>
          </a:p>
        </p:txBody>
      </p:sp>
    </p:spTree>
    <p:extLst>
      <p:ext uri="{BB962C8B-B14F-4D97-AF65-F5344CB8AC3E}">
        <p14:creationId xmlns:p14="http://schemas.microsoft.com/office/powerpoint/2010/main" val="2840531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図 18" descr="屋内, テーブル, 建物, 窓 が含まれている画像&#10;&#10;自動的に生成された説明">
            <a:extLst>
              <a:ext uri="{FF2B5EF4-FFF2-40B4-BE49-F238E27FC236}">
                <a16:creationId xmlns:a16="http://schemas.microsoft.com/office/drawing/2014/main" id="{751B6BF3-6C24-4C74-8F5A-EF642806FA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079" y="1672963"/>
            <a:ext cx="1234189" cy="854882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248280FB-E4CD-4B06-AE33-6A73327D86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0" t="13238" r="17284" b="15332"/>
          <a:stretch/>
        </p:blipFill>
        <p:spPr bwMode="auto">
          <a:xfrm>
            <a:off x="631424" y="1672962"/>
            <a:ext cx="1235748" cy="854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BB6CD33-2087-433D-87BB-66F0D01A545F}"/>
              </a:ext>
            </a:extLst>
          </p:cNvPr>
          <p:cNvSpPr/>
          <p:nvPr/>
        </p:nvSpPr>
        <p:spPr>
          <a:xfrm>
            <a:off x="589015" y="828332"/>
            <a:ext cx="3907302" cy="6537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ニュース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2114191-7DEB-4147-96B5-0752BEE4661C}"/>
              </a:ext>
            </a:extLst>
          </p:cNvPr>
          <p:cNvSpPr/>
          <p:nvPr/>
        </p:nvSpPr>
        <p:spPr>
          <a:xfrm>
            <a:off x="589018" y="84401"/>
            <a:ext cx="3907302" cy="374681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 descr="記号 が含まれている画像&#10;&#10;自動的に生成された説明">
            <a:extLst>
              <a:ext uri="{FF2B5EF4-FFF2-40B4-BE49-F238E27FC236}">
                <a16:creationId xmlns:a16="http://schemas.microsoft.com/office/drawing/2014/main" id="{073EEF9B-6D0E-4AC7-9EF4-5D09802DC8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38" y="119572"/>
            <a:ext cx="339970" cy="33997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010DC79-2345-4AB0-A961-A7B355173735}"/>
              </a:ext>
            </a:extLst>
          </p:cNvPr>
          <p:cNvSpPr/>
          <p:nvPr/>
        </p:nvSpPr>
        <p:spPr>
          <a:xfrm>
            <a:off x="2928364" y="184197"/>
            <a:ext cx="1466554" cy="2608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グラフィックス 11" descr="封筒">
            <a:extLst>
              <a:ext uri="{FF2B5EF4-FFF2-40B4-BE49-F238E27FC236}">
                <a16:creationId xmlns:a16="http://schemas.microsoft.com/office/drawing/2014/main" id="{B1B6BF47-5779-411D-8F9A-1999CA1A81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09839" y="176284"/>
            <a:ext cx="276664" cy="276664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7A12546-15FC-439B-8F8F-FC6809B3CE1F}"/>
              </a:ext>
            </a:extLst>
          </p:cNvPr>
          <p:cNvSpPr txBox="1"/>
          <p:nvPr/>
        </p:nvSpPr>
        <p:spPr>
          <a:xfrm>
            <a:off x="3362564" y="222283"/>
            <a:ext cx="92333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お問い合わせ</a:t>
            </a: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903F5CA4-0B98-44DC-AC37-908A5B8AE78C}"/>
              </a:ext>
            </a:extLst>
          </p:cNvPr>
          <p:cNvSpPr/>
          <p:nvPr/>
        </p:nvSpPr>
        <p:spPr>
          <a:xfrm>
            <a:off x="634739" y="1666288"/>
            <a:ext cx="1235748" cy="85401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ja-JP" altLang="en-US" sz="1000" dirty="0">
              <a:solidFill>
                <a:schemeClr val="tx1"/>
              </a:solidFill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3273A08A-8A20-4F5D-A7B9-B466866F6D4A}"/>
              </a:ext>
            </a:extLst>
          </p:cNvPr>
          <p:cNvSpPr/>
          <p:nvPr/>
        </p:nvSpPr>
        <p:spPr>
          <a:xfrm>
            <a:off x="1919520" y="1666287"/>
            <a:ext cx="1235748" cy="85401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ja-JP" altLang="en-US" sz="1000" dirty="0">
              <a:solidFill>
                <a:schemeClr val="tx1"/>
              </a:solidFill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403505E-0CA6-4810-82C5-0B9940BD43F0}"/>
              </a:ext>
            </a:extLst>
          </p:cNvPr>
          <p:cNvSpPr/>
          <p:nvPr/>
        </p:nvSpPr>
        <p:spPr>
          <a:xfrm>
            <a:off x="583743" y="3549549"/>
            <a:ext cx="3907302" cy="2908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フッター</a:t>
            </a:r>
          </a:p>
        </p:txBody>
      </p:sp>
      <p:sp>
        <p:nvSpPr>
          <p:cNvPr id="14" name="吹き出し: 線 (強調線付き) 13">
            <a:extLst>
              <a:ext uri="{FF2B5EF4-FFF2-40B4-BE49-F238E27FC236}">
                <a16:creationId xmlns:a16="http://schemas.microsoft.com/office/drawing/2014/main" id="{358E7C41-A9C7-45E5-9EF8-F46C116DF1C6}"/>
              </a:ext>
            </a:extLst>
          </p:cNvPr>
          <p:cNvSpPr/>
          <p:nvPr/>
        </p:nvSpPr>
        <p:spPr>
          <a:xfrm>
            <a:off x="4790672" y="1039728"/>
            <a:ext cx="1703512" cy="161583"/>
          </a:xfrm>
          <a:prstGeom prst="accentCallout1">
            <a:avLst>
              <a:gd name="adj1" fmla="val 32898"/>
              <a:gd name="adj2" fmla="val -2518"/>
              <a:gd name="adj3" fmla="val 81061"/>
              <a:gd name="adj4" fmla="val -74566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kumimoji="1" lang="ja-JP" altLang="en-US" sz="1050" dirty="0">
                <a:solidFill>
                  <a:srgbClr val="C00000"/>
                </a:solidFill>
              </a:rPr>
              <a:t>ニュース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D6C112B-7736-44EF-9554-2F75B7EAE6D8}"/>
              </a:ext>
            </a:extLst>
          </p:cNvPr>
          <p:cNvSpPr/>
          <p:nvPr/>
        </p:nvSpPr>
        <p:spPr>
          <a:xfrm>
            <a:off x="634738" y="2520306"/>
            <a:ext cx="1235749" cy="25441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000" dirty="0">
                <a:solidFill>
                  <a:schemeClr val="tx1"/>
                </a:solidFill>
              </a:rPr>
              <a:t>お知らせ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A460968-36E0-4101-8047-78E9463EC3F6}"/>
              </a:ext>
            </a:extLst>
          </p:cNvPr>
          <p:cNvSpPr/>
          <p:nvPr/>
        </p:nvSpPr>
        <p:spPr>
          <a:xfrm>
            <a:off x="1919519" y="2519352"/>
            <a:ext cx="1235749" cy="25441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000" dirty="0" err="1">
                <a:solidFill>
                  <a:schemeClr val="tx1"/>
                </a:solidFill>
              </a:rPr>
              <a:t>gz</a:t>
            </a:r>
            <a:r>
              <a:rPr kumimoji="1" lang="ja-JP" altLang="en-US" sz="1000" dirty="0">
                <a:solidFill>
                  <a:schemeClr val="tx1"/>
                </a:solidFill>
              </a:rPr>
              <a:t>ブログ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8538345-323A-4882-8ED0-C821EAA7D290}"/>
              </a:ext>
            </a:extLst>
          </p:cNvPr>
          <p:cNvSpPr txBox="1"/>
          <p:nvPr/>
        </p:nvSpPr>
        <p:spPr>
          <a:xfrm>
            <a:off x="634738" y="839673"/>
            <a:ext cx="1036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700" dirty="0"/>
              <a:t>HOME</a:t>
            </a:r>
            <a:r>
              <a:rPr lang="ja-JP" altLang="en-US" sz="700" dirty="0"/>
              <a:t> </a:t>
            </a:r>
            <a:r>
              <a:rPr lang="en-US" altLang="ja-JP" sz="700" dirty="0"/>
              <a:t>/ </a:t>
            </a:r>
            <a:r>
              <a:rPr lang="ja-JP" altLang="en-US" sz="700" dirty="0"/>
              <a:t>ニュース</a:t>
            </a:r>
          </a:p>
        </p:txBody>
      </p:sp>
      <p:graphicFrame>
        <p:nvGraphicFramePr>
          <p:cNvPr id="18" name="表 16">
            <a:extLst>
              <a:ext uri="{FF2B5EF4-FFF2-40B4-BE49-F238E27FC236}">
                <a16:creationId xmlns:a16="http://schemas.microsoft.com/office/drawing/2014/main" id="{FEB0A2A7-374A-44DD-9E65-85504C9D9A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867968"/>
              </p:ext>
            </p:extLst>
          </p:nvPr>
        </p:nvGraphicFramePr>
        <p:xfrm>
          <a:off x="594295" y="529443"/>
          <a:ext cx="3907300" cy="24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1460">
                  <a:extLst>
                    <a:ext uri="{9D8B030D-6E8A-4147-A177-3AD203B41FA5}">
                      <a16:colId xmlns:a16="http://schemas.microsoft.com/office/drawing/2014/main" val="3660588215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1866317032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669644206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2937508107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548927035"/>
                    </a:ext>
                  </a:extLst>
                </a:gridCol>
              </a:tblGrid>
              <a:tr h="2391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実績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事業紹介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会社情報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ニュース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採用情報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372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2949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97CA96E3-418B-40C2-B27E-F159A43F3992}"/>
              </a:ext>
            </a:extLst>
          </p:cNvPr>
          <p:cNvSpPr/>
          <p:nvPr/>
        </p:nvSpPr>
        <p:spPr>
          <a:xfrm>
            <a:off x="589015" y="828332"/>
            <a:ext cx="3907302" cy="6537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お知らせ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2114191-7DEB-4147-96B5-0752BEE4661C}"/>
              </a:ext>
            </a:extLst>
          </p:cNvPr>
          <p:cNvSpPr/>
          <p:nvPr/>
        </p:nvSpPr>
        <p:spPr>
          <a:xfrm>
            <a:off x="589018" y="84401"/>
            <a:ext cx="3907302" cy="323137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 descr="記号 が含まれている画像&#10;&#10;自動的に生成された説明">
            <a:extLst>
              <a:ext uri="{FF2B5EF4-FFF2-40B4-BE49-F238E27FC236}">
                <a16:creationId xmlns:a16="http://schemas.microsoft.com/office/drawing/2014/main" id="{073EEF9B-6D0E-4AC7-9EF4-5D09802DC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38" y="119572"/>
            <a:ext cx="339970" cy="33997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010DC79-2345-4AB0-A961-A7B355173735}"/>
              </a:ext>
            </a:extLst>
          </p:cNvPr>
          <p:cNvSpPr/>
          <p:nvPr/>
        </p:nvSpPr>
        <p:spPr>
          <a:xfrm>
            <a:off x="2928364" y="184197"/>
            <a:ext cx="1466554" cy="2608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グラフィックス 11" descr="封筒">
            <a:extLst>
              <a:ext uri="{FF2B5EF4-FFF2-40B4-BE49-F238E27FC236}">
                <a16:creationId xmlns:a16="http://schemas.microsoft.com/office/drawing/2014/main" id="{B1B6BF47-5779-411D-8F9A-1999CA1A81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09839" y="176284"/>
            <a:ext cx="276664" cy="276664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7A12546-15FC-439B-8F8F-FC6809B3CE1F}"/>
              </a:ext>
            </a:extLst>
          </p:cNvPr>
          <p:cNvSpPr txBox="1"/>
          <p:nvPr/>
        </p:nvSpPr>
        <p:spPr>
          <a:xfrm>
            <a:off x="3362564" y="222283"/>
            <a:ext cx="92333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お問い合わせ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403505E-0CA6-4810-82C5-0B9940BD43F0}"/>
              </a:ext>
            </a:extLst>
          </p:cNvPr>
          <p:cNvSpPr/>
          <p:nvPr/>
        </p:nvSpPr>
        <p:spPr>
          <a:xfrm>
            <a:off x="589015" y="3024966"/>
            <a:ext cx="3907302" cy="2908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フッター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05B7173-E1A6-4041-8A4E-61F41A66811A}"/>
              </a:ext>
            </a:extLst>
          </p:cNvPr>
          <p:cNvSpPr txBox="1"/>
          <p:nvPr/>
        </p:nvSpPr>
        <p:spPr>
          <a:xfrm>
            <a:off x="634738" y="839673"/>
            <a:ext cx="1756037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700" dirty="0"/>
              <a:t>HOME</a:t>
            </a:r>
            <a:r>
              <a:rPr lang="ja-JP" altLang="en-US" sz="700" dirty="0"/>
              <a:t> </a:t>
            </a:r>
            <a:r>
              <a:rPr lang="en-US" altLang="ja-JP" sz="700" dirty="0"/>
              <a:t>/ </a:t>
            </a:r>
            <a:r>
              <a:rPr lang="ja-JP" altLang="en-US" sz="700" dirty="0"/>
              <a:t>ニュース</a:t>
            </a:r>
            <a:r>
              <a:rPr lang="en-US" altLang="ja-JP" sz="700" dirty="0"/>
              <a:t>/ </a:t>
            </a:r>
            <a:r>
              <a:rPr lang="ja-JP" altLang="en-US" sz="700" dirty="0"/>
              <a:t>お知らせ</a:t>
            </a:r>
          </a:p>
        </p:txBody>
      </p:sp>
      <p:graphicFrame>
        <p:nvGraphicFramePr>
          <p:cNvPr id="32" name="表 16">
            <a:extLst>
              <a:ext uri="{FF2B5EF4-FFF2-40B4-BE49-F238E27FC236}">
                <a16:creationId xmlns:a16="http://schemas.microsoft.com/office/drawing/2014/main" id="{1502879A-1EB7-4DD8-B060-655C338CF8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8754139"/>
              </p:ext>
            </p:extLst>
          </p:nvPr>
        </p:nvGraphicFramePr>
        <p:xfrm>
          <a:off x="594295" y="529443"/>
          <a:ext cx="3907300" cy="24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1460">
                  <a:extLst>
                    <a:ext uri="{9D8B030D-6E8A-4147-A177-3AD203B41FA5}">
                      <a16:colId xmlns:a16="http://schemas.microsoft.com/office/drawing/2014/main" val="3660588215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1866317032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669644206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2937508107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548927035"/>
                    </a:ext>
                  </a:extLst>
                </a:gridCol>
              </a:tblGrid>
              <a:tr h="2391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実績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事業紹介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会社情報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ニュース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採用情報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372336"/>
                  </a:ext>
                </a:extLst>
              </a:tr>
            </a:tbl>
          </a:graphicData>
        </a:graphic>
      </p:graphicFrame>
      <p:pic>
        <p:nvPicPr>
          <p:cNvPr id="2" name="図 1">
            <a:extLst>
              <a:ext uri="{FF2B5EF4-FFF2-40B4-BE49-F238E27FC236}">
                <a16:creationId xmlns:a16="http://schemas.microsoft.com/office/drawing/2014/main" id="{2349194B-E254-45BE-9BCE-8E9A0FEE55C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6918" r="90502" b="19374"/>
          <a:stretch/>
        </p:blipFill>
        <p:spPr>
          <a:xfrm>
            <a:off x="712253" y="1624007"/>
            <a:ext cx="349785" cy="129540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EC06490E-395E-4FAD-AC9D-B859FB09069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77010"/>
          <a:stretch/>
        </p:blipFill>
        <p:spPr>
          <a:xfrm>
            <a:off x="747199" y="1740652"/>
            <a:ext cx="314839" cy="17774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B1FC2CE1-DE29-4CF9-876F-1CB17546FE8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663" t="16918" r="22220" b="19374"/>
          <a:stretch/>
        </p:blipFill>
        <p:spPr>
          <a:xfrm>
            <a:off x="1329120" y="1624007"/>
            <a:ext cx="2508517" cy="12954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3260CAA-C806-4F93-99D5-048A645369E8}"/>
              </a:ext>
            </a:extLst>
          </p:cNvPr>
          <p:cNvSpPr/>
          <p:nvPr/>
        </p:nvSpPr>
        <p:spPr>
          <a:xfrm>
            <a:off x="2079290" y="1716007"/>
            <a:ext cx="1719261" cy="1777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4BCAB96-1F5D-481A-9B25-AA5CF35A0D9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971"/>
          <a:stretch/>
        </p:blipFill>
        <p:spPr>
          <a:xfrm>
            <a:off x="1323845" y="1740652"/>
            <a:ext cx="1054891" cy="17774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247E631-0452-41DD-84F5-9BE558F95113}"/>
              </a:ext>
            </a:extLst>
          </p:cNvPr>
          <p:cNvSpPr txBox="1"/>
          <p:nvPr/>
        </p:nvSpPr>
        <p:spPr>
          <a:xfrm>
            <a:off x="1064461" y="1798744"/>
            <a:ext cx="241623" cy="61555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ja-JP" altLang="en-US" sz="400" b="1" dirty="0">
                <a:solidFill>
                  <a:schemeClr val="bg1"/>
                </a:solidFill>
              </a:rPr>
              <a:t>ブログ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16B608A9-E435-4B31-AC8D-5FF3276C281B}"/>
              </a:ext>
            </a:extLst>
          </p:cNvPr>
          <p:cNvSpPr txBox="1"/>
          <p:nvPr/>
        </p:nvSpPr>
        <p:spPr>
          <a:xfrm>
            <a:off x="1062038" y="1993971"/>
            <a:ext cx="241623" cy="61555"/>
          </a:xfrm>
          <a:prstGeom prst="rect">
            <a:avLst/>
          </a:prstGeom>
          <a:solidFill>
            <a:srgbClr val="00B0F0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ja-JP" altLang="en-US" sz="400" b="1" dirty="0">
                <a:solidFill>
                  <a:schemeClr val="bg1"/>
                </a:solidFill>
              </a:rPr>
              <a:t>お知らせ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E0CEA80-0B35-429F-AAAE-3C977B707CE5}"/>
              </a:ext>
            </a:extLst>
          </p:cNvPr>
          <p:cNvSpPr txBox="1"/>
          <p:nvPr/>
        </p:nvSpPr>
        <p:spPr>
          <a:xfrm>
            <a:off x="1062037" y="2226801"/>
            <a:ext cx="241623" cy="615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ja-JP" altLang="en-US" sz="400" b="1" dirty="0">
                <a:solidFill>
                  <a:schemeClr val="bg1"/>
                </a:solidFill>
              </a:rPr>
              <a:t>採用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232F5C58-1C1E-4858-9C87-B46262659546}"/>
              </a:ext>
            </a:extLst>
          </p:cNvPr>
          <p:cNvSpPr txBox="1"/>
          <p:nvPr/>
        </p:nvSpPr>
        <p:spPr>
          <a:xfrm>
            <a:off x="1069736" y="2684724"/>
            <a:ext cx="241623" cy="61555"/>
          </a:xfrm>
          <a:prstGeom prst="rect">
            <a:avLst/>
          </a:prstGeom>
          <a:solidFill>
            <a:srgbClr val="00B0F0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ja-JP" altLang="en-US" sz="400" b="1" dirty="0">
                <a:solidFill>
                  <a:schemeClr val="bg1"/>
                </a:solidFill>
              </a:rPr>
              <a:t>お知らせ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B16F7FF6-47C0-4F68-A895-AD6382BF8195}"/>
              </a:ext>
            </a:extLst>
          </p:cNvPr>
          <p:cNvSpPr txBox="1"/>
          <p:nvPr/>
        </p:nvSpPr>
        <p:spPr>
          <a:xfrm>
            <a:off x="1061017" y="2451894"/>
            <a:ext cx="241623" cy="61555"/>
          </a:xfrm>
          <a:prstGeom prst="rect">
            <a:avLst/>
          </a:prstGeom>
          <a:solidFill>
            <a:srgbClr val="00B0F0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ja-JP" altLang="en-US" sz="400" b="1" dirty="0">
                <a:solidFill>
                  <a:schemeClr val="bg1"/>
                </a:solidFill>
              </a:rPr>
              <a:t>お知らせ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03931842-A22A-4819-9A6E-9B420582B4EE}"/>
              </a:ext>
            </a:extLst>
          </p:cNvPr>
          <p:cNvSpPr/>
          <p:nvPr/>
        </p:nvSpPr>
        <p:spPr>
          <a:xfrm>
            <a:off x="589015" y="4672536"/>
            <a:ext cx="3907302" cy="6537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お知らせ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578C2E93-20E6-441A-B04E-6D6BA2E7A4F9}"/>
              </a:ext>
            </a:extLst>
          </p:cNvPr>
          <p:cNvSpPr/>
          <p:nvPr/>
        </p:nvSpPr>
        <p:spPr>
          <a:xfrm>
            <a:off x="589018" y="3928604"/>
            <a:ext cx="3907302" cy="414383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0" name="図 49" descr="記号 が含まれている画像&#10;&#10;自動的に生成された説明">
            <a:extLst>
              <a:ext uri="{FF2B5EF4-FFF2-40B4-BE49-F238E27FC236}">
                <a16:creationId xmlns:a16="http://schemas.microsoft.com/office/drawing/2014/main" id="{EFC63F29-8612-4D2F-939B-162E2318DE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38" y="3963776"/>
            <a:ext cx="339970" cy="339970"/>
          </a:xfrm>
          <a:prstGeom prst="rect">
            <a:avLst/>
          </a:prstGeom>
        </p:spPr>
      </p:pic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95412BF4-4BBC-4334-AAF2-57E789561CED}"/>
              </a:ext>
            </a:extLst>
          </p:cNvPr>
          <p:cNvSpPr/>
          <p:nvPr/>
        </p:nvSpPr>
        <p:spPr>
          <a:xfrm>
            <a:off x="2928364" y="4028401"/>
            <a:ext cx="1466554" cy="2608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4" name="グラフィックス 53" descr="封筒">
            <a:extLst>
              <a:ext uri="{FF2B5EF4-FFF2-40B4-BE49-F238E27FC236}">
                <a16:creationId xmlns:a16="http://schemas.microsoft.com/office/drawing/2014/main" id="{B87CF5C6-7422-4FE2-9246-D4E39887B0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09839" y="4020488"/>
            <a:ext cx="276664" cy="276664"/>
          </a:xfrm>
          <a:prstGeom prst="rect">
            <a:avLst/>
          </a:prstGeom>
        </p:spPr>
      </p:pic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FDB325F7-9BB1-4840-A5AD-520D32C58487}"/>
              </a:ext>
            </a:extLst>
          </p:cNvPr>
          <p:cNvSpPr txBox="1"/>
          <p:nvPr/>
        </p:nvSpPr>
        <p:spPr>
          <a:xfrm>
            <a:off x="3362564" y="4066487"/>
            <a:ext cx="92333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お問い合わせ</a:t>
            </a: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2D4998ED-8A8B-46FB-B9D9-DA4C1821AF2E}"/>
              </a:ext>
            </a:extLst>
          </p:cNvPr>
          <p:cNvSpPr/>
          <p:nvPr/>
        </p:nvSpPr>
        <p:spPr>
          <a:xfrm>
            <a:off x="589015" y="7781628"/>
            <a:ext cx="3907302" cy="2908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フッター</a:t>
            </a: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93BA9E83-C381-4BA9-8960-75C56D37FE89}"/>
              </a:ext>
            </a:extLst>
          </p:cNvPr>
          <p:cNvSpPr txBox="1"/>
          <p:nvPr/>
        </p:nvSpPr>
        <p:spPr>
          <a:xfrm>
            <a:off x="634738" y="4683877"/>
            <a:ext cx="2251337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700" dirty="0"/>
              <a:t>HOME</a:t>
            </a:r>
            <a:r>
              <a:rPr lang="ja-JP" altLang="en-US" sz="700" dirty="0"/>
              <a:t> </a:t>
            </a:r>
            <a:r>
              <a:rPr lang="en-US" altLang="ja-JP" sz="700" dirty="0"/>
              <a:t>/ </a:t>
            </a:r>
            <a:r>
              <a:rPr lang="ja-JP" altLang="en-US" sz="700" dirty="0"/>
              <a:t>ニュース</a:t>
            </a:r>
            <a:r>
              <a:rPr lang="en-US" altLang="ja-JP" sz="700" dirty="0"/>
              <a:t>/ </a:t>
            </a:r>
            <a:r>
              <a:rPr lang="ja-JP" altLang="en-US" sz="700" dirty="0"/>
              <a:t>お知らせ </a:t>
            </a:r>
            <a:r>
              <a:rPr lang="en-US" altLang="ja-JP" sz="700" dirty="0"/>
              <a:t>/</a:t>
            </a:r>
            <a:r>
              <a:rPr lang="ja-JP" altLang="en-US" sz="700" dirty="0"/>
              <a:t> </a:t>
            </a:r>
            <a:r>
              <a:rPr lang="en-US" altLang="ja-JP" sz="700" dirty="0"/>
              <a:t>【</a:t>
            </a:r>
            <a:r>
              <a:rPr lang="ja-JP" altLang="en-US" sz="700" dirty="0"/>
              <a:t>ニュースタイトル</a:t>
            </a:r>
            <a:r>
              <a:rPr lang="en-US" altLang="ja-JP" sz="700" dirty="0"/>
              <a:t>】</a:t>
            </a:r>
            <a:endParaRPr lang="ja-JP" altLang="en-US" sz="700" dirty="0"/>
          </a:p>
        </p:txBody>
      </p:sp>
      <p:graphicFrame>
        <p:nvGraphicFramePr>
          <p:cNvPr id="62" name="表 16">
            <a:extLst>
              <a:ext uri="{FF2B5EF4-FFF2-40B4-BE49-F238E27FC236}">
                <a16:creationId xmlns:a16="http://schemas.microsoft.com/office/drawing/2014/main" id="{D7EA9017-2532-4AA8-BAFF-1EDFE615E3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331096"/>
              </p:ext>
            </p:extLst>
          </p:nvPr>
        </p:nvGraphicFramePr>
        <p:xfrm>
          <a:off x="594295" y="4373647"/>
          <a:ext cx="3907300" cy="24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1460">
                  <a:extLst>
                    <a:ext uri="{9D8B030D-6E8A-4147-A177-3AD203B41FA5}">
                      <a16:colId xmlns:a16="http://schemas.microsoft.com/office/drawing/2014/main" val="3660588215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1866317032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669644206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2937508107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548927035"/>
                    </a:ext>
                  </a:extLst>
                </a:gridCol>
              </a:tblGrid>
              <a:tr h="2391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実績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事業紹介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会社情報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ニュース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採用情報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372336"/>
                  </a:ext>
                </a:extLst>
              </a:tr>
            </a:tbl>
          </a:graphicData>
        </a:graphic>
      </p:graphicFrame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4AB82925-C257-46E2-86FD-39F581ABF912}"/>
              </a:ext>
            </a:extLst>
          </p:cNvPr>
          <p:cNvSpPr/>
          <p:nvPr/>
        </p:nvSpPr>
        <p:spPr>
          <a:xfrm>
            <a:off x="2079290" y="5560211"/>
            <a:ext cx="1719261" cy="1777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3" name="図 82">
            <a:extLst>
              <a:ext uri="{FF2B5EF4-FFF2-40B4-BE49-F238E27FC236}">
                <a16:creationId xmlns:a16="http://schemas.microsoft.com/office/drawing/2014/main" id="{F81C7669-C52B-4031-ACD5-A946A6D64EB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72702"/>
          <a:stretch/>
        </p:blipFill>
        <p:spPr>
          <a:xfrm>
            <a:off x="1016572" y="5460664"/>
            <a:ext cx="3133612" cy="562346"/>
          </a:xfrm>
          <a:prstGeom prst="rect">
            <a:avLst/>
          </a:prstGeom>
        </p:spPr>
      </p:pic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5D70BE60-F416-4C84-B467-17A61AE8EEB9}"/>
              </a:ext>
            </a:extLst>
          </p:cNvPr>
          <p:cNvSpPr txBox="1"/>
          <p:nvPr/>
        </p:nvSpPr>
        <p:spPr>
          <a:xfrm>
            <a:off x="1061016" y="5496762"/>
            <a:ext cx="372497" cy="109085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ja-JP" altLang="en-US" sz="600" b="1" dirty="0">
                <a:solidFill>
                  <a:schemeClr val="bg1"/>
                </a:solidFill>
              </a:rPr>
              <a:t>ブログ</a:t>
            </a:r>
          </a:p>
        </p:txBody>
      </p:sp>
      <p:sp>
        <p:nvSpPr>
          <p:cNvPr id="89" name="正方形/長方形 88">
            <a:extLst>
              <a:ext uri="{FF2B5EF4-FFF2-40B4-BE49-F238E27FC236}">
                <a16:creationId xmlns:a16="http://schemas.microsoft.com/office/drawing/2014/main" id="{2C799367-4273-41EB-BD73-E8CFFB8C582C}"/>
              </a:ext>
            </a:extLst>
          </p:cNvPr>
          <p:cNvSpPr/>
          <p:nvPr/>
        </p:nvSpPr>
        <p:spPr>
          <a:xfrm>
            <a:off x="1061016" y="5639618"/>
            <a:ext cx="1719261" cy="2866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1" name="図 90">
            <a:extLst>
              <a:ext uri="{FF2B5EF4-FFF2-40B4-BE49-F238E27FC236}">
                <a16:creationId xmlns:a16="http://schemas.microsoft.com/office/drawing/2014/main" id="{977C0E43-BCC9-411A-8A1D-745ACF2D124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37757"/>
          <a:stretch/>
        </p:blipFill>
        <p:spPr>
          <a:xfrm>
            <a:off x="1061016" y="5885654"/>
            <a:ext cx="3133612" cy="1282238"/>
          </a:xfrm>
          <a:prstGeom prst="rect">
            <a:avLst/>
          </a:prstGeom>
        </p:spPr>
      </p:pic>
      <p:pic>
        <p:nvPicPr>
          <p:cNvPr id="85" name="図 84">
            <a:extLst>
              <a:ext uri="{FF2B5EF4-FFF2-40B4-BE49-F238E27FC236}">
                <a16:creationId xmlns:a16="http://schemas.microsoft.com/office/drawing/2014/main" id="{BF5A6B8E-54F1-4374-94C3-1ED57C09620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6847" r="46249" b="79037"/>
          <a:stretch/>
        </p:blipFill>
        <p:spPr>
          <a:xfrm>
            <a:off x="1471833" y="5477328"/>
            <a:ext cx="1684343" cy="290809"/>
          </a:xfrm>
          <a:prstGeom prst="rect">
            <a:avLst/>
          </a:prstGeom>
        </p:spPr>
      </p:pic>
      <p:sp>
        <p:nvSpPr>
          <p:cNvPr id="93" name="吹き出し: 線 (強調線付き) 92">
            <a:extLst>
              <a:ext uri="{FF2B5EF4-FFF2-40B4-BE49-F238E27FC236}">
                <a16:creationId xmlns:a16="http://schemas.microsoft.com/office/drawing/2014/main" id="{AF939FAD-7BF0-4F4D-AE91-034C2CED71D2}"/>
              </a:ext>
            </a:extLst>
          </p:cNvPr>
          <p:cNvSpPr/>
          <p:nvPr/>
        </p:nvSpPr>
        <p:spPr>
          <a:xfrm>
            <a:off x="4758127" y="1013532"/>
            <a:ext cx="1703512" cy="1292662"/>
          </a:xfrm>
          <a:prstGeom prst="accentCallout1">
            <a:avLst>
              <a:gd name="adj1" fmla="val 32898"/>
              <a:gd name="adj2" fmla="val -2518"/>
              <a:gd name="adj3" fmla="val 81061"/>
              <a:gd name="adj4" fmla="val -74566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kumimoji="1" lang="ja-JP" altLang="en-US" sz="1050" dirty="0">
                <a:solidFill>
                  <a:srgbClr val="C00000"/>
                </a:solidFill>
              </a:rPr>
              <a:t>ブログ、お知らせ、採用などタグを付けたい</a:t>
            </a:r>
            <a:endParaRPr kumimoji="1" lang="en-US" altLang="ja-JP" sz="1050" dirty="0">
              <a:solidFill>
                <a:srgbClr val="C00000"/>
              </a:solidFill>
            </a:endParaRPr>
          </a:p>
          <a:p>
            <a:endParaRPr kumimoji="1" lang="en-US" altLang="ja-JP" sz="1050" dirty="0">
              <a:solidFill>
                <a:srgbClr val="C00000"/>
              </a:solidFill>
            </a:endParaRPr>
          </a:p>
          <a:p>
            <a:r>
              <a:rPr kumimoji="1" lang="ja-JP" altLang="en-US" sz="1050" dirty="0">
                <a:solidFill>
                  <a:srgbClr val="C00000"/>
                </a:solidFill>
              </a:rPr>
              <a:t>ブログの場合は、ブログへのリンク</a:t>
            </a:r>
            <a:endParaRPr kumimoji="1" lang="en-US" altLang="ja-JP" sz="1050" dirty="0">
              <a:solidFill>
                <a:srgbClr val="C00000"/>
              </a:solidFill>
            </a:endParaRPr>
          </a:p>
          <a:p>
            <a:endParaRPr kumimoji="1" lang="en-US" altLang="ja-JP" sz="1050" dirty="0">
              <a:solidFill>
                <a:srgbClr val="C00000"/>
              </a:solidFill>
            </a:endParaRPr>
          </a:p>
          <a:p>
            <a:r>
              <a:rPr kumimoji="1" lang="ja-JP" altLang="en-US" sz="1050" dirty="0">
                <a:solidFill>
                  <a:srgbClr val="C00000"/>
                </a:solidFill>
              </a:rPr>
              <a:t>お知らせ・採用はページ遷移または</a:t>
            </a:r>
            <a:r>
              <a:rPr kumimoji="1" lang="en-US" altLang="ja-JP" sz="1050" dirty="0">
                <a:solidFill>
                  <a:srgbClr val="C00000"/>
                </a:solidFill>
              </a:rPr>
              <a:t>pdf</a:t>
            </a:r>
            <a:r>
              <a:rPr kumimoji="1" lang="ja-JP" altLang="en-US" sz="1050" dirty="0">
                <a:solidFill>
                  <a:srgbClr val="C00000"/>
                </a:solidFill>
              </a:rPr>
              <a:t>を表示</a:t>
            </a:r>
          </a:p>
        </p:txBody>
      </p:sp>
    </p:spTree>
    <p:extLst>
      <p:ext uri="{BB962C8B-B14F-4D97-AF65-F5344CB8AC3E}">
        <p14:creationId xmlns:p14="http://schemas.microsoft.com/office/powerpoint/2010/main" val="4163797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273158D5-AF88-4841-AA7A-EC30FDA866F8}"/>
              </a:ext>
            </a:extLst>
          </p:cNvPr>
          <p:cNvSpPr/>
          <p:nvPr/>
        </p:nvSpPr>
        <p:spPr>
          <a:xfrm>
            <a:off x="589015" y="828332"/>
            <a:ext cx="3907302" cy="6537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 err="1">
                <a:solidFill>
                  <a:schemeClr val="tx1"/>
                </a:solidFill>
              </a:rPr>
              <a:t>gz</a:t>
            </a:r>
            <a:r>
              <a:rPr kumimoji="1" lang="ja-JP" altLang="en-US" b="1" dirty="0">
                <a:solidFill>
                  <a:schemeClr val="tx1"/>
                </a:solidFill>
              </a:rPr>
              <a:t>ブログ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2114191-7DEB-4147-96B5-0752BEE4661C}"/>
              </a:ext>
            </a:extLst>
          </p:cNvPr>
          <p:cNvSpPr/>
          <p:nvPr/>
        </p:nvSpPr>
        <p:spPr>
          <a:xfrm>
            <a:off x="589018" y="84401"/>
            <a:ext cx="3907302" cy="525618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 descr="記号 が含まれている画像&#10;&#10;自動的に生成された説明">
            <a:extLst>
              <a:ext uri="{FF2B5EF4-FFF2-40B4-BE49-F238E27FC236}">
                <a16:creationId xmlns:a16="http://schemas.microsoft.com/office/drawing/2014/main" id="{073EEF9B-6D0E-4AC7-9EF4-5D09802DC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38" y="119572"/>
            <a:ext cx="339970" cy="33997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010DC79-2345-4AB0-A961-A7B355173735}"/>
              </a:ext>
            </a:extLst>
          </p:cNvPr>
          <p:cNvSpPr/>
          <p:nvPr/>
        </p:nvSpPr>
        <p:spPr>
          <a:xfrm>
            <a:off x="2928364" y="184197"/>
            <a:ext cx="1466554" cy="2608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グラフィックス 11" descr="封筒">
            <a:extLst>
              <a:ext uri="{FF2B5EF4-FFF2-40B4-BE49-F238E27FC236}">
                <a16:creationId xmlns:a16="http://schemas.microsoft.com/office/drawing/2014/main" id="{B1B6BF47-5779-411D-8F9A-1999CA1A81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09839" y="176284"/>
            <a:ext cx="276664" cy="276664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7A12546-15FC-439B-8F8F-FC6809B3CE1F}"/>
              </a:ext>
            </a:extLst>
          </p:cNvPr>
          <p:cNvSpPr txBox="1"/>
          <p:nvPr/>
        </p:nvSpPr>
        <p:spPr>
          <a:xfrm>
            <a:off x="3362564" y="222283"/>
            <a:ext cx="92333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お問い合わせ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403505E-0CA6-4810-82C5-0B9940BD43F0}"/>
              </a:ext>
            </a:extLst>
          </p:cNvPr>
          <p:cNvSpPr/>
          <p:nvPr/>
        </p:nvSpPr>
        <p:spPr>
          <a:xfrm>
            <a:off x="589014" y="5049781"/>
            <a:ext cx="3907302" cy="2908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フッター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05B7173-E1A6-4041-8A4E-61F41A66811A}"/>
              </a:ext>
            </a:extLst>
          </p:cNvPr>
          <p:cNvSpPr txBox="1"/>
          <p:nvPr/>
        </p:nvSpPr>
        <p:spPr>
          <a:xfrm>
            <a:off x="634738" y="839673"/>
            <a:ext cx="1756037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700" dirty="0"/>
              <a:t>HOME</a:t>
            </a:r>
            <a:r>
              <a:rPr lang="ja-JP" altLang="en-US" sz="700" dirty="0"/>
              <a:t> </a:t>
            </a:r>
            <a:r>
              <a:rPr lang="en-US" altLang="ja-JP" sz="700" dirty="0"/>
              <a:t>/ </a:t>
            </a:r>
            <a:r>
              <a:rPr lang="ja-JP" altLang="en-US" sz="700" dirty="0"/>
              <a:t>お知らせ</a:t>
            </a:r>
            <a:r>
              <a:rPr lang="en-US" altLang="ja-JP" sz="700" dirty="0"/>
              <a:t>/ </a:t>
            </a:r>
            <a:r>
              <a:rPr lang="en-US" altLang="ja-JP" sz="700" dirty="0" err="1"/>
              <a:t>gz</a:t>
            </a:r>
            <a:r>
              <a:rPr lang="ja-JP" altLang="en-US" sz="700" dirty="0"/>
              <a:t>ブログ</a:t>
            </a:r>
          </a:p>
        </p:txBody>
      </p:sp>
      <p:graphicFrame>
        <p:nvGraphicFramePr>
          <p:cNvPr id="24" name="表 16">
            <a:extLst>
              <a:ext uri="{FF2B5EF4-FFF2-40B4-BE49-F238E27FC236}">
                <a16:creationId xmlns:a16="http://schemas.microsoft.com/office/drawing/2014/main" id="{7FC77613-95BC-4D4B-979F-45EA3CDA0D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8754139"/>
              </p:ext>
            </p:extLst>
          </p:nvPr>
        </p:nvGraphicFramePr>
        <p:xfrm>
          <a:off x="594295" y="529443"/>
          <a:ext cx="3907300" cy="24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1460">
                  <a:extLst>
                    <a:ext uri="{9D8B030D-6E8A-4147-A177-3AD203B41FA5}">
                      <a16:colId xmlns:a16="http://schemas.microsoft.com/office/drawing/2014/main" val="3660588215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1866317032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669644206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2937508107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548927035"/>
                    </a:ext>
                  </a:extLst>
                </a:gridCol>
              </a:tblGrid>
              <a:tr h="2391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実績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事業紹介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会社情報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ニュース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採用情報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372336"/>
                  </a:ext>
                </a:extLst>
              </a:tr>
            </a:tbl>
          </a:graphicData>
        </a:graphic>
      </p:graphicFrame>
      <p:pic>
        <p:nvPicPr>
          <p:cNvPr id="2" name="図 1">
            <a:extLst>
              <a:ext uri="{FF2B5EF4-FFF2-40B4-BE49-F238E27FC236}">
                <a16:creationId xmlns:a16="http://schemas.microsoft.com/office/drawing/2014/main" id="{D138D04A-E157-4D3E-8E30-03FE25AF74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330" y="1610282"/>
            <a:ext cx="3404564" cy="2043284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09D1368-6158-482E-9090-E12B9F8F08C7}"/>
              </a:ext>
            </a:extLst>
          </p:cNvPr>
          <p:cNvSpPr txBox="1"/>
          <p:nvPr/>
        </p:nvSpPr>
        <p:spPr>
          <a:xfrm>
            <a:off x="807787" y="1610282"/>
            <a:ext cx="177582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ja-JP" altLang="en-US" sz="1050" b="1" dirty="0"/>
              <a:t>タイトル</a:t>
            </a:r>
            <a:endParaRPr lang="en-US" altLang="ja-JP" sz="1050" b="1" dirty="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AC1BD60-2C84-4BF6-9A19-03C5A80125D9}"/>
              </a:ext>
            </a:extLst>
          </p:cNvPr>
          <p:cNvSpPr/>
          <p:nvPr/>
        </p:nvSpPr>
        <p:spPr>
          <a:xfrm>
            <a:off x="876055" y="1955664"/>
            <a:ext cx="1155945" cy="67142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</a:rPr>
              <a:t>画像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94F1A7E-6415-4B04-9480-751E9BE5BDDD}"/>
              </a:ext>
            </a:extLst>
          </p:cNvPr>
          <p:cNvSpPr txBox="1"/>
          <p:nvPr/>
        </p:nvSpPr>
        <p:spPr>
          <a:xfrm>
            <a:off x="2048404" y="1939426"/>
            <a:ext cx="115594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600" dirty="0"/>
              <a:t>この文章はダミーです。文字の大きさ、量、字間、行間等を確認するために入れています。この文章はダミーです。文字の大きさ、量 </a:t>
            </a:r>
            <a:r>
              <a:rPr lang="en-US" altLang="ja-JP" sz="600" dirty="0"/>
              <a:t>…</a:t>
            </a:r>
            <a:r>
              <a:rPr lang="ja-JP" altLang="en-US" sz="600" dirty="0"/>
              <a:t> </a:t>
            </a:r>
            <a:br>
              <a:rPr lang="en-US" altLang="ja-JP" sz="600" dirty="0"/>
            </a:br>
            <a:r>
              <a:rPr lang="ja-JP" altLang="en-US" sz="600" b="1" dirty="0"/>
              <a:t>続きを読む</a:t>
            </a:r>
            <a:endParaRPr lang="en-US" altLang="ja-JP" sz="600" b="1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D9748B1-182D-472A-91FC-22D16BC27743}"/>
              </a:ext>
            </a:extLst>
          </p:cNvPr>
          <p:cNvSpPr txBox="1"/>
          <p:nvPr/>
        </p:nvSpPr>
        <p:spPr>
          <a:xfrm>
            <a:off x="807787" y="2912830"/>
            <a:ext cx="1775825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ja-JP" altLang="en-US" sz="1050" b="1" dirty="0"/>
              <a:t>タイトル</a:t>
            </a:r>
            <a:endParaRPr lang="en-US" altLang="ja-JP" sz="1050" b="1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8915F84-3166-442F-99AD-9FBC6E63CB37}"/>
              </a:ext>
            </a:extLst>
          </p:cNvPr>
          <p:cNvSpPr/>
          <p:nvPr/>
        </p:nvSpPr>
        <p:spPr>
          <a:xfrm>
            <a:off x="876055" y="3258212"/>
            <a:ext cx="1155945" cy="67142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</a:rPr>
              <a:t>画像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FCC3D9-DF06-4EDA-97B4-8840BEACAC02}"/>
              </a:ext>
            </a:extLst>
          </p:cNvPr>
          <p:cNvSpPr txBox="1"/>
          <p:nvPr/>
        </p:nvSpPr>
        <p:spPr>
          <a:xfrm>
            <a:off x="2048404" y="3241974"/>
            <a:ext cx="115594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600" dirty="0"/>
              <a:t>この文章はダミーです。文字の大きさ、量、字間、行間等を確認するために入れています。この文章はダミーです。文字の大きさ、量 </a:t>
            </a:r>
            <a:r>
              <a:rPr lang="en-US" altLang="ja-JP" sz="600" dirty="0"/>
              <a:t>…</a:t>
            </a:r>
            <a:r>
              <a:rPr lang="ja-JP" altLang="en-US" sz="600" dirty="0"/>
              <a:t> </a:t>
            </a:r>
            <a:br>
              <a:rPr lang="en-US" altLang="ja-JP" sz="600" dirty="0"/>
            </a:br>
            <a:r>
              <a:rPr lang="ja-JP" altLang="en-US" sz="600" b="1" dirty="0"/>
              <a:t>続きを読む</a:t>
            </a:r>
            <a:endParaRPr lang="en-US" altLang="ja-JP" sz="600" b="1" dirty="0"/>
          </a:p>
        </p:txBody>
      </p:sp>
      <p:sp>
        <p:nvSpPr>
          <p:cNvPr id="7" name="吹き出し: 線 (強調線付き) 6">
            <a:extLst>
              <a:ext uri="{FF2B5EF4-FFF2-40B4-BE49-F238E27FC236}">
                <a16:creationId xmlns:a16="http://schemas.microsoft.com/office/drawing/2014/main" id="{ED1A9C15-EEF2-4A13-8BFC-D296820D82F9}"/>
              </a:ext>
            </a:extLst>
          </p:cNvPr>
          <p:cNvSpPr/>
          <p:nvPr/>
        </p:nvSpPr>
        <p:spPr>
          <a:xfrm>
            <a:off x="4379580" y="1986496"/>
            <a:ext cx="1703512" cy="161583"/>
          </a:xfrm>
          <a:prstGeom prst="accentCallout1">
            <a:avLst>
              <a:gd name="adj1" fmla="val 32898"/>
              <a:gd name="adj2" fmla="val -2518"/>
              <a:gd name="adj3" fmla="val 81061"/>
              <a:gd name="adj4" fmla="val -74566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kumimoji="1" lang="ja-JP" altLang="en-US" sz="1050" dirty="0">
                <a:solidFill>
                  <a:srgbClr val="C00000"/>
                </a:solidFill>
              </a:rPr>
              <a:t>原稿はダミー</a:t>
            </a:r>
          </a:p>
        </p:txBody>
      </p:sp>
    </p:spTree>
    <p:extLst>
      <p:ext uri="{BB962C8B-B14F-4D97-AF65-F5344CB8AC3E}">
        <p14:creationId xmlns:p14="http://schemas.microsoft.com/office/powerpoint/2010/main" val="674304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記号 が含まれている画像&#10;&#10;自動的に生成された説明">
            <a:extLst>
              <a:ext uri="{FF2B5EF4-FFF2-40B4-BE49-F238E27FC236}">
                <a16:creationId xmlns:a16="http://schemas.microsoft.com/office/drawing/2014/main" id="{073EEF9B-6D0E-4AC7-9EF4-5D09802DC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84" y="159544"/>
            <a:ext cx="339970" cy="33997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010DC79-2345-4AB0-A961-A7B355173735}"/>
              </a:ext>
            </a:extLst>
          </p:cNvPr>
          <p:cNvSpPr/>
          <p:nvPr/>
        </p:nvSpPr>
        <p:spPr>
          <a:xfrm>
            <a:off x="3006975" y="201782"/>
            <a:ext cx="1466554" cy="2608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グラフィックス 11" descr="封筒">
            <a:extLst>
              <a:ext uri="{FF2B5EF4-FFF2-40B4-BE49-F238E27FC236}">
                <a16:creationId xmlns:a16="http://schemas.microsoft.com/office/drawing/2014/main" id="{B1B6BF47-5779-411D-8F9A-1999CA1A81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88450" y="193869"/>
            <a:ext cx="276664" cy="276664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7A12546-15FC-439B-8F8F-FC6809B3CE1F}"/>
              </a:ext>
            </a:extLst>
          </p:cNvPr>
          <p:cNvSpPr txBox="1"/>
          <p:nvPr/>
        </p:nvSpPr>
        <p:spPr>
          <a:xfrm>
            <a:off x="3441175" y="239868"/>
            <a:ext cx="92333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お問い合わせ</a:t>
            </a:r>
          </a:p>
        </p:txBody>
      </p:sp>
      <p:graphicFrame>
        <p:nvGraphicFramePr>
          <p:cNvPr id="16" name="表 16">
            <a:extLst>
              <a:ext uri="{FF2B5EF4-FFF2-40B4-BE49-F238E27FC236}">
                <a16:creationId xmlns:a16="http://schemas.microsoft.com/office/drawing/2014/main" id="{342276CA-9968-487E-A237-9089CEA96F6F}"/>
              </a:ext>
            </a:extLst>
          </p:cNvPr>
          <p:cNvGraphicFramePr>
            <a:graphicFrameLocks noGrp="1"/>
          </p:cNvGraphicFramePr>
          <p:nvPr/>
        </p:nvGraphicFramePr>
        <p:xfrm>
          <a:off x="667628" y="551863"/>
          <a:ext cx="3907300" cy="24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1460">
                  <a:extLst>
                    <a:ext uri="{9D8B030D-6E8A-4147-A177-3AD203B41FA5}">
                      <a16:colId xmlns:a16="http://schemas.microsoft.com/office/drawing/2014/main" val="3660588215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1866317032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669644206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2937508107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548927035"/>
                    </a:ext>
                  </a:extLst>
                </a:gridCol>
              </a:tblGrid>
              <a:tr h="2391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実績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事業紹介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会社情報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ニュース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採用情報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372336"/>
                  </a:ext>
                </a:extLst>
              </a:tr>
            </a:tbl>
          </a:graphicData>
        </a:graphic>
      </p:graphicFrame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403505E-0CA6-4810-82C5-0B9940BD43F0}"/>
              </a:ext>
            </a:extLst>
          </p:cNvPr>
          <p:cNvSpPr/>
          <p:nvPr/>
        </p:nvSpPr>
        <p:spPr>
          <a:xfrm>
            <a:off x="672237" y="7016800"/>
            <a:ext cx="3907302" cy="2908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フッター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2114191-7DEB-4147-96B5-0752BEE4661C}"/>
              </a:ext>
            </a:extLst>
          </p:cNvPr>
          <p:cNvSpPr/>
          <p:nvPr/>
        </p:nvSpPr>
        <p:spPr>
          <a:xfrm>
            <a:off x="667629" y="101986"/>
            <a:ext cx="3907302" cy="720562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2" name="図 51" descr="屋内, 人, テーブル, 男 が含まれている画像&#10;&#10;自動的に生成された説明">
            <a:extLst>
              <a:ext uri="{FF2B5EF4-FFF2-40B4-BE49-F238E27FC236}">
                <a16:creationId xmlns:a16="http://schemas.microsoft.com/office/drawing/2014/main" id="{697B04E3-2A72-461E-80FD-F434E636ED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12" b="22438"/>
          <a:stretch/>
        </p:blipFill>
        <p:spPr>
          <a:xfrm>
            <a:off x="666811" y="797088"/>
            <a:ext cx="3893532" cy="1602852"/>
          </a:xfrm>
          <a:prstGeom prst="rect">
            <a:avLst/>
          </a:prstGeom>
        </p:spPr>
      </p:pic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34F4A8F6-3517-41E2-9A6B-F9C488F0BB2D}"/>
              </a:ext>
            </a:extLst>
          </p:cNvPr>
          <p:cNvSpPr txBox="1"/>
          <p:nvPr/>
        </p:nvSpPr>
        <p:spPr>
          <a:xfrm>
            <a:off x="1742249" y="1391401"/>
            <a:ext cx="17560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400" b="1" dirty="0">
                <a:solidFill>
                  <a:schemeClr val="bg1"/>
                </a:solidFill>
              </a:rPr>
              <a:t>採用情報</a:t>
            </a:r>
          </a:p>
        </p:txBody>
      </p:sp>
      <p:pic>
        <p:nvPicPr>
          <p:cNvPr id="2050" name="Picture 2" descr="インターシップ">
            <a:extLst>
              <a:ext uri="{FF2B5EF4-FFF2-40B4-BE49-F238E27FC236}">
                <a16:creationId xmlns:a16="http://schemas.microsoft.com/office/drawing/2014/main" id="{0C819B81-8D9E-41D2-87D6-80CD2C53A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82" y="3653360"/>
            <a:ext cx="1706797" cy="92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B0167DE1-0337-48ED-A0FE-DFBEBA980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785" y="2980617"/>
            <a:ext cx="1209447" cy="353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AE01E3DD-BA1F-409D-9B48-7152DE05B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232" y="2980617"/>
            <a:ext cx="1209447" cy="353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インターシップ">
            <a:extLst>
              <a:ext uri="{FF2B5EF4-FFF2-40B4-BE49-F238E27FC236}">
                <a16:creationId xmlns:a16="http://schemas.microsoft.com/office/drawing/2014/main" id="{FD3892D8-E54E-4A16-8B46-D24101340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708" y="3653360"/>
            <a:ext cx="1706797" cy="92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572C425D-979F-4467-99D3-B397F1723769}"/>
              </a:ext>
            </a:extLst>
          </p:cNvPr>
          <p:cNvSpPr txBox="1"/>
          <p:nvPr/>
        </p:nvSpPr>
        <p:spPr>
          <a:xfrm>
            <a:off x="1104442" y="3948300"/>
            <a:ext cx="1194796" cy="369332"/>
          </a:xfrm>
          <a:prstGeom prst="rect">
            <a:avLst/>
          </a:prstGeom>
          <a:solidFill>
            <a:srgbClr val="5D6062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ja-JP" sz="900" b="1" dirty="0">
                <a:solidFill>
                  <a:schemeClr val="bg1"/>
                </a:solidFill>
              </a:rPr>
              <a:t>3</a:t>
            </a:r>
            <a:r>
              <a:rPr lang="ja-JP" altLang="en-US" sz="900" b="1" dirty="0">
                <a:solidFill>
                  <a:schemeClr val="bg1"/>
                </a:solidFill>
              </a:rPr>
              <a:t>分で分る</a:t>
            </a:r>
            <a:r>
              <a:rPr lang="en-US" altLang="ja-JP" sz="900" b="1" dirty="0" err="1">
                <a:solidFill>
                  <a:schemeClr val="bg1"/>
                </a:solidFill>
              </a:rPr>
              <a:t>gz</a:t>
            </a:r>
            <a:endParaRPr lang="en-US" altLang="ja-JP" sz="900" b="1" dirty="0">
              <a:solidFill>
                <a:schemeClr val="bg1"/>
              </a:solidFill>
            </a:endParaRPr>
          </a:p>
          <a:p>
            <a:pPr algn="ctr"/>
            <a:r>
              <a:rPr lang="ja-JP" altLang="en-US" sz="900" b="1" dirty="0">
                <a:solidFill>
                  <a:schemeClr val="bg1"/>
                </a:solidFill>
              </a:rPr>
              <a:t>準備中</a:t>
            </a:r>
          </a:p>
        </p:txBody>
      </p:sp>
      <p:pic>
        <p:nvPicPr>
          <p:cNvPr id="59" name="Picture 2" descr="インターシップ">
            <a:extLst>
              <a:ext uri="{FF2B5EF4-FFF2-40B4-BE49-F238E27FC236}">
                <a16:creationId xmlns:a16="http://schemas.microsoft.com/office/drawing/2014/main" id="{41C65695-3125-4B2A-92BF-737179859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82" y="4750452"/>
            <a:ext cx="1706797" cy="92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インターシップ">
            <a:extLst>
              <a:ext uri="{FF2B5EF4-FFF2-40B4-BE49-F238E27FC236}">
                <a16:creationId xmlns:a16="http://schemas.microsoft.com/office/drawing/2014/main" id="{15376BE7-888F-4F6B-B420-0C3972A4C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708" y="4750452"/>
            <a:ext cx="1706797" cy="92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755806B4-3B7E-4DE5-8D52-B2D66045711D}"/>
              </a:ext>
            </a:extLst>
          </p:cNvPr>
          <p:cNvSpPr txBox="1"/>
          <p:nvPr/>
        </p:nvSpPr>
        <p:spPr>
          <a:xfrm>
            <a:off x="2913708" y="3948300"/>
            <a:ext cx="1194796" cy="369332"/>
          </a:xfrm>
          <a:prstGeom prst="rect">
            <a:avLst/>
          </a:prstGeom>
          <a:solidFill>
            <a:srgbClr val="5D6062"/>
          </a:solidFill>
        </p:spPr>
        <p:txBody>
          <a:bodyPr wrap="square">
            <a:spAutoFit/>
          </a:bodyPr>
          <a:lstStyle/>
          <a:p>
            <a:pPr algn="ctr"/>
            <a:r>
              <a:rPr lang="ja-JP" altLang="en-US" sz="900" b="1" dirty="0">
                <a:solidFill>
                  <a:schemeClr val="bg1"/>
                </a:solidFill>
              </a:rPr>
              <a:t>社長メッセージ</a:t>
            </a:r>
            <a:endParaRPr lang="en-US" altLang="ja-JP" sz="900" b="1" dirty="0">
              <a:solidFill>
                <a:schemeClr val="bg1"/>
              </a:solidFill>
            </a:endParaRPr>
          </a:p>
          <a:p>
            <a:pPr algn="ctr"/>
            <a:r>
              <a:rPr lang="ja-JP" altLang="en-US" sz="900" b="1" dirty="0">
                <a:solidFill>
                  <a:schemeClr val="bg1"/>
                </a:solidFill>
              </a:rPr>
              <a:t>準備中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1C906B73-1385-4F52-B7FB-856801178D20}"/>
              </a:ext>
            </a:extLst>
          </p:cNvPr>
          <p:cNvSpPr txBox="1"/>
          <p:nvPr/>
        </p:nvSpPr>
        <p:spPr>
          <a:xfrm>
            <a:off x="1104442" y="5029590"/>
            <a:ext cx="1194796" cy="369332"/>
          </a:xfrm>
          <a:prstGeom prst="rect">
            <a:avLst/>
          </a:prstGeom>
          <a:solidFill>
            <a:srgbClr val="5D6062"/>
          </a:solidFill>
        </p:spPr>
        <p:txBody>
          <a:bodyPr wrap="square">
            <a:spAutoFit/>
          </a:bodyPr>
          <a:lstStyle/>
          <a:p>
            <a:pPr algn="ctr"/>
            <a:r>
              <a:rPr lang="ja-JP" altLang="en-US" sz="900" b="1" dirty="0">
                <a:solidFill>
                  <a:schemeClr val="bg1"/>
                </a:solidFill>
              </a:rPr>
              <a:t>社員紹介</a:t>
            </a:r>
            <a:endParaRPr lang="en-US" altLang="ja-JP" sz="900" b="1" dirty="0">
              <a:solidFill>
                <a:schemeClr val="bg1"/>
              </a:solidFill>
            </a:endParaRPr>
          </a:p>
          <a:p>
            <a:pPr algn="ctr"/>
            <a:r>
              <a:rPr lang="ja-JP" altLang="en-US" sz="900" b="1" dirty="0">
                <a:solidFill>
                  <a:schemeClr val="bg1"/>
                </a:solidFill>
              </a:rPr>
              <a:t>準備中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8D251AA2-845F-4082-BDFB-414D9715CEEF}"/>
              </a:ext>
            </a:extLst>
          </p:cNvPr>
          <p:cNvSpPr txBox="1"/>
          <p:nvPr/>
        </p:nvSpPr>
        <p:spPr>
          <a:xfrm>
            <a:off x="2875635" y="5029590"/>
            <a:ext cx="1270942" cy="369332"/>
          </a:xfrm>
          <a:prstGeom prst="rect">
            <a:avLst/>
          </a:prstGeom>
          <a:solidFill>
            <a:srgbClr val="5D6062"/>
          </a:solidFill>
        </p:spPr>
        <p:txBody>
          <a:bodyPr wrap="square">
            <a:spAutoFit/>
          </a:bodyPr>
          <a:lstStyle/>
          <a:p>
            <a:pPr algn="ctr"/>
            <a:r>
              <a:rPr lang="ja-JP" altLang="en-US" sz="900" b="1" dirty="0">
                <a:solidFill>
                  <a:schemeClr val="bg1"/>
                </a:solidFill>
              </a:rPr>
              <a:t>オフィスギャラリー</a:t>
            </a:r>
            <a:endParaRPr lang="en-US" altLang="ja-JP" sz="900" b="1" dirty="0">
              <a:solidFill>
                <a:schemeClr val="bg1"/>
              </a:solidFill>
            </a:endParaRPr>
          </a:p>
          <a:p>
            <a:pPr algn="ctr"/>
            <a:r>
              <a:rPr lang="ja-JP" altLang="en-US" sz="900" b="1" dirty="0">
                <a:solidFill>
                  <a:schemeClr val="bg1"/>
                </a:solidFill>
              </a:rPr>
              <a:t>準備中</a:t>
            </a:r>
          </a:p>
        </p:txBody>
      </p:sp>
      <p:pic>
        <p:nvPicPr>
          <p:cNvPr id="2058" name="Picture 10" descr="イベント・セミナー">
            <a:extLst>
              <a:ext uri="{FF2B5EF4-FFF2-40B4-BE49-F238E27FC236}">
                <a16:creationId xmlns:a16="http://schemas.microsoft.com/office/drawing/2014/main" id="{79BC5393-9AC7-48F7-870F-7E591077B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706" y="5842876"/>
            <a:ext cx="2062280" cy="67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57E95CEF-B137-4B7B-8C7F-3110B7B195A5}"/>
              </a:ext>
            </a:extLst>
          </p:cNvPr>
          <p:cNvSpPr txBox="1"/>
          <p:nvPr/>
        </p:nvSpPr>
        <p:spPr>
          <a:xfrm>
            <a:off x="2022237" y="5993900"/>
            <a:ext cx="1270942" cy="369332"/>
          </a:xfrm>
          <a:prstGeom prst="rect">
            <a:avLst/>
          </a:prstGeom>
          <a:solidFill>
            <a:srgbClr val="5D6062"/>
          </a:solidFill>
        </p:spPr>
        <p:txBody>
          <a:bodyPr wrap="square">
            <a:spAutoFit/>
          </a:bodyPr>
          <a:lstStyle/>
          <a:p>
            <a:pPr algn="ctr"/>
            <a:r>
              <a:rPr lang="ja-JP" altLang="en-US" sz="900" b="1" dirty="0">
                <a:solidFill>
                  <a:schemeClr val="bg1"/>
                </a:solidFill>
              </a:rPr>
              <a:t>募集要項</a:t>
            </a:r>
            <a:endParaRPr lang="en-US" altLang="ja-JP" sz="900" b="1" dirty="0">
              <a:solidFill>
                <a:schemeClr val="bg1"/>
              </a:solidFill>
            </a:endParaRPr>
          </a:p>
          <a:p>
            <a:pPr algn="ctr"/>
            <a:r>
              <a:rPr lang="ja-JP" altLang="en-US" sz="900" b="1" dirty="0">
                <a:solidFill>
                  <a:schemeClr val="bg1"/>
                </a:solidFill>
              </a:rPr>
              <a:t>準備中</a:t>
            </a:r>
          </a:p>
        </p:txBody>
      </p:sp>
      <p:sp>
        <p:nvSpPr>
          <p:cNvPr id="71" name="吹き出し: 線 (強調線付き) 70">
            <a:extLst>
              <a:ext uri="{FF2B5EF4-FFF2-40B4-BE49-F238E27FC236}">
                <a16:creationId xmlns:a16="http://schemas.microsoft.com/office/drawing/2014/main" id="{E3675EB7-40F0-4B5D-838E-45E7DEBF15B8}"/>
              </a:ext>
            </a:extLst>
          </p:cNvPr>
          <p:cNvSpPr/>
          <p:nvPr/>
        </p:nvSpPr>
        <p:spPr>
          <a:xfrm>
            <a:off x="4674960" y="3491777"/>
            <a:ext cx="1703512" cy="323165"/>
          </a:xfrm>
          <a:prstGeom prst="accentCallout1">
            <a:avLst>
              <a:gd name="adj1" fmla="val 32898"/>
              <a:gd name="adj2" fmla="val -2518"/>
              <a:gd name="adj3" fmla="val 81061"/>
              <a:gd name="adj4" fmla="val -74566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kumimoji="1" lang="ja-JP" altLang="en-US" sz="1050" dirty="0">
                <a:solidFill>
                  <a:srgbClr val="C00000"/>
                </a:solidFill>
              </a:rPr>
              <a:t>準備中ボタンを表示するかは検討</a:t>
            </a: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C4363397-F75C-4F54-993C-7FF22B2CC4CC}"/>
              </a:ext>
            </a:extLst>
          </p:cNvPr>
          <p:cNvSpPr txBox="1"/>
          <p:nvPr/>
        </p:nvSpPr>
        <p:spPr>
          <a:xfrm>
            <a:off x="1751489" y="2645478"/>
            <a:ext cx="1775825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050" b="1" dirty="0"/>
              <a:t>応募はこちらから！</a:t>
            </a:r>
            <a:endParaRPr lang="en-US" altLang="ja-JP" sz="1050" b="1" dirty="0"/>
          </a:p>
        </p:txBody>
      </p:sp>
    </p:spTree>
    <p:extLst>
      <p:ext uri="{BB962C8B-B14F-4D97-AF65-F5344CB8AC3E}">
        <p14:creationId xmlns:p14="http://schemas.microsoft.com/office/powerpoint/2010/main" val="3747443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88B4771-F32A-4CD5-8540-F6ACBE449EBE}"/>
              </a:ext>
            </a:extLst>
          </p:cNvPr>
          <p:cNvSpPr/>
          <p:nvPr/>
        </p:nvSpPr>
        <p:spPr>
          <a:xfrm>
            <a:off x="171086" y="778213"/>
            <a:ext cx="3907302" cy="6537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お問い合わせ</a:t>
            </a: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D66733A3-AF5F-4CC5-AB63-569BB13F4021}"/>
              </a:ext>
            </a:extLst>
          </p:cNvPr>
          <p:cNvSpPr/>
          <p:nvPr/>
        </p:nvSpPr>
        <p:spPr>
          <a:xfrm>
            <a:off x="172329" y="84401"/>
            <a:ext cx="3907302" cy="578893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62" name="図 61" descr="記号 が含まれている画像&#10;&#10;自動的に生成された説明">
            <a:extLst>
              <a:ext uri="{FF2B5EF4-FFF2-40B4-BE49-F238E27FC236}">
                <a16:creationId xmlns:a16="http://schemas.microsoft.com/office/drawing/2014/main" id="{3C339BA5-48F4-4BD9-840E-AACA4BF41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49" y="119572"/>
            <a:ext cx="339970" cy="339970"/>
          </a:xfrm>
          <a:prstGeom prst="rect">
            <a:avLst/>
          </a:prstGeom>
        </p:spPr>
      </p:pic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5CE88599-EE2E-4E43-9E72-6BC4EF060BDA}"/>
              </a:ext>
            </a:extLst>
          </p:cNvPr>
          <p:cNvSpPr/>
          <p:nvPr/>
        </p:nvSpPr>
        <p:spPr>
          <a:xfrm>
            <a:off x="2511675" y="184197"/>
            <a:ext cx="1466554" cy="2608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6" name="グラフィックス 65" descr="封筒">
            <a:extLst>
              <a:ext uri="{FF2B5EF4-FFF2-40B4-BE49-F238E27FC236}">
                <a16:creationId xmlns:a16="http://schemas.microsoft.com/office/drawing/2014/main" id="{D5D0E71B-B0D1-48DE-B1F6-B2014B92EC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93150" y="176284"/>
            <a:ext cx="276664" cy="276664"/>
          </a:xfrm>
          <a:prstGeom prst="rect">
            <a:avLst/>
          </a:prstGeom>
        </p:spPr>
      </p:pic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85D8E7DB-0BC6-44CA-9323-61B229D3C4C6}"/>
              </a:ext>
            </a:extLst>
          </p:cNvPr>
          <p:cNvSpPr txBox="1"/>
          <p:nvPr/>
        </p:nvSpPr>
        <p:spPr>
          <a:xfrm>
            <a:off x="2945875" y="222283"/>
            <a:ext cx="92333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お問い合わせ</a:t>
            </a:r>
          </a:p>
        </p:txBody>
      </p:sp>
      <p:graphicFrame>
        <p:nvGraphicFramePr>
          <p:cNvPr id="68" name="表 16">
            <a:extLst>
              <a:ext uri="{FF2B5EF4-FFF2-40B4-BE49-F238E27FC236}">
                <a16:creationId xmlns:a16="http://schemas.microsoft.com/office/drawing/2014/main" id="{88D3249D-4E14-4B59-89DB-CEDD63877F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049340"/>
              </p:ext>
            </p:extLst>
          </p:nvPr>
        </p:nvGraphicFramePr>
        <p:xfrm>
          <a:off x="172328" y="534278"/>
          <a:ext cx="3907300" cy="24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1460">
                  <a:extLst>
                    <a:ext uri="{9D8B030D-6E8A-4147-A177-3AD203B41FA5}">
                      <a16:colId xmlns:a16="http://schemas.microsoft.com/office/drawing/2014/main" val="3660588215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1866317032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669644206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2937508107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548927035"/>
                    </a:ext>
                  </a:extLst>
                </a:gridCol>
              </a:tblGrid>
              <a:tr h="2391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実績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事業紹介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会社情報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ニュース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採用情報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372336"/>
                  </a:ext>
                </a:extLst>
              </a:tr>
            </a:tbl>
          </a:graphicData>
        </a:graphic>
      </p:graphicFrame>
      <p:sp>
        <p:nvSpPr>
          <p:cNvPr id="113" name="四角形: 角を丸くする 112">
            <a:extLst>
              <a:ext uri="{FF2B5EF4-FFF2-40B4-BE49-F238E27FC236}">
                <a16:creationId xmlns:a16="http://schemas.microsoft.com/office/drawing/2014/main" id="{E9A3610A-8139-48C9-B005-C34C7EB3883B}"/>
              </a:ext>
            </a:extLst>
          </p:cNvPr>
          <p:cNvSpPr/>
          <p:nvPr/>
        </p:nvSpPr>
        <p:spPr>
          <a:xfrm>
            <a:off x="1668777" y="5186435"/>
            <a:ext cx="914400" cy="2039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solidFill>
                  <a:schemeClr val="tx1"/>
                </a:solidFill>
              </a:rPr>
              <a:t>確認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62D2FCB-94E9-4A13-834C-942EA08FF53A}"/>
              </a:ext>
            </a:extLst>
          </p:cNvPr>
          <p:cNvSpPr txBox="1"/>
          <p:nvPr/>
        </p:nvSpPr>
        <p:spPr>
          <a:xfrm>
            <a:off x="388034" y="2035751"/>
            <a:ext cx="122341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/>
              <a:t>お問い合わせ内容</a:t>
            </a:r>
            <a:r>
              <a:rPr kumimoji="1" lang="en-US" altLang="ja-JP" sz="900" dirty="0"/>
              <a:t>※</a:t>
            </a:r>
            <a:endParaRPr kumimoji="1" lang="ja-JP" altLang="en-US" sz="9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FC2C119-94AE-484E-AE2F-DDB54B0AB8AD}"/>
              </a:ext>
            </a:extLst>
          </p:cNvPr>
          <p:cNvSpPr txBox="1"/>
          <p:nvPr/>
        </p:nvSpPr>
        <p:spPr>
          <a:xfrm>
            <a:off x="432964" y="1658673"/>
            <a:ext cx="12105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/>
              <a:t>※</a:t>
            </a:r>
            <a:r>
              <a:rPr kumimoji="1" lang="ja-JP" altLang="en-US" sz="800" dirty="0"/>
              <a:t>は入力必須項目です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5EFDFB7-FC3A-4F90-AE3A-A772597F28A1}"/>
              </a:ext>
            </a:extLst>
          </p:cNvPr>
          <p:cNvSpPr/>
          <p:nvPr/>
        </p:nvSpPr>
        <p:spPr>
          <a:xfrm>
            <a:off x="1681386" y="2850765"/>
            <a:ext cx="2052515" cy="1898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A45A0A5-E3D8-48FE-BFE5-66F5568CC86A}"/>
              </a:ext>
            </a:extLst>
          </p:cNvPr>
          <p:cNvSpPr txBox="1"/>
          <p:nvPr/>
        </p:nvSpPr>
        <p:spPr>
          <a:xfrm>
            <a:off x="429100" y="1478154"/>
            <a:ext cx="34676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800" dirty="0"/>
              <a:t>以下のフォームに必要事項を記入の上、確認ボタンを押してください。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B4ABA55-F720-4EF8-9D8D-EADCE383E0D2}"/>
              </a:ext>
            </a:extLst>
          </p:cNvPr>
          <p:cNvSpPr txBox="1"/>
          <p:nvPr/>
        </p:nvSpPr>
        <p:spPr>
          <a:xfrm>
            <a:off x="388034" y="2834685"/>
            <a:ext cx="5309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/>
              <a:t>会社名</a:t>
            </a: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976BB89B-153E-410D-8EE0-1DFB7BFB82ED}"/>
              </a:ext>
            </a:extLst>
          </p:cNvPr>
          <p:cNvCxnSpPr>
            <a:cxnSpLocks/>
          </p:cNvCxnSpPr>
          <p:nvPr/>
        </p:nvCxnSpPr>
        <p:spPr>
          <a:xfrm>
            <a:off x="499961" y="2762783"/>
            <a:ext cx="3233838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32026DBB-2CBF-4FC7-9A8F-7CF8C52881EC}"/>
              </a:ext>
            </a:extLst>
          </p:cNvPr>
          <p:cNvSpPr/>
          <p:nvPr/>
        </p:nvSpPr>
        <p:spPr>
          <a:xfrm>
            <a:off x="1681386" y="3244409"/>
            <a:ext cx="2052515" cy="1898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2D249790-DED7-4B4D-A64B-67D6D97D1811}"/>
              </a:ext>
            </a:extLst>
          </p:cNvPr>
          <p:cNvSpPr txBox="1"/>
          <p:nvPr/>
        </p:nvSpPr>
        <p:spPr>
          <a:xfrm>
            <a:off x="388034" y="3228329"/>
            <a:ext cx="5309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/>
              <a:t>氏名</a:t>
            </a:r>
            <a:r>
              <a:rPr kumimoji="1" lang="en-US" altLang="ja-JP" sz="900" dirty="0"/>
              <a:t>※</a:t>
            </a:r>
            <a:endParaRPr kumimoji="1" lang="ja-JP" altLang="en-US" sz="900" dirty="0"/>
          </a:p>
        </p:txBody>
      </p: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6E8DE3AE-6D7B-4C96-8254-87D4E09326CF}"/>
              </a:ext>
            </a:extLst>
          </p:cNvPr>
          <p:cNvCxnSpPr>
            <a:cxnSpLocks/>
          </p:cNvCxnSpPr>
          <p:nvPr/>
        </p:nvCxnSpPr>
        <p:spPr>
          <a:xfrm>
            <a:off x="499961" y="3156427"/>
            <a:ext cx="3233838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05BDBAA9-AE7F-45E7-9353-50F29787A525}"/>
              </a:ext>
            </a:extLst>
          </p:cNvPr>
          <p:cNvSpPr/>
          <p:nvPr/>
        </p:nvSpPr>
        <p:spPr>
          <a:xfrm>
            <a:off x="1681386" y="3631069"/>
            <a:ext cx="2052515" cy="1898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1B8CC270-73C7-4E9E-A21C-121ECB0FFEAB}"/>
              </a:ext>
            </a:extLst>
          </p:cNvPr>
          <p:cNvSpPr txBox="1"/>
          <p:nvPr/>
        </p:nvSpPr>
        <p:spPr>
          <a:xfrm>
            <a:off x="388034" y="3614989"/>
            <a:ext cx="61908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/>
              <a:t>E-mail ※</a:t>
            </a:r>
            <a:endParaRPr kumimoji="1" lang="ja-JP" altLang="en-US" sz="900" dirty="0"/>
          </a:p>
        </p:txBody>
      </p: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A61F502A-7435-4E85-86B4-22001BB12B9F}"/>
              </a:ext>
            </a:extLst>
          </p:cNvPr>
          <p:cNvCxnSpPr>
            <a:cxnSpLocks/>
          </p:cNvCxnSpPr>
          <p:nvPr/>
        </p:nvCxnSpPr>
        <p:spPr>
          <a:xfrm>
            <a:off x="499961" y="3543087"/>
            <a:ext cx="3233838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04CDC5B7-3310-48A0-9E01-A5A919AB1DF5}"/>
              </a:ext>
            </a:extLst>
          </p:cNvPr>
          <p:cNvSpPr/>
          <p:nvPr/>
        </p:nvSpPr>
        <p:spPr>
          <a:xfrm>
            <a:off x="1681386" y="4032262"/>
            <a:ext cx="2052515" cy="6563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8A14AB8D-B53F-42DF-B05D-98CD91828832}"/>
              </a:ext>
            </a:extLst>
          </p:cNvPr>
          <p:cNvSpPr txBox="1"/>
          <p:nvPr/>
        </p:nvSpPr>
        <p:spPr>
          <a:xfrm>
            <a:off x="388034" y="4016182"/>
            <a:ext cx="11079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/>
              <a:t>お問い合わせ内容</a:t>
            </a:r>
          </a:p>
        </p:txBody>
      </p: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2ADC92CD-81BD-485B-BA57-D9461AF9C9D6}"/>
              </a:ext>
            </a:extLst>
          </p:cNvPr>
          <p:cNvCxnSpPr>
            <a:cxnSpLocks/>
          </p:cNvCxnSpPr>
          <p:nvPr/>
        </p:nvCxnSpPr>
        <p:spPr>
          <a:xfrm>
            <a:off x="499961" y="3944280"/>
            <a:ext cx="3233838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2982EF0-1D9F-4250-93A6-45976074542B}"/>
              </a:ext>
            </a:extLst>
          </p:cNvPr>
          <p:cNvSpPr txBox="1"/>
          <p:nvPr/>
        </p:nvSpPr>
        <p:spPr>
          <a:xfrm>
            <a:off x="1038258" y="4806545"/>
            <a:ext cx="224933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dirty="0"/>
              <a:t>□「</a:t>
            </a:r>
            <a:r>
              <a:rPr kumimoji="1" lang="ja-JP" altLang="en-US" sz="700" u="sng" dirty="0"/>
              <a:t>プライバシーポリシーについて</a:t>
            </a:r>
            <a:r>
              <a:rPr kumimoji="1" lang="ja-JP" altLang="en-US" sz="700" dirty="0"/>
              <a:t>」に同意する。</a:t>
            </a:r>
          </a:p>
        </p:txBody>
      </p:sp>
      <p:sp>
        <p:nvSpPr>
          <p:cNvPr id="26" name="吹き出し: 線 (強調線付き) 25">
            <a:extLst>
              <a:ext uri="{FF2B5EF4-FFF2-40B4-BE49-F238E27FC236}">
                <a16:creationId xmlns:a16="http://schemas.microsoft.com/office/drawing/2014/main" id="{96609F9A-53C4-4260-8107-1AEAFF929B9C}"/>
              </a:ext>
            </a:extLst>
          </p:cNvPr>
          <p:cNvSpPr/>
          <p:nvPr/>
        </p:nvSpPr>
        <p:spPr>
          <a:xfrm>
            <a:off x="4409213" y="2064266"/>
            <a:ext cx="1703512" cy="323165"/>
          </a:xfrm>
          <a:prstGeom prst="accentCallout1">
            <a:avLst>
              <a:gd name="adj1" fmla="val 32898"/>
              <a:gd name="adj2" fmla="val -2518"/>
              <a:gd name="adj3" fmla="val 81061"/>
              <a:gd name="adj4" fmla="val -74566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kumimoji="1" lang="ja-JP" altLang="en-US" sz="1050" dirty="0">
                <a:solidFill>
                  <a:srgbClr val="C00000"/>
                </a:solidFill>
              </a:rPr>
              <a:t>ラジオボタン</a:t>
            </a:r>
            <a:endParaRPr kumimoji="1" lang="en-US" altLang="ja-JP" sz="1050" dirty="0">
              <a:solidFill>
                <a:srgbClr val="C00000"/>
              </a:solidFill>
            </a:endParaRPr>
          </a:p>
          <a:p>
            <a:r>
              <a:rPr kumimoji="1" lang="ja-JP" altLang="en-US" sz="1050" dirty="0">
                <a:solidFill>
                  <a:srgbClr val="C00000"/>
                </a:solidFill>
              </a:rPr>
              <a:t>項目例</a:t>
            </a:r>
          </a:p>
        </p:txBody>
      </p:sp>
      <p:sp>
        <p:nvSpPr>
          <p:cNvPr id="27" name="楕円 26">
            <a:extLst>
              <a:ext uri="{FF2B5EF4-FFF2-40B4-BE49-F238E27FC236}">
                <a16:creationId xmlns:a16="http://schemas.microsoft.com/office/drawing/2014/main" id="{E99F68C6-943A-4F38-9D4E-A483570465FC}"/>
              </a:ext>
            </a:extLst>
          </p:cNvPr>
          <p:cNvSpPr/>
          <p:nvPr/>
        </p:nvSpPr>
        <p:spPr>
          <a:xfrm>
            <a:off x="1667769" y="2098844"/>
            <a:ext cx="69233" cy="6923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FA3EFFB-CF48-405C-BDA0-8E77F1F39D7E}"/>
              </a:ext>
            </a:extLst>
          </p:cNvPr>
          <p:cNvSpPr txBox="1"/>
          <p:nvPr/>
        </p:nvSpPr>
        <p:spPr>
          <a:xfrm>
            <a:off x="1702386" y="2033816"/>
            <a:ext cx="1107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800" dirty="0"/>
              <a:t>ゲーム開発に関して</a:t>
            </a:r>
          </a:p>
        </p:txBody>
      </p:sp>
      <p:sp>
        <p:nvSpPr>
          <p:cNvPr id="30" name="楕円 29">
            <a:extLst>
              <a:ext uri="{FF2B5EF4-FFF2-40B4-BE49-F238E27FC236}">
                <a16:creationId xmlns:a16="http://schemas.microsoft.com/office/drawing/2014/main" id="{E625A12B-F54C-40B9-AC2A-71D0DFB482DF}"/>
              </a:ext>
            </a:extLst>
          </p:cNvPr>
          <p:cNvSpPr/>
          <p:nvPr/>
        </p:nvSpPr>
        <p:spPr>
          <a:xfrm>
            <a:off x="1668194" y="2318488"/>
            <a:ext cx="69233" cy="6923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3F76C0E1-052E-4F9E-9879-518D0F9A7372}"/>
              </a:ext>
            </a:extLst>
          </p:cNvPr>
          <p:cNvSpPr txBox="1"/>
          <p:nvPr/>
        </p:nvSpPr>
        <p:spPr>
          <a:xfrm>
            <a:off x="1702811" y="2253460"/>
            <a:ext cx="1107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800" dirty="0"/>
              <a:t>ゲーム運用に関して</a:t>
            </a:r>
          </a:p>
        </p:txBody>
      </p:sp>
      <p:sp>
        <p:nvSpPr>
          <p:cNvPr id="34" name="楕円 33">
            <a:extLst>
              <a:ext uri="{FF2B5EF4-FFF2-40B4-BE49-F238E27FC236}">
                <a16:creationId xmlns:a16="http://schemas.microsoft.com/office/drawing/2014/main" id="{D15EEA11-213A-4928-BAAE-B163BD4DF5DD}"/>
              </a:ext>
            </a:extLst>
          </p:cNvPr>
          <p:cNvSpPr/>
          <p:nvPr/>
        </p:nvSpPr>
        <p:spPr>
          <a:xfrm>
            <a:off x="1667769" y="2547130"/>
            <a:ext cx="69233" cy="6923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9FD0DFF3-2F6A-4E7A-93EB-EB997DEEC5AC}"/>
              </a:ext>
            </a:extLst>
          </p:cNvPr>
          <p:cNvSpPr txBox="1"/>
          <p:nvPr/>
        </p:nvSpPr>
        <p:spPr>
          <a:xfrm>
            <a:off x="1702386" y="2482102"/>
            <a:ext cx="4924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800" dirty="0"/>
              <a:t>その他</a:t>
            </a:r>
          </a:p>
        </p:txBody>
      </p:sp>
      <p:pic>
        <p:nvPicPr>
          <p:cNvPr id="3" name="グラフィックス 2" descr="ユーザー">
            <a:extLst>
              <a:ext uri="{FF2B5EF4-FFF2-40B4-BE49-F238E27FC236}">
                <a16:creationId xmlns:a16="http://schemas.microsoft.com/office/drawing/2014/main" id="{04B3C1DA-2C06-478A-831E-81D16CF2F4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8908" y="6855236"/>
            <a:ext cx="914400" cy="914400"/>
          </a:xfrm>
          <a:prstGeom prst="rect">
            <a:avLst/>
          </a:prstGeom>
        </p:spPr>
      </p:pic>
      <p:pic>
        <p:nvPicPr>
          <p:cNvPr id="6" name="グラフィックス 5" descr="インターネット">
            <a:extLst>
              <a:ext uri="{FF2B5EF4-FFF2-40B4-BE49-F238E27FC236}">
                <a16:creationId xmlns:a16="http://schemas.microsoft.com/office/drawing/2014/main" id="{512D7D62-320E-47FD-9B42-40EC5CA0E6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34851" y="6407914"/>
            <a:ext cx="712197" cy="712197"/>
          </a:xfrm>
          <a:prstGeom prst="rect">
            <a:avLst/>
          </a:prstGeom>
        </p:spPr>
      </p:pic>
      <p:pic>
        <p:nvPicPr>
          <p:cNvPr id="11" name="グラフィックス 10" descr="封筒">
            <a:extLst>
              <a:ext uri="{FF2B5EF4-FFF2-40B4-BE49-F238E27FC236}">
                <a16:creationId xmlns:a16="http://schemas.microsoft.com/office/drawing/2014/main" id="{13933E5C-5EE5-45D4-AC68-A7861ABF24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07603" y="7785505"/>
            <a:ext cx="471752" cy="471752"/>
          </a:xfrm>
          <a:prstGeom prst="rect">
            <a:avLst/>
          </a:prstGeom>
        </p:spPr>
      </p:pic>
      <p:pic>
        <p:nvPicPr>
          <p:cNvPr id="14" name="グラフィックス 13" descr="ユーザー">
            <a:extLst>
              <a:ext uri="{FF2B5EF4-FFF2-40B4-BE49-F238E27FC236}">
                <a16:creationId xmlns:a16="http://schemas.microsoft.com/office/drawing/2014/main" id="{06762E70-9CA6-417B-A261-2A1E698D17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69053" y="6855236"/>
            <a:ext cx="914400" cy="914400"/>
          </a:xfrm>
          <a:prstGeom prst="rect">
            <a:avLst/>
          </a:prstGeom>
        </p:spPr>
      </p:pic>
      <p:pic>
        <p:nvPicPr>
          <p:cNvPr id="13" name="図 12" descr="記号 が含まれている画像&#10;&#10;自動的に生成された説明">
            <a:extLst>
              <a:ext uri="{FF2B5EF4-FFF2-40B4-BE49-F238E27FC236}">
                <a16:creationId xmlns:a16="http://schemas.microsoft.com/office/drawing/2014/main" id="{83141BA1-2E00-41E4-BBD8-2390389119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105" y="6797951"/>
            <a:ext cx="563543" cy="563543"/>
          </a:xfrm>
          <a:prstGeom prst="rect">
            <a:avLst/>
          </a:prstGeom>
        </p:spPr>
      </p:pic>
      <p:sp>
        <p:nvSpPr>
          <p:cNvPr id="16" name="円弧 15">
            <a:extLst>
              <a:ext uri="{FF2B5EF4-FFF2-40B4-BE49-F238E27FC236}">
                <a16:creationId xmlns:a16="http://schemas.microsoft.com/office/drawing/2014/main" id="{9115C664-146D-4C34-A43D-51D9B45E1358}"/>
              </a:ext>
            </a:extLst>
          </p:cNvPr>
          <p:cNvSpPr/>
          <p:nvPr/>
        </p:nvSpPr>
        <p:spPr>
          <a:xfrm>
            <a:off x="1043481" y="7016904"/>
            <a:ext cx="2605399" cy="914400"/>
          </a:xfrm>
          <a:prstGeom prst="arc">
            <a:avLst>
              <a:gd name="adj1" fmla="val 11736013"/>
              <a:gd name="adj2" fmla="val 20840498"/>
            </a:avLst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038EBD2-6FAF-4C5C-A2C4-72099EE9340C}"/>
              </a:ext>
            </a:extLst>
          </p:cNvPr>
          <p:cNvSpPr txBox="1"/>
          <p:nvPr/>
        </p:nvSpPr>
        <p:spPr>
          <a:xfrm>
            <a:off x="1183593" y="6640903"/>
            <a:ext cx="17524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 dirty="0"/>
              <a:t>① サイトよりお問い合わせ</a:t>
            </a:r>
          </a:p>
        </p:txBody>
      </p:sp>
      <p:sp>
        <p:nvSpPr>
          <p:cNvPr id="18" name="円弧 17">
            <a:extLst>
              <a:ext uri="{FF2B5EF4-FFF2-40B4-BE49-F238E27FC236}">
                <a16:creationId xmlns:a16="http://schemas.microsoft.com/office/drawing/2014/main" id="{030F690A-F429-48A2-9A6B-9DC9655770FC}"/>
              </a:ext>
            </a:extLst>
          </p:cNvPr>
          <p:cNvSpPr/>
          <p:nvPr/>
        </p:nvSpPr>
        <p:spPr>
          <a:xfrm flipH="1" flipV="1">
            <a:off x="1097174" y="6855236"/>
            <a:ext cx="2605399" cy="914400"/>
          </a:xfrm>
          <a:prstGeom prst="arc">
            <a:avLst>
              <a:gd name="adj1" fmla="val 11736013"/>
              <a:gd name="adj2" fmla="val 20840498"/>
            </a:avLst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DB4351F-FC0C-4567-9B55-75F5F546B38F}"/>
              </a:ext>
            </a:extLst>
          </p:cNvPr>
          <p:cNvSpPr txBox="1"/>
          <p:nvPr/>
        </p:nvSpPr>
        <p:spPr>
          <a:xfrm>
            <a:off x="1376621" y="7901323"/>
            <a:ext cx="15953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 dirty="0"/>
              <a:t>②自動返信でメール送信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1A19A646-AA2A-4729-BAA2-603C0E58119F}"/>
              </a:ext>
            </a:extLst>
          </p:cNvPr>
          <p:cNvSpPr txBox="1"/>
          <p:nvPr/>
        </p:nvSpPr>
        <p:spPr>
          <a:xfrm>
            <a:off x="4745335" y="6920106"/>
            <a:ext cx="188386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hlinkClick r:id="rId9"/>
              </a:rPr>
              <a:t>info@gzeal.co.jp</a:t>
            </a:r>
            <a:r>
              <a:rPr kumimoji="1" lang="ja-JP" altLang="en-US" sz="1000" dirty="0"/>
              <a:t>に届く</a:t>
            </a:r>
            <a:endParaRPr kumimoji="1" lang="en-US" altLang="ja-JP" sz="1000" dirty="0"/>
          </a:p>
          <a:p>
            <a:r>
              <a:rPr kumimoji="1" lang="ja-JP" altLang="en-US" sz="1000" dirty="0"/>
              <a:t>メール件名に</a:t>
            </a:r>
            <a:endParaRPr kumimoji="1" lang="en-US" altLang="ja-JP" sz="1000" dirty="0"/>
          </a:p>
          <a:p>
            <a:r>
              <a:rPr kumimoji="1" lang="ja-JP" altLang="en-US" sz="1000" dirty="0"/>
              <a:t>「お問い合わせ内容」を記載</a:t>
            </a:r>
            <a:endParaRPr kumimoji="1" lang="en-US" altLang="ja-JP" sz="1000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251833C-C53C-492A-94E8-C855EF001FCD}"/>
              </a:ext>
            </a:extLst>
          </p:cNvPr>
          <p:cNvSpPr txBox="1"/>
          <p:nvPr/>
        </p:nvSpPr>
        <p:spPr>
          <a:xfrm>
            <a:off x="1397174" y="8356303"/>
            <a:ext cx="27494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 dirty="0"/>
              <a:t>③後日、メールか電話で担当から問い合わせ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E2FCEE3-A382-4EB3-843D-15115A1813A4}"/>
              </a:ext>
            </a:extLst>
          </p:cNvPr>
          <p:cNvSpPr txBox="1"/>
          <p:nvPr/>
        </p:nvSpPr>
        <p:spPr>
          <a:xfrm>
            <a:off x="1397173" y="8841356"/>
            <a:ext cx="44165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 dirty="0"/>
              <a:t>営業メールなどが「その他」を通して来ることが想定される。</a:t>
            </a:r>
            <a:endParaRPr kumimoji="1" lang="en-US" altLang="ja-JP" sz="1000" dirty="0"/>
          </a:p>
          <a:p>
            <a:r>
              <a:rPr kumimoji="1" lang="ja-JP" altLang="en-US" sz="1000" dirty="0"/>
              <a:t>自動返信の内容に「問い合わせ内容によっては返答できかねる」旨を記載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7B71A868-1BB2-414A-92AB-CC52A44026D5}"/>
              </a:ext>
            </a:extLst>
          </p:cNvPr>
          <p:cNvSpPr txBox="1"/>
          <p:nvPr/>
        </p:nvSpPr>
        <p:spPr>
          <a:xfrm>
            <a:off x="307350" y="6035004"/>
            <a:ext cx="23391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b="1" u="sng" dirty="0"/>
              <a:t>お問い合わせの対応プロセス案</a:t>
            </a:r>
          </a:p>
        </p:txBody>
      </p:sp>
      <p:sp>
        <p:nvSpPr>
          <p:cNvPr id="2" name="吹き出し: 線 (強調線付き) 1">
            <a:extLst>
              <a:ext uri="{FF2B5EF4-FFF2-40B4-BE49-F238E27FC236}">
                <a16:creationId xmlns:a16="http://schemas.microsoft.com/office/drawing/2014/main" id="{30816B4C-362F-479C-910E-3508934ED8E1}"/>
              </a:ext>
            </a:extLst>
          </p:cNvPr>
          <p:cNvSpPr/>
          <p:nvPr/>
        </p:nvSpPr>
        <p:spPr>
          <a:xfrm>
            <a:off x="4496236" y="2674650"/>
            <a:ext cx="1703512" cy="323165"/>
          </a:xfrm>
          <a:prstGeom prst="accentCallout1">
            <a:avLst>
              <a:gd name="adj1" fmla="val 32898"/>
              <a:gd name="adj2" fmla="val -2518"/>
              <a:gd name="adj3" fmla="val 81061"/>
              <a:gd name="adj4" fmla="val -74566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kumimoji="1" lang="ja-JP" altLang="en-US" sz="1050" dirty="0">
                <a:solidFill>
                  <a:srgbClr val="C00000"/>
                </a:solidFill>
              </a:rPr>
              <a:t>教育とグローバル</a:t>
            </a:r>
            <a:endParaRPr kumimoji="1" lang="en-US" altLang="ja-JP" sz="1050" dirty="0">
              <a:solidFill>
                <a:srgbClr val="C00000"/>
              </a:solidFill>
            </a:endParaRPr>
          </a:p>
          <a:p>
            <a:r>
              <a:rPr kumimoji="1" lang="ja-JP" altLang="en-US" sz="1050" dirty="0">
                <a:solidFill>
                  <a:srgbClr val="C00000"/>
                </a:solidFill>
              </a:rPr>
              <a:t>事業毎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F606A2B-3C6D-4CEA-88D5-47E4A1861E06}"/>
              </a:ext>
            </a:extLst>
          </p:cNvPr>
          <p:cNvSpPr/>
          <p:nvPr/>
        </p:nvSpPr>
        <p:spPr>
          <a:xfrm>
            <a:off x="171086" y="5579745"/>
            <a:ext cx="3907302" cy="2908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フッター</a:t>
            </a:r>
          </a:p>
        </p:txBody>
      </p:sp>
    </p:spTree>
    <p:extLst>
      <p:ext uri="{BB962C8B-B14F-4D97-AF65-F5344CB8AC3E}">
        <p14:creationId xmlns:p14="http://schemas.microsoft.com/office/powerpoint/2010/main" val="18278021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70CB55CA-B006-426A-A4D1-9EF9C7C85EB6}"/>
              </a:ext>
            </a:extLst>
          </p:cNvPr>
          <p:cNvSpPr/>
          <p:nvPr/>
        </p:nvSpPr>
        <p:spPr>
          <a:xfrm>
            <a:off x="171086" y="778213"/>
            <a:ext cx="3907302" cy="6537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採用エントリー</a:t>
            </a: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D66733A3-AF5F-4CC5-AB63-569BB13F4021}"/>
              </a:ext>
            </a:extLst>
          </p:cNvPr>
          <p:cNvSpPr/>
          <p:nvPr/>
        </p:nvSpPr>
        <p:spPr>
          <a:xfrm>
            <a:off x="172329" y="84401"/>
            <a:ext cx="3907302" cy="59841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62" name="図 61" descr="記号 が含まれている画像&#10;&#10;自動的に生成された説明">
            <a:extLst>
              <a:ext uri="{FF2B5EF4-FFF2-40B4-BE49-F238E27FC236}">
                <a16:creationId xmlns:a16="http://schemas.microsoft.com/office/drawing/2014/main" id="{3C339BA5-48F4-4BD9-840E-AACA4BF41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49" y="119572"/>
            <a:ext cx="339970" cy="339970"/>
          </a:xfrm>
          <a:prstGeom prst="rect">
            <a:avLst/>
          </a:prstGeom>
        </p:spPr>
      </p:pic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5CE88599-EE2E-4E43-9E72-6BC4EF060BDA}"/>
              </a:ext>
            </a:extLst>
          </p:cNvPr>
          <p:cNvSpPr/>
          <p:nvPr/>
        </p:nvSpPr>
        <p:spPr>
          <a:xfrm>
            <a:off x="2511675" y="184197"/>
            <a:ext cx="1466554" cy="2608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6" name="グラフィックス 65" descr="封筒">
            <a:extLst>
              <a:ext uri="{FF2B5EF4-FFF2-40B4-BE49-F238E27FC236}">
                <a16:creationId xmlns:a16="http://schemas.microsoft.com/office/drawing/2014/main" id="{D5D0E71B-B0D1-48DE-B1F6-B2014B92EC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93150" y="176284"/>
            <a:ext cx="276664" cy="276664"/>
          </a:xfrm>
          <a:prstGeom prst="rect">
            <a:avLst/>
          </a:prstGeom>
        </p:spPr>
      </p:pic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85D8E7DB-0BC6-44CA-9323-61B229D3C4C6}"/>
              </a:ext>
            </a:extLst>
          </p:cNvPr>
          <p:cNvSpPr txBox="1"/>
          <p:nvPr/>
        </p:nvSpPr>
        <p:spPr>
          <a:xfrm>
            <a:off x="2945875" y="222283"/>
            <a:ext cx="92333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お問い合わせ</a:t>
            </a:r>
          </a:p>
        </p:txBody>
      </p:sp>
      <p:graphicFrame>
        <p:nvGraphicFramePr>
          <p:cNvPr id="68" name="表 16">
            <a:extLst>
              <a:ext uri="{FF2B5EF4-FFF2-40B4-BE49-F238E27FC236}">
                <a16:creationId xmlns:a16="http://schemas.microsoft.com/office/drawing/2014/main" id="{88D3249D-4E14-4B59-89DB-CEDD63877F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911871"/>
              </p:ext>
            </p:extLst>
          </p:nvPr>
        </p:nvGraphicFramePr>
        <p:xfrm>
          <a:off x="172328" y="534278"/>
          <a:ext cx="3907300" cy="24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1460">
                  <a:extLst>
                    <a:ext uri="{9D8B030D-6E8A-4147-A177-3AD203B41FA5}">
                      <a16:colId xmlns:a16="http://schemas.microsoft.com/office/drawing/2014/main" val="3660588215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1866317032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669644206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2937508107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548927035"/>
                    </a:ext>
                  </a:extLst>
                </a:gridCol>
              </a:tblGrid>
              <a:tr h="2391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実績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事業紹介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会社情報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ニュース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採用情報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372336"/>
                  </a:ext>
                </a:extLst>
              </a:tr>
            </a:tbl>
          </a:graphicData>
        </a:graphic>
      </p:graphicFrame>
      <p:sp>
        <p:nvSpPr>
          <p:cNvPr id="113" name="四角形: 角を丸くする 112">
            <a:extLst>
              <a:ext uri="{FF2B5EF4-FFF2-40B4-BE49-F238E27FC236}">
                <a16:creationId xmlns:a16="http://schemas.microsoft.com/office/drawing/2014/main" id="{E9A3610A-8139-48C9-B005-C34C7EB3883B}"/>
              </a:ext>
            </a:extLst>
          </p:cNvPr>
          <p:cNvSpPr/>
          <p:nvPr/>
        </p:nvSpPr>
        <p:spPr>
          <a:xfrm>
            <a:off x="1668777" y="5430274"/>
            <a:ext cx="914400" cy="20397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solidFill>
                  <a:schemeClr val="tx1"/>
                </a:solidFill>
              </a:rPr>
              <a:t>内容の確認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62D2FCB-94E9-4A13-834C-942EA08FF53A}"/>
              </a:ext>
            </a:extLst>
          </p:cNvPr>
          <p:cNvSpPr txBox="1"/>
          <p:nvPr/>
        </p:nvSpPr>
        <p:spPr>
          <a:xfrm>
            <a:off x="388034" y="2424370"/>
            <a:ext cx="76174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/>
              <a:t>応募区分</a:t>
            </a:r>
            <a:r>
              <a:rPr kumimoji="1" lang="en-US" altLang="ja-JP" sz="900" dirty="0"/>
              <a:t>※</a:t>
            </a:r>
            <a:endParaRPr kumimoji="1" lang="ja-JP" altLang="en-US" sz="900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155ACA4-DE5F-483C-8ED8-76EA5E6D6EDD}"/>
              </a:ext>
            </a:extLst>
          </p:cNvPr>
          <p:cNvSpPr/>
          <p:nvPr/>
        </p:nvSpPr>
        <p:spPr>
          <a:xfrm>
            <a:off x="1676298" y="3045020"/>
            <a:ext cx="2052515" cy="1898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B452A37-D251-41A3-A487-FCAE26075440}"/>
              </a:ext>
            </a:extLst>
          </p:cNvPr>
          <p:cNvSpPr/>
          <p:nvPr/>
        </p:nvSpPr>
        <p:spPr>
          <a:xfrm>
            <a:off x="3481164" y="3045020"/>
            <a:ext cx="247649" cy="1898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二等辺三角形 6">
            <a:extLst>
              <a:ext uri="{FF2B5EF4-FFF2-40B4-BE49-F238E27FC236}">
                <a16:creationId xmlns:a16="http://schemas.microsoft.com/office/drawing/2014/main" id="{A71212B5-3E60-4CD8-8F4F-79AE1CC6DA46}"/>
              </a:ext>
            </a:extLst>
          </p:cNvPr>
          <p:cNvSpPr/>
          <p:nvPr/>
        </p:nvSpPr>
        <p:spPr>
          <a:xfrm rot="10800000">
            <a:off x="3556961" y="3100151"/>
            <a:ext cx="102003" cy="87934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FC2C119-94AE-484E-AE2F-DDB54B0AB8AD}"/>
              </a:ext>
            </a:extLst>
          </p:cNvPr>
          <p:cNvSpPr txBox="1"/>
          <p:nvPr/>
        </p:nvSpPr>
        <p:spPr>
          <a:xfrm>
            <a:off x="776585" y="2077791"/>
            <a:ext cx="12105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/>
              <a:t>※</a:t>
            </a:r>
            <a:r>
              <a:rPr kumimoji="1" lang="ja-JP" altLang="en-US" sz="800" dirty="0"/>
              <a:t>は入力必須項目です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5EFDFB7-FC3A-4F90-AE3A-A772597F28A1}"/>
              </a:ext>
            </a:extLst>
          </p:cNvPr>
          <p:cNvSpPr/>
          <p:nvPr/>
        </p:nvSpPr>
        <p:spPr>
          <a:xfrm>
            <a:off x="1681386" y="3437504"/>
            <a:ext cx="2052515" cy="1898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A45A0A5-E3D8-48FE-BFE5-66F5568CC86A}"/>
              </a:ext>
            </a:extLst>
          </p:cNvPr>
          <p:cNvSpPr txBox="1"/>
          <p:nvPr/>
        </p:nvSpPr>
        <p:spPr>
          <a:xfrm>
            <a:off x="758362" y="1507612"/>
            <a:ext cx="2749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800" dirty="0"/>
              <a:t>この度は弊社にご応募いただきありがとうございます。</a:t>
            </a:r>
          </a:p>
          <a:p>
            <a:r>
              <a:rPr kumimoji="1" lang="ja-JP" altLang="en-US" sz="800" dirty="0"/>
              <a:t>エントリー後に記載いただいたメールアドレス宛に</a:t>
            </a:r>
            <a:endParaRPr kumimoji="1" lang="en-US" altLang="ja-JP" sz="800" dirty="0"/>
          </a:p>
          <a:p>
            <a:r>
              <a:rPr kumimoji="1" lang="ja-JP" altLang="en-US" sz="800" dirty="0"/>
              <a:t>弊社より応募書類に関してのメールをお送りします。</a:t>
            </a:r>
            <a:endParaRPr kumimoji="1" lang="en-US" altLang="ja-JP" sz="800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B4ABA55-F720-4EF8-9D8D-EADCE383E0D2}"/>
              </a:ext>
            </a:extLst>
          </p:cNvPr>
          <p:cNvSpPr txBox="1"/>
          <p:nvPr/>
        </p:nvSpPr>
        <p:spPr>
          <a:xfrm>
            <a:off x="388034" y="3421424"/>
            <a:ext cx="5309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/>
              <a:t>氏名</a:t>
            </a:r>
            <a:r>
              <a:rPr kumimoji="1" lang="en-US" altLang="ja-JP" sz="900" dirty="0"/>
              <a:t>※</a:t>
            </a:r>
            <a:endParaRPr kumimoji="1" lang="ja-JP" altLang="en-US" sz="900" dirty="0"/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976BB89B-153E-410D-8EE0-1DFB7BFB82ED}"/>
              </a:ext>
            </a:extLst>
          </p:cNvPr>
          <p:cNvCxnSpPr>
            <a:cxnSpLocks/>
          </p:cNvCxnSpPr>
          <p:nvPr/>
        </p:nvCxnSpPr>
        <p:spPr>
          <a:xfrm>
            <a:off x="499961" y="3349522"/>
            <a:ext cx="3233838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32026DBB-2CBF-4FC7-9A8F-7CF8C52881EC}"/>
              </a:ext>
            </a:extLst>
          </p:cNvPr>
          <p:cNvSpPr/>
          <p:nvPr/>
        </p:nvSpPr>
        <p:spPr>
          <a:xfrm>
            <a:off x="1681386" y="3831148"/>
            <a:ext cx="2052515" cy="1898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2D249790-DED7-4B4D-A64B-67D6D97D1811}"/>
              </a:ext>
            </a:extLst>
          </p:cNvPr>
          <p:cNvSpPr txBox="1"/>
          <p:nvPr/>
        </p:nvSpPr>
        <p:spPr>
          <a:xfrm>
            <a:off x="388034" y="3815068"/>
            <a:ext cx="61908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/>
              <a:t>E-mail ※</a:t>
            </a:r>
            <a:endParaRPr kumimoji="1" lang="ja-JP" altLang="en-US" sz="900" dirty="0"/>
          </a:p>
        </p:txBody>
      </p: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6E8DE3AE-6D7B-4C96-8254-87D4E09326CF}"/>
              </a:ext>
            </a:extLst>
          </p:cNvPr>
          <p:cNvCxnSpPr>
            <a:cxnSpLocks/>
          </p:cNvCxnSpPr>
          <p:nvPr/>
        </p:nvCxnSpPr>
        <p:spPr>
          <a:xfrm>
            <a:off x="499961" y="3743166"/>
            <a:ext cx="3233838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05BDBAA9-AE7F-45E7-9353-50F29787A525}"/>
              </a:ext>
            </a:extLst>
          </p:cNvPr>
          <p:cNvSpPr/>
          <p:nvPr/>
        </p:nvSpPr>
        <p:spPr>
          <a:xfrm>
            <a:off x="1681386" y="4217808"/>
            <a:ext cx="2052515" cy="1898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1B8CC270-73C7-4E9E-A21C-121ECB0FFEAB}"/>
              </a:ext>
            </a:extLst>
          </p:cNvPr>
          <p:cNvSpPr txBox="1"/>
          <p:nvPr/>
        </p:nvSpPr>
        <p:spPr>
          <a:xfrm>
            <a:off x="388034" y="4201728"/>
            <a:ext cx="78739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/>
              <a:t>電話番号</a:t>
            </a:r>
            <a:r>
              <a:rPr kumimoji="1" lang="en-US" altLang="ja-JP" sz="900" dirty="0"/>
              <a:t> ※</a:t>
            </a:r>
            <a:endParaRPr kumimoji="1" lang="ja-JP" altLang="en-US" sz="900" dirty="0"/>
          </a:p>
        </p:txBody>
      </p: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A61F502A-7435-4E85-86B4-22001BB12B9F}"/>
              </a:ext>
            </a:extLst>
          </p:cNvPr>
          <p:cNvCxnSpPr>
            <a:cxnSpLocks/>
          </p:cNvCxnSpPr>
          <p:nvPr/>
        </p:nvCxnSpPr>
        <p:spPr>
          <a:xfrm>
            <a:off x="499961" y="4129826"/>
            <a:ext cx="3233838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04CDC5B7-3310-48A0-9E01-A5A919AB1DF5}"/>
              </a:ext>
            </a:extLst>
          </p:cNvPr>
          <p:cNvSpPr/>
          <p:nvPr/>
        </p:nvSpPr>
        <p:spPr>
          <a:xfrm>
            <a:off x="1681386" y="4619001"/>
            <a:ext cx="2052515" cy="6563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8A14AB8D-B53F-42DF-B05D-98CD91828832}"/>
              </a:ext>
            </a:extLst>
          </p:cNvPr>
          <p:cNvSpPr txBox="1"/>
          <p:nvPr/>
        </p:nvSpPr>
        <p:spPr>
          <a:xfrm>
            <a:off x="388034" y="4602921"/>
            <a:ext cx="5309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/>
              <a:t>その他</a:t>
            </a:r>
          </a:p>
        </p:txBody>
      </p: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2ADC92CD-81BD-485B-BA57-D9461AF9C9D6}"/>
              </a:ext>
            </a:extLst>
          </p:cNvPr>
          <p:cNvCxnSpPr>
            <a:cxnSpLocks/>
          </p:cNvCxnSpPr>
          <p:nvPr/>
        </p:nvCxnSpPr>
        <p:spPr>
          <a:xfrm>
            <a:off x="499961" y="4531019"/>
            <a:ext cx="3233838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吹き出し: 線 (強調線付き) 25">
            <a:extLst>
              <a:ext uri="{FF2B5EF4-FFF2-40B4-BE49-F238E27FC236}">
                <a16:creationId xmlns:a16="http://schemas.microsoft.com/office/drawing/2014/main" id="{96609F9A-53C4-4260-8107-1AEAFF929B9C}"/>
              </a:ext>
            </a:extLst>
          </p:cNvPr>
          <p:cNvSpPr/>
          <p:nvPr/>
        </p:nvSpPr>
        <p:spPr>
          <a:xfrm>
            <a:off x="4295336" y="2480706"/>
            <a:ext cx="2267320" cy="1292662"/>
          </a:xfrm>
          <a:prstGeom prst="accentCallout1">
            <a:avLst>
              <a:gd name="adj1" fmla="val 32898"/>
              <a:gd name="adj2" fmla="val -2518"/>
              <a:gd name="adj3" fmla="val 48528"/>
              <a:gd name="adj4" fmla="val -27034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kumimoji="1" lang="ja-JP" altLang="en-US" sz="1050" dirty="0">
                <a:solidFill>
                  <a:srgbClr val="C00000"/>
                </a:solidFill>
              </a:rPr>
              <a:t>プルダウンメニュー</a:t>
            </a:r>
            <a:endParaRPr kumimoji="1" lang="en-US" altLang="ja-JP" sz="1050" dirty="0">
              <a:solidFill>
                <a:srgbClr val="C00000"/>
              </a:solidFill>
            </a:endParaRPr>
          </a:p>
          <a:p>
            <a:r>
              <a:rPr kumimoji="1" lang="ja-JP" altLang="en-US" sz="1050" dirty="0">
                <a:solidFill>
                  <a:srgbClr val="C00000"/>
                </a:solidFill>
              </a:rPr>
              <a:t>応募区分で</a:t>
            </a:r>
            <a:endParaRPr kumimoji="1" lang="en-US" altLang="ja-JP" sz="1050" dirty="0">
              <a:solidFill>
                <a:srgbClr val="C00000"/>
              </a:solidFill>
            </a:endParaRPr>
          </a:p>
          <a:p>
            <a:r>
              <a:rPr kumimoji="1" lang="ja-JP" altLang="en-US" sz="1050" dirty="0">
                <a:solidFill>
                  <a:srgbClr val="C00000"/>
                </a:solidFill>
              </a:rPr>
              <a:t>新卒採用を選択時はプランナー、デザイナー、プログラマーの</a:t>
            </a:r>
            <a:r>
              <a:rPr kumimoji="1" lang="en-US" altLang="ja-JP" sz="1050" dirty="0">
                <a:solidFill>
                  <a:srgbClr val="C00000"/>
                </a:solidFill>
              </a:rPr>
              <a:t>3</a:t>
            </a:r>
            <a:r>
              <a:rPr kumimoji="1" lang="ja-JP" altLang="en-US" sz="1050" dirty="0">
                <a:solidFill>
                  <a:srgbClr val="C00000"/>
                </a:solidFill>
              </a:rPr>
              <a:t>項目が表示</a:t>
            </a:r>
            <a:endParaRPr kumimoji="1" lang="en-US" altLang="ja-JP" sz="1050" dirty="0">
              <a:solidFill>
                <a:srgbClr val="C00000"/>
              </a:solidFill>
            </a:endParaRPr>
          </a:p>
          <a:p>
            <a:endParaRPr kumimoji="1" lang="en-US" altLang="ja-JP" sz="1050" dirty="0">
              <a:solidFill>
                <a:srgbClr val="C00000"/>
              </a:solidFill>
            </a:endParaRPr>
          </a:p>
          <a:p>
            <a:r>
              <a:rPr kumimoji="1" lang="ja-JP" altLang="en-US" sz="1050" dirty="0">
                <a:solidFill>
                  <a:srgbClr val="C00000"/>
                </a:solidFill>
              </a:rPr>
              <a:t>キャリア採用選択時は</a:t>
            </a:r>
            <a:endParaRPr kumimoji="1" lang="en-US" altLang="ja-JP" sz="1050" dirty="0">
              <a:solidFill>
                <a:srgbClr val="C00000"/>
              </a:solidFill>
            </a:endParaRPr>
          </a:p>
          <a:p>
            <a:r>
              <a:rPr kumimoji="1" lang="ja-JP" altLang="en-US" sz="1050" dirty="0">
                <a:solidFill>
                  <a:srgbClr val="C00000"/>
                </a:solidFill>
              </a:rPr>
              <a:t>職種一覧に表示されているものが連動されて表示</a:t>
            </a:r>
            <a:endParaRPr kumimoji="1" lang="en-US" altLang="ja-JP" sz="1050" dirty="0">
              <a:solidFill>
                <a:srgbClr val="C00000"/>
              </a:solidFill>
            </a:endParaRPr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45FFFB5A-7ACD-4D6B-B478-C412826EB6A1}"/>
              </a:ext>
            </a:extLst>
          </p:cNvPr>
          <p:cNvSpPr/>
          <p:nvPr/>
        </p:nvSpPr>
        <p:spPr>
          <a:xfrm>
            <a:off x="1668194" y="2486127"/>
            <a:ext cx="69233" cy="6923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BF8AD09-280D-462B-BA83-BE82A7C11E16}"/>
              </a:ext>
            </a:extLst>
          </p:cNvPr>
          <p:cNvSpPr txBox="1"/>
          <p:nvPr/>
        </p:nvSpPr>
        <p:spPr>
          <a:xfrm>
            <a:off x="1702811" y="2421099"/>
            <a:ext cx="80021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800" dirty="0"/>
              <a:t>キャリア採用</a:t>
            </a:r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3013EADD-CA34-4374-8A49-EA1F40F7314A}"/>
              </a:ext>
            </a:extLst>
          </p:cNvPr>
          <p:cNvSpPr/>
          <p:nvPr/>
        </p:nvSpPr>
        <p:spPr>
          <a:xfrm>
            <a:off x="1667769" y="2714769"/>
            <a:ext cx="69233" cy="6923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5B48615-8F1F-4C86-B339-C10166DBEBAD}"/>
              </a:ext>
            </a:extLst>
          </p:cNvPr>
          <p:cNvSpPr txBox="1"/>
          <p:nvPr/>
        </p:nvSpPr>
        <p:spPr>
          <a:xfrm>
            <a:off x="1702386" y="2649741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800" dirty="0"/>
              <a:t>新卒採用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F6F7054D-1602-4E7C-88F1-28A671CC0BB7}"/>
              </a:ext>
            </a:extLst>
          </p:cNvPr>
          <p:cNvSpPr txBox="1"/>
          <p:nvPr/>
        </p:nvSpPr>
        <p:spPr>
          <a:xfrm>
            <a:off x="388034" y="3011619"/>
            <a:ext cx="76174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/>
              <a:t>希望職種</a:t>
            </a:r>
            <a:r>
              <a:rPr kumimoji="1" lang="en-US" altLang="ja-JP" sz="900" dirty="0"/>
              <a:t>※</a:t>
            </a:r>
            <a:endParaRPr kumimoji="1" lang="ja-JP" altLang="en-US" sz="900" dirty="0"/>
          </a:p>
        </p:txBody>
      </p: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79D7BE01-305C-42D0-8696-AF823D8DE9BB}"/>
              </a:ext>
            </a:extLst>
          </p:cNvPr>
          <p:cNvCxnSpPr>
            <a:cxnSpLocks/>
          </p:cNvCxnSpPr>
          <p:nvPr/>
        </p:nvCxnSpPr>
        <p:spPr>
          <a:xfrm>
            <a:off x="499961" y="2939717"/>
            <a:ext cx="3233838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グラフィックス 13" descr="ユーザー">
            <a:extLst>
              <a:ext uri="{FF2B5EF4-FFF2-40B4-BE49-F238E27FC236}">
                <a16:creationId xmlns:a16="http://schemas.microsoft.com/office/drawing/2014/main" id="{351BD7CE-26A4-474B-8247-6C1D67CCBF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8908" y="7217633"/>
            <a:ext cx="914400" cy="914400"/>
          </a:xfrm>
          <a:prstGeom prst="rect">
            <a:avLst/>
          </a:prstGeom>
        </p:spPr>
      </p:pic>
      <p:pic>
        <p:nvPicPr>
          <p:cNvPr id="16" name="グラフィックス 15" descr="インターネット">
            <a:extLst>
              <a:ext uri="{FF2B5EF4-FFF2-40B4-BE49-F238E27FC236}">
                <a16:creationId xmlns:a16="http://schemas.microsoft.com/office/drawing/2014/main" id="{DE0E105B-9A18-40B0-89D7-DA849DCC2F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34851" y="6770311"/>
            <a:ext cx="712197" cy="712197"/>
          </a:xfrm>
          <a:prstGeom prst="rect">
            <a:avLst/>
          </a:prstGeom>
        </p:spPr>
      </p:pic>
      <p:pic>
        <p:nvPicPr>
          <p:cNvPr id="17" name="グラフィックス 16" descr="封筒">
            <a:extLst>
              <a:ext uri="{FF2B5EF4-FFF2-40B4-BE49-F238E27FC236}">
                <a16:creationId xmlns:a16="http://schemas.microsoft.com/office/drawing/2014/main" id="{1DC64604-2488-4EBB-81F3-9A02F9310B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07603" y="8066877"/>
            <a:ext cx="471752" cy="471752"/>
          </a:xfrm>
          <a:prstGeom prst="rect">
            <a:avLst/>
          </a:prstGeom>
        </p:spPr>
      </p:pic>
      <p:pic>
        <p:nvPicPr>
          <p:cNvPr id="18" name="グラフィックス 17" descr="ユーザー">
            <a:extLst>
              <a:ext uri="{FF2B5EF4-FFF2-40B4-BE49-F238E27FC236}">
                <a16:creationId xmlns:a16="http://schemas.microsoft.com/office/drawing/2014/main" id="{9779E820-9A7E-4B9A-B46F-465C5B4AD7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69053" y="7217633"/>
            <a:ext cx="914400" cy="914400"/>
          </a:xfrm>
          <a:prstGeom prst="rect">
            <a:avLst/>
          </a:prstGeom>
        </p:spPr>
      </p:pic>
      <p:pic>
        <p:nvPicPr>
          <p:cNvPr id="19" name="図 18" descr="記号 が含まれている画像&#10;&#10;自動的に生成された説明">
            <a:extLst>
              <a:ext uri="{FF2B5EF4-FFF2-40B4-BE49-F238E27FC236}">
                <a16:creationId xmlns:a16="http://schemas.microsoft.com/office/drawing/2014/main" id="{BCFA1ADE-3CFE-48BC-8371-542D391117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105" y="7160348"/>
            <a:ext cx="563543" cy="563543"/>
          </a:xfrm>
          <a:prstGeom prst="rect">
            <a:avLst/>
          </a:prstGeom>
        </p:spPr>
      </p:pic>
      <p:sp>
        <p:nvSpPr>
          <p:cNvPr id="20" name="円弧 19">
            <a:extLst>
              <a:ext uri="{FF2B5EF4-FFF2-40B4-BE49-F238E27FC236}">
                <a16:creationId xmlns:a16="http://schemas.microsoft.com/office/drawing/2014/main" id="{B7A13844-E9AD-4751-9B0A-4DC400E7B072}"/>
              </a:ext>
            </a:extLst>
          </p:cNvPr>
          <p:cNvSpPr/>
          <p:nvPr/>
        </p:nvSpPr>
        <p:spPr>
          <a:xfrm>
            <a:off x="1043481" y="7379301"/>
            <a:ext cx="2605399" cy="914400"/>
          </a:xfrm>
          <a:prstGeom prst="arc">
            <a:avLst>
              <a:gd name="adj1" fmla="val 11736013"/>
              <a:gd name="adj2" fmla="val 20840498"/>
            </a:avLst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FB3D4C4-82DD-4BDC-970F-218F46AEE8A3}"/>
              </a:ext>
            </a:extLst>
          </p:cNvPr>
          <p:cNvSpPr txBox="1"/>
          <p:nvPr/>
        </p:nvSpPr>
        <p:spPr>
          <a:xfrm>
            <a:off x="1183593" y="7003300"/>
            <a:ext cx="16241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 dirty="0"/>
              <a:t>① サイトよりエントリー</a:t>
            </a:r>
          </a:p>
        </p:txBody>
      </p:sp>
      <p:sp>
        <p:nvSpPr>
          <p:cNvPr id="22" name="円弧 21">
            <a:extLst>
              <a:ext uri="{FF2B5EF4-FFF2-40B4-BE49-F238E27FC236}">
                <a16:creationId xmlns:a16="http://schemas.microsoft.com/office/drawing/2014/main" id="{3F00A1F4-A84E-4CB4-9BC0-A7921D0E3B75}"/>
              </a:ext>
            </a:extLst>
          </p:cNvPr>
          <p:cNvSpPr/>
          <p:nvPr/>
        </p:nvSpPr>
        <p:spPr>
          <a:xfrm flipH="1" flipV="1">
            <a:off x="1097174" y="7217633"/>
            <a:ext cx="2605399" cy="914400"/>
          </a:xfrm>
          <a:prstGeom prst="arc">
            <a:avLst>
              <a:gd name="adj1" fmla="val 11736013"/>
              <a:gd name="adj2" fmla="val 20840498"/>
            </a:avLst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714C106-830C-4401-9C3A-F8879812F300}"/>
              </a:ext>
            </a:extLst>
          </p:cNvPr>
          <p:cNvSpPr txBox="1"/>
          <p:nvPr/>
        </p:nvSpPr>
        <p:spPr>
          <a:xfrm>
            <a:off x="1376621" y="8263720"/>
            <a:ext cx="518603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 dirty="0"/>
              <a:t>②自動返信でメール送信</a:t>
            </a:r>
            <a:endParaRPr kumimoji="1" lang="en-US" altLang="ja-JP" sz="1000" dirty="0"/>
          </a:p>
          <a:p>
            <a:r>
              <a:rPr kumimoji="1" lang="ja-JP" altLang="en-US" sz="1000" dirty="0"/>
              <a:t>　自動返信内容に、履歴書・職務経歴書、ポートフォリを返信で送ってほしいと記載。</a:t>
            </a:r>
            <a:endParaRPr kumimoji="1" lang="en-US" altLang="ja-JP" sz="1000" dirty="0"/>
          </a:p>
          <a:p>
            <a:r>
              <a:rPr kumimoji="1" lang="ja-JP" altLang="en-US" sz="1000" dirty="0"/>
              <a:t>　ポートフォリオはオンラインストレージ等にアップし</a:t>
            </a:r>
            <a:r>
              <a:rPr kumimoji="1" lang="en-US" altLang="ja-JP" sz="1000" dirty="0"/>
              <a:t>URL</a:t>
            </a:r>
            <a:r>
              <a:rPr kumimoji="1" lang="ja-JP" altLang="en-US" sz="1000" dirty="0"/>
              <a:t>の記載を依頼。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F9DBA31-9986-4653-A950-C2694972E151}"/>
              </a:ext>
            </a:extLst>
          </p:cNvPr>
          <p:cNvSpPr txBox="1"/>
          <p:nvPr/>
        </p:nvSpPr>
        <p:spPr>
          <a:xfrm>
            <a:off x="4745335" y="7282503"/>
            <a:ext cx="20027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hlinkClick r:id="rId9"/>
              </a:rPr>
              <a:t>recruit@gzeal.co.jp</a:t>
            </a:r>
            <a:r>
              <a:rPr kumimoji="1" lang="ja-JP" altLang="en-US" sz="1000" dirty="0"/>
              <a:t>に届く</a:t>
            </a:r>
            <a:endParaRPr kumimoji="1" lang="en-US" altLang="ja-JP" sz="1000" dirty="0"/>
          </a:p>
          <a:p>
            <a:r>
              <a:rPr kumimoji="1" lang="ja-JP" altLang="en-US" sz="1000" dirty="0"/>
              <a:t>メール件名に</a:t>
            </a:r>
            <a:endParaRPr kumimoji="1" lang="en-US" altLang="ja-JP" sz="1000" dirty="0"/>
          </a:p>
          <a:p>
            <a:r>
              <a:rPr kumimoji="1" lang="ja-JP" altLang="en-US" sz="1000" dirty="0"/>
              <a:t>「応募区分・希望職種」を記載</a:t>
            </a:r>
            <a:endParaRPr kumimoji="1" lang="en-US" altLang="ja-JP" sz="1000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E74BE4A-C568-424D-8B29-E0DB28939EA6}"/>
              </a:ext>
            </a:extLst>
          </p:cNvPr>
          <p:cNvSpPr txBox="1"/>
          <p:nvPr/>
        </p:nvSpPr>
        <p:spPr>
          <a:xfrm>
            <a:off x="1397174" y="9008068"/>
            <a:ext cx="32624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 dirty="0"/>
              <a:t>③必要書類が届き後、選考。後の流れはこれまで通り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ACA3651-63EF-4678-ACA0-A40452888B99}"/>
              </a:ext>
            </a:extLst>
          </p:cNvPr>
          <p:cNvSpPr txBox="1"/>
          <p:nvPr/>
        </p:nvSpPr>
        <p:spPr>
          <a:xfrm>
            <a:off x="307350" y="6397401"/>
            <a:ext cx="2492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b="1" u="sng" dirty="0"/>
              <a:t>採用エントリーの対応プロセス案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54C883B7-8866-46CB-95A0-7C4E5781339D}"/>
              </a:ext>
            </a:extLst>
          </p:cNvPr>
          <p:cNvSpPr/>
          <p:nvPr/>
        </p:nvSpPr>
        <p:spPr>
          <a:xfrm>
            <a:off x="171086" y="5789192"/>
            <a:ext cx="3907302" cy="2908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フッター</a:t>
            </a:r>
          </a:p>
        </p:txBody>
      </p:sp>
    </p:spTree>
    <p:extLst>
      <p:ext uri="{BB962C8B-B14F-4D97-AF65-F5344CB8AC3E}">
        <p14:creationId xmlns:p14="http://schemas.microsoft.com/office/powerpoint/2010/main" val="3059440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ラインアイコン　ホームシリーズvol.3　AV機器　映像　オーディオ 68924283">
            <a:extLst>
              <a:ext uri="{FF2B5EF4-FFF2-40B4-BE49-F238E27FC236}">
                <a16:creationId xmlns:a16="http://schemas.microsoft.com/office/drawing/2014/main" id="{076B14E4-2645-4441-9E9C-48887C625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54" y="5209355"/>
            <a:ext cx="2820940" cy="226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ラインアイコン　教育シリーズvol.3　オンライン学習 66387586">
            <a:extLst>
              <a:ext uri="{FF2B5EF4-FFF2-40B4-BE49-F238E27FC236}">
                <a16:creationId xmlns:a16="http://schemas.microsoft.com/office/drawing/2014/main" id="{C6BA028A-DAD8-47C7-A89C-D2006E51B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54" y="2757681"/>
            <a:ext cx="2820940" cy="226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ラインアイコン　ビジネスシリーズvol.2　ビジネス 65506047">
            <a:extLst>
              <a:ext uri="{FF2B5EF4-FFF2-40B4-BE49-F238E27FC236}">
                <a16:creationId xmlns:a16="http://schemas.microsoft.com/office/drawing/2014/main" id="{E011BBF1-15C8-41A5-A59D-442EF5A21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54" y="306007"/>
            <a:ext cx="2820940" cy="226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ラインアイコン　スポーツシリーズvol.3　スポーツ 68547942">
            <a:extLst>
              <a:ext uri="{FF2B5EF4-FFF2-40B4-BE49-F238E27FC236}">
                <a16:creationId xmlns:a16="http://schemas.microsoft.com/office/drawing/2014/main" id="{2CE727D7-54ED-4483-BFDD-A85B1C251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008" y="306007"/>
            <a:ext cx="2820940" cy="226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57E84191-BF2E-4C08-9A36-ECEC4CF6B030}"/>
              </a:ext>
            </a:extLst>
          </p:cNvPr>
          <p:cNvSpPr/>
          <p:nvPr/>
        </p:nvSpPr>
        <p:spPr>
          <a:xfrm>
            <a:off x="1630680" y="6066774"/>
            <a:ext cx="1531619" cy="364506"/>
          </a:xfrm>
          <a:prstGeom prst="rect">
            <a:avLst/>
          </a:prstGeom>
          <a:solidFill>
            <a:schemeClr val="accent2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1EEC51C1-CB81-4F7B-970F-5B77DE1A6366}"/>
              </a:ext>
            </a:extLst>
          </p:cNvPr>
          <p:cNvSpPr/>
          <p:nvPr/>
        </p:nvSpPr>
        <p:spPr>
          <a:xfrm>
            <a:off x="884060" y="4028366"/>
            <a:ext cx="746621" cy="364506"/>
          </a:xfrm>
          <a:prstGeom prst="rect">
            <a:avLst/>
          </a:prstGeom>
          <a:solidFill>
            <a:schemeClr val="accent2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21C52A50-426A-48B2-9D57-E8A36AD4453A}"/>
              </a:ext>
            </a:extLst>
          </p:cNvPr>
          <p:cNvSpPr/>
          <p:nvPr/>
        </p:nvSpPr>
        <p:spPr>
          <a:xfrm>
            <a:off x="884060" y="3222143"/>
            <a:ext cx="1198400" cy="364506"/>
          </a:xfrm>
          <a:prstGeom prst="rect">
            <a:avLst/>
          </a:prstGeom>
          <a:solidFill>
            <a:schemeClr val="accent2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03C5B558-9768-4D6A-8E06-A115F9BBF520}"/>
              </a:ext>
            </a:extLst>
          </p:cNvPr>
          <p:cNvSpPr/>
          <p:nvPr/>
        </p:nvSpPr>
        <p:spPr>
          <a:xfrm>
            <a:off x="5248344" y="1965687"/>
            <a:ext cx="384740" cy="364506"/>
          </a:xfrm>
          <a:prstGeom prst="rect">
            <a:avLst/>
          </a:prstGeom>
          <a:solidFill>
            <a:schemeClr val="accent2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2222E89B-C3B6-46F9-839C-80AE6B570297}"/>
              </a:ext>
            </a:extLst>
          </p:cNvPr>
          <p:cNvSpPr/>
          <p:nvPr/>
        </p:nvSpPr>
        <p:spPr>
          <a:xfrm>
            <a:off x="499321" y="1164235"/>
            <a:ext cx="384740" cy="364506"/>
          </a:xfrm>
          <a:prstGeom prst="rect">
            <a:avLst/>
          </a:prstGeom>
          <a:solidFill>
            <a:schemeClr val="accent2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934FD656-DB1A-42A6-B491-9CE0B51142D2}"/>
              </a:ext>
            </a:extLst>
          </p:cNvPr>
          <p:cNvSpPr/>
          <p:nvPr/>
        </p:nvSpPr>
        <p:spPr>
          <a:xfrm>
            <a:off x="2792799" y="1571582"/>
            <a:ext cx="384740" cy="364506"/>
          </a:xfrm>
          <a:prstGeom prst="rect">
            <a:avLst/>
          </a:prstGeom>
          <a:solidFill>
            <a:schemeClr val="accent2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17103704-5263-4DBB-94FB-18C043589D46}"/>
              </a:ext>
            </a:extLst>
          </p:cNvPr>
          <p:cNvSpPr/>
          <p:nvPr/>
        </p:nvSpPr>
        <p:spPr>
          <a:xfrm>
            <a:off x="3701484" y="1571582"/>
            <a:ext cx="384740" cy="364506"/>
          </a:xfrm>
          <a:prstGeom prst="rect">
            <a:avLst/>
          </a:prstGeom>
          <a:solidFill>
            <a:schemeClr val="accent2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28" name="Picture 4" descr="ラインアイコン　テクノロジーシリーズvol.1　ネットワーク 65404113">
            <a:extLst>
              <a:ext uri="{FF2B5EF4-FFF2-40B4-BE49-F238E27FC236}">
                <a16:creationId xmlns:a16="http://schemas.microsoft.com/office/drawing/2014/main" id="{F654AA93-63FC-4AE2-A565-2BD7ECBF5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006" y="2757681"/>
            <a:ext cx="2820940" cy="226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44602C86-FCC2-406C-81B9-EE03171EFD26}"/>
              </a:ext>
            </a:extLst>
          </p:cNvPr>
          <p:cNvSpPr/>
          <p:nvPr/>
        </p:nvSpPr>
        <p:spPr>
          <a:xfrm>
            <a:off x="4078604" y="3220114"/>
            <a:ext cx="384740" cy="364506"/>
          </a:xfrm>
          <a:prstGeom prst="rect">
            <a:avLst/>
          </a:prstGeom>
          <a:solidFill>
            <a:schemeClr val="accent2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F8E82434-6C67-43D8-AEA7-6DAEAF7560AB}"/>
              </a:ext>
            </a:extLst>
          </p:cNvPr>
          <p:cNvSpPr/>
          <p:nvPr/>
        </p:nvSpPr>
        <p:spPr>
          <a:xfrm>
            <a:off x="5991224" y="4416454"/>
            <a:ext cx="384740" cy="364506"/>
          </a:xfrm>
          <a:prstGeom prst="rect">
            <a:avLst/>
          </a:prstGeom>
          <a:solidFill>
            <a:schemeClr val="accent2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8BCFB7C3-D95B-41BE-8143-879C7ABE1022}"/>
              </a:ext>
            </a:extLst>
          </p:cNvPr>
          <p:cNvSpPr/>
          <p:nvPr/>
        </p:nvSpPr>
        <p:spPr>
          <a:xfrm>
            <a:off x="5990890" y="3219946"/>
            <a:ext cx="384740" cy="364506"/>
          </a:xfrm>
          <a:prstGeom prst="rect">
            <a:avLst/>
          </a:prstGeom>
          <a:solidFill>
            <a:schemeClr val="accent2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4B0BC31F-B21D-4D38-BC67-ACE5A2EECA3B}"/>
              </a:ext>
            </a:extLst>
          </p:cNvPr>
          <p:cNvSpPr/>
          <p:nvPr/>
        </p:nvSpPr>
        <p:spPr>
          <a:xfrm>
            <a:off x="2408059" y="3219946"/>
            <a:ext cx="384740" cy="364506"/>
          </a:xfrm>
          <a:prstGeom prst="rect">
            <a:avLst/>
          </a:prstGeom>
          <a:solidFill>
            <a:schemeClr val="accent2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E233BC59-9F3E-45A0-996E-66DAB119C305}"/>
              </a:ext>
            </a:extLst>
          </p:cNvPr>
          <p:cNvSpPr/>
          <p:nvPr/>
        </p:nvSpPr>
        <p:spPr>
          <a:xfrm>
            <a:off x="1630815" y="3625254"/>
            <a:ext cx="384740" cy="364506"/>
          </a:xfrm>
          <a:prstGeom prst="rect">
            <a:avLst/>
          </a:prstGeom>
          <a:solidFill>
            <a:schemeClr val="accent2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DE0FD12-1BB3-48C4-B5EB-05722FA6F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006" y="5411030"/>
            <a:ext cx="2820940" cy="1932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246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15">
            <a:extLst>
              <a:ext uri="{FF2B5EF4-FFF2-40B4-BE49-F238E27FC236}">
                <a16:creationId xmlns:a16="http://schemas.microsoft.com/office/drawing/2014/main" id="{A7019442-C46D-4653-9DAD-32458C1AA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763" y="2814091"/>
            <a:ext cx="3429000" cy="11329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00F8474-C795-4DDC-A07B-3A7B2823DD29}"/>
              </a:ext>
            </a:extLst>
          </p:cNvPr>
          <p:cNvSpPr/>
          <p:nvPr/>
        </p:nvSpPr>
        <p:spPr>
          <a:xfrm>
            <a:off x="2875090" y="3033537"/>
            <a:ext cx="1666016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BB6CD33-2087-433D-87BB-66F0D01A545F}"/>
              </a:ext>
            </a:extLst>
          </p:cNvPr>
          <p:cNvSpPr/>
          <p:nvPr/>
        </p:nvSpPr>
        <p:spPr>
          <a:xfrm>
            <a:off x="896612" y="1916352"/>
            <a:ext cx="3907302" cy="6537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実績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2114191-7DEB-4147-96B5-0752BEE4661C}"/>
              </a:ext>
            </a:extLst>
          </p:cNvPr>
          <p:cNvSpPr/>
          <p:nvPr/>
        </p:nvSpPr>
        <p:spPr>
          <a:xfrm>
            <a:off x="896615" y="1172421"/>
            <a:ext cx="3907302" cy="630188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 descr="記号 が含まれている画像&#10;&#10;自動的に生成された説明">
            <a:extLst>
              <a:ext uri="{FF2B5EF4-FFF2-40B4-BE49-F238E27FC236}">
                <a16:creationId xmlns:a16="http://schemas.microsoft.com/office/drawing/2014/main" id="{073EEF9B-6D0E-4AC7-9EF4-5D09802DC8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35" y="1207592"/>
            <a:ext cx="339970" cy="33997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010DC79-2345-4AB0-A961-A7B355173735}"/>
              </a:ext>
            </a:extLst>
          </p:cNvPr>
          <p:cNvSpPr/>
          <p:nvPr/>
        </p:nvSpPr>
        <p:spPr>
          <a:xfrm>
            <a:off x="3235961" y="1272217"/>
            <a:ext cx="1466554" cy="2608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グラフィックス 11" descr="封筒">
            <a:extLst>
              <a:ext uri="{FF2B5EF4-FFF2-40B4-BE49-F238E27FC236}">
                <a16:creationId xmlns:a16="http://schemas.microsoft.com/office/drawing/2014/main" id="{B1B6BF47-5779-411D-8F9A-1999CA1A81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17436" y="1264304"/>
            <a:ext cx="276664" cy="276664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7A12546-15FC-439B-8F8F-FC6809B3CE1F}"/>
              </a:ext>
            </a:extLst>
          </p:cNvPr>
          <p:cNvSpPr txBox="1"/>
          <p:nvPr/>
        </p:nvSpPr>
        <p:spPr>
          <a:xfrm>
            <a:off x="3670161" y="1310303"/>
            <a:ext cx="92333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お問い合わせ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403505E-0CA6-4810-82C5-0B9940BD43F0}"/>
              </a:ext>
            </a:extLst>
          </p:cNvPr>
          <p:cNvSpPr/>
          <p:nvPr/>
        </p:nvSpPr>
        <p:spPr>
          <a:xfrm>
            <a:off x="896612" y="7183497"/>
            <a:ext cx="3907302" cy="2908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フッター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8538345-323A-4882-8ED0-C821EAA7D290}"/>
              </a:ext>
            </a:extLst>
          </p:cNvPr>
          <p:cNvSpPr txBox="1"/>
          <p:nvPr/>
        </p:nvSpPr>
        <p:spPr>
          <a:xfrm>
            <a:off x="942335" y="1927693"/>
            <a:ext cx="1036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700" dirty="0"/>
              <a:t>HOME</a:t>
            </a:r>
            <a:r>
              <a:rPr lang="ja-JP" altLang="en-US" sz="700" dirty="0"/>
              <a:t> </a:t>
            </a:r>
            <a:r>
              <a:rPr lang="en-US" altLang="ja-JP" sz="700" dirty="0"/>
              <a:t>/ </a:t>
            </a:r>
            <a:r>
              <a:rPr lang="ja-JP" altLang="en-US" sz="700" dirty="0"/>
              <a:t>実績</a:t>
            </a:r>
          </a:p>
        </p:txBody>
      </p:sp>
      <p:graphicFrame>
        <p:nvGraphicFramePr>
          <p:cNvPr id="18" name="表 16">
            <a:extLst>
              <a:ext uri="{FF2B5EF4-FFF2-40B4-BE49-F238E27FC236}">
                <a16:creationId xmlns:a16="http://schemas.microsoft.com/office/drawing/2014/main" id="{FEB0A2A7-374A-44DD-9E65-85504C9D9A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327926"/>
              </p:ext>
            </p:extLst>
          </p:nvPr>
        </p:nvGraphicFramePr>
        <p:xfrm>
          <a:off x="901892" y="1617463"/>
          <a:ext cx="3907300" cy="24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1460">
                  <a:extLst>
                    <a:ext uri="{9D8B030D-6E8A-4147-A177-3AD203B41FA5}">
                      <a16:colId xmlns:a16="http://schemas.microsoft.com/office/drawing/2014/main" val="3660588215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1866317032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669644206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2937508107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548927035"/>
                    </a:ext>
                  </a:extLst>
                </a:gridCol>
              </a:tblGrid>
              <a:tr h="2391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実績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事業紹介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会社情報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ニュース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採用情報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372336"/>
                  </a:ext>
                </a:extLst>
              </a:tr>
            </a:tbl>
          </a:graphicData>
        </a:graphic>
      </p:graphicFrame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54244DD7-134D-490A-916A-46A3EBB220EF}"/>
              </a:ext>
            </a:extLst>
          </p:cNvPr>
          <p:cNvSpPr/>
          <p:nvPr/>
        </p:nvSpPr>
        <p:spPr>
          <a:xfrm>
            <a:off x="1159244" y="3074053"/>
            <a:ext cx="1638820" cy="833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</a:rPr>
              <a:t>画像</a:t>
            </a: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3EAF8B79-9A34-48C7-A8B4-E653A8F3B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491" y="4386406"/>
            <a:ext cx="3429000" cy="1132966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85F4A11C-3BFE-4E06-8BE0-7AE4A0E561AE}"/>
              </a:ext>
            </a:extLst>
          </p:cNvPr>
          <p:cNvSpPr/>
          <p:nvPr/>
        </p:nvSpPr>
        <p:spPr>
          <a:xfrm>
            <a:off x="1187972" y="4646368"/>
            <a:ext cx="1638820" cy="833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200" dirty="0">
                <a:solidFill>
                  <a:schemeClr val="bg1"/>
                </a:solidFill>
              </a:rPr>
              <a:t>No</a:t>
            </a:r>
            <a:r>
              <a:rPr kumimoji="1" lang="ja-JP" altLang="en-US" sz="1200" dirty="0">
                <a:solidFill>
                  <a:schemeClr val="bg1"/>
                </a:solidFill>
              </a:rPr>
              <a:t> </a:t>
            </a:r>
            <a:r>
              <a:rPr kumimoji="1" lang="en-US" altLang="ja-JP" sz="1200" dirty="0">
                <a:solidFill>
                  <a:schemeClr val="bg1"/>
                </a:solidFill>
              </a:rPr>
              <a:t>Image</a:t>
            </a:r>
            <a:endParaRPr kumimoji="1" lang="ja-JP" altLang="en-US" sz="1200" dirty="0">
              <a:solidFill>
                <a:schemeClr val="bg1"/>
              </a:solidFill>
            </a:endParaRPr>
          </a:p>
        </p:txBody>
      </p:sp>
      <p:pic>
        <p:nvPicPr>
          <p:cNvPr id="1026" name="Picture 2" descr="温泉×幽霊ラブコメディー！いざ！温泉を救う旅へ！">
            <a:extLst>
              <a:ext uri="{FF2B5EF4-FFF2-40B4-BE49-F238E27FC236}">
                <a16:creationId xmlns:a16="http://schemas.microsoft.com/office/drawing/2014/main" id="{11F56A0D-D096-469A-877A-679DF8187D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5" t="5448" r="17746" b="26974"/>
          <a:stretch/>
        </p:blipFill>
        <p:spPr bwMode="auto">
          <a:xfrm>
            <a:off x="1164491" y="3074053"/>
            <a:ext cx="1633573" cy="84850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FFB72EF-AF46-4CEB-8293-FB114366BFE8}"/>
              </a:ext>
            </a:extLst>
          </p:cNvPr>
          <p:cNvSpPr/>
          <p:nvPr/>
        </p:nvSpPr>
        <p:spPr>
          <a:xfrm>
            <a:off x="1577269" y="3801353"/>
            <a:ext cx="914400" cy="83924"/>
          </a:xfrm>
          <a:prstGeom prst="rect">
            <a:avLst/>
          </a:prstGeom>
          <a:solidFill>
            <a:srgbClr val="FFFD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54E4FCC-5DCE-42A5-A19F-48A0C930C774}"/>
              </a:ext>
            </a:extLst>
          </p:cNvPr>
          <p:cNvSpPr txBox="1"/>
          <p:nvPr/>
        </p:nvSpPr>
        <p:spPr>
          <a:xfrm>
            <a:off x="1192673" y="2884655"/>
            <a:ext cx="1298996" cy="76944"/>
          </a:xfrm>
          <a:prstGeom prst="rect">
            <a:avLst/>
          </a:prstGeom>
          <a:solidFill>
            <a:srgbClr val="F7F7F7"/>
          </a:solidFill>
        </p:spPr>
        <p:txBody>
          <a:bodyPr wrap="square" lIns="0" tIns="0" rIns="0" bIns="0">
            <a:spAutoFit/>
          </a:bodyPr>
          <a:lstStyle/>
          <a:p>
            <a:r>
              <a:rPr lang="ja-JP" altLang="en-US" sz="500" b="1" dirty="0"/>
              <a:t>ゆらぎ荘の幽奈さん ドロロン温泉大紀行！</a:t>
            </a:r>
          </a:p>
        </p:txBody>
      </p:sp>
      <p:graphicFrame>
        <p:nvGraphicFramePr>
          <p:cNvPr id="7" name="表 8">
            <a:extLst>
              <a:ext uri="{FF2B5EF4-FFF2-40B4-BE49-F238E27FC236}">
                <a16:creationId xmlns:a16="http://schemas.microsoft.com/office/drawing/2014/main" id="{E57D0163-0E87-4F95-8E01-B7D31B319D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061487"/>
              </p:ext>
            </p:extLst>
          </p:nvPr>
        </p:nvGraphicFramePr>
        <p:xfrm>
          <a:off x="2884805" y="3060064"/>
          <a:ext cx="1656301" cy="940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603">
                  <a:extLst>
                    <a:ext uri="{9D8B030D-6E8A-4147-A177-3AD203B41FA5}">
                      <a16:colId xmlns:a16="http://schemas.microsoft.com/office/drawing/2014/main" val="613466687"/>
                    </a:ext>
                  </a:extLst>
                </a:gridCol>
                <a:gridCol w="1106698">
                  <a:extLst>
                    <a:ext uri="{9D8B030D-6E8A-4147-A177-3AD203B41FA5}">
                      <a16:colId xmlns:a16="http://schemas.microsoft.com/office/drawing/2014/main" val="704164255"/>
                    </a:ext>
                  </a:extLst>
                </a:gridCol>
              </a:tblGrid>
              <a:tr h="133265">
                <a:tc>
                  <a:txBody>
                    <a:bodyPr/>
                    <a:lstStyle/>
                    <a:p>
                      <a:r>
                        <a:rPr kumimoji="1" lang="ja-JP" altLang="en-US" sz="400" b="0" dirty="0">
                          <a:solidFill>
                            <a:schemeClr val="tx1"/>
                          </a:solidFill>
                        </a:rPr>
                        <a:t>タイトル名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00" b="0" dirty="0">
                          <a:solidFill>
                            <a:schemeClr val="tx1"/>
                          </a:solidFill>
                        </a:rPr>
                        <a:t> ゆらぎ荘の幽奈さん ドロロン温泉大紀行！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2919"/>
                  </a:ext>
                </a:extLst>
              </a:tr>
              <a:tr h="121350">
                <a:tc>
                  <a:txBody>
                    <a:bodyPr/>
                    <a:lstStyle/>
                    <a:p>
                      <a:r>
                        <a:rPr kumimoji="1" lang="ja-JP" altLang="en-US" sz="400" dirty="0">
                          <a:solidFill>
                            <a:schemeClr val="tx1"/>
                          </a:solidFill>
                        </a:rPr>
                        <a:t>ジャンル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1" lang="en-US" altLang="ja-JP" sz="400" dirty="0">
                          <a:solidFill>
                            <a:schemeClr val="tx1"/>
                          </a:solidFill>
                        </a:rPr>
                        <a:t>2D</a:t>
                      </a:r>
                      <a:r>
                        <a:rPr kumimoji="1" lang="ja-JP" altLang="en-US" sz="400" dirty="0">
                          <a:solidFill>
                            <a:schemeClr val="tx1"/>
                          </a:solidFill>
                        </a:rPr>
                        <a:t>コマンドバトル</a:t>
                      </a:r>
                      <a:r>
                        <a:rPr kumimoji="1" lang="en-US" altLang="ja-JP" sz="400" dirty="0">
                          <a:solidFill>
                            <a:schemeClr val="tx1"/>
                          </a:solidFill>
                        </a:rPr>
                        <a:t>RPG</a:t>
                      </a:r>
                      <a:endParaRPr kumimoji="1" lang="ja-JP" altLang="en-US" sz="4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8679155"/>
                  </a:ext>
                </a:extLst>
              </a:tr>
              <a:tr h="427641">
                <a:tc>
                  <a:txBody>
                    <a:bodyPr/>
                    <a:lstStyle/>
                    <a:p>
                      <a:r>
                        <a:rPr kumimoji="1" lang="ja-JP" altLang="en-US" sz="400" dirty="0">
                          <a:solidFill>
                            <a:schemeClr val="tx1"/>
                          </a:solidFill>
                        </a:rPr>
                        <a:t>プラットフォーム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257536"/>
                  </a:ext>
                </a:extLst>
              </a:tr>
              <a:tr h="75350">
                <a:tc>
                  <a:txBody>
                    <a:bodyPr/>
                    <a:lstStyle/>
                    <a:p>
                      <a:r>
                        <a:rPr kumimoji="1" lang="ja-JP" altLang="en-US" sz="400" dirty="0">
                          <a:solidFill>
                            <a:schemeClr val="tx1"/>
                          </a:solidFill>
                        </a:rPr>
                        <a:t>公式サイト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1" lang="en-US" altLang="ja-JP" sz="400" dirty="0">
                          <a:solidFill>
                            <a:schemeClr val="tx1"/>
                          </a:solidFill>
                        </a:rPr>
                        <a:t>https://yuragisou-dororon.jp/</a:t>
                      </a:r>
                      <a:endParaRPr kumimoji="1" lang="ja-JP" altLang="en-US" sz="4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389544"/>
                  </a:ext>
                </a:extLst>
              </a:tr>
              <a:tr h="75350">
                <a:tc>
                  <a:txBody>
                    <a:bodyPr/>
                    <a:lstStyle/>
                    <a:p>
                      <a:r>
                        <a:rPr kumimoji="1" lang="ja-JP" altLang="en-US" sz="400" dirty="0">
                          <a:solidFill>
                            <a:schemeClr val="tx1"/>
                          </a:solidFill>
                        </a:rPr>
                        <a:t>コピーライト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400" dirty="0">
                          <a:solidFill>
                            <a:schemeClr val="tx1"/>
                          </a:solidFill>
                        </a:rPr>
                        <a:t>© </a:t>
                      </a:r>
                      <a:r>
                        <a:rPr kumimoji="1" lang="ja-JP" altLang="en-US" sz="400" dirty="0">
                          <a:solidFill>
                            <a:schemeClr val="tx1"/>
                          </a:solidFill>
                        </a:rPr>
                        <a:t>ミウラタダヒロ／集英社・ゆらぎ荘の幽奈さん製作委員会</a:t>
                      </a:r>
                    </a:p>
                    <a:p>
                      <a:r>
                        <a:rPr kumimoji="1" lang="en-US" altLang="ja-JP" sz="400" dirty="0">
                          <a:solidFill>
                            <a:schemeClr val="tx1"/>
                          </a:solidFill>
                        </a:rPr>
                        <a:t>Developed by </a:t>
                      </a:r>
                      <a:r>
                        <a:rPr kumimoji="1" lang="ja-JP" altLang="en-US" sz="400" dirty="0">
                          <a:solidFill>
                            <a:schemeClr val="tx1"/>
                          </a:solidFill>
                        </a:rPr>
                        <a:t>ジーゼ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2511422"/>
                  </a:ext>
                </a:extLst>
              </a:tr>
            </a:tbl>
          </a:graphicData>
        </a:graphic>
      </p:graphicFrame>
      <p:pic>
        <p:nvPicPr>
          <p:cNvPr id="1028" name="Picture 4" descr="mobage">
            <a:extLst>
              <a:ext uri="{FF2B5EF4-FFF2-40B4-BE49-F238E27FC236}">
                <a16:creationId xmlns:a16="http://schemas.microsoft.com/office/drawing/2014/main" id="{36BFDFCD-DAC3-4725-9672-7D0E4336FD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92" t="13333" r="26253" b="37514"/>
          <a:stretch/>
        </p:blipFill>
        <p:spPr bwMode="auto">
          <a:xfrm>
            <a:off x="3436936" y="3348976"/>
            <a:ext cx="384793" cy="17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yahoo! mobage">
            <a:extLst>
              <a:ext uri="{FF2B5EF4-FFF2-40B4-BE49-F238E27FC236}">
                <a16:creationId xmlns:a16="http://schemas.microsoft.com/office/drawing/2014/main" id="{18B361D7-A79F-4569-8143-9E304ECA9B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5" t="21527" r="10027" b="43921"/>
          <a:stretch/>
        </p:blipFill>
        <p:spPr bwMode="auto">
          <a:xfrm>
            <a:off x="3859360" y="3366274"/>
            <a:ext cx="644114" cy="1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MM GAMES">
            <a:extLst>
              <a:ext uri="{FF2B5EF4-FFF2-40B4-BE49-F238E27FC236}">
                <a16:creationId xmlns:a16="http://schemas.microsoft.com/office/drawing/2014/main" id="{412EBE17-5A7F-43AB-94B6-456493CAE6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2" t="23301" r="16529" b="50000"/>
          <a:stretch/>
        </p:blipFill>
        <p:spPr bwMode="auto">
          <a:xfrm>
            <a:off x="3455768" y="3575140"/>
            <a:ext cx="548690" cy="93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ゲーム">
            <a:extLst>
              <a:ext uri="{FF2B5EF4-FFF2-40B4-BE49-F238E27FC236}">
                <a16:creationId xmlns:a16="http://schemas.microsoft.com/office/drawing/2014/main" id="{6F353855-BD24-44C0-9531-B2AC609602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03" t="17343" r="31405" b="45317"/>
          <a:stretch/>
        </p:blipFill>
        <p:spPr bwMode="auto">
          <a:xfrm>
            <a:off x="4109104" y="3540251"/>
            <a:ext cx="327356" cy="13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25A43B7-85BF-4904-A268-B39CB2584A69}"/>
              </a:ext>
            </a:extLst>
          </p:cNvPr>
          <p:cNvSpPr txBox="1"/>
          <p:nvPr/>
        </p:nvSpPr>
        <p:spPr>
          <a:xfrm>
            <a:off x="1245060" y="4465369"/>
            <a:ext cx="1298996" cy="76944"/>
          </a:xfrm>
          <a:prstGeom prst="rect">
            <a:avLst/>
          </a:prstGeom>
          <a:solidFill>
            <a:srgbClr val="F7F7F7"/>
          </a:solidFill>
        </p:spPr>
        <p:txBody>
          <a:bodyPr wrap="square" lIns="0" tIns="0" rIns="0" bIns="0">
            <a:spAutoFit/>
          </a:bodyPr>
          <a:lstStyle/>
          <a:p>
            <a:r>
              <a:rPr lang="ja-JP" altLang="en-US" sz="500" b="1" dirty="0"/>
              <a:t>大手プラットフォーム上位人気タイトル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98A4E73-A857-4E46-A100-C8B3C4A6EB12}"/>
              </a:ext>
            </a:extLst>
          </p:cNvPr>
          <p:cNvSpPr/>
          <p:nvPr/>
        </p:nvSpPr>
        <p:spPr>
          <a:xfrm>
            <a:off x="2903589" y="4624660"/>
            <a:ext cx="1666016" cy="862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6" name="表 8">
            <a:extLst>
              <a:ext uri="{FF2B5EF4-FFF2-40B4-BE49-F238E27FC236}">
                <a16:creationId xmlns:a16="http://schemas.microsoft.com/office/drawing/2014/main" id="{88775F7A-2731-4E17-9D6C-F3AE1F4158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4733491"/>
              </p:ext>
            </p:extLst>
          </p:nvPr>
        </p:nvGraphicFramePr>
        <p:xfrm>
          <a:off x="2884805" y="4646368"/>
          <a:ext cx="1656301" cy="365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603">
                  <a:extLst>
                    <a:ext uri="{9D8B030D-6E8A-4147-A177-3AD203B41FA5}">
                      <a16:colId xmlns:a16="http://schemas.microsoft.com/office/drawing/2014/main" val="613466687"/>
                    </a:ext>
                  </a:extLst>
                </a:gridCol>
                <a:gridCol w="1106698">
                  <a:extLst>
                    <a:ext uri="{9D8B030D-6E8A-4147-A177-3AD203B41FA5}">
                      <a16:colId xmlns:a16="http://schemas.microsoft.com/office/drawing/2014/main" val="704164255"/>
                    </a:ext>
                  </a:extLst>
                </a:gridCol>
              </a:tblGrid>
              <a:tr h="133265">
                <a:tc>
                  <a:txBody>
                    <a:bodyPr/>
                    <a:lstStyle/>
                    <a:p>
                      <a:r>
                        <a:rPr kumimoji="1" lang="ja-JP" altLang="en-US" sz="400" b="0" dirty="0">
                          <a:solidFill>
                            <a:schemeClr val="tx1"/>
                          </a:solidFill>
                        </a:rPr>
                        <a:t>タイトル名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00" b="0" dirty="0">
                          <a:solidFill>
                            <a:schemeClr val="tx1"/>
                          </a:solidFill>
                        </a:rPr>
                        <a:t>大手プラットフォーム上位人気タイトル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2919"/>
                  </a:ext>
                </a:extLst>
              </a:tr>
              <a:tr h="121350">
                <a:tc>
                  <a:txBody>
                    <a:bodyPr/>
                    <a:lstStyle/>
                    <a:p>
                      <a:r>
                        <a:rPr kumimoji="1" lang="ja-JP" altLang="en-US" sz="400" dirty="0">
                          <a:solidFill>
                            <a:schemeClr val="tx1"/>
                          </a:solidFill>
                        </a:rPr>
                        <a:t>ジャンル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00" dirty="0">
                          <a:solidFill>
                            <a:schemeClr val="tx1"/>
                          </a:solidFill>
                        </a:rPr>
                        <a:t> カードバトル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8679155"/>
                  </a:ext>
                </a:extLst>
              </a:tr>
              <a:tr h="111337">
                <a:tc>
                  <a:txBody>
                    <a:bodyPr/>
                    <a:lstStyle/>
                    <a:p>
                      <a:r>
                        <a:rPr kumimoji="1" lang="ja-JP" altLang="en-US" sz="400" dirty="0">
                          <a:solidFill>
                            <a:schemeClr val="tx1"/>
                          </a:solidFill>
                        </a:rPr>
                        <a:t>プラットフォーム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00" dirty="0">
                          <a:solidFill>
                            <a:schemeClr val="tx1"/>
                          </a:solidFill>
                        </a:rPr>
                        <a:t> 大手プラットフォーム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257536"/>
                  </a:ext>
                </a:extLst>
              </a:tr>
            </a:tbl>
          </a:graphicData>
        </a:graphic>
      </p:graphicFrame>
      <p:pic>
        <p:nvPicPr>
          <p:cNvPr id="27" name="図 26">
            <a:extLst>
              <a:ext uri="{FF2B5EF4-FFF2-40B4-BE49-F238E27FC236}">
                <a16:creationId xmlns:a16="http://schemas.microsoft.com/office/drawing/2014/main" id="{DF08D71F-35AD-4775-B10E-4AFF74DB5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763" y="5685087"/>
            <a:ext cx="3429000" cy="1132966"/>
          </a:xfrm>
          <a:prstGeom prst="rect">
            <a:avLst/>
          </a:prstGeom>
        </p:spPr>
      </p:pic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02C16E1B-25C8-4960-8148-01B22CB3EB64}"/>
              </a:ext>
            </a:extLst>
          </p:cNvPr>
          <p:cNvSpPr/>
          <p:nvPr/>
        </p:nvSpPr>
        <p:spPr>
          <a:xfrm>
            <a:off x="1159244" y="5945049"/>
            <a:ext cx="1638820" cy="833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sz="1200" dirty="0">
                <a:solidFill>
                  <a:schemeClr val="bg1"/>
                </a:solidFill>
              </a:rPr>
              <a:t>No</a:t>
            </a:r>
            <a:r>
              <a:rPr kumimoji="1" lang="ja-JP" altLang="en-US" sz="1200" dirty="0">
                <a:solidFill>
                  <a:schemeClr val="bg1"/>
                </a:solidFill>
              </a:rPr>
              <a:t> </a:t>
            </a:r>
            <a:r>
              <a:rPr kumimoji="1" lang="en-US" altLang="ja-JP" sz="1200" dirty="0">
                <a:solidFill>
                  <a:schemeClr val="bg1"/>
                </a:solidFill>
              </a:rPr>
              <a:t>Image</a:t>
            </a:r>
            <a:endParaRPr kumimoji="1" lang="ja-JP" altLang="en-US" sz="1200" dirty="0">
              <a:solidFill>
                <a:schemeClr val="bg1"/>
              </a:solidFill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D6073019-81A4-4598-B947-39B61D294CB8}"/>
              </a:ext>
            </a:extLst>
          </p:cNvPr>
          <p:cNvSpPr txBox="1"/>
          <p:nvPr/>
        </p:nvSpPr>
        <p:spPr>
          <a:xfrm>
            <a:off x="1216332" y="5764050"/>
            <a:ext cx="1298996" cy="76944"/>
          </a:xfrm>
          <a:prstGeom prst="rect">
            <a:avLst/>
          </a:prstGeom>
          <a:solidFill>
            <a:srgbClr val="F7F7F7"/>
          </a:solidFill>
        </p:spPr>
        <p:txBody>
          <a:bodyPr wrap="square" lIns="0" tIns="0" rIns="0" bIns="0">
            <a:spAutoFit/>
          </a:bodyPr>
          <a:lstStyle/>
          <a:p>
            <a:r>
              <a:rPr lang="ja-JP" altLang="en-US" sz="500" b="1" dirty="0"/>
              <a:t>大手プラットフォームタイトル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B8514793-1977-41A7-8D51-AF6096428289}"/>
              </a:ext>
            </a:extLst>
          </p:cNvPr>
          <p:cNvSpPr/>
          <p:nvPr/>
        </p:nvSpPr>
        <p:spPr>
          <a:xfrm>
            <a:off x="2874861" y="5923341"/>
            <a:ext cx="1666016" cy="862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34" name="表 8">
            <a:extLst>
              <a:ext uri="{FF2B5EF4-FFF2-40B4-BE49-F238E27FC236}">
                <a16:creationId xmlns:a16="http://schemas.microsoft.com/office/drawing/2014/main" id="{CAB44DF5-3700-40B7-BF4B-3D78A19C34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7298217"/>
              </p:ext>
            </p:extLst>
          </p:nvPr>
        </p:nvGraphicFramePr>
        <p:xfrm>
          <a:off x="2856077" y="5945049"/>
          <a:ext cx="1656301" cy="365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603">
                  <a:extLst>
                    <a:ext uri="{9D8B030D-6E8A-4147-A177-3AD203B41FA5}">
                      <a16:colId xmlns:a16="http://schemas.microsoft.com/office/drawing/2014/main" val="613466687"/>
                    </a:ext>
                  </a:extLst>
                </a:gridCol>
                <a:gridCol w="1106698">
                  <a:extLst>
                    <a:ext uri="{9D8B030D-6E8A-4147-A177-3AD203B41FA5}">
                      <a16:colId xmlns:a16="http://schemas.microsoft.com/office/drawing/2014/main" val="704164255"/>
                    </a:ext>
                  </a:extLst>
                </a:gridCol>
              </a:tblGrid>
              <a:tr h="133265">
                <a:tc>
                  <a:txBody>
                    <a:bodyPr/>
                    <a:lstStyle/>
                    <a:p>
                      <a:r>
                        <a:rPr kumimoji="1" lang="ja-JP" altLang="en-US" sz="400" b="0" dirty="0">
                          <a:solidFill>
                            <a:schemeClr val="tx1"/>
                          </a:solidFill>
                        </a:rPr>
                        <a:t>タイトル名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00" b="0" dirty="0">
                          <a:solidFill>
                            <a:schemeClr val="tx1"/>
                          </a:solidFill>
                        </a:rPr>
                        <a:t>大手プラットフォームタイトル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2919"/>
                  </a:ext>
                </a:extLst>
              </a:tr>
              <a:tr h="121350">
                <a:tc>
                  <a:txBody>
                    <a:bodyPr/>
                    <a:lstStyle/>
                    <a:p>
                      <a:r>
                        <a:rPr kumimoji="1" lang="ja-JP" altLang="en-US" sz="400" dirty="0">
                          <a:solidFill>
                            <a:schemeClr val="tx1"/>
                          </a:solidFill>
                        </a:rPr>
                        <a:t>ジャンル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00" dirty="0">
                          <a:solidFill>
                            <a:schemeClr val="tx1"/>
                          </a:solidFill>
                        </a:rPr>
                        <a:t> カードバトル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8679155"/>
                  </a:ext>
                </a:extLst>
              </a:tr>
              <a:tr h="111337">
                <a:tc>
                  <a:txBody>
                    <a:bodyPr/>
                    <a:lstStyle/>
                    <a:p>
                      <a:r>
                        <a:rPr kumimoji="1" lang="ja-JP" altLang="en-US" sz="400" dirty="0">
                          <a:solidFill>
                            <a:schemeClr val="tx1"/>
                          </a:solidFill>
                        </a:rPr>
                        <a:t>プラットフォーム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400" dirty="0">
                          <a:solidFill>
                            <a:schemeClr val="tx1"/>
                          </a:solidFill>
                        </a:rPr>
                        <a:t> 大手プラットフォーム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257536"/>
                  </a:ext>
                </a:extLst>
              </a:tr>
            </a:tbl>
          </a:graphicData>
        </a:graphic>
      </p:graphicFrame>
      <p:sp>
        <p:nvSpPr>
          <p:cNvPr id="38" name="吹き出し: 線 (強調線付き) 37">
            <a:extLst>
              <a:ext uri="{FF2B5EF4-FFF2-40B4-BE49-F238E27FC236}">
                <a16:creationId xmlns:a16="http://schemas.microsoft.com/office/drawing/2014/main" id="{EF137AE7-965C-4E80-9DF6-20B05DAA6260}"/>
              </a:ext>
            </a:extLst>
          </p:cNvPr>
          <p:cNvSpPr/>
          <p:nvPr/>
        </p:nvSpPr>
        <p:spPr>
          <a:xfrm>
            <a:off x="4880943" y="2884655"/>
            <a:ext cx="1703512" cy="323165"/>
          </a:xfrm>
          <a:prstGeom prst="accentCallout1">
            <a:avLst>
              <a:gd name="adj1" fmla="val 32898"/>
              <a:gd name="adj2" fmla="val -2518"/>
              <a:gd name="adj3" fmla="val 81061"/>
              <a:gd name="adj4" fmla="val -74566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kumimoji="1" lang="ja-JP" altLang="en-US" sz="1050" dirty="0">
                <a:solidFill>
                  <a:srgbClr val="C00000"/>
                </a:solidFill>
              </a:rPr>
              <a:t>項目はものに応じて変更できるように</a:t>
            </a:r>
          </a:p>
        </p:txBody>
      </p:sp>
      <p:sp>
        <p:nvSpPr>
          <p:cNvPr id="9" name="吹き出し: 線 (強調線付き) 8">
            <a:extLst>
              <a:ext uri="{FF2B5EF4-FFF2-40B4-BE49-F238E27FC236}">
                <a16:creationId xmlns:a16="http://schemas.microsoft.com/office/drawing/2014/main" id="{A2F2DBD2-56CF-45BF-9DD0-2B69BBBBDFD6}"/>
              </a:ext>
            </a:extLst>
          </p:cNvPr>
          <p:cNvSpPr/>
          <p:nvPr/>
        </p:nvSpPr>
        <p:spPr>
          <a:xfrm flipH="1">
            <a:off x="752210" y="3994397"/>
            <a:ext cx="985699" cy="215444"/>
          </a:xfrm>
          <a:prstGeom prst="accentCallout1">
            <a:avLst>
              <a:gd name="adj1" fmla="val 32898"/>
              <a:gd name="adj2" fmla="val -2518"/>
              <a:gd name="adj3" fmla="val -65131"/>
              <a:gd name="adj4" fmla="val -51699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kumimoji="1" lang="ja-JP" altLang="en-US" sz="700" dirty="0">
                <a:solidFill>
                  <a:srgbClr val="C00000"/>
                </a:solidFill>
              </a:rPr>
              <a:t>画像はイメージよりも大きく掲載する予定です</a:t>
            </a:r>
          </a:p>
        </p:txBody>
      </p:sp>
    </p:spTree>
    <p:extLst>
      <p:ext uri="{BB962C8B-B14F-4D97-AF65-F5344CB8AC3E}">
        <p14:creationId xmlns:p14="http://schemas.microsoft.com/office/powerpoint/2010/main" val="873825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BB6CD33-2087-433D-87BB-66F0D01A545F}"/>
              </a:ext>
            </a:extLst>
          </p:cNvPr>
          <p:cNvSpPr/>
          <p:nvPr/>
        </p:nvSpPr>
        <p:spPr>
          <a:xfrm>
            <a:off x="589015" y="828332"/>
            <a:ext cx="3907302" cy="6537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事業紹介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2114191-7DEB-4147-96B5-0752BEE4661C}"/>
              </a:ext>
            </a:extLst>
          </p:cNvPr>
          <p:cNvSpPr/>
          <p:nvPr/>
        </p:nvSpPr>
        <p:spPr>
          <a:xfrm>
            <a:off x="589018" y="84401"/>
            <a:ext cx="3907302" cy="374681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 descr="記号 が含まれている画像&#10;&#10;自動的に生成された説明">
            <a:extLst>
              <a:ext uri="{FF2B5EF4-FFF2-40B4-BE49-F238E27FC236}">
                <a16:creationId xmlns:a16="http://schemas.microsoft.com/office/drawing/2014/main" id="{073EEF9B-6D0E-4AC7-9EF4-5D09802DC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38" y="119572"/>
            <a:ext cx="339970" cy="33997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010DC79-2345-4AB0-A961-A7B355173735}"/>
              </a:ext>
            </a:extLst>
          </p:cNvPr>
          <p:cNvSpPr/>
          <p:nvPr/>
        </p:nvSpPr>
        <p:spPr>
          <a:xfrm>
            <a:off x="2928364" y="184197"/>
            <a:ext cx="1466554" cy="2608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グラフィックス 11" descr="封筒">
            <a:extLst>
              <a:ext uri="{FF2B5EF4-FFF2-40B4-BE49-F238E27FC236}">
                <a16:creationId xmlns:a16="http://schemas.microsoft.com/office/drawing/2014/main" id="{B1B6BF47-5779-411D-8F9A-1999CA1A81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09839" y="176284"/>
            <a:ext cx="276664" cy="276664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7A12546-15FC-439B-8F8F-FC6809B3CE1F}"/>
              </a:ext>
            </a:extLst>
          </p:cNvPr>
          <p:cNvSpPr txBox="1"/>
          <p:nvPr/>
        </p:nvSpPr>
        <p:spPr>
          <a:xfrm>
            <a:off x="3362564" y="222283"/>
            <a:ext cx="92333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お問い合わせ</a:t>
            </a: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903F5CA4-0B98-44DC-AC37-908A5B8AE78C}"/>
              </a:ext>
            </a:extLst>
          </p:cNvPr>
          <p:cNvSpPr/>
          <p:nvPr/>
        </p:nvSpPr>
        <p:spPr>
          <a:xfrm>
            <a:off x="634739" y="1666288"/>
            <a:ext cx="1235748" cy="85401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ja-JP" altLang="en-US" sz="1000" dirty="0">
              <a:solidFill>
                <a:schemeClr val="tx1"/>
              </a:solidFill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3273A08A-8A20-4F5D-A7B9-B466866F6D4A}"/>
              </a:ext>
            </a:extLst>
          </p:cNvPr>
          <p:cNvSpPr/>
          <p:nvPr/>
        </p:nvSpPr>
        <p:spPr>
          <a:xfrm>
            <a:off x="1919520" y="1666287"/>
            <a:ext cx="1235748" cy="85401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ja-JP" altLang="en-US" sz="1000" dirty="0">
              <a:solidFill>
                <a:schemeClr val="tx1"/>
              </a:solidFill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C8ABA37F-ECA4-4CA8-BF0E-CFBB9682CEF1}"/>
              </a:ext>
            </a:extLst>
          </p:cNvPr>
          <p:cNvSpPr/>
          <p:nvPr/>
        </p:nvSpPr>
        <p:spPr>
          <a:xfrm>
            <a:off x="3200989" y="1666287"/>
            <a:ext cx="1235748" cy="85401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ja-JP" altLang="en-US" sz="1000" dirty="0">
              <a:solidFill>
                <a:schemeClr val="tx1"/>
              </a:solidFill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403505E-0CA6-4810-82C5-0B9940BD43F0}"/>
              </a:ext>
            </a:extLst>
          </p:cNvPr>
          <p:cNvSpPr/>
          <p:nvPr/>
        </p:nvSpPr>
        <p:spPr>
          <a:xfrm>
            <a:off x="583743" y="3549549"/>
            <a:ext cx="3907302" cy="2908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フッター</a:t>
            </a:r>
          </a:p>
        </p:txBody>
      </p:sp>
      <p:sp>
        <p:nvSpPr>
          <p:cNvPr id="14" name="吹き出し: 線 (強調線付き) 13">
            <a:extLst>
              <a:ext uri="{FF2B5EF4-FFF2-40B4-BE49-F238E27FC236}">
                <a16:creationId xmlns:a16="http://schemas.microsoft.com/office/drawing/2014/main" id="{358E7C41-A9C7-45E5-9EF8-F46C116DF1C6}"/>
              </a:ext>
            </a:extLst>
          </p:cNvPr>
          <p:cNvSpPr/>
          <p:nvPr/>
        </p:nvSpPr>
        <p:spPr>
          <a:xfrm>
            <a:off x="4797929" y="958936"/>
            <a:ext cx="1703512" cy="161583"/>
          </a:xfrm>
          <a:prstGeom prst="accentCallout1">
            <a:avLst>
              <a:gd name="adj1" fmla="val 32898"/>
              <a:gd name="adj2" fmla="val -2518"/>
              <a:gd name="adj3" fmla="val 81061"/>
              <a:gd name="adj4" fmla="val -74566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kumimoji="1" lang="ja-JP" altLang="en-US" sz="1050" dirty="0">
                <a:solidFill>
                  <a:srgbClr val="C00000"/>
                </a:solidFill>
              </a:rPr>
              <a:t>事業紹介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D6C112B-7736-44EF-9554-2F75B7EAE6D8}"/>
              </a:ext>
            </a:extLst>
          </p:cNvPr>
          <p:cNvSpPr/>
          <p:nvPr/>
        </p:nvSpPr>
        <p:spPr>
          <a:xfrm>
            <a:off x="634738" y="2520306"/>
            <a:ext cx="1235749" cy="25441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000" dirty="0">
                <a:solidFill>
                  <a:schemeClr val="tx1"/>
                </a:solidFill>
              </a:rPr>
              <a:t>ゲーム事業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A460968-36E0-4101-8047-78E9463EC3F6}"/>
              </a:ext>
            </a:extLst>
          </p:cNvPr>
          <p:cNvSpPr/>
          <p:nvPr/>
        </p:nvSpPr>
        <p:spPr>
          <a:xfrm>
            <a:off x="1919519" y="2519352"/>
            <a:ext cx="1235749" cy="25441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000" dirty="0">
                <a:solidFill>
                  <a:schemeClr val="tx1"/>
                </a:solidFill>
              </a:rPr>
              <a:t>教育事業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85897451-5175-400A-8BD5-C1A48F9D7CB3}"/>
              </a:ext>
            </a:extLst>
          </p:cNvPr>
          <p:cNvSpPr/>
          <p:nvPr/>
        </p:nvSpPr>
        <p:spPr>
          <a:xfrm>
            <a:off x="3200988" y="2517121"/>
            <a:ext cx="1235749" cy="25441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000" dirty="0">
                <a:solidFill>
                  <a:schemeClr val="tx1"/>
                </a:solidFill>
              </a:rPr>
              <a:t>グローバル事業</a:t>
            </a:r>
          </a:p>
        </p:txBody>
      </p:sp>
      <p:pic>
        <p:nvPicPr>
          <p:cNvPr id="15" name="Picture 2" descr="ラインアイコン　ホームシリーズvol.3　AV機器　映像　オーディオ 68924283">
            <a:extLst>
              <a:ext uri="{FF2B5EF4-FFF2-40B4-BE49-F238E27FC236}">
                <a16:creationId xmlns:a16="http://schemas.microsoft.com/office/drawing/2014/main" id="{ED8F2655-AB64-4301-9922-B98F267165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11" t="36485" r="43292" b="43936"/>
          <a:stretch/>
        </p:blipFill>
        <p:spPr bwMode="auto">
          <a:xfrm>
            <a:off x="722494" y="2071277"/>
            <a:ext cx="337835" cy="390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ラインアイコン　ホームシリーズvol.3　AV機器　映像　オーディオ 68924283">
            <a:extLst>
              <a:ext uri="{FF2B5EF4-FFF2-40B4-BE49-F238E27FC236}">
                <a16:creationId xmlns:a16="http://schemas.microsoft.com/office/drawing/2014/main" id="{05E1F57C-8FB0-463C-AD7C-CBD2220FEC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03" t="39964" r="29500" b="47949"/>
          <a:stretch/>
        </p:blipFill>
        <p:spPr bwMode="auto">
          <a:xfrm rot="1419735">
            <a:off x="1446662" y="2170762"/>
            <a:ext cx="426444" cy="30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ラインアイコン　ホームシリーズvol.3　AV機器　映像　オーディオ 68924283">
            <a:extLst>
              <a:ext uri="{FF2B5EF4-FFF2-40B4-BE49-F238E27FC236}">
                <a16:creationId xmlns:a16="http://schemas.microsoft.com/office/drawing/2014/main" id="{1F423973-04A4-4354-A4C1-97738AFA66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98" t="36485" r="2402" b="46132"/>
          <a:stretch/>
        </p:blipFill>
        <p:spPr bwMode="auto">
          <a:xfrm>
            <a:off x="997946" y="1838871"/>
            <a:ext cx="512647" cy="499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ラインアイコン　ホームシリーズvol.3　AV機器　映像　オーディオ 68924283">
            <a:extLst>
              <a:ext uri="{FF2B5EF4-FFF2-40B4-BE49-F238E27FC236}">
                <a16:creationId xmlns:a16="http://schemas.microsoft.com/office/drawing/2014/main" id="{9E82B37A-DAEA-46BF-9F8F-3B86A149E7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52" t="41391" r="16274" b="48966"/>
          <a:stretch/>
        </p:blipFill>
        <p:spPr bwMode="auto">
          <a:xfrm rot="20678831">
            <a:off x="701403" y="1772918"/>
            <a:ext cx="415022" cy="23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ラインアイコン　テクノロジーシリーズvol.1　ネットワーク 65404113">
            <a:extLst>
              <a:ext uri="{FF2B5EF4-FFF2-40B4-BE49-F238E27FC236}">
                <a16:creationId xmlns:a16="http://schemas.microsoft.com/office/drawing/2014/main" id="{F663EBF4-5F41-4D9F-B3EF-5D905D8B31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35" t="72481" r="1838" b="7316"/>
          <a:stretch/>
        </p:blipFill>
        <p:spPr bwMode="auto">
          <a:xfrm>
            <a:off x="1452517" y="1685191"/>
            <a:ext cx="3985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ラインアイコン　テクノロジーシリーズvol.1　ネットワーク 65404113">
            <a:extLst>
              <a:ext uri="{FF2B5EF4-FFF2-40B4-BE49-F238E27FC236}">
                <a16:creationId xmlns:a16="http://schemas.microsoft.com/office/drawing/2014/main" id="{9915E768-02BA-44DF-B164-3024432345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57" t="20367" r="3049" b="68259"/>
          <a:stretch/>
        </p:blipFill>
        <p:spPr bwMode="auto">
          <a:xfrm>
            <a:off x="3200986" y="1824528"/>
            <a:ext cx="819259" cy="69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ラインアイコン　テクノロジーシリーズvol.1　ネットワーク 65404113">
            <a:extLst>
              <a:ext uri="{FF2B5EF4-FFF2-40B4-BE49-F238E27FC236}">
                <a16:creationId xmlns:a16="http://schemas.microsoft.com/office/drawing/2014/main" id="{FCD54070-189B-42A0-A689-052F3FA49D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4" t="19590" r="70170" b="63011"/>
          <a:stretch/>
        </p:blipFill>
        <p:spPr bwMode="auto">
          <a:xfrm>
            <a:off x="3741382" y="1678633"/>
            <a:ext cx="670686" cy="65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" descr="ラインアイコン　教育シリーズvol.3　オンライン学習 66387586">
            <a:extLst>
              <a:ext uri="{FF2B5EF4-FFF2-40B4-BE49-F238E27FC236}">
                <a16:creationId xmlns:a16="http://schemas.microsoft.com/office/drawing/2014/main" id="{249225B7-FB3C-4F37-A3B1-F9A706F99A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5" t="56027" r="71893" b="28478"/>
          <a:stretch/>
        </p:blipFill>
        <p:spPr bwMode="auto">
          <a:xfrm>
            <a:off x="2788322" y="1767950"/>
            <a:ext cx="367785" cy="432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 descr="ラインアイコン　教育シリーズvol.3　オンライン学習 66387586">
            <a:extLst>
              <a:ext uri="{FF2B5EF4-FFF2-40B4-BE49-F238E27FC236}">
                <a16:creationId xmlns:a16="http://schemas.microsoft.com/office/drawing/2014/main" id="{C135F2EF-D449-4EF9-8542-D73ADBA15A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0" t="20102" r="43468" b="64184"/>
          <a:stretch/>
        </p:blipFill>
        <p:spPr bwMode="auto">
          <a:xfrm>
            <a:off x="2369838" y="1981061"/>
            <a:ext cx="453140" cy="450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 descr="ラインアイコン　教育シリーズvol.3　オンライン学習 66387586">
            <a:extLst>
              <a:ext uri="{FF2B5EF4-FFF2-40B4-BE49-F238E27FC236}">
                <a16:creationId xmlns:a16="http://schemas.microsoft.com/office/drawing/2014/main" id="{723BBDDE-52FC-4A07-A880-31FA69D0BF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60" t="20102" r="16082" b="64184"/>
          <a:stretch/>
        </p:blipFill>
        <p:spPr bwMode="auto">
          <a:xfrm>
            <a:off x="2073418" y="1695220"/>
            <a:ext cx="435049" cy="41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4" descr="ラインアイコン　教育シリーズvol.3　オンライン学習 66387586">
            <a:extLst>
              <a:ext uri="{FF2B5EF4-FFF2-40B4-BE49-F238E27FC236}">
                <a16:creationId xmlns:a16="http://schemas.microsoft.com/office/drawing/2014/main" id="{4844A84E-DCEE-49C7-88B0-43F005DD12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90" t="37313" r="43080" b="44667"/>
          <a:stretch/>
        </p:blipFill>
        <p:spPr bwMode="auto">
          <a:xfrm>
            <a:off x="1998739" y="2137795"/>
            <a:ext cx="367786" cy="37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8538345-323A-4882-8ED0-C821EAA7D290}"/>
              </a:ext>
            </a:extLst>
          </p:cNvPr>
          <p:cNvSpPr txBox="1"/>
          <p:nvPr/>
        </p:nvSpPr>
        <p:spPr>
          <a:xfrm>
            <a:off x="634738" y="839673"/>
            <a:ext cx="1036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700" dirty="0"/>
              <a:t>HOME</a:t>
            </a:r>
            <a:r>
              <a:rPr lang="ja-JP" altLang="en-US" sz="700" dirty="0"/>
              <a:t> </a:t>
            </a:r>
            <a:r>
              <a:rPr lang="en-US" altLang="ja-JP" sz="700" dirty="0"/>
              <a:t>/ </a:t>
            </a:r>
            <a:r>
              <a:rPr lang="ja-JP" altLang="en-US" sz="700" dirty="0"/>
              <a:t>事業紹介</a:t>
            </a:r>
          </a:p>
        </p:txBody>
      </p:sp>
      <p:graphicFrame>
        <p:nvGraphicFramePr>
          <p:cNvPr id="18" name="表 16">
            <a:extLst>
              <a:ext uri="{FF2B5EF4-FFF2-40B4-BE49-F238E27FC236}">
                <a16:creationId xmlns:a16="http://schemas.microsoft.com/office/drawing/2014/main" id="{FEB0A2A7-374A-44DD-9E65-85504C9D9ABC}"/>
              </a:ext>
            </a:extLst>
          </p:cNvPr>
          <p:cNvGraphicFramePr>
            <a:graphicFrameLocks noGrp="1"/>
          </p:cNvGraphicFramePr>
          <p:nvPr/>
        </p:nvGraphicFramePr>
        <p:xfrm>
          <a:off x="594295" y="529443"/>
          <a:ext cx="3907300" cy="24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1460">
                  <a:extLst>
                    <a:ext uri="{9D8B030D-6E8A-4147-A177-3AD203B41FA5}">
                      <a16:colId xmlns:a16="http://schemas.microsoft.com/office/drawing/2014/main" val="3660588215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1866317032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669644206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2937508107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548927035"/>
                    </a:ext>
                  </a:extLst>
                </a:gridCol>
              </a:tblGrid>
              <a:tr h="2391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実績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事業紹介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会社情報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ニュース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採用情報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372336"/>
                  </a:ext>
                </a:extLst>
              </a:tr>
            </a:tbl>
          </a:graphicData>
        </a:graphic>
      </p:graphicFrame>
      <p:sp>
        <p:nvSpPr>
          <p:cNvPr id="9" name="吹き出し: 線 (強調線付き) 8">
            <a:extLst>
              <a:ext uri="{FF2B5EF4-FFF2-40B4-BE49-F238E27FC236}">
                <a16:creationId xmlns:a16="http://schemas.microsoft.com/office/drawing/2014/main" id="{D2DD73CF-94C8-478E-8147-00081B48198B}"/>
              </a:ext>
            </a:extLst>
          </p:cNvPr>
          <p:cNvSpPr/>
          <p:nvPr/>
        </p:nvSpPr>
        <p:spPr>
          <a:xfrm>
            <a:off x="4650218" y="1845276"/>
            <a:ext cx="1969989" cy="369332"/>
          </a:xfrm>
          <a:prstGeom prst="accentCallout1">
            <a:avLst>
              <a:gd name="adj1" fmla="val 32898"/>
              <a:gd name="adj2" fmla="val -2518"/>
              <a:gd name="adj3" fmla="val 84991"/>
              <a:gd name="adj4" fmla="val -26480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kumimoji="1" lang="ja-JP" altLang="en-US" sz="800" dirty="0">
                <a:solidFill>
                  <a:srgbClr val="C00000"/>
                </a:solidFill>
              </a:rPr>
              <a:t>画像を押しても飛べるように</a:t>
            </a:r>
            <a:r>
              <a:rPr kumimoji="1" lang="en-US" altLang="ja-JP" sz="800" dirty="0">
                <a:solidFill>
                  <a:srgbClr val="C00000"/>
                </a:solidFill>
              </a:rPr>
              <a:t>(</a:t>
            </a:r>
            <a:r>
              <a:rPr kumimoji="1" lang="ja-JP" altLang="en-US" sz="800" dirty="0">
                <a:solidFill>
                  <a:srgbClr val="C00000"/>
                </a:solidFill>
              </a:rPr>
              <a:t>マウスオーバー時に色が変わる、または画像が拡大されるように</a:t>
            </a:r>
            <a:r>
              <a:rPr kumimoji="1" lang="en-US" altLang="ja-JP" sz="800" dirty="0">
                <a:solidFill>
                  <a:srgbClr val="C00000"/>
                </a:solidFill>
              </a:rPr>
              <a:t>)</a:t>
            </a:r>
            <a:endParaRPr kumimoji="1" lang="ja-JP" altLang="en-US" sz="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607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97CA96E3-418B-40C2-B27E-F159A43F3992}"/>
              </a:ext>
            </a:extLst>
          </p:cNvPr>
          <p:cNvSpPr/>
          <p:nvPr/>
        </p:nvSpPr>
        <p:spPr>
          <a:xfrm>
            <a:off x="589015" y="828332"/>
            <a:ext cx="3907302" cy="6537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ゲーム事業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2114191-7DEB-4147-96B5-0752BEE4661C}"/>
              </a:ext>
            </a:extLst>
          </p:cNvPr>
          <p:cNvSpPr/>
          <p:nvPr/>
        </p:nvSpPr>
        <p:spPr>
          <a:xfrm>
            <a:off x="589018" y="84401"/>
            <a:ext cx="3907302" cy="959931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 descr="記号 が含まれている画像&#10;&#10;自動的に生成された説明">
            <a:extLst>
              <a:ext uri="{FF2B5EF4-FFF2-40B4-BE49-F238E27FC236}">
                <a16:creationId xmlns:a16="http://schemas.microsoft.com/office/drawing/2014/main" id="{073EEF9B-6D0E-4AC7-9EF4-5D09802DC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38" y="119572"/>
            <a:ext cx="339970" cy="33997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010DC79-2345-4AB0-A961-A7B355173735}"/>
              </a:ext>
            </a:extLst>
          </p:cNvPr>
          <p:cNvSpPr/>
          <p:nvPr/>
        </p:nvSpPr>
        <p:spPr>
          <a:xfrm>
            <a:off x="2928364" y="184197"/>
            <a:ext cx="1466554" cy="2608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グラフィックス 11" descr="封筒">
            <a:extLst>
              <a:ext uri="{FF2B5EF4-FFF2-40B4-BE49-F238E27FC236}">
                <a16:creationId xmlns:a16="http://schemas.microsoft.com/office/drawing/2014/main" id="{B1B6BF47-5779-411D-8F9A-1999CA1A81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09839" y="176284"/>
            <a:ext cx="276664" cy="276664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7A12546-15FC-439B-8F8F-FC6809B3CE1F}"/>
              </a:ext>
            </a:extLst>
          </p:cNvPr>
          <p:cNvSpPr txBox="1"/>
          <p:nvPr/>
        </p:nvSpPr>
        <p:spPr>
          <a:xfrm>
            <a:off x="3362564" y="222283"/>
            <a:ext cx="92333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お問い合わせ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403505E-0CA6-4810-82C5-0B9940BD43F0}"/>
              </a:ext>
            </a:extLst>
          </p:cNvPr>
          <p:cNvSpPr/>
          <p:nvPr/>
        </p:nvSpPr>
        <p:spPr>
          <a:xfrm>
            <a:off x="589015" y="9395519"/>
            <a:ext cx="3907302" cy="2908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フッター</a:t>
            </a: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2A6403E2-51F5-409B-B517-EF355D0E9D2B}"/>
              </a:ext>
            </a:extLst>
          </p:cNvPr>
          <p:cNvGrpSpPr/>
          <p:nvPr/>
        </p:nvGrpSpPr>
        <p:grpSpPr>
          <a:xfrm>
            <a:off x="744953" y="1718873"/>
            <a:ext cx="3529455" cy="331216"/>
            <a:chOff x="744953" y="2831393"/>
            <a:chExt cx="3529455" cy="331216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03AC7D12-1142-4A37-8DB0-64D7E1CAC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4953" y="2834004"/>
              <a:ext cx="3313893" cy="328605"/>
            </a:xfrm>
            <a:prstGeom prst="rect">
              <a:avLst/>
            </a:prstGeom>
          </p:spPr>
        </p:pic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C0BC3BEE-51D4-434F-AA1D-B098A6A9D288}"/>
                </a:ext>
              </a:extLst>
            </p:cNvPr>
            <p:cNvGrpSpPr/>
            <p:nvPr/>
          </p:nvGrpSpPr>
          <p:grpSpPr>
            <a:xfrm>
              <a:off x="3440732" y="2831393"/>
              <a:ext cx="833676" cy="328606"/>
              <a:chOff x="2528888" y="3366347"/>
              <a:chExt cx="833676" cy="328606"/>
            </a:xfrm>
          </p:grpSpPr>
          <p:pic>
            <p:nvPicPr>
              <p:cNvPr id="18" name="図 17">
                <a:extLst>
                  <a:ext uri="{FF2B5EF4-FFF2-40B4-BE49-F238E27FC236}">
                    <a16:creationId xmlns:a16="http://schemas.microsoft.com/office/drawing/2014/main" id="{1970B578-033C-4B9D-BD9C-0F556FCDD3E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54838" r="20005"/>
              <a:stretch/>
            </p:blipFill>
            <p:spPr>
              <a:xfrm>
                <a:off x="2528888" y="3366348"/>
                <a:ext cx="833676" cy="328605"/>
              </a:xfrm>
              <a:prstGeom prst="rect">
                <a:avLst/>
              </a:prstGeom>
            </p:spPr>
          </p:pic>
          <p:pic>
            <p:nvPicPr>
              <p:cNvPr id="19" name="図 18">
                <a:extLst>
                  <a:ext uri="{FF2B5EF4-FFF2-40B4-BE49-F238E27FC236}">
                    <a16:creationId xmlns:a16="http://schemas.microsoft.com/office/drawing/2014/main" id="{18090303-A516-40EC-AD32-CDFAC2BF44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84507" r="6727"/>
              <a:stretch/>
            </p:blipFill>
            <p:spPr>
              <a:xfrm>
                <a:off x="2671763" y="3366347"/>
                <a:ext cx="471487" cy="328605"/>
              </a:xfrm>
              <a:prstGeom prst="rect">
                <a:avLst/>
              </a:prstGeom>
            </p:spPr>
          </p:pic>
          <p:pic>
            <p:nvPicPr>
              <p:cNvPr id="11" name="図 10">
                <a:extLst>
                  <a:ext uri="{FF2B5EF4-FFF2-40B4-BE49-F238E27FC236}">
                    <a16:creationId xmlns:a16="http://schemas.microsoft.com/office/drawing/2014/main" id="{14C7039F-EB68-47A0-B81E-6E8F0FB6159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84507" r="6727"/>
              <a:stretch/>
            </p:blipFill>
            <p:spPr>
              <a:xfrm>
                <a:off x="2783107" y="3366347"/>
                <a:ext cx="290513" cy="328605"/>
              </a:xfrm>
              <a:prstGeom prst="rect">
                <a:avLst/>
              </a:prstGeom>
            </p:spPr>
          </p:pic>
        </p:grpSp>
      </p:grp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6BE0777-C259-487D-A905-BCAF432C9AE7}"/>
              </a:ext>
            </a:extLst>
          </p:cNvPr>
          <p:cNvSpPr txBox="1"/>
          <p:nvPr/>
        </p:nvSpPr>
        <p:spPr>
          <a:xfrm>
            <a:off x="771940" y="2108961"/>
            <a:ext cx="1775825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900" b="1" dirty="0"/>
              <a:t>自社開発</a:t>
            </a:r>
            <a:endParaRPr lang="en-US" altLang="ja-JP" sz="700" b="1" dirty="0"/>
          </a:p>
          <a:p>
            <a:r>
              <a:rPr lang="ja-JP" altLang="en-US" sz="700" dirty="0"/>
              <a:t>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</a:t>
            </a:r>
            <a:endParaRPr lang="en-US" altLang="ja-JP" sz="700" dirty="0"/>
          </a:p>
        </p:txBody>
      </p:sp>
      <p:sp>
        <p:nvSpPr>
          <p:cNvPr id="7" name="吹き出し: 線 (強調線付き) 6">
            <a:extLst>
              <a:ext uri="{FF2B5EF4-FFF2-40B4-BE49-F238E27FC236}">
                <a16:creationId xmlns:a16="http://schemas.microsoft.com/office/drawing/2014/main" id="{ED1A9C15-EEF2-4A13-8BFC-D296820D82F9}"/>
              </a:ext>
            </a:extLst>
          </p:cNvPr>
          <p:cNvSpPr/>
          <p:nvPr/>
        </p:nvSpPr>
        <p:spPr>
          <a:xfrm>
            <a:off x="4679241" y="3542691"/>
            <a:ext cx="1703512" cy="161583"/>
          </a:xfrm>
          <a:prstGeom prst="accentCallout1">
            <a:avLst>
              <a:gd name="adj1" fmla="val 32898"/>
              <a:gd name="adj2" fmla="val -2518"/>
              <a:gd name="adj3" fmla="val 81061"/>
              <a:gd name="adj4" fmla="val -74566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kumimoji="1" lang="ja-JP" altLang="en-US" sz="1050" dirty="0">
                <a:solidFill>
                  <a:srgbClr val="C00000"/>
                </a:solidFill>
              </a:rPr>
              <a:t>原稿はダミー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05B7173-E1A6-4041-8A4E-61F41A66811A}"/>
              </a:ext>
            </a:extLst>
          </p:cNvPr>
          <p:cNvSpPr txBox="1"/>
          <p:nvPr/>
        </p:nvSpPr>
        <p:spPr>
          <a:xfrm>
            <a:off x="634738" y="839673"/>
            <a:ext cx="1756037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700" dirty="0"/>
              <a:t>HOME</a:t>
            </a:r>
            <a:r>
              <a:rPr lang="ja-JP" altLang="en-US" sz="700" dirty="0"/>
              <a:t> </a:t>
            </a:r>
            <a:r>
              <a:rPr lang="en-US" altLang="ja-JP" sz="700" dirty="0"/>
              <a:t>/ </a:t>
            </a:r>
            <a:r>
              <a:rPr lang="ja-JP" altLang="en-US" sz="700" dirty="0"/>
              <a:t>事業紹介</a:t>
            </a:r>
            <a:r>
              <a:rPr lang="en-US" altLang="ja-JP" sz="700" dirty="0"/>
              <a:t>/ </a:t>
            </a:r>
            <a:r>
              <a:rPr lang="ja-JP" altLang="en-US" sz="700" dirty="0"/>
              <a:t>ゲーム事業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8AD3A8FE-8677-4083-8CDB-46105F860221}"/>
              </a:ext>
            </a:extLst>
          </p:cNvPr>
          <p:cNvSpPr/>
          <p:nvPr/>
        </p:nvSpPr>
        <p:spPr>
          <a:xfrm>
            <a:off x="2542665" y="2291912"/>
            <a:ext cx="1638820" cy="10741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</a:rPr>
              <a:t>画像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AAC5C39-2496-4BFD-968F-045F2CA9DFD2}"/>
              </a:ext>
            </a:extLst>
          </p:cNvPr>
          <p:cNvSpPr txBox="1"/>
          <p:nvPr/>
        </p:nvSpPr>
        <p:spPr>
          <a:xfrm>
            <a:off x="804724" y="5744798"/>
            <a:ext cx="1743042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900" b="1" dirty="0"/>
              <a:t>VR</a:t>
            </a:r>
            <a:endParaRPr lang="en-US" altLang="ja-JP" sz="700" b="1" dirty="0"/>
          </a:p>
          <a:p>
            <a:r>
              <a:rPr lang="ja-JP" altLang="en-US" sz="700" dirty="0"/>
              <a:t>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E0A036E-6F91-4F2A-893F-C887CF009FE3}"/>
              </a:ext>
            </a:extLst>
          </p:cNvPr>
          <p:cNvSpPr txBox="1"/>
          <p:nvPr/>
        </p:nvSpPr>
        <p:spPr>
          <a:xfrm>
            <a:off x="804723" y="3768307"/>
            <a:ext cx="3513955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900" b="1" dirty="0"/>
              <a:t>受託開発</a:t>
            </a:r>
            <a:endParaRPr lang="en-US" altLang="ja-JP" sz="700" b="1" dirty="0"/>
          </a:p>
          <a:p>
            <a:r>
              <a:rPr lang="ja-JP" altLang="en-US" sz="700" dirty="0"/>
              <a:t>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</a:t>
            </a:r>
            <a:endParaRPr lang="en-US" altLang="ja-JP" sz="700" dirty="0"/>
          </a:p>
          <a:p>
            <a:endParaRPr lang="en-US" altLang="ja-JP" sz="700" dirty="0"/>
          </a:p>
          <a:p>
            <a:endParaRPr lang="en-US" altLang="ja-JP" sz="700" dirty="0"/>
          </a:p>
          <a:p>
            <a:r>
              <a:rPr lang="ja-JP" altLang="en-US" sz="900" b="1" dirty="0"/>
              <a:t>運用委託</a:t>
            </a:r>
            <a:endParaRPr lang="en-US" altLang="ja-JP" sz="700" b="1" dirty="0"/>
          </a:p>
          <a:p>
            <a:r>
              <a:rPr lang="ja-JP" altLang="en-US" sz="700" dirty="0"/>
              <a:t>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</a:t>
            </a:r>
            <a:endParaRPr lang="en-US" altLang="ja-JP" sz="700" dirty="0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66C21AFE-61B8-43D6-B21B-849C1B19E56E}"/>
              </a:ext>
            </a:extLst>
          </p:cNvPr>
          <p:cNvSpPr/>
          <p:nvPr/>
        </p:nvSpPr>
        <p:spPr>
          <a:xfrm>
            <a:off x="2542665" y="5916472"/>
            <a:ext cx="1638820" cy="105773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</a:rPr>
              <a:t>画像</a:t>
            </a:r>
          </a:p>
        </p:txBody>
      </p:sp>
      <p:graphicFrame>
        <p:nvGraphicFramePr>
          <p:cNvPr id="32" name="表 16">
            <a:extLst>
              <a:ext uri="{FF2B5EF4-FFF2-40B4-BE49-F238E27FC236}">
                <a16:creationId xmlns:a16="http://schemas.microsoft.com/office/drawing/2014/main" id="{1502879A-1EB7-4DD8-B060-655C338CF894}"/>
              </a:ext>
            </a:extLst>
          </p:cNvPr>
          <p:cNvGraphicFramePr>
            <a:graphicFrameLocks noGrp="1"/>
          </p:cNvGraphicFramePr>
          <p:nvPr/>
        </p:nvGraphicFramePr>
        <p:xfrm>
          <a:off x="594295" y="529443"/>
          <a:ext cx="3907300" cy="24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1460">
                  <a:extLst>
                    <a:ext uri="{9D8B030D-6E8A-4147-A177-3AD203B41FA5}">
                      <a16:colId xmlns:a16="http://schemas.microsoft.com/office/drawing/2014/main" val="3660588215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1866317032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669644206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2937508107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548927035"/>
                    </a:ext>
                  </a:extLst>
                </a:gridCol>
              </a:tblGrid>
              <a:tr h="2391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実績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事業紹介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会社情報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ニュース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採用情報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372336"/>
                  </a:ext>
                </a:extLst>
              </a:tr>
            </a:tbl>
          </a:graphicData>
        </a:graphic>
      </p:graphicFrame>
      <p:sp>
        <p:nvSpPr>
          <p:cNvPr id="2" name="吹き出し: 線 (強調線付き) 1">
            <a:extLst>
              <a:ext uri="{FF2B5EF4-FFF2-40B4-BE49-F238E27FC236}">
                <a16:creationId xmlns:a16="http://schemas.microsoft.com/office/drawing/2014/main" id="{919B1D93-92E4-4F0F-B2A5-4077A125C23E}"/>
              </a:ext>
            </a:extLst>
          </p:cNvPr>
          <p:cNvSpPr/>
          <p:nvPr/>
        </p:nvSpPr>
        <p:spPr>
          <a:xfrm>
            <a:off x="4607664" y="1684072"/>
            <a:ext cx="1969989" cy="246221"/>
          </a:xfrm>
          <a:prstGeom prst="accentCallout1">
            <a:avLst>
              <a:gd name="adj1" fmla="val 32898"/>
              <a:gd name="adj2" fmla="val -2518"/>
              <a:gd name="adj3" fmla="val 84991"/>
              <a:gd name="adj4" fmla="val -26480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kumimoji="1" lang="ja-JP" altLang="en-US" sz="800" dirty="0">
                <a:solidFill>
                  <a:srgbClr val="C00000"/>
                </a:solidFill>
              </a:rPr>
              <a:t>ページ内リンク</a:t>
            </a:r>
            <a:endParaRPr kumimoji="1" lang="en-US" altLang="ja-JP" sz="800" dirty="0">
              <a:solidFill>
                <a:srgbClr val="C00000"/>
              </a:solidFill>
            </a:endParaRPr>
          </a:p>
          <a:p>
            <a:r>
              <a:rPr kumimoji="1" lang="en-US" altLang="ja-JP" sz="800" dirty="0">
                <a:solidFill>
                  <a:srgbClr val="C00000"/>
                </a:solidFill>
              </a:rPr>
              <a:t>(</a:t>
            </a:r>
            <a:r>
              <a:rPr kumimoji="1" lang="ja-JP" altLang="en-US" sz="800" dirty="0">
                <a:solidFill>
                  <a:srgbClr val="C00000"/>
                </a:solidFill>
              </a:rPr>
              <a:t>このリンクは追随する？</a:t>
            </a:r>
            <a:r>
              <a:rPr kumimoji="1" lang="en-US" altLang="ja-JP" sz="800" dirty="0">
                <a:solidFill>
                  <a:srgbClr val="C00000"/>
                </a:solidFill>
              </a:rPr>
              <a:t>)</a:t>
            </a:r>
            <a:endParaRPr kumimoji="1" lang="ja-JP" altLang="en-US" sz="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074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273158D5-AF88-4841-AA7A-EC30FDA866F8}"/>
              </a:ext>
            </a:extLst>
          </p:cNvPr>
          <p:cNvSpPr/>
          <p:nvPr/>
        </p:nvSpPr>
        <p:spPr>
          <a:xfrm>
            <a:off x="589015" y="828332"/>
            <a:ext cx="3907302" cy="6537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教育事業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2114191-7DEB-4147-96B5-0752BEE4661C}"/>
              </a:ext>
            </a:extLst>
          </p:cNvPr>
          <p:cNvSpPr/>
          <p:nvPr/>
        </p:nvSpPr>
        <p:spPr>
          <a:xfrm>
            <a:off x="589018" y="84401"/>
            <a:ext cx="3907302" cy="525618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 descr="記号 が含まれている画像&#10;&#10;自動的に生成された説明">
            <a:extLst>
              <a:ext uri="{FF2B5EF4-FFF2-40B4-BE49-F238E27FC236}">
                <a16:creationId xmlns:a16="http://schemas.microsoft.com/office/drawing/2014/main" id="{073EEF9B-6D0E-4AC7-9EF4-5D09802DC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38" y="119572"/>
            <a:ext cx="339970" cy="33997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010DC79-2345-4AB0-A961-A7B355173735}"/>
              </a:ext>
            </a:extLst>
          </p:cNvPr>
          <p:cNvSpPr/>
          <p:nvPr/>
        </p:nvSpPr>
        <p:spPr>
          <a:xfrm>
            <a:off x="2928364" y="184197"/>
            <a:ext cx="1466554" cy="2608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グラフィックス 11" descr="封筒">
            <a:extLst>
              <a:ext uri="{FF2B5EF4-FFF2-40B4-BE49-F238E27FC236}">
                <a16:creationId xmlns:a16="http://schemas.microsoft.com/office/drawing/2014/main" id="{B1B6BF47-5779-411D-8F9A-1999CA1A81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09839" y="176284"/>
            <a:ext cx="276664" cy="276664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7A12546-15FC-439B-8F8F-FC6809B3CE1F}"/>
              </a:ext>
            </a:extLst>
          </p:cNvPr>
          <p:cNvSpPr txBox="1"/>
          <p:nvPr/>
        </p:nvSpPr>
        <p:spPr>
          <a:xfrm>
            <a:off x="3362564" y="222283"/>
            <a:ext cx="92333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お問い合わせ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403505E-0CA6-4810-82C5-0B9940BD43F0}"/>
              </a:ext>
            </a:extLst>
          </p:cNvPr>
          <p:cNvSpPr/>
          <p:nvPr/>
        </p:nvSpPr>
        <p:spPr>
          <a:xfrm>
            <a:off x="589014" y="5049781"/>
            <a:ext cx="3907302" cy="2908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フッター</a:t>
            </a:r>
          </a:p>
        </p:txBody>
      </p:sp>
      <p:sp>
        <p:nvSpPr>
          <p:cNvPr id="7" name="吹き出し: 線 (強調線付き) 6">
            <a:extLst>
              <a:ext uri="{FF2B5EF4-FFF2-40B4-BE49-F238E27FC236}">
                <a16:creationId xmlns:a16="http://schemas.microsoft.com/office/drawing/2014/main" id="{ED1A9C15-EEF2-4A13-8BFC-D296820D82F9}"/>
              </a:ext>
            </a:extLst>
          </p:cNvPr>
          <p:cNvSpPr/>
          <p:nvPr/>
        </p:nvSpPr>
        <p:spPr>
          <a:xfrm>
            <a:off x="4679241" y="2178711"/>
            <a:ext cx="1703512" cy="161583"/>
          </a:xfrm>
          <a:prstGeom prst="accentCallout1">
            <a:avLst>
              <a:gd name="adj1" fmla="val 32898"/>
              <a:gd name="adj2" fmla="val -2518"/>
              <a:gd name="adj3" fmla="val 81061"/>
              <a:gd name="adj4" fmla="val -74566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kumimoji="1" lang="ja-JP" altLang="en-US" sz="1050" dirty="0">
                <a:solidFill>
                  <a:srgbClr val="C00000"/>
                </a:solidFill>
              </a:rPr>
              <a:t>原稿はダミー</a:t>
            </a:r>
            <a:endParaRPr kumimoji="1" lang="en-US" altLang="ja-JP" sz="1050" dirty="0">
              <a:solidFill>
                <a:srgbClr val="C00000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05B7173-E1A6-4041-8A4E-61F41A66811A}"/>
              </a:ext>
            </a:extLst>
          </p:cNvPr>
          <p:cNvSpPr txBox="1"/>
          <p:nvPr/>
        </p:nvSpPr>
        <p:spPr>
          <a:xfrm>
            <a:off x="634738" y="839673"/>
            <a:ext cx="1756037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700" dirty="0"/>
              <a:t>HOME</a:t>
            </a:r>
            <a:r>
              <a:rPr lang="ja-JP" altLang="en-US" sz="700" dirty="0"/>
              <a:t> </a:t>
            </a:r>
            <a:r>
              <a:rPr lang="en-US" altLang="ja-JP" sz="700" dirty="0"/>
              <a:t>/ </a:t>
            </a:r>
            <a:r>
              <a:rPr lang="ja-JP" altLang="en-US" sz="700" dirty="0"/>
              <a:t>事業紹介</a:t>
            </a:r>
            <a:r>
              <a:rPr lang="en-US" altLang="ja-JP" sz="700" dirty="0"/>
              <a:t>/ </a:t>
            </a:r>
            <a:r>
              <a:rPr lang="ja-JP" altLang="en-US" sz="700" dirty="0"/>
              <a:t>教育事業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94F1A7E-6415-4B04-9480-751E9BE5BDDD}"/>
              </a:ext>
            </a:extLst>
          </p:cNvPr>
          <p:cNvSpPr txBox="1"/>
          <p:nvPr/>
        </p:nvSpPr>
        <p:spPr>
          <a:xfrm>
            <a:off x="772429" y="1659467"/>
            <a:ext cx="177582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700" dirty="0"/>
              <a:t>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</a:t>
            </a:r>
            <a:endParaRPr lang="en-US" altLang="ja-JP" sz="700" dirty="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AC1BD60-2C84-4BF6-9A19-03C5A80125D9}"/>
              </a:ext>
            </a:extLst>
          </p:cNvPr>
          <p:cNvSpPr/>
          <p:nvPr/>
        </p:nvSpPr>
        <p:spPr>
          <a:xfrm>
            <a:off x="2543154" y="1842418"/>
            <a:ext cx="1638820" cy="10741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</a:rPr>
              <a:t>画像</a:t>
            </a:r>
          </a:p>
        </p:txBody>
      </p:sp>
      <p:graphicFrame>
        <p:nvGraphicFramePr>
          <p:cNvPr id="24" name="表 16">
            <a:extLst>
              <a:ext uri="{FF2B5EF4-FFF2-40B4-BE49-F238E27FC236}">
                <a16:creationId xmlns:a16="http://schemas.microsoft.com/office/drawing/2014/main" id="{7FC77613-95BC-4D4B-979F-45EA3CDA0DED}"/>
              </a:ext>
            </a:extLst>
          </p:cNvPr>
          <p:cNvGraphicFramePr>
            <a:graphicFrameLocks noGrp="1"/>
          </p:cNvGraphicFramePr>
          <p:nvPr/>
        </p:nvGraphicFramePr>
        <p:xfrm>
          <a:off x="594295" y="529443"/>
          <a:ext cx="3907300" cy="24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1460">
                  <a:extLst>
                    <a:ext uri="{9D8B030D-6E8A-4147-A177-3AD203B41FA5}">
                      <a16:colId xmlns:a16="http://schemas.microsoft.com/office/drawing/2014/main" val="3660588215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1866317032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669644206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2937508107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548927035"/>
                    </a:ext>
                  </a:extLst>
                </a:gridCol>
              </a:tblGrid>
              <a:tr h="2391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実績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事業紹介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会社情報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ニュース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採用情報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372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1060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45778C6-1C61-4F99-9CD5-B2927961B6A5}"/>
              </a:ext>
            </a:extLst>
          </p:cNvPr>
          <p:cNvSpPr/>
          <p:nvPr/>
        </p:nvSpPr>
        <p:spPr>
          <a:xfrm>
            <a:off x="589015" y="828332"/>
            <a:ext cx="3907302" cy="6537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グローバル事業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2114191-7DEB-4147-96B5-0752BEE4661C}"/>
              </a:ext>
            </a:extLst>
          </p:cNvPr>
          <p:cNvSpPr/>
          <p:nvPr/>
        </p:nvSpPr>
        <p:spPr>
          <a:xfrm>
            <a:off x="589018" y="84401"/>
            <a:ext cx="3907302" cy="525618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 descr="記号 が含まれている画像&#10;&#10;自動的に生成された説明">
            <a:extLst>
              <a:ext uri="{FF2B5EF4-FFF2-40B4-BE49-F238E27FC236}">
                <a16:creationId xmlns:a16="http://schemas.microsoft.com/office/drawing/2014/main" id="{073EEF9B-6D0E-4AC7-9EF4-5D09802DC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38" y="119572"/>
            <a:ext cx="339970" cy="33997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010DC79-2345-4AB0-A961-A7B355173735}"/>
              </a:ext>
            </a:extLst>
          </p:cNvPr>
          <p:cNvSpPr/>
          <p:nvPr/>
        </p:nvSpPr>
        <p:spPr>
          <a:xfrm>
            <a:off x="2928364" y="184197"/>
            <a:ext cx="1466554" cy="2608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グラフィックス 11" descr="封筒">
            <a:extLst>
              <a:ext uri="{FF2B5EF4-FFF2-40B4-BE49-F238E27FC236}">
                <a16:creationId xmlns:a16="http://schemas.microsoft.com/office/drawing/2014/main" id="{B1B6BF47-5779-411D-8F9A-1999CA1A81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09839" y="176284"/>
            <a:ext cx="276664" cy="276664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7A12546-15FC-439B-8F8F-FC6809B3CE1F}"/>
              </a:ext>
            </a:extLst>
          </p:cNvPr>
          <p:cNvSpPr txBox="1"/>
          <p:nvPr/>
        </p:nvSpPr>
        <p:spPr>
          <a:xfrm>
            <a:off x="3362564" y="222283"/>
            <a:ext cx="92333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お問い合わせ</a:t>
            </a:r>
          </a:p>
        </p:txBody>
      </p:sp>
      <p:sp>
        <p:nvSpPr>
          <p:cNvPr id="7" name="吹き出し: 線 (強調線付き) 6">
            <a:extLst>
              <a:ext uri="{FF2B5EF4-FFF2-40B4-BE49-F238E27FC236}">
                <a16:creationId xmlns:a16="http://schemas.microsoft.com/office/drawing/2014/main" id="{ED1A9C15-EEF2-4A13-8BFC-D296820D82F9}"/>
              </a:ext>
            </a:extLst>
          </p:cNvPr>
          <p:cNvSpPr/>
          <p:nvPr/>
        </p:nvSpPr>
        <p:spPr>
          <a:xfrm>
            <a:off x="4679241" y="2148231"/>
            <a:ext cx="1703512" cy="161583"/>
          </a:xfrm>
          <a:prstGeom prst="accentCallout1">
            <a:avLst>
              <a:gd name="adj1" fmla="val 32898"/>
              <a:gd name="adj2" fmla="val -2518"/>
              <a:gd name="adj3" fmla="val 81061"/>
              <a:gd name="adj4" fmla="val -74566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kumimoji="1" lang="ja-JP" altLang="en-US" sz="1050" dirty="0">
                <a:solidFill>
                  <a:srgbClr val="C00000"/>
                </a:solidFill>
              </a:rPr>
              <a:t>原稿はダミー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05B7173-E1A6-4041-8A4E-61F41A66811A}"/>
              </a:ext>
            </a:extLst>
          </p:cNvPr>
          <p:cNvSpPr txBox="1"/>
          <p:nvPr/>
        </p:nvSpPr>
        <p:spPr>
          <a:xfrm>
            <a:off x="634738" y="839673"/>
            <a:ext cx="1756037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700" dirty="0"/>
              <a:t>HOME</a:t>
            </a:r>
            <a:r>
              <a:rPr lang="ja-JP" altLang="en-US" sz="700" dirty="0"/>
              <a:t> </a:t>
            </a:r>
            <a:r>
              <a:rPr lang="en-US" altLang="ja-JP" sz="700" dirty="0"/>
              <a:t>/ </a:t>
            </a:r>
            <a:r>
              <a:rPr lang="ja-JP" altLang="en-US" sz="700" dirty="0"/>
              <a:t>事業紹介</a:t>
            </a:r>
            <a:r>
              <a:rPr lang="en-US" altLang="ja-JP" sz="700" dirty="0"/>
              <a:t>/ </a:t>
            </a:r>
            <a:r>
              <a:rPr lang="ja-JP" altLang="en-US" sz="700" dirty="0"/>
              <a:t>グローバル事業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94F1A7E-6415-4B04-9480-751E9BE5BDDD}"/>
              </a:ext>
            </a:extLst>
          </p:cNvPr>
          <p:cNvSpPr txBox="1"/>
          <p:nvPr/>
        </p:nvSpPr>
        <p:spPr>
          <a:xfrm>
            <a:off x="772429" y="1628987"/>
            <a:ext cx="177582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700" dirty="0"/>
              <a:t>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</a:t>
            </a:r>
            <a:endParaRPr lang="en-US" altLang="ja-JP" sz="700" dirty="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AC1BD60-2C84-4BF6-9A19-03C5A80125D9}"/>
              </a:ext>
            </a:extLst>
          </p:cNvPr>
          <p:cNvSpPr/>
          <p:nvPr/>
        </p:nvSpPr>
        <p:spPr>
          <a:xfrm>
            <a:off x="2543154" y="1811938"/>
            <a:ext cx="1638820" cy="10741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</a:rPr>
              <a:t>画像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FA44D43-6398-4871-94A6-FB98D62D942A}"/>
              </a:ext>
            </a:extLst>
          </p:cNvPr>
          <p:cNvSpPr/>
          <p:nvPr/>
        </p:nvSpPr>
        <p:spPr>
          <a:xfrm>
            <a:off x="589014" y="5049781"/>
            <a:ext cx="3907302" cy="2908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フッター</a:t>
            </a:r>
          </a:p>
        </p:txBody>
      </p:sp>
      <p:graphicFrame>
        <p:nvGraphicFramePr>
          <p:cNvPr id="9" name="表 16">
            <a:extLst>
              <a:ext uri="{FF2B5EF4-FFF2-40B4-BE49-F238E27FC236}">
                <a16:creationId xmlns:a16="http://schemas.microsoft.com/office/drawing/2014/main" id="{0535C916-512A-484A-9B45-35DECBB5DF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8754139"/>
              </p:ext>
            </p:extLst>
          </p:nvPr>
        </p:nvGraphicFramePr>
        <p:xfrm>
          <a:off x="594295" y="529443"/>
          <a:ext cx="3907300" cy="24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1460">
                  <a:extLst>
                    <a:ext uri="{9D8B030D-6E8A-4147-A177-3AD203B41FA5}">
                      <a16:colId xmlns:a16="http://schemas.microsoft.com/office/drawing/2014/main" val="3660588215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1866317032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669644206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2937508107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548927035"/>
                    </a:ext>
                  </a:extLst>
                </a:gridCol>
              </a:tblGrid>
              <a:tr h="2391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実績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事業紹介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会社情報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ニュース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採用情報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372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4466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21175758-BD4B-411F-9A5D-C2EB0F11D94E}"/>
              </a:ext>
            </a:extLst>
          </p:cNvPr>
          <p:cNvSpPr/>
          <p:nvPr/>
        </p:nvSpPr>
        <p:spPr>
          <a:xfrm>
            <a:off x="589015" y="828332"/>
            <a:ext cx="3907302" cy="6537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会社情報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2114191-7DEB-4147-96B5-0752BEE4661C}"/>
              </a:ext>
            </a:extLst>
          </p:cNvPr>
          <p:cNvSpPr/>
          <p:nvPr/>
        </p:nvSpPr>
        <p:spPr>
          <a:xfrm>
            <a:off x="589018" y="84402"/>
            <a:ext cx="3907302" cy="45212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 descr="記号 が含まれている画像&#10;&#10;自動的に生成された説明">
            <a:extLst>
              <a:ext uri="{FF2B5EF4-FFF2-40B4-BE49-F238E27FC236}">
                <a16:creationId xmlns:a16="http://schemas.microsoft.com/office/drawing/2014/main" id="{073EEF9B-6D0E-4AC7-9EF4-5D09802DC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38" y="119572"/>
            <a:ext cx="339970" cy="33997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010DC79-2345-4AB0-A961-A7B355173735}"/>
              </a:ext>
            </a:extLst>
          </p:cNvPr>
          <p:cNvSpPr/>
          <p:nvPr/>
        </p:nvSpPr>
        <p:spPr>
          <a:xfrm>
            <a:off x="2928364" y="184197"/>
            <a:ext cx="1466554" cy="2608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グラフィックス 11" descr="封筒">
            <a:extLst>
              <a:ext uri="{FF2B5EF4-FFF2-40B4-BE49-F238E27FC236}">
                <a16:creationId xmlns:a16="http://schemas.microsoft.com/office/drawing/2014/main" id="{B1B6BF47-5779-411D-8F9A-1999CA1A81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09839" y="176284"/>
            <a:ext cx="276664" cy="276664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7A12546-15FC-439B-8F8F-FC6809B3CE1F}"/>
              </a:ext>
            </a:extLst>
          </p:cNvPr>
          <p:cNvSpPr txBox="1"/>
          <p:nvPr/>
        </p:nvSpPr>
        <p:spPr>
          <a:xfrm>
            <a:off x="3362564" y="222283"/>
            <a:ext cx="92333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お問い合わせ</a:t>
            </a: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903F5CA4-0B98-44DC-AC37-908A5B8AE78C}"/>
              </a:ext>
            </a:extLst>
          </p:cNvPr>
          <p:cNvSpPr/>
          <p:nvPr/>
        </p:nvSpPr>
        <p:spPr>
          <a:xfrm>
            <a:off x="634739" y="1666288"/>
            <a:ext cx="1235748" cy="85401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ja-JP" altLang="en-US" sz="1000" dirty="0">
              <a:solidFill>
                <a:schemeClr val="tx1"/>
              </a:solidFill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3273A08A-8A20-4F5D-A7B9-B466866F6D4A}"/>
              </a:ext>
            </a:extLst>
          </p:cNvPr>
          <p:cNvSpPr/>
          <p:nvPr/>
        </p:nvSpPr>
        <p:spPr>
          <a:xfrm>
            <a:off x="1919520" y="1666287"/>
            <a:ext cx="1235748" cy="85401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ja-JP" altLang="en-US" sz="1000" dirty="0">
              <a:solidFill>
                <a:schemeClr val="tx1"/>
              </a:solidFill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C8ABA37F-ECA4-4CA8-BF0E-CFBB9682CEF1}"/>
              </a:ext>
            </a:extLst>
          </p:cNvPr>
          <p:cNvSpPr/>
          <p:nvPr/>
        </p:nvSpPr>
        <p:spPr>
          <a:xfrm>
            <a:off x="3200989" y="1666287"/>
            <a:ext cx="1235748" cy="85401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ja-JP" altLang="en-US" sz="1000" dirty="0">
              <a:solidFill>
                <a:schemeClr val="tx1"/>
              </a:solidFill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403505E-0CA6-4810-82C5-0B9940BD43F0}"/>
              </a:ext>
            </a:extLst>
          </p:cNvPr>
          <p:cNvSpPr/>
          <p:nvPr/>
        </p:nvSpPr>
        <p:spPr>
          <a:xfrm>
            <a:off x="582379" y="4314839"/>
            <a:ext cx="3907302" cy="2908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フッター</a:t>
            </a:r>
          </a:p>
        </p:txBody>
      </p:sp>
      <p:sp>
        <p:nvSpPr>
          <p:cNvPr id="14" name="吹き出し: 線 (強調線付き) 13">
            <a:extLst>
              <a:ext uri="{FF2B5EF4-FFF2-40B4-BE49-F238E27FC236}">
                <a16:creationId xmlns:a16="http://schemas.microsoft.com/office/drawing/2014/main" id="{358E7C41-A9C7-45E5-9EF8-F46C116DF1C6}"/>
              </a:ext>
            </a:extLst>
          </p:cNvPr>
          <p:cNvSpPr/>
          <p:nvPr/>
        </p:nvSpPr>
        <p:spPr>
          <a:xfrm>
            <a:off x="4797929" y="778118"/>
            <a:ext cx="1703512" cy="161583"/>
          </a:xfrm>
          <a:prstGeom prst="accentCallout1">
            <a:avLst>
              <a:gd name="adj1" fmla="val 32898"/>
              <a:gd name="adj2" fmla="val -2518"/>
              <a:gd name="adj3" fmla="val 81061"/>
              <a:gd name="adj4" fmla="val -74566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kumimoji="1" lang="ja-JP" altLang="en-US" sz="1050" dirty="0">
                <a:solidFill>
                  <a:srgbClr val="C00000"/>
                </a:solidFill>
              </a:rPr>
              <a:t>事業紹介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D6C112B-7736-44EF-9554-2F75B7EAE6D8}"/>
              </a:ext>
            </a:extLst>
          </p:cNvPr>
          <p:cNvSpPr/>
          <p:nvPr/>
        </p:nvSpPr>
        <p:spPr>
          <a:xfrm>
            <a:off x="634738" y="2520306"/>
            <a:ext cx="1235749" cy="25441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000" dirty="0">
                <a:solidFill>
                  <a:schemeClr val="tx1"/>
                </a:solidFill>
              </a:rPr>
              <a:t>社長メッセージ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A460968-36E0-4101-8047-78E9463EC3F6}"/>
              </a:ext>
            </a:extLst>
          </p:cNvPr>
          <p:cNvSpPr/>
          <p:nvPr/>
        </p:nvSpPr>
        <p:spPr>
          <a:xfrm>
            <a:off x="1919519" y="2519352"/>
            <a:ext cx="1235749" cy="25441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000" dirty="0">
                <a:solidFill>
                  <a:schemeClr val="tx1"/>
                </a:solidFill>
              </a:rPr>
              <a:t>会社概要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85897451-5175-400A-8BD5-C1A48F9D7CB3}"/>
              </a:ext>
            </a:extLst>
          </p:cNvPr>
          <p:cNvSpPr/>
          <p:nvPr/>
        </p:nvSpPr>
        <p:spPr>
          <a:xfrm>
            <a:off x="3200988" y="2517121"/>
            <a:ext cx="1235749" cy="25441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000" dirty="0">
                <a:solidFill>
                  <a:schemeClr val="tx1"/>
                </a:solidFill>
              </a:rPr>
              <a:t>ビジョン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8538345-323A-4882-8ED0-C821EAA7D290}"/>
              </a:ext>
            </a:extLst>
          </p:cNvPr>
          <p:cNvSpPr txBox="1"/>
          <p:nvPr/>
        </p:nvSpPr>
        <p:spPr>
          <a:xfrm>
            <a:off x="634738" y="839673"/>
            <a:ext cx="1036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700" dirty="0"/>
              <a:t>HOME</a:t>
            </a:r>
            <a:r>
              <a:rPr lang="ja-JP" altLang="en-US" sz="700" dirty="0"/>
              <a:t> </a:t>
            </a:r>
            <a:r>
              <a:rPr lang="en-US" altLang="ja-JP" sz="700" dirty="0"/>
              <a:t>/ </a:t>
            </a:r>
            <a:r>
              <a:rPr lang="ja-JP" altLang="en-US" sz="700" dirty="0"/>
              <a:t>会社情報</a:t>
            </a:r>
          </a:p>
        </p:txBody>
      </p:sp>
      <p:pic>
        <p:nvPicPr>
          <p:cNvPr id="18" name="図 17" descr="人, 衣料, 男, 立つ が含まれている画像&#10;&#10;自動的に生成された説明">
            <a:extLst>
              <a:ext uri="{FF2B5EF4-FFF2-40B4-BE49-F238E27FC236}">
                <a16:creationId xmlns:a16="http://schemas.microsoft.com/office/drawing/2014/main" id="{92D46251-136C-4745-B694-0D03EDAFFC8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46" t="22453" r="6911" b="35838"/>
          <a:stretch/>
        </p:blipFill>
        <p:spPr>
          <a:xfrm>
            <a:off x="666851" y="1675812"/>
            <a:ext cx="1186736" cy="831963"/>
          </a:xfrm>
          <a:prstGeom prst="rect">
            <a:avLst/>
          </a:prstGeom>
        </p:spPr>
      </p:pic>
      <p:pic>
        <p:nvPicPr>
          <p:cNvPr id="20" name="図 19" descr="建物, 屋外, 座る, ストリート が含まれている画像&#10;&#10;自動的に生成された説明">
            <a:extLst>
              <a:ext uri="{FF2B5EF4-FFF2-40B4-BE49-F238E27FC236}">
                <a16:creationId xmlns:a16="http://schemas.microsoft.com/office/drawing/2014/main" id="{B28952F8-FFBA-45E3-809B-B9F69F781FE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3"/>
          <a:stretch/>
        </p:blipFill>
        <p:spPr>
          <a:xfrm>
            <a:off x="636925" y="2925465"/>
            <a:ext cx="1224282" cy="831963"/>
          </a:xfrm>
          <a:prstGeom prst="rect">
            <a:avLst/>
          </a:prstGeom>
        </p:spPr>
      </p:pic>
      <p:graphicFrame>
        <p:nvGraphicFramePr>
          <p:cNvPr id="24" name="表 16">
            <a:extLst>
              <a:ext uri="{FF2B5EF4-FFF2-40B4-BE49-F238E27FC236}">
                <a16:creationId xmlns:a16="http://schemas.microsoft.com/office/drawing/2014/main" id="{AF9A4603-79E4-4665-A777-EADBEED483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8754139"/>
              </p:ext>
            </p:extLst>
          </p:nvPr>
        </p:nvGraphicFramePr>
        <p:xfrm>
          <a:off x="594295" y="529443"/>
          <a:ext cx="3907300" cy="24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1460">
                  <a:extLst>
                    <a:ext uri="{9D8B030D-6E8A-4147-A177-3AD203B41FA5}">
                      <a16:colId xmlns:a16="http://schemas.microsoft.com/office/drawing/2014/main" val="3660588215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1866317032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669644206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2937508107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548927035"/>
                    </a:ext>
                  </a:extLst>
                </a:gridCol>
              </a:tblGrid>
              <a:tr h="2391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実績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事業紹介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会社情報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ニュース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採用情報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372336"/>
                  </a:ext>
                </a:extLst>
              </a:tr>
            </a:tbl>
          </a:graphicData>
        </a:graphic>
      </p:graphicFrame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4050E745-5A9E-4F87-9A36-DD46BF2AD780}"/>
              </a:ext>
            </a:extLst>
          </p:cNvPr>
          <p:cNvSpPr/>
          <p:nvPr/>
        </p:nvSpPr>
        <p:spPr>
          <a:xfrm>
            <a:off x="634739" y="2911492"/>
            <a:ext cx="1235748" cy="85401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ja-JP" altLang="en-US" sz="1000" dirty="0">
              <a:solidFill>
                <a:schemeClr val="tx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D5353853-1C9B-4BA7-AFC8-42EB2BE72B81}"/>
              </a:ext>
            </a:extLst>
          </p:cNvPr>
          <p:cNvSpPr/>
          <p:nvPr/>
        </p:nvSpPr>
        <p:spPr>
          <a:xfrm>
            <a:off x="634738" y="3762326"/>
            <a:ext cx="1235749" cy="25441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1000" dirty="0">
                <a:solidFill>
                  <a:schemeClr val="tx1"/>
                </a:solidFill>
              </a:rPr>
              <a:t>アクセス</a:t>
            </a:r>
          </a:p>
        </p:txBody>
      </p:sp>
      <p:pic>
        <p:nvPicPr>
          <p:cNvPr id="28" name="図 27" descr="夜空に光っている星と文字の加工写真&#10;&#10;自動的に生成された説明">
            <a:extLst>
              <a:ext uri="{FF2B5EF4-FFF2-40B4-BE49-F238E27FC236}">
                <a16:creationId xmlns:a16="http://schemas.microsoft.com/office/drawing/2014/main" id="{EC810B43-4574-4438-9C79-EB5BB01CF29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4" b="1417"/>
          <a:stretch/>
        </p:blipFill>
        <p:spPr>
          <a:xfrm>
            <a:off x="3200988" y="1675812"/>
            <a:ext cx="1235748" cy="841310"/>
          </a:xfrm>
          <a:prstGeom prst="rect">
            <a:avLst/>
          </a:prstGeom>
        </p:spPr>
      </p:pic>
      <p:pic>
        <p:nvPicPr>
          <p:cNvPr id="30" name="図 29" descr="屋内, テーブル, 座る, 衣類 が含まれている画像&#10;&#10;自動的に生成された説明">
            <a:extLst>
              <a:ext uri="{FF2B5EF4-FFF2-40B4-BE49-F238E27FC236}">
                <a16:creationId xmlns:a16="http://schemas.microsoft.com/office/drawing/2014/main" id="{88431496-D298-4E94-9186-BEF80069C1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638" y="1682100"/>
            <a:ext cx="1251898" cy="833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553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1AE1DBA1-8648-4FC0-BFC5-C4C6381AFCEA}"/>
              </a:ext>
            </a:extLst>
          </p:cNvPr>
          <p:cNvSpPr/>
          <p:nvPr/>
        </p:nvSpPr>
        <p:spPr>
          <a:xfrm>
            <a:off x="589015" y="828332"/>
            <a:ext cx="3907302" cy="6537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社長メッセージ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2114191-7DEB-4147-96B5-0752BEE4661C}"/>
              </a:ext>
            </a:extLst>
          </p:cNvPr>
          <p:cNvSpPr/>
          <p:nvPr/>
        </p:nvSpPr>
        <p:spPr>
          <a:xfrm>
            <a:off x="589018" y="84401"/>
            <a:ext cx="3907302" cy="525618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 descr="記号 が含まれている画像&#10;&#10;自動的に生成された説明">
            <a:extLst>
              <a:ext uri="{FF2B5EF4-FFF2-40B4-BE49-F238E27FC236}">
                <a16:creationId xmlns:a16="http://schemas.microsoft.com/office/drawing/2014/main" id="{073EEF9B-6D0E-4AC7-9EF4-5D09802DC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38" y="119572"/>
            <a:ext cx="339970" cy="33997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010DC79-2345-4AB0-A961-A7B355173735}"/>
              </a:ext>
            </a:extLst>
          </p:cNvPr>
          <p:cNvSpPr/>
          <p:nvPr/>
        </p:nvSpPr>
        <p:spPr>
          <a:xfrm>
            <a:off x="2928364" y="184197"/>
            <a:ext cx="1466554" cy="2608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グラフィックス 11" descr="封筒">
            <a:extLst>
              <a:ext uri="{FF2B5EF4-FFF2-40B4-BE49-F238E27FC236}">
                <a16:creationId xmlns:a16="http://schemas.microsoft.com/office/drawing/2014/main" id="{B1B6BF47-5779-411D-8F9A-1999CA1A81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09839" y="176284"/>
            <a:ext cx="276664" cy="276664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7A12546-15FC-439B-8F8F-FC6809B3CE1F}"/>
              </a:ext>
            </a:extLst>
          </p:cNvPr>
          <p:cNvSpPr txBox="1"/>
          <p:nvPr/>
        </p:nvSpPr>
        <p:spPr>
          <a:xfrm>
            <a:off x="3362564" y="222283"/>
            <a:ext cx="92333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お問い合わせ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403505E-0CA6-4810-82C5-0B9940BD43F0}"/>
              </a:ext>
            </a:extLst>
          </p:cNvPr>
          <p:cNvSpPr/>
          <p:nvPr/>
        </p:nvSpPr>
        <p:spPr>
          <a:xfrm>
            <a:off x="589014" y="5049781"/>
            <a:ext cx="3907302" cy="2908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フッター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D6C112B-7736-44EF-9554-2F75B7EAE6D8}"/>
              </a:ext>
            </a:extLst>
          </p:cNvPr>
          <p:cNvSpPr/>
          <p:nvPr/>
        </p:nvSpPr>
        <p:spPr>
          <a:xfrm>
            <a:off x="717088" y="1575724"/>
            <a:ext cx="3651155" cy="149271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7" name="吹き出し: 線 (強調線付き) 6">
            <a:extLst>
              <a:ext uri="{FF2B5EF4-FFF2-40B4-BE49-F238E27FC236}">
                <a16:creationId xmlns:a16="http://schemas.microsoft.com/office/drawing/2014/main" id="{ED1A9C15-EEF2-4A13-8BFC-D296820D82F9}"/>
              </a:ext>
            </a:extLst>
          </p:cNvPr>
          <p:cNvSpPr/>
          <p:nvPr/>
        </p:nvSpPr>
        <p:spPr>
          <a:xfrm>
            <a:off x="4679241" y="3542691"/>
            <a:ext cx="1703512" cy="161583"/>
          </a:xfrm>
          <a:prstGeom prst="accentCallout1">
            <a:avLst>
              <a:gd name="adj1" fmla="val 32898"/>
              <a:gd name="adj2" fmla="val -2518"/>
              <a:gd name="adj3" fmla="val 81061"/>
              <a:gd name="adj4" fmla="val -74566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kumimoji="1" lang="ja-JP" altLang="en-US" sz="1050" dirty="0">
                <a:solidFill>
                  <a:srgbClr val="C00000"/>
                </a:solidFill>
              </a:rPr>
              <a:t>原稿はダミー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05B7173-E1A6-4041-8A4E-61F41A66811A}"/>
              </a:ext>
            </a:extLst>
          </p:cNvPr>
          <p:cNvSpPr txBox="1"/>
          <p:nvPr/>
        </p:nvSpPr>
        <p:spPr>
          <a:xfrm>
            <a:off x="634738" y="839673"/>
            <a:ext cx="1756037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700" dirty="0"/>
              <a:t>HOME</a:t>
            </a:r>
            <a:r>
              <a:rPr lang="ja-JP" altLang="en-US" sz="700" dirty="0"/>
              <a:t> </a:t>
            </a:r>
            <a:r>
              <a:rPr lang="en-US" altLang="ja-JP" sz="700" dirty="0"/>
              <a:t>/ </a:t>
            </a:r>
            <a:r>
              <a:rPr lang="ja-JP" altLang="en-US" sz="700" dirty="0"/>
              <a:t>会社情報</a:t>
            </a:r>
            <a:r>
              <a:rPr lang="en-US" altLang="ja-JP" sz="700" dirty="0"/>
              <a:t>/ </a:t>
            </a:r>
            <a:r>
              <a:rPr lang="ja-JP" altLang="en-US" sz="700" dirty="0"/>
              <a:t>社長メッセージ</a:t>
            </a:r>
          </a:p>
        </p:txBody>
      </p:sp>
      <p:graphicFrame>
        <p:nvGraphicFramePr>
          <p:cNvPr id="24" name="表 16">
            <a:extLst>
              <a:ext uri="{FF2B5EF4-FFF2-40B4-BE49-F238E27FC236}">
                <a16:creationId xmlns:a16="http://schemas.microsoft.com/office/drawing/2014/main" id="{7FC77613-95BC-4D4B-979F-45EA3CDA0DED}"/>
              </a:ext>
            </a:extLst>
          </p:cNvPr>
          <p:cNvGraphicFramePr>
            <a:graphicFrameLocks noGrp="1"/>
          </p:cNvGraphicFramePr>
          <p:nvPr/>
        </p:nvGraphicFramePr>
        <p:xfrm>
          <a:off x="594295" y="529443"/>
          <a:ext cx="3907300" cy="24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1460">
                  <a:extLst>
                    <a:ext uri="{9D8B030D-6E8A-4147-A177-3AD203B41FA5}">
                      <a16:colId xmlns:a16="http://schemas.microsoft.com/office/drawing/2014/main" val="3660588215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1866317032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669644206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2937508107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548927035"/>
                    </a:ext>
                  </a:extLst>
                </a:gridCol>
              </a:tblGrid>
              <a:tr h="2391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実績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事業紹介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会社情報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ニュース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採用情報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372336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3240516-0E08-416B-8489-DC2E7E76C624}"/>
              </a:ext>
            </a:extLst>
          </p:cNvPr>
          <p:cNvSpPr txBox="1"/>
          <p:nvPr/>
        </p:nvSpPr>
        <p:spPr>
          <a:xfrm>
            <a:off x="785687" y="3172410"/>
            <a:ext cx="3513955" cy="1492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700" dirty="0"/>
              <a:t>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</a:t>
            </a:r>
            <a:endParaRPr lang="en-US" altLang="ja-JP" sz="700" dirty="0"/>
          </a:p>
          <a:p>
            <a:endParaRPr lang="en-US" altLang="ja-JP" sz="700" dirty="0"/>
          </a:p>
          <a:p>
            <a:r>
              <a:rPr lang="ja-JP" altLang="en-US" sz="700" dirty="0"/>
              <a:t>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ています。この文章はダミーです。文字の大きさ、量、字間、行間等を確認するために入れ</a:t>
            </a:r>
            <a:endParaRPr lang="en-US" altLang="ja-JP" sz="700" dirty="0"/>
          </a:p>
        </p:txBody>
      </p:sp>
      <p:pic>
        <p:nvPicPr>
          <p:cNvPr id="9" name="図 8" descr="人, 衣料, 男, 立つ が含まれている画像&#10;&#10;自動的に生成された説明">
            <a:extLst>
              <a:ext uri="{FF2B5EF4-FFF2-40B4-BE49-F238E27FC236}">
                <a16:creationId xmlns:a16="http://schemas.microsoft.com/office/drawing/2014/main" id="{02CE71FF-9403-4B30-BB58-376B6C3DF3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46" t="22454" r="1660" b="33033"/>
          <a:stretch/>
        </p:blipFill>
        <p:spPr>
          <a:xfrm>
            <a:off x="2103194" y="1587283"/>
            <a:ext cx="2199085" cy="147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341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927A7B1-7025-4D74-9FB6-DE3F13C298D1}"/>
              </a:ext>
            </a:extLst>
          </p:cNvPr>
          <p:cNvSpPr/>
          <p:nvPr/>
        </p:nvSpPr>
        <p:spPr>
          <a:xfrm>
            <a:off x="589015" y="828332"/>
            <a:ext cx="3907302" cy="6537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会社概要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2114191-7DEB-4147-96B5-0752BEE4661C}"/>
              </a:ext>
            </a:extLst>
          </p:cNvPr>
          <p:cNvSpPr/>
          <p:nvPr/>
        </p:nvSpPr>
        <p:spPr>
          <a:xfrm>
            <a:off x="589018" y="84401"/>
            <a:ext cx="3907302" cy="614552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 descr="記号 が含まれている画像&#10;&#10;自動的に生成された説明">
            <a:extLst>
              <a:ext uri="{FF2B5EF4-FFF2-40B4-BE49-F238E27FC236}">
                <a16:creationId xmlns:a16="http://schemas.microsoft.com/office/drawing/2014/main" id="{073EEF9B-6D0E-4AC7-9EF4-5D09802DC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38" y="119572"/>
            <a:ext cx="339970" cy="33997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010DC79-2345-4AB0-A961-A7B355173735}"/>
              </a:ext>
            </a:extLst>
          </p:cNvPr>
          <p:cNvSpPr/>
          <p:nvPr/>
        </p:nvSpPr>
        <p:spPr>
          <a:xfrm>
            <a:off x="2928364" y="184197"/>
            <a:ext cx="1466554" cy="2608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グラフィックス 11" descr="封筒">
            <a:extLst>
              <a:ext uri="{FF2B5EF4-FFF2-40B4-BE49-F238E27FC236}">
                <a16:creationId xmlns:a16="http://schemas.microsoft.com/office/drawing/2014/main" id="{B1B6BF47-5779-411D-8F9A-1999CA1A81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09839" y="176284"/>
            <a:ext cx="276664" cy="276664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7A12546-15FC-439B-8F8F-FC6809B3CE1F}"/>
              </a:ext>
            </a:extLst>
          </p:cNvPr>
          <p:cNvSpPr txBox="1"/>
          <p:nvPr/>
        </p:nvSpPr>
        <p:spPr>
          <a:xfrm>
            <a:off x="3362564" y="222283"/>
            <a:ext cx="92333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ja-JP" altLang="en-US" sz="1200" dirty="0"/>
              <a:t>お問い合わせ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05B7173-E1A6-4041-8A4E-61F41A66811A}"/>
              </a:ext>
            </a:extLst>
          </p:cNvPr>
          <p:cNvSpPr txBox="1"/>
          <p:nvPr/>
        </p:nvSpPr>
        <p:spPr>
          <a:xfrm>
            <a:off x="634738" y="839673"/>
            <a:ext cx="1756037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700" dirty="0"/>
              <a:t>HOME</a:t>
            </a:r>
            <a:r>
              <a:rPr lang="ja-JP" altLang="en-US" sz="700" dirty="0"/>
              <a:t> </a:t>
            </a:r>
            <a:r>
              <a:rPr lang="en-US" altLang="ja-JP" sz="700" dirty="0"/>
              <a:t>/ </a:t>
            </a:r>
            <a:r>
              <a:rPr lang="ja-JP" altLang="en-US" sz="700" dirty="0"/>
              <a:t>会社情報</a:t>
            </a:r>
            <a:r>
              <a:rPr lang="en-US" altLang="ja-JP" sz="700" dirty="0"/>
              <a:t>/ </a:t>
            </a:r>
            <a:r>
              <a:rPr lang="ja-JP" altLang="en-US" sz="700" dirty="0"/>
              <a:t>会社概要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FA44D43-6398-4871-94A6-FB98D62D942A}"/>
              </a:ext>
            </a:extLst>
          </p:cNvPr>
          <p:cNvSpPr/>
          <p:nvPr/>
        </p:nvSpPr>
        <p:spPr>
          <a:xfrm>
            <a:off x="589015" y="5939116"/>
            <a:ext cx="3907302" cy="2908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フッター</a:t>
            </a:r>
          </a:p>
        </p:txBody>
      </p:sp>
      <p:graphicFrame>
        <p:nvGraphicFramePr>
          <p:cNvPr id="9" name="表 16">
            <a:extLst>
              <a:ext uri="{FF2B5EF4-FFF2-40B4-BE49-F238E27FC236}">
                <a16:creationId xmlns:a16="http://schemas.microsoft.com/office/drawing/2014/main" id="{0535C916-512A-484A-9B45-35DECBB5DF6F}"/>
              </a:ext>
            </a:extLst>
          </p:cNvPr>
          <p:cNvGraphicFramePr>
            <a:graphicFrameLocks noGrp="1"/>
          </p:cNvGraphicFramePr>
          <p:nvPr/>
        </p:nvGraphicFramePr>
        <p:xfrm>
          <a:off x="594295" y="529443"/>
          <a:ext cx="3907300" cy="24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1460">
                  <a:extLst>
                    <a:ext uri="{9D8B030D-6E8A-4147-A177-3AD203B41FA5}">
                      <a16:colId xmlns:a16="http://schemas.microsoft.com/office/drawing/2014/main" val="3660588215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1866317032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669644206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2937508107"/>
                    </a:ext>
                  </a:extLst>
                </a:gridCol>
                <a:gridCol w="781460">
                  <a:extLst>
                    <a:ext uri="{9D8B030D-6E8A-4147-A177-3AD203B41FA5}">
                      <a16:colId xmlns:a16="http://schemas.microsoft.com/office/drawing/2014/main" val="3548927035"/>
                    </a:ext>
                  </a:extLst>
                </a:gridCol>
              </a:tblGrid>
              <a:tr h="2391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実績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事業紹介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会社情報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ニュース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</a:rPr>
                        <a:t>採用情報</a:t>
                      </a: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372336"/>
                  </a:ext>
                </a:extLst>
              </a:tr>
            </a:tbl>
          </a:graphicData>
        </a:graphic>
      </p:graphicFrame>
      <p:graphicFrame>
        <p:nvGraphicFramePr>
          <p:cNvPr id="11" name="表 17">
            <a:extLst>
              <a:ext uri="{FF2B5EF4-FFF2-40B4-BE49-F238E27FC236}">
                <a16:creationId xmlns:a16="http://schemas.microsoft.com/office/drawing/2014/main" id="{6DC8BEDF-8450-43DE-B004-129EC70CCB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243861"/>
              </p:ext>
            </p:extLst>
          </p:nvPr>
        </p:nvGraphicFramePr>
        <p:xfrm>
          <a:off x="670213" y="1551220"/>
          <a:ext cx="3724705" cy="3205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643">
                  <a:extLst>
                    <a:ext uri="{9D8B030D-6E8A-4147-A177-3AD203B41FA5}">
                      <a16:colId xmlns:a16="http://schemas.microsoft.com/office/drawing/2014/main" val="1116880632"/>
                    </a:ext>
                  </a:extLst>
                </a:gridCol>
                <a:gridCol w="3046062">
                  <a:extLst>
                    <a:ext uri="{9D8B030D-6E8A-4147-A177-3AD203B41FA5}">
                      <a16:colId xmlns:a16="http://schemas.microsoft.com/office/drawing/2014/main" val="3779126875"/>
                    </a:ext>
                  </a:extLst>
                </a:gridCol>
              </a:tblGrid>
              <a:tr h="164508">
                <a:tc>
                  <a:txBody>
                    <a:bodyPr/>
                    <a:lstStyle/>
                    <a:p>
                      <a:endParaRPr kumimoji="1" lang="ja-JP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</a:rPr>
                        <a:t>2020</a:t>
                      </a:r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年</a:t>
                      </a:r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月現在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733782"/>
                  </a:ext>
                </a:extLst>
              </a:tr>
              <a:tr h="295508">
                <a:tc>
                  <a:txBody>
                    <a:bodyPr/>
                    <a:lstStyle/>
                    <a:p>
                      <a:r>
                        <a:rPr kumimoji="1" lang="ja-JP" altLang="en-US" sz="7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名称</a:t>
                      </a:r>
                      <a:endParaRPr kumimoji="1" lang="ja-JP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株式会社ジーゼ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366018"/>
                  </a:ext>
                </a:extLst>
              </a:tr>
              <a:tr h="295508">
                <a:tc>
                  <a:txBody>
                    <a:bodyPr/>
                    <a:lstStyle/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所在地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〒</a:t>
                      </a:r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</a:rPr>
                        <a:t>550-0001</a:t>
                      </a:r>
                    </a:p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大阪市西区土佐堀</a:t>
                      </a:r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</a:rPr>
                        <a:t>1-5-11 </a:t>
                      </a:r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土佐堀プライム </a:t>
                      </a:r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</a:rPr>
                        <a:t>9F</a:t>
                      </a:r>
                      <a:endParaRPr kumimoji="1" lang="ja-JP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9147394"/>
                  </a:ext>
                </a:extLst>
              </a:tr>
              <a:tr h="295508">
                <a:tc>
                  <a:txBody>
                    <a:bodyPr/>
                    <a:lstStyle/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設立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</a:rPr>
                        <a:t>2013</a:t>
                      </a:r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年</a:t>
                      </a:r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日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5205452"/>
                  </a:ext>
                </a:extLst>
              </a:tr>
              <a:tr h="295508">
                <a:tc>
                  <a:txBody>
                    <a:bodyPr/>
                    <a:lstStyle/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スタッフ数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グループ合計</a:t>
                      </a:r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</a:rPr>
                        <a:t>100</a:t>
                      </a:r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6211344"/>
                  </a:ext>
                </a:extLst>
              </a:tr>
              <a:tr h="295508">
                <a:tc>
                  <a:txBody>
                    <a:bodyPr/>
                    <a:lstStyle/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代表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鈴木 智洋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712064"/>
                  </a:ext>
                </a:extLst>
              </a:tr>
              <a:tr h="295508">
                <a:tc>
                  <a:txBody>
                    <a:bodyPr/>
                    <a:lstStyle/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事業内容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スマートフォン・</a:t>
                      </a:r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</a:rPr>
                        <a:t>PC</a:t>
                      </a:r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・</a:t>
                      </a:r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</a:rPr>
                        <a:t>VR</a:t>
                      </a:r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・</a:t>
                      </a:r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</a:rPr>
                        <a:t>AR</a:t>
                      </a:r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向けサービスの企画・開発</a:t>
                      </a:r>
                    </a:p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スマートフォン・</a:t>
                      </a:r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</a:rPr>
                        <a:t>VR</a:t>
                      </a:r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・</a:t>
                      </a:r>
                      <a:r>
                        <a:rPr kumimoji="1" lang="en-US" altLang="ja-JP" sz="700" b="0" dirty="0">
                          <a:solidFill>
                            <a:schemeClr val="tx1"/>
                          </a:solidFill>
                        </a:rPr>
                        <a:t>AR</a:t>
                      </a:r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ゲームアプリ企画・開発・運用・運用代行</a:t>
                      </a:r>
                    </a:p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オフショア開発ビジネス</a:t>
                      </a:r>
                    </a:p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ミャンマー不動産ビジネス</a:t>
                      </a:r>
                    </a:p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人材送り出しビジネス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0916941"/>
                  </a:ext>
                </a:extLst>
              </a:tr>
              <a:tr h="295508">
                <a:tc>
                  <a:txBody>
                    <a:bodyPr/>
                    <a:lstStyle/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主要取引先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株式会社エボラブルアジア、株式会社ディーエヌエー、グリー株式会社、大手教育会社、大手通信会社など多数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8833918"/>
                  </a:ext>
                </a:extLst>
              </a:tr>
              <a:tr h="295508">
                <a:tc>
                  <a:txBody>
                    <a:bodyPr/>
                    <a:lstStyle/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取引先銀行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みずほ銀行、三井住友銀行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0454274"/>
                  </a:ext>
                </a:extLst>
              </a:tr>
              <a:tr h="295508">
                <a:tc>
                  <a:txBody>
                    <a:bodyPr/>
                    <a:lstStyle/>
                    <a:p>
                      <a:r>
                        <a:rPr kumimoji="1" lang="ja-JP" altLang="en-US" sz="700" b="0" dirty="0">
                          <a:solidFill>
                            <a:schemeClr val="tx1"/>
                          </a:solidFill>
                        </a:rPr>
                        <a:t>加盟団体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420582"/>
                  </a:ext>
                </a:extLst>
              </a:tr>
            </a:tbl>
          </a:graphicData>
        </a:graphic>
      </p:graphicFrame>
      <p:pic>
        <p:nvPicPr>
          <p:cNvPr id="2050" name="Picture 2" descr="新経済連盟">
            <a:extLst>
              <a:ext uri="{FF2B5EF4-FFF2-40B4-BE49-F238E27FC236}">
                <a16:creationId xmlns:a16="http://schemas.microsoft.com/office/drawing/2014/main" id="{DFB59CB3-4126-4BBD-8AD2-4393449C6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130" y="4516776"/>
            <a:ext cx="1339594" cy="17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160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31F49B6C1E46408092B15E00DFFDC3" ma:contentTypeVersion="10" ma:contentTypeDescription="新しいドキュメントを作成します。" ma:contentTypeScope="" ma:versionID="dc7406255e260abda9878ba96bbde6ca">
  <xsd:schema xmlns:xsd="http://www.w3.org/2001/XMLSchema" xmlns:xs="http://www.w3.org/2001/XMLSchema" xmlns:p="http://schemas.microsoft.com/office/2006/metadata/properties" xmlns:ns3="f1ae55ef-a8f0-4670-968b-3044b7d3983e" targetNamespace="http://schemas.microsoft.com/office/2006/metadata/properties" ma:root="true" ma:fieldsID="18d93421e398154bad6e33c9b86b7f37" ns3:_="">
    <xsd:import namespace="f1ae55ef-a8f0-4670-968b-3044b7d3983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ae55ef-a8f0-4670-968b-3044b7d398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782A163-0426-42F6-B1B1-DAFD6C716DFC}">
  <ds:schemaRefs>
    <ds:schemaRef ds:uri="http://purl.org/dc/terms/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f1ae55ef-a8f0-4670-968b-3044b7d3983e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B50511A-60FE-4E1F-A411-87AEFD2CE90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CF8518-F40F-4214-9CA1-D686E318B9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ae55ef-a8f0-4670-968b-3044b7d398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926</TotalTime>
  <Words>2468</Words>
  <Application>Microsoft Office PowerPoint</Application>
  <PresentationFormat>A4 210 x 297 mm</PresentationFormat>
  <Paragraphs>385</Paragraphs>
  <Slides>18</Slides>
  <Notes>0</Notes>
  <HiddenSlides>1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18</vt:i4>
      </vt:variant>
    </vt:vector>
  </HeadingPairs>
  <TitlesOfParts>
    <vt:vector size="23" baseType="lpstr">
      <vt:lpstr>ヒラギノ角ゴ Pro W3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田村 勇樹</dc:creator>
  <cp:lastModifiedBy>田村 勇樹</cp:lastModifiedBy>
  <cp:revision>76</cp:revision>
  <cp:lastPrinted>2020-10-16T09:01:33Z</cp:lastPrinted>
  <dcterms:created xsi:type="dcterms:W3CDTF">2020-07-15T09:10:37Z</dcterms:created>
  <dcterms:modified xsi:type="dcterms:W3CDTF">2020-11-10T08:14:09Z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0x010100E831F49B6C1E46408092B15E00DFFDC3</vt:lpwstr>
  </property>
</Properties>
</file>