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147475285" r:id="rId2"/>
    <p:sldId id="2147475286" r:id="rId3"/>
    <p:sldId id="256" r:id="rId4"/>
    <p:sldId id="2147475290" r:id="rId5"/>
    <p:sldId id="2147483606" r:id="rId6"/>
    <p:sldId id="2147483609" r:id="rId7"/>
    <p:sldId id="2147483594" r:id="rId8"/>
    <p:sldId id="2147483595" r:id="rId9"/>
    <p:sldId id="2147483596" r:id="rId10"/>
    <p:sldId id="353" r:id="rId11"/>
    <p:sldId id="2147475294" r:id="rId12"/>
    <p:sldId id="2147483584" r:id="rId13"/>
    <p:sldId id="2147483586" r:id="rId14"/>
    <p:sldId id="2147483588" r:id="rId15"/>
    <p:sldId id="2147483590" r:id="rId16"/>
    <p:sldId id="2147483592" r:id="rId17"/>
    <p:sldId id="2147483607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0B2AD-363E-4B1D-A715-54F3E1F90CC3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A438-D760-45AF-AF28-076B08A38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06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A438-D760-45AF-AF28-076B08A386A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22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96D84-DAFA-4883-9CFE-F10F6B1CFCD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57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E61E3-0AA9-ED8D-AF0C-7BF59C36C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3">
            <a:extLst>
              <a:ext uri="{FF2B5EF4-FFF2-40B4-BE49-F238E27FC236}">
                <a16:creationId xmlns:a16="http://schemas.microsoft.com/office/drawing/2014/main" id="{9463A3CB-D477-3B96-A29A-28D986A4F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Shape 184">
            <a:extLst>
              <a:ext uri="{FF2B5EF4-FFF2-40B4-BE49-F238E27FC236}">
                <a16:creationId xmlns:a16="http://schemas.microsoft.com/office/drawing/2014/main" id="{38FE87E5-0C56-655F-DB8C-1B530512D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744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15F66-6243-79AC-7F07-0F503088F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3">
            <a:extLst>
              <a:ext uri="{FF2B5EF4-FFF2-40B4-BE49-F238E27FC236}">
                <a16:creationId xmlns:a16="http://schemas.microsoft.com/office/drawing/2014/main" id="{69F24F13-A45F-C1D8-9B3B-20964611E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Shape 184">
            <a:extLst>
              <a:ext uri="{FF2B5EF4-FFF2-40B4-BE49-F238E27FC236}">
                <a16:creationId xmlns:a16="http://schemas.microsoft.com/office/drawing/2014/main" id="{877E489D-E0D8-FFFB-6C55-D03C586F00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22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6A652-2830-FE98-317B-6BC898FF9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3">
            <a:extLst>
              <a:ext uri="{FF2B5EF4-FFF2-40B4-BE49-F238E27FC236}">
                <a16:creationId xmlns:a16="http://schemas.microsoft.com/office/drawing/2014/main" id="{96395D03-FB57-7862-2D71-5FC1209D0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Shape 184">
            <a:extLst>
              <a:ext uri="{FF2B5EF4-FFF2-40B4-BE49-F238E27FC236}">
                <a16:creationId xmlns:a16="http://schemas.microsoft.com/office/drawing/2014/main" id="{57FDF85E-3FEC-6377-3FF2-5E5B987496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525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82ACC-DF7A-D73A-8FEB-6BBB8C226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3">
            <a:extLst>
              <a:ext uri="{FF2B5EF4-FFF2-40B4-BE49-F238E27FC236}">
                <a16:creationId xmlns:a16="http://schemas.microsoft.com/office/drawing/2014/main" id="{DA54A836-1CDA-9D3E-B918-0636DF0B7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Shape 184">
            <a:extLst>
              <a:ext uri="{FF2B5EF4-FFF2-40B4-BE49-F238E27FC236}">
                <a16:creationId xmlns:a16="http://schemas.microsoft.com/office/drawing/2014/main" id="{80A3BD86-8937-03BE-6DCB-0D2CE01986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282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C4E30-1BCD-BED0-A99C-3E625E147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3">
            <a:extLst>
              <a:ext uri="{FF2B5EF4-FFF2-40B4-BE49-F238E27FC236}">
                <a16:creationId xmlns:a16="http://schemas.microsoft.com/office/drawing/2014/main" id="{2C200954-B507-2707-E58D-835A1A613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Shape 184">
            <a:extLst>
              <a:ext uri="{FF2B5EF4-FFF2-40B4-BE49-F238E27FC236}">
                <a16:creationId xmlns:a16="http://schemas.microsoft.com/office/drawing/2014/main" id="{04CF4C86-49E2-5462-FC9A-B05AEBEC48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582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C2F18-F146-5BFC-9040-86D312C5B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23AB5BB-5815-E64F-5862-B5BD5E7BA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18866F-EF00-5176-7087-0C428CB28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5DE4D7-F9CA-06E7-F4E9-7AB2A5F02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96D84-DAFA-4883-9CFE-F10F6B1CFCD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98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75B44-5304-142B-EF74-DA0E7533C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06AFFA2-D17F-ABC3-65BD-A5ADDD4AA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96F0ED-C8C3-49A2-1329-33B5C671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BC0D-FF36-4EE8-AD52-2C22EC42055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4A4E8E-6079-8544-3EAB-C7DB8B8C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6CA09D-1C69-CF40-26AD-EA3B1658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071-2DB2-40D0-8CC8-44E55A370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35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B6723E-8AA0-9F94-30B4-011EB363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78A59C0-EE3C-F748-B1F2-F5929B078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959BEC-AE4F-9793-5B49-CAEAC9B9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BC0D-FF36-4EE8-AD52-2C22EC42055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E84F54-FEA8-9949-AD7C-BC6A2A3F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2813D1-4EA0-A35C-65D6-79162D42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071-2DB2-40D0-8CC8-44E55A370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05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761D867-540D-9CB5-4A56-315F8BE6F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6C568D1-781B-7176-D01B-6C485C86B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66EBFD-F292-E611-C3AB-99599D8F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BC0D-FF36-4EE8-AD52-2C22EC42055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6F1422-C179-4211-02B8-D00C3ECE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37214F-4D33-674B-FE02-7B917B2D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071-2DB2-40D0-8CC8-44E55A370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1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コピーライト下">
  <p:cSld name="コピーライト下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52"/>
          <p:cNvSpPr txBox="1"/>
          <p:nvPr/>
        </p:nvSpPr>
        <p:spPr>
          <a:xfrm>
            <a:off x="9093201" y="6496412"/>
            <a:ext cx="3098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8000" rIns="195000" bIns="85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7"/>
              <a:buFont typeface="Meiryo"/>
              <a:buNone/>
            </a:pPr>
            <a:r>
              <a:rPr lang="en-US" sz="867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© </a:t>
            </a:r>
            <a:r>
              <a:rPr lang="en-US" sz="86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Hakuhodo Consulting   </a:t>
            </a:r>
            <a:fld id="{00000000-1234-1234-1234-123412341234}" type="slidenum">
              <a:rPr lang="en-US" sz="108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108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22283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5226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B4DD38-8F01-BEBB-5CA6-C3F09A5E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CA03E5-B5B7-380D-B568-53613A694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74656D-D7D0-4D72-8DE9-A37464CE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BC0D-FF36-4EE8-AD52-2C22EC42055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0EE450-F1F7-973E-DCD2-D4E049F2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B1E94A-BA32-CBCB-E76C-3352E96E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071-2DB2-40D0-8CC8-44E55A370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77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6F7643-9CA5-AC64-1C3E-D0AFA1C7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957201-C412-2656-EF03-046EEA7D5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F5F597-F497-9491-F9F8-8FF59436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BC0D-FF36-4EE8-AD52-2C22EC42055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17AC12-1D0E-B1C6-749E-38873424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C461D1-5C0B-02DB-0A51-765DAFC2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071-2DB2-40D0-8CC8-44E55A370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04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F6C93E-58F4-DA2B-EFBB-7DAA91BC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A34D88-FCCA-E1AE-EF64-7333FC838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15528F-BA10-B517-97D1-8A927A36A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397EE8-D3EA-B3A4-B0CA-6121D509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BC0D-FF36-4EE8-AD52-2C22EC42055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ACEE25-1FEE-E1CB-A64B-66271260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34895F-4AF7-38E0-BCE1-77757A72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071-2DB2-40D0-8CC8-44E55A370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74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F88B9C-1F9D-6C9F-F4ED-897F59C0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CDF548-AF37-62B8-CCBA-412B408A3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0E5F61-CFB2-02EF-97F8-6DE63371A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030D8B-87C4-8E17-CF6E-BCDCEBF1F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E06CA74-BFA9-EA9A-8F50-C02E6467D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39EC873-C48B-5F3F-350A-581B3E13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BC0D-FF36-4EE8-AD52-2C22EC42055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7DE9BEB-C6E8-32B0-292D-568E67AD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57E7791-2706-7D7F-FA1F-B2BC235F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071-2DB2-40D0-8CC8-44E55A370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68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D39EC-B54D-9E03-8C28-BAAB29F0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BBE474D-72B5-BAC3-331F-404ECF0B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BC0D-FF36-4EE8-AD52-2C22EC42055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1AF308-A1A1-5881-DDFB-4A9A00FE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3D5DB6-4DFF-C7C8-15FB-16A5EAA6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071-2DB2-40D0-8CC8-44E55A370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36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4FD8D28-46DE-2498-411C-D57A5B2B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BC0D-FF36-4EE8-AD52-2C22EC42055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F9631DC-02DD-C844-3363-B6FDA220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F7D6F7-F36B-B08A-7FDD-A6B18623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071-2DB2-40D0-8CC8-44E55A370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28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399398-83D3-0E34-EF06-B6B1639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12211F-908C-5AFC-0FFF-6537975FE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9D8473-964B-40FA-4EE7-E4E0F847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64A8C1-3349-8021-9B01-040AA406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BC0D-FF36-4EE8-AD52-2C22EC42055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BB9890-BE59-EBF2-0C5C-3A587867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E21D74-E5B7-95ED-0836-735E960A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071-2DB2-40D0-8CC8-44E55A370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01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026E83-8D0F-D7A3-82FC-9315B8CF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652BB49-FA30-701A-4BAF-A604BD106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E180A71-BE1A-404D-585A-53E958DB5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2503FF-DB18-B747-13AD-E5A9AF17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BC0D-FF36-4EE8-AD52-2C22EC42055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FF56F8-D329-F521-862F-73075A20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96ED54-A497-C0F6-3186-8713B14D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8071-2DB2-40D0-8CC8-44E55A370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84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710610-0A10-9D42-3444-F71F054F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0EEC4D-2562-EB6B-E850-9D88D9CE0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ED0F6E-6788-9C02-A1A9-31EED13AD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4BC0D-FF36-4EE8-AD52-2C22EC420550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4837A7-B324-BAB9-FEEA-C5831A110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AA54C6-381A-7CE6-380C-B708A5ED5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198071-2DB2-40D0-8CC8-44E55A370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00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A57E2-C087-B253-12B9-1ECFC57E4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レーム 5">
            <a:extLst>
              <a:ext uri="{FF2B5EF4-FFF2-40B4-BE49-F238E27FC236}">
                <a16:creationId xmlns:a16="http://schemas.microsoft.com/office/drawing/2014/main" id="{961794E2-3C49-12DF-14BE-3E0200564EF1}"/>
              </a:ext>
            </a:extLst>
          </p:cNvPr>
          <p:cNvSpPr/>
          <p:nvPr/>
        </p:nvSpPr>
        <p:spPr>
          <a:xfrm>
            <a:off x="0" y="10886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/>
              </a:solidFill>
              <a:latin typeface="Hiragino Sans W6" panose="020B0400000000000000" pitchFamily="34" charset="-128"/>
              <a:ea typeface="Hiragino Sans W6" panose="020B0400000000000000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1C4F9F5-4DA9-1688-0ED4-CC84634A2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209" y="6017342"/>
            <a:ext cx="3039163" cy="49706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E0ACD26-F96D-C843-4AA2-246D0BEE2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839" y="2195340"/>
            <a:ext cx="4096322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9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ADF385D-E502-9037-A286-08ED25199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058" y="1135736"/>
            <a:ext cx="2556789" cy="8880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b="1">
                <a:solidFill>
                  <a:srgbClr val="1F1F1F"/>
                </a:solidFill>
                <a:ea typeface="inherit"/>
              </a:rPr>
              <a:t>第一優先</a:t>
            </a:r>
            <a:endParaRPr lang="en-US" altLang="ja-JP" sz="2000" b="1">
              <a:solidFill>
                <a:srgbClr val="1F1F1F"/>
              </a:solidFill>
              <a:ea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b="1">
                <a:solidFill>
                  <a:srgbClr val="1F1F1F"/>
                </a:solidFill>
                <a:ea typeface="inherit"/>
              </a:rPr>
              <a:t>イノベーター</a:t>
            </a:r>
            <a:endParaRPr lang="en-US" altLang="ja-JP" sz="2000" b="1">
              <a:solidFill>
                <a:srgbClr val="1F1F1F"/>
              </a:solidFill>
              <a:ea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b="1">
                <a:solidFill>
                  <a:srgbClr val="1F1F1F"/>
                </a:solidFill>
                <a:ea typeface="inherit"/>
              </a:rPr>
              <a:t>アーリーアダプター</a:t>
            </a:r>
            <a:endParaRPr lang="en-US" altLang="ja-JP" sz="2000" b="1">
              <a:solidFill>
                <a:srgbClr val="1F1F1F"/>
              </a:solidFill>
              <a:ea typeface="inherit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DDCC632-E75B-A101-2E08-1E88DC75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963" y="3071952"/>
            <a:ext cx="1190791" cy="204816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B3BB0D5-0C57-6348-DF2D-7EBC604B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193" y="3071952"/>
            <a:ext cx="1190791" cy="204816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C4F6B81-22AB-5137-440D-461DE87F82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7047"/>
          <a:stretch/>
        </p:blipFill>
        <p:spPr>
          <a:xfrm>
            <a:off x="841860" y="2210186"/>
            <a:ext cx="2095792" cy="178068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0489F04-390B-1BD6-7D9B-282B76E9F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04" y="4238927"/>
            <a:ext cx="2086266" cy="176237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3CB563D-F20A-D4EB-804A-8577ED1BF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924" y="2210186"/>
            <a:ext cx="2076740" cy="173379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C569D69-DAED-812C-9CE7-1BF5C16E8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304" y="4277032"/>
            <a:ext cx="2048161" cy="172426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204F6D0-127C-FC9D-F6F8-6AD6EE27C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4944" y="2210186"/>
            <a:ext cx="2048161" cy="171473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210D2DD-BECD-3DF9-289D-8DFBFAE8C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3049" y="4262742"/>
            <a:ext cx="2010056" cy="1714739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52CAAAA-EA17-9230-E244-433C6127E2C5}"/>
              </a:ext>
            </a:extLst>
          </p:cNvPr>
          <p:cNvSpPr/>
          <p:nvPr/>
        </p:nvSpPr>
        <p:spPr>
          <a:xfrm>
            <a:off x="10344727" y="6446982"/>
            <a:ext cx="1782618" cy="406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654130BA-119F-CA2E-6A1B-46A4CCB17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754" y="1309472"/>
            <a:ext cx="2556789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b="1">
                <a:solidFill>
                  <a:srgbClr val="1F1F1F"/>
                </a:solidFill>
                <a:ea typeface="inherit"/>
              </a:rPr>
              <a:t>第二優先</a:t>
            </a:r>
            <a:endParaRPr lang="en-US" altLang="ja-JP" sz="2000" b="1">
              <a:solidFill>
                <a:srgbClr val="1F1F1F"/>
              </a:solidFill>
              <a:ea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b="1">
                <a:solidFill>
                  <a:srgbClr val="1F1F1F"/>
                </a:solidFill>
                <a:ea typeface="inherit"/>
              </a:rPr>
              <a:t>アーリーマジョリティ</a:t>
            </a:r>
            <a:endParaRPr lang="en-US" altLang="ja-JP" sz="2000" b="1">
              <a:solidFill>
                <a:srgbClr val="1F1F1F"/>
              </a:solidFill>
              <a:ea typeface="inheri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8597FF6F-D2A2-0298-F40D-CCE44EF4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682" y="1289624"/>
            <a:ext cx="2556789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b="1">
                <a:solidFill>
                  <a:srgbClr val="1F1F1F"/>
                </a:solidFill>
                <a:ea typeface="inherit"/>
              </a:rPr>
              <a:t>第三優先</a:t>
            </a:r>
            <a:endParaRPr lang="en-US" altLang="ja-JP" sz="2000" b="1">
              <a:solidFill>
                <a:srgbClr val="1F1F1F"/>
              </a:solidFill>
              <a:ea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b="1">
                <a:solidFill>
                  <a:srgbClr val="1F1F1F"/>
                </a:solidFill>
                <a:ea typeface="inherit"/>
              </a:rPr>
              <a:t>レイトマジョリティ</a:t>
            </a:r>
            <a:endParaRPr lang="en-US" altLang="ja-JP" sz="2000" b="1">
              <a:solidFill>
                <a:srgbClr val="1F1F1F"/>
              </a:solidFill>
              <a:ea typeface="inherit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C507460-5A53-65CA-23A4-0A9D2B9C30B7}"/>
              </a:ext>
            </a:extLst>
          </p:cNvPr>
          <p:cNvSpPr/>
          <p:nvPr/>
        </p:nvSpPr>
        <p:spPr>
          <a:xfrm>
            <a:off x="-13739" y="5574"/>
            <a:ext cx="6062617" cy="786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NEW TARGET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endParaRPr kumimoji="1"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43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3A990-E97B-F28E-8F38-639B513E7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レーム 5">
            <a:extLst>
              <a:ext uri="{FF2B5EF4-FFF2-40B4-BE49-F238E27FC236}">
                <a16:creationId xmlns:a16="http://schemas.microsoft.com/office/drawing/2014/main" id="{2D7254DF-874B-59E5-6C78-6E08556F3635}"/>
              </a:ext>
            </a:extLst>
          </p:cNvPr>
          <p:cNvSpPr/>
          <p:nvPr/>
        </p:nvSpPr>
        <p:spPr>
          <a:xfrm>
            <a:off x="0" y="10886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/>
              </a:solidFill>
              <a:latin typeface="Hiragino Sans W6" panose="020B0400000000000000" pitchFamily="34" charset="-128"/>
              <a:ea typeface="Hiragino Sans W6" panose="020B04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56B443-E494-91BF-ACFD-C1CD3BA9CD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0041"/>
          <a:stretch>
            <a:fillRect/>
          </a:stretch>
        </p:blipFill>
        <p:spPr>
          <a:xfrm>
            <a:off x="644452" y="2397915"/>
            <a:ext cx="11131881" cy="196645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8B9CBAF-15FD-3801-7EC1-31F48A2CAAA7}"/>
              </a:ext>
            </a:extLst>
          </p:cNvPr>
          <p:cNvSpPr/>
          <p:nvPr/>
        </p:nvSpPr>
        <p:spPr>
          <a:xfrm>
            <a:off x="3092570" y="20037"/>
            <a:ext cx="6062617" cy="786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PRODUCT DEVELOPMENT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endParaRPr kumimoji="1"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5A25571-A5E2-04A2-DAE2-449436AF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117" b="55669"/>
          <a:stretch>
            <a:fillRect/>
          </a:stretch>
        </p:blipFill>
        <p:spPr>
          <a:xfrm>
            <a:off x="742830" y="4420723"/>
            <a:ext cx="11131200" cy="99856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F75501-A888-CE2E-0AD0-EB3FCF1738E7}"/>
              </a:ext>
            </a:extLst>
          </p:cNvPr>
          <p:cNvSpPr txBox="1"/>
          <p:nvPr/>
        </p:nvSpPr>
        <p:spPr>
          <a:xfrm>
            <a:off x="1826010" y="949015"/>
            <a:ext cx="8286466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新しいコンセプトである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【SCENE ASSIST】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を体現させるべく、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つのラインを設け、その中でも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各シーンに特化した機能性やデザイン性にフォーカスした商品開発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を行います。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現状の中心価格帯である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3,000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円～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7,000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円から、</a:t>
            </a: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5,000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円～</a:t>
            </a: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12,000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円に中心価格帯を引き上げる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考えです。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88690FB-0025-E514-53BE-0CC10C17C0EB}"/>
              </a:ext>
            </a:extLst>
          </p:cNvPr>
          <p:cNvSpPr/>
          <p:nvPr/>
        </p:nvSpPr>
        <p:spPr>
          <a:xfrm>
            <a:off x="1290429" y="5643574"/>
            <a:ext cx="794328" cy="48029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ED0670-9355-3E8A-BECE-E83899B15738}"/>
              </a:ext>
            </a:extLst>
          </p:cNvPr>
          <p:cNvSpPr txBox="1"/>
          <p:nvPr/>
        </p:nvSpPr>
        <p:spPr>
          <a:xfrm>
            <a:off x="139743" y="5731150"/>
            <a:ext cx="100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想定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売上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シェア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5D5627-259E-7F5F-1B78-6AC6259AA42C}"/>
              </a:ext>
            </a:extLst>
          </p:cNvPr>
          <p:cNvSpPr/>
          <p:nvPr/>
        </p:nvSpPr>
        <p:spPr>
          <a:xfrm>
            <a:off x="3511070" y="5643573"/>
            <a:ext cx="794328" cy="48029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6702923-628F-65EA-F5EE-703B1491E33B}"/>
              </a:ext>
            </a:extLst>
          </p:cNvPr>
          <p:cNvSpPr/>
          <p:nvPr/>
        </p:nvSpPr>
        <p:spPr>
          <a:xfrm>
            <a:off x="5813228" y="5643573"/>
            <a:ext cx="794328" cy="48029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BAAA79B-5EA1-D04C-3B40-A627B202DB3E}"/>
              </a:ext>
            </a:extLst>
          </p:cNvPr>
          <p:cNvSpPr/>
          <p:nvPr/>
        </p:nvSpPr>
        <p:spPr>
          <a:xfrm>
            <a:off x="8016101" y="5629503"/>
            <a:ext cx="794328" cy="48029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1D01941-3B67-3823-52BF-561E461F58E8}"/>
              </a:ext>
            </a:extLst>
          </p:cNvPr>
          <p:cNvSpPr/>
          <p:nvPr/>
        </p:nvSpPr>
        <p:spPr>
          <a:xfrm>
            <a:off x="10183985" y="5587356"/>
            <a:ext cx="794328" cy="48029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C8514B-AD27-0AB0-AAF8-3E476011FB72}"/>
              </a:ext>
            </a:extLst>
          </p:cNvPr>
          <p:cNvSpPr txBox="1"/>
          <p:nvPr/>
        </p:nvSpPr>
        <p:spPr>
          <a:xfrm>
            <a:off x="1952767" y="6235717"/>
            <a:ext cx="8286466" cy="33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シーズンモチベーション、展開エリアによってシェア変動あり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65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6C483-073C-094F-9546-B5DD60225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651377-3327-4B27-8943-AE1478324D0D}"/>
              </a:ext>
            </a:extLst>
          </p:cNvPr>
          <p:cNvSpPr txBox="1"/>
          <p:nvPr/>
        </p:nvSpPr>
        <p:spPr>
          <a:xfrm>
            <a:off x="3278413" y="987452"/>
            <a:ext cx="5660572" cy="460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9525" marR="0" lvl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en-US" b="0" i="0" strike="noStrike" kern="0" cap="none" spc="42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rPr>
              <a:t>TRAVEL</a:t>
            </a:r>
            <a:r>
              <a:rPr kumimoji="1" lang="ja-JP" altLang="en-US" b="0" i="0" strike="noStrike" kern="0" cap="none" spc="42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rPr>
              <a:t>を軸とした商品ライン</a:t>
            </a:r>
            <a:endParaRPr kumimoji="1" lang="en-US" altLang="ja-JP" b="0" i="0" strike="noStrike" kern="0" cap="none" spc="42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Helvetic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DB6900-F03B-5F42-D667-6C796CF5AE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7629" y="64668"/>
            <a:ext cx="2582141" cy="953764"/>
          </a:xfrm>
          <a:prstGeom prst="rect">
            <a:avLst/>
          </a:prstGeom>
        </p:spPr>
      </p:pic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26C5F793-99DB-6BFE-D3D5-7B2A4AFBBFD4}"/>
              </a:ext>
            </a:extLst>
          </p:cNvPr>
          <p:cNvGrpSpPr/>
          <p:nvPr/>
        </p:nvGrpSpPr>
        <p:grpSpPr>
          <a:xfrm>
            <a:off x="2858230" y="2190907"/>
            <a:ext cx="5321003" cy="3653999"/>
            <a:chOff x="3683297" y="2494886"/>
            <a:chExt cx="5321003" cy="3653999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554CDB8-4F8D-E7E5-F2F2-471A800F9AC6}"/>
                </a:ext>
              </a:extLst>
            </p:cNvPr>
            <p:cNvSpPr txBox="1"/>
            <p:nvPr/>
          </p:nvSpPr>
          <p:spPr>
            <a:xfrm>
              <a:off x="3683297" y="3226890"/>
              <a:ext cx="5321003" cy="3672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￥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5,000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～￥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12,000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0998C8F-F9FD-58AA-7EAB-EB7C2C37FDAB}"/>
                </a:ext>
              </a:extLst>
            </p:cNvPr>
            <p:cNvSpPr txBox="1"/>
            <p:nvPr/>
          </p:nvSpPr>
          <p:spPr>
            <a:xfrm>
              <a:off x="3683297" y="4529619"/>
              <a:ext cx="5321003" cy="7861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ジェンダーレス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シティユーズ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endParaRPr lang="en-US" altLang="ja-JP" sz="1300" kern="0" spc="420" dirty="0"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endParaRP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都会的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アウトドア＜ファッション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スパイス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エッジ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私生活に冒険をプラス</a:t>
              </a:r>
              <a:endParaRPr kumimoji="1" lang="en-US" altLang="ja-JP" sz="1300" b="0" i="0" u="none" strike="noStrike" kern="0" cap="none" spc="42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endParaRP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B1C08554-559D-BBB7-EEEB-47C5E96F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3297" y="5688587"/>
              <a:ext cx="2833390" cy="460298"/>
            </a:xfrm>
            <a:prstGeom prst="rect">
              <a:avLst/>
            </a:prstGeom>
          </p:spPr>
        </p:pic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A17CA30-0142-18EF-8940-D914F159E754}"/>
                </a:ext>
              </a:extLst>
            </p:cNvPr>
            <p:cNvSpPr txBox="1"/>
            <p:nvPr/>
          </p:nvSpPr>
          <p:spPr>
            <a:xfrm>
              <a:off x="3683297" y="2494886"/>
              <a:ext cx="5321003" cy="54763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国内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海外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温泉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観光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リゾート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宿泊数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移動手段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家族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一人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カップル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年齢層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価値観</a:t>
              </a:r>
              <a:endParaRPr kumimoji="1" lang="en-US" sz="1300" b="0" i="0" u="none" strike="noStrike" kern="0" cap="none" spc="42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59BA1382-2E80-90A0-98E6-D5950F75B2B0}"/>
                </a:ext>
              </a:extLst>
            </p:cNvPr>
            <p:cNvSpPr txBox="1"/>
            <p:nvPr/>
          </p:nvSpPr>
          <p:spPr>
            <a:xfrm>
              <a:off x="3683297" y="3785765"/>
              <a:ext cx="5321003" cy="3672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口金展開可</a:t>
              </a:r>
              <a:endParaRPr kumimoji="1" lang="en-US" sz="1300" b="0" i="0" u="none" strike="noStrike" kern="0" cap="none" spc="420" normalizeH="0" baseline="0" noProof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8A16FEC0-EFF9-4185-DC0E-A5E80A672AC3}"/>
              </a:ext>
            </a:extLst>
          </p:cNvPr>
          <p:cNvGrpSpPr/>
          <p:nvPr/>
        </p:nvGrpSpPr>
        <p:grpSpPr>
          <a:xfrm>
            <a:off x="327640" y="2190907"/>
            <a:ext cx="2246308" cy="3547501"/>
            <a:chOff x="713893" y="2547485"/>
            <a:chExt cx="2246308" cy="3547501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37F9EA11-644F-900E-A55E-DEAE5E69D2CA}"/>
                </a:ext>
              </a:extLst>
            </p:cNvPr>
            <p:cNvSpPr/>
            <p:nvPr/>
          </p:nvSpPr>
          <p:spPr>
            <a:xfrm>
              <a:off x="713893" y="3256401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価格帯</a:t>
              </a:r>
              <a:endParaRPr kumimoji="1" lang="ja-JP" altLang="en-US" sz="13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70797003-BA03-C2EB-CDBD-175FEBCB055A}"/>
                </a:ext>
              </a:extLst>
            </p:cNvPr>
            <p:cNvSpPr/>
            <p:nvPr/>
          </p:nvSpPr>
          <p:spPr>
            <a:xfrm>
              <a:off x="713893" y="3815276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口金展開</a:t>
              </a: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7D0559D3-E2B9-46BC-CF34-49CF31657608}"/>
                </a:ext>
              </a:extLst>
            </p:cNvPr>
            <p:cNvSpPr/>
            <p:nvPr/>
          </p:nvSpPr>
          <p:spPr>
            <a:xfrm>
              <a:off x="713893" y="5786807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0" i="0" u="none" strike="noStrike" kern="0" cap="none" spc="42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ラインイメージカラー</a:t>
              </a:r>
              <a:endPara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DD7D8EF7-AA91-DF5D-6602-FF94B3338608}"/>
                </a:ext>
              </a:extLst>
            </p:cNvPr>
            <p:cNvSpPr/>
            <p:nvPr/>
          </p:nvSpPr>
          <p:spPr>
            <a:xfrm>
              <a:off x="713893" y="4692409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キーワード</a:t>
              </a: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C9F83DA5-3645-D82C-70A3-71379A1B06E9}"/>
                </a:ext>
              </a:extLst>
            </p:cNvPr>
            <p:cNvSpPr/>
            <p:nvPr/>
          </p:nvSpPr>
          <p:spPr>
            <a:xfrm>
              <a:off x="713893" y="2547485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アシストするシーン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B40ECBA7-DAD2-57C3-3FBB-EDC1CBB0E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241" y="1253143"/>
            <a:ext cx="2793614" cy="251373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6A40179-E590-746F-5B4F-CA8B684569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1931"/>
          <a:stretch/>
        </p:blipFill>
        <p:spPr>
          <a:xfrm>
            <a:off x="8711246" y="3949441"/>
            <a:ext cx="2671604" cy="25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186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196F2-0F2D-82AB-2199-0D0D68298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815427-FE2C-ABB7-FC4E-85C864FF041D}"/>
              </a:ext>
            </a:extLst>
          </p:cNvPr>
          <p:cNvSpPr txBox="1"/>
          <p:nvPr/>
        </p:nvSpPr>
        <p:spPr>
          <a:xfrm>
            <a:off x="3273094" y="1117083"/>
            <a:ext cx="5660572" cy="460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9525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ja-JP" altLang="en-US" sz="1800" b="0" i="0" u="none" strike="noStrike" kern="0" cap="none" spc="4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rPr>
              <a:t>仕事、学需を軸とした商品ライン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BC1917C3-3A99-8C37-C272-6BE7A05C1B63}"/>
              </a:ext>
            </a:extLst>
          </p:cNvPr>
          <p:cNvGrpSpPr/>
          <p:nvPr/>
        </p:nvGrpSpPr>
        <p:grpSpPr>
          <a:xfrm>
            <a:off x="2952325" y="2111159"/>
            <a:ext cx="5689275" cy="2820896"/>
            <a:chOff x="3683297" y="2494886"/>
            <a:chExt cx="5689275" cy="2820896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3558AC9-01D2-7CA5-ED7D-397E42CF9D11}"/>
                </a:ext>
              </a:extLst>
            </p:cNvPr>
            <p:cNvSpPr txBox="1"/>
            <p:nvPr/>
          </p:nvSpPr>
          <p:spPr>
            <a:xfrm>
              <a:off x="3683297" y="3223042"/>
              <a:ext cx="5321003" cy="3748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￥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7,000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～￥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15,000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8DBF321-2971-21A2-0293-5D5A18D0C604}"/>
                </a:ext>
              </a:extLst>
            </p:cNvPr>
            <p:cNvSpPr txBox="1"/>
            <p:nvPr/>
          </p:nvSpPr>
          <p:spPr>
            <a:xfrm>
              <a:off x="3683297" y="4529619"/>
              <a:ext cx="5689275" cy="7861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スマート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ミニマル</a:t>
              </a:r>
              <a:r>
                <a:rPr lang="ja-JP" altLang="en-US" sz="1300" kern="0" spc="420" dirty="0"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（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無駄のない</a:t>
              </a:r>
              <a:r>
                <a:rPr lang="ja-JP" altLang="en-US" sz="1300" kern="0" spc="420" dirty="0"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）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洗練された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あえて男女を分ける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育ちのよい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利便性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ガジェット要素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7B29EC5B-162C-87D8-02DB-9E5722B00288}"/>
                </a:ext>
              </a:extLst>
            </p:cNvPr>
            <p:cNvSpPr txBox="1"/>
            <p:nvPr/>
          </p:nvSpPr>
          <p:spPr>
            <a:xfrm>
              <a:off x="3683297" y="2494886"/>
              <a:ext cx="5478723" cy="54763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職業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業種・業界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出張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endParaRPr lang="en-US" altLang="ja-JP" sz="1300" kern="0" spc="420" dirty="0"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endParaRP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通勤形態（電車・自転車・徒歩・車）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年齢層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価値観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C6AA70B1-EF13-5C45-B2F7-C17ECC74851D}"/>
                </a:ext>
              </a:extLst>
            </p:cNvPr>
            <p:cNvSpPr txBox="1"/>
            <p:nvPr/>
          </p:nvSpPr>
          <p:spPr>
            <a:xfrm>
              <a:off x="3683297" y="3781917"/>
              <a:ext cx="5321003" cy="3748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i="0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口金展開不可</a:t>
              </a:r>
              <a:endParaRPr kumimoji="1" lang="en-US" sz="1300" i="0" strike="noStrike" kern="0" cap="none" spc="42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40A5A32E-E0C3-4780-9244-0FFF83E21619}"/>
              </a:ext>
            </a:extLst>
          </p:cNvPr>
          <p:cNvGrpSpPr/>
          <p:nvPr/>
        </p:nvGrpSpPr>
        <p:grpSpPr>
          <a:xfrm>
            <a:off x="428919" y="2111159"/>
            <a:ext cx="2246308" cy="3553440"/>
            <a:chOff x="713893" y="2547485"/>
            <a:chExt cx="2246308" cy="355344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97CBADE0-B318-B095-AE0E-2F0F2711C494}"/>
                </a:ext>
              </a:extLst>
            </p:cNvPr>
            <p:cNvSpPr/>
            <p:nvPr/>
          </p:nvSpPr>
          <p:spPr>
            <a:xfrm>
              <a:off x="713893" y="3256401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価格帯</a:t>
              </a:r>
              <a:endParaRPr kumimoji="1" lang="ja-JP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086A682E-5A72-96A3-4EF8-AFC47C20C521}"/>
                </a:ext>
              </a:extLst>
            </p:cNvPr>
            <p:cNvSpPr/>
            <p:nvPr/>
          </p:nvSpPr>
          <p:spPr>
            <a:xfrm>
              <a:off x="713893" y="3815276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口金展開</a:t>
              </a: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8FBB53FB-4EB8-239A-1F1E-681F49DBF44E}"/>
                </a:ext>
              </a:extLst>
            </p:cNvPr>
            <p:cNvSpPr/>
            <p:nvPr/>
          </p:nvSpPr>
          <p:spPr>
            <a:xfrm>
              <a:off x="713893" y="5792746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0" cap="none" spc="42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ラインイメージカラー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D9421EB6-0C65-B6B2-ED65-BE3122AF8D5A}"/>
                </a:ext>
              </a:extLst>
            </p:cNvPr>
            <p:cNvSpPr/>
            <p:nvPr/>
          </p:nvSpPr>
          <p:spPr>
            <a:xfrm>
              <a:off x="713893" y="4692409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キーワード</a:t>
              </a: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2C7CF879-B7DB-4BB7-C987-868199B4D076}"/>
                </a:ext>
              </a:extLst>
            </p:cNvPr>
            <p:cNvSpPr/>
            <p:nvPr/>
          </p:nvSpPr>
          <p:spPr>
            <a:xfrm>
              <a:off x="713893" y="2547485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アシストするシーン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5E75F601-0A70-58E5-AF33-6B11BCF5EC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325" y="5304860"/>
            <a:ext cx="1552983" cy="514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8A412-D1EA-E170-E405-D106FA4E6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215" y="56219"/>
            <a:ext cx="1792673" cy="114004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182983-3135-4892-FEE7-910B4D977F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0040"/>
          <a:stretch/>
        </p:blipFill>
        <p:spPr>
          <a:xfrm>
            <a:off x="8933666" y="1431179"/>
            <a:ext cx="2556472" cy="24142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286CA7B-1713-CE6C-960C-8B2AB2472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6258" y="4107036"/>
            <a:ext cx="2556473" cy="22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942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E9AA6-9F5C-BE37-455C-54B3A1AAE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C6559E-DA30-E6BC-9002-383C4EA8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19"/>
          <a:stretch/>
        </p:blipFill>
        <p:spPr>
          <a:xfrm>
            <a:off x="4621415" y="58501"/>
            <a:ext cx="2949169" cy="76881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34454F-AE2C-B28E-B9E4-CC6397506B4F}"/>
              </a:ext>
            </a:extLst>
          </p:cNvPr>
          <p:cNvSpPr txBox="1"/>
          <p:nvPr/>
        </p:nvSpPr>
        <p:spPr>
          <a:xfrm>
            <a:off x="914400" y="987452"/>
            <a:ext cx="10375900" cy="460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9525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ja-JP" altLang="en-US" sz="1800" b="0" i="0" u="none" strike="noStrike" kern="0" cap="none" spc="4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rPr>
              <a:t>子育てに向けたペアレンツ、キッズ、ベイビー、ペットを中心とした商品ライン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4A9501A4-0DB5-0AD8-41C9-D75536E53EB9}"/>
              </a:ext>
            </a:extLst>
          </p:cNvPr>
          <p:cNvGrpSpPr/>
          <p:nvPr/>
        </p:nvGrpSpPr>
        <p:grpSpPr>
          <a:xfrm>
            <a:off x="2895724" y="2149422"/>
            <a:ext cx="6117352" cy="2895544"/>
            <a:chOff x="3683297" y="2537413"/>
            <a:chExt cx="6117352" cy="2789255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203D3FF-0F25-81BD-8572-05D05995660F}"/>
                </a:ext>
              </a:extLst>
            </p:cNvPr>
            <p:cNvSpPr txBox="1"/>
            <p:nvPr/>
          </p:nvSpPr>
          <p:spPr>
            <a:xfrm>
              <a:off x="3683297" y="3233628"/>
              <a:ext cx="5321003" cy="3537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￥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3,000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～￥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10,000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8BEC066-CFD5-E848-D2F8-AEAB53382171}"/>
                </a:ext>
              </a:extLst>
            </p:cNvPr>
            <p:cNvSpPr txBox="1"/>
            <p:nvPr/>
          </p:nvSpPr>
          <p:spPr>
            <a:xfrm>
              <a:off x="3683297" y="4540505"/>
              <a:ext cx="6117352" cy="7861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ジェンダーレス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フレンドリー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温かみのあるシンプルさ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endParaRPr lang="en-US" altLang="ja-JP" sz="1300" kern="0" spc="420" dirty="0"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endParaRP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遊び心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ギミック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無機質でない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ご機嫌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気取らない、自然体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B675B0D-7782-A829-3E8D-EB165E6F1167}"/>
                </a:ext>
              </a:extLst>
            </p:cNvPr>
            <p:cNvSpPr txBox="1"/>
            <p:nvPr/>
          </p:nvSpPr>
          <p:spPr>
            <a:xfrm>
              <a:off x="3683297" y="2537413"/>
              <a:ext cx="5321003" cy="3537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子供の年齢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親の年齢層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使い方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移動手段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価値観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323666B9-E8C8-6965-FBA4-EDC68FE7DB1C}"/>
                </a:ext>
              </a:extLst>
            </p:cNvPr>
            <p:cNvSpPr txBox="1"/>
            <p:nvPr/>
          </p:nvSpPr>
          <p:spPr>
            <a:xfrm>
              <a:off x="3683297" y="3792504"/>
              <a:ext cx="5321003" cy="3537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口金展開不可</a:t>
              </a:r>
              <a:endParaRPr kumimoji="1" lang="en-US" sz="1300" b="0" i="0" u="none" strike="noStrike" kern="0" cap="none" spc="420" normalizeH="0" baseline="0" noProof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30BABDC4-E002-6CF1-F0E2-D31370065AF4}"/>
              </a:ext>
            </a:extLst>
          </p:cNvPr>
          <p:cNvGrpSpPr/>
          <p:nvPr/>
        </p:nvGrpSpPr>
        <p:grpSpPr>
          <a:xfrm>
            <a:off x="359169" y="2138431"/>
            <a:ext cx="2246308" cy="3602427"/>
            <a:chOff x="713893" y="2547485"/>
            <a:chExt cx="2246308" cy="3602427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C139D5B7-5F5A-5769-5A01-DBEE7C0E62FB}"/>
                </a:ext>
              </a:extLst>
            </p:cNvPr>
            <p:cNvSpPr/>
            <p:nvPr/>
          </p:nvSpPr>
          <p:spPr>
            <a:xfrm>
              <a:off x="713893" y="3256401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価格帯</a:t>
              </a:r>
              <a:endParaRPr kumimoji="1" lang="ja-JP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0252099-159F-0B6A-731F-8BA12982C9B7}"/>
                </a:ext>
              </a:extLst>
            </p:cNvPr>
            <p:cNvSpPr/>
            <p:nvPr/>
          </p:nvSpPr>
          <p:spPr>
            <a:xfrm>
              <a:off x="713893" y="3815276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口金展開</a:t>
              </a: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E82EA30B-D267-A560-154F-9A01B02D95CD}"/>
                </a:ext>
              </a:extLst>
            </p:cNvPr>
            <p:cNvSpPr/>
            <p:nvPr/>
          </p:nvSpPr>
          <p:spPr>
            <a:xfrm>
              <a:off x="713893" y="5841733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0" cap="none" spc="42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ラインイメージカラー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1DE91053-DBF7-3D69-9EF9-7105FFC090C2}"/>
                </a:ext>
              </a:extLst>
            </p:cNvPr>
            <p:cNvSpPr/>
            <p:nvPr/>
          </p:nvSpPr>
          <p:spPr>
            <a:xfrm>
              <a:off x="713893" y="4692409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キーワード</a:t>
              </a: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CBBCC6EE-CE04-8A34-1E1C-432F030C0D4B}"/>
                </a:ext>
              </a:extLst>
            </p:cNvPr>
            <p:cNvSpPr/>
            <p:nvPr/>
          </p:nvSpPr>
          <p:spPr>
            <a:xfrm>
              <a:off x="713893" y="2547485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アシストするシーン</a:t>
              </a: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1473FD28-B359-F38F-B2C5-7860CDCC62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5965" y="5362900"/>
            <a:ext cx="2448261" cy="44773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647EC5-603C-482B-0D62-23FE41EB6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528" y="3736330"/>
            <a:ext cx="3182303" cy="261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642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DD244-398C-B63B-FDD2-1B59FCC6A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EC037D8C-2A96-0612-C91C-A3FB65F16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57" y="5493723"/>
            <a:ext cx="2953761" cy="46090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556222-272B-C1CD-4C67-941AAC2F3106}"/>
              </a:ext>
            </a:extLst>
          </p:cNvPr>
          <p:cNvSpPr txBox="1"/>
          <p:nvPr/>
        </p:nvSpPr>
        <p:spPr>
          <a:xfrm>
            <a:off x="2580194" y="987452"/>
            <a:ext cx="7031613" cy="460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9525" marR="0" lvl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ja-JP" altLang="en-US" b="0" i="0" strike="noStrike" kern="0" cap="none" spc="4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rPr>
              <a:t>現状の定番商品を中心とする、お出かけ商品ライン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DA42582F-73FA-2E01-A653-376D08EFA99B}"/>
              </a:ext>
            </a:extLst>
          </p:cNvPr>
          <p:cNvGrpSpPr/>
          <p:nvPr/>
        </p:nvGrpSpPr>
        <p:grpSpPr>
          <a:xfrm>
            <a:off x="2983857" y="2032116"/>
            <a:ext cx="5321003" cy="2961931"/>
            <a:chOff x="3683297" y="2364737"/>
            <a:chExt cx="5321003" cy="2961931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F7B9412-8A76-0929-67F0-6BEC8E4073E2}"/>
                </a:ext>
              </a:extLst>
            </p:cNvPr>
            <p:cNvSpPr txBox="1"/>
            <p:nvPr/>
          </p:nvSpPr>
          <p:spPr>
            <a:xfrm>
              <a:off x="3683297" y="3223042"/>
              <a:ext cx="5321003" cy="3748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￥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3,000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～￥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8,000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B4B7F9C-2DAF-4C43-9D1E-4CFB76C3368E}"/>
                </a:ext>
              </a:extLst>
            </p:cNvPr>
            <p:cNvSpPr txBox="1"/>
            <p:nvPr/>
          </p:nvSpPr>
          <p:spPr>
            <a:xfrm>
              <a:off x="3683297" y="4540505"/>
              <a:ext cx="5083209" cy="7861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ポジティブマインド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カジュアル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日常使い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endParaRPr kumimoji="1" lang="ja-JP" altLang="en-US" sz="1300" b="0" i="0" u="none" strike="noStrike" kern="0" cap="none" spc="42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endParaRP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便利・手軽・ちょうどいい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遊び心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無理のない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人を選ばない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レトロ感</a:t>
              </a:r>
              <a:endParaRPr kumimoji="1" lang="en-US" altLang="ja-JP" sz="1300" b="0" i="0" u="none" strike="noStrike" kern="0" cap="none" spc="42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C583169-043F-6634-927B-D56356952245}"/>
                </a:ext>
              </a:extLst>
            </p:cNvPr>
            <p:cNvSpPr txBox="1"/>
            <p:nvPr/>
          </p:nvSpPr>
          <p:spPr>
            <a:xfrm>
              <a:off x="3683297" y="2364737"/>
              <a:ext cx="5321003" cy="7861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買い物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フェス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ジム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習い事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特別な日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サウナ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推し活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グランピング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en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BBQ/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ファッションテイスト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普段使い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性別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年齢層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価値観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58EE5986-D2E3-2649-1F41-C3ADD1CAE2F8}"/>
                </a:ext>
              </a:extLst>
            </p:cNvPr>
            <p:cNvSpPr txBox="1"/>
            <p:nvPr/>
          </p:nvSpPr>
          <p:spPr>
            <a:xfrm>
              <a:off x="3683297" y="3781917"/>
              <a:ext cx="5321003" cy="3748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口金展開不可</a:t>
              </a:r>
              <a:endParaRPr kumimoji="1" lang="en-US" sz="1300" b="0" i="0" u="none" strike="noStrike" kern="0" cap="none" spc="420" normalizeH="0" baseline="0" noProof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5BA2D1B6-0D98-9164-7EC7-328B432CED9E}"/>
              </a:ext>
            </a:extLst>
          </p:cNvPr>
          <p:cNvGrpSpPr/>
          <p:nvPr/>
        </p:nvGrpSpPr>
        <p:grpSpPr>
          <a:xfrm>
            <a:off x="333886" y="2179622"/>
            <a:ext cx="2246308" cy="3658544"/>
            <a:chOff x="713893" y="2547485"/>
            <a:chExt cx="2246308" cy="3658544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26F8022D-8845-ECEA-49AB-68D74A100DDF}"/>
                </a:ext>
              </a:extLst>
            </p:cNvPr>
            <p:cNvSpPr/>
            <p:nvPr/>
          </p:nvSpPr>
          <p:spPr>
            <a:xfrm>
              <a:off x="713893" y="3256401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価格帯</a:t>
              </a:r>
              <a:endParaRPr kumimoji="1" lang="ja-JP" altLang="en-US" sz="13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36EA0CA1-2FD0-3DDC-D51E-580EC8547FB8}"/>
                </a:ext>
              </a:extLst>
            </p:cNvPr>
            <p:cNvSpPr/>
            <p:nvPr/>
          </p:nvSpPr>
          <p:spPr>
            <a:xfrm>
              <a:off x="713893" y="3815276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口金展開</a:t>
              </a: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3DA6A83C-FA8F-5410-C132-9231478A5174}"/>
                </a:ext>
              </a:extLst>
            </p:cNvPr>
            <p:cNvSpPr/>
            <p:nvPr/>
          </p:nvSpPr>
          <p:spPr>
            <a:xfrm>
              <a:off x="713893" y="5897850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0" i="0" u="none" strike="noStrike" kern="0" cap="none" spc="42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ラインイメージカラー</a:t>
              </a:r>
              <a:endPara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6E467C9B-0133-2C98-1045-0847FECA3BBF}"/>
                </a:ext>
              </a:extLst>
            </p:cNvPr>
            <p:cNvSpPr/>
            <p:nvPr/>
          </p:nvSpPr>
          <p:spPr>
            <a:xfrm>
              <a:off x="713893" y="4692409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キーワード</a:t>
              </a: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4E8060E8-381A-0404-4CDD-14FE4689CCF0}"/>
                </a:ext>
              </a:extLst>
            </p:cNvPr>
            <p:cNvSpPr/>
            <p:nvPr/>
          </p:nvSpPr>
          <p:spPr>
            <a:xfrm>
              <a:off x="713893" y="2547485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アシストするシーン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EB8B2235-171A-A99E-AEFA-34235629B7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2236" y="14341"/>
            <a:ext cx="1907528" cy="95376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F2B2C2C-EB17-65EF-2BE5-2F5F17A64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7494" y="4207884"/>
            <a:ext cx="2383232" cy="21477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272A0BF-6330-D431-B829-7DD6901B70B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513" b="13250"/>
          <a:stretch>
            <a:fillRect/>
          </a:stretch>
        </p:blipFill>
        <p:spPr>
          <a:xfrm>
            <a:off x="9187494" y="1648364"/>
            <a:ext cx="2383231" cy="24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743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5E2B6-3895-EBA1-585A-4BFE60F08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316ECB4-97A9-B177-8453-6EEAECCDBF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67"/>
          <a:stretch/>
        </p:blipFill>
        <p:spPr>
          <a:xfrm>
            <a:off x="4566277" y="172775"/>
            <a:ext cx="3059445" cy="70657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7ED2FD-9505-F2AF-943C-21C486D9AB60}"/>
              </a:ext>
            </a:extLst>
          </p:cNvPr>
          <p:cNvSpPr txBox="1"/>
          <p:nvPr/>
        </p:nvSpPr>
        <p:spPr>
          <a:xfrm>
            <a:off x="3278413" y="987452"/>
            <a:ext cx="5660572" cy="460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9525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en-US" sz="1800" b="0" i="0" u="none" strike="noStrike" kern="0" cap="none" spc="4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rPr>
              <a:t>anello</a:t>
            </a:r>
            <a:r>
              <a:rPr kumimoji="1" lang="ja-JP" altLang="en-US" sz="1800" b="0" i="0" u="none" strike="noStrike" kern="0" cap="none" spc="4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rPr>
              <a:t>の象徴、口金バッグの定番シリーズ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A3E974DD-F475-7AD7-9C13-0612C78BA26F}"/>
              </a:ext>
            </a:extLst>
          </p:cNvPr>
          <p:cNvGrpSpPr/>
          <p:nvPr/>
        </p:nvGrpSpPr>
        <p:grpSpPr>
          <a:xfrm>
            <a:off x="2973346" y="2085030"/>
            <a:ext cx="5562180" cy="2799842"/>
            <a:chOff x="3683297" y="2526826"/>
            <a:chExt cx="5562180" cy="279984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0FC5630-6DE7-F1AD-920B-9ACE26B9C407}"/>
                </a:ext>
              </a:extLst>
            </p:cNvPr>
            <p:cNvSpPr txBox="1"/>
            <p:nvPr/>
          </p:nvSpPr>
          <p:spPr>
            <a:xfrm>
              <a:off x="3683297" y="3223042"/>
              <a:ext cx="5321003" cy="3748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￥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4,000</a:t>
              </a: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～￥</a:t>
              </a:r>
              <a:r>
                <a:rPr kumimoji="1" lang="en-US" altLang="ja-JP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12,000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CF97136-530B-376D-68A2-9AEC3BD499E1}"/>
                </a:ext>
              </a:extLst>
            </p:cNvPr>
            <p:cNvSpPr txBox="1"/>
            <p:nvPr/>
          </p:nvSpPr>
          <p:spPr>
            <a:xfrm>
              <a:off x="3683297" y="4540505"/>
              <a:ext cx="5562180" cy="7861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みんなの定番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ベーシック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タイムレス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日常の延長戦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温かみ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クラフトマンシップ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</a:p>
            <a:p>
              <a:pPr marL="0" marR="0" lvl="0" indent="0" algn="l" defTabSz="914400" rtl="0" eaLnBrk="1" fontAlgn="auto" latinLnBrk="0" hangingPunct="0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ノーマル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丁寧、安心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94A76986-7A1C-0885-E173-E28B638E9DF8}"/>
                </a:ext>
              </a:extLst>
            </p:cNvPr>
            <p:cNvSpPr txBox="1"/>
            <p:nvPr/>
          </p:nvSpPr>
          <p:spPr>
            <a:xfrm>
              <a:off x="3683297" y="2526826"/>
              <a:ext cx="5321003" cy="3748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年齢層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ライフスタイル</a:t>
              </a:r>
              <a:r>
                <a:rPr kumimoji="1" lang="en-US" altLang="ja-JP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/</a:t>
              </a: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価値観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1294A4DC-0D9D-25CC-3F15-575232710EA3}"/>
                </a:ext>
              </a:extLst>
            </p:cNvPr>
            <p:cNvSpPr txBox="1"/>
            <p:nvPr/>
          </p:nvSpPr>
          <p:spPr>
            <a:xfrm>
              <a:off x="3683297" y="3781917"/>
              <a:ext cx="5321003" cy="3748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0" tIns="0" rIns="91440" bIns="108000" anchor="ctr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口金展開可</a:t>
              </a:r>
              <a:endParaRPr kumimoji="1" lang="en-US" sz="1300" b="0" i="0" u="none" strike="noStrike" kern="0" cap="none" spc="420" normalizeH="0" baseline="0" noProof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B15ED785-DEB1-BDF2-8EB6-5135993A9B3D}"/>
              </a:ext>
            </a:extLst>
          </p:cNvPr>
          <p:cNvGrpSpPr/>
          <p:nvPr/>
        </p:nvGrpSpPr>
        <p:grpSpPr>
          <a:xfrm>
            <a:off x="380189" y="2085030"/>
            <a:ext cx="2246308" cy="3655486"/>
            <a:chOff x="713893" y="2547485"/>
            <a:chExt cx="2246308" cy="3655486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D89F6B65-815F-CDD5-A573-0562AD2EA5E7}"/>
                </a:ext>
              </a:extLst>
            </p:cNvPr>
            <p:cNvSpPr/>
            <p:nvPr/>
          </p:nvSpPr>
          <p:spPr>
            <a:xfrm>
              <a:off x="713893" y="3256401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価格帯</a:t>
              </a:r>
              <a:endParaRPr kumimoji="1" lang="ja-JP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6E6B9B95-C122-1F6E-CEA4-C94EF4C2A169}"/>
                </a:ext>
              </a:extLst>
            </p:cNvPr>
            <p:cNvSpPr/>
            <p:nvPr/>
          </p:nvSpPr>
          <p:spPr>
            <a:xfrm>
              <a:off x="713893" y="3815276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口金展開</a:t>
              </a: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9C69BE0F-E7FB-EEDD-907D-BE301C7A73B7}"/>
                </a:ext>
              </a:extLst>
            </p:cNvPr>
            <p:cNvSpPr/>
            <p:nvPr/>
          </p:nvSpPr>
          <p:spPr>
            <a:xfrm>
              <a:off x="713893" y="5894792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0" cap="none" spc="42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ラインイメージカラー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2FF98A64-059A-192E-FAB6-AF1FC5DCD119}"/>
                </a:ext>
              </a:extLst>
            </p:cNvPr>
            <p:cNvSpPr/>
            <p:nvPr/>
          </p:nvSpPr>
          <p:spPr>
            <a:xfrm>
              <a:off x="713893" y="4692409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0" cap="none" spc="4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キーワード</a:t>
              </a: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3BEFB757-BC9B-C08C-4F6D-E27B29DCC94C}"/>
                </a:ext>
              </a:extLst>
            </p:cNvPr>
            <p:cNvSpPr/>
            <p:nvPr/>
          </p:nvSpPr>
          <p:spPr>
            <a:xfrm>
              <a:off x="713893" y="2547485"/>
              <a:ext cx="2246308" cy="3081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0" cap="none" spc="42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</a:rPr>
                <a:t>アシストするシーン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82488124-9FA7-6902-182A-F82B381ABE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3346" y="5432337"/>
            <a:ext cx="2267266" cy="4382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DDCC07-2BF7-C9B6-0044-588018D743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227" b="10307"/>
          <a:stretch>
            <a:fillRect/>
          </a:stretch>
        </p:blipFill>
        <p:spPr>
          <a:xfrm>
            <a:off x="9261019" y="4098709"/>
            <a:ext cx="2295929" cy="24221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54EFE79-E6F2-FB84-3BEB-55CACEB232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2294"/>
          <a:stretch/>
        </p:blipFill>
        <p:spPr>
          <a:xfrm>
            <a:off x="9049234" y="1570164"/>
            <a:ext cx="2622708" cy="24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0069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9DD07-4DE3-AD73-7944-DD4370893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レーム 5">
            <a:extLst>
              <a:ext uri="{FF2B5EF4-FFF2-40B4-BE49-F238E27FC236}">
                <a16:creationId xmlns:a16="http://schemas.microsoft.com/office/drawing/2014/main" id="{0371759C-8F40-D032-C323-03647DFA4275}"/>
              </a:ext>
            </a:extLst>
          </p:cNvPr>
          <p:cNvSpPr/>
          <p:nvPr/>
        </p:nvSpPr>
        <p:spPr>
          <a:xfrm>
            <a:off x="0" y="10886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/>
              </a:solidFill>
              <a:latin typeface="Hiragino Sans W6" panose="020B0400000000000000" pitchFamily="34" charset="-128"/>
              <a:ea typeface="Hiragino Sans W6" panose="020B0400000000000000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330DA5-3B10-3016-8B41-9BAA58F1910B}"/>
              </a:ext>
            </a:extLst>
          </p:cNvPr>
          <p:cNvSpPr/>
          <p:nvPr/>
        </p:nvSpPr>
        <p:spPr>
          <a:xfrm>
            <a:off x="0" y="0"/>
            <a:ext cx="5828145" cy="786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ブランドからのお願い</a:t>
            </a:r>
            <a:endParaRPr kumimoji="1"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EF441C-1E5A-3C57-7BFC-5598510F1DB8}"/>
              </a:ext>
            </a:extLst>
          </p:cNvPr>
          <p:cNvSpPr txBox="1"/>
          <p:nvPr/>
        </p:nvSpPr>
        <p:spPr>
          <a:xfrm>
            <a:off x="1518997" y="1161451"/>
            <a:ext cx="9087240" cy="554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■リブランディングがスタートする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月展より、</a:t>
            </a:r>
            <a:r>
              <a:rPr kumimoji="1"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anello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ブランドとして柱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とする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シリーズは、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各国</a:t>
            </a:r>
            <a:r>
              <a:rPr kumimoji="1"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anello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直営店において必ず展開を希望する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⇒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anello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ブランドとして、各国打ち出しを連動させる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⇒ビジュアル撮影商品と連動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させる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■口金は「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NATIVE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」「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EXPAND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」「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コラボ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企画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」でしか展開することはできない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⇒完全別注の場合はブランド判断によって進行有無を決定する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■オリジナルの柱である商品をオーダーしない限り、別注は進行できない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08629FB-2B1A-2AB6-EB7B-36B004219780}"/>
              </a:ext>
            </a:extLst>
          </p:cNvPr>
          <p:cNvSpPr/>
          <p:nvPr/>
        </p:nvSpPr>
        <p:spPr>
          <a:xfrm>
            <a:off x="2479963" y="4897854"/>
            <a:ext cx="6696363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他、追記内容確認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3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FEF9D-D9D3-3047-2E58-5B88EBD89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BF9C751-C1B2-FD4B-27C5-2C33923F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99" y="0"/>
            <a:ext cx="5057885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80D0D7-62CE-ADB8-151E-6C920E8A2CFC}"/>
              </a:ext>
            </a:extLst>
          </p:cNvPr>
          <p:cNvSpPr txBox="1"/>
          <p:nvPr/>
        </p:nvSpPr>
        <p:spPr>
          <a:xfrm rot="5400000">
            <a:off x="3520439" y="3066393"/>
            <a:ext cx="628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solidFill>
                  <a:schemeClr val="bg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2005-2025</a:t>
            </a:r>
            <a:endParaRPr kumimoji="1" lang="ja-JP" altLang="en-US" sz="9600" b="1" dirty="0">
              <a:solidFill>
                <a:schemeClr val="bg1">
                  <a:lumMod val="7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79F524-ED23-FFDB-E505-6811E4CFE3A0}"/>
              </a:ext>
            </a:extLst>
          </p:cNvPr>
          <p:cNvSpPr/>
          <p:nvPr/>
        </p:nvSpPr>
        <p:spPr>
          <a:xfrm>
            <a:off x="6129383" y="0"/>
            <a:ext cx="6062617" cy="786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                  </a:t>
            </a:r>
            <a:r>
              <a:rPr lang="en-US" altLang="ja-JP" sz="20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en-US" altLang="ja-JP" sz="20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nello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の歴史   </a:t>
            </a:r>
            <a:endParaRPr kumimoji="1"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3C146D-C98F-E9E7-BF96-D1DE435F2BE9}"/>
              </a:ext>
            </a:extLst>
          </p:cNvPr>
          <p:cNvSpPr txBox="1"/>
          <p:nvPr/>
        </p:nvSpPr>
        <p:spPr>
          <a:xfrm>
            <a:off x="7573294" y="1859702"/>
            <a:ext cx="3805906" cy="360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2005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年、まだノンブランドとして市場に商品を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供給していた時代に</a:t>
            </a:r>
            <a:r>
              <a:rPr kumimoji="1"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anello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は誕生しました。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「少しずつ、ゆっくりでいいから着実に成長していきたい」そんな想いを込め、イタリア語で「年輪」を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意味する「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anello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」と命名。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こだわりすぎず、ちょっとしたポイントと機能性がある、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長く愛されるバッグを丁寧に生み出す事をコンセプトに、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世の中のニーズに合わせて新しいデザインや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スタイルに挑戦し続けています。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40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3CDC311-B7BD-C924-CAA7-87311B99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9" r="4377"/>
          <a:stretch>
            <a:fillRect/>
          </a:stretch>
        </p:blipFill>
        <p:spPr>
          <a:xfrm>
            <a:off x="1101215" y="0"/>
            <a:ext cx="4983373" cy="6858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C42EBF-6A34-37FD-B2FB-652CEA9B386D}"/>
              </a:ext>
            </a:extLst>
          </p:cNvPr>
          <p:cNvSpPr txBox="1"/>
          <p:nvPr/>
        </p:nvSpPr>
        <p:spPr>
          <a:xfrm rot="5400000">
            <a:off x="3982686" y="3557006"/>
            <a:ext cx="5281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b="1" dirty="0" err="1">
                <a:solidFill>
                  <a:schemeClr val="bg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anello</a:t>
            </a:r>
            <a:endParaRPr kumimoji="1" lang="ja-JP" altLang="en-US" sz="9600" b="1" dirty="0">
              <a:solidFill>
                <a:schemeClr val="bg1">
                  <a:lumMod val="7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5BA0185-F913-37B2-B649-43F59703DEEB}"/>
              </a:ext>
            </a:extLst>
          </p:cNvPr>
          <p:cNvSpPr/>
          <p:nvPr/>
        </p:nvSpPr>
        <p:spPr>
          <a:xfrm>
            <a:off x="6084588" y="0"/>
            <a:ext cx="6105887" cy="786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                  </a:t>
            </a:r>
            <a:r>
              <a:rPr lang="en-US" altLang="ja-JP" sz="20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en-US" altLang="ja-JP" sz="20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nello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の象徴   </a:t>
            </a:r>
            <a:endParaRPr kumimoji="1"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3900D5-6722-746B-2821-3BE7458425DF}"/>
              </a:ext>
            </a:extLst>
          </p:cNvPr>
          <p:cNvSpPr txBox="1"/>
          <p:nvPr/>
        </p:nvSpPr>
        <p:spPr>
          <a:xfrm>
            <a:off x="7408371" y="1226265"/>
            <a:ext cx="3821699" cy="4894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2014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年、“がま口”の発想から生まれ、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現在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1220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万個以上の販売実績を誇る口金バッグは、機能性とデザイン性を兼ね備えた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anello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を象徴とする商品へ育てることができました。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発売以来お客様の声に耳をかたむけ、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サスティナブル生地の使用、ポケットのサイズや位置に至るまで都度改良を重ね続けています。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日本と同時に世界各国に口コミで広がり、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今もなお世界中に愛用者が増え続けています。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これからも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anello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の象徴である想いは変わりません。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だからこそ、ブランドとして展開においては慎重に精査していきます。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E1D9B01-AAB3-97B4-6053-5453C299A166}"/>
              </a:ext>
            </a:extLst>
          </p:cNvPr>
          <p:cNvSpPr txBox="1"/>
          <p:nvPr/>
        </p:nvSpPr>
        <p:spPr>
          <a:xfrm rot="5400000">
            <a:off x="5733657" y="5507591"/>
            <a:ext cx="202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bg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®</a:t>
            </a:r>
            <a:endParaRPr kumimoji="1" lang="ja-JP" altLang="en-US" sz="3200" b="1" dirty="0">
              <a:solidFill>
                <a:schemeClr val="bg1">
                  <a:lumMod val="7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88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CD9AD-8E29-0E9A-063E-842BCAB6A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レーム 5">
            <a:extLst>
              <a:ext uri="{FF2B5EF4-FFF2-40B4-BE49-F238E27FC236}">
                <a16:creationId xmlns:a16="http://schemas.microsoft.com/office/drawing/2014/main" id="{8CC87A70-C0C9-3B72-B773-647E46A97775}"/>
              </a:ext>
            </a:extLst>
          </p:cNvPr>
          <p:cNvSpPr/>
          <p:nvPr/>
        </p:nvSpPr>
        <p:spPr>
          <a:xfrm>
            <a:off x="0" y="10886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/>
              </a:solidFill>
              <a:latin typeface="Hiragino Sans W6" panose="020B0400000000000000" pitchFamily="34" charset="-128"/>
              <a:ea typeface="Hiragino Sans W6" panose="020B0400000000000000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6921F1-1A6D-EB7F-DF56-10452063A1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37" r="41152" b="2191"/>
          <a:stretch>
            <a:fillRect/>
          </a:stretch>
        </p:blipFill>
        <p:spPr>
          <a:xfrm>
            <a:off x="818405" y="1025236"/>
            <a:ext cx="5690768" cy="50430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7A022A-BD2B-B219-D76D-AA04AD43198B}"/>
              </a:ext>
            </a:extLst>
          </p:cNvPr>
          <p:cNvSpPr txBox="1"/>
          <p:nvPr/>
        </p:nvSpPr>
        <p:spPr>
          <a:xfrm>
            <a:off x="6995421" y="1733217"/>
            <a:ext cx="3821699" cy="4571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想いは波及し、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”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世界中で愛される“ブランドへ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2016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年のタイ出店を皮切りにアジア各国へと進出。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ヨーロッパ市場への進出も計画し、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現在は</a:t>
            </a: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ヶ国</a:t>
            </a: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360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店舗以上で店舗を展開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“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グローバルブランド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”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として、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各国のパートナー企業様と共に、世界各国で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anello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の愛用者はいまも増加中です。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今後も更なるグローバル展開を目指して事業拡大を続けています。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203F5E-E2AF-3BE1-A413-3B30D6217026}"/>
              </a:ext>
            </a:extLst>
          </p:cNvPr>
          <p:cNvSpPr/>
          <p:nvPr/>
        </p:nvSpPr>
        <p:spPr>
          <a:xfrm>
            <a:off x="6084588" y="0"/>
            <a:ext cx="6105887" cy="786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                  </a:t>
            </a:r>
            <a:r>
              <a:rPr lang="en-US" altLang="ja-JP" sz="20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en-US" altLang="ja-JP" sz="20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nello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広がり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endParaRPr kumimoji="1"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8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EC66F-1379-66F5-C80E-BF16F2BDE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B1405BA-769D-F56D-C8C2-8CDBD3C4D422}"/>
              </a:ext>
            </a:extLst>
          </p:cNvPr>
          <p:cNvSpPr/>
          <p:nvPr/>
        </p:nvSpPr>
        <p:spPr>
          <a:xfrm>
            <a:off x="1386179" y="1867230"/>
            <a:ext cx="9419642" cy="210440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009125-A8AC-4019-6064-BB5C5115666E}"/>
              </a:ext>
            </a:extLst>
          </p:cNvPr>
          <p:cNvSpPr/>
          <p:nvPr/>
        </p:nvSpPr>
        <p:spPr>
          <a:xfrm>
            <a:off x="3342640" y="0"/>
            <a:ext cx="6062617" cy="786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日本国内における現状の課題   </a:t>
            </a:r>
            <a:endParaRPr kumimoji="1"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26975D-86F7-697D-81FC-987968D5F1BA}"/>
              </a:ext>
            </a:extLst>
          </p:cNvPr>
          <p:cNvSpPr txBox="1"/>
          <p:nvPr/>
        </p:nvSpPr>
        <p:spPr>
          <a:xfrm>
            <a:off x="1826064" y="2017620"/>
            <a:ext cx="4743949" cy="281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■ブランド認知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鞄保有者の約</a:t>
            </a:r>
            <a:r>
              <a:rPr lang="en-US" altLang="ja-JP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％の認知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■バッグブランドとしての想起率の低さ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■口金以外の商品バリエーションの認知の低さ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D46BBF-720A-3B34-87C7-61CE2BF56A9B}"/>
              </a:ext>
            </a:extLst>
          </p:cNvPr>
          <p:cNvSpPr txBox="1"/>
          <p:nvPr/>
        </p:nvSpPr>
        <p:spPr>
          <a:xfrm>
            <a:off x="2848813" y="972912"/>
            <a:ext cx="7043185" cy="69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企業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】【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日本の鞄マーケット＆競合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】【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生活者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といった定量調査の基、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現在の</a:t>
            </a:r>
            <a:r>
              <a:rPr kumimoji="1"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anello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のコンディションを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見出し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、下記を課題としてとらえています。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CF46247-1BFA-79A7-C05B-2D5CD0E2C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27" y="4174598"/>
            <a:ext cx="2773719" cy="255252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79E4CF-0FC0-009B-193A-8AC7E12ADCAB}"/>
              </a:ext>
            </a:extLst>
          </p:cNvPr>
          <p:cNvSpPr txBox="1"/>
          <p:nvPr/>
        </p:nvSpPr>
        <p:spPr>
          <a:xfrm>
            <a:off x="492357" y="4080781"/>
            <a:ext cx="7043185" cy="310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参考データ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9BEF63D-88A7-2CF6-8301-775775325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949" y="4840380"/>
            <a:ext cx="3887148" cy="122096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E85B566-E055-340D-8E47-FD1BE993D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835" y="4384508"/>
            <a:ext cx="3352255" cy="23426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4A8F749-C4B8-1F4C-FB79-3C1F8B3AFB7F}"/>
              </a:ext>
            </a:extLst>
          </p:cNvPr>
          <p:cNvSpPr txBox="1"/>
          <p:nvPr/>
        </p:nvSpPr>
        <p:spPr>
          <a:xfrm>
            <a:off x="6370406" y="2017620"/>
            <a:ext cx="4767099" cy="281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■ターゲット層と購入客層の乖離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■一部ネガティブなブランドイメージ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5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BtoB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主体の考え方による偏った取り組み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ブランディング観点、発信の低さ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■日本国内卸の低迷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037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F22E6-AD5A-F251-9B1A-A33C589E3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740BF66-7EDC-CE67-7500-D2079037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503" t="4684" b="10533"/>
          <a:stretch>
            <a:fillRect/>
          </a:stretch>
        </p:blipFill>
        <p:spPr>
          <a:xfrm>
            <a:off x="10774836" y="2229408"/>
            <a:ext cx="1417163" cy="463012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51A0EF1-6BBB-2309-990B-E6CAC8D2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02" t="4684" b="10533"/>
          <a:stretch>
            <a:fillRect/>
          </a:stretch>
        </p:blipFill>
        <p:spPr>
          <a:xfrm>
            <a:off x="0" y="2227876"/>
            <a:ext cx="10862821" cy="463012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7E34E63-F1CB-28FB-2BDF-5078C027BEC9}"/>
              </a:ext>
            </a:extLst>
          </p:cNvPr>
          <p:cNvSpPr/>
          <p:nvPr/>
        </p:nvSpPr>
        <p:spPr>
          <a:xfrm>
            <a:off x="3342640" y="0"/>
            <a:ext cx="6062617" cy="786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これからの</a:t>
            </a:r>
            <a:r>
              <a:rPr lang="en-US" altLang="ja-JP" sz="20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en-US" altLang="ja-JP" sz="20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nello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の展望   </a:t>
            </a:r>
            <a:endParaRPr kumimoji="1"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12C4FB-5361-CD7A-F290-FA3F3187155B}"/>
              </a:ext>
            </a:extLst>
          </p:cNvPr>
          <p:cNvSpPr txBox="1"/>
          <p:nvPr/>
        </p:nvSpPr>
        <p:spPr>
          <a:xfrm>
            <a:off x="1975862" y="983104"/>
            <a:ext cx="8646478" cy="166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ブランド誕生から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年を迎えた今、これまでのご愛顧への感謝とともに、私たちが直面する課題も明確になってきました。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これからもより多くの皆さまの暮らしに寄り添い、満足をお届けし続けるブランドであり続けるために、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創設以来初めてとなる大規模なリブランディングに取り組み、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BtoC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へ事業戦略を見直します。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77D91E-8C6C-6F5F-67C8-00D53EF60612}"/>
              </a:ext>
            </a:extLst>
          </p:cNvPr>
          <p:cNvSpPr txBox="1"/>
          <p:nvPr/>
        </p:nvSpPr>
        <p:spPr>
          <a:xfrm rot="5400000">
            <a:off x="-2357600" y="4920703"/>
            <a:ext cx="628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solidFill>
                  <a:schemeClr val="bg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2026-</a:t>
            </a:r>
            <a:endParaRPr kumimoji="1" lang="ja-JP" altLang="en-US" sz="9600" b="1" dirty="0">
              <a:solidFill>
                <a:schemeClr val="bg1">
                  <a:lumMod val="7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1F87F5-0B0D-F978-FB48-6DDD19D5B584}"/>
              </a:ext>
            </a:extLst>
          </p:cNvPr>
          <p:cNvSpPr txBox="1"/>
          <p:nvPr/>
        </p:nvSpPr>
        <p:spPr>
          <a:xfrm>
            <a:off x="7148945" y="3272166"/>
            <a:ext cx="4959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リブランディングの目的</a:t>
            </a:r>
            <a:endParaRPr lang="en-US" altLang="ja-JP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国内市場及びグローバル展開における、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anello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」の明確な立ち位置を確立する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ジャパンバッグブランドとして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永続的に発展させる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80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B05EC-02C8-17DA-C93B-2ACD5A021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CF14FB-0F12-E0CB-85BE-8A35C3B589A3}"/>
              </a:ext>
            </a:extLst>
          </p:cNvPr>
          <p:cNvSpPr/>
          <p:nvPr/>
        </p:nvSpPr>
        <p:spPr>
          <a:xfrm>
            <a:off x="0" y="0"/>
            <a:ext cx="6062617" cy="786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NEW CONCEPT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endParaRPr kumimoji="1"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Google Shape;84;p17">
            <a:extLst>
              <a:ext uri="{FF2B5EF4-FFF2-40B4-BE49-F238E27FC236}">
                <a16:creationId xmlns:a16="http://schemas.microsoft.com/office/drawing/2014/main" id="{5D2FAF58-9ADD-0052-8445-F9D62CEDEF43}"/>
              </a:ext>
            </a:extLst>
          </p:cNvPr>
          <p:cNvSpPr txBox="1"/>
          <p:nvPr/>
        </p:nvSpPr>
        <p:spPr>
          <a:xfrm>
            <a:off x="6676922" y="964632"/>
            <a:ext cx="5386303" cy="525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わたしたちのモノづくりは、</a:t>
            </a:r>
            <a:endParaRPr lang="ja-JP" altLang="en-US" sz="105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いつも、人を見つめることからはじまる。</a:t>
            </a:r>
            <a:endParaRPr lang="ja-JP" altLang="en-US" sz="105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sz="1050" b="1" dirty="0">
                <a:effectLst/>
              </a:rPr>
            </a:b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たとえば、旅行用のバッグなら、</a:t>
            </a:r>
            <a:endParaRPr lang="ja-JP" altLang="en-US" sz="105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ひとりで</a:t>
            </a:r>
            <a:r>
              <a:rPr lang="ja-JP" altLang="en-US" sz="1400" b="1" dirty="0">
                <a:latin typeface="Arial" panose="020B0604020202020204" pitchFamily="34" charset="0"/>
              </a:rPr>
              <a:t>温泉</a:t>
            </a: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に出かけるのと</a:t>
            </a:r>
            <a:r>
              <a:rPr lang="ja-JP" altLang="en-US" sz="1050" b="1" dirty="0"/>
              <a:t>、</a:t>
            </a:r>
            <a:endParaRPr lang="en-US" altLang="ja-JP" sz="1050" b="1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だれかと観光に行くのとで、</a:t>
            </a:r>
            <a:endParaRPr lang="ja-JP" altLang="en-US" sz="105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欲しい機能</a:t>
            </a:r>
            <a:r>
              <a:rPr lang="ja-JP" altLang="en-US" sz="1400" b="1" dirty="0">
                <a:latin typeface="Arial" panose="020B0604020202020204" pitchFamily="34" charset="0"/>
              </a:rPr>
              <a:t>が</a:t>
            </a: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変わってくる。</a:t>
            </a:r>
            <a:endParaRPr lang="en-US" altLang="ja-JP" sz="1400" b="1" i="0" u="none" strike="noStrike" dirty="0"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sz="1050" b="1" dirty="0">
                <a:effectLst/>
              </a:rPr>
            </a:b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たとえば、ペアレンツバッグなら、</a:t>
            </a:r>
            <a:endParaRPr lang="ja-JP" altLang="en-US" sz="105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その人の妻や夫である時間、</a:t>
            </a:r>
            <a:endParaRPr lang="ja-JP" altLang="en-US" sz="105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だれかの友人である時間、</a:t>
            </a:r>
            <a:endParaRPr lang="en-US" altLang="ja-JP" sz="1400" b="1" i="0" u="none" strike="noStrike" dirty="0"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ひとりの時間のことまで考える。</a:t>
            </a:r>
            <a:endParaRPr lang="ja-JP" altLang="en-US" sz="105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ja-JP" sz="105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一人ひとりを</a:t>
            </a:r>
            <a:r>
              <a:rPr lang="ja-JP" altLang="en-US" sz="1400" b="1" dirty="0">
                <a:latin typeface="Arial" panose="020B0604020202020204" pitchFamily="34" charset="0"/>
              </a:rPr>
              <a:t>ていねいに</a:t>
            </a: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観察し、</a:t>
            </a:r>
            <a:endParaRPr lang="en-US" altLang="ja-JP" sz="1400" b="1" i="0" u="none" strike="noStrike" dirty="0"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小さな困りごとや、</a:t>
            </a:r>
            <a:r>
              <a:rPr lang="ja-JP" altLang="en-US" sz="1400" b="1" dirty="0">
                <a:latin typeface="Arial" panose="020B0604020202020204" pitchFamily="34" charset="0"/>
              </a:rPr>
              <a:t>心の</a:t>
            </a: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奥深くにある好奇心を見つけ、</a:t>
            </a:r>
            <a:endParaRPr lang="en-US" altLang="ja-JP" sz="1400" b="1" i="0" u="none" strike="noStrike" dirty="0"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企画</a:t>
            </a:r>
            <a:r>
              <a:rPr lang="ja-JP" altLang="en-US" sz="1400" b="1" dirty="0">
                <a:latin typeface="Arial" panose="020B0604020202020204" pitchFamily="34" charset="0"/>
              </a:rPr>
              <a:t>や生産、販売など</a:t>
            </a:r>
            <a:endParaRPr lang="en-US" altLang="ja-JP" sz="1400" b="1" dirty="0"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お客さまの手に渡るまで</a:t>
            </a:r>
            <a:r>
              <a:rPr lang="ja-JP" altLang="en-US" sz="1400" b="1" dirty="0">
                <a:latin typeface="Arial" panose="020B0604020202020204" pitchFamily="34" charset="0"/>
              </a:rPr>
              <a:t>の</a:t>
            </a: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すべての</a:t>
            </a:r>
            <a:r>
              <a:rPr lang="en-US" altLang="ja-JP" sz="1400" b="1" i="0" u="none" strike="noStrike" dirty="0">
                <a:effectLst/>
                <a:latin typeface="Arial" panose="020B0604020202020204" pitchFamily="34" charset="0"/>
              </a:rPr>
              <a:t>”</a:t>
            </a: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デザイン</a:t>
            </a:r>
            <a:r>
              <a:rPr lang="en-US" altLang="ja-JP" sz="1400" b="1" i="0" u="none" strike="noStrike" dirty="0">
                <a:effectLst/>
                <a:latin typeface="Arial" panose="020B0604020202020204" pitchFamily="34" charset="0"/>
              </a:rPr>
              <a:t>”</a:t>
            </a: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を考える。</a:t>
            </a:r>
            <a:endParaRPr lang="ja-JP" altLang="en-US" sz="140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ja-JP" sz="1400" b="1" dirty="0"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>
                <a:effectLst/>
                <a:latin typeface="Arial" panose="020B0604020202020204" pitchFamily="34" charset="0"/>
              </a:rPr>
              <a:t>そうすることではじめて、</a:t>
            </a:r>
            <a:endParaRPr lang="en-US" altLang="ja-JP" sz="1400" b="1" dirty="0"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>
                <a:effectLst/>
                <a:latin typeface="Arial" panose="020B0604020202020204" pitchFamily="34" charset="0"/>
              </a:rPr>
              <a:t>なにげない日々に予想外を届けること</a:t>
            </a:r>
            <a:r>
              <a:rPr lang="ja-JP" altLang="en-US" sz="1400" b="1" dirty="0">
                <a:latin typeface="Arial" panose="020B0604020202020204" pitchFamily="34" charset="0"/>
              </a:rPr>
              <a:t>ができるから。</a:t>
            </a:r>
            <a:endParaRPr lang="en-US" altLang="ja-JP" sz="1400" b="1" dirty="0"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>
                <a:latin typeface="Arial" panose="020B0604020202020204" pitchFamily="34" charset="0"/>
              </a:rPr>
              <a:t>一歩先へと背中を押すことができるから。</a:t>
            </a:r>
            <a:endParaRPr lang="en-US" altLang="ja-JP" sz="1400" b="1" dirty="0"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ja-JP" sz="1400" b="1" dirty="0"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/>
              <a:t>わたしたちのモノづくりは、</a:t>
            </a:r>
            <a:endParaRPr lang="en-US" altLang="ja-JP" sz="1400" b="1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effectLst/>
                <a:latin typeface="Arial" panose="020B0604020202020204" pitchFamily="34" charset="0"/>
              </a:rPr>
              <a:t>使う人の人生を広げるためにある。</a:t>
            </a:r>
            <a:endParaRPr lang="en-US" altLang="ja-JP" sz="1200" b="1" i="0" u="none" strike="noStrike" dirty="0"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BF11734-8883-AB10-FA96-B497800FA1A0}"/>
              </a:ext>
            </a:extLst>
          </p:cNvPr>
          <p:cNvGrpSpPr/>
          <p:nvPr/>
        </p:nvGrpSpPr>
        <p:grpSpPr>
          <a:xfrm>
            <a:off x="836697" y="2250463"/>
            <a:ext cx="5593600" cy="2357073"/>
            <a:chOff x="502400" y="2648655"/>
            <a:chExt cx="5593600" cy="1889854"/>
          </a:xfrm>
        </p:grpSpPr>
        <p:sp>
          <p:nvSpPr>
            <p:cNvPr id="12" name="Google Shape;85;p17">
              <a:extLst>
                <a:ext uri="{FF2B5EF4-FFF2-40B4-BE49-F238E27FC236}">
                  <a16:creationId xmlns:a16="http://schemas.microsoft.com/office/drawing/2014/main" id="{72414400-90BC-7CBB-6456-57F4A7C329E9}"/>
                </a:ext>
              </a:extLst>
            </p:cNvPr>
            <p:cNvSpPr txBox="1"/>
            <p:nvPr/>
          </p:nvSpPr>
          <p:spPr>
            <a:xfrm>
              <a:off x="502400" y="2648655"/>
              <a:ext cx="5494800" cy="740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-US" altLang="ja" sz="5200" b="1" u="sng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SCENE ASSIST</a:t>
              </a:r>
              <a:endParaRPr sz="52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86;p17">
              <a:extLst>
                <a:ext uri="{FF2B5EF4-FFF2-40B4-BE49-F238E27FC236}">
                  <a16:creationId xmlns:a16="http://schemas.microsoft.com/office/drawing/2014/main" id="{14FCEDFC-FFD8-B922-7478-5D6FF509BDEF}"/>
                </a:ext>
              </a:extLst>
            </p:cNvPr>
            <p:cNvSpPr txBox="1"/>
            <p:nvPr/>
          </p:nvSpPr>
          <p:spPr>
            <a:xfrm>
              <a:off x="502400" y="3551476"/>
              <a:ext cx="5593600" cy="987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ja-JP" altLang="en-US" sz="3600" b="1" dirty="0">
                  <a:ea typeface="游ゴシック"/>
                </a:rPr>
                <a:t>そのデザインは、</a:t>
              </a:r>
            </a:p>
            <a:p>
              <a:r>
                <a:rPr lang="ja-JP" altLang="en-US" sz="3600" b="1" dirty="0">
                  <a:ea typeface="游ゴシック"/>
                </a:rPr>
                <a:t>日常を先へ運べるか。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48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4A850-3178-926A-4B8D-C3EF17A27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1998A71-B68C-0389-4DF3-1D61E16E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32" y="2746471"/>
            <a:ext cx="8392413" cy="380456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1FBE1B8-AA8B-B318-3632-C6BBD6F4C54C}"/>
              </a:ext>
            </a:extLst>
          </p:cNvPr>
          <p:cNvSpPr/>
          <p:nvPr/>
        </p:nvSpPr>
        <p:spPr>
          <a:xfrm>
            <a:off x="0" y="0"/>
            <a:ext cx="6062617" cy="786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NEW CONCEPT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endParaRPr kumimoji="1"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D840EB-8F92-A94F-81DC-7DB3D655C211}"/>
              </a:ext>
            </a:extLst>
          </p:cNvPr>
          <p:cNvSpPr txBox="1"/>
          <p:nvPr/>
        </p:nvSpPr>
        <p:spPr>
          <a:xfrm>
            <a:off x="1702933" y="1096599"/>
            <a:ext cx="9463378" cy="13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【SCENE ASSIST】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をブランドコンセプト、ブランドスローガンに掲げ、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シーンに寄り添った機能性とデザイン性で、ブランドの個性やオリジナリティをだし、</a:t>
            </a:r>
            <a:endParaRPr kumimoji="1" lang="en-US" altLang="ja-JP" sz="14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顧客にとって価値を体感できるブランド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を目指します。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また、企画から販売、発信に至るまで一体となって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【SCENE ASSIST】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を追求し、ブランドとして独自のポジションを築いてまいります。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524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00E98-77A7-2C1F-0056-4C9FD78D8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9E44E27-CA9E-51EC-0DB7-096C570C65FB}"/>
              </a:ext>
            </a:extLst>
          </p:cNvPr>
          <p:cNvSpPr/>
          <p:nvPr/>
        </p:nvSpPr>
        <p:spPr>
          <a:xfrm>
            <a:off x="0" y="0"/>
            <a:ext cx="6062617" cy="786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NEW TARGET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endParaRPr kumimoji="1"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899056C-7546-32E1-0203-8CC74957DD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61" t="19307" r="10258" b="15232"/>
          <a:stretch/>
        </p:blipFill>
        <p:spPr>
          <a:xfrm>
            <a:off x="1843578" y="2371612"/>
            <a:ext cx="8286466" cy="405619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D2E5E0-0DE0-8BDA-47C4-194A98765232}"/>
              </a:ext>
            </a:extLst>
          </p:cNvPr>
          <p:cNvSpPr txBox="1"/>
          <p:nvPr/>
        </p:nvSpPr>
        <p:spPr>
          <a:xfrm>
            <a:off x="2051020" y="946085"/>
            <a:ext cx="8286466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これまでと同様に、全方位から愛されるブランドを目指す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姿勢は変わりません。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しかし今後は、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感度の高い層・情報取得と発信に優れた層を起点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として、その魅力を広く波及させていきます。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その火付け役となるのは、</a:t>
            </a:r>
            <a:r>
              <a:rPr kumimoji="1"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ブランド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固定概念を持たない</a:t>
            </a:r>
            <a:r>
              <a:rPr kumimoji="1"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であり、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鍵を握ると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考え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ていま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す。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90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1415</Words>
  <Application>Microsoft Office PowerPoint</Application>
  <PresentationFormat>ワイド画面</PresentationFormat>
  <Paragraphs>203</Paragraphs>
  <Slides>17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Hiragino Sans W6</vt:lpstr>
      <vt:lpstr>inherit</vt:lpstr>
      <vt:lpstr>Meiryo UI</vt:lpstr>
      <vt:lpstr>ＭＳ Ｐゴシック</vt:lpstr>
      <vt:lpstr>Meiryo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篠原 由江</dc:creator>
  <cp:lastModifiedBy>Mieko Hamasu (Carrot Company)</cp:lastModifiedBy>
  <cp:revision>13</cp:revision>
  <dcterms:created xsi:type="dcterms:W3CDTF">2025-09-14T10:03:02Z</dcterms:created>
  <dcterms:modified xsi:type="dcterms:W3CDTF">2025-10-07T04:04:58Z</dcterms:modified>
</cp:coreProperties>
</file>