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5"/>
  </p:notesMasterIdLst>
  <p:handoutMasterIdLst>
    <p:handoutMasterId r:id="rId6"/>
  </p:handoutMasterIdLst>
  <p:sldIdLst>
    <p:sldId id="292" r:id="rId2"/>
    <p:sldId id="293" r:id="rId3"/>
    <p:sldId id="294" r:id="rId4"/>
  </p:sldIdLst>
  <p:sldSz cx="12599988" cy="9180513"/>
  <p:notesSz cx="9866313" cy="6735763"/>
  <p:defaultTextStyle>
    <a:defPPr rtl="0">
      <a:defRPr lang="ja-JP"/>
    </a:defPPr>
    <a:lvl1pPr marL="0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1pPr>
    <a:lvl2pPr marL="469824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2pPr>
    <a:lvl3pPr marL="939651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3pPr>
    <a:lvl4pPr marL="1409476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4pPr>
    <a:lvl5pPr marL="1879301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5pPr>
    <a:lvl6pPr marL="2349127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6pPr>
    <a:lvl7pPr marL="2818951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7pPr>
    <a:lvl8pPr marL="3288778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8pPr>
    <a:lvl9pPr marL="3758603" algn="l" defTabSz="939651" rtl="0" eaLnBrk="1" latinLnBrk="0" hangingPunct="1">
      <a:defRPr sz="18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475" userDrawn="1">
          <p15:clr>
            <a:srgbClr val="A4A3A4"/>
          </p15:clr>
        </p15:guide>
        <p15:guide id="2" orient="horz" pos="4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AFA"/>
    <a:srgbClr val="FEACF8"/>
    <a:srgbClr val="E9FCFD"/>
    <a:srgbClr val="C1CCF6"/>
    <a:srgbClr val="D5BAEB"/>
    <a:srgbClr val="8E9DEF"/>
    <a:srgbClr val="A6EDD2"/>
    <a:srgbClr val="A3E6FF"/>
    <a:srgbClr val="FFFFFF"/>
    <a:srgbClr val="E0B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34" autoAdjust="0"/>
    <p:restoredTop sz="95090" autoAdjust="0"/>
  </p:normalViewPr>
  <p:slideViewPr>
    <p:cSldViewPr snapToGrid="0">
      <p:cViewPr varScale="1">
        <p:scale>
          <a:sx n="62" d="100"/>
          <a:sy n="62" d="100"/>
        </p:scale>
        <p:origin x="1018" y="77"/>
      </p:cViewPr>
      <p:guideLst>
        <p:guide pos="6475"/>
        <p:guide orient="horz" pos="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629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19C079B-FD36-4540-BDCE-33452938E5BD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2024/7/11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629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8629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EBC2278E-672F-43BC-94E3-5E29ECD0B2EA}" type="datetime1">
              <a:rPr lang="ja-JP" altLang="en-US" noProof="0" smtClean="0"/>
              <a:t>2024/7/11</a:t>
            </a:fld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73438" y="841375"/>
            <a:ext cx="311943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2" y="3241587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マスター テキストの書式設定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8629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32C31BA-67D8-413F-A5DD-028125073D1D}" type="slidenum">
              <a:rPr lang="en-US" altLang="ja-JP" noProof="0" smtClean="0"/>
              <a:pPr/>
              <a:t>‹#›</a:t>
            </a:fld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39651" rtl="0" eaLnBrk="1" latinLnBrk="0" hangingPunct="1">
      <a:defRPr sz="1234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69824" algn="l" defTabSz="939651" rtl="0" eaLnBrk="1" latinLnBrk="0" hangingPunct="1">
      <a:defRPr sz="1234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39651" algn="l" defTabSz="939651" rtl="0" eaLnBrk="1" latinLnBrk="0" hangingPunct="1">
      <a:defRPr sz="1234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409476" algn="l" defTabSz="939651" rtl="0" eaLnBrk="1" latinLnBrk="0" hangingPunct="1">
      <a:defRPr sz="1234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79301" algn="l" defTabSz="939651" rtl="0" eaLnBrk="1" latinLnBrk="0" hangingPunct="1">
      <a:defRPr sz="1234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349127" algn="l" defTabSz="939651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6pPr>
    <a:lvl7pPr marL="2818951" algn="l" defTabSz="939651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7pPr>
    <a:lvl8pPr marL="3288778" algn="l" defTabSz="939651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8pPr>
    <a:lvl9pPr marL="3758603" algn="l" defTabSz="939651" rtl="0" eaLnBrk="1" latinLnBrk="0" hangingPunct="1">
      <a:defRPr sz="12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373438" y="841375"/>
            <a:ext cx="3119437" cy="22733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127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30" y="413248"/>
            <a:ext cx="5413605" cy="1142346"/>
          </a:xfrm>
        </p:spPr>
        <p:txBody>
          <a:bodyPr rtlCol="0">
            <a:noAutofit/>
          </a:bodyPr>
          <a:lstStyle>
            <a:lvl1pPr>
              <a:defRPr sz="32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3FC15A8-D9F5-4EE9-BE9C-2A3D77037C0B}" type="datetime1">
              <a:rPr lang="ja-JP" altLang="en-US" noProof="0" smtClean="0"/>
              <a:t>2024/7/11</a:t>
            </a:fld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966EA62-41C5-4F9A-A915-5B0BC739C923}" type="slidenum">
              <a:rPr lang="en-US" altLang="ja-JP" noProof="0" smtClean="0"/>
              <a:pPr/>
              <a:t>‹#›</a:t>
            </a:fld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334" y="1311210"/>
            <a:ext cx="3701246" cy="488778"/>
          </a:xfrm>
        </p:spPr>
        <p:txBody>
          <a:bodyPr rtlCol="0">
            <a:noAutofit/>
          </a:bodyPr>
          <a:lstStyle>
            <a:lvl1pPr marL="0" indent="0">
              <a:spcBef>
                <a:spcPts val="899"/>
              </a:spcBef>
              <a:buNone/>
              <a:defRPr sz="20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452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30" y="413248"/>
            <a:ext cx="5413605" cy="1142346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B3AB46-2D51-4E2D-B17B-2CFA18403441}" type="datetime1">
              <a:rPr lang="ja-JP" altLang="en-US" noProof="0" smtClean="0"/>
              <a:t>2024/7/11</a:t>
            </a:fld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ja-JP" altLang="en-US" noProof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en-US" altLang="ja-JP" noProof="0" smtClean="0"/>
              <a:t>‹#›</a:t>
            </a:fld>
            <a:endParaRPr lang="ja-JP" altLang="en-US" noProof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334" y="1311210"/>
            <a:ext cx="3701246" cy="488778"/>
          </a:xfrm>
        </p:spPr>
        <p:txBody>
          <a:bodyPr rtlCol="0">
            <a:noAutofit/>
          </a:bodyPr>
          <a:lstStyle>
            <a:lvl1pPr marL="0" indent="0">
              <a:spcBef>
                <a:spcPts val="899"/>
              </a:spcBef>
              <a:buNone/>
              <a:defRPr sz="2000" b="1">
                <a:latin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2DC4173A-9EF2-4DB4-AE8D-0202037CB0D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1883" y="2065622"/>
            <a:ext cx="11733739" cy="6337105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8604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51" y="488787"/>
            <a:ext cx="10867490" cy="1774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6251" y="2443891"/>
            <a:ext cx="10867490" cy="5824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マスター テキストの書式設定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6249" y="8508988"/>
            <a:ext cx="2834997" cy="488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426A4E9-277A-40E2-8113-44D61E2F5A3C}" type="datetime1">
              <a:rPr lang="ja-JP" altLang="en-US" noProof="0" smtClean="0"/>
              <a:t>2024/7/11</a:t>
            </a:fld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3748" y="8508988"/>
            <a:ext cx="4252496" cy="488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8742" y="8508988"/>
            <a:ext cx="2834997" cy="488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966EA62-41C5-4F9A-A915-5B0BC739C923}" type="slidenum">
              <a:rPr lang="en-US" altLang="ja-JP" noProof="0" smtClean="0"/>
              <a:pPr/>
              <a:t>‹#›</a:t>
            </a:fld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</p:sldLayoutIdLst>
  <p:hf sldNum="0" hdr="0" ftr="0" dt="0"/>
  <p:txStyles>
    <p:titleStyle>
      <a:lvl1pPr algn="l" defTabSz="914559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39" indent="-228639" algn="l" defTabSz="91455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918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198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478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757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5037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17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596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76" indent="-228639" algn="l" defTabSz="914559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80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59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39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18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398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76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955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7" algn="l" defTabSz="91455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直線​​コネクタ(S) 82">
            <a:extLst>
              <a:ext uri="{FF2B5EF4-FFF2-40B4-BE49-F238E27FC236}">
                <a16:creationId xmlns:a16="http://schemas.microsoft.com/office/drawing/2014/main" id="{6B7B494C-8888-457E-82D1-32EE6B401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7" idx="2"/>
            <a:endCxn id="143" idx="0"/>
          </p:cNvCxnSpPr>
          <p:nvPr/>
        </p:nvCxnSpPr>
        <p:spPr>
          <a:xfrm>
            <a:off x="8576019" y="2294895"/>
            <a:ext cx="5426" cy="24454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​​コネクタ(S) 83">
            <a:extLst>
              <a:ext uri="{FF2B5EF4-FFF2-40B4-BE49-F238E27FC236}">
                <a16:creationId xmlns:a16="http://schemas.microsoft.com/office/drawing/2014/main" id="{215A627E-A616-4B35-A822-BCD857D05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0" idx="2"/>
            <a:endCxn id="140" idx="0"/>
          </p:cNvCxnSpPr>
          <p:nvPr/>
        </p:nvCxnSpPr>
        <p:spPr>
          <a:xfrm flipH="1">
            <a:off x="11256729" y="2326929"/>
            <a:ext cx="7570" cy="19692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​​コネクタ(S) 85">
            <a:extLst>
              <a:ext uri="{FF2B5EF4-FFF2-40B4-BE49-F238E27FC236}">
                <a16:creationId xmlns:a16="http://schemas.microsoft.com/office/drawing/2014/main" id="{499176F8-BEEF-4A37-97C9-A7E859221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6" idx="2"/>
            <a:endCxn id="168" idx="0"/>
          </p:cNvCxnSpPr>
          <p:nvPr/>
        </p:nvCxnSpPr>
        <p:spPr>
          <a:xfrm>
            <a:off x="4455311" y="2294895"/>
            <a:ext cx="0" cy="23105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​​コネクタ(S) 96">
            <a:extLst>
              <a:ext uri="{FF2B5EF4-FFF2-40B4-BE49-F238E27FC236}">
                <a16:creationId xmlns:a16="http://schemas.microsoft.com/office/drawing/2014/main" id="{B5956150-D730-4D39-8E56-5123DA7B1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47" idx="0"/>
          </p:cNvCxnSpPr>
          <p:nvPr/>
        </p:nvCxnSpPr>
        <p:spPr>
          <a:xfrm>
            <a:off x="8576019" y="1745073"/>
            <a:ext cx="0" cy="18469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​​コネクタ(S) 97">
            <a:extLst>
              <a:ext uri="{FF2B5EF4-FFF2-40B4-BE49-F238E27FC236}">
                <a16:creationId xmlns:a16="http://schemas.microsoft.com/office/drawing/2014/main" id="{98000C8A-C564-4106-9005-252681A7F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50" idx="0"/>
          </p:cNvCxnSpPr>
          <p:nvPr/>
        </p:nvCxnSpPr>
        <p:spPr>
          <a:xfrm>
            <a:off x="11264299" y="1757810"/>
            <a:ext cx="0" cy="20552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​​コネクタ(S) 98">
            <a:extLst>
              <a:ext uri="{FF2B5EF4-FFF2-40B4-BE49-F238E27FC236}">
                <a16:creationId xmlns:a16="http://schemas.microsoft.com/office/drawing/2014/main" id="{DFAFA2FD-B58C-4CB3-83BF-D7037A44C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53" idx="0"/>
          </p:cNvCxnSpPr>
          <p:nvPr/>
        </p:nvCxnSpPr>
        <p:spPr>
          <a:xfrm>
            <a:off x="1441364" y="1766401"/>
            <a:ext cx="0" cy="17515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​​コネクタ(S) 99">
            <a:extLst>
              <a:ext uri="{FF2B5EF4-FFF2-40B4-BE49-F238E27FC236}">
                <a16:creationId xmlns:a16="http://schemas.microsoft.com/office/drawing/2014/main" id="{92CA40FF-E75F-4233-A382-4E9DE1FAC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56" idx="0"/>
          </p:cNvCxnSpPr>
          <p:nvPr/>
        </p:nvCxnSpPr>
        <p:spPr>
          <a:xfrm>
            <a:off x="4455311" y="1767913"/>
            <a:ext cx="0" cy="16338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​​コネクタ(S)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8" idx="2"/>
          </p:cNvCxnSpPr>
          <p:nvPr/>
        </p:nvCxnSpPr>
        <p:spPr>
          <a:xfrm flipV="1">
            <a:off x="6144128" y="959887"/>
            <a:ext cx="0" cy="78852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​​コネクタ(S) 1">
            <a:extLst>
              <a:ext uri="{FF2B5EF4-FFF2-40B4-BE49-F238E27FC236}">
                <a16:creationId xmlns:a16="http://schemas.microsoft.com/office/drawing/2014/main" id="{FE5CE1F8-570D-4885-B9A3-2539980A4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6" idx="1"/>
            <a:endCxn id="76" idx="3"/>
          </p:cNvCxnSpPr>
          <p:nvPr/>
        </p:nvCxnSpPr>
        <p:spPr>
          <a:xfrm flipH="1">
            <a:off x="8366221" y="3704922"/>
            <a:ext cx="479798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​​コネクタ(S) 2">
            <a:extLst>
              <a:ext uri="{FF2B5EF4-FFF2-40B4-BE49-F238E27FC236}">
                <a16:creationId xmlns:a16="http://schemas.microsoft.com/office/drawing/2014/main" id="{BDB4A596-1925-4CF0-8DDA-2DBE3E6B7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  <a:endCxn id="192" idx="3"/>
          </p:cNvCxnSpPr>
          <p:nvPr/>
        </p:nvCxnSpPr>
        <p:spPr>
          <a:xfrm flipH="1">
            <a:off x="8288149" y="4715202"/>
            <a:ext cx="549936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​​コネクタ(S) 15">
            <a:extLst>
              <a:ext uri="{FF2B5EF4-FFF2-40B4-BE49-F238E27FC236}">
                <a16:creationId xmlns:a16="http://schemas.microsoft.com/office/drawing/2014/main" id="{11E9B743-2518-4E9D-9AE1-3998DBFBC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7" idx="0"/>
            <a:endCxn id="153" idx="2"/>
          </p:cNvCxnSpPr>
          <p:nvPr/>
        </p:nvCxnSpPr>
        <p:spPr>
          <a:xfrm flipV="1">
            <a:off x="1441364" y="2305155"/>
            <a:ext cx="0" cy="22079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​​コネクタ(S) 16">
            <a:extLst>
              <a:ext uri="{FF2B5EF4-FFF2-40B4-BE49-F238E27FC236}">
                <a16:creationId xmlns:a16="http://schemas.microsoft.com/office/drawing/2014/main" id="{55B40D0C-F84E-4462-89E4-D6DB85AB1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63" idx="1"/>
            <a:endCxn id="161" idx="3"/>
          </p:cNvCxnSpPr>
          <p:nvPr/>
        </p:nvCxnSpPr>
        <p:spPr>
          <a:xfrm flipH="1" flipV="1">
            <a:off x="1149830" y="3693934"/>
            <a:ext cx="585000" cy="45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タイトル 3" descr="装飾要素"/>
          <p:cNvSpPr>
            <a:spLocks noGrp="1"/>
          </p:cNvSpPr>
          <p:nvPr>
            <p:ph type="title"/>
          </p:nvPr>
        </p:nvSpPr>
        <p:spPr>
          <a:xfrm>
            <a:off x="441168" y="412262"/>
            <a:ext cx="2957894" cy="853352"/>
          </a:xfrm>
        </p:spPr>
        <p:txBody>
          <a:bodyPr vert="horz" lIns="91440" tIns="87086" rIns="174171" bIns="87086" rtlCol="0" anchor="ctr">
            <a:noAutofit/>
          </a:bodyPr>
          <a:lstStyle/>
          <a:p>
            <a:pPr rtl="0"/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b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SYOUBUN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‘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s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DC2289C-E06D-4F42-9504-C59FC2CB9B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16573" y="457650"/>
            <a:ext cx="1030330" cy="36512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組織図</a:t>
            </a:r>
          </a:p>
        </p:txBody>
      </p:sp>
      <p:sp>
        <p:nvSpPr>
          <p:cNvPr id="18" name="長方形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229728" y="22836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代表取締役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正分　彦太</a:t>
            </a:r>
          </a:p>
        </p:txBody>
      </p:sp>
      <p:sp>
        <p:nvSpPr>
          <p:cNvPr id="147" name="長方形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7856019" y="1929769"/>
            <a:ext cx="1440000" cy="365126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577951">
              <a:spcBef>
                <a:spcPct val="0"/>
              </a:spcBef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総務部</a:t>
            </a:r>
            <a:endParaRPr lang="ja-JP" altLang="en-US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6" name="長方形 185">
            <a:extLst>
              <a:ext uri="{FF2B5EF4-FFF2-40B4-BE49-F238E27FC236}">
                <a16:creationId xmlns:a16="http://schemas.microsoft.com/office/drawing/2014/main" id="{E00EF2F1-621C-44D5-923A-283EAD95A813}"/>
              </a:ext>
            </a:extLst>
          </p:cNvPr>
          <p:cNvSpPr/>
          <p:nvPr/>
        </p:nvSpPr>
        <p:spPr>
          <a:xfrm>
            <a:off x="8846019" y="3434922"/>
            <a:ext cx="900000" cy="540000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経理課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伊藤</a:t>
            </a:r>
          </a:p>
        </p:txBody>
      </p:sp>
      <p:sp>
        <p:nvSpPr>
          <p:cNvPr id="189" name="長方形 188">
            <a:extLst>
              <a:ext uri="{FF2B5EF4-FFF2-40B4-BE49-F238E27FC236}">
                <a16:creationId xmlns:a16="http://schemas.microsoft.com/office/drawing/2014/main" id="{AF7D30AD-3130-40C6-8BC9-7EE80B4B9A00}"/>
              </a:ext>
            </a:extLst>
          </p:cNvPr>
          <p:cNvSpPr/>
          <p:nvPr/>
        </p:nvSpPr>
        <p:spPr>
          <a:xfrm>
            <a:off x="8838085" y="4445202"/>
            <a:ext cx="900000" cy="540000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  <a:endParaRPr lang="en-US" altLang="ja-JP" sz="1050" b="1" dirty="0">
              <a:solidFill>
                <a:schemeClr val="accent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高峰</a:t>
            </a:r>
          </a:p>
        </p:txBody>
      </p:sp>
      <p:sp>
        <p:nvSpPr>
          <p:cNvPr id="192" name="長方形 191">
            <a:extLst>
              <a:ext uri="{FF2B5EF4-FFF2-40B4-BE49-F238E27FC236}">
                <a16:creationId xmlns:a16="http://schemas.microsoft.com/office/drawing/2014/main" id="{7893426B-E83B-41DC-A793-6BBC6104B3A6}"/>
              </a:ext>
            </a:extLst>
          </p:cNvPr>
          <p:cNvSpPr/>
          <p:nvPr/>
        </p:nvSpPr>
        <p:spPr>
          <a:xfrm>
            <a:off x="7388149" y="4445202"/>
            <a:ext cx="900000" cy="540000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  <a:endParaRPr lang="en-US" altLang="ja-JP" sz="1050" b="1" dirty="0">
              <a:solidFill>
                <a:schemeClr val="accent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山岡</a:t>
            </a:r>
          </a:p>
        </p:txBody>
      </p:sp>
      <p:sp>
        <p:nvSpPr>
          <p:cNvPr id="150" name="長方形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10544299" y="1963329"/>
            <a:ext cx="1440000" cy="36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運送・機材部</a:t>
            </a:r>
            <a:endParaRPr lang="ja-JP" altLang="en-US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5" name="長方形 194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10094299" y="3423934"/>
            <a:ext cx="900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機材課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野村涼</a:t>
            </a:r>
          </a:p>
        </p:txBody>
      </p:sp>
      <p:sp>
        <p:nvSpPr>
          <p:cNvPr id="153" name="長方形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721364" y="1941555"/>
            <a:ext cx="1440000" cy="363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営業部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7" name="長方形 176">
            <a:extLst>
              <a:ext uri="{FF2B5EF4-FFF2-40B4-BE49-F238E27FC236}">
                <a16:creationId xmlns:a16="http://schemas.microsoft.com/office/drawing/2014/main" id="{62FE95E2-7899-46D1-BD09-DBC69EBBF739}"/>
              </a:ext>
            </a:extLst>
          </p:cNvPr>
          <p:cNvSpPr/>
          <p:nvPr/>
        </p:nvSpPr>
        <p:spPr>
          <a:xfrm>
            <a:off x="991364" y="2525947"/>
            <a:ext cx="900000" cy="5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3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部長</a:t>
            </a:r>
            <a:endParaRPr lang="en-US" altLang="ja-JP" sz="1050" b="1" dirty="0">
              <a:solidFill>
                <a:schemeClr val="accent3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ja-JP" altLang="en-US" sz="1050" dirty="0">
              <a:solidFill>
                <a:schemeClr val="accent3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6" name="長方形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3735311" y="1931295"/>
            <a:ext cx="1440000" cy="363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工事部</a:t>
            </a:r>
          </a:p>
        </p:txBody>
      </p:sp>
      <p:sp>
        <p:nvSpPr>
          <p:cNvPr id="168" name="長方形 167">
            <a:extLst>
              <a:ext uri="{FF2B5EF4-FFF2-40B4-BE49-F238E27FC236}">
                <a16:creationId xmlns:a16="http://schemas.microsoft.com/office/drawing/2014/main" id="{6373F713-1680-4734-878B-86B182DC5AA6}"/>
              </a:ext>
            </a:extLst>
          </p:cNvPr>
          <p:cNvSpPr/>
          <p:nvPr/>
        </p:nvSpPr>
        <p:spPr>
          <a:xfrm>
            <a:off x="4005311" y="2525947"/>
            <a:ext cx="900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部長</a:t>
            </a:r>
            <a:endParaRPr lang="en-US" altLang="ja-JP" sz="1050" b="1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久禮</a:t>
            </a:r>
          </a:p>
        </p:txBody>
      </p:sp>
      <p:sp>
        <p:nvSpPr>
          <p:cNvPr id="171" name="長方形 170">
            <a:extLst>
              <a:ext uri="{FF2B5EF4-FFF2-40B4-BE49-F238E27FC236}">
                <a16:creationId xmlns:a16="http://schemas.microsoft.com/office/drawing/2014/main" id="{BEFA9A02-F4DD-44E9-86C2-C8ADA3189685}"/>
              </a:ext>
            </a:extLst>
          </p:cNvPr>
          <p:cNvSpPr/>
          <p:nvPr/>
        </p:nvSpPr>
        <p:spPr>
          <a:xfrm>
            <a:off x="2860638" y="3445875"/>
            <a:ext cx="900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施工管理課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4" name="長方形 173">
            <a:extLst>
              <a:ext uri="{FF2B5EF4-FFF2-40B4-BE49-F238E27FC236}">
                <a16:creationId xmlns:a16="http://schemas.microsoft.com/office/drawing/2014/main" id="{EE16D351-7B7B-4FCF-8D90-11468672A1EC}"/>
              </a:ext>
            </a:extLst>
          </p:cNvPr>
          <p:cNvSpPr/>
          <p:nvPr/>
        </p:nvSpPr>
        <p:spPr>
          <a:xfrm>
            <a:off x="5579871" y="3445875"/>
            <a:ext cx="900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仮設課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野村潤</a:t>
            </a:r>
          </a:p>
        </p:txBody>
      </p:sp>
      <p:cxnSp>
        <p:nvCxnSpPr>
          <p:cNvPr id="8" name="直線​​コネクタ(S) 200">
            <a:extLst>
              <a:ext uri="{FF2B5EF4-FFF2-40B4-BE49-F238E27FC236}">
                <a16:creationId xmlns:a16="http://schemas.microsoft.com/office/drawing/2014/main" id="{505DFA8E-6287-5478-D5BE-F4DD23662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6131185" y="1210547"/>
            <a:ext cx="174856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長方形 17">
            <a:extLst>
              <a:ext uri="{FF2B5EF4-FFF2-40B4-BE49-F238E27FC236}">
                <a16:creationId xmlns:a16="http://schemas.microsoft.com/office/drawing/2014/main" id="{C555FA2C-F9E0-84B5-CC75-5983725E9494}"/>
              </a:ext>
            </a:extLst>
          </p:cNvPr>
          <p:cNvSpPr/>
          <p:nvPr/>
        </p:nvSpPr>
        <p:spPr>
          <a:xfrm>
            <a:off x="7879741" y="84478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内部調査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顧問弁護士</a:t>
            </a:r>
            <a:endParaRPr lang="en-US" altLang="ja-JP" sz="105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顧問税理士</a:t>
            </a:r>
          </a:p>
        </p:txBody>
      </p:sp>
      <p:cxnSp>
        <p:nvCxnSpPr>
          <p:cNvPr id="30" name="直線​​コネクタ(S) 200">
            <a:extLst>
              <a:ext uri="{FF2B5EF4-FFF2-40B4-BE49-F238E27FC236}">
                <a16:creationId xmlns:a16="http://schemas.microsoft.com/office/drawing/2014/main" id="{81561122-2FA2-79DC-65F5-A604DFE5B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441364" y="1753001"/>
            <a:ext cx="9822935" cy="134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長方形 194">
            <a:extLst>
              <a:ext uri="{FF2B5EF4-FFF2-40B4-BE49-F238E27FC236}">
                <a16:creationId xmlns:a16="http://schemas.microsoft.com/office/drawing/2014/main" id="{AC0AB841-E600-C22E-A2F1-09FEE85AB9B4}"/>
              </a:ext>
            </a:extLst>
          </p:cNvPr>
          <p:cNvSpPr/>
          <p:nvPr/>
        </p:nvSpPr>
        <p:spPr>
          <a:xfrm>
            <a:off x="10094299" y="4450335"/>
            <a:ext cx="900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  <a:endParaRPr lang="en-US" altLang="ja-JP" sz="1050" b="1" dirty="0">
              <a:solidFill>
                <a:schemeClr val="accent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洲崎</a:t>
            </a:r>
          </a:p>
        </p:txBody>
      </p:sp>
      <p:sp>
        <p:nvSpPr>
          <p:cNvPr id="46" name="長方形 188">
            <a:extLst>
              <a:ext uri="{FF2B5EF4-FFF2-40B4-BE49-F238E27FC236}">
                <a16:creationId xmlns:a16="http://schemas.microsoft.com/office/drawing/2014/main" id="{0D0A5EBB-5643-3F66-9E99-5C78A54A9416}"/>
              </a:ext>
            </a:extLst>
          </p:cNvPr>
          <p:cNvSpPr/>
          <p:nvPr/>
        </p:nvSpPr>
        <p:spPr>
          <a:xfrm>
            <a:off x="8756019" y="5823103"/>
            <a:ext cx="1080000" cy="720000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熊谷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井手</a:t>
            </a:r>
            <a:r>
              <a:rPr lang="en-US" altLang="ja-JP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営業担当</a:t>
            </a:r>
            <a:r>
              <a:rPr lang="en-US" altLang="ja-JP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谷本</a:t>
            </a:r>
          </a:p>
        </p:txBody>
      </p:sp>
      <p:sp>
        <p:nvSpPr>
          <p:cNvPr id="49" name="長方形 191">
            <a:extLst>
              <a:ext uri="{FF2B5EF4-FFF2-40B4-BE49-F238E27FC236}">
                <a16:creationId xmlns:a16="http://schemas.microsoft.com/office/drawing/2014/main" id="{7532472D-CD2B-BACB-CF22-58DD4E3D7E11}"/>
              </a:ext>
            </a:extLst>
          </p:cNvPr>
          <p:cNvSpPr/>
          <p:nvPr/>
        </p:nvSpPr>
        <p:spPr>
          <a:xfrm>
            <a:off x="7387821" y="5787599"/>
            <a:ext cx="900000" cy="540000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西田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向井</a:t>
            </a:r>
          </a:p>
        </p:txBody>
      </p:sp>
      <p:cxnSp>
        <p:nvCxnSpPr>
          <p:cNvPr id="50" name="直線​​コネクタ(S) 97">
            <a:extLst>
              <a:ext uri="{FF2B5EF4-FFF2-40B4-BE49-F238E27FC236}">
                <a16:creationId xmlns:a16="http://schemas.microsoft.com/office/drawing/2014/main" id="{D6244E5F-39D7-8393-F105-17CFD771F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6" idx="2"/>
            <a:endCxn id="189" idx="0"/>
          </p:cNvCxnSpPr>
          <p:nvPr/>
        </p:nvCxnSpPr>
        <p:spPr>
          <a:xfrm flipH="1">
            <a:off x="9288085" y="3974922"/>
            <a:ext cx="7934" cy="47028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​​コネクタ(S) 97">
            <a:extLst>
              <a:ext uri="{FF2B5EF4-FFF2-40B4-BE49-F238E27FC236}">
                <a16:creationId xmlns:a16="http://schemas.microsoft.com/office/drawing/2014/main" id="{2442DA86-F4D7-C7D9-7E4E-1ED88BADB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2"/>
            <a:endCxn id="46" idx="0"/>
          </p:cNvCxnSpPr>
          <p:nvPr/>
        </p:nvCxnSpPr>
        <p:spPr>
          <a:xfrm>
            <a:off x="9288085" y="4985202"/>
            <a:ext cx="7934" cy="83790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​​コネクタ(S) 97">
            <a:extLst>
              <a:ext uri="{FF2B5EF4-FFF2-40B4-BE49-F238E27FC236}">
                <a16:creationId xmlns:a16="http://schemas.microsoft.com/office/drawing/2014/main" id="{F0AFE9D4-4A3A-F67C-CAFC-AA6D80B8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2" idx="2"/>
            <a:endCxn id="49" idx="0"/>
          </p:cNvCxnSpPr>
          <p:nvPr/>
        </p:nvCxnSpPr>
        <p:spPr>
          <a:xfrm flipH="1">
            <a:off x="7837821" y="4985202"/>
            <a:ext cx="328" cy="80239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長方形 185">
            <a:extLst>
              <a:ext uri="{FF2B5EF4-FFF2-40B4-BE49-F238E27FC236}">
                <a16:creationId xmlns:a16="http://schemas.microsoft.com/office/drawing/2014/main" id="{61598CC7-487B-93E1-AD3B-D6C4C27380EF}"/>
              </a:ext>
            </a:extLst>
          </p:cNvPr>
          <p:cNvSpPr/>
          <p:nvPr/>
        </p:nvSpPr>
        <p:spPr>
          <a:xfrm>
            <a:off x="7286221" y="3434922"/>
            <a:ext cx="1080000" cy="540000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運行・機材課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80" name="直線​​コネクタ(S) 97">
            <a:extLst>
              <a:ext uri="{FF2B5EF4-FFF2-40B4-BE49-F238E27FC236}">
                <a16:creationId xmlns:a16="http://schemas.microsoft.com/office/drawing/2014/main" id="{7B2411B3-BFF7-38A4-9AB1-056D74420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6" idx="2"/>
            <a:endCxn id="192" idx="0"/>
          </p:cNvCxnSpPr>
          <p:nvPr/>
        </p:nvCxnSpPr>
        <p:spPr>
          <a:xfrm>
            <a:off x="7826221" y="3974922"/>
            <a:ext cx="11928" cy="47028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​​コネクタ(S) 1">
            <a:extLst>
              <a:ext uri="{FF2B5EF4-FFF2-40B4-BE49-F238E27FC236}">
                <a16:creationId xmlns:a16="http://schemas.microsoft.com/office/drawing/2014/main" id="{56C1118F-8FBA-76C0-D159-58757FD0D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95" idx="3"/>
          </p:cNvCxnSpPr>
          <p:nvPr/>
        </p:nvCxnSpPr>
        <p:spPr>
          <a:xfrm flipH="1" flipV="1">
            <a:off x="10994299" y="3693941"/>
            <a:ext cx="267150" cy="369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​​コネクタ(S) 97">
            <a:extLst>
              <a:ext uri="{FF2B5EF4-FFF2-40B4-BE49-F238E27FC236}">
                <a16:creationId xmlns:a16="http://schemas.microsoft.com/office/drawing/2014/main" id="{91FD66A7-EF00-C3B8-7AB8-460237E31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5" idx="2"/>
            <a:endCxn id="32" idx="0"/>
          </p:cNvCxnSpPr>
          <p:nvPr/>
        </p:nvCxnSpPr>
        <p:spPr>
          <a:xfrm>
            <a:off x="10544299" y="3963934"/>
            <a:ext cx="0" cy="48640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長方形 194">
            <a:extLst>
              <a:ext uri="{FF2B5EF4-FFF2-40B4-BE49-F238E27FC236}">
                <a16:creationId xmlns:a16="http://schemas.microsoft.com/office/drawing/2014/main" id="{883A4EF8-83BF-825A-0B33-2EB3FC245556}"/>
              </a:ext>
            </a:extLst>
          </p:cNvPr>
          <p:cNvSpPr/>
          <p:nvPr/>
        </p:nvSpPr>
        <p:spPr>
          <a:xfrm>
            <a:off x="10094299" y="5834775"/>
            <a:ext cx="900000" cy="12557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濱田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飯星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イスル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ナーラカ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新居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児玉</a:t>
            </a:r>
          </a:p>
        </p:txBody>
      </p:sp>
      <p:cxnSp>
        <p:nvCxnSpPr>
          <p:cNvPr id="107" name="直線​​コネクタ(S) 97">
            <a:extLst>
              <a:ext uri="{FF2B5EF4-FFF2-40B4-BE49-F238E27FC236}">
                <a16:creationId xmlns:a16="http://schemas.microsoft.com/office/drawing/2014/main" id="{544D7D6F-E546-B2A5-EDD4-D3B2FBCF9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2" idx="2"/>
            <a:endCxn id="106" idx="0"/>
          </p:cNvCxnSpPr>
          <p:nvPr/>
        </p:nvCxnSpPr>
        <p:spPr>
          <a:xfrm>
            <a:off x="10544299" y="4990335"/>
            <a:ext cx="0" cy="84444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​​コネクタ(S) 1">
            <a:extLst>
              <a:ext uri="{FF2B5EF4-FFF2-40B4-BE49-F238E27FC236}">
                <a16:creationId xmlns:a16="http://schemas.microsoft.com/office/drawing/2014/main" id="{40DC9503-1B5F-4E97-634C-616D15C1A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7" idx="1"/>
            <a:endCxn id="32" idx="3"/>
          </p:cNvCxnSpPr>
          <p:nvPr/>
        </p:nvCxnSpPr>
        <p:spPr>
          <a:xfrm flipH="1">
            <a:off x="10994299" y="4720335"/>
            <a:ext cx="478013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長方形 194">
            <a:extLst>
              <a:ext uri="{FF2B5EF4-FFF2-40B4-BE49-F238E27FC236}">
                <a16:creationId xmlns:a16="http://schemas.microsoft.com/office/drawing/2014/main" id="{A38A1691-1C09-C1EB-A4BD-655FCAED7D85}"/>
              </a:ext>
            </a:extLst>
          </p:cNvPr>
          <p:cNvSpPr/>
          <p:nvPr/>
        </p:nvSpPr>
        <p:spPr>
          <a:xfrm>
            <a:off x="11472312" y="4450335"/>
            <a:ext cx="900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  <a:endParaRPr lang="en-US" altLang="ja-JP" sz="1050" b="1" dirty="0">
              <a:solidFill>
                <a:schemeClr val="accent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武政</a:t>
            </a:r>
          </a:p>
        </p:txBody>
      </p:sp>
      <p:sp>
        <p:nvSpPr>
          <p:cNvPr id="149" name="長方形 194">
            <a:extLst>
              <a:ext uri="{FF2B5EF4-FFF2-40B4-BE49-F238E27FC236}">
                <a16:creationId xmlns:a16="http://schemas.microsoft.com/office/drawing/2014/main" id="{158D48F1-16B6-E392-6929-5E4B48BD7D8A}"/>
              </a:ext>
            </a:extLst>
          </p:cNvPr>
          <p:cNvSpPr/>
          <p:nvPr/>
        </p:nvSpPr>
        <p:spPr>
          <a:xfrm>
            <a:off x="11472312" y="5829714"/>
            <a:ext cx="90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響太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前川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堀内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54" name="直線​​コネクタ(S) 97">
            <a:extLst>
              <a:ext uri="{FF2B5EF4-FFF2-40B4-BE49-F238E27FC236}">
                <a16:creationId xmlns:a16="http://schemas.microsoft.com/office/drawing/2014/main" id="{0B62C92C-E671-2068-6BE3-4C27CF0BA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7" idx="2"/>
            <a:endCxn id="149" idx="0"/>
          </p:cNvCxnSpPr>
          <p:nvPr/>
        </p:nvCxnSpPr>
        <p:spPr>
          <a:xfrm>
            <a:off x="11922312" y="4990335"/>
            <a:ext cx="0" cy="83937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長方形 176">
            <a:extLst>
              <a:ext uri="{FF2B5EF4-FFF2-40B4-BE49-F238E27FC236}">
                <a16:creationId xmlns:a16="http://schemas.microsoft.com/office/drawing/2014/main" id="{B2210C5B-43AB-933B-148F-00DF106B5487}"/>
              </a:ext>
            </a:extLst>
          </p:cNvPr>
          <p:cNvSpPr/>
          <p:nvPr/>
        </p:nvSpPr>
        <p:spPr>
          <a:xfrm>
            <a:off x="249830" y="3423934"/>
            <a:ext cx="900000" cy="5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3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堺店</a:t>
            </a:r>
            <a:endParaRPr lang="en-US" altLang="ja-JP" sz="1050" b="1" dirty="0">
              <a:solidFill>
                <a:schemeClr val="accent3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3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高島</a:t>
            </a:r>
          </a:p>
        </p:txBody>
      </p:sp>
      <p:sp>
        <p:nvSpPr>
          <p:cNvPr id="163" name="長方形 176">
            <a:extLst>
              <a:ext uri="{FF2B5EF4-FFF2-40B4-BE49-F238E27FC236}">
                <a16:creationId xmlns:a16="http://schemas.microsoft.com/office/drawing/2014/main" id="{3A69EFF1-B4AA-2229-75E1-97A106F9F0ED}"/>
              </a:ext>
            </a:extLst>
          </p:cNvPr>
          <p:cNvSpPr/>
          <p:nvPr/>
        </p:nvSpPr>
        <p:spPr>
          <a:xfrm>
            <a:off x="1734830" y="3424386"/>
            <a:ext cx="900000" cy="5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3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本店</a:t>
            </a:r>
            <a:endParaRPr lang="en-US" altLang="ja-JP" sz="1050" b="1" dirty="0">
              <a:solidFill>
                <a:schemeClr val="accent3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3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酒田</a:t>
            </a:r>
          </a:p>
        </p:txBody>
      </p:sp>
      <p:cxnSp>
        <p:nvCxnSpPr>
          <p:cNvPr id="170" name="直線​​コネクタ(S) 15">
            <a:extLst>
              <a:ext uri="{FF2B5EF4-FFF2-40B4-BE49-F238E27FC236}">
                <a16:creationId xmlns:a16="http://schemas.microsoft.com/office/drawing/2014/main" id="{C02508E3-7329-35AC-32CA-94261E207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77" idx="2"/>
          </p:cNvCxnSpPr>
          <p:nvPr/>
        </p:nvCxnSpPr>
        <p:spPr>
          <a:xfrm flipV="1">
            <a:off x="1434391" y="3065947"/>
            <a:ext cx="6973" cy="62162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長方形 176">
            <a:extLst>
              <a:ext uri="{FF2B5EF4-FFF2-40B4-BE49-F238E27FC236}">
                <a16:creationId xmlns:a16="http://schemas.microsoft.com/office/drawing/2014/main" id="{A04A7EF1-F2A4-62A4-F267-05192C73A221}"/>
              </a:ext>
            </a:extLst>
          </p:cNvPr>
          <p:cNvSpPr/>
          <p:nvPr/>
        </p:nvSpPr>
        <p:spPr>
          <a:xfrm>
            <a:off x="227676" y="5843180"/>
            <a:ext cx="900000" cy="5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本嶋</a:t>
            </a:r>
          </a:p>
        </p:txBody>
      </p:sp>
      <p:cxnSp>
        <p:nvCxnSpPr>
          <p:cNvPr id="181" name="直線​​コネクタ(S) 97">
            <a:extLst>
              <a:ext uri="{FF2B5EF4-FFF2-40B4-BE49-F238E27FC236}">
                <a16:creationId xmlns:a16="http://schemas.microsoft.com/office/drawing/2014/main" id="{45F42AFC-723C-260E-CBB4-BA8083CF1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61" idx="2"/>
            <a:endCxn id="179" idx="0"/>
          </p:cNvCxnSpPr>
          <p:nvPr/>
        </p:nvCxnSpPr>
        <p:spPr>
          <a:xfrm flipH="1">
            <a:off x="677676" y="3963934"/>
            <a:ext cx="22154" cy="187924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​​コネクタ(S) 97">
            <a:extLst>
              <a:ext uri="{FF2B5EF4-FFF2-40B4-BE49-F238E27FC236}">
                <a16:creationId xmlns:a16="http://schemas.microsoft.com/office/drawing/2014/main" id="{E7BDA64D-696C-7DBA-0818-D0FE361C5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63" idx="2"/>
            <a:endCxn id="191" idx="0"/>
          </p:cNvCxnSpPr>
          <p:nvPr/>
        </p:nvCxnSpPr>
        <p:spPr>
          <a:xfrm flipH="1">
            <a:off x="2181738" y="3964386"/>
            <a:ext cx="3092" cy="186532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長方形 176">
            <a:extLst>
              <a:ext uri="{FF2B5EF4-FFF2-40B4-BE49-F238E27FC236}">
                <a16:creationId xmlns:a16="http://schemas.microsoft.com/office/drawing/2014/main" id="{0E72AC81-0C93-FCA6-FB82-97ECE1F4E9C6}"/>
              </a:ext>
            </a:extLst>
          </p:cNvPr>
          <p:cNvSpPr/>
          <p:nvPr/>
        </p:nvSpPr>
        <p:spPr>
          <a:xfrm>
            <a:off x="1731738" y="5829714"/>
            <a:ext cx="900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中西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早川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07" name="直線​​コネクタ(S) 15">
            <a:extLst>
              <a:ext uri="{FF2B5EF4-FFF2-40B4-BE49-F238E27FC236}">
                <a16:creationId xmlns:a16="http://schemas.microsoft.com/office/drawing/2014/main" id="{8B351FAD-890E-8A83-8E67-5F13D7567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68" idx="2"/>
          </p:cNvCxnSpPr>
          <p:nvPr/>
        </p:nvCxnSpPr>
        <p:spPr>
          <a:xfrm flipV="1">
            <a:off x="4455311" y="3065947"/>
            <a:ext cx="0" cy="64992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​​コネクタ(S) 1">
            <a:extLst>
              <a:ext uri="{FF2B5EF4-FFF2-40B4-BE49-F238E27FC236}">
                <a16:creationId xmlns:a16="http://schemas.microsoft.com/office/drawing/2014/main" id="{921F75F7-1A92-5A67-5EC0-615BF89CE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4" idx="1"/>
            <a:endCxn id="171" idx="3"/>
          </p:cNvCxnSpPr>
          <p:nvPr/>
        </p:nvCxnSpPr>
        <p:spPr>
          <a:xfrm flipH="1">
            <a:off x="3760638" y="3715875"/>
            <a:ext cx="1819233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長方形 167">
            <a:extLst>
              <a:ext uri="{FF2B5EF4-FFF2-40B4-BE49-F238E27FC236}">
                <a16:creationId xmlns:a16="http://schemas.microsoft.com/office/drawing/2014/main" id="{2C3E762A-3E2D-842B-CF4F-2CC8B8833DAD}"/>
              </a:ext>
            </a:extLst>
          </p:cNvPr>
          <p:cNvSpPr/>
          <p:nvPr/>
        </p:nvSpPr>
        <p:spPr>
          <a:xfrm>
            <a:off x="2871746" y="5787599"/>
            <a:ext cx="900000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島田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瀧夲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花房</a:t>
            </a:r>
          </a:p>
        </p:txBody>
      </p:sp>
      <p:cxnSp>
        <p:nvCxnSpPr>
          <p:cNvPr id="216" name="直線​​コネクタ(S) 97">
            <a:extLst>
              <a:ext uri="{FF2B5EF4-FFF2-40B4-BE49-F238E27FC236}">
                <a16:creationId xmlns:a16="http://schemas.microsoft.com/office/drawing/2014/main" id="{1AC537A4-57F7-A055-E59D-15CE6608F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1" idx="2"/>
            <a:endCxn id="215" idx="0"/>
          </p:cNvCxnSpPr>
          <p:nvPr/>
        </p:nvCxnSpPr>
        <p:spPr>
          <a:xfrm>
            <a:off x="3310638" y="3985875"/>
            <a:ext cx="11108" cy="180172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長方形 173">
            <a:extLst>
              <a:ext uri="{FF2B5EF4-FFF2-40B4-BE49-F238E27FC236}">
                <a16:creationId xmlns:a16="http://schemas.microsoft.com/office/drawing/2014/main" id="{43510309-0D8F-4041-F2C7-3F2A37D25E65}"/>
              </a:ext>
            </a:extLst>
          </p:cNvPr>
          <p:cNvSpPr/>
          <p:nvPr/>
        </p:nvSpPr>
        <p:spPr>
          <a:xfrm>
            <a:off x="4742596" y="4631466"/>
            <a:ext cx="788202" cy="367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係長</a:t>
            </a: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宮崎</a:t>
            </a:r>
            <a:r>
              <a:rPr lang="ja-JP" altLang="en-US" sz="105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</p:txBody>
      </p:sp>
      <p:sp>
        <p:nvSpPr>
          <p:cNvPr id="278" name="長方形 173">
            <a:extLst>
              <a:ext uri="{FF2B5EF4-FFF2-40B4-BE49-F238E27FC236}">
                <a16:creationId xmlns:a16="http://schemas.microsoft.com/office/drawing/2014/main" id="{C9F6E009-2183-181D-991C-48740397234B}"/>
              </a:ext>
            </a:extLst>
          </p:cNvPr>
          <p:cNvSpPr/>
          <p:nvPr/>
        </p:nvSpPr>
        <p:spPr>
          <a:xfrm>
            <a:off x="5626488" y="4628039"/>
            <a:ext cx="788202" cy="367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係長</a:t>
            </a: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東谷　</a:t>
            </a:r>
          </a:p>
        </p:txBody>
      </p:sp>
      <p:sp>
        <p:nvSpPr>
          <p:cNvPr id="280" name="長方形 173">
            <a:extLst>
              <a:ext uri="{FF2B5EF4-FFF2-40B4-BE49-F238E27FC236}">
                <a16:creationId xmlns:a16="http://schemas.microsoft.com/office/drawing/2014/main" id="{DB0BB1F4-395E-09FA-8094-5D103374978B}"/>
              </a:ext>
            </a:extLst>
          </p:cNvPr>
          <p:cNvSpPr/>
          <p:nvPr/>
        </p:nvSpPr>
        <p:spPr>
          <a:xfrm>
            <a:off x="6479904" y="4628039"/>
            <a:ext cx="788202" cy="367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片山</a:t>
            </a:r>
            <a:r>
              <a:rPr lang="ja-JP" altLang="en-US" sz="105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</p:txBody>
      </p:sp>
      <p:cxnSp>
        <p:nvCxnSpPr>
          <p:cNvPr id="287" name="直線​​コネクタ(S) 15">
            <a:extLst>
              <a:ext uri="{FF2B5EF4-FFF2-40B4-BE49-F238E27FC236}">
                <a16:creationId xmlns:a16="http://schemas.microsoft.com/office/drawing/2014/main" id="{C4F520D2-07DB-02AB-AA94-85C61D59B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136697" y="4461940"/>
            <a:ext cx="1737308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線​​コネクタ(S) 97">
            <a:extLst>
              <a:ext uri="{FF2B5EF4-FFF2-40B4-BE49-F238E27FC236}">
                <a16:creationId xmlns:a16="http://schemas.microsoft.com/office/drawing/2014/main" id="{FC40675B-7415-63C8-B3CF-0E6E2F102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20" idx="0"/>
          </p:cNvCxnSpPr>
          <p:nvPr/>
        </p:nvCxnSpPr>
        <p:spPr>
          <a:xfrm>
            <a:off x="5136697" y="4464742"/>
            <a:ext cx="0" cy="16672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線​​コネクタ(S) 97">
            <a:extLst>
              <a:ext uri="{FF2B5EF4-FFF2-40B4-BE49-F238E27FC236}">
                <a16:creationId xmlns:a16="http://schemas.microsoft.com/office/drawing/2014/main" id="{A28D6299-404B-742E-A6B7-00D63E26E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80" idx="0"/>
          </p:cNvCxnSpPr>
          <p:nvPr/>
        </p:nvCxnSpPr>
        <p:spPr>
          <a:xfrm>
            <a:off x="6874005" y="4461940"/>
            <a:ext cx="0" cy="16609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線​​コネクタ(S) 97">
            <a:extLst>
              <a:ext uri="{FF2B5EF4-FFF2-40B4-BE49-F238E27FC236}">
                <a16:creationId xmlns:a16="http://schemas.microsoft.com/office/drawing/2014/main" id="{BE5F11AE-D835-1D80-FC8B-9CEE595DD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4" idx="2"/>
            <a:endCxn id="278" idx="0"/>
          </p:cNvCxnSpPr>
          <p:nvPr/>
        </p:nvCxnSpPr>
        <p:spPr>
          <a:xfrm flipH="1">
            <a:off x="6020589" y="3985875"/>
            <a:ext cx="9282" cy="64216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長方形 173">
            <a:extLst>
              <a:ext uri="{FF2B5EF4-FFF2-40B4-BE49-F238E27FC236}">
                <a16:creationId xmlns:a16="http://schemas.microsoft.com/office/drawing/2014/main" id="{7B1F6626-2C44-957A-3DDD-766E89546050}"/>
              </a:ext>
            </a:extLst>
          </p:cNvPr>
          <p:cNvSpPr/>
          <p:nvPr/>
        </p:nvSpPr>
        <p:spPr>
          <a:xfrm>
            <a:off x="4751950" y="5787599"/>
            <a:ext cx="788202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竹内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菅井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フィノ</a:t>
            </a:r>
            <a:endParaRPr lang="en-US" altLang="ja-JP" sz="105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ミフ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リズキ</a:t>
            </a:r>
            <a:r>
              <a:rPr lang="ja-JP" altLang="en-US" sz="105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</p:txBody>
      </p:sp>
      <p:sp>
        <p:nvSpPr>
          <p:cNvPr id="308" name="長方形 173">
            <a:extLst>
              <a:ext uri="{FF2B5EF4-FFF2-40B4-BE49-F238E27FC236}">
                <a16:creationId xmlns:a16="http://schemas.microsoft.com/office/drawing/2014/main" id="{EF518E7E-6818-980B-F213-9AED439ACD08}"/>
              </a:ext>
            </a:extLst>
          </p:cNvPr>
          <p:cNvSpPr/>
          <p:nvPr/>
        </p:nvSpPr>
        <p:spPr>
          <a:xfrm>
            <a:off x="3871476" y="5787599"/>
            <a:ext cx="788202" cy="90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海翔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アンガ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ファデル　</a:t>
            </a:r>
          </a:p>
        </p:txBody>
      </p:sp>
      <p:sp>
        <p:nvSpPr>
          <p:cNvPr id="309" name="長方形 173">
            <a:extLst>
              <a:ext uri="{FF2B5EF4-FFF2-40B4-BE49-F238E27FC236}">
                <a16:creationId xmlns:a16="http://schemas.microsoft.com/office/drawing/2014/main" id="{6AF13EC9-BC77-F063-7342-F641EB4A5DDB}"/>
              </a:ext>
            </a:extLst>
          </p:cNvPr>
          <p:cNvSpPr/>
          <p:nvPr/>
        </p:nvSpPr>
        <p:spPr>
          <a:xfrm>
            <a:off x="5626611" y="5787599"/>
            <a:ext cx="788202" cy="90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下副田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井上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ウィスヌ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アルド</a:t>
            </a:r>
          </a:p>
        </p:txBody>
      </p:sp>
      <p:sp>
        <p:nvSpPr>
          <p:cNvPr id="310" name="長方形 173">
            <a:extLst>
              <a:ext uri="{FF2B5EF4-FFF2-40B4-BE49-F238E27FC236}">
                <a16:creationId xmlns:a16="http://schemas.microsoft.com/office/drawing/2014/main" id="{8B5B2CA7-73FC-622F-EB78-D43FB2591AFC}"/>
              </a:ext>
            </a:extLst>
          </p:cNvPr>
          <p:cNvSpPr/>
          <p:nvPr/>
        </p:nvSpPr>
        <p:spPr>
          <a:xfrm>
            <a:off x="6483983" y="5788065"/>
            <a:ext cx="788202" cy="90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長谷川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ノヴァル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エディ</a:t>
            </a:r>
            <a:endParaRPr lang="en-US" altLang="ja-JP" sz="105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シチョウ</a:t>
            </a:r>
          </a:p>
        </p:txBody>
      </p:sp>
      <p:cxnSp>
        <p:nvCxnSpPr>
          <p:cNvPr id="311" name="直線​​コネクタ(S) 97">
            <a:extLst>
              <a:ext uri="{FF2B5EF4-FFF2-40B4-BE49-F238E27FC236}">
                <a16:creationId xmlns:a16="http://schemas.microsoft.com/office/drawing/2014/main" id="{6001439D-A942-6CAF-A0B7-855A3CD0D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80" idx="2"/>
            <a:endCxn id="310" idx="0"/>
          </p:cNvCxnSpPr>
          <p:nvPr/>
        </p:nvCxnSpPr>
        <p:spPr>
          <a:xfrm>
            <a:off x="6874005" y="4995416"/>
            <a:ext cx="4079" cy="79264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線​​コネクタ(S) 97">
            <a:extLst>
              <a:ext uri="{FF2B5EF4-FFF2-40B4-BE49-F238E27FC236}">
                <a16:creationId xmlns:a16="http://schemas.microsoft.com/office/drawing/2014/main" id="{8D06FFF4-AADB-6E2F-6C5F-C095D784D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8" idx="2"/>
            <a:endCxn id="309" idx="0"/>
          </p:cNvCxnSpPr>
          <p:nvPr/>
        </p:nvCxnSpPr>
        <p:spPr>
          <a:xfrm>
            <a:off x="6020589" y="4995416"/>
            <a:ext cx="123" cy="79218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直線​​コネクタ(S) 97">
            <a:extLst>
              <a:ext uri="{FF2B5EF4-FFF2-40B4-BE49-F238E27FC236}">
                <a16:creationId xmlns:a16="http://schemas.microsoft.com/office/drawing/2014/main" id="{8503FED3-214B-AE31-0CBA-A68545953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20" idx="2"/>
            <a:endCxn id="307" idx="0"/>
          </p:cNvCxnSpPr>
          <p:nvPr/>
        </p:nvCxnSpPr>
        <p:spPr>
          <a:xfrm>
            <a:off x="5136697" y="4998843"/>
            <a:ext cx="9354" cy="78875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線​​コネクタ(S) 97">
            <a:extLst>
              <a:ext uri="{FF2B5EF4-FFF2-40B4-BE49-F238E27FC236}">
                <a16:creationId xmlns:a16="http://schemas.microsoft.com/office/drawing/2014/main" id="{18132EDF-817E-90A8-FA37-7564FC25E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308" idx="0"/>
          </p:cNvCxnSpPr>
          <p:nvPr/>
        </p:nvCxnSpPr>
        <p:spPr>
          <a:xfrm flipH="1">
            <a:off x="4265577" y="4443550"/>
            <a:ext cx="13542" cy="134404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線​​コネクタ(S) 97">
            <a:extLst>
              <a:ext uri="{FF2B5EF4-FFF2-40B4-BE49-F238E27FC236}">
                <a16:creationId xmlns:a16="http://schemas.microsoft.com/office/drawing/2014/main" id="{FB033CEA-9AEE-5CD8-7D2F-A13E5950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4" idx="2"/>
          </p:cNvCxnSpPr>
          <p:nvPr/>
        </p:nvCxnSpPr>
        <p:spPr>
          <a:xfrm flipH="1">
            <a:off x="4279119" y="3985875"/>
            <a:ext cx="1750752" cy="45742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線​​コネクタ(S) 1">
            <a:extLst>
              <a:ext uri="{FF2B5EF4-FFF2-40B4-BE49-F238E27FC236}">
                <a16:creationId xmlns:a16="http://schemas.microsoft.com/office/drawing/2014/main" id="{DDBA8D87-F02E-65E6-FA5F-67CFE80AE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49" idx="1"/>
            <a:endCxn id="177" idx="3"/>
          </p:cNvCxnSpPr>
          <p:nvPr/>
        </p:nvCxnSpPr>
        <p:spPr>
          <a:xfrm flipH="1">
            <a:off x="1891364" y="2795947"/>
            <a:ext cx="459495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9" name="長方形 173">
            <a:extLst>
              <a:ext uri="{FF2B5EF4-FFF2-40B4-BE49-F238E27FC236}">
                <a16:creationId xmlns:a16="http://schemas.microsoft.com/office/drawing/2014/main" id="{D4E1B609-F8A6-24DC-C24C-C8E9FF102D74}"/>
              </a:ext>
            </a:extLst>
          </p:cNvPr>
          <p:cNvSpPr/>
          <p:nvPr/>
        </p:nvSpPr>
        <p:spPr>
          <a:xfrm>
            <a:off x="2350859" y="2558979"/>
            <a:ext cx="1080000" cy="47393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solidFill>
              <a:schemeClr val="accent5">
                <a:lumMod val="40000"/>
                <a:lumOff val="60000"/>
              </a:scheme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設計課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マノズ</a:t>
            </a:r>
          </a:p>
        </p:txBody>
      </p:sp>
      <p:cxnSp>
        <p:nvCxnSpPr>
          <p:cNvPr id="36" name="直線​​コネクタ(S) 1">
            <a:extLst>
              <a:ext uri="{FF2B5EF4-FFF2-40B4-BE49-F238E27FC236}">
                <a16:creationId xmlns:a16="http://schemas.microsoft.com/office/drawing/2014/main" id="{667EE392-CF14-520E-717F-5C1BA1788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68" idx="1"/>
            <a:endCxn id="349" idx="3"/>
          </p:cNvCxnSpPr>
          <p:nvPr/>
        </p:nvCxnSpPr>
        <p:spPr>
          <a:xfrm flipH="1">
            <a:off x="3430859" y="2795947"/>
            <a:ext cx="57445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長方形 194">
            <a:extLst>
              <a:ext uri="{FF2B5EF4-FFF2-40B4-BE49-F238E27FC236}">
                <a16:creationId xmlns:a16="http://schemas.microsoft.com/office/drawing/2014/main" id="{8CB68B77-E7D3-B389-15BE-7236C68A8F53}"/>
              </a:ext>
            </a:extLst>
          </p:cNvPr>
          <p:cNvSpPr/>
          <p:nvPr/>
        </p:nvSpPr>
        <p:spPr>
          <a:xfrm>
            <a:off x="10806729" y="2523857"/>
            <a:ext cx="900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部長</a:t>
            </a:r>
            <a:endParaRPr lang="en-US" altLang="ja-JP" sz="1050" b="1" dirty="0">
              <a:solidFill>
                <a:schemeClr val="accent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ja-JP" altLang="en-US" sz="1050" dirty="0">
              <a:solidFill>
                <a:schemeClr val="accent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3" name="長方形 185">
            <a:extLst>
              <a:ext uri="{FF2B5EF4-FFF2-40B4-BE49-F238E27FC236}">
                <a16:creationId xmlns:a16="http://schemas.microsoft.com/office/drawing/2014/main" id="{16953AA8-757A-CFE9-78E2-4A3FE03F8DB9}"/>
              </a:ext>
            </a:extLst>
          </p:cNvPr>
          <p:cNvSpPr/>
          <p:nvPr/>
        </p:nvSpPr>
        <p:spPr>
          <a:xfrm>
            <a:off x="8131445" y="2539436"/>
            <a:ext cx="900000" cy="540000"/>
          </a:xfrm>
          <a:prstGeom prst="rect">
            <a:avLst/>
          </a:prstGeom>
          <a:solidFill>
            <a:srgbClr val="FECAFA">
              <a:alpha val="69804"/>
            </a:srgb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050" b="1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部長</a:t>
            </a:r>
            <a:endParaRPr lang="en-US" altLang="ja-JP" sz="1050" b="1" dirty="0">
              <a:solidFill>
                <a:schemeClr val="accent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ja-JP" altLang="en-US" sz="1050" dirty="0">
              <a:solidFill>
                <a:schemeClr val="accent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46" name="直線​​コネクタ(S) 97">
            <a:extLst>
              <a:ext uri="{FF2B5EF4-FFF2-40B4-BE49-F238E27FC236}">
                <a16:creationId xmlns:a16="http://schemas.microsoft.com/office/drawing/2014/main" id="{F59CFAE1-C085-09F8-64FA-1EB6FD2B6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0" idx="2"/>
          </p:cNvCxnSpPr>
          <p:nvPr/>
        </p:nvCxnSpPr>
        <p:spPr>
          <a:xfrm flipH="1">
            <a:off x="11247616" y="3063857"/>
            <a:ext cx="9113" cy="165808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線​​コネクタ(S) 97">
            <a:extLst>
              <a:ext uri="{FF2B5EF4-FFF2-40B4-BE49-F238E27FC236}">
                <a16:creationId xmlns:a16="http://schemas.microsoft.com/office/drawing/2014/main" id="{D8265AF6-161F-A205-E9C4-A3F24A2B6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3" idx="2"/>
          </p:cNvCxnSpPr>
          <p:nvPr/>
        </p:nvCxnSpPr>
        <p:spPr>
          <a:xfrm>
            <a:off x="8581445" y="3079436"/>
            <a:ext cx="11257" cy="164250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タイトル 3" descr="装飾要素">
            <a:extLst>
              <a:ext uri="{FF2B5EF4-FFF2-40B4-BE49-F238E27FC236}">
                <a16:creationId xmlns:a16="http://schemas.microsoft.com/office/drawing/2014/main" id="{988A4727-D4DD-45FA-461A-61129D133568}"/>
              </a:ext>
            </a:extLst>
          </p:cNvPr>
          <p:cNvSpPr txBox="1">
            <a:spLocks/>
          </p:cNvSpPr>
          <p:nvPr/>
        </p:nvSpPr>
        <p:spPr>
          <a:xfrm>
            <a:off x="10517080" y="8185612"/>
            <a:ext cx="2050595" cy="853352"/>
          </a:xfrm>
          <a:prstGeom prst="rect">
            <a:avLst/>
          </a:prstGeom>
        </p:spPr>
        <p:txBody>
          <a:bodyPr vert="horz" lIns="91440" tIns="87086" rIns="174171" bIns="87086" rtlCol="0" anchor="ctr">
            <a:noAutofit/>
          </a:bodyPr>
          <a:lstStyle>
            <a:lvl1pPr algn="l" defTabSz="9145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合計</a:t>
            </a:r>
            <a:r>
              <a:rPr lang="en-US" altLang="ja-JP" dirty="0"/>
              <a:t>49</a:t>
            </a:r>
            <a:r>
              <a:rPr lang="ja-JP" altLang="en-US" dirty="0"/>
              <a:t>名</a:t>
            </a:r>
          </a:p>
        </p:txBody>
      </p:sp>
      <p:sp>
        <p:nvSpPr>
          <p:cNvPr id="159" name="テキスト プレースホルダー 4">
            <a:extLst>
              <a:ext uri="{FF2B5EF4-FFF2-40B4-BE49-F238E27FC236}">
                <a16:creationId xmlns:a16="http://schemas.microsoft.com/office/drawing/2014/main" id="{BB953F6E-F06D-9CDC-35B1-A321267D5B48}"/>
              </a:ext>
            </a:extLst>
          </p:cNvPr>
          <p:cNvSpPr txBox="1">
            <a:spLocks/>
          </p:cNvSpPr>
          <p:nvPr/>
        </p:nvSpPr>
        <p:spPr>
          <a:xfrm>
            <a:off x="10545309" y="8810474"/>
            <a:ext cx="1204755" cy="365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559" rtl="0" eaLnBrk="1" latinLnBrk="0" hangingPunct="1">
              <a:lnSpc>
                <a:spcPct val="90000"/>
              </a:lnSpc>
              <a:spcBef>
                <a:spcPts val="899"/>
              </a:spcBef>
              <a:buFont typeface="Arial" panose="020B0604020202020204" pitchFamily="34" charset="0"/>
              <a:buNone/>
              <a:defRPr kumimoji="1" sz="20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918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1143198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600478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2057757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5037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317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596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76" indent="-228639" algn="l" defTabSz="914559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変動随時更新</a:t>
            </a: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7395C658-8559-EDC6-0F4B-72294B91E01A}"/>
              </a:ext>
            </a:extLst>
          </p:cNvPr>
          <p:cNvSpPr txBox="1"/>
          <p:nvPr/>
        </p:nvSpPr>
        <p:spPr>
          <a:xfrm>
            <a:off x="10325550" y="7544674"/>
            <a:ext cx="24336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黒　正分建設工業　</a:t>
            </a:r>
            <a:r>
              <a:rPr kumimoji="1" lang="en-US" altLang="ja-JP" sz="1400" dirty="0"/>
              <a:t>12</a:t>
            </a:r>
            <a:r>
              <a:rPr kumimoji="1" lang="ja-JP" altLang="en-US" sz="1400" dirty="0"/>
              <a:t>名</a:t>
            </a:r>
            <a:endParaRPr kumimoji="1" lang="en-US" altLang="ja-JP" sz="1400" dirty="0"/>
          </a:p>
          <a:p>
            <a:r>
              <a:rPr kumimoji="1" lang="ja-JP" altLang="en-US" sz="1400" dirty="0">
                <a:solidFill>
                  <a:srgbClr val="0070C0"/>
                </a:solidFill>
              </a:rPr>
              <a:t>青　ショウテック　</a:t>
            </a:r>
            <a:r>
              <a:rPr kumimoji="1" lang="en-US" altLang="ja-JP" sz="1400" dirty="0">
                <a:solidFill>
                  <a:srgbClr val="0070C0"/>
                </a:solidFill>
              </a:rPr>
              <a:t>31</a:t>
            </a:r>
            <a:r>
              <a:rPr kumimoji="1" lang="ja-JP" altLang="en-US" sz="1400" dirty="0">
                <a:solidFill>
                  <a:srgbClr val="0070C0"/>
                </a:solidFill>
              </a:rPr>
              <a:t>名</a:t>
            </a:r>
            <a:endParaRPr kumimoji="1" lang="en-US" altLang="ja-JP" sz="1400" dirty="0">
              <a:solidFill>
                <a:srgbClr val="0070C0"/>
              </a:solidFill>
            </a:endParaRPr>
          </a:p>
          <a:p>
            <a:r>
              <a:rPr kumimoji="1" lang="ja-JP" altLang="en-US" sz="1400" dirty="0">
                <a:solidFill>
                  <a:srgbClr val="FF0000"/>
                </a:solidFill>
              </a:rPr>
              <a:t>赤　プロテック　　</a:t>
            </a:r>
            <a:r>
              <a:rPr kumimoji="1" lang="en-US" altLang="ja-JP" sz="1400" dirty="0">
                <a:solidFill>
                  <a:srgbClr val="FF0000"/>
                </a:solidFill>
              </a:rPr>
              <a:t>6</a:t>
            </a:r>
            <a:r>
              <a:rPr kumimoji="1" lang="ja-JP" altLang="en-US" sz="1400" dirty="0">
                <a:solidFill>
                  <a:srgbClr val="FF0000"/>
                </a:solidFill>
              </a:rPr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2377164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長方形 17">
            <a:extLst>
              <a:ext uri="{FF2B5EF4-FFF2-40B4-BE49-F238E27FC236}">
                <a16:creationId xmlns:a16="http://schemas.microsoft.com/office/drawing/2014/main" id="{E1F3C58B-C474-0611-899C-3CD6959C0E23}"/>
              </a:ext>
            </a:extLst>
          </p:cNvPr>
          <p:cNvSpPr/>
          <p:nvPr/>
        </p:nvSpPr>
        <p:spPr>
          <a:xfrm>
            <a:off x="5240532" y="806360"/>
            <a:ext cx="18288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代表取締役社長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6" name="タイトル 3" descr="装飾要素">
            <a:extLst>
              <a:ext uri="{FF2B5EF4-FFF2-40B4-BE49-F238E27FC236}">
                <a16:creationId xmlns:a16="http://schemas.microsoft.com/office/drawing/2014/main" id="{B90F9903-5723-2157-B779-C8FA46193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19" y="228367"/>
            <a:ext cx="3253502" cy="2032596"/>
          </a:xfrm>
        </p:spPr>
        <p:txBody>
          <a:bodyPr vert="horz" lIns="91440" tIns="87086" rIns="174171" bIns="87086" rtlCol="0" anchor="ctr">
            <a:noAutofit/>
          </a:bodyPr>
          <a:lstStyle/>
          <a:p>
            <a:pPr rtl="0"/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2034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b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SYOUBUN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‘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s</a:t>
            </a:r>
            <a:b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正分建設工業</a:t>
            </a:r>
            <a:b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ショウテック</a:t>
            </a:r>
            <a:b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プロテック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" name="直線​​コネクタ(S) 200">
            <a:extLst>
              <a:ext uri="{FF2B5EF4-FFF2-40B4-BE49-F238E27FC236}">
                <a16:creationId xmlns:a16="http://schemas.microsoft.com/office/drawing/2014/main" id="{485C3836-2AB7-8BDF-EB14-34FAEC8E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" idx="0"/>
            <a:endCxn id="5" idx="2"/>
          </p:cNvCxnSpPr>
          <p:nvPr/>
        </p:nvCxnSpPr>
        <p:spPr>
          <a:xfrm flipV="1">
            <a:off x="6154932" y="1393539"/>
            <a:ext cx="0" cy="52296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長方形 17">
            <a:extLst>
              <a:ext uri="{FF2B5EF4-FFF2-40B4-BE49-F238E27FC236}">
                <a16:creationId xmlns:a16="http://schemas.microsoft.com/office/drawing/2014/main" id="{A920D9D5-2923-9116-DABA-C7DF1A052A71}"/>
              </a:ext>
            </a:extLst>
          </p:cNvPr>
          <p:cNvSpPr/>
          <p:nvPr/>
        </p:nvSpPr>
        <p:spPr>
          <a:xfrm>
            <a:off x="7213752" y="1378286"/>
            <a:ext cx="1828800" cy="440316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監査役・顧問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1" name="直線​​コネクタ(S) 200">
            <a:extLst>
              <a:ext uri="{FF2B5EF4-FFF2-40B4-BE49-F238E27FC236}">
                <a16:creationId xmlns:a16="http://schemas.microsoft.com/office/drawing/2014/main" id="{E6A30324-7F0A-3E25-74B3-5562CC76B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6173950" y="1598444"/>
            <a:ext cx="103980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長方形 17">
            <a:extLst>
              <a:ext uri="{FF2B5EF4-FFF2-40B4-BE49-F238E27FC236}">
                <a16:creationId xmlns:a16="http://schemas.microsoft.com/office/drawing/2014/main" id="{058B3A75-34EA-6AE3-1198-F40CC73B9A29}"/>
              </a:ext>
            </a:extLst>
          </p:cNvPr>
          <p:cNvSpPr/>
          <p:nvPr/>
        </p:nvSpPr>
        <p:spPr>
          <a:xfrm>
            <a:off x="5240532" y="1916499"/>
            <a:ext cx="18288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代表取締役副社長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17" name="直線​​コネクタ(S) 200">
            <a:extLst>
              <a:ext uri="{FF2B5EF4-FFF2-40B4-BE49-F238E27FC236}">
                <a16:creationId xmlns:a16="http://schemas.microsoft.com/office/drawing/2014/main" id="{DF463A5A-077B-32D0-1564-828696FB3F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3" idx="1"/>
            <a:endCxn id="15" idx="3"/>
          </p:cNvCxnSpPr>
          <p:nvPr/>
        </p:nvCxnSpPr>
        <p:spPr>
          <a:xfrm flipH="1" flipV="1">
            <a:off x="7069332" y="2210089"/>
            <a:ext cx="1050417" cy="42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​​コネクタ(S) 200">
            <a:extLst>
              <a:ext uri="{FF2B5EF4-FFF2-40B4-BE49-F238E27FC236}">
                <a16:creationId xmlns:a16="http://schemas.microsoft.com/office/drawing/2014/main" id="{E7B9E2DD-E0FC-5BB1-1973-A4C763768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" idx="1"/>
            <a:endCxn id="24" idx="3"/>
          </p:cNvCxnSpPr>
          <p:nvPr/>
        </p:nvCxnSpPr>
        <p:spPr>
          <a:xfrm flipH="1">
            <a:off x="4190115" y="2210089"/>
            <a:ext cx="1050417" cy="112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長方形 17">
            <a:extLst>
              <a:ext uri="{FF2B5EF4-FFF2-40B4-BE49-F238E27FC236}">
                <a16:creationId xmlns:a16="http://schemas.microsoft.com/office/drawing/2014/main" id="{E95A6C50-9F2E-2517-1793-7CC58DD7DE9F}"/>
              </a:ext>
            </a:extLst>
          </p:cNvPr>
          <p:cNvSpPr/>
          <p:nvPr/>
        </p:nvSpPr>
        <p:spPr>
          <a:xfrm>
            <a:off x="8119749" y="1916919"/>
            <a:ext cx="18288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専務取締役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24" name="長方形 17">
            <a:extLst>
              <a:ext uri="{FF2B5EF4-FFF2-40B4-BE49-F238E27FC236}">
                <a16:creationId xmlns:a16="http://schemas.microsoft.com/office/drawing/2014/main" id="{0CDFAE93-8DC2-AA20-2DF5-EBEE93AE58C8}"/>
              </a:ext>
            </a:extLst>
          </p:cNvPr>
          <p:cNvSpPr/>
          <p:nvPr/>
        </p:nvSpPr>
        <p:spPr>
          <a:xfrm>
            <a:off x="2361315" y="1927699"/>
            <a:ext cx="18288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常務取締役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29" name="直線​​コネクタ(S) 200">
            <a:extLst>
              <a:ext uri="{FF2B5EF4-FFF2-40B4-BE49-F238E27FC236}">
                <a16:creationId xmlns:a16="http://schemas.microsoft.com/office/drawing/2014/main" id="{E4317CEA-A38E-259C-C3F6-B425EA69E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7" idx="0"/>
            <a:endCxn id="24" idx="2"/>
          </p:cNvCxnSpPr>
          <p:nvPr/>
        </p:nvCxnSpPr>
        <p:spPr>
          <a:xfrm flipV="1">
            <a:off x="3275715" y="2514878"/>
            <a:ext cx="0" cy="51586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​​コネクタ(S) 200">
            <a:extLst>
              <a:ext uri="{FF2B5EF4-FFF2-40B4-BE49-F238E27FC236}">
                <a16:creationId xmlns:a16="http://schemas.microsoft.com/office/drawing/2014/main" id="{343E50B5-847F-2542-1177-CA8D6C29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8" idx="0"/>
            <a:endCxn id="15" idx="2"/>
          </p:cNvCxnSpPr>
          <p:nvPr/>
        </p:nvCxnSpPr>
        <p:spPr>
          <a:xfrm flipV="1">
            <a:off x="6154932" y="2503678"/>
            <a:ext cx="0" cy="52456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​​コネクタ(S) 200">
            <a:extLst>
              <a:ext uri="{FF2B5EF4-FFF2-40B4-BE49-F238E27FC236}">
                <a16:creationId xmlns:a16="http://schemas.microsoft.com/office/drawing/2014/main" id="{C6278F4C-E9D3-B146-D4E7-D166C4295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0"/>
            <a:endCxn id="23" idx="2"/>
          </p:cNvCxnSpPr>
          <p:nvPr/>
        </p:nvCxnSpPr>
        <p:spPr>
          <a:xfrm flipV="1">
            <a:off x="9018484" y="2504098"/>
            <a:ext cx="15665" cy="52679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長方形 17">
            <a:extLst>
              <a:ext uri="{FF2B5EF4-FFF2-40B4-BE49-F238E27FC236}">
                <a16:creationId xmlns:a16="http://schemas.microsoft.com/office/drawing/2014/main" id="{0ABBAA75-3B32-C214-B70F-3CDDA68ADFBB}"/>
              </a:ext>
            </a:extLst>
          </p:cNvPr>
          <p:cNvSpPr/>
          <p:nvPr/>
        </p:nvSpPr>
        <p:spPr>
          <a:xfrm>
            <a:off x="2361315" y="3030747"/>
            <a:ext cx="1828800" cy="769121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執行役員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仮設事業部長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38" name="長方形 17">
            <a:extLst>
              <a:ext uri="{FF2B5EF4-FFF2-40B4-BE49-F238E27FC236}">
                <a16:creationId xmlns:a16="http://schemas.microsoft.com/office/drawing/2014/main" id="{E9425541-BCD3-AA3E-5D46-78B4DE10D65C}"/>
              </a:ext>
            </a:extLst>
          </p:cNvPr>
          <p:cNvSpPr/>
          <p:nvPr/>
        </p:nvSpPr>
        <p:spPr>
          <a:xfrm>
            <a:off x="5240532" y="3028245"/>
            <a:ext cx="1828800" cy="769121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執行役員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総務部長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39" name="長方形 17">
            <a:extLst>
              <a:ext uri="{FF2B5EF4-FFF2-40B4-BE49-F238E27FC236}">
                <a16:creationId xmlns:a16="http://schemas.microsoft.com/office/drawing/2014/main" id="{F85EDFF6-7DDC-D827-843F-A4C9769F5446}"/>
              </a:ext>
            </a:extLst>
          </p:cNvPr>
          <p:cNvSpPr/>
          <p:nvPr/>
        </p:nvSpPr>
        <p:spPr>
          <a:xfrm>
            <a:off x="8104084" y="3030892"/>
            <a:ext cx="1828800" cy="763826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執行役員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施工管理事業部長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49" name="長方形 17">
            <a:extLst>
              <a:ext uri="{FF2B5EF4-FFF2-40B4-BE49-F238E27FC236}">
                <a16:creationId xmlns:a16="http://schemas.microsoft.com/office/drawing/2014/main" id="{0E91CFEE-1515-CF88-5823-0C860EDD4FEB}"/>
              </a:ext>
            </a:extLst>
          </p:cNvPr>
          <p:cNvSpPr/>
          <p:nvPr/>
        </p:nvSpPr>
        <p:spPr>
          <a:xfrm>
            <a:off x="5697732" y="4254927"/>
            <a:ext cx="9144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総務部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50" name="長方形 17">
            <a:extLst>
              <a:ext uri="{FF2B5EF4-FFF2-40B4-BE49-F238E27FC236}">
                <a16:creationId xmlns:a16="http://schemas.microsoft.com/office/drawing/2014/main" id="{F5836DA6-CAE6-D9B4-80C6-3D8479BB886B}"/>
              </a:ext>
            </a:extLst>
          </p:cNvPr>
          <p:cNvSpPr/>
          <p:nvPr/>
        </p:nvSpPr>
        <p:spPr>
          <a:xfrm>
            <a:off x="4621989" y="4254928"/>
            <a:ext cx="9144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設計部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51" name="長方形 17">
            <a:extLst>
              <a:ext uri="{FF2B5EF4-FFF2-40B4-BE49-F238E27FC236}">
                <a16:creationId xmlns:a16="http://schemas.microsoft.com/office/drawing/2014/main" id="{F9FB702D-0108-2DE3-76A0-44F34B7DD74A}"/>
              </a:ext>
            </a:extLst>
          </p:cNvPr>
          <p:cNvSpPr/>
          <p:nvPr/>
        </p:nvSpPr>
        <p:spPr>
          <a:xfrm>
            <a:off x="6819603" y="4257459"/>
            <a:ext cx="9144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営業部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56" name="直線​​コネクタ(S) 200">
            <a:extLst>
              <a:ext uri="{FF2B5EF4-FFF2-40B4-BE49-F238E27FC236}">
                <a16:creationId xmlns:a16="http://schemas.microsoft.com/office/drawing/2014/main" id="{B7A1A310-23C5-79B2-B3A4-A4F26F2B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9" idx="0"/>
            <a:endCxn id="38" idx="2"/>
          </p:cNvCxnSpPr>
          <p:nvPr/>
        </p:nvCxnSpPr>
        <p:spPr>
          <a:xfrm flipV="1">
            <a:off x="6154932" y="3797366"/>
            <a:ext cx="0" cy="45756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​​コネクタ(S) 200">
            <a:extLst>
              <a:ext uri="{FF2B5EF4-FFF2-40B4-BE49-F238E27FC236}">
                <a16:creationId xmlns:a16="http://schemas.microsoft.com/office/drawing/2014/main" id="{1BFCF54A-872B-EDAF-EC50-7DF8D828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9" idx="1"/>
            <a:endCxn id="50" idx="3"/>
          </p:cNvCxnSpPr>
          <p:nvPr/>
        </p:nvCxnSpPr>
        <p:spPr>
          <a:xfrm flipH="1">
            <a:off x="5536389" y="4548517"/>
            <a:ext cx="161343" cy="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​​コネクタ(S) 200">
            <a:extLst>
              <a:ext uri="{FF2B5EF4-FFF2-40B4-BE49-F238E27FC236}">
                <a16:creationId xmlns:a16="http://schemas.microsoft.com/office/drawing/2014/main" id="{EE2B6744-1D35-FBC0-5FBD-D1E8D88AB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1" idx="1"/>
            <a:endCxn id="49" idx="3"/>
          </p:cNvCxnSpPr>
          <p:nvPr/>
        </p:nvCxnSpPr>
        <p:spPr>
          <a:xfrm flipH="1" flipV="1">
            <a:off x="6612132" y="4548517"/>
            <a:ext cx="207471" cy="253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​​コネクタ(S) 200">
            <a:extLst>
              <a:ext uri="{FF2B5EF4-FFF2-40B4-BE49-F238E27FC236}">
                <a16:creationId xmlns:a16="http://schemas.microsoft.com/office/drawing/2014/main" id="{B7E75E98-14FA-87C3-4F88-E9C733A7E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0" idx="1"/>
            <a:endCxn id="72" idx="3"/>
          </p:cNvCxnSpPr>
          <p:nvPr/>
        </p:nvCxnSpPr>
        <p:spPr>
          <a:xfrm flipH="1">
            <a:off x="1370335" y="4548518"/>
            <a:ext cx="3251654" cy="938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​​コネクタ(S) 200">
            <a:extLst>
              <a:ext uri="{FF2B5EF4-FFF2-40B4-BE49-F238E27FC236}">
                <a16:creationId xmlns:a16="http://schemas.microsoft.com/office/drawing/2014/main" id="{46D662FA-86EC-0537-C95B-BF5512471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51" idx="3"/>
          </p:cNvCxnSpPr>
          <p:nvPr/>
        </p:nvCxnSpPr>
        <p:spPr>
          <a:xfrm flipH="1">
            <a:off x="7734003" y="4546826"/>
            <a:ext cx="3966783" cy="422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長方形 17">
            <a:extLst>
              <a:ext uri="{FF2B5EF4-FFF2-40B4-BE49-F238E27FC236}">
                <a16:creationId xmlns:a16="http://schemas.microsoft.com/office/drawing/2014/main" id="{04A28E0A-CB0A-0534-F947-3F6511F557A3}"/>
              </a:ext>
            </a:extLst>
          </p:cNvPr>
          <p:cNvSpPr/>
          <p:nvPr/>
        </p:nvSpPr>
        <p:spPr>
          <a:xfrm>
            <a:off x="213140" y="4264315"/>
            <a:ext cx="1157195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安全管理部長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74" name="長方形 17">
            <a:extLst>
              <a:ext uri="{FF2B5EF4-FFF2-40B4-BE49-F238E27FC236}">
                <a16:creationId xmlns:a16="http://schemas.microsoft.com/office/drawing/2014/main" id="{C5952282-561A-A6AE-71BF-9316BABDC96B}"/>
              </a:ext>
            </a:extLst>
          </p:cNvPr>
          <p:cNvSpPr/>
          <p:nvPr/>
        </p:nvSpPr>
        <p:spPr>
          <a:xfrm>
            <a:off x="937995" y="5168883"/>
            <a:ext cx="9144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運送部　　　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76" name="長方形 17">
            <a:extLst>
              <a:ext uri="{FF2B5EF4-FFF2-40B4-BE49-F238E27FC236}">
                <a16:creationId xmlns:a16="http://schemas.microsoft.com/office/drawing/2014/main" id="{5E5B7150-C179-F923-0367-1C8654D9A605}"/>
              </a:ext>
            </a:extLst>
          </p:cNvPr>
          <p:cNvSpPr/>
          <p:nvPr/>
        </p:nvSpPr>
        <p:spPr>
          <a:xfrm>
            <a:off x="2693187" y="5168883"/>
            <a:ext cx="1191017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機材管理部長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77" name="長方形 17">
            <a:extLst>
              <a:ext uri="{FF2B5EF4-FFF2-40B4-BE49-F238E27FC236}">
                <a16:creationId xmlns:a16="http://schemas.microsoft.com/office/drawing/2014/main" id="{3D599A07-CEA9-EF75-78BD-CC1F6E2991E0}"/>
              </a:ext>
            </a:extLst>
          </p:cNvPr>
          <p:cNvSpPr/>
          <p:nvPr/>
        </p:nvSpPr>
        <p:spPr>
          <a:xfrm>
            <a:off x="4330383" y="5168883"/>
            <a:ext cx="9144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仮設工事部部長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81" name="直線​​コネクタ(S) 200">
            <a:extLst>
              <a:ext uri="{FF2B5EF4-FFF2-40B4-BE49-F238E27FC236}">
                <a16:creationId xmlns:a16="http://schemas.microsoft.com/office/drawing/2014/main" id="{756608EF-76C8-3CE1-AED4-9E701218E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7" idx="2"/>
            <a:endCxn id="76" idx="0"/>
          </p:cNvCxnSpPr>
          <p:nvPr/>
        </p:nvCxnSpPr>
        <p:spPr>
          <a:xfrm>
            <a:off x="3275715" y="3799868"/>
            <a:ext cx="12981" cy="13690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​​コネクタ(S) 200">
            <a:extLst>
              <a:ext uri="{FF2B5EF4-FFF2-40B4-BE49-F238E27FC236}">
                <a16:creationId xmlns:a16="http://schemas.microsoft.com/office/drawing/2014/main" id="{BCFDDA74-79DF-ED95-F21C-049BC4414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6" idx="1"/>
            <a:endCxn id="74" idx="3"/>
          </p:cNvCxnSpPr>
          <p:nvPr/>
        </p:nvCxnSpPr>
        <p:spPr>
          <a:xfrm flipH="1">
            <a:off x="1852395" y="5462473"/>
            <a:ext cx="84079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​​コネクタ(S) 200">
            <a:extLst>
              <a:ext uri="{FF2B5EF4-FFF2-40B4-BE49-F238E27FC236}">
                <a16:creationId xmlns:a16="http://schemas.microsoft.com/office/drawing/2014/main" id="{A39A746C-335B-33F5-C075-FA814353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7" idx="1"/>
            <a:endCxn id="76" idx="3"/>
          </p:cNvCxnSpPr>
          <p:nvPr/>
        </p:nvCxnSpPr>
        <p:spPr>
          <a:xfrm flipH="1">
            <a:off x="3884204" y="5462473"/>
            <a:ext cx="446179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​​コネクタ(S) 200">
            <a:extLst>
              <a:ext uri="{FF2B5EF4-FFF2-40B4-BE49-F238E27FC236}">
                <a16:creationId xmlns:a16="http://schemas.microsoft.com/office/drawing/2014/main" id="{C2D6F927-1761-02E4-B693-ACD68A63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8" idx="0"/>
            <a:endCxn id="49" idx="2"/>
          </p:cNvCxnSpPr>
          <p:nvPr/>
        </p:nvCxnSpPr>
        <p:spPr>
          <a:xfrm flipV="1">
            <a:off x="6154932" y="4842106"/>
            <a:ext cx="0" cy="32677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長方形 17">
            <a:extLst>
              <a:ext uri="{FF2B5EF4-FFF2-40B4-BE49-F238E27FC236}">
                <a16:creationId xmlns:a16="http://schemas.microsoft.com/office/drawing/2014/main" id="{A4CC753C-870B-F8EB-2FC7-D043CAEFA24A}"/>
              </a:ext>
            </a:extLst>
          </p:cNvPr>
          <p:cNvSpPr/>
          <p:nvPr/>
        </p:nvSpPr>
        <p:spPr>
          <a:xfrm>
            <a:off x="5697732" y="5168883"/>
            <a:ext cx="9144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各部署担当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02" name="長方形 17">
            <a:extLst>
              <a:ext uri="{FF2B5EF4-FFF2-40B4-BE49-F238E27FC236}">
                <a16:creationId xmlns:a16="http://schemas.microsoft.com/office/drawing/2014/main" id="{18DA206E-CA6E-5A82-55D1-DF7B45186C5E}"/>
              </a:ext>
            </a:extLst>
          </p:cNvPr>
          <p:cNvSpPr/>
          <p:nvPr/>
        </p:nvSpPr>
        <p:spPr>
          <a:xfrm>
            <a:off x="8418890" y="5167260"/>
            <a:ext cx="1230517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建築工事部長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103" name="直線​​コネクタ(S) 200">
            <a:extLst>
              <a:ext uri="{FF2B5EF4-FFF2-40B4-BE49-F238E27FC236}">
                <a16:creationId xmlns:a16="http://schemas.microsoft.com/office/drawing/2014/main" id="{96954319-EC04-F11D-EED5-16FD3CBBF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2" idx="0"/>
            <a:endCxn id="39" idx="2"/>
          </p:cNvCxnSpPr>
          <p:nvPr/>
        </p:nvCxnSpPr>
        <p:spPr>
          <a:xfrm flipH="1" flipV="1">
            <a:off x="9018484" y="3794718"/>
            <a:ext cx="15665" cy="137254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長方形 17">
            <a:extLst>
              <a:ext uri="{FF2B5EF4-FFF2-40B4-BE49-F238E27FC236}">
                <a16:creationId xmlns:a16="http://schemas.microsoft.com/office/drawing/2014/main" id="{22659CEF-67F7-7352-B744-EF0D60A07F92}"/>
              </a:ext>
            </a:extLst>
          </p:cNvPr>
          <p:cNvSpPr/>
          <p:nvPr/>
        </p:nvSpPr>
        <p:spPr>
          <a:xfrm>
            <a:off x="9801333" y="5170231"/>
            <a:ext cx="1148767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土木工事部長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08" name="長方形 17">
            <a:extLst>
              <a:ext uri="{FF2B5EF4-FFF2-40B4-BE49-F238E27FC236}">
                <a16:creationId xmlns:a16="http://schemas.microsoft.com/office/drawing/2014/main" id="{2737521A-5C63-AEE8-C417-3340299CED3B}"/>
              </a:ext>
            </a:extLst>
          </p:cNvPr>
          <p:cNvSpPr/>
          <p:nvPr/>
        </p:nvSpPr>
        <p:spPr>
          <a:xfrm>
            <a:off x="11126403" y="5167260"/>
            <a:ext cx="1148766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役務事業部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112" name="直線​​コネクタ(S) 200">
            <a:extLst>
              <a:ext uri="{FF2B5EF4-FFF2-40B4-BE49-F238E27FC236}">
                <a16:creationId xmlns:a16="http://schemas.microsoft.com/office/drawing/2014/main" id="{8EA23315-5999-7F00-9A56-96BE46275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7" idx="0"/>
          </p:cNvCxnSpPr>
          <p:nvPr/>
        </p:nvCxnSpPr>
        <p:spPr>
          <a:xfrm flipV="1">
            <a:off x="10375717" y="4524813"/>
            <a:ext cx="0" cy="64541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​​コネクタ(S) 200">
            <a:extLst>
              <a:ext uri="{FF2B5EF4-FFF2-40B4-BE49-F238E27FC236}">
                <a16:creationId xmlns:a16="http://schemas.microsoft.com/office/drawing/2014/main" id="{EEEB3925-376D-667E-3DC8-58E938D6C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8" idx="0"/>
          </p:cNvCxnSpPr>
          <p:nvPr/>
        </p:nvCxnSpPr>
        <p:spPr>
          <a:xfrm flipV="1">
            <a:off x="11700786" y="4521842"/>
            <a:ext cx="0" cy="64541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​​コネクタ(S) 200">
            <a:extLst>
              <a:ext uri="{FF2B5EF4-FFF2-40B4-BE49-F238E27FC236}">
                <a16:creationId xmlns:a16="http://schemas.microsoft.com/office/drawing/2014/main" id="{C7EA17FF-B697-C342-51FB-602ABF680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8" idx="3"/>
            <a:endCxn id="102" idx="1"/>
          </p:cNvCxnSpPr>
          <p:nvPr/>
        </p:nvCxnSpPr>
        <p:spPr>
          <a:xfrm flipV="1">
            <a:off x="6612132" y="5460850"/>
            <a:ext cx="1806758" cy="162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​​コネクタ(S) 200">
            <a:extLst>
              <a:ext uri="{FF2B5EF4-FFF2-40B4-BE49-F238E27FC236}">
                <a16:creationId xmlns:a16="http://schemas.microsoft.com/office/drawing/2014/main" id="{C0B223C9-9B7E-414B-D5B9-15BCB7904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7" idx="3"/>
            <a:endCxn id="98" idx="1"/>
          </p:cNvCxnSpPr>
          <p:nvPr/>
        </p:nvCxnSpPr>
        <p:spPr>
          <a:xfrm>
            <a:off x="5244783" y="5462473"/>
            <a:ext cx="452949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​​コネクタ(S) 200">
            <a:extLst>
              <a:ext uri="{FF2B5EF4-FFF2-40B4-BE49-F238E27FC236}">
                <a16:creationId xmlns:a16="http://schemas.microsoft.com/office/drawing/2014/main" id="{C932D277-F468-B1D4-7522-F37C4C5A4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7" idx="3"/>
            <a:endCxn id="108" idx="1"/>
          </p:cNvCxnSpPr>
          <p:nvPr/>
        </p:nvCxnSpPr>
        <p:spPr>
          <a:xfrm flipV="1">
            <a:off x="10950100" y="5460850"/>
            <a:ext cx="176303" cy="297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​​コネクタ(S) 200">
            <a:extLst>
              <a:ext uri="{FF2B5EF4-FFF2-40B4-BE49-F238E27FC236}">
                <a16:creationId xmlns:a16="http://schemas.microsoft.com/office/drawing/2014/main" id="{EADC9B63-B278-3042-43C3-F8D6FDF64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2" idx="3"/>
            <a:endCxn id="107" idx="1"/>
          </p:cNvCxnSpPr>
          <p:nvPr/>
        </p:nvCxnSpPr>
        <p:spPr>
          <a:xfrm>
            <a:off x="9649407" y="5460850"/>
            <a:ext cx="151926" cy="297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​​コネクタ(S) 200">
            <a:extLst>
              <a:ext uri="{FF2B5EF4-FFF2-40B4-BE49-F238E27FC236}">
                <a16:creationId xmlns:a16="http://schemas.microsoft.com/office/drawing/2014/main" id="{582D7286-1474-B552-02F1-F27410039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98" idx="2"/>
          </p:cNvCxnSpPr>
          <p:nvPr/>
        </p:nvCxnSpPr>
        <p:spPr>
          <a:xfrm flipV="1">
            <a:off x="6154932" y="5756062"/>
            <a:ext cx="0" cy="108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​​コネクタ(S) 200">
            <a:extLst>
              <a:ext uri="{FF2B5EF4-FFF2-40B4-BE49-F238E27FC236}">
                <a16:creationId xmlns:a16="http://schemas.microsoft.com/office/drawing/2014/main" id="{5F9E5EAA-1A8A-4E25-E650-61FD54862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97" idx="0"/>
            <a:endCxn id="102" idx="2"/>
          </p:cNvCxnSpPr>
          <p:nvPr/>
        </p:nvCxnSpPr>
        <p:spPr>
          <a:xfrm flipV="1">
            <a:off x="9034148" y="5754439"/>
            <a:ext cx="1" cy="32673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​​コネクタ(S) 200">
            <a:extLst>
              <a:ext uri="{FF2B5EF4-FFF2-40B4-BE49-F238E27FC236}">
                <a16:creationId xmlns:a16="http://schemas.microsoft.com/office/drawing/2014/main" id="{199C53DD-0A40-2908-BDD1-9E7FB2FEF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0" idx="0"/>
            <a:endCxn id="107" idx="2"/>
          </p:cNvCxnSpPr>
          <p:nvPr/>
        </p:nvCxnSpPr>
        <p:spPr>
          <a:xfrm flipH="1" flipV="1">
            <a:off x="10375717" y="5757410"/>
            <a:ext cx="3535" cy="35415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​​コネクタ(S) 200">
            <a:extLst>
              <a:ext uri="{FF2B5EF4-FFF2-40B4-BE49-F238E27FC236}">
                <a16:creationId xmlns:a16="http://schemas.microsoft.com/office/drawing/2014/main" id="{9F2AD4C0-8BDF-D6C3-C626-FE85C6862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2" idx="0"/>
            <a:endCxn id="108" idx="2"/>
          </p:cNvCxnSpPr>
          <p:nvPr/>
        </p:nvCxnSpPr>
        <p:spPr>
          <a:xfrm flipV="1">
            <a:off x="11700786" y="5754439"/>
            <a:ext cx="0" cy="31673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​​コネクタ(S) 200">
            <a:extLst>
              <a:ext uri="{FF2B5EF4-FFF2-40B4-BE49-F238E27FC236}">
                <a16:creationId xmlns:a16="http://schemas.microsoft.com/office/drawing/2014/main" id="{9B4D42AD-998F-0565-AE84-7566D571F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90963" y="5877227"/>
            <a:ext cx="951219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​​コネクタ(S) 200">
            <a:extLst>
              <a:ext uri="{FF2B5EF4-FFF2-40B4-BE49-F238E27FC236}">
                <a16:creationId xmlns:a16="http://schemas.microsoft.com/office/drawing/2014/main" id="{D404626E-644F-0419-3E5E-117940742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3" idx="0"/>
            <a:endCxn id="74" idx="2"/>
          </p:cNvCxnSpPr>
          <p:nvPr/>
        </p:nvCxnSpPr>
        <p:spPr>
          <a:xfrm flipV="1">
            <a:off x="1395195" y="5756062"/>
            <a:ext cx="0" cy="31738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​​コネクタ(S) 200">
            <a:extLst>
              <a:ext uri="{FF2B5EF4-FFF2-40B4-BE49-F238E27FC236}">
                <a16:creationId xmlns:a16="http://schemas.microsoft.com/office/drawing/2014/main" id="{15C1CF8F-5429-6A21-D75F-D25FAAFC3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90" idx="0"/>
          </p:cNvCxnSpPr>
          <p:nvPr/>
        </p:nvCxnSpPr>
        <p:spPr>
          <a:xfrm flipV="1">
            <a:off x="6643511" y="5884678"/>
            <a:ext cx="0" cy="1965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7" name="図 156">
            <a:extLst>
              <a:ext uri="{FF2B5EF4-FFF2-40B4-BE49-F238E27FC236}">
                <a16:creationId xmlns:a16="http://schemas.microsoft.com/office/drawing/2014/main" id="{A6AA6335-55B2-9C69-58F0-13EDE9434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061" y="196334"/>
            <a:ext cx="1091279" cy="536494"/>
          </a:xfrm>
          <a:prstGeom prst="rect">
            <a:avLst/>
          </a:prstGeom>
        </p:spPr>
      </p:pic>
      <p:sp>
        <p:nvSpPr>
          <p:cNvPr id="168" name="タイトル 3" descr="装飾要素">
            <a:extLst>
              <a:ext uri="{FF2B5EF4-FFF2-40B4-BE49-F238E27FC236}">
                <a16:creationId xmlns:a16="http://schemas.microsoft.com/office/drawing/2014/main" id="{91B68152-0C09-D8AA-5911-3D8A43ADDD2A}"/>
              </a:ext>
            </a:extLst>
          </p:cNvPr>
          <p:cNvSpPr txBox="1">
            <a:spLocks/>
          </p:cNvSpPr>
          <p:nvPr/>
        </p:nvSpPr>
        <p:spPr>
          <a:xfrm>
            <a:off x="192326" y="2270960"/>
            <a:ext cx="1743593" cy="1027381"/>
          </a:xfrm>
          <a:prstGeom prst="rect">
            <a:avLst/>
          </a:prstGeom>
        </p:spPr>
        <p:txBody>
          <a:bodyPr vert="horz" lIns="91440" tIns="87086" rIns="174171" bIns="87086" rtlCol="0" anchor="ctr">
            <a:noAutofit/>
          </a:bodyPr>
          <a:lstStyle>
            <a:lvl1pPr algn="l" defTabSz="9145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販売・商社</a:t>
            </a:r>
            <a:endParaRPr lang="en-US" altLang="ja-JP" sz="1800" dirty="0">
              <a:solidFill>
                <a:srgbClr val="FF0000"/>
              </a:solidFill>
            </a:endParaRPr>
          </a:p>
          <a:p>
            <a:r>
              <a:rPr lang="ja-JP" altLang="en-US" sz="1800" dirty="0">
                <a:solidFill>
                  <a:srgbClr val="FF0000"/>
                </a:solidFill>
              </a:rPr>
              <a:t>又は</a:t>
            </a:r>
            <a:endParaRPr lang="en-US" altLang="ja-JP" sz="1800" dirty="0">
              <a:solidFill>
                <a:srgbClr val="FF0000"/>
              </a:solidFill>
            </a:endParaRPr>
          </a:p>
          <a:p>
            <a:r>
              <a:rPr lang="ja-JP" altLang="en-US" sz="1800" dirty="0">
                <a:solidFill>
                  <a:srgbClr val="FF0000"/>
                </a:solidFill>
              </a:rPr>
              <a:t>運送会社設立</a:t>
            </a:r>
          </a:p>
        </p:txBody>
      </p:sp>
      <p:sp>
        <p:nvSpPr>
          <p:cNvPr id="153" name="長方形 17">
            <a:extLst>
              <a:ext uri="{FF2B5EF4-FFF2-40B4-BE49-F238E27FC236}">
                <a16:creationId xmlns:a16="http://schemas.microsoft.com/office/drawing/2014/main" id="{DC1510C8-D37D-2D76-D140-2A9AFD558382}"/>
              </a:ext>
            </a:extLst>
          </p:cNvPr>
          <p:cNvSpPr/>
          <p:nvPr/>
        </p:nvSpPr>
        <p:spPr>
          <a:xfrm>
            <a:off x="937995" y="6073450"/>
            <a:ext cx="9144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75" name="長方形 17">
            <a:extLst>
              <a:ext uri="{FF2B5EF4-FFF2-40B4-BE49-F238E27FC236}">
                <a16:creationId xmlns:a16="http://schemas.microsoft.com/office/drawing/2014/main" id="{C403C821-FB71-8E68-0F50-B0FA1C4832FE}"/>
              </a:ext>
            </a:extLst>
          </p:cNvPr>
          <p:cNvSpPr/>
          <p:nvPr/>
        </p:nvSpPr>
        <p:spPr>
          <a:xfrm>
            <a:off x="2103900" y="6073450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76" name="長方形 17">
            <a:extLst>
              <a:ext uri="{FF2B5EF4-FFF2-40B4-BE49-F238E27FC236}">
                <a16:creationId xmlns:a16="http://schemas.microsoft.com/office/drawing/2014/main" id="{9D3BB9BB-A395-62F7-0437-54410294C37C}"/>
              </a:ext>
            </a:extLst>
          </p:cNvPr>
          <p:cNvSpPr/>
          <p:nvPr/>
        </p:nvSpPr>
        <p:spPr>
          <a:xfrm>
            <a:off x="2927498" y="6073450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77" name="長方形 17">
            <a:extLst>
              <a:ext uri="{FF2B5EF4-FFF2-40B4-BE49-F238E27FC236}">
                <a16:creationId xmlns:a16="http://schemas.microsoft.com/office/drawing/2014/main" id="{D4DA6B7C-F2EB-F99B-04D3-A90789FABA01}"/>
              </a:ext>
            </a:extLst>
          </p:cNvPr>
          <p:cNvSpPr/>
          <p:nvPr/>
        </p:nvSpPr>
        <p:spPr>
          <a:xfrm>
            <a:off x="3751096" y="6071174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178" name="直線​​コネクタ(S) 200">
            <a:extLst>
              <a:ext uri="{FF2B5EF4-FFF2-40B4-BE49-F238E27FC236}">
                <a16:creationId xmlns:a16="http://schemas.microsoft.com/office/drawing/2014/main" id="{5AFDF1C7-F3F0-D48A-EC8A-AD3B8DFF3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6" idx="0"/>
            <a:endCxn id="76" idx="2"/>
          </p:cNvCxnSpPr>
          <p:nvPr/>
        </p:nvCxnSpPr>
        <p:spPr>
          <a:xfrm flipV="1">
            <a:off x="3287498" y="5756062"/>
            <a:ext cx="1198" cy="31738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​​コネクタ(S) 200">
            <a:extLst>
              <a:ext uri="{FF2B5EF4-FFF2-40B4-BE49-F238E27FC236}">
                <a16:creationId xmlns:a16="http://schemas.microsoft.com/office/drawing/2014/main" id="{683AE8A5-B551-4722-264C-029C4D629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5" idx="3"/>
            <a:endCxn id="176" idx="1"/>
          </p:cNvCxnSpPr>
          <p:nvPr/>
        </p:nvCxnSpPr>
        <p:spPr>
          <a:xfrm>
            <a:off x="2823900" y="6367040"/>
            <a:ext cx="103598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線​​コネクタ(S) 200">
            <a:extLst>
              <a:ext uri="{FF2B5EF4-FFF2-40B4-BE49-F238E27FC236}">
                <a16:creationId xmlns:a16="http://schemas.microsoft.com/office/drawing/2014/main" id="{2CA3E9DE-A6ED-2D7D-30D7-DF2BD4065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6" idx="3"/>
            <a:endCxn id="177" idx="1"/>
          </p:cNvCxnSpPr>
          <p:nvPr/>
        </p:nvCxnSpPr>
        <p:spPr>
          <a:xfrm flipV="1">
            <a:off x="3647498" y="6364764"/>
            <a:ext cx="103598" cy="227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線​​コネクタ(S) 200">
            <a:extLst>
              <a:ext uri="{FF2B5EF4-FFF2-40B4-BE49-F238E27FC236}">
                <a16:creationId xmlns:a16="http://schemas.microsoft.com/office/drawing/2014/main" id="{E94D7182-CB3C-D656-3407-8BC5C02FE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3" idx="0"/>
            <a:endCxn id="77" idx="2"/>
          </p:cNvCxnSpPr>
          <p:nvPr/>
        </p:nvCxnSpPr>
        <p:spPr>
          <a:xfrm flipV="1">
            <a:off x="4787583" y="5756062"/>
            <a:ext cx="0" cy="128640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長方形 17">
            <a:extLst>
              <a:ext uri="{FF2B5EF4-FFF2-40B4-BE49-F238E27FC236}">
                <a16:creationId xmlns:a16="http://schemas.microsoft.com/office/drawing/2014/main" id="{9FD1178F-EFC7-E64C-0D34-9A9C1D6448E2}"/>
              </a:ext>
            </a:extLst>
          </p:cNvPr>
          <p:cNvSpPr/>
          <p:nvPr/>
        </p:nvSpPr>
        <p:spPr>
          <a:xfrm>
            <a:off x="2863672" y="7033091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93" name="長方形 17">
            <a:extLst>
              <a:ext uri="{FF2B5EF4-FFF2-40B4-BE49-F238E27FC236}">
                <a16:creationId xmlns:a16="http://schemas.microsoft.com/office/drawing/2014/main" id="{53010F87-61AE-91F9-018E-DE3B8ED08B1F}"/>
              </a:ext>
            </a:extLst>
          </p:cNvPr>
          <p:cNvSpPr/>
          <p:nvPr/>
        </p:nvSpPr>
        <p:spPr>
          <a:xfrm>
            <a:off x="4427583" y="7042463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94" name="長方形 17">
            <a:extLst>
              <a:ext uri="{FF2B5EF4-FFF2-40B4-BE49-F238E27FC236}">
                <a16:creationId xmlns:a16="http://schemas.microsoft.com/office/drawing/2014/main" id="{6C63585F-FFEB-9D46-395B-5690E91180BA}"/>
              </a:ext>
            </a:extLst>
          </p:cNvPr>
          <p:cNvSpPr/>
          <p:nvPr/>
        </p:nvSpPr>
        <p:spPr>
          <a:xfrm>
            <a:off x="5991494" y="7042461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課長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97" name="長方形 17">
            <a:extLst>
              <a:ext uri="{FF2B5EF4-FFF2-40B4-BE49-F238E27FC236}">
                <a16:creationId xmlns:a16="http://schemas.microsoft.com/office/drawing/2014/main" id="{FDCD0E22-5EA6-8354-F05E-44DB78D56B7D}"/>
              </a:ext>
            </a:extLst>
          </p:cNvPr>
          <p:cNvSpPr/>
          <p:nvPr/>
        </p:nvSpPr>
        <p:spPr>
          <a:xfrm>
            <a:off x="2424700" y="8011472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98" name="長方形 17">
            <a:extLst>
              <a:ext uri="{FF2B5EF4-FFF2-40B4-BE49-F238E27FC236}">
                <a16:creationId xmlns:a16="http://schemas.microsoft.com/office/drawing/2014/main" id="{3325A38C-8384-4F26-76D2-71E0A8778BF6}"/>
              </a:ext>
            </a:extLst>
          </p:cNvPr>
          <p:cNvSpPr/>
          <p:nvPr/>
        </p:nvSpPr>
        <p:spPr>
          <a:xfrm>
            <a:off x="3230145" y="7996490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199" name="長方形 17">
            <a:extLst>
              <a:ext uri="{FF2B5EF4-FFF2-40B4-BE49-F238E27FC236}">
                <a16:creationId xmlns:a16="http://schemas.microsoft.com/office/drawing/2014/main" id="{5F8FD48A-5183-27CF-237F-F1C9E1B0D26C}"/>
              </a:ext>
            </a:extLst>
          </p:cNvPr>
          <p:cNvSpPr/>
          <p:nvPr/>
        </p:nvSpPr>
        <p:spPr>
          <a:xfrm>
            <a:off x="4035590" y="7996489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200" name="長方形 17">
            <a:extLst>
              <a:ext uri="{FF2B5EF4-FFF2-40B4-BE49-F238E27FC236}">
                <a16:creationId xmlns:a16="http://schemas.microsoft.com/office/drawing/2014/main" id="{AAAC7DC7-5EFE-039D-DA71-77D6ED309324}"/>
              </a:ext>
            </a:extLst>
          </p:cNvPr>
          <p:cNvSpPr/>
          <p:nvPr/>
        </p:nvSpPr>
        <p:spPr>
          <a:xfrm>
            <a:off x="4841035" y="7996488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201" name="長方形 17">
            <a:extLst>
              <a:ext uri="{FF2B5EF4-FFF2-40B4-BE49-F238E27FC236}">
                <a16:creationId xmlns:a16="http://schemas.microsoft.com/office/drawing/2014/main" id="{D547C3A7-83EC-AA00-B785-A1874E1F3C94}"/>
              </a:ext>
            </a:extLst>
          </p:cNvPr>
          <p:cNvSpPr/>
          <p:nvPr/>
        </p:nvSpPr>
        <p:spPr>
          <a:xfrm>
            <a:off x="5631494" y="7996487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sp>
        <p:nvSpPr>
          <p:cNvPr id="202" name="長方形 17">
            <a:extLst>
              <a:ext uri="{FF2B5EF4-FFF2-40B4-BE49-F238E27FC236}">
                <a16:creationId xmlns:a16="http://schemas.microsoft.com/office/drawing/2014/main" id="{41D792CA-AF8C-2446-8DC5-7D197DC5DEB4}"/>
              </a:ext>
            </a:extLst>
          </p:cNvPr>
          <p:cNvSpPr/>
          <p:nvPr/>
        </p:nvSpPr>
        <p:spPr>
          <a:xfrm>
            <a:off x="6421953" y="7996486"/>
            <a:ext cx="720000" cy="587179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4" tIns="5714" rIns="5714" bIns="54011" numCol="1" spcCol="1270" rtlCol="0" anchor="ctr" anchorCtr="0">
            <a:noAutofit/>
            <a:flatTx/>
          </a:bodyPr>
          <a:lstStyle/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主任</a:t>
            </a:r>
          </a:p>
          <a:p>
            <a:pPr algn="ctr" defTabSz="4001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ja-JP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</a:p>
        </p:txBody>
      </p:sp>
      <p:cxnSp>
        <p:nvCxnSpPr>
          <p:cNvPr id="203" name="直線​​コネクタ(S) 200">
            <a:extLst>
              <a:ext uri="{FF2B5EF4-FFF2-40B4-BE49-F238E27FC236}">
                <a16:creationId xmlns:a16="http://schemas.microsoft.com/office/drawing/2014/main" id="{E402FEE9-CCC3-F17C-2DF2-B049025CD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2" idx="3"/>
            <a:endCxn id="193" idx="1"/>
          </p:cNvCxnSpPr>
          <p:nvPr/>
        </p:nvCxnSpPr>
        <p:spPr>
          <a:xfrm>
            <a:off x="3583672" y="7326681"/>
            <a:ext cx="843911" cy="937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線​​コネクタ(S) 200">
            <a:extLst>
              <a:ext uri="{FF2B5EF4-FFF2-40B4-BE49-F238E27FC236}">
                <a16:creationId xmlns:a16="http://schemas.microsoft.com/office/drawing/2014/main" id="{39CD3FA6-60BC-B569-F6DC-22A8C8808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3" idx="3"/>
            <a:endCxn id="194" idx="1"/>
          </p:cNvCxnSpPr>
          <p:nvPr/>
        </p:nvCxnSpPr>
        <p:spPr>
          <a:xfrm flipV="1">
            <a:off x="5147583" y="7336051"/>
            <a:ext cx="843911" cy="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​​コネクタ(S) 200">
            <a:extLst>
              <a:ext uri="{FF2B5EF4-FFF2-40B4-BE49-F238E27FC236}">
                <a16:creationId xmlns:a16="http://schemas.microsoft.com/office/drawing/2014/main" id="{2A1F73DD-B5EE-E5D0-7B7F-2D7791ABE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2" idx="2"/>
          </p:cNvCxnSpPr>
          <p:nvPr/>
        </p:nvCxnSpPr>
        <p:spPr>
          <a:xfrm>
            <a:off x="3223672" y="7620270"/>
            <a:ext cx="0" cy="15356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線​​コネクタ(S) 200">
            <a:extLst>
              <a:ext uri="{FF2B5EF4-FFF2-40B4-BE49-F238E27FC236}">
                <a16:creationId xmlns:a16="http://schemas.microsoft.com/office/drawing/2014/main" id="{5497CE48-E7A2-8A71-B701-E14C6E9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3" idx="2"/>
          </p:cNvCxnSpPr>
          <p:nvPr/>
        </p:nvCxnSpPr>
        <p:spPr>
          <a:xfrm>
            <a:off x="4787583" y="7629642"/>
            <a:ext cx="0" cy="14419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直線​​コネクタ(S) 200">
            <a:extLst>
              <a:ext uri="{FF2B5EF4-FFF2-40B4-BE49-F238E27FC236}">
                <a16:creationId xmlns:a16="http://schemas.microsoft.com/office/drawing/2014/main" id="{91AF8496-D213-F5F6-304F-F9ED70BCB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4" idx="2"/>
          </p:cNvCxnSpPr>
          <p:nvPr/>
        </p:nvCxnSpPr>
        <p:spPr>
          <a:xfrm>
            <a:off x="6351494" y="7629640"/>
            <a:ext cx="0" cy="14419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線​​コネクタ(S) 200">
            <a:extLst>
              <a:ext uri="{FF2B5EF4-FFF2-40B4-BE49-F238E27FC236}">
                <a16:creationId xmlns:a16="http://schemas.microsoft.com/office/drawing/2014/main" id="{FBC06B1B-7D78-4086-BC27-4D227A876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84700" y="7773838"/>
            <a:ext cx="805445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直線​​コネクタ(S) 200">
            <a:extLst>
              <a:ext uri="{FF2B5EF4-FFF2-40B4-BE49-F238E27FC236}">
                <a16:creationId xmlns:a16="http://schemas.microsoft.com/office/drawing/2014/main" id="{3A63BE99-4F80-B6E6-699C-B4069C86C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80234" y="7773838"/>
            <a:ext cx="829413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線​​コネクタ(S) 200">
            <a:extLst>
              <a:ext uri="{FF2B5EF4-FFF2-40B4-BE49-F238E27FC236}">
                <a16:creationId xmlns:a16="http://schemas.microsoft.com/office/drawing/2014/main" id="{4D00CCD7-1C8E-B777-B0AC-D97603B5F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85021" y="7773838"/>
            <a:ext cx="79693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線​​コネクタ(S) 200">
            <a:extLst>
              <a:ext uri="{FF2B5EF4-FFF2-40B4-BE49-F238E27FC236}">
                <a16:creationId xmlns:a16="http://schemas.microsoft.com/office/drawing/2014/main" id="{BDABDA29-C578-FD13-10BD-7021DF2DB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7" idx="0"/>
          </p:cNvCxnSpPr>
          <p:nvPr/>
        </p:nvCxnSpPr>
        <p:spPr>
          <a:xfrm flipV="1">
            <a:off x="2784700" y="7773838"/>
            <a:ext cx="0" cy="23763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線​​コネクタ(S) 200">
            <a:extLst>
              <a:ext uri="{FF2B5EF4-FFF2-40B4-BE49-F238E27FC236}">
                <a16:creationId xmlns:a16="http://schemas.microsoft.com/office/drawing/2014/main" id="{16AD293B-609C-B6F7-E0D5-DFE445109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8" idx="0"/>
          </p:cNvCxnSpPr>
          <p:nvPr/>
        </p:nvCxnSpPr>
        <p:spPr>
          <a:xfrm flipV="1">
            <a:off x="3590145" y="7773838"/>
            <a:ext cx="0" cy="22265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線​​コネクタ(S) 200">
            <a:extLst>
              <a:ext uri="{FF2B5EF4-FFF2-40B4-BE49-F238E27FC236}">
                <a16:creationId xmlns:a16="http://schemas.microsoft.com/office/drawing/2014/main" id="{884BCAD8-D7EA-4101-28A4-E4C98380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9" idx="0"/>
          </p:cNvCxnSpPr>
          <p:nvPr/>
        </p:nvCxnSpPr>
        <p:spPr>
          <a:xfrm flipV="1">
            <a:off x="4395590" y="7786974"/>
            <a:ext cx="0" cy="2095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線​​コネクタ(S) 200">
            <a:extLst>
              <a:ext uri="{FF2B5EF4-FFF2-40B4-BE49-F238E27FC236}">
                <a16:creationId xmlns:a16="http://schemas.microsoft.com/office/drawing/2014/main" id="{25DEB8EB-58BF-5A52-3A0D-08F0DB277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0" idx="0"/>
          </p:cNvCxnSpPr>
          <p:nvPr/>
        </p:nvCxnSpPr>
        <p:spPr>
          <a:xfrm flipV="1">
            <a:off x="5201035" y="7773838"/>
            <a:ext cx="0" cy="22265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​​コネクタ(S) 200">
            <a:extLst>
              <a:ext uri="{FF2B5EF4-FFF2-40B4-BE49-F238E27FC236}">
                <a16:creationId xmlns:a16="http://schemas.microsoft.com/office/drawing/2014/main" id="{A105F353-5C6A-1C79-C36D-866C592A2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1" idx="0"/>
          </p:cNvCxnSpPr>
          <p:nvPr/>
        </p:nvCxnSpPr>
        <p:spPr>
          <a:xfrm flipV="1">
            <a:off x="5991494" y="7773838"/>
            <a:ext cx="0" cy="22264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​​コネクタ(S) 200">
            <a:extLst>
              <a:ext uri="{FF2B5EF4-FFF2-40B4-BE49-F238E27FC236}">
                <a16:creationId xmlns:a16="http://schemas.microsoft.com/office/drawing/2014/main" id="{59A96919-FF03-C82D-B648-4DB975E04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2" idx="0"/>
          </p:cNvCxnSpPr>
          <p:nvPr/>
        </p:nvCxnSpPr>
        <p:spPr>
          <a:xfrm flipV="1">
            <a:off x="6781953" y="7786974"/>
            <a:ext cx="0" cy="20951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直線​​コネクタ(S) 200">
            <a:extLst>
              <a:ext uri="{FF2B5EF4-FFF2-40B4-BE49-F238E27FC236}">
                <a16:creationId xmlns:a16="http://schemas.microsoft.com/office/drawing/2014/main" id="{7CEFC57D-BC90-905C-8BD1-3028ECC5D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87" idx="0"/>
          </p:cNvCxnSpPr>
          <p:nvPr/>
        </p:nvCxnSpPr>
        <p:spPr>
          <a:xfrm flipV="1">
            <a:off x="5690963" y="5877227"/>
            <a:ext cx="0" cy="20641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直線​​コネクタ(S) 200">
            <a:extLst>
              <a:ext uri="{FF2B5EF4-FFF2-40B4-BE49-F238E27FC236}">
                <a16:creationId xmlns:a16="http://schemas.microsoft.com/office/drawing/2014/main" id="{7594AEE7-E468-C60F-BBE4-E3812E7C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66" idx="0"/>
            <a:endCxn id="153" idx="2"/>
          </p:cNvCxnSpPr>
          <p:nvPr/>
        </p:nvCxnSpPr>
        <p:spPr>
          <a:xfrm flipH="1" flipV="1">
            <a:off x="1395195" y="6660629"/>
            <a:ext cx="777" cy="11021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直線​​コネクタ(S) 200">
            <a:extLst>
              <a:ext uri="{FF2B5EF4-FFF2-40B4-BE49-F238E27FC236}">
                <a16:creationId xmlns:a16="http://schemas.microsoft.com/office/drawing/2014/main" id="{C14A0F41-01C8-0EB2-8369-C9BC39264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67" idx="0"/>
            <a:endCxn id="175" idx="2"/>
          </p:cNvCxnSpPr>
          <p:nvPr/>
        </p:nvCxnSpPr>
        <p:spPr>
          <a:xfrm flipV="1">
            <a:off x="2463900" y="6660629"/>
            <a:ext cx="0" cy="12022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線​​コネクタ(S) 200">
            <a:extLst>
              <a:ext uri="{FF2B5EF4-FFF2-40B4-BE49-F238E27FC236}">
                <a16:creationId xmlns:a16="http://schemas.microsoft.com/office/drawing/2014/main" id="{9DB92BB4-2DA4-7CC4-D191-AF765EA3E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68" idx="0"/>
            <a:endCxn id="176" idx="2"/>
          </p:cNvCxnSpPr>
          <p:nvPr/>
        </p:nvCxnSpPr>
        <p:spPr>
          <a:xfrm flipH="1" flipV="1">
            <a:off x="3287498" y="6660629"/>
            <a:ext cx="2147" cy="11021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線​​コネクタ(S) 200">
            <a:extLst>
              <a:ext uri="{FF2B5EF4-FFF2-40B4-BE49-F238E27FC236}">
                <a16:creationId xmlns:a16="http://schemas.microsoft.com/office/drawing/2014/main" id="{1BD1CB46-FCF9-FD10-219D-2D1EB24AF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69" idx="0"/>
            <a:endCxn id="177" idx="2"/>
          </p:cNvCxnSpPr>
          <p:nvPr/>
        </p:nvCxnSpPr>
        <p:spPr>
          <a:xfrm flipH="1" flipV="1">
            <a:off x="4111096" y="6658353"/>
            <a:ext cx="26" cy="9184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テキスト ボックス 263">
            <a:extLst>
              <a:ext uri="{FF2B5EF4-FFF2-40B4-BE49-F238E27FC236}">
                <a16:creationId xmlns:a16="http://schemas.microsoft.com/office/drawing/2014/main" id="{2FDEF110-CE70-2DC6-5185-3A1B582BFA20}"/>
              </a:ext>
            </a:extLst>
          </p:cNvPr>
          <p:cNvSpPr txBox="1"/>
          <p:nvPr/>
        </p:nvSpPr>
        <p:spPr>
          <a:xfrm>
            <a:off x="4854875" y="4920338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5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3223F7B0-72E4-BA08-6AEB-7880B4CF67FA}"/>
              </a:ext>
            </a:extLst>
          </p:cNvPr>
          <p:cNvSpPr txBox="1"/>
          <p:nvPr/>
        </p:nvSpPr>
        <p:spPr>
          <a:xfrm>
            <a:off x="461242" y="4961708"/>
            <a:ext cx="66412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課長</a:t>
            </a:r>
            <a:r>
              <a:rPr kumimoji="1" lang="en-US" altLang="ja-JP" sz="1050" dirty="0"/>
              <a:t>2</a:t>
            </a:r>
            <a:r>
              <a:rPr kumimoji="1" lang="ja-JP" altLang="en-US" sz="1050" dirty="0"/>
              <a:t>名</a:t>
            </a:r>
            <a:endParaRPr kumimoji="1" lang="en-US" altLang="ja-JP" sz="1050" dirty="0"/>
          </a:p>
        </p:txBody>
      </p:sp>
      <p:sp>
        <p:nvSpPr>
          <p:cNvPr id="266" name="テキスト ボックス 265">
            <a:extLst>
              <a:ext uri="{FF2B5EF4-FFF2-40B4-BE49-F238E27FC236}">
                <a16:creationId xmlns:a16="http://schemas.microsoft.com/office/drawing/2014/main" id="{DE913219-1AB4-5A2D-1922-CC7041893F7A}"/>
              </a:ext>
            </a:extLst>
          </p:cNvPr>
          <p:cNvSpPr txBox="1"/>
          <p:nvPr/>
        </p:nvSpPr>
        <p:spPr>
          <a:xfrm>
            <a:off x="1179802" y="6770843"/>
            <a:ext cx="43234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9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267" name="テキスト ボックス 266">
            <a:extLst>
              <a:ext uri="{FF2B5EF4-FFF2-40B4-BE49-F238E27FC236}">
                <a16:creationId xmlns:a16="http://schemas.microsoft.com/office/drawing/2014/main" id="{FC728A98-A280-1485-9E2F-1389633BA5BD}"/>
              </a:ext>
            </a:extLst>
          </p:cNvPr>
          <p:cNvSpPr txBox="1"/>
          <p:nvPr/>
        </p:nvSpPr>
        <p:spPr>
          <a:xfrm>
            <a:off x="2247730" y="6780851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2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268" name="テキスト ボックス 267">
            <a:extLst>
              <a:ext uri="{FF2B5EF4-FFF2-40B4-BE49-F238E27FC236}">
                <a16:creationId xmlns:a16="http://schemas.microsoft.com/office/drawing/2014/main" id="{258B672A-4A4B-AE96-A371-4AC88DE00938}"/>
              </a:ext>
            </a:extLst>
          </p:cNvPr>
          <p:cNvSpPr txBox="1"/>
          <p:nvPr/>
        </p:nvSpPr>
        <p:spPr>
          <a:xfrm>
            <a:off x="3073475" y="6770843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2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269" name="テキスト ボックス 268">
            <a:extLst>
              <a:ext uri="{FF2B5EF4-FFF2-40B4-BE49-F238E27FC236}">
                <a16:creationId xmlns:a16="http://schemas.microsoft.com/office/drawing/2014/main" id="{5BCB9144-17DB-6216-8BEE-8784CB223813}"/>
              </a:ext>
            </a:extLst>
          </p:cNvPr>
          <p:cNvSpPr txBox="1"/>
          <p:nvPr/>
        </p:nvSpPr>
        <p:spPr>
          <a:xfrm>
            <a:off x="3894952" y="6750198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2</a:t>
            </a:r>
            <a:r>
              <a:rPr kumimoji="1" lang="ja-JP" altLang="en-US" sz="1050" dirty="0"/>
              <a:t>人</a:t>
            </a:r>
          </a:p>
        </p:txBody>
      </p:sp>
      <p:cxnSp>
        <p:nvCxnSpPr>
          <p:cNvPr id="270" name="直線​​コネクタ(S) 200">
            <a:extLst>
              <a:ext uri="{FF2B5EF4-FFF2-40B4-BE49-F238E27FC236}">
                <a16:creationId xmlns:a16="http://schemas.microsoft.com/office/drawing/2014/main" id="{30D87382-A32D-E205-6DAE-D5F6CDDBA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65" idx="0"/>
            <a:endCxn id="72" idx="2"/>
          </p:cNvCxnSpPr>
          <p:nvPr/>
        </p:nvCxnSpPr>
        <p:spPr>
          <a:xfrm flipH="1" flipV="1">
            <a:off x="791738" y="4851494"/>
            <a:ext cx="1566" cy="11021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直線​​コネクタ(S) 200">
            <a:extLst>
              <a:ext uri="{FF2B5EF4-FFF2-40B4-BE49-F238E27FC236}">
                <a16:creationId xmlns:a16="http://schemas.microsoft.com/office/drawing/2014/main" id="{B42F65DC-0087-42F4-3D55-9CEEAE392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0" idx="2"/>
            <a:endCxn id="264" idx="0"/>
          </p:cNvCxnSpPr>
          <p:nvPr/>
        </p:nvCxnSpPr>
        <p:spPr>
          <a:xfrm flipH="1">
            <a:off x="5071045" y="4842107"/>
            <a:ext cx="8144" cy="7823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テキスト ボックス 286">
            <a:extLst>
              <a:ext uri="{FF2B5EF4-FFF2-40B4-BE49-F238E27FC236}">
                <a16:creationId xmlns:a16="http://schemas.microsoft.com/office/drawing/2014/main" id="{C35B6E13-6DC3-61ED-BAF6-8D307AC6BE26}"/>
              </a:ext>
            </a:extLst>
          </p:cNvPr>
          <p:cNvSpPr txBox="1"/>
          <p:nvPr/>
        </p:nvSpPr>
        <p:spPr>
          <a:xfrm>
            <a:off x="5358901" y="6083642"/>
            <a:ext cx="664124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/>
              <a:t>経理課</a:t>
            </a:r>
            <a:endParaRPr kumimoji="1" lang="en-US" altLang="ja-JP" sz="1050" dirty="0"/>
          </a:p>
          <a:p>
            <a:pPr algn="ctr"/>
            <a:r>
              <a:rPr kumimoji="1" lang="en-US" altLang="ja-JP" sz="1050" dirty="0"/>
              <a:t>3</a:t>
            </a:r>
            <a:r>
              <a:rPr kumimoji="1" lang="ja-JP" altLang="en-US" sz="1050" dirty="0"/>
              <a:t>名</a:t>
            </a:r>
            <a:endParaRPr kumimoji="1" lang="en-US" altLang="ja-JP" sz="1050" dirty="0"/>
          </a:p>
        </p:txBody>
      </p:sp>
      <p:sp>
        <p:nvSpPr>
          <p:cNvPr id="290" name="テキスト ボックス 289">
            <a:extLst>
              <a:ext uri="{FF2B5EF4-FFF2-40B4-BE49-F238E27FC236}">
                <a16:creationId xmlns:a16="http://schemas.microsoft.com/office/drawing/2014/main" id="{14C9AFAC-80E3-0641-27B1-CD050F151BDC}"/>
              </a:ext>
            </a:extLst>
          </p:cNvPr>
          <p:cNvSpPr txBox="1"/>
          <p:nvPr/>
        </p:nvSpPr>
        <p:spPr>
          <a:xfrm>
            <a:off x="6212383" y="6081178"/>
            <a:ext cx="862255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/>
              <a:t>人事・広報</a:t>
            </a:r>
            <a:endParaRPr kumimoji="1" lang="en-US" altLang="ja-JP" sz="1050" dirty="0"/>
          </a:p>
          <a:p>
            <a:pPr algn="ctr"/>
            <a:r>
              <a:rPr kumimoji="1" lang="en-US" altLang="ja-JP" sz="1050" dirty="0"/>
              <a:t>2</a:t>
            </a:r>
            <a:r>
              <a:rPr kumimoji="1" lang="ja-JP" altLang="en-US" sz="1050" dirty="0"/>
              <a:t>名</a:t>
            </a:r>
            <a:endParaRPr kumimoji="1" lang="en-US" altLang="ja-JP" sz="1050" dirty="0"/>
          </a:p>
        </p:txBody>
      </p:sp>
      <p:sp>
        <p:nvSpPr>
          <p:cNvPr id="297" name="テキスト ボックス 296">
            <a:extLst>
              <a:ext uri="{FF2B5EF4-FFF2-40B4-BE49-F238E27FC236}">
                <a16:creationId xmlns:a16="http://schemas.microsoft.com/office/drawing/2014/main" id="{42D2B2BD-D4AC-6D9A-79C9-78331A931688}"/>
              </a:ext>
            </a:extLst>
          </p:cNvPr>
          <p:cNvSpPr txBox="1"/>
          <p:nvPr/>
        </p:nvSpPr>
        <p:spPr>
          <a:xfrm>
            <a:off x="8603020" y="6081178"/>
            <a:ext cx="862255" cy="900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/>
              <a:t>課長</a:t>
            </a:r>
            <a:endParaRPr kumimoji="1" lang="en-US" altLang="ja-JP" sz="1050" dirty="0"/>
          </a:p>
          <a:p>
            <a:pPr algn="ctr"/>
            <a:r>
              <a:rPr kumimoji="1" lang="en-US" altLang="ja-JP" sz="1050" dirty="0"/>
              <a:t>10</a:t>
            </a:r>
            <a:r>
              <a:rPr kumimoji="1" lang="ja-JP" altLang="en-US" sz="1050" dirty="0"/>
              <a:t>名</a:t>
            </a:r>
            <a:endParaRPr kumimoji="1" lang="en-US" altLang="ja-JP" sz="1050" dirty="0"/>
          </a:p>
          <a:p>
            <a:pPr algn="ctr"/>
            <a:r>
              <a:rPr kumimoji="1" lang="ja-JP" altLang="en-US" sz="1050" dirty="0"/>
              <a:t>建築工事</a:t>
            </a:r>
            <a:endParaRPr kumimoji="1" lang="en-US" altLang="ja-JP" sz="1050" dirty="0"/>
          </a:p>
          <a:p>
            <a:pPr algn="ctr"/>
            <a:r>
              <a:rPr kumimoji="1" lang="ja-JP" altLang="en-US" sz="1050" dirty="0"/>
              <a:t>協力業社</a:t>
            </a:r>
            <a:endParaRPr kumimoji="1" lang="en-US" altLang="ja-JP" sz="1050" dirty="0"/>
          </a:p>
          <a:p>
            <a:pPr algn="ctr"/>
            <a:r>
              <a:rPr kumimoji="1" lang="en-US" altLang="ja-JP" sz="1050" dirty="0"/>
              <a:t>50</a:t>
            </a:r>
            <a:r>
              <a:rPr kumimoji="1" lang="ja-JP" altLang="en-US" sz="1050" dirty="0"/>
              <a:t>社</a:t>
            </a:r>
            <a:endParaRPr kumimoji="1" lang="en-US" altLang="ja-JP" sz="1050" dirty="0"/>
          </a:p>
        </p:txBody>
      </p:sp>
      <p:sp>
        <p:nvSpPr>
          <p:cNvPr id="300" name="テキスト ボックス 299">
            <a:extLst>
              <a:ext uri="{FF2B5EF4-FFF2-40B4-BE49-F238E27FC236}">
                <a16:creationId xmlns:a16="http://schemas.microsoft.com/office/drawing/2014/main" id="{CA72C34A-B07C-AFE7-AFF0-CBAD03F00078}"/>
              </a:ext>
            </a:extLst>
          </p:cNvPr>
          <p:cNvSpPr txBox="1"/>
          <p:nvPr/>
        </p:nvSpPr>
        <p:spPr>
          <a:xfrm>
            <a:off x="9948124" y="6111562"/>
            <a:ext cx="862255" cy="900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/>
              <a:t>課長</a:t>
            </a:r>
            <a:endParaRPr kumimoji="1" lang="en-US" altLang="ja-JP" sz="1050" dirty="0"/>
          </a:p>
          <a:p>
            <a:pPr algn="ctr"/>
            <a:r>
              <a:rPr kumimoji="1" lang="en-US" altLang="ja-JP" sz="1050" dirty="0"/>
              <a:t>10</a:t>
            </a:r>
            <a:r>
              <a:rPr kumimoji="1" lang="ja-JP" altLang="en-US" sz="1050" dirty="0"/>
              <a:t>名</a:t>
            </a:r>
            <a:endParaRPr kumimoji="1" lang="en-US" altLang="ja-JP" sz="1050" dirty="0"/>
          </a:p>
          <a:p>
            <a:pPr algn="ctr"/>
            <a:r>
              <a:rPr kumimoji="1" lang="ja-JP" altLang="en-US" sz="1050" dirty="0"/>
              <a:t>土木工事</a:t>
            </a:r>
            <a:endParaRPr kumimoji="1" lang="en-US" altLang="ja-JP" sz="1050" dirty="0"/>
          </a:p>
          <a:p>
            <a:pPr algn="ctr"/>
            <a:r>
              <a:rPr kumimoji="1" lang="ja-JP" altLang="en-US" sz="1050" dirty="0"/>
              <a:t>協力業社</a:t>
            </a:r>
            <a:endParaRPr kumimoji="1" lang="en-US" altLang="ja-JP" sz="1050" dirty="0"/>
          </a:p>
          <a:p>
            <a:pPr algn="ctr"/>
            <a:r>
              <a:rPr kumimoji="1" lang="en-US" altLang="ja-JP" sz="1050" dirty="0"/>
              <a:t>50</a:t>
            </a:r>
            <a:r>
              <a:rPr kumimoji="1" lang="ja-JP" altLang="en-US" sz="1050" dirty="0"/>
              <a:t>社</a:t>
            </a:r>
            <a:endParaRPr kumimoji="1" lang="en-US" altLang="ja-JP" sz="1050" dirty="0"/>
          </a:p>
        </p:txBody>
      </p:sp>
      <p:sp>
        <p:nvSpPr>
          <p:cNvPr id="302" name="テキスト ボックス 301">
            <a:extLst>
              <a:ext uri="{FF2B5EF4-FFF2-40B4-BE49-F238E27FC236}">
                <a16:creationId xmlns:a16="http://schemas.microsoft.com/office/drawing/2014/main" id="{53138BAF-D389-E897-E60B-A3CBD0412FF7}"/>
              </a:ext>
            </a:extLst>
          </p:cNvPr>
          <p:cNvSpPr txBox="1"/>
          <p:nvPr/>
        </p:nvSpPr>
        <p:spPr>
          <a:xfrm>
            <a:off x="11269658" y="6071174"/>
            <a:ext cx="862255" cy="9002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dirty="0"/>
              <a:t>3</a:t>
            </a:r>
            <a:r>
              <a:rPr kumimoji="1" lang="ja-JP" altLang="en-US" sz="1050" dirty="0"/>
              <a:t>名</a:t>
            </a:r>
            <a:endParaRPr kumimoji="1" lang="en-US" altLang="ja-JP" sz="1050" dirty="0"/>
          </a:p>
          <a:p>
            <a:pPr algn="ctr"/>
            <a:endParaRPr kumimoji="1" lang="en-US" altLang="ja-JP" sz="1050" dirty="0"/>
          </a:p>
          <a:p>
            <a:pPr algn="ctr"/>
            <a:r>
              <a:rPr kumimoji="1" lang="ja-JP" altLang="en-US" sz="1050" dirty="0"/>
              <a:t>仮設工事</a:t>
            </a:r>
            <a:endParaRPr kumimoji="1" lang="en-US" altLang="ja-JP" sz="1050" dirty="0"/>
          </a:p>
          <a:p>
            <a:pPr algn="ctr"/>
            <a:r>
              <a:rPr kumimoji="1" lang="ja-JP" altLang="en-US" sz="1050" dirty="0"/>
              <a:t>協力業社</a:t>
            </a:r>
            <a:endParaRPr kumimoji="1" lang="en-US" altLang="ja-JP" sz="1050" dirty="0"/>
          </a:p>
          <a:p>
            <a:pPr algn="ctr"/>
            <a:r>
              <a:rPr kumimoji="1" lang="en-US" altLang="ja-JP" sz="1050" dirty="0"/>
              <a:t>30</a:t>
            </a:r>
            <a:r>
              <a:rPr kumimoji="1" lang="ja-JP" altLang="en-US" sz="1050" dirty="0"/>
              <a:t>社</a:t>
            </a:r>
            <a:endParaRPr kumimoji="1" lang="en-US" altLang="ja-JP" sz="1050" dirty="0"/>
          </a:p>
        </p:txBody>
      </p:sp>
      <p:sp>
        <p:nvSpPr>
          <p:cNvPr id="304" name="テキスト ボックス 303">
            <a:extLst>
              <a:ext uri="{FF2B5EF4-FFF2-40B4-BE49-F238E27FC236}">
                <a16:creationId xmlns:a16="http://schemas.microsoft.com/office/drawing/2014/main" id="{89DCD7CB-EE29-1B2E-391C-E2A8F4198F45}"/>
              </a:ext>
            </a:extLst>
          </p:cNvPr>
          <p:cNvSpPr txBox="1"/>
          <p:nvPr/>
        </p:nvSpPr>
        <p:spPr>
          <a:xfrm>
            <a:off x="2568034" y="8720861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3</a:t>
            </a:r>
            <a:r>
              <a:rPr kumimoji="1" lang="ja-JP" altLang="en-US" sz="1050" dirty="0"/>
              <a:t>人</a:t>
            </a:r>
          </a:p>
        </p:txBody>
      </p:sp>
      <p:cxnSp>
        <p:nvCxnSpPr>
          <p:cNvPr id="306" name="直線​​コネクタ(S) 200">
            <a:extLst>
              <a:ext uri="{FF2B5EF4-FFF2-40B4-BE49-F238E27FC236}">
                <a16:creationId xmlns:a16="http://schemas.microsoft.com/office/drawing/2014/main" id="{5ACF711C-A422-2070-750A-6E0A2D525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4" idx="0"/>
            <a:endCxn id="197" idx="2"/>
          </p:cNvCxnSpPr>
          <p:nvPr/>
        </p:nvCxnSpPr>
        <p:spPr>
          <a:xfrm flipV="1">
            <a:off x="2784204" y="8598651"/>
            <a:ext cx="496" cy="12221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直線​​コネクタ(S) 200">
            <a:extLst>
              <a:ext uri="{FF2B5EF4-FFF2-40B4-BE49-F238E27FC236}">
                <a16:creationId xmlns:a16="http://schemas.microsoft.com/office/drawing/2014/main" id="{C6BC3ED0-1986-0B20-6998-581AF3AF8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21" idx="0"/>
            <a:endCxn id="198" idx="2"/>
          </p:cNvCxnSpPr>
          <p:nvPr/>
        </p:nvCxnSpPr>
        <p:spPr>
          <a:xfrm flipH="1" flipV="1">
            <a:off x="3590145" y="8583669"/>
            <a:ext cx="75" cy="10686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直線​​コネクタ(S) 200">
            <a:extLst>
              <a:ext uri="{FF2B5EF4-FFF2-40B4-BE49-F238E27FC236}">
                <a16:creationId xmlns:a16="http://schemas.microsoft.com/office/drawing/2014/main" id="{AA532D90-3428-5789-AEED-A056DC04C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23" idx="0"/>
            <a:endCxn id="199" idx="2"/>
          </p:cNvCxnSpPr>
          <p:nvPr/>
        </p:nvCxnSpPr>
        <p:spPr>
          <a:xfrm flipH="1" flipV="1">
            <a:off x="4395590" y="8583668"/>
            <a:ext cx="69" cy="137193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線​​コネクタ(S) 200">
            <a:extLst>
              <a:ext uri="{FF2B5EF4-FFF2-40B4-BE49-F238E27FC236}">
                <a16:creationId xmlns:a16="http://schemas.microsoft.com/office/drawing/2014/main" id="{3D07EBA3-983E-4B97-05A6-D325B89B0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25" idx="0"/>
            <a:endCxn id="200" idx="2"/>
          </p:cNvCxnSpPr>
          <p:nvPr/>
        </p:nvCxnSpPr>
        <p:spPr>
          <a:xfrm flipV="1">
            <a:off x="5198159" y="8583667"/>
            <a:ext cx="2876" cy="13719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直線​​コネクタ(S) 200">
            <a:extLst>
              <a:ext uri="{FF2B5EF4-FFF2-40B4-BE49-F238E27FC236}">
                <a16:creationId xmlns:a16="http://schemas.microsoft.com/office/drawing/2014/main" id="{8F956D8F-3AE8-D7A9-126B-4CB9A997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27" idx="0"/>
            <a:endCxn id="201" idx="2"/>
          </p:cNvCxnSpPr>
          <p:nvPr/>
        </p:nvCxnSpPr>
        <p:spPr>
          <a:xfrm flipH="1" flipV="1">
            <a:off x="5991494" y="8583666"/>
            <a:ext cx="380" cy="13719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直線​​コネクタ(S) 200">
            <a:extLst>
              <a:ext uri="{FF2B5EF4-FFF2-40B4-BE49-F238E27FC236}">
                <a16:creationId xmlns:a16="http://schemas.microsoft.com/office/drawing/2014/main" id="{601A2E3E-5DCF-8EC3-1801-8B1B69F61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29" idx="0"/>
            <a:endCxn id="202" idx="2"/>
          </p:cNvCxnSpPr>
          <p:nvPr/>
        </p:nvCxnSpPr>
        <p:spPr>
          <a:xfrm flipH="1" flipV="1">
            <a:off x="6781953" y="8583665"/>
            <a:ext cx="1928" cy="10687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テキスト ボックス 320">
            <a:extLst>
              <a:ext uri="{FF2B5EF4-FFF2-40B4-BE49-F238E27FC236}">
                <a16:creationId xmlns:a16="http://schemas.microsoft.com/office/drawing/2014/main" id="{19F09DFD-6D64-13A1-66CA-72C03ACBC4EA}"/>
              </a:ext>
            </a:extLst>
          </p:cNvPr>
          <p:cNvSpPr txBox="1"/>
          <p:nvPr/>
        </p:nvSpPr>
        <p:spPr>
          <a:xfrm>
            <a:off x="3374050" y="8690536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3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323" name="テキスト ボックス 322">
            <a:extLst>
              <a:ext uri="{FF2B5EF4-FFF2-40B4-BE49-F238E27FC236}">
                <a16:creationId xmlns:a16="http://schemas.microsoft.com/office/drawing/2014/main" id="{B6938540-B6F0-4AD8-169D-EDAD6CB2D597}"/>
              </a:ext>
            </a:extLst>
          </p:cNvPr>
          <p:cNvSpPr txBox="1"/>
          <p:nvPr/>
        </p:nvSpPr>
        <p:spPr>
          <a:xfrm>
            <a:off x="4179489" y="8720861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3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325" name="テキスト ボックス 324">
            <a:extLst>
              <a:ext uri="{FF2B5EF4-FFF2-40B4-BE49-F238E27FC236}">
                <a16:creationId xmlns:a16="http://schemas.microsoft.com/office/drawing/2014/main" id="{9A41CA7E-463E-813C-FBAB-D9EFF68A3A1A}"/>
              </a:ext>
            </a:extLst>
          </p:cNvPr>
          <p:cNvSpPr txBox="1"/>
          <p:nvPr/>
        </p:nvSpPr>
        <p:spPr>
          <a:xfrm>
            <a:off x="4981989" y="8720861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3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327" name="テキスト ボックス 326">
            <a:extLst>
              <a:ext uri="{FF2B5EF4-FFF2-40B4-BE49-F238E27FC236}">
                <a16:creationId xmlns:a16="http://schemas.microsoft.com/office/drawing/2014/main" id="{C7629A0D-1B39-86D6-965E-0864FFD761BB}"/>
              </a:ext>
            </a:extLst>
          </p:cNvPr>
          <p:cNvSpPr txBox="1"/>
          <p:nvPr/>
        </p:nvSpPr>
        <p:spPr>
          <a:xfrm>
            <a:off x="5775704" y="8720861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3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329" name="テキスト ボックス 328">
            <a:extLst>
              <a:ext uri="{FF2B5EF4-FFF2-40B4-BE49-F238E27FC236}">
                <a16:creationId xmlns:a16="http://schemas.microsoft.com/office/drawing/2014/main" id="{EFEDDCA1-93E9-5EDE-94D5-B1E757291A1C}"/>
              </a:ext>
            </a:extLst>
          </p:cNvPr>
          <p:cNvSpPr txBox="1"/>
          <p:nvPr/>
        </p:nvSpPr>
        <p:spPr>
          <a:xfrm>
            <a:off x="6567711" y="8690536"/>
            <a:ext cx="4323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3</a:t>
            </a:r>
            <a:r>
              <a:rPr kumimoji="1" lang="ja-JP" altLang="en-US" sz="1050" dirty="0"/>
              <a:t>人</a:t>
            </a:r>
          </a:p>
        </p:txBody>
      </p:sp>
      <p:sp>
        <p:nvSpPr>
          <p:cNvPr id="332" name="タイトル 3" descr="装飾要素">
            <a:extLst>
              <a:ext uri="{FF2B5EF4-FFF2-40B4-BE49-F238E27FC236}">
                <a16:creationId xmlns:a16="http://schemas.microsoft.com/office/drawing/2014/main" id="{82672312-274C-C460-1918-51875FFA06D9}"/>
              </a:ext>
            </a:extLst>
          </p:cNvPr>
          <p:cNvSpPr txBox="1">
            <a:spLocks/>
          </p:cNvSpPr>
          <p:nvPr/>
        </p:nvSpPr>
        <p:spPr>
          <a:xfrm>
            <a:off x="10261881" y="7520312"/>
            <a:ext cx="2338107" cy="1629617"/>
          </a:xfrm>
          <a:prstGeom prst="rect">
            <a:avLst/>
          </a:prstGeom>
        </p:spPr>
        <p:txBody>
          <a:bodyPr vert="horz" lIns="91440" tIns="87086" rIns="174171" bIns="87086" rtlCol="0" anchor="ctr">
            <a:noAutofit/>
          </a:bodyPr>
          <a:lstStyle>
            <a:lvl1pPr algn="l" defTabSz="9145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1800" dirty="0"/>
              <a:t>仮設工事</a:t>
            </a:r>
            <a:endParaRPr lang="en-US" altLang="ja-JP" sz="1800" dirty="0"/>
          </a:p>
          <a:p>
            <a:r>
              <a:rPr lang="ja-JP" altLang="en-US" sz="1800" dirty="0"/>
              <a:t>協力業社　</a:t>
            </a:r>
            <a:r>
              <a:rPr lang="en-US" altLang="ja-JP" sz="1800" dirty="0"/>
              <a:t>20</a:t>
            </a:r>
            <a:r>
              <a:rPr lang="ja-JP" altLang="en-US" sz="1800" dirty="0"/>
              <a:t>社</a:t>
            </a:r>
            <a:endParaRPr lang="en-US" altLang="ja-JP" sz="1800" dirty="0"/>
          </a:p>
          <a:p>
            <a:r>
              <a:rPr lang="ja-JP" altLang="en-US" sz="1800" dirty="0"/>
              <a:t>鳶職人　　　</a:t>
            </a:r>
            <a:r>
              <a:rPr lang="en-US" altLang="ja-JP" sz="1800" dirty="0"/>
              <a:t>100</a:t>
            </a:r>
            <a:r>
              <a:rPr lang="ja-JP" altLang="en-US" sz="1800" dirty="0"/>
              <a:t>名</a:t>
            </a:r>
            <a:endParaRPr lang="en-US" altLang="ja-JP" sz="1800" dirty="0"/>
          </a:p>
          <a:p>
            <a:endParaRPr lang="en-US" altLang="ja-JP" sz="1800" dirty="0"/>
          </a:p>
          <a:p>
            <a:r>
              <a:rPr lang="ja-JP" altLang="en-US" sz="1800" dirty="0"/>
              <a:t>社員　合計　</a:t>
            </a:r>
            <a:r>
              <a:rPr lang="en-US" altLang="ja-JP" sz="1800" dirty="0"/>
              <a:t>120</a:t>
            </a:r>
            <a:r>
              <a:rPr lang="ja-JP" altLang="en-US" sz="1800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299231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スクロール: 横 22">
            <a:extLst>
              <a:ext uri="{FF2B5EF4-FFF2-40B4-BE49-F238E27FC236}">
                <a16:creationId xmlns:a16="http://schemas.microsoft.com/office/drawing/2014/main" id="{E79B7CD2-B11C-FAFB-65A3-BB51409A042B}"/>
              </a:ext>
            </a:extLst>
          </p:cNvPr>
          <p:cNvSpPr/>
          <p:nvPr/>
        </p:nvSpPr>
        <p:spPr>
          <a:xfrm>
            <a:off x="673443" y="396940"/>
            <a:ext cx="3083011" cy="1011730"/>
          </a:xfrm>
          <a:prstGeom prst="horizontalScroll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EB6C343-545F-66F4-FF76-48622AB95F78}"/>
              </a:ext>
            </a:extLst>
          </p:cNvPr>
          <p:cNvSpPr txBox="1"/>
          <p:nvPr/>
        </p:nvSpPr>
        <p:spPr>
          <a:xfrm>
            <a:off x="1247019" y="548862"/>
            <a:ext cx="193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/>
              <a:t>目　標</a:t>
            </a:r>
          </a:p>
        </p:txBody>
      </p:sp>
      <p:sp>
        <p:nvSpPr>
          <p:cNvPr id="2" name="矢印: 五方向 1">
            <a:extLst>
              <a:ext uri="{FF2B5EF4-FFF2-40B4-BE49-F238E27FC236}">
                <a16:creationId xmlns:a16="http://schemas.microsoft.com/office/drawing/2014/main" id="{99BCD98E-19FC-C7C3-A891-F46D2C38D44B}"/>
              </a:ext>
            </a:extLst>
          </p:cNvPr>
          <p:cNvSpPr/>
          <p:nvPr/>
        </p:nvSpPr>
        <p:spPr>
          <a:xfrm>
            <a:off x="241139" y="2238232"/>
            <a:ext cx="2160000" cy="9000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</a:rPr>
              <a:t>2006</a:t>
            </a:r>
            <a:r>
              <a:rPr kumimoji="1" lang="ja-JP" altLang="en-US" sz="2000" b="1" dirty="0">
                <a:solidFill>
                  <a:schemeClr val="tx1"/>
                </a:solidFill>
              </a:rPr>
              <a:t>年</a:t>
            </a:r>
          </a:p>
        </p:txBody>
      </p:sp>
      <p:sp>
        <p:nvSpPr>
          <p:cNvPr id="16" name="矢印: 五方向 15">
            <a:extLst>
              <a:ext uri="{FF2B5EF4-FFF2-40B4-BE49-F238E27FC236}">
                <a16:creationId xmlns:a16="http://schemas.microsoft.com/office/drawing/2014/main" id="{FA494980-FEA1-AD65-5E5C-969A825A095F}"/>
              </a:ext>
            </a:extLst>
          </p:cNvPr>
          <p:cNvSpPr/>
          <p:nvPr/>
        </p:nvSpPr>
        <p:spPr>
          <a:xfrm>
            <a:off x="241139" y="6597011"/>
            <a:ext cx="2160000" cy="9000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</a:rPr>
              <a:t>2009</a:t>
            </a:r>
            <a:r>
              <a:rPr kumimoji="1" lang="ja-JP" altLang="en-US" sz="2000" b="1" dirty="0">
                <a:solidFill>
                  <a:schemeClr val="tx1"/>
                </a:solidFill>
              </a:rPr>
              <a:t>年</a:t>
            </a:r>
          </a:p>
        </p:txBody>
      </p:sp>
      <p:sp>
        <p:nvSpPr>
          <p:cNvPr id="18" name="矢印: 五方向 17">
            <a:extLst>
              <a:ext uri="{FF2B5EF4-FFF2-40B4-BE49-F238E27FC236}">
                <a16:creationId xmlns:a16="http://schemas.microsoft.com/office/drawing/2014/main" id="{6DB67FBF-9293-3D48-8A0F-1BDC7BD0BA91}"/>
              </a:ext>
            </a:extLst>
          </p:cNvPr>
          <p:cNvSpPr/>
          <p:nvPr/>
        </p:nvSpPr>
        <p:spPr>
          <a:xfrm>
            <a:off x="2401139" y="4530449"/>
            <a:ext cx="2160000" cy="9000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</a:rPr>
              <a:t>2024</a:t>
            </a:r>
            <a:r>
              <a:rPr kumimoji="1" lang="ja-JP" altLang="en-US" sz="2000" b="1" dirty="0">
                <a:solidFill>
                  <a:schemeClr val="tx1"/>
                </a:solidFill>
              </a:rPr>
              <a:t>年</a:t>
            </a:r>
          </a:p>
        </p:txBody>
      </p:sp>
      <p:sp>
        <p:nvSpPr>
          <p:cNvPr id="3" name="矢印: 山形 2">
            <a:extLst>
              <a:ext uri="{FF2B5EF4-FFF2-40B4-BE49-F238E27FC236}">
                <a16:creationId xmlns:a16="http://schemas.microsoft.com/office/drawing/2014/main" id="{6CB9AC61-E1D1-2661-B7F5-D38625650F3E}"/>
              </a:ext>
            </a:extLst>
          </p:cNvPr>
          <p:cNvSpPr/>
          <p:nvPr/>
        </p:nvSpPr>
        <p:spPr>
          <a:xfrm>
            <a:off x="5057558" y="4530449"/>
            <a:ext cx="2160000" cy="90000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</a:rPr>
              <a:t>2034</a:t>
            </a:r>
            <a:r>
              <a:rPr kumimoji="1" lang="ja-JP" altLang="en-US" sz="2000" b="1" dirty="0">
                <a:solidFill>
                  <a:schemeClr val="tx1"/>
                </a:solidFill>
              </a:rPr>
              <a:t>年</a:t>
            </a:r>
          </a:p>
        </p:txBody>
      </p:sp>
      <p:sp>
        <p:nvSpPr>
          <p:cNvPr id="6" name="矢印: 山形 5">
            <a:extLst>
              <a:ext uri="{FF2B5EF4-FFF2-40B4-BE49-F238E27FC236}">
                <a16:creationId xmlns:a16="http://schemas.microsoft.com/office/drawing/2014/main" id="{96CD4520-6EF6-9E79-261D-C9C4996BE9B8}"/>
              </a:ext>
            </a:extLst>
          </p:cNvPr>
          <p:cNvSpPr/>
          <p:nvPr/>
        </p:nvSpPr>
        <p:spPr>
          <a:xfrm>
            <a:off x="7700295" y="4530449"/>
            <a:ext cx="2160000" cy="90000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</a:rPr>
              <a:t>2044</a:t>
            </a:r>
            <a:r>
              <a:rPr kumimoji="1" lang="ja-JP" altLang="en-US" sz="2000" b="1" dirty="0">
                <a:solidFill>
                  <a:schemeClr val="tx1"/>
                </a:solidFill>
              </a:rPr>
              <a:t>年</a:t>
            </a:r>
          </a:p>
        </p:txBody>
      </p:sp>
      <p:sp>
        <p:nvSpPr>
          <p:cNvPr id="7" name="矢印: 山形 6">
            <a:extLst>
              <a:ext uri="{FF2B5EF4-FFF2-40B4-BE49-F238E27FC236}">
                <a16:creationId xmlns:a16="http://schemas.microsoft.com/office/drawing/2014/main" id="{B9FFBB76-A964-A7DD-B974-38136205DFA5}"/>
              </a:ext>
            </a:extLst>
          </p:cNvPr>
          <p:cNvSpPr/>
          <p:nvPr/>
        </p:nvSpPr>
        <p:spPr>
          <a:xfrm>
            <a:off x="9481694" y="4530449"/>
            <a:ext cx="1260000" cy="90000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chemeClr val="tx1"/>
                </a:solidFill>
              </a:rPr>
              <a:t>10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年後</a:t>
            </a:r>
          </a:p>
        </p:txBody>
      </p:sp>
      <p:sp>
        <p:nvSpPr>
          <p:cNvPr id="8" name="矢印: 山形 7">
            <a:extLst>
              <a:ext uri="{FF2B5EF4-FFF2-40B4-BE49-F238E27FC236}">
                <a16:creationId xmlns:a16="http://schemas.microsoft.com/office/drawing/2014/main" id="{FCF6BA9D-98CF-B649-0585-3BE046B26C9D}"/>
              </a:ext>
            </a:extLst>
          </p:cNvPr>
          <p:cNvSpPr/>
          <p:nvPr/>
        </p:nvSpPr>
        <p:spPr>
          <a:xfrm>
            <a:off x="10343032" y="4523991"/>
            <a:ext cx="2160000" cy="90000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/>
                </a:solidFill>
              </a:rPr>
              <a:t>2054</a:t>
            </a:r>
            <a:r>
              <a:rPr kumimoji="1" lang="ja-JP" altLang="en-US" sz="2000" b="1" dirty="0">
                <a:solidFill>
                  <a:schemeClr val="tx1"/>
                </a:solidFill>
              </a:rPr>
              <a:t>年</a:t>
            </a:r>
          </a:p>
        </p:txBody>
      </p:sp>
      <p:sp>
        <p:nvSpPr>
          <p:cNvPr id="9" name="矢印: 山形 8">
            <a:extLst>
              <a:ext uri="{FF2B5EF4-FFF2-40B4-BE49-F238E27FC236}">
                <a16:creationId xmlns:a16="http://schemas.microsoft.com/office/drawing/2014/main" id="{1F5A8C40-0762-7697-0132-C9FC431948FE}"/>
              </a:ext>
            </a:extLst>
          </p:cNvPr>
          <p:cNvSpPr/>
          <p:nvPr/>
        </p:nvSpPr>
        <p:spPr>
          <a:xfrm>
            <a:off x="6820873" y="4530449"/>
            <a:ext cx="1260000" cy="90000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chemeClr val="tx1"/>
                </a:solidFill>
              </a:rPr>
              <a:t>10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年後</a:t>
            </a:r>
          </a:p>
        </p:txBody>
      </p:sp>
      <p:sp>
        <p:nvSpPr>
          <p:cNvPr id="10" name="矢印: 山形 9">
            <a:extLst>
              <a:ext uri="{FF2B5EF4-FFF2-40B4-BE49-F238E27FC236}">
                <a16:creationId xmlns:a16="http://schemas.microsoft.com/office/drawing/2014/main" id="{19291D1B-6880-1AEB-F04D-16773FD87509}"/>
              </a:ext>
            </a:extLst>
          </p:cNvPr>
          <p:cNvSpPr/>
          <p:nvPr/>
        </p:nvSpPr>
        <p:spPr>
          <a:xfrm>
            <a:off x="4180951" y="4530449"/>
            <a:ext cx="1260000" cy="90000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chemeClr val="tx1"/>
                </a:solidFill>
              </a:rPr>
              <a:t>10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年後</a:t>
            </a:r>
          </a:p>
        </p:txBody>
      </p:sp>
      <p:sp>
        <p:nvSpPr>
          <p:cNvPr id="11" name="矢印: 山形 10">
            <a:extLst>
              <a:ext uri="{FF2B5EF4-FFF2-40B4-BE49-F238E27FC236}">
                <a16:creationId xmlns:a16="http://schemas.microsoft.com/office/drawing/2014/main" id="{3AE64499-B7DE-A5CB-EC9B-663DE1EFD274}"/>
              </a:ext>
            </a:extLst>
          </p:cNvPr>
          <p:cNvSpPr/>
          <p:nvPr/>
        </p:nvSpPr>
        <p:spPr>
          <a:xfrm>
            <a:off x="2041453" y="2238232"/>
            <a:ext cx="1260000" cy="90000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chemeClr val="tx1"/>
                </a:solidFill>
              </a:rPr>
              <a:t>18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年後</a:t>
            </a:r>
          </a:p>
        </p:txBody>
      </p:sp>
      <p:sp>
        <p:nvSpPr>
          <p:cNvPr id="12" name="矢印: 山形 11">
            <a:extLst>
              <a:ext uri="{FF2B5EF4-FFF2-40B4-BE49-F238E27FC236}">
                <a16:creationId xmlns:a16="http://schemas.microsoft.com/office/drawing/2014/main" id="{D7D6F981-0EBF-DE43-17FD-C447747115DC}"/>
              </a:ext>
            </a:extLst>
          </p:cNvPr>
          <p:cNvSpPr/>
          <p:nvPr/>
        </p:nvSpPr>
        <p:spPr>
          <a:xfrm>
            <a:off x="2041453" y="6597011"/>
            <a:ext cx="1260000" cy="90000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chemeClr val="tx1"/>
                </a:solidFill>
              </a:rPr>
              <a:t>15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年後</a:t>
            </a: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2D493DCD-201E-B487-FBCE-94F82B945D04}"/>
              </a:ext>
            </a:extLst>
          </p:cNvPr>
          <p:cNvCxnSpPr>
            <a:cxnSpLocks/>
            <a:stCxn id="2" idx="2"/>
            <a:endCxn id="16" idx="0"/>
          </p:cNvCxnSpPr>
          <p:nvPr/>
        </p:nvCxnSpPr>
        <p:spPr>
          <a:xfrm>
            <a:off x="1096139" y="3138232"/>
            <a:ext cx="0" cy="3458779"/>
          </a:xfrm>
          <a:prstGeom prst="straightConnector1">
            <a:avLst/>
          </a:prstGeom>
          <a:ln w="79375" cap="rnd">
            <a:solidFill>
              <a:schemeClr val="tx1"/>
            </a:solidFill>
            <a:prstDash val="sysDot"/>
            <a:headEnd w="med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4BE5ACE-A6D1-651E-BB42-360C424FC096}"/>
              </a:ext>
            </a:extLst>
          </p:cNvPr>
          <p:cNvSpPr txBox="1"/>
          <p:nvPr/>
        </p:nvSpPr>
        <p:spPr>
          <a:xfrm>
            <a:off x="662443" y="4418216"/>
            <a:ext cx="472437" cy="11244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ja-JP" dirty="0"/>
              <a:t>4</a:t>
            </a:r>
            <a:r>
              <a:rPr kumimoji="1" lang="ja-JP" altLang="en-US" dirty="0"/>
              <a:t>年後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F6D321C-0A85-0BE1-42FE-5D0A3DF6E18A}"/>
              </a:ext>
            </a:extLst>
          </p:cNvPr>
          <p:cNvSpPr txBox="1"/>
          <p:nvPr/>
        </p:nvSpPr>
        <p:spPr>
          <a:xfrm>
            <a:off x="236502" y="1878235"/>
            <a:ext cx="756732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創業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4644EE4-78E1-B5E9-9BC8-83DEB08926E3}"/>
              </a:ext>
            </a:extLst>
          </p:cNvPr>
          <p:cNvSpPr txBox="1"/>
          <p:nvPr/>
        </p:nvSpPr>
        <p:spPr>
          <a:xfrm>
            <a:off x="171382" y="6219985"/>
            <a:ext cx="756732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設立</a:t>
            </a:r>
          </a:p>
        </p:txBody>
      </p:sp>
      <p:sp>
        <p:nvSpPr>
          <p:cNvPr id="28" name="吹き出し: 折線 (枠なし) 27">
            <a:extLst>
              <a:ext uri="{FF2B5EF4-FFF2-40B4-BE49-F238E27FC236}">
                <a16:creationId xmlns:a16="http://schemas.microsoft.com/office/drawing/2014/main" id="{20C21235-6771-E8CB-E540-8709FACEDA28}"/>
              </a:ext>
            </a:extLst>
          </p:cNvPr>
          <p:cNvSpPr/>
          <p:nvPr/>
        </p:nvSpPr>
        <p:spPr>
          <a:xfrm>
            <a:off x="3038037" y="1408670"/>
            <a:ext cx="1779373" cy="900000"/>
          </a:xfrm>
          <a:prstGeom prst="callout2">
            <a:avLst>
              <a:gd name="adj1" fmla="val 44836"/>
              <a:gd name="adj2" fmla="val -4166"/>
              <a:gd name="adj3" fmla="val 44836"/>
              <a:gd name="adj4" fmla="val -29861"/>
              <a:gd name="adj5" fmla="val 82295"/>
              <a:gd name="adj6" fmla="val -8069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代表含む</a:t>
            </a:r>
            <a:r>
              <a:rPr kumimoji="1" lang="en-US" altLang="ja-JP" dirty="0">
                <a:solidFill>
                  <a:schemeClr val="tx1"/>
                </a:solidFill>
              </a:rPr>
              <a:t>3</a:t>
            </a:r>
            <a:r>
              <a:rPr kumimoji="1" lang="ja-JP" altLang="en-US" dirty="0">
                <a:solidFill>
                  <a:schemeClr val="tx1"/>
                </a:solidFill>
              </a:rPr>
              <a:t>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年商</a:t>
            </a:r>
            <a:r>
              <a:rPr kumimoji="1" lang="en-US" altLang="ja-JP" dirty="0">
                <a:solidFill>
                  <a:schemeClr val="tx1"/>
                </a:solidFill>
              </a:rPr>
              <a:t>1,700</a:t>
            </a:r>
            <a:r>
              <a:rPr kumimoji="1" lang="ja-JP" altLang="en-US" dirty="0">
                <a:solidFill>
                  <a:schemeClr val="tx1"/>
                </a:solidFill>
              </a:rPr>
              <a:t>万</a:t>
            </a:r>
          </a:p>
        </p:txBody>
      </p:sp>
      <p:sp>
        <p:nvSpPr>
          <p:cNvPr id="29" name="吹き出し: 折線 (枠なし) 28">
            <a:extLst>
              <a:ext uri="{FF2B5EF4-FFF2-40B4-BE49-F238E27FC236}">
                <a16:creationId xmlns:a16="http://schemas.microsoft.com/office/drawing/2014/main" id="{396CC7F3-B6A3-C888-5C20-CE8B8F5CE4F0}"/>
              </a:ext>
            </a:extLst>
          </p:cNvPr>
          <p:cNvSpPr/>
          <p:nvPr/>
        </p:nvSpPr>
        <p:spPr>
          <a:xfrm>
            <a:off x="2681318" y="7652228"/>
            <a:ext cx="2159999" cy="900000"/>
          </a:xfrm>
          <a:prstGeom prst="callout2">
            <a:avLst>
              <a:gd name="adj1" fmla="val 44836"/>
              <a:gd name="adj2" fmla="val -4166"/>
              <a:gd name="adj3" fmla="val 44836"/>
              <a:gd name="adj4" fmla="val -29861"/>
              <a:gd name="adj5" fmla="val -11067"/>
              <a:gd name="adj6" fmla="val -8069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社員数　</a:t>
            </a:r>
            <a:r>
              <a:rPr kumimoji="1" lang="en-US" altLang="ja-JP" dirty="0">
                <a:solidFill>
                  <a:schemeClr val="tx1"/>
                </a:solidFill>
              </a:rPr>
              <a:t>9</a:t>
            </a:r>
            <a:r>
              <a:rPr kumimoji="1" lang="ja-JP" altLang="en-US" dirty="0">
                <a:solidFill>
                  <a:schemeClr val="tx1"/>
                </a:solidFill>
              </a:rPr>
              <a:t>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年商　</a:t>
            </a:r>
            <a:r>
              <a:rPr kumimoji="1" lang="en-US" altLang="ja-JP" dirty="0">
                <a:solidFill>
                  <a:schemeClr val="tx1"/>
                </a:solidFill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</a:rPr>
              <a:t>億</a:t>
            </a:r>
            <a:r>
              <a:rPr kumimoji="1" lang="en-US" altLang="ja-JP" dirty="0">
                <a:solidFill>
                  <a:schemeClr val="tx1"/>
                </a:solidFill>
              </a:rPr>
              <a:t>8,000</a:t>
            </a:r>
            <a:r>
              <a:rPr kumimoji="1" lang="ja-JP" altLang="en-US" dirty="0">
                <a:solidFill>
                  <a:schemeClr val="tx1"/>
                </a:solidFill>
              </a:rPr>
              <a:t>万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C2BB22E-CA08-F808-E023-9521AB01C10A}"/>
              </a:ext>
            </a:extLst>
          </p:cNvPr>
          <p:cNvSpPr txBox="1"/>
          <p:nvPr/>
        </p:nvSpPr>
        <p:spPr>
          <a:xfrm>
            <a:off x="1195475" y="4358864"/>
            <a:ext cx="760208" cy="16240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/>
              <a:t>売上　　</a:t>
            </a:r>
            <a:r>
              <a:rPr kumimoji="1" lang="en-US" altLang="ja-JP" dirty="0"/>
              <a:t>10</a:t>
            </a:r>
            <a:r>
              <a:rPr kumimoji="1" lang="ja-JP" altLang="en-US" dirty="0"/>
              <a:t>倍</a:t>
            </a:r>
            <a:endParaRPr kumimoji="1" lang="en-US" altLang="ja-JP" dirty="0"/>
          </a:p>
          <a:p>
            <a:r>
              <a:rPr kumimoji="1" lang="ja-JP" altLang="en-US" dirty="0"/>
              <a:t>社員数　</a:t>
            </a:r>
            <a:r>
              <a:rPr kumimoji="1" lang="en-US" altLang="ja-JP" dirty="0"/>
              <a:t>3</a:t>
            </a:r>
            <a:r>
              <a:rPr kumimoji="1" lang="ja-JP" altLang="en-US" dirty="0"/>
              <a:t>倍</a:t>
            </a:r>
            <a:endParaRPr kumimoji="1" lang="en-US" altLang="ja-JP" dirty="0"/>
          </a:p>
        </p:txBody>
      </p:sp>
      <p:sp>
        <p:nvSpPr>
          <p:cNvPr id="32" name="吹き出し: 折線 (枠なし) 31">
            <a:extLst>
              <a:ext uri="{FF2B5EF4-FFF2-40B4-BE49-F238E27FC236}">
                <a16:creationId xmlns:a16="http://schemas.microsoft.com/office/drawing/2014/main" id="{AECF5889-F283-CC89-5162-A97DC147463C}"/>
              </a:ext>
            </a:extLst>
          </p:cNvPr>
          <p:cNvSpPr/>
          <p:nvPr/>
        </p:nvSpPr>
        <p:spPr>
          <a:xfrm>
            <a:off x="4924307" y="2277331"/>
            <a:ext cx="1779373" cy="900000"/>
          </a:xfrm>
          <a:prstGeom prst="callout2">
            <a:avLst>
              <a:gd name="adj1" fmla="val 44836"/>
              <a:gd name="adj2" fmla="val -4166"/>
              <a:gd name="adj3" fmla="val 44836"/>
              <a:gd name="adj4" fmla="val -29861"/>
              <a:gd name="adj5" fmla="val 244306"/>
              <a:gd name="adj6" fmla="val -10222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社員数　</a:t>
            </a:r>
            <a:r>
              <a:rPr kumimoji="1" lang="en-US" altLang="ja-JP" dirty="0">
                <a:solidFill>
                  <a:schemeClr val="tx1"/>
                </a:solidFill>
              </a:rPr>
              <a:t>49</a:t>
            </a:r>
            <a:r>
              <a:rPr kumimoji="1" lang="ja-JP" altLang="en-US" dirty="0">
                <a:solidFill>
                  <a:schemeClr val="tx1"/>
                </a:solidFill>
              </a:rPr>
              <a:t>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年商　　</a:t>
            </a:r>
            <a:r>
              <a:rPr kumimoji="1" lang="en-US" altLang="ja-JP" dirty="0">
                <a:solidFill>
                  <a:schemeClr val="tx1"/>
                </a:solidFill>
              </a:rPr>
              <a:t>10</a:t>
            </a:r>
            <a:r>
              <a:rPr kumimoji="1" lang="ja-JP" altLang="en-US" dirty="0">
                <a:solidFill>
                  <a:schemeClr val="tx1"/>
                </a:solidFill>
              </a:rPr>
              <a:t>億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en-US" altLang="ja-JP" dirty="0">
                <a:solidFill>
                  <a:schemeClr val="tx1"/>
                </a:solidFill>
              </a:rPr>
              <a:t>(3</a:t>
            </a:r>
            <a:r>
              <a:rPr kumimoji="1" lang="ja-JP" altLang="en-US" dirty="0">
                <a:solidFill>
                  <a:schemeClr val="tx1"/>
                </a:solidFill>
              </a:rPr>
              <a:t>社　計</a:t>
            </a:r>
            <a:r>
              <a:rPr kumimoji="1" lang="en-US" altLang="ja-JP" dirty="0">
                <a:solidFill>
                  <a:schemeClr val="tx1"/>
                </a:solidFill>
              </a:rPr>
              <a:t>18</a:t>
            </a:r>
            <a:r>
              <a:rPr kumimoji="1" lang="ja-JP" altLang="en-US" dirty="0">
                <a:solidFill>
                  <a:schemeClr val="tx1"/>
                </a:solidFill>
              </a:rPr>
              <a:t>億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3" name="吹き出し: 折線 (枠なし) 32">
            <a:extLst>
              <a:ext uri="{FF2B5EF4-FFF2-40B4-BE49-F238E27FC236}">
                <a16:creationId xmlns:a16="http://schemas.microsoft.com/office/drawing/2014/main" id="{E3D3DDA5-8F83-716A-D796-53326F9FA920}"/>
              </a:ext>
            </a:extLst>
          </p:cNvPr>
          <p:cNvSpPr/>
          <p:nvPr/>
        </p:nvSpPr>
        <p:spPr>
          <a:xfrm>
            <a:off x="6703680" y="6903182"/>
            <a:ext cx="1879820" cy="900000"/>
          </a:xfrm>
          <a:prstGeom prst="callout2">
            <a:avLst>
              <a:gd name="adj1" fmla="val 44836"/>
              <a:gd name="adj2" fmla="val -4166"/>
              <a:gd name="adj3" fmla="val 44836"/>
              <a:gd name="adj4" fmla="val -29861"/>
              <a:gd name="adj5" fmla="val -151110"/>
              <a:gd name="adj6" fmla="val -6886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社員数　</a:t>
            </a:r>
            <a:r>
              <a:rPr kumimoji="1" lang="en-US" altLang="ja-JP" dirty="0">
                <a:solidFill>
                  <a:schemeClr val="tx1"/>
                </a:solidFill>
              </a:rPr>
              <a:t>120</a:t>
            </a:r>
            <a:r>
              <a:rPr kumimoji="1" lang="ja-JP" altLang="en-US" dirty="0">
                <a:solidFill>
                  <a:schemeClr val="tx1"/>
                </a:solidFill>
              </a:rPr>
              <a:t>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年商　　</a:t>
            </a:r>
            <a:r>
              <a:rPr kumimoji="1" lang="en-US" altLang="ja-JP" dirty="0">
                <a:solidFill>
                  <a:schemeClr val="tx1"/>
                </a:solidFill>
              </a:rPr>
              <a:t>60</a:t>
            </a:r>
            <a:r>
              <a:rPr kumimoji="1" lang="ja-JP" altLang="en-US" dirty="0">
                <a:solidFill>
                  <a:schemeClr val="tx1"/>
                </a:solidFill>
              </a:rPr>
              <a:t>億</a:t>
            </a:r>
          </a:p>
        </p:txBody>
      </p:sp>
      <p:sp>
        <p:nvSpPr>
          <p:cNvPr id="34" name="吹き出し: 折線 (枠なし) 33">
            <a:extLst>
              <a:ext uri="{FF2B5EF4-FFF2-40B4-BE49-F238E27FC236}">
                <a16:creationId xmlns:a16="http://schemas.microsoft.com/office/drawing/2014/main" id="{CF00033F-CCB1-9CAC-3F16-43B055314998}"/>
              </a:ext>
            </a:extLst>
          </p:cNvPr>
          <p:cNvSpPr/>
          <p:nvPr/>
        </p:nvSpPr>
        <p:spPr>
          <a:xfrm>
            <a:off x="9724476" y="2308670"/>
            <a:ext cx="1779373" cy="900000"/>
          </a:xfrm>
          <a:prstGeom prst="callout2">
            <a:avLst>
              <a:gd name="adj1" fmla="val 44836"/>
              <a:gd name="adj2" fmla="val -4166"/>
              <a:gd name="adj3" fmla="val 44836"/>
              <a:gd name="adj4" fmla="val -29861"/>
              <a:gd name="adj5" fmla="val 244306"/>
              <a:gd name="adj6" fmla="val -10222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社員数　</a:t>
            </a:r>
            <a:r>
              <a:rPr kumimoji="1" lang="en-US" altLang="ja-JP" dirty="0">
                <a:solidFill>
                  <a:schemeClr val="tx1"/>
                </a:solidFill>
              </a:rPr>
              <a:t>150</a:t>
            </a:r>
            <a:r>
              <a:rPr kumimoji="1" lang="ja-JP" altLang="en-US" dirty="0">
                <a:solidFill>
                  <a:schemeClr val="tx1"/>
                </a:solidFill>
              </a:rPr>
              <a:t>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年商　　</a:t>
            </a:r>
            <a:r>
              <a:rPr kumimoji="1" lang="en-US" altLang="ja-JP" dirty="0">
                <a:solidFill>
                  <a:schemeClr val="tx1"/>
                </a:solidFill>
              </a:rPr>
              <a:t>120</a:t>
            </a:r>
            <a:r>
              <a:rPr kumimoji="1" lang="ja-JP" altLang="en-US" dirty="0">
                <a:solidFill>
                  <a:schemeClr val="tx1"/>
                </a:solidFill>
              </a:rPr>
              <a:t>億</a:t>
            </a:r>
          </a:p>
        </p:txBody>
      </p:sp>
      <p:sp>
        <p:nvSpPr>
          <p:cNvPr id="35" name="吹き出し: 折線 (枠なし) 34">
            <a:extLst>
              <a:ext uri="{FF2B5EF4-FFF2-40B4-BE49-F238E27FC236}">
                <a16:creationId xmlns:a16="http://schemas.microsoft.com/office/drawing/2014/main" id="{6D01C28C-0545-1778-9743-EC51490B11FB}"/>
              </a:ext>
            </a:extLst>
          </p:cNvPr>
          <p:cNvSpPr/>
          <p:nvPr/>
        </p:nvSpPr>
        <p:spPr>
          <a:xfrm>
            <a:off x="10343032" y="7034097"/>
            <a:ext cx="1879820" cy="900000"/>
          </a:xfrm>
          <a:prstGeom prst="callout2">
            <a:avLst>
              <a:gd name="adj1" fmla="val 44836"/>
              <a:gd name="adj2" fmla="val -4166"/>
              <a:gd name="adj3" fmla="val 44836"/>
              <a:gd name="adj4" fmla="val -29861"/>
              <a:gd name="adj5" fmla="val -171705"/>
              <a:gd name="adj6" fmla="val 1922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社員数　</a:t>
            </a:r>
            <a:r>
              <a:rPr kumimoji="1" lang="en-US" altLang="ja-JP" dirty="0">
                <a:solidFill>
                  <a:schemeClr val="tx1"/>
                </a:solidFill>
              </a:rPr>
              <a:t>200</a:t>
            </a:r>
            <a:r>
              <a:rPr kumimoji="1" lang="ja-JP" altLang="en-US" dirty="0">
                <a:solidFill>
                  <a:schemeClr val="tx1"/>
                </a:solidFill>
              </a:rPr>
              <a:t>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年商　　</a:t>
            </a:r>
            <a:r>
              <a:rPr kumimoji="1" lang="en-US" altLang="ja-JP" dirty="0">
                <a:solidFill>
                  <a:schemeClr val="tx1"/>
                </a:solidFill>
              </a:rPr>
              <a:t>200</a:t>
            </a:r>
            <a:r>
              <a:rPr kumimoji="1" lang="ja-JP" altLang="en-US" dirty="0">
                <a:solidFill>
                  <a:schemeClr val="tx1"/>
                </a:solidFill>
              </a:rPr>
              <a:t>億</a:t>
            </a:r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8143D75-A34E-C41B-030C-7D1192CC6720}"/>
              </a:ext>
            </a:extLst>
          </p:cNvPr>
          <p:cNvSpPr txBox="1"/>
          <p:nvPr/>
        </p:nvSpPr>
        <p:spPr>
          <a:xfrm>
            <a:off x="5057557" y="3208670"/>
            <a:ext cx="1763315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2009</a:t>
            </a:r>
            <a:r>
              <a:rPr kumimoji="1" lang="ja-JP" altLang="en-US" b="1" dirty="0"/>
              <a:t>年から</a:t>
            </a:r>
            <a:endParaRPr kumimoji="1" lang="en-US" altLang="ja-JP" b="1" dirty="0"/>
          </a:p>
          <a:p>
            <a:r>
              <a:rPr kumimoji="1" lang="ja-JP" altLang="en-US" b="1" dirty="0"/>
              <a:t>社員数　</a:t>
            </a:r>
            <a:r>
              <a:rPr kumimoji="1" lang="en-US" altLang="ja-JP" b="1" dirty="0"/>
              <a:t>5.4</a:t>
            </a:r>
            <a:r>
              <a:rPr kumimoji="1" lang="ja-JP" altLang="en-US" b="1" dirty="0"/>
              <a:t>倍</a:t>
            </a:r>
            <a:endParaRPr kumimoji="1" lang="en-US" altLang="ja-JP" b="1" dirty="0"/>
          </a:p>
          <a:p>
            <a:r>
              <a:rPr kumimoji="1" lang="ja-JP" altLang="en-US" b="1" dirty="0"/>
              <a:t>売上　　</a:t>
            </a:r>
            <a:r>
              <a:rPr kumimoji="1" lang="en-US" altLang="ja-JP" b="1" dirty="0"/>
              <a:t>5.5</a:t>
            </a:r>
            <a:r>
              <a:rPr kumimoji="1" lang="ja-JP" altLang="en-US" b="1" dirty="0"/>
              <a:t>倍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CD6B3B5-9E00-0884-3EDD-E77273F4E28C}"/>
              </a:ext>
            </a:extLst>
          </p:cNvPr>
          <p:cNvSpPr txBox="1"/>
          <p:nvPr/>
        </p:nvSpPr>
        <p:spPr>
          <a:xfrm>
            <a:off x="6871488" y="7659516"/>
            <a:ext cx="1712012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2024</a:t>
            </a:r>
            <a:r>
              <a:rPr kumimoji="1" lang="ja-JP" altLang="en-US" b="1" dirty="0"/>
              <a:t>年から</a:t>
            </a:r>
            <a:endParaRPr kumimoji="1" lang="en-US" altLang="ja-JP" b="1" dirty="0"/>
          </a:p>
          <a:p>
            <a:r>
              <a:rPr kumimoji="1" lang="ja-JP" altLang="en-US" b="1" dirty="0"/>
              <a:t>社員数　</a:t>
            </a:r>
            <a:r>
              <a:rPr kumimoji="1" lang="en-US" altLang="ja-JP" b="1" dirty="0"/>
              <a:t>2</a:t>
            </a:r>
            <a:r>
              <a:rPr kumimoji="1" lang="ja-JP" altLang="en-US" b="1" dirty="0"/>
              <a:t>倍</a:t>
            </a:r>
            <a:endParaRPr kumimoji="1" lang="en-US" altLang="ja-JP" b="1" dirty="0"/>
          </a:p>
          <a:p>
            <a:r>
              <a:rPr kumimoji="1" lang="ja-JP" altLang="en-US" b="1" dirty="0"/>
              <a:t>売上　　</a:t>
            </a:r>
            <a:r>
              <a:rPr kumimoji="1" lang="en-US" altLang="ja-JP" b="1" dirty="0"/>
              <a:t>6</a:t>
            </a:r>
            <a:r>
              <a:rPr kumimoji="1" lang="ja-JP" altLang="en-US" b="1" dirty="0"/>
              <a:t>倍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CAB0112-FDF0-4F75-78FF-C202BD0D0871}"/>
              </a:ext>
            </a:extLst>
          </p:cNvPr>
          <p:cNvSpPr txBox="1"/>
          <p:nvPr/>
        </p:nvSpPr>
        <p:spPr>
          <a:xfrm>
            <a:off x="9929225" y="3177331"/>
            <a:ext cx="1871473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2034</a:t>
            </a:r>
            <a:r>
              <a:rPr kumimoji="1" lang="ja-JP" altLang="en-US" b="1" dirty="0"/>
              <a:t>年から</a:t>
            </a:r>
            <a:endParaRPr kumimoji="1" lang="en-US" altLang="ja-JP" b="1" dirty="0"/>
          </a:p>
          <a:p>
            <a:r>
              <a:rPr kumimoji="1" lang="ja-JP" altLang="en-US" b="1" dirty="0"/>
              <a:t>社員数　</a:t>
            </a:r>
            <a:r>
              <a:rPr kumimoji="1" lang="en-US" altLang="ja-JP" b="1" dirty="0"/>
              <a:t>1.25</a:t>
            </a:r>
            <a:r>
              <a:rPr kumimoji="1" lang="ja-JP" altLang="en-US" b="1" dirty="0"/>
              <a:t>倍</a:t>
            </a:r>
            <a:endParaRPr kumimoji="1" lang="en-US" altLang="ja-JP" b="1" dirty="0"/>
          </a:p>
          <a:p>
            <a:r>
              <a:rPr kumimoji="1" lang="ja-JP" altLang="en-US" b="1" dirty="0"/>
              <a:t>売上　　</a:t>
            </a:r>
            <a:r>
              <a:rPr kumimoji="1" lang="en-US" altLang="ja-JP" b="1" dirty="0"/>
              <a:t>2</a:t>
            </a:r>
            <a:r>
              <a:rPr kumimoji="1" lang="ja-JP" altLang="en-US" b="1" dirty="0"/>
              <a:t>倍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DADF64D-ACB3-D0CF-CB25-6F0AEFDD2C34}"/>
              </a:ext>
            </a:extLst>
          </p:cNvPr>
          <p:cNvSpPr txBox="1"/>
          <p:nvPr/>
        </p:nvSpPr>
        <p:spPr>
          <a:xfrm>
            <a:off x="10562256" y="7803182"/>
            <a:ext cx="1712012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2044</a:t>
            </a:r>
            <a:r>
              <a:rPr kumimoji="1" lang="ja-JP" altLang="en-US" b="1" dirty="0"/>
              <a:t>年から</a:t>
            </a:r>
            <a:endParaRPr kumimoji="1" lang="en-US" altLang="ja-JP" b="1" dirty="0"/>
          </a:p>
          <a:p>
            <a:r>
              <a:rPr kumimoji="1" lang="ja-JP" altLang="en-US" b="1" dirty="0"/>
              <a:t>社員数　</a:t>
            </a:r>
            <a:r>
              <a:rPr kumimoji="1" lang="en-US" altLang="ja-JP" b="1" dirty="0"/>
              <a:t>1.3</a:t>
            </a:r>
            <a:r>
              <a:rPr kumimoji="1" lang="ja-JP" altLang="en-US" b="1" dirty="0"/>
              <a:t>倍</a:t>
            </a:r>
            <a:endParaRPr kumimoji="1" lang="en-US" altLang="ja-JP" b="1" dirty="0"/>
          </a:p>
          <a:p>
            <a:r>
              <a:rPr kumimoji="1" lang="ja-JP" altLang="en-US" b="1" dirty="0"/>
              <a:t>売上　　</a:t>
            </a:r>
            <a:r>
              <a:rPr kumimoji="1" lang="en-US" altLang="ja-JP" b="1" dirty="0"/>
              <a:t>1.6</a:t>
            </a:r>
            <a:r>
              <a:rPr kumimoji="1" lang="ja-JP" altLang="en-US" b="1" dirty="0"/>
              <a:t>倍</a:t>
            </a:r>
          </a:p>
        </p:txBody>
      </p:sp>
    </p:spTree>
    <p:extLst>
      <p:ext uri="{BB962C8B-B14F-4D97-AF65-F5344CB8AC3E}">
        <p14:creationId xmlns:p14="http://schemas.microsoft.com/office/powerpoint/2010/main" val="4285309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8663_TF56610394_Win32" id="{87402E7C-DB73-4887-8555-1886C87E2220}" vid="{10C4AFF3-EDC4-4767-B2F8-427A33A1265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1225</TotalTime>
  <Words>481</Words>
  <Application>Microsoft Office PowerPoint</Application>
  <PresentationFormat>ユーザー設定</PresentationFormat>
  <Paragraphs>231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6" baseType="lpstr">
      <vt:lpstr>Meiryo UI</vt:lpstr>
      <vt:lpstr>Arial</vt:lpstr>
      <vt:lpstr>Office テーマ</vt:lpstr>
      <vt:lpstr>2024年 SYOUBUN‘s</vt:lpstr>
      <vt:lpstr>2034年 SYOUBUN‘s 正分建設工業 ショウテック プロテック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彦太 正分</dc:creator>
  <cp:lastModifiedBy>彦太 正分</cp:lastModifiedBy>
  <cp:revision>8</cp:revision>
  <cp:lastPrinted>2024-07-11T10:41:32Z</cp:lastPrinted>
  <dcterms:created xsi:type="dcterms:W3CDTF">2024-06-06T08:42:23Z</dcterms:created>
  <dcterms:modified xsi:type="dcterms:W3CDTF">2024-07-11T11:02:01Z</dcterms:modified>
</cp:coreProperties>
</file>