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8" r:id="rId3"/>
    <p:sldId id="267" r:id="rId4"/>
    <p:sldId id="259" r:id="rId5"/>
    <p:sldId id="260" r:id="rId6"/>
    <p:sldId id="271" r:id="rId7"/>
    <p:sldId id="263" r:id="rId8"/>
    <p:sldId id="264" r:id="rId9"/>
    <p:sldId id="270" r:id="rId10"/>
    <p:sldId id="269" r:id="rId11"/>
    <p:sldId id="272" r:id="rId1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高橋 雄大" userId="478fe1b1619b5201" providerId="LiveId" clId="{E5C6839A-1738-4C12-B18B-616B97330155}"/>
    <pc:docChg chg="undo custSel addSld delSld modSld sldOrd modMainMaster">
      <pc:chgData name="高橋 雄大" userId="478fe1b1619b5201" providerId="LiveId" clId="{E5C6839A-1738-4C12-B18B-616B97330155}" dt="2022-03-01T07:59:31.282" v="3180" actId="1076"/>
      <pc:docMkLst>
        <pc:docMk/>
      </pc:docMkLst>
      <pc:sldChg chg="del">
        <pc:chgData name="高橋 雄大" userId="478fe1b1619b5201" providerId="LiveId" clId="{E5C6839A-1738-4C12-B18B-616B97330155}" dt="2022-03-01T07:42:57.581" v="2964" actId="47"/>
        <pc:sldMkLst>
          <pc:docMk/>
          <pc:sldMk cId="0" sldId="258"/>
        </pc:sldMkLst>
      </pc:sldChg>
      <pc:sldChg chg="delSp mod">
        <pc:chgData name="高橋 雄大" userId="478fe1b1619b5201" providerId="LiveId" clId="{E5C6839A-1738-4C12-B18B-616B97330155}" dt="2022-03-01T07:43:44.208" v="2965" actId="478"/>
        <pc:sldMkLst>
          <pc:docMk/>
          <pc:sldMk cId="0" sldId="259"/>
        </pc:sldMkLst>
        <pc:spChg chg="del">
          <ac:chgData name="高橋 雄大" userId="478fe1b1619b5201" providerId="LiveId" clId="{E5C6839A-1738-4C12-B18B-616B97330155}" dt="2022-03-01T07:43:44.208" v="2965" actId="478"/>
          <ac:spMkLst>
            <pc:docMk/>
            <pc:sldMk cId="0" sldId="259"/>
            <ac:spMk id="1147" creationId="{00000000-0000-0000-0000-000000000000}"/>
          </ac:spMkLst>
        </pc:spChg>
      </pc:sldChg>
      <pc:sldChg chg="addSp delSp modSp mod">
        <pc:chgData name="高橋 雄大" userId="478fe1b1619b5201" providerId="LiveId" clId="{E5C6839A-1738-4C12-B18B-616B97330155}" dt="2022-03-01T07:45:02.494" v="2968" actId="115"/>
        <pc:sldMkLst>
          <pc:docMk/>
          <pc:sldMk cId="0" sldId="260"/>
        </pc:sldMkLst>
        <pc:spChg chg="add del mod">
          <ac:chgData name="高橋 雄大" userId="478fe1b1619b5201" providerId="LiveId" clId="{E5C6839A-1738-4C12-B18B-616B97330155}" dt="2022-03-01T07:45:02.494" v="2968" actId="115"/>
          <ac:spMkLst>
            <pc:docMk/>
            <pc:sldMk cId="0" sldId="260"/>
            <ac:spMk id="1154" creationId="{00000000-0000-0000-0000-000000000000}"/>
          </ac:spMkLst>
        </pc:spChg>
      </pc:sldChg>
      <pc:sldChg chg="modSp del mod">
        <pc:chgData name="高橋 雄大" userId="478fe1b1619b5201" providerId="LiveId" clId="{E5C6839A-1738-4C12-B18B-616B97330155}" dt="2022-03-01T07:40:31.088" v="2961" actId="47"/>
        <pc:sldMkLst>
          <pc:docMk/>
          <pc:sldMk cId="0" sldId="261"/>
        </pc:sldMkLst>
        <pc:spChg chg="mod">
          <ac:chgData name="高橋 雄大" userId="478fe1b1619b5201" providerId="LiveId" clId="{E5C6839A-1738-4C12-B18B-616B97330155}" dt="2022-03-01T07:40:28.546" v="2960" actId="20577"/>
          <ac:spMkLst>
            <pc:docMk/>
            <pc:sldMk cId="0" sldId="261"/>
            <ac:spMk id="1160" creationId="{00000000-0000-0000-0000-000000000000}"/>
          </ac:spMkLst>
        </pc:spChg>
      </pc:sldChg>
      <pc:sldChg chg="modSp mod">
        <pc:chgData name="高橋 雄大" userId="478fe1b1619b5201" providerId="LiveId" clId="{E5C6839A-1738-4C12-B18B-616B97330155}" dt="2022-03-01T06:57:32.688" v="1820" actId="1035"/>
        <pc:sldMkLst>
          <pc:docMk/>
          <pc:sldMk cId="0" sldId="262"/>
        </pc:sldMkLst>
        <pc:picChg chg="mod">
          <ac:chgData name="高橋 雄大" userId="478fe1b1619b5201" providerId="LiveId" clId="{E5C6839A-1738-4C12-B18B-616B97330155}" dt="2022-03-01T06:57:32.688" v="1820" actId="1035"/>
          <ac:picMkLst>
            <pc:docMk/>
            <pc:sldMk cId="0" sldId="262"/>
            <ac:picMk id="1190" creationId="{00000000-0000-0000-0000-000000000000}"/>
          </ac:picMkLst>
        </pc:picChg>
      </pc:sldChg>
      <pc:sldChg chg="modSp mod">
        <pc:chgData name="高橋 雄大" userId="478fe1b1619b5201" providerId="LiveId" clId="{E5C6839A-1738-4C12-B18B-616B97330155}" dt="2022-03-01T07:47:28.286" v="3173" actId="6549"/>
        <pc:sldMkLst>
          <pc:docMk/>
          <pc:sldMk cId="0" sldId="264"/>
        </pc:sldMkLst>
        <pc:spChg chg="mod">
          <ac:chgData name="高橋 雄大" userId="478fe1b1619b5201" providerId="LiveId" clId="{E5C6839A-1738-4C12-B18B-616B97330155}" dt="2022-03-01T07:46:35.602" v="3061" actId="20577"/>
          <ac:spMkLst>
            <pc:docMk/>
            <pc:sldMk cId="0" sldId="264"/>
            <ac:spMk id="1211" creationId="{00000000-0000-0000-0000-000000000000}"/>
          </ac:spMkLst>
        </pc:spChg>
        <pc:spChg chg="mod">
          <ac:chgData name="高橋 雄大" userId="478fe1b1619b5201" providerId="LiveId" clId="{E5C6839A-1738-4C12-B18B-616B97330155}" dt="2022-03-01T07:47:28.286" v="3173" actId="6549"/>
          <ac:spMkLst>
            <pc:docMk/>
            <pc:sldMk cId="0" sldId="264"/>
            <ac:spMk id="1212" creationId="{00000000-0000-0000-0000-000000000000}"/>
          </ac:spMkLst>
        </pc:spChg>
      </pc:sldChg>
      <pc:sldChg chg="ord">
        <pc:chgData name="高橋 雄大" userId="478fe1b1619b5201" providerId="LiveId" clId="{E5C6839A-1738-4C12-B18B-616B97330155}" dt="2022-03-01T05:58:37.402" v="1"/>
        <pc:sldMkLst>
          <pc:docMk/>
          <pc:sldMk cId="0" sldId="267"/>
        </pc:sldMkLst>
      </pc:sldChg>
      <pc:sldChg chg="addSp delSp modSp add mod">
        <pc:chgData name="高橋 雄大" userId="478fe1b1619b5201" providerId="LiveId" clId="{E5C6839A-1738-4C12-B18B-616B97330155}" dt="2022-03-01T07:44:52.864" v="2966"/>
        <pc:sldMkLst>
          <pc:docMk/>
          <pc:sldMk cId="2261948172" sldId="269"/>
        </pc:sldMkLst>
        <pc:spChg chg="add mod">
          <ac:chgData name="高橋 雄大" userId="478fe1b1619b5201" providerId="LiveId" clId="{E5C6839A-1738-4C12-B18B-616B97330155}" dt="2022-03-01T07:07:40.035" v="2278" actId="1036"/>
          <ac:spMkLst>
            <pc:docMk/>
            <pc:sldMk cId="2261948172" sldId="269"/>
            <ac:spMk id="5" creationId="{BBC1B614-49D8-47D1-BDDD-41BF823584A7}"/>
          </ac:spMkLst>
        </pc:spChg>
        <pc:spChg chg="add mod">
          <ac:chgData name="高橋 雄大" userId="478fe1b1619b5201" providerId="LiveId" clId="{E5C6839A-1738-4C12-B18B-616B97330155}" dt="2022-03-01T07:39:57.709" v="2959" actId="20577"/>
          <ac:spMkLst>
            <pc:docMk/>
            <pc:sldMk cId="2261948172" sldId="269"/>
            <ac:spMk id="12" creationId="{9CBEDF5D-F20F-47DD-94C7-7BABEE559F06}"/>
          </ac:spMkLst>
        </pc:spChg>
        <pc:spChg chg="add mod">
          <ac:chgData name="高橋 雄大" userId="478fe1b1619b5201" providerId="LiveId" clId="{E5C6839A-1738-4C12-B18B-616B97330155}" dt="2022-03-01T07:08:00.281" v="2318" actId="1035"/>
          <ac:spMkLst>
            <pc:docMk/>
            <pc:sldMk cId="2261948172" sldId="269"/>
            <ac:spMk id="13" creationId="{5B8EBEB6-CD54-4618-B9CA-2FFA7584AF18}"/>
          </ac:spMkLst>
        </pc:spChg>
        <pc:spChg chg="add mod">
          <ac:chgData name="高橋 雄大" userId="478fe1b1619b5201" providerId="LiveId" clId="{E5C6839A-1738-4C12-B18B-616B97330155}" dt="2022-03-01T07:08:05.722" v="2334" actId="1035"/>
          <ac:spMkLst>
            <pc:docMk/>
            <pc:sldMk cId="2261948172" sldId="269"/>
            <ac:spMk id="14" creationId="{ECDAB60C-B735-46A9-BF9A-E1B48468BE52}"/>
          </ac:spMkLst>
        </pc:spChg>
        <pc:spChg chg="del mod topLvl">
          <ac:chgData name="高橋 雄大" userId="478fe1b1619b5201" providerId="LiveId" clId="{E5C6839A-1738-4C12-B18B-616B97330155}" dt="2022-03-01T07:06:40.005" v="2230" actId="478"/>
          <ac:spMkLst>
            <pc:docMk/>
            <pc:sldMk cId="2261948172" sldId="269"/>
            <ac:spMk id="22" creationId="{20482A04-1F12-476C-A946-84031A7F0200}"/>
          </ac:spMkLst>
        </pc:spChg>
        <pc:spChg chg="mod topLvl">
          <ac:chgData name="高橋 雄大" userId="478fe1b1619b5201" providerId="LiveId" clId="{E5C6839A-1738-4C12-B18B-616B97330155}" dt="2022-03-01T07:07:29.968" v="2264" actId="1036"/>
          <ac:spMkLst>
            <pc:docMk/>
            <pc:sldMk cId="2261948172" sldId="269"/>
            <ac:spMk id="23" creationId="{A8EBDA8D-7CA8-495F-8F4D-96B09125D3E2}"/>
          </ac:spMkLst>
        </pc:spChg>
        <pc:spChg chg="add mod">
          <ac:chgData name="高橋 雄大" userId="478fe1b1619b5201" providerId="LiveId" clId="{E5C6839A-1738-4C12-B18B-616B97330155}" dt="2022-03-01T07:05:04.277" v="1951" actId="1035"/>
          <ac:spMkLst>
            <pc:docMk/>
            <pc:sldMk cId="2261948172" sldId="269"/>
            <ac:spMk id="24" creationId="{00A01B48-DF91-427B-BDF3-C0261856630A}"/>
          </ac:spMkLst>
        </pc:spChg>
        <pc:spChg chg="add mod">
          <ac:chgData name="高橋 雄大" userId="478fe1b1619b5201" providerId="LiveId" clId="{E5C6839A-1738-4C12-B18B-616B97330155}" dt="2022-03-01T07:05:13.853" v="1977" actId="1036"/>
          <ac:spMkLst>
            <pc:docMk/>
            <pc:sldMk cId="2261948172" sldId="269"/>
            <ac:spMk id="25" creationId="{BCE13B43-34B1-464F-B972-77B362F83877}"/>
          </ac:spMkLst>
        </pc:spChg>
        <pc:spChg chg="add mod">
          <ac:chgData name="高橋 雄大" userId="478fe1b1619b5201" providerId="LiveId" clId="{E5C6839A-1738-4C12-B18B-616B97330155}" dt="2022-03-01T07:06:30.483" v="2171" actId="1036"/>
          <ac:spMkLst>
            <pc:docMk/>
            <pc:sldMk cId="2261948172" sldId="269"/>
            <ac:spMk id="26" creationId="{447C00AD-1119-4CFE-B169-4D9CCB8E6B00}"/>
          </ac:spMkLst>
        </pc:spChg>
        <pc:spChg chg="add mod">
          <ac:chgData name="高橋 雄大" userId="478fe1b1619b5201" providerId="LiveId" clId="{E5C6839A-1738-4C12-B18B-616B97330155}" dt="2022-03-01T07:07:45.935" v="2291" actId="1035"/>
          <ac:spMkLst>
            <pc:docMk/>
            <pc:sldMk cId="2261948172" sldId="269"/>
            <ac:spMk id="31" creationId="{C7752AF0-92B1-4FC5-88DA-34DB6C124A1A}"/>
          </ac:spMkLst>
        </pc:spChg>
        <pc:spChg chg="mod">
          <ac:chgData name="高橋 雄大" userId="478fe1b1619b5201" providerId="LiveId" clId="{E5C6839A-1738-4C12-B18B-616B97330155}" dt="2022-03-01T07:44:52.864" v="2966"/>
          <ac:spMkLst>
            <pc:docMk/>
            <pc:sldMk cId="2261948172" sldId="269"/>
            <ac:spMk id="1159" creationId="{00000000-0000-0000-0000-000000000000}"/>
          </ac:spMkLst>
        </pc:spChg>
        <pc:spChg chg="del">
          <ac:chgData name="高橋 雄大" userId="478fe1b1619b5201" providerId="LiveId" clId="{E5C6839A-1738-4C12-B18B-616B97330155}" dt="2022-03-01T05:59:46.787" v="4" actId="478"/>
          <ac:spMkLst>
            <pc:docMk/>
            <pc:sldMk cId="2261948172" sldId="269"/>
            <ac:spMk id="1160" creationId="{00000000-0000-0000-0000-000000000000}"/>
          </ac:spMkLst>
        </pc:spChg>
        <pc:spChg chg="del">
          <ac:chgData name="高橋 雄大" userId="478fe1b1619b5201" providerId="LiveId" clId="{E5C6839A-1738-4C12-B18B-616B97330155}" dt="2022-03-01T05:59:45.497" v="3" actId="478"/>
          <ac:spMkLst>
            <pc:docMk/>
            <pc:sldMk cId="2261948172" sldId="269"/>
            <ac:spMk id="1164" creationId="{00000000-0000-0000-0000-000000000000}"/>
          </ac:spMkLst>
        </pc:spChg>
        <pc:spChg chg="del topLvl">
          <ac:chgData name="高橋 雄大" userId="478fe1b1619b5201" providerId="LiveId" clId="{E5C6839A-1738-4C12-B18B-616B97330155}" dt="2022-03-01T06:02:04.523" v="17" actId="478"/>
          <ac:spMkLst>
            <pc:docMk/>
            <pc:sldMk cId="2261948172" sldId="269"/>
            <ac:spMk id="1175" creationId="{00000000-0000-0000-0000-000000000000}"/>
          </ac:spMkLst>
        </pc:spChg>
        <pc:spChg chg="del topLvl">
          <ac:chgData name="高橋 雄大" userId="478fe1b1619b5201" providerId="LiveId" clId="{E5C6839A-1738-4C12-B18B-616B97330155}" dt="2022-03-01T06:02:07.152" v="18" actId="478"/>
          <ac:spMkLst>
            <pc:docMk/>
            <pc:sldMk cId="2261948172" sldId="269"/>
            <ac:spMk id="1176" creationId="{00000000-0000-0000-0000-000000000000}"/>
          </ac:spMkLst>
        </pc:spChg>
        <pc:spChg chg="del">
          <ac:chgData name="高橋 雄大" userId="478fe1b1619b5201" providerId="LiveId" clId="{E5C6839A-1738-4C12-B18B-616B97330155}" dt="2022-03-01T06:02:01.859" v="16" actId="478"/>
          <ac:spMkLst>
            <pc:docMk/>
            <pc:sldMk cId="2261948172" sldId="269"/>
            <ac:spMk id="1179" creationId="{00000000-0000-0000-0000-000000000000}"/>
          </ac:spMkLst>
        </pc:spChg>
        <pc:grpChg chg="add del mod">
          <ac:chgData name="高橋 雄大" userId="478fe1b1619b5201" providerId="LiveId" clId="{E5C6839A-1738-4C12-B18B-616B97330155}" dt="2022-03-01T07:06:40.005" v="2230" actId="478"/>
          <ac:grpSpMkLst>
            <pc:docMk/>
            <pc:sldMk cId="2261948172" sldId="269"/>
            <ac:grpSpMk id="21" creationId="{62999C9D-BDA0-4327-8560-96593E5DD12F}"/>
          </ac:grpSpMkLst>
        </pc:grpChg>
        <pc:grpChg chg="del">
          <ac:chgData name="高橋 雄大" userId="478fe1b1619b5201" providerId="LiveId" clId="{E5C6839A-1738-4C12-B18B-616B97330155}" dt="2022-03-01T06:02:04.523" v="17" actId="478"/>
          <ac:grpSpMkLst>
            <pc:docMk/>
            <pc:sldMk cId="2261948172" sldId="269"/>
            <ac:grpSpMk id="1177" creationId="{00000000-0000-0000-0000-000000000000}"/>
          </ac:grpSpMkLst>
        </pc:grpChg>
        <pc:picChg chg="add mod">
          <ac:chgData name="高橋 雄大" userId="478fe1b1619b5201" providerId="LiveId" clId="{E5C6839A-1738-4C12-B18B-616B97330155}" dt="2022-03-01T07:07:45.935" v="2291" actId="1035"/>
          <ac:picMkLst>
            <pc:docMk/>
            <pc:sldMk cId="2261948172" sldId="269"/>
            <ac:picMk id="3" creationId="{BD5FFF66-5FD0-4A7E-BBBE-8E59BF767DCE}"/>
          </ac:picMkLst>
        </pc:picChg>
        <pc:picChg chg="add del mod">
          <ac:chgData name="高橋 雄大" userId="478fe1b1619b5201" providerId="LiveId" clId="{E5C6839A-1738-4C12-B18B-616B97330155}" dt="2022-03-01T06:43:22.668" v="1529" actId="478"/>
          <ac:picMkLst>
            <pc:docMk/>
            <pc:sldMk cId="2261948172" sldId="269"/>
            <ac:picMk id="4" creationId="{6CB8509E-CF7D-4109-A053-96ADAD496D63}"/>
          </ac:picMkLst>
        </pc:picChg>
        <pc:picChg chg="add mod">
          <ac:chgData name="高橋 雄大" userId="478fe1b1619b5201" providerId="LiveId" clId="{E5C6839A-1738-4C12-B18B-616B97330155}" dt="2022-03-01T07:07:40.035" v="2278" actId="1036"/>
          <ac:picMkLst>
            <pc:docMk/>
            <pc:sldMk cId="2261948172" sldId="269"/>
            <ac:picMk id="7" creationId="{73CF3F86-C58A-4702-8FD9-D9BB5381078B}"/>
          </ac:picMkLst>
        </pc:picChg>
        <pc:picChg chg="add mod">
          <ac:chgData name="高橋 雄大" userId="478fe1b1619b5201" providerId="LiveId" clId="{E5C6839A-1738-4C12-B18B-616B97330155}" dt="2022-03-01T07:07:55.701" v="2306" actId="1035"/>
          <ac:picMkLst>
            <pc:docMk/>
            <pc:sldMk cId="2261948172" sldId="269"/>
            <ac:picMk id="8" creationId="{373ED6A6-ECA9-4E9B-8E67-6118B11E43F0}"/>
          </ac:picMkLst>
        </pc:picChg>
        <pc:picChg chg="add mod">
          <ac:chgData name="高橋 雄大" userId="478fe1b1619b5201" providerId="LiveId" clId="{E5C6839A-1738-4C12-B18B-616B97330155}" dt="2022-03-01T07:08:00.281" v="2318" actId="1035"/>
          <ac:picMkLst>
            <pc:docMk/>
            <pc:sldMk cId="2261948172" sldId="269"/>
            <ac:picMk id="10" creationId="{8DC9D4AC-D2E2-4DF6-8AAB-8920BF20C45A}"/>
          </ac:picMkLst>
        </pc:picChg>
        <pc:picChg chg="add mod">
          <ac:chgData name="高橋 雄大" userId="478fe1b1619b5201" providerId="LiveId" clId="{E5C6839A-1738-4C12-B18B-616B97330155}" dt="2022-03-01T07:08:05.722" v="2334" actId="1035"/>
          <ac:picMkLst>
            <pc:docMk/>
            <pc:sldMk cId="2261948172" sldId="269"/>
            <ac:picMk id="15" creationId="{CB4ACCD8-9168-4A99-BE60-AD05C6CDAC3D}"/>
          </ac:picMkLst>
        </pc:picChg>
        <pc:picChg chg="del">
          <ac:chgData name="高橋 雄大" userId="478fe1b1619b5201" providerId="LiveId" clId="{E5C6839A-1738-4C12-B18B-616B97330155}" dt="2022-03-01T06:01:49.156" v="15" actId="478"/>
          <ac:picMkLst>
            <pc:docMk/>
            <pc:sldMk cId="2261948172" sldId="269"/>
            <ac:picMk id="1161"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2"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3"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5"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6"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7"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8"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69"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70"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71"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72" creationId="{00000000-0000-0000-0000-000000000000}"/>
          </ac:picMkLst>
        </pc:picChg>
        <pc:picChg chg="del">
          <ac:chgData name="高橋 雄大" userId="478fe1b1619b5201" providerId="LiveId" clId="{E5C6839A-1738-4C12-B18B-616B97330155}" dt="2022-03-01T06:01:49.156" v="15" actId="478"/>
          <ac:picMkLst>
            <pc:docMk/>
            <pc:sldMk cId="2261948172" sldId="269"/>
            <ac:picMk id="1173" creationId="{00000000-0000-0000-0000-000000000000}"/>
          </ac:picMkLst>
        </pc:picChg>
        <pc:picChg chg="del">
          <ac:chgData name="高橋 雄大" userId="478fe1b1619b5201" providerId="LiveId" clId="{E5C6839A-1738-4C12-B18B-616B97330155}" dt="2022-03-01T05:59:51.345" v="5" actId="478"/>
          <ac:picMkLst>
            <pc:docMk/>
            <pc:sldMk cId="2261948172" sldId="269"/>
            <ac:picMk id="1174" creationId="{00000000-0000-0000-0000-000000000000}"/>
          </ac:picMkLst>
        </pc:picChg>
      </pc:sldChg>
      <pc:sldChg chg="addSp delSp modSp add mod">
        <pc:chgData name="高橋 雄大" userId="478fe1b1619b5201" providerId="LiveId" clId="{E5C6839A-1738-4C12-B18B-616B97330155}" dt="2022-03-01T07:37:55.866" v="2955" actId="20577"/>
        <pc:sldMkLst>
          <pc:docMk/>
          <pc:sldMk cId="4261494941" sldId="270"/>
        </pc:sldMkLst>
        <pc:spChg chg="add del mod">
          <ac:chgData name="高橋 雄大" userId="478fe1b1619b5201" providerId="LiveId" clId="{E5C6839A-1738-4C12-B18B-616B97330155}" dt="2022-03-01T07:03:59.762" v="1938" actId="478"/>
          <ac:spMkLst>
            <pc:docMk/>
            <pc:sldMk cId="4261494941" sldId="270"/>
            <ac:spMk id="24" creationId="{C042EED5-994A-4B55-B591-212855F31B4A}"/>
          </ac:spMkLst>
        </pc:spChg>
        <pc:spChg chg="add mod">
          <ac:chgData name="高橋 雄大" userId="478fe1b1619b5201" providerId="LiveId" clId="{E5C6839A-1738-4C12-B18B-616B97330155}" dt="2022-03-01T07:30:23.456" v="2660" actId="1036"/>
          <ac:spMkLst>
            <pc:docMk/>
            <pc:sldMk cId="4261494941" sldId="270"/>
            <ac:spMk id="26" creationId="{A66D557E-5059-4EED-89CC-2EE963C22188}"/>
          </ac:spMkLst>
        </pc:spChg>
        <pc:spChg chg="add mod">
          <ac:chgData name="高橋 雄大" userId="478fe1b1619b5201" providerId="LiveId" clId="{E5C6839A-1738-4C12-B18B-616B97330155}" dt="2022-03-01T07:34:12.933" v="2871" actId="207"/>
          <ac:spMkLst>
            <pc:docMk/>
            <pc:sldMk cId="4261494941" sldId="270"/>
            <ac:spMk id="28" creationId="{D2648117-AEF0-4F4C-BBAA-A10EC438B4FA}"/>
          </ac:spMkLst>
        </pc:spChg>
        <pc:spChg chg="add mod">
          <ac:chgData name="高橋 雄大" userId="478fe1b1619b5201" providerId="LiveId" clId="{E5C6839A-1738-4C12-B18B-616B97330155}" dt="2022-03-01T07:37:55.866" v="2955" actId="20577"/>
          <ac:spMkLst>
            <pc:docMk/>
            <pc:sldMk cId="4261494941" sldId="270"/>
            <ac:spMk id="30" creationId="{E46147FA-2DC4-4880-A400-C23FADFE9273}"/>
          </ac:spMkLst>
        </pc:spChg>
        <pc:spChg chg="mod">
          <ac:chgData name="高橋 雄大" userId="478fe1b1619b5201" providerId="LiveId" clId="{E5C6839A-1738-4C12-B18B-616B97330155}" dt="2022-03-01T07:03:56.397" v="1937" actId="20577"/>
          <ac:spMkLst>
            <pc:docMk/>
            <pc:sldMk cId="4261494941" sldId="270"/>
            <ac:spMk id="1159" creationId="{00000000-0000-0000-0000-000000000000}"/>
          </ac:spMkLst>
        </pc:spChg>
        <pc:spChg chg="del">
          <ac:chgData name="高橋 雄大" userId="478fe1b1619b5201" providerId="LiveId" clId="{E5C6839A-1738-4C12-B18B-616B97330155}" dt="2022-03-01T07:02:49.413" v="1876" actId="478"/>
          <ac:spMkLst>
            <pc:docMk/>
            <pc:sldMk cId="4261494941" sldId="270"/>
            <ac:spMk id="1160" creationId="{00000000-0000-0000-0000-000000000000}"/>
          </ac:spMkLst>
        </pc:spChg>
        <pc:spChg chg="del">
          <ac:chgData name="高橋 雄大" userId="478fe1b1619b5201" providerId="LiveId" clId="{E5C6839A-1738-4C12-B18B-616B97330155}" dt="2022-03-01T07:02:51.783" v="1877" actId="478"/>
          <ac:spMkLst>
            <pc:docMk/>
            <pc:sldMk cId="4261494941" sldId="270"/>
            <ac:spMk id="1164" creationId="{00000000-0000-0000-0000-000000000000}"/>
          </ac:spMkLst>
        </pc:spChg>
        <pc:spChg chg="del topLvl">
          <ac:chgData name="高橋 雄大" userId="478fe1b1619b5201" providerId="LiveId" clId="{E5C6839A-1738-4C12-B18B-616B97330155}" dt="2022-03-01T07:08:18.964" v="2335" actId="478"/>
          <ac:spMkLst>
            <pc:docMk/>
            <pc:sldMk cId="4261494941" sldId="270"/>
            <ac:spMk id="1175" creationId="{00000000-0000-0000-0000-000000000000}"/>
          </ac:spMkLst>
        </pc:spChg>
        <pc:spChg chg="del topLvl">
          <ac:chgData name="高橋 雄大" userId="478fe1b1619b5201" providerId="LiveId" clId="{E5C6839A-1738-4C12-B18B-616B97330155}" dt="2022-03-01T07:08:21.252" v="2336" actId="478"/>
          <ac:spMkLst>
            <pc:docMk/>
            <pc:sldMk cId="4261494941" sldId="270"/>
            <ac:spMk id="1176" creationId="{00000000-0000-0000-0000-000000000000}"/>
          </ac:spMkLst>
        </pc:spChg>
        <pc:spChg chg="del">
          <ac:chgData name="高橋 雄大" userId="478fe1b1619b5201" providerId="LiveId" clId="{E5C6839A-1738-4C12-B18B-616B97330155}" dt="2022-03-01T07:08:24.452" v="2337" actId="478"/>
          <ac:spMkLst>
            <pc:docMk/>
            <pc:sldMk cId="4261494941" sldId="270"/>
            <ac:spMk id="1179" creationId="{00000000-0000-0000-0000-000000000000}"/>
          </ac:spMkLst>
        </pc:spChg>
        <pc:grpChg chg="del">
          <ac:chgData name="高橋 雄大" userId="478fe1b1619b5201" providerId="LiveId" clId="{E5C6839A-1738-4C12-B18B-616B97330155}" dt="2022-03-01T07:08:18.964" v="2335" actId="478"/>
          <ac:grpSpMkLst>
            <pc:docMk/>
            <pc:sldMk cId="4261494941" sldId="270"/>
            <ac:grpSpMk id="1177" creationId="{00000000-0000-0000-0000-000000000000}"/>
          </ac:grpSpMkLst>
        </pc:grpChg>
        <pc:picChg chg="del">
          <ac:chgData name="高橋 雄大" userId="478fe1b1619b5201" providerId="LiveId" clId="{E5C6839A-1738-4C12-B18B-616B97330155}" dt="2022-03-01T07:02:54.500" v="1878" actId="478"/>
          <ac:picMkLst>
            <pc:docMk/>
            <pc:sldMk cId="4261494941" sldId="270"/>
            <ac:picMk id="1161"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2"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3"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5"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6"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7"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8"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69"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70"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71"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72" creationId="{00000000-0000-0000-0000-000000000000}"/>
          </ac:picMkLst>
        </pc:picChg>
        <pc:picChg chg="del">
          <ac:chgData name="高橋 雄大" userId="478fe1b1619b5201" providerId="LiveId" clId="{E5C6839A-1738-4C12-B18B-616B97330155}" dt="2022-03-01T07:02:54.500" v="1878" actId="478"/>
          <ac:picMkLst>
            <pc:docMk/>
            <pc:sldMk cId="4261494941" sldId="270"/>
            <ac:picMk id="1173" creationId="{00000000-0000-0000-0000-000000000000}"/>
          </ac:picMkLst>
        </pc:picChg>
        <pc:picChg chg="del">
          <ac:chgData name="高橋 雄大" userId="478fe1b1619b5201" providerId="LiveId" clId="{E5C6839A-1738-4C12-B18B-616B97330155}" dt="2022-03-01T07:09:00.164" v="2338" actId="478"/>
          <ac:picMkLst>
            <pc:docMk/>
            <pc:sldMk cId="4261494941" sldId="270"/>
            <ac:picMk id="1174" creationId="{00000000-0000-0000-0000-000000000000}"/>
          </ac:picMkLst>
        </pc:picChg>
      </pc:sldChg>
      <pc:sldChg chg="new del">
        <pc:chgData name="高橋 雄大" userId="478fe1b1619b5201" providerId="LiveId" clId="{E5C6839A-1738-4C12-B18B-616B97330155}" dt="2022-03-01T07:04:27.081" v="1940" actId="47"/>
        <pc:sldMkLst>
          <pc:docMk/>
          <pc:sldMk cId="2985560835" sldId="271"/>
        </pc:sldMkLst>
      </pc:sldChg>
      <pc:sldMasterChg chg="addSp delSp modSp mod">
        <pc:chgData name="高橋 雄大" userId="478fe1b1619b5201" providerId="LiveId" clId="{E5C6839A-1738-4C12-B18B-616B97330155}" dt="2022-03-01T07:59:31.282" v="3180" actId="1076"/>
        <pc:sldMasterMkLst>
          <pc:docMk/>
          <pc:sldMasterMk cId="0" sldId="2147483648"/>
        </pc:sldMasterMkLst>
        <pc:spChg chg="mod">
          <ac:chgData name="高橋 雄大" userId="478fe1b1619b5201" providerId="LiveId" clId="{E5C6839A-1738-4C12-B18B-616B97330155}" dt="2022-03-01T07:41:17.423" v="2963" actId="20577"/>
          <ac:spMkLst>
            <pc:docMk/>
            <pc:sldMasterMk cId="0" sldId="2147483648"/>
            <ac:spMk id="3" creationId="{00000000-0000-0000-0000-000000000000}"/>
          </ac:spMkLst>
        </pc:spChg>
        <pc:spChg chg="del mod">
          <ac:chgData name="高橋 雄大" userId="478fe1b1619b5201" providerId="LiveId" clId="{E5C6839A-1738-4C12-B18B-616B97330155}" dt="2022-03-01T07:59:17.884" v="3176" actId="478"/>
          <ac:spMkLst>
            <pc:docMk/>
            <pc:sldMasterMk cId="0" sldId="2147483648"/>
            <ac:spMk id="5" creationId="{00000000-0000-0000-0000-000000000000}"/>
          </ac:spMkLst>
        </pc:spChg>
        <pc:picChg chg="add mod">
          <ac:chgData name="高橋 雄大" userId="478fe1b1619b5201" providerId="LiveId" clId="{E5C6839A-1738-4C12-B18B-616B97330155}" dt="2022-03-01T07:59:31.282" v="3180" actId="1076"/>
          <ac:picMkLst>
            <pc:docMk/>
            <pc:sldMasterMk cId="0" sldId="2147483648"/>
            <ac:picMk id="10" creationId="{7B22652D-FEE1-4878-A15E-AD030E4126A9}"/>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0" name="Shape 1110"/>
          <p:cNvSpPr>
            <a:spLocks noGrp="1" noRot="1" noChangeAspect="1"/>
          </p:cNvSpPr>
          <p:nvPr>
            <p:ph type="sldImg"/>
          </p:nvPr>
        </p:nvSpPr>
        <p:spPr>
          <a:xfrm>
            <a:off x="1143000" y="685800"/>
            <a:ext cx="4572000" cy="3429000"/>
          </a:xfrm>
          <a:prstGeom prst="rect">
            <a:avLst/>
          </a:prstGeom>
        </p:spPr>
        <p:txBody>
          <a:bodyPr/>
          <a:lstStyle/>
          <a:p>
            <a:endParaRPr/>
          </a:p>
        </p:txBody>
      </p:sp>
      <p:sp>
        <p:nvSpPr>
          <p:cNvPr id="1111" name="Shape 111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91206961"/>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a:xfrm>
            <a:off x="6" y="9428587"/>
            <a:ext cx="2945659" cy="496332"/>
          </a:xfrm>
          <a:prstGeom prst="rect">
            <a:avLst/>
          </a:prstGeom>
        </p:spPr>
        <p:txBody>
          <a:bodyPr/>
          <a:lstStyle/>
          <a:p>
            <a:r>
              <a:rPr kumimoji="1" lang="en-US" altLang="ja-JP"/>
              <a:t>Copyright © 2014.J.C.O.S,Inc.All Rights Reserved.</a:t>
            </a:r>
            <a:endParaRPr kumimoji="1" lang="ja-JP" altLang="en-US"/>
          </a:p>
        </p:txBody>
      </p:sp>
      <p:sp>
        <p:nvSpPr>
          <p:cNvPr id="5" name="スライド番号プレースホルダー 4"/>
          <p:cNvSpPr>
            <a:spLocks noGrp="1"/>
          </p:cNvSpPr>
          <p:nvPr>
            <p:ph type="sldNum" sz="quarter" idx="11"/>
          </p:nvPr>
        </p:nvSpPr>
        <p:spPr>
          <a:xfrm>
            <a:off x="3850447" y="9428587"/>
            <a:ext cx="2945659" cy="496332"/>
          </a:xfrm>
          <a:prstGeom prst="rect">
            <a:avLst/>
          </a:prstGeom>
        </p:spPr>
        <p:txBody>
          <a:bodyPr/>
          <a:lstStyle/>
          <a:p>
            <a:fld id="{8295AD99-FAEC-4642-B93E-8C808579F94E}" type="slidenum">
              <a:rPr kumimoji="1" lang="ja-JP" altLang="en-US" smtClean="0"/>
              <a:t>2</a:t>
            </a:fld>
            <a:endParaRPr kumimoji="1" lang="ja-JP" altLang="en-US"/>
          </a:p>
        </p:txBody>
      </p:sp>
    </p:spTree>
    <p:extLst>
      <p:ext uri="{BB962C8B-B14F-4D97-AF65-F5344CB8AC3E}">
        <p14:creationId xmlns:p14="http://schemas.microsoft.com/office/powerpoint/2010/main" val="3319843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15" name="タイトルテキスト"/>
          <p:cNvSpPr txBox="1">
            <a:spLocks noGrp="1"/>
          </p:cNvSpPr>
          <p:nvPr>
            <p:ph type="title"/>
          </p:nvPr>
        </p:nvSpPr>
        <p:spPr>
          <a:xfrm>
            <a:off x="685800" y="2130425"/>
            <a:ext cx="7772400" cy="1470025"/>
          </a:xfrm>
          <a:prstGeom prst="rect">
            <a:avLst/>
          </a:prstGeom>
        </p:spPr>
        <p:txBody>
          <a:bodyPr anchor="t">
            <a:normAutofit/>
          </a:bodyPr>
          <a:lstStyle/>
          <a:p>
            <a:r>
              <a:t>タイトルテキスト</a:t>
            </a:r>
          </a:p>
        </p:txBody>
      </p:sp>
      <p:sp>
        <p:nvSpPr>
          <p:cNvPr id="16"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rPr dirty="0"/>
              <a:t>本文レベル1</a:t>
            </a:r>
          </a:p>
          <a:p>
            <a:pPr lvl="1"/>
            <a:r>
              <a:rPr dirty="0"/>
              <a:t>本文レベル2</a:t>
            </a:r>
          </a:p>
          <a:p>
            <a:pPr lvl="2"/>
            <a:r>
              <a:rPr dirty="0"/>
              <a:t>本文レベル3</a:t>
            </a:r>
          </a:p>
          <a:p>
            <a:pPr lvl="3"/>
            <a:r>
              <a:rPr dirty="0"/>
              <a:t>本文レベル4</a:t>
            </a:r>
          </a:p>
          <a:p>
            <a:pPr lvl="4"/>
            <a:r>
              <a:rPr dirty="0"/>
              <a:t>本文レベル5</a:t>
            </a:r>
          </a:p>
        </p:txBody>
      </p:sp>
      <p:sp>
        <p:nvSpPr>
          <p:cNvPr id="1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タイトル付きの図">
    <p:spTree>
      <p:nvGrpSpPr>
        <p:cNvPr id="1" name=""/>
        <p:cNvGrpSpPr/>
        <p:nvPr/>
      </p:nvGrpSpPr>
      <p:grpSpPr>
        <a:xfrm>
          <a:off x="0" y="0"/>
          <a:ext cx="0" cy="0"/>
          <a:chOff x="0" y="0"/>
          <a:chExt cx="0" cy="0"/>
        </a:xfrm>
      </p:grpSpPr>
      <p:sp>
        <p:nvSpPr>
          <p:cNvPr id="9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9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9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9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904"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05"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0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913"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914"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91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92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2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2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931"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932"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93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94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41"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4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949"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50"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951"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95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95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9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97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75"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976"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97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98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85"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986"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98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タイトルと&#10;縦書きテキスト">
    <p:spTree>
      <p:nvGrpSpPr>
        <p:cNvPr id="1" name=""/>
        <p:cNvGrpSpPr/>
        <p:nvPr/>
      </p:nvGrpSpPr>
      <p:grpSpPr>
        <a:xfrm>
          <a:off x="0" y="0"/>
          <a:ext cx="0" cy="0"/>
          <a:chOff x="0" y="0"/>
          <a:chExt cx="0" cy="0"/>
        </a:xfrm>
      </p:grpSpPr>
      <p:sp>
        <p:nvSpPr>
          <p:cNvPr id="103"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10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99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9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9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003"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004"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00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012" name="タイトルテキスト"/>
          <p:cNvSpPr txBox="1">
            <a:spLocks noGrp="1"/>
          </p:cNvSpPr>
          <p:nvPr>
            <p:ph type="title"/>
          </p:nvPr>
        </p:nvSpPr>
        <p:spPr>
          <a:xfrm>
            <a:off x="685800" y="2130425"/>
            <a:ext cx="7772400" cy="1470025"/>
          </a:xfrm>
          <a:prstGeom prst="rect">
            <a:avLst/>
          </a:prstGeom>
        </p:spPr>
        <p:txBody>
          <a:bodyPr>
            <a:normAutofit/>
          </a:bodyPr>
          <a:lstStyle/>
          <a:p>
            <a:r>
              <a:t>タイトルテキスト</a:t>
            </a:r>
          </a:p>
        </p:txBody>
      </p:sp>
      <p:sp>
        <p:nvSpPr>
          <p:cNvPr id="1013"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1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021"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2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23"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03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103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32"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039"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104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04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05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105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05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59"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06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07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107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7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107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縦書きタイトルと&#10;縦書きテキスト">
    <p:spTree>
      <p:nvGrpSpPr>
        <p:cNvPr id="1" name=""/>
        <p:cNvGrpSpPr/>
        <p:nvPr/>
      </p:nvGrpSpPr>
      <p:grpSpPr>
        <a:xfrm>
          <a:off x="0" y="0"/>
          <a:ext cx="0" cy="0"/>
          <a:chOff x="0" y="0"/>
          <a:chExt cx="0" cy="0"/>
        </a:xfrm>
      </p:grpSpPr>
      <p:sp>
        <p:nvSpPr>
          <p:cNvPr id="112" name="タイトルテキスト"/>
          <p:cNvSpPr txBox="1">
            <a:spLocks noGrp="1"/>
          </p:cNvSpPr>
          <p:nvPr>
            <p:ph type="title"/>
          </p:nvPr>
        </p:nvSpPr>
        <p:spPr>
          <a:xfrm>
            <a:off x="6629400" y="274638"/>
            <a:ext cx="2057400" cy="5851526"/>
          </a:xfrm>
          <a:prstGeom prst="rect">
            <a:avLst/>
          </a:prstGeom>
        </p:spPr>
        <p:txBody>
          <a:bodyPr anchor="t">
            <a:normAutofit/>
          </a:bodyPr>
          <a:lstStyle/>
          <a:p>
            <a:r>
              <a:t>タイトルテキスト</a:t>
            </a:r>
          </a:p>
        </p:txBody>
      </p:sp>
      <p:sp>
        <p:nvSpPr>
          <p:cNvPr id="11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08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108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108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108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1093"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9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95"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102" name="タイトルテキスト"/>
          <p:cNvSpPr txBox="1">
            <a:spLocks noGrp="1"/>
          </p:cNvSpPr>
          <p:nvPr>
            <p:ph type="title"/>
          </p:nvPr>
        </p:nvSpPr>
        <p:spPr>
          <a:xfrm>
            <a:off x="6629400" y="274638"/>
            <a:ext cx="2057400" cy="5851526"/>
          </a:xfrm>
          <a:prstGeom prst="rect">
            <a:avLst/>
          </a:prstGeom>
        </p:spPr>
        <p:txBody>
          <a:bodyPr>
            <a:normAutofit/>
          </a:bodyPr>
          <a:lstStyle/>
          <a:p>
            <a:r>
              <a:t>タイトルテキスト</a:t>
            </a:r>
          </a:p>
        </p:txBody>
      </p:sp>
      <p:sp>
        <p:nvSpPr>
          <p:cNvPr id="110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0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21"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122"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12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3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3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3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39"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140"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4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4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49"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5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57"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58"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59"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1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6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7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ユーザー設定レイアウト">
    <p:spTree>
      <p:nvGrpSpPr>
        <p:cNvPr id="1" name=""/>
        <p:cNvGrpSpPr/>
        <p:nvPr/>
      </p:nvGrpSpPr>
      <p:grpSpPr>
        <a:xfrm>
          <a:off x="0" y="0"/>
          <a:ext cx="0" cy="0"/>
          <a:chOff x="0" y="0"/>
          <a:chExt cx="0" cy="0"/>
        </a:xfrm>
      </p:grpSpPr>
      <p:sp>
        <p:nvSpPr>
          <p:cNvPr id="2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8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83"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184"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18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9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93"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194"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9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20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0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0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211"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12"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1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220"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221"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2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22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3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3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238"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239"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4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24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48"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4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256"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57"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58"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25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26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とコンテンツ">
    <p:spTree>
      <p:nvGrpSpPr>
        <p:cNvPr id="1" name=""/>
        <p:cNvGrpSpPr/>
        <p:nvPr/>
      </p:nvGrpSpPr>
      <p:grpSpPr>
        <a:xfrm>
          <a:off x="0" y="0"/>
          <a:ext cx="0" cy="0"/>
          <a:chOff x="0" y="0"/>
          <a:chExt cx="0" cy="0"/>
        </a:xfrm>
      </p:grpSpPr>
      <p:sp>
        <p:nvSpPr>
          <p:cNvPr id="31"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3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27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28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82"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283"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28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29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92"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293"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30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02"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0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310"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11"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1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319"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320"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32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2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3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337"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338"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3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34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47"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4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355"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56"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57"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35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セクション見出し">
    <p:spTree>
      <p:nvGrpSpPr>
        <p:cNvPr id="1" name=""/>
        <p:cNvGrpSpPr/>
        <p:nvPr/>
      </p:nvGrpSpPr>
      <p:grpSpPr>
        <a:xfrm>
          <a:off x="0" y="0"/>
          <a:ext cx="0" cy="0"/>
          <a:chOff x="0" y="0"/>
          <a:chExt cx="0" cy="0"/>
        </a:xfrm>
      </p:grpSpPr>
      <p:sp>
        <p:nvSpPr>
          <p:cNvPr id="4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4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36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6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37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38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81"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382"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38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39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91"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392"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39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0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0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0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409"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10"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1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418"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419"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42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42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2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2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436"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437"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3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44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46"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4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2 つのコンテンツ">
    <p:spTree>
      <p:nvGrpSpPr>
        <p:cNvPr id="1" name=""/>
        <p:cNvGrpSpPr/>
        <p:nvPr/>
      </p:nvGrpSpPr>
      <p:grpSpPr>
        <a:xfrm>
          <a:off x="0" y="0"/>
          <a:ext cx="0" cy="0"/>
          <a:chOff x="0" y="0"/>
          <a:chExt cx="0" cy="0"/>
        </a:xfrm>
      </p:grpSpPr>
      <p:sp>
        <p:nvSpPr>
          <p:cNvPr id="49"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454"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55"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456"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45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46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6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47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47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80"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481"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48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48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90"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491"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9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9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0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508"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9"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1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517"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518"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51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52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2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2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535"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536"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3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比較">
    <p:spTree>
      <p:nvGrpSpPr>
        <p:cNvPr id="1" name=""/>
        <p:cNvGrpSpPr/>
        <p:nvPr/>
      </p:nvGrpSpPr>
      <p:grpSpPr>
        <a:xfrm>
          <a:off x="0" y="0"/>
          <a:ext cx="0" cy="0"/>
          <a:chOff x="0" y="0"/>
          <a:chExt cx="0" cy="0"/>
        </a:xfrm>
      </p:grpSpPr>
      <p:sp>
        <p:nvSpPr>
          <p:cNvPr id="5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54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45"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4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553"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54"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55"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55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56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6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57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57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79"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580"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58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58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89"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590"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59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59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9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607"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08"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616"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617"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61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62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2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2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6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6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634"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635"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63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64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44"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4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652"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53"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54"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65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66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6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67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67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78"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679"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68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68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88"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689"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9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69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9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9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706"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07"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0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715"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716"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71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白紙">
    <p:spTree>
      <p:nvGrpSpPr>
        <p:cNvPr id="1" name=""/>
        <p:cNvGrpSpPr/>
        <p:nvPr/>
      </p:nvGrpSpPr>
      <p:grpSpPr>
        <a:xfrm>
          <a:off x="0" y="0"/>
          <a:ext cx="0" cy="0"/>
          <a:chOff x="0" y="0"/>
          <a:chExt cx="0" cy="0"/>
        </a:xfrm>
      </p:grpSpPr>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72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2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2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733"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734"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73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74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43"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4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751"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52"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753"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75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76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6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76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77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77"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778"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77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78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87"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788"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78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79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9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9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805"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06"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0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タイトル付きの&#10;コンテンツ">
    <p:spTree>
      <p:nvGrpSpPr>
        <p:cNvPr id="1" name=""/>
        <p:cNvGrpSpPr/>
        <p:nvPr/>
      </p:nvGrpSpPr>
      <p:grpSpPr>
        <a:xfrm>
          <a:off x="0" y="0"/>
          <a:ext cx="0" cy="0"/>
          <a:chOff x="0" y="0"/>
          <a:chExt cx="0" cy="0"/>
        </a:xfrm>
      </p:grpSpPr>
      <p:sp>
        <p:nvSpPr>
          <p:cNvPr id="8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8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8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814"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815"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81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82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24"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2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832"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833"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83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84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42"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4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850"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51"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852"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85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86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6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8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87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76"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877"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87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88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86"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887"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88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89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9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9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16" Type="http://schemas.openxmlformats.org/officeDocument/2006/relationships/slideLayout" Target="../slideLayouts/slideLayout116.xml"/><Relationship Id="rId124"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正方形/長方形 6"/>
          <p:cNvSpPr/>
          <p:nvPr/>
        </p:nvSpPr>
        <p:spPr>
          <a:xfrm>
            <a:off x="0" y="6623773"/>
            <a:ext cx="9144000" cy="261611"/>
          </a:xfrm>
          <a:prstGeom prst="rect">
            <a:avLst/>
          </a:prstGeom>
          <a:solidFill>
            <a:srgbClr val="E6B9B8"/>
          </a:solidFill>
          <a:ln w="12700">
            <a:miter lim="400000"/>
          </a:ln>
        </p:spPr>
        <p:txBody>
          <a:bodyPr lIns="45719" rIns="45719"/>
          <a:lstStyle/>
          <a:p>
            <a:pPr>
              <a:defRPr sz="1100"/>
            </a:pPr>
            <a:endParaRPr/>
          </a:p>
        </p:txBody>
      </p:sp>
      <p:sp>
        <p:nvSpPr>
          <p:cNvPr id="3" name="テキスト ボックス 3"/>
          <p:cNvSpPr txBox="1"/>
          <p:nvPr/>
        </p:nvSpPr>
        <p:spPr>
          <a:xfrm>
            <a:off x="2195735" y="6577607"/>
            <a:ext cx="4752530" cy="30777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1400">
                <a:solidFill>
                  <a:srgbClr val="CCFFFF"/>
                </a:solidFill>
              </a:defRPr>
            </a:lvl1pPr>
          </a:lstStyle>
          <a:p>
            <a:r>
              <a:rPr dirty="0"/>
              <a:t>Copyright © 202</a:t>
            </a:r>
            <a:r>
              <a:rPr lang="en-US" dirty="0"/>
              <a:t>2</a:t>
            </a:r>
            <a:r>
              <a:rPr dirty="0"/>
              <a:t>.GIVEFIELD&amp;K-HOMES,Inc.All Rights Reserved.</a:t>
            </a:r>
          </a:p>
        </p:txBody>
      </p:sp>
      <p:sp>
        <p:nvSpPr>
          <p:cNvPr id="4" name="正方形/長方形 7"/>
          <p:cNvSpPr/>
          <p:nvPr/>
        </p:nvSpPr>
        <p:spPr>
          <a:xfrm>
            <a:off x="974" y="-27384"/>
            <a:ext cx="9144001" cy="600164"/>
          </a:xfrm>
          <a:prstGeom prst="rect">
            <a:avLst/>
          </a:prstGeom>
          <a:solidFill>
            <a:srgbClr val="F2DCDB"/>
          </a:solidFill>
          <a:ln w="12700">
            <a:miter lim="400000"/>
          </a:ln>
        </p:spPr>
        <p:txBody>
          <a:bodyPr lIns="45719" rIns="45719"/>
          <a:lstStyle/>
          <a:p>
            <a:pPr>
              <a:defRPr sz="1100"/>
            </a:pPr>
            <a:endParaRPr/>
          </a:p>
        </p:txBody>
      </p:sp>
      <p:sp>
        <p:nvSpPr>
          <p:cNvPr id="6" name="スライド番号"/>
          <p:cNvSpPr txBox="1">
            <a:spLocks noGrp="1"/>
          </p:cNvSpPr>
          <p:nvPr>
            <p:ph type="sldNum" sz="quarter" idx="2"/>
          </p:nvPr>
        </p:nvSpPr>
        <p:spPr>
          <a:xfrm>
            <a:off x="8628498" y="6640209"/>
            <a:ext cx="263982" cy="269241"/>
          </a:xfrm>
          <a:prstGeom prst="rect">
            <a:avLst/>
          </a:prstGeom>
          <a:ln w="12700">
            <a:miter lim="400000"/>
          </a:ln>
        </p:spPr>
        <p:txBody>
          <a:bodyPr wrap="none" lIns="45719" rIns="45719" anchor="ctr">
            <a:spAutoFit/>
          </a:bodyPr>
          <a:lstStyle>
            <a:lvl1pPr algn="r">
              <a:defRPr sz="1200">
                <a:solidFill>
                  <a:srgbClr val="CCFFFF"/>
                </a:solidFill>
              </a:defRPr>
            </a:lvl1pPr>
          </a:lstStyle>
          <a:p>
            <a:fld id="{86CB4B4D-7CA3-9044-876B-883B54F8677D}" type="slidenum">
              <a:t>‹#›</a:t>
            </a:fld>
            <a:endParaRPr/>
          </a:p>
        </p:txBody>
      </p:sp>
      <p:sp>
        <p:nvSpPr>
          <p:cNvPr id="7" name="タイトルテキスト"/>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rPr dirty="0" err="1"/>
              <a:t>タイトルテキスト</a:t>
            </a:r>
            <a:endParaRPr dirty="0"/>
          </a:p>
        </p:txBody>
      </p:sp>
      <p:sp>
        <p:nvSpPr>
          <p:cNvPr id="8" name="本文レベル1…"/>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pic>
        <p:nvPicPr>
          <p:cNvPr id="10" name="図 9">
            <a:extLst>
              <a:ext uri="{FF2B5EF4-FFF2-40B4-BE49-F238E27FC236}">
                <a16:creationId xmlns:a16="http://schemas.microsoft.com/office/drawing/2014/main" xmlns="" id="{7B22652D-FEE1-4878-A15E-AD030E4126A9}"/>
              </a:ext>
            </a:extLst>
          </p:cNvPr>
          <p:cNvPicPr>
            <a:picLocks noChangeAspect="1"/>
          </p:cNvPicPr>
          <p:nvPr userDrawn="1"/>
        </p:nvPicPr>
        <p:blipFill>
          <a:blip r:embed="rId124"/>
          <a:stretch>
            <a:fillRect/>
          </a:stretch>
        </p:blipFill>
        <p:spPr>
          <a:xfrm>
            <a:off x="6995454" y="38735"/>
            <a:ext cx="2027677" cy="4679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3" name="Picture 4" descr="Picture 4"/>
          <p:cNvPicPr>
            <a:picLocks noChangeAspect="1"/>
          </p:cNvPicPr>
          <p:nvPr/>
        </p:nvPicPr>
        <p:blipFill>
          <a:blip r:embed="rId2"/>
          <a:stretch>
            <a:fillRect/>
          </a:stretch>
        </p:blipFill>
        <p:spPr>
          <a:xfrm flipH="1" flipV="1">
            <a:off x="119609" y="4649399"/>
            <a:ext cx="2735075" cy="1739117"/>
          </a:xfrm>
          <a:prstGeom prst="rect">
            <a:avLst/>
          </a:prstGeom>
          <a:ln w="12700">
            <a:miter lim="400000"/>
          </a:ln>
        </p:spPr>
      </p:pic>
      <p:pic>
        <p:nvPicPr>
          <p:cNvPr id="1114" name="Picture 4" descr="Picture 4"/>
          <p:cNvPicPr>
            <a:picLocks noChangeAspect="1"/>
          </p:cNvPicPr>
          <p:nvPr/>
        </p:nvPicPr>
        <p:blipFill>
          <a:blip r:embed="rId2"/>
          <a:stretch>
            <a:fillRect/>
          </a:stretch>
        </p:blipFill>
        <p:spPr>
          <a:xfrm rot="10800000" flipH="1" flipV="1">
            <a:off x="6228184" y="1073356"/>
            <a:ext cx="2735075" cy="1739117"/>
          </a:xfrm>
          <a:prstGeom prst="rect">
            <a:avLst/>
          </a:prstGeom>
          <a:ln w="12700">
            <a:miter lim="400000"/>
          </a:ln>
        </p:spPr>
      </p:pic>
      <p:pic>
        <p:nvPicPr>
          <p:cNvPr id="1115" name="図 5" descr="図 5"/>
          <p:cNvPicPr>
            <a:picLocks noChangeAspect="1"/>
          </p:cNvPicPr>
          <p:nvPr/>
        </p:nvPicPr>
        <p:blipFill>
          <a:blip r:embed="rId3"/>
          <a:stretch>
            <a:fillRect/>
          </a:stretch>
        </p:blipFill>
        <p:spPr>
          <a:xfrm>
            <a:off x="4050807" y="2708919"/>
            <a:ext cx="1152129" cy="1188899"/>
          </a:xfrm>
          <a:prstGeom prst="rect">
            <a:avLst/>
          </a:prstGeom>
          <a:ln w="12700">
            <a:miter lim="400000"/>
          </a:ln>
        </p:spPr>
      </p:pic>
      <p:sp>
        <p:nvSpPr>
          <p:cNvPr id="1116" name="正方形/長方形 6"/>
          <p:cNvSpPr/>
          <p:nvPr/>
        </p:nvSpPr>
        <p:spPr>
          <a:xfrm>
            <a:off x="2195735" y="4077072"/>
            <a:ext cx="4862272" cy="396240"/>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50000"/>
              </a:lnSpc>
              <a:defRPr sz="2400" b="1">
                <a:solidFill>
                  <a:srgbClr val="BFBFBF"/>
                </a:solidFill>
                <a:latin typeface="メイリオ"/>
                <a:ea typeface="メイリオ"/>
                <a:cs typeface="メイリオ"/>
                <a:sym typeface="メイリオ"/>
              </a:defRPr>
            </a:lvl1pPr>
          </a:lstStyle>
          <a:p>
            <a:r>
              <a:t>法人様に価値（勝ち）あるものを</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 name="正方形/長方形 26"/>
          <p:cNvSpPr txBox="1"/>
          <p:nvPr/>
        </p:nvSpPr>
        <p:spPr>
          <a:xfrm>
            <a:off x="107450" y="117862"/>
            <a:ext cx="9144001" cy="48186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ct val="150000"/>
              </a:lnSpc>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a:t>リサイクル事業（携帯、スマホ関連商品買取）</a:t>
            </a:r>
            <a:endParaRPr lang="ja-JP" altLang="en-US" b="1" dirty="0"/>
          </a:p>
        </p:txBody>
      </p:sp>
      <p:sp>
        <p:nvSpPr>
          <p:cNvPr id="1178" name="スライド番号プレースホルダー 2"/>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24" name="テキスト ボックス 23">
            <a:extLst>
              <a:ext uri="{FF2B5EF4-FFF2-40B4-BE49-F238E27FC236}">
                <a16:creationId xmlns:a16="http://schemas.microsoft.com/office/drawing/2014/main" xmlns="" id="{00A01B48-DF91-427B-BDF3-C0261856630A}"/>
              </a:ext>
            </a:extLst>
          </p:cNvPr>
          <p:cNvSpPr txBox="1"/>
          <p:nvPr/>
        </p:nvSpPr>
        <p:spPr>
          <a:xfrm>
            <a:off x="2018615" y="652129"/>
            <a:ext cx="5097086"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ja-JP" altLang="en-US" sz="1600" b="1" i="0" dirty="0">
                <a:solidFill>
                  <a:srgbClr val="000000"/>
                </a:solidFill>
                <a:effectLst/>
                <a:latin typeface="ヒラギノ角ゴ Pro W6"/>
              </a:rPr>
              <a:t>使い終わった端末を環境に配慮しながら廃棄</a:t>
            </a:r>
          </a:p>
        </p:txBody>
      </p:sp>
      <p:sp>
        <p:nvSpPr>
          <p:cNvPr id="25" name="テキスト ボックス 24">
            <a:extLst>
              <a:ext uri="{FF2B5EF4-FFF2-40B4-BE49-F238E27FC236}">
                <a16:creationId xmlns:a16="http://schemas.microsoft.com/office/drawing/2014/main" xmlns="" id="{BCE13B43-34B1-464F-B972-77B362F83877}"/>
              </a:ext>
            </a:extLst>
          </p:cNvPr>
          <p:cNvSpPr txBox="1"/>
          <p:nvPr/>
        </p:nvSpPr>
        <p:spPr>
          <a:xfrm>
            <a:off x="387932" y="1015119"/>
            <a:ext cx="5097086"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dirty="0">
                <a:latin typeface="ヒラギノ角ゴ Pro W6"/>
              </a:rPr>
              <a:t>≪</a:t>
            </a:r>
            <a:r>
              <a:rPr lang="ja-JP" altLang="en-US" sz="1400" b="1" i="0" dirty="0">
                <a:solidFill>
                  <a:srgbClr val="000000"/>
                </a:solidFill>
                <a:effectLst/>
                <a:latin typeface="ヒラギノ角ゴ Pro W6"/>
              </a:rPr>
              <a:t>端末回収・廃棄の流れ</a:t>
            </a:r>
            <a:r>
              <a:rPr lang="ja-JP" altLang="en-US" sz="1400" b="1" dirty="0">
                <a:latin typeface="ヒラギノ角ゴ Pro W6"/>
              </a:rPr>
              <a:t>≫</a:t>
            </a:r>
            <a:endParaRPr lang="ja-JP" altLang="en-US" sz="1400" b="1" i="0" dirty="0">
              <a:solidFill>
                <a:srgbClr val="000000"/>
              </a:solidFill>
              <a:effectLst/>
              <a:latin typeface="ヒラギノ角ゴ Pro W6"/>
            </a:endParaRPr>
          </a:p>
        </p:txBody>
      </p:sp>
      <p:sp>
        <p:nvSpPr>
          <p:cNvPr id="5" name="正方形/長方形 4">
            <a:extLst>
              <a:ext uri="{FF2B5EF4-FFF2-40B4-BE49-F238E27FC236}">
                <a16:creationId xmlns:a16="http://schemas.microsoft.com/office/drawing/2014/main" xmlns="" id="{BBC1B614-49D8-47D1-BDDD-41BF823584A7}"/>
              </a:ext>
            </a:extLst>
          </p:cNvPr>
          <p:cNvSpPr/>
          <p:nvPr/>
        </p:nvSpPr>
        <p:spPr>
          <a:xfrm>
            <a:off x="281255" y="1347088"/>
            <a:ext cx="5203763" cy="677106"/>
          </a:xfrm>
          <a:prstGeom prst="rect">
            <a:avLst/>
          </a:prstGeom>
          <a:solidFill>
            <a:schemeClr val="bg1">
              <a:lumMod val="95000"/>
            </a:schemeClr>
          </a:solidFill>
          <a:ln w="25400" cap="flat">
            <a:solidFill>
              <a:schemeClr val="bg1">
                <a:lumMod val="9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latin typeface="ヒラギノ角ゴ Pro W6"/>
              </a:rPr>
              <a:t>STEP1【</a:t>
            </a:r>
            <a:r>
              <a:rPr lang="ja-JP" altLang="en-US" sz="1400" dirty="0">
                <a:latin typeface="ヒラギノ角ゴ Pro W6"/>
              </a:rPr>
              <a:t>端末の引取り</a:t>
            </a:r>
            <a:r>
              <a:rPr lang="en-US" altLang="ja-JP" sz="1400" dirty="0">
                <a:latin typeface="ヒラギノ角ゴ Pro W6"/>
              </a:rPr>
              <a:t>】</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rgbClr val="000000"/>
                </a:solidFill>
                <a:effectLst/>
                <a:uFillTx/>
                <a:latin typeface="ヒラギノ角ゴ Pro W6"/>
                <a:sym typeface="Calibri"/>
              </a:rPr>
              <a:t>お客様の拠点まで端末の引取りにお伺いいたします。</a:t>
            </a:r>
            <a:endParaRPr kumimoji="0" lang="en-US" altLang="ja-JP" sz="1200" b="0" i="0" u="none" strike="noStrike" cap="none" spc="0" normalizeH="0" baseline="0" dirty="0">
              <a:ln>
                <a:noFill/>
              </a:ln>
              <a:solidFill>
                <a:srgbClr val="000000"/>
              </a:solidFill>
              <a:effectLst/>
              <a:uFillTx/>
              <a:latin typeface="ヒラギノ角ゴ Pro W6"/>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US" altLang="ja-JP" sz="1200" dirty="0">
                <a:latin typeface="ヒラギノ角ゴ Pro W6"/>
              </a:rPr>
              <a:t>※</a:t>
            </a:r>
            <a:r>
              <a:rPr lang="ja-JP" altLang="en-US" sz="1200" dirty="0">
                <a:latin typeface="ヒラギノ角ゴ Pro W6"/>
              </a:rPr>
              <a:t>郵送対応をご希望の場合　着払いにて承る事も可能です。</a:t>
            </a:r>
            <a:endParaRPr kumimoji="0" lang="ja-JP" altLang="en-US" sz="1400" b="0" i="0" u="none" strike="noStrike" cap="none" spc="0" normalizeH="0" baseline="0" dirty="0">
              <a:ln>
                <a:noFill/>
              </a:ln>
              <a:solidFill>
                <a:srgbClr val="000000"/>
              </a:solidFill>
              <a:effectLst/>
              <a:uFillTx/>
              <a:latin typeface="ヒラギノ角ゴ Pro W6"/>
              <a:sym typeface="Calibri"/>
            </a:endParaRPr>
          </a:p>
        </p:txBody>
      </p:sp>
      <p:pic>
        <p:nvPicPr>
          <p:cNvPr id="7" name="図 6">
            <a:extLst>
              <a:ext uri="{FF2B5EF4-FFF2-40B4-BE49-F238E27FC236}">
                <a16:creationId xmlns:a16="http://schemas.microsoft.com/office/drawing/2014/main" xmlns="" id="{73CF3F86-C58A-4702-8FD9-D9BB5381078B}"/>
              </a:ext>
            </a:extLst>
          </p:cNvPr>
          <p:cNvPicPr>
            <a:picLocks noChangeAspect="1"/>
          </p:cNvPicPr>
          <p:nvPr/>
        </p:nvPicPr>
        <p:blipFill>
          <a:blip r:embed="rId2"/>
          <a:stretch>
            <a:fillRect/>
          </a:stretch>
        </p:blipFill>
        <p:spPr>
          <a:xfrm>
            <a:off x="5886763" y="1526792"/>
            <a:ext cx="825759" cy="492440"/>
          </a:xfrm>
          <a:prstGeom prst="rect">
            <a:avLst/>
          </a:prstGeom>
        </p:spPr>
      </p:pic>
      <p:sp>
        <p:nvSpPr>
          <p:cNvPr id="31" name="正方形/長方形 30">
            <a:extLst>
              <a:ext uri="{FF2B5EF4-FFF2-40B4-BE49-F238E27FC236}">
                <a16:creationId xmlns:a16="http://schemas.microsoft.com/office/drawing/2014/main" xmlns="" id="{C7752AF0-92B1-4FC5-88DA-34DB6C124A1A}"/>
              </a:ext>
            </a:extLst>
          </p:cNvPr>
          <p:cNvSpPr/>
          <p:nvPr/>
        </p:nvSpPr>
        <p:spPr>
          <a:xfrm>
            <a:off x="956488" y="2301766"/>
            <a:ext cx="5203763" cy="492440"/>
          </a:xfrm>
          <a:prstGeom prst="rect">
            <a:avLst/>
          </a:prstGeom>
          <a:solidFill>
            <a:schemeClr val="bg1">
              <a:lumMod val="95000"/>
            </a:schemeClr>
          </a:solidFill>
          <a:ln w="25400" cap="flat">
            <a:solidFill>
              <a:schemeClr val="bg1">
                <a:lumMod val="9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latin typeface="ヒラギノ角ゴ Pro W6"/>
              </a:rPr>
              <a:t>STEP2【</a:t>
            </a:r>
            <a:r>
              <a:rPr lang="ja-JP" altLang="en-US" sz="1400" dirty="0">
                <a:latin typeface="ヒラギノ角ゴ Pro W6"/>
              </a:rPr>
              <a:t>状態チェック</a:t>
            </a:r>
            <a:r>
              <a:rPr lang="en-US" altLang="ja-JP" sz="1400" dirty="0">
                <a:latin typeface="ヒラギノ角ゴ Pro W6"/>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latin typeface="ヒラギノ角ゴ Pro W6"/>
              </a:rPr>
              <a:t>回収した端末の外装、および動作にチェックを行います。</a:t>
            </a:r>
            <a:endParaRPr lang="en-US" altLang="ja-JP" sz="1200" dirty="0">
              <a:latin typeface="ヒラギノ角ゴ Pro W6"/>
            </a:endParaRPr>
          </a:p>
        </p:txBody>
      </p:sp>
      <p:pic>
        <p:nvPicPr>
          <p:cNvPr id="3" name="図 2">
            <a:extLst>
              <a:ext uri="{FF2B5EF4-FFF2-40B4-BE49-F238E27FC236}">
                <a16:creationId xmlns:a16="http://schemas.microsoft.com/office/drawing/2014/main" xmlns="" id="{BD5FFF66-5FD0-4A7E-BBBE-8E59BF767DCE}"/>
              </a:ext>
            </a:extLst>
          </p:cNvPr>
          <p:cNvPicPr>
            <a:picLocks noChangeAspect="1"/>
          </p:cNvPicPr>
          <p:nvPr/>
        </p:nvPicPr>
        <p:blipFill>
          <a:blip r:embed="rId3"/>
          <a:stretch>
            <a:fillRect/>
          </a:stretch>
        </p:blipFill>
        <p:spPr>
          <a:xfrm>
            <a:off x="6614695" y="2299089"/>
            <a:ext cx="454783" cy="492440"/>
          </a:xfrm>
          <a:prstGeom prst="rect">
            <a:avLst/>
          </a:prstGeom>
        </p:spPr>
      </p:pic>
      <p:sp>
        <p:nvSpPr>
          <p:cNvPr id="12" name="正方形/長方形 11">
            <a:extLst>
              <a:ext uri="{FF2B5EF4-FFF2-40B4-BE49-F238E27FC236}">
                <a16:creationId xmlns:a16="http://schemas.microsoft.com/office/drawing/2014/main" xmlns="" id="{9CBEDF5D-F20F-47DD-94C7-7BABEE559F06}"/>
              </a:ext>
            </a:extLst>
          </p:cNvPr>
          <p:cNvSpPr/>
          <p:nvPr/>
        </p:nvSpPr>
        <p:spPr>
          <a:xfrm>
            <a:off x="1713616" y="3066568"/>
            <a:ext cx="5203763" cy="677106"/>
          </a:xfrm>
          <a:prstGeom prst="rect">
            <a:avLst/>
          </a:prstGeom>
          <a:solidFill>
            <a:schemeClr val="bg1">
              <a:lumMod val="95000"/>
            </a:schemeClr>
          </a:solidFill>
          <a:ln w="25400" cap="flat">
            <a:solidFill>
              <a:schemeClr val="bg1">
                <a:lumMod val="9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latin typeface="ヒラギノ角ゴ Pro W6"/>
              </a:rPr>
              <a:t>STEP3【</a:t>
            </a:r>
            <a:r>
              <a:rPr lang="ja-JP" altLang="en-US" sz="1400" dirty="0">
                <a:latin typeface="ヒラギノ角ゴ Pro W6"/>
              </a:rPr>
              <a:t>データ削除</a:t>
            </a:r>
            <a:r>
              <a:rPr lang="en-US" altLang="ja-JP" sz="1400" dirty="0">
                <a:latin typeface="ヒラギノ角ゴ Pro W6"/>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latin typeface="ヒラギノ角ゴ Pro W6"/>
              </a:rPr>
              <a:t>端末内に残されたデータをソフト面で処理、物理的な破壊により完全に削除します。</a:t>
            </a:r>
            <a:r>
              <a:rPr lang="en-US" altLang="ja-JP" sz="1200" b="0" i="0" dirty="0">
                <a:solidFill>
                  <a:srgbClr val="000000"/>
                </a:solidFill>
                <a:effectLst/>
                <a:latin typeface="ヒラギノ角ゴ Pro W6"/>
              </a:rPr>
              <a:t> </a:t>
            </a:r>
            <a:r>
              <a:rPr lang="en-US" altLang="ja-JP" sz="1200" b="0" i="0" dirty="0" err="1">
                <a:solidFill>
                  <a:srgbClr val="000000"/>
                </a:solidFill>
                <a:effectLst/>
                <a:latin typeface="ヒラギノ角ゴ Pro W6"/>
              </a:rPr>
              <a:t>blancco</a:t>
            </a:r>
            <a:r>
              <a:rPr lang="ja-JP" altLang="en-US" sz="1200" b="0" i="0" dirty="0">
                <a:solidFill>
                  <a:srgbClr val="000000"/>
                </a:solidFill>
                <a:effectLst/>
                <a:latin typeface="ヒラギノ角ゴ Pro W6"/>
              </a:rPr>
              <a:t>社</a:t>
            </a:r>
            <a:r>
              <a:rPr lang="en-US" altLang="ja-JP" sz="1200" b="0" i="0" dirty="0">
                <a:solidFill>
                  <a:srgbClr val="000000"/>
                </a:solidFill>
                <a:effectLst/>
                <a:latin typeface="ヒラギノ角ゴ Pro W6"/>
              </a:rPr>
              <a:t>(ISO-15408)</a:t>
            </a:r>
            <a:endParaRPr lang="en-US" altLang="ja-JP" sz="1200" dirty="0">
              <a:latin typeface="ヒラギノ角ゴ Pro W6"/>
            </a:endParaRPr>
          </a:p>
        </p:txBody>
      </p:sp>
      <p:sp>
        <p:nvSpPr>
          <p:cNvPr id="13" name="正方形/長方形 12">
            <a:extLst>
              <a:ext uri="{FF2B5EF4-FFF2-40B4-BE49-F238E27FC236}">
                <a16:creationId xmlns:a16="http://schemas.microsoft.com/office/drawing/2014/main" xmlns="" id="{5B8EBEB6-CD54-4618-B9CA-2FFA7584AF18}"/>
              </a:ext>
            </a:extLst>
          </p:cNvPr>
          <p:cNvSpPr/>
          <p:nvPr/>
        </p:nvSpPr>
        <p:spPr>
          <a:xfrm>
            <a:off x="2410694" y="4011162"/>
            <a:ext cx="5203764" cy="492440"/>
          </a:xfrm>
          <a:prstGeom prst="rect">
            <a:avLst/>
          </a:prstGeom>
          <a:solidFill>
            <a:schemeClr val="bg1">
              <a:lumMod val="95000"/>
            </a:schemeClr>
          </a:solidFill>
          <a:ln w="25400" cap="flat">
            <a:solidFill>
              <a:schemeClr val="bg1">
                <a:lumMod val="9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latin typeface="ヒラギノ角ゴ Pro W6"/>
              </a:rPr>
              <a:t>STEP4【</a:t>
            </a:r>
            <a:r>
              <a:rPr lang="ja-JP" altLang="en-US" sz="1400" dirty="0">
                <a:latin typeface="ヒラギノ角ゴ Pro W6"/>
              </a:rPr>
              <a:t>査定額のご案内・売却益のお支払い</a:t>
            </a:r>
            <a:r>
              <a:rPr lang="en-US" altLang="ja-JP" sz="1400" dirty="0">
                <a:latin typeface="ヒラギノ角ゴ Pro W6"/>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latin typeface="ヒラギノ角ゴ Pro W6"/>
              </a:rPr>
              <a:t>査定結果をご提示し、回収した端末の売却による利益をお支払いします。</a:t>
            </a:r>
            <a:endParaRPr lang="en-US" altLang="ja-JP" sz="1200" dirty="0">
              <a:latin typeface="ヒラギノ角ゴ Pro W6"/>
            </a:endParaRPr>
          </a:p>
        </p:txBody>
      </p:sp>
      <p:sp>
        <p:nvSpPr>
          <p:cNvPr id="14" name="正方形/長方形 13">
            <a:extLst>
              <a:ext uri="{FF2B5EF4-FFF2-40B4-BE49-F238E27FC236}">
                <a16:creationId xmlns:a16="http://schemas.microsoft.com/office/drawing/2014/main" xmlns="" id="{ECDAB60C-B735-46A9-BF9A-E1B48468BE52}"/>
              </a:ext>
            </a:extLst>
          </p:cNvPr>
          <p:cNvSpPr/>
          <p:nvPr/>
        </p:nvSpPr>
        <p:spPr>
          <a:xfrm>
            <a:off x="3147755" y="4770848"/>
            <a:ext cx="5237015" cy="677106"/>
          </a:xfrm>
          <a:prstGeom prst="rect">
            <a:avLst/>
          </a:prstGeom>
          <a:solidFill>
            <a:schemeClr val="bg1">
              <a:lumMod val="95000"/>
            </a:schemeClr>
          </a:solidFill>
          <a:ln w="25400" cap="flat">
            <a:solidFill>
              <a:schemeClr val="bg1">
                <a:lumMod val="9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latin typeface="ヒラギノ角ゴ Pro W6"/>
              </a:rPr>
              <a:t>STEP5【</a:t>
            </a:r>
            <a:r>
              <a:rPr lang="ja-JP" altLang="en-US" sz="1400" dirty="0">
                <a:latin typeface="ヒラギノ角ゴ Pro W6"/>
              </a:rPr>
              <a:t>リユース</a:t>
            </a:r>
            <a:r>
              <a:rPr lang="en-US" altLang="ja-JP" sz="1400" dirty="0">
                <a:latin typeface="ヒラギノ角ゴ Pro W6"/>
              </a:rPr>
              <a:t>/</a:t>
            </a:r>
            <a:r>
              <a:rPr lang="ja-JP" altLang="en-US" sz="1400" dirty="0">
                <a:latin typeface="ヒラギノ角ゴ Pro W6"/>
              </a:rPr>
              <a:t>リサイクル</a:t>
            </a:r>
            <a:r>
              <a:rPr lang="en-US" altLang="ja-JP" sz="1400" dirty="0">
                <a:latin typeface="ヒラギノ角ゴ Pro W6"/>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latin typeface="ヒラギノ角ゴ Pro W6"/>
              </a:rPr>
              <a:t>端末のリユース、環境に配慮した方法で端末に利用されているプラスチックや金属を素材レベルでリサイクルします。</a:t>
            </a:r>
            <a:endParaRPr lang="en-US" altLang="ja-JP" sz="1200" dirty="0">
              <a:latin typeface="ヒラギノ角ゴ Pro W6"/>
            </a:endParaRPr>
          </a:p>
        </p:txBody>
      </p:sp>
      <p:pic>
        <p:nvPicPr>
          <p:cNvPr id="8" name="図 7">
            <a:extLst>
              <a:ext uri="{FF2B5EF4-FFF2-40B4-BE49-F238E27FC236}">
                <a16:creationId xmlns:a16="http://schemas.microsoft.com/office/drawing/2014/main" xmlns="" id="{373ED6A6-ECA9-4E9B-8E67-6118B11E43F0}"/>
              </a:ext>
            </a:extLst>
          </p:cNvPr>
          <p:cNvPicPr>
            <a:picLocks noChangeAspect="1"/>
          </p:cNvPicPr>
          <p:nvPr/>
        </p:nvPicPr>
        <p:blipFill>
          <a:blip r:embed="rId4"/>
          <a:stretch>
            <a:fillRect/>
          </a:stretch>
        </p:blipFill>
        <p:spPr>
          <a:xfrm>
            <a:off x="7245543" y="3124836"/>
            <a:ext cx="381192" cy="618838"/>
          </a:xfrm>
          <a:prstGeom prst="rect">
            <a:avLst/>
          </a:prstGeom>
        </p:spPr>
      </p:pic>
      <p:pic>
        <p:nvPicPr>
          <p:cNvPr id="10" name="図 9">
            <a:extLst>
              <a:ext uri="{FF2B5EF4-FFF2-40B4-BE49-F238E27FC236}">
                <a16:creationId xmlns:a16="http://schemas.microsoft.com/office/drawing/2014/main" xmlns="" id="{8DC9D4AC-D2E2-4DF6-8AAB-8920BF20C45A}"/>
              </a:ext>
            </a:extLst>
          </p:cNvPr>
          <p:cNvPicPr>
            <a:picLocks noChangeAspect="1"/>
          </p:cNvPicPr>
          <p:nvPr/>
        </p:nvPicPr>
        <p:blipFill>
          <a:blip r:embed="rId5"/>
          <a:stretch>
            <a:fillRect/>
          </a:stretch>
        </p:blipFill>
        <p:spPr>
          <a:xfrm>
            <a:off x="7917021" y="3994426"/>
            <a:ext cx="406789" cy="565317"/>
          </a:xfrm>
          <a:prstGeom prst="rect">
            <a:avLst/>
          </a:prstGeom>
        </p:spPr>
      </p:pic>
      <p:pic>
        <p:nvPicPr>
          <p:cNvPr id="15" name="図 14">
            <a:extLst>
              <a:ext uri="{FF2B5EF4-FFF2-40B4-BE49-F238E27FC236}">
                <a16:creationId xmlns:a16="http://schemas.microsoft.com/office/drawing/2014/main" xmlns="" id="{CB4ACCD8-9168-4A99-BE60-AD05C6CDAC3D}"/>
              </a:ext>
            </a:extLst>
          </p:cNvPr>
          <p:cNvPicPr>
            <a:picLocks noChangeAspect="1"/>
          </p:cNvPicPr>
          <p:nvPr/>
        </p:nvPicPr>
        <p:blipFill>
          <a:blip r:embed="rId6"/>
          <a:stretch>
            <a:fillRect/>
          </a:stretch>
        </p:blipFill>
        <p:spPr>
          <a:xfrm>
            <a:off x="8573955" y="4906739"/>
            <a:ext cx="402119" cy="405323"/>
          </a:xfrm>
          <a:prstGeom prst="rect">
            <a:avLst/>
          </a:prstGeom>
        </p:spPr>
      </p:pic>
      <p:sp>
        <p:nvSpPr>
          <p:cNvPr id="23" name="会社様の大事な情報は確実に削除後、資源としリサイクル処理致します">
            <a:extLst>
              <a:ext uri="{FF2B5EF4-FFF2-40B4-BE49-F238E27FC236}">
                <a16:creationId xmlns:a16="http://schemas.microsoft.com/office/drawing/2014/main" xmlns="" id="{A8EBDA8D-7CA8-495F-8F4D-96B09125D3E2}"/>
              </a:ext>
            </a:extLst>
          </p:cNvPr>
          <p:cNvSpPr txBox="1"/>
          <p:nvPr/>
        </p:nvSpPr>
        <p:spPr>
          <a:xfrm>
            <a:off x="1443077" y="5781469"/>
            <a:ext cx="6250043" cy="32534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dirty="0" err="1"/>
              <a:t>会社様の大事な情報は確実に削除後、資源としリサイクル処理致します</a:t>
            </a:r>
            <a:endParaRPr dirty="0"/>
          </a:p>
        </p:txBody>
      </p:sp>
      <p:sp>
        <p:nvSpPr>
          <p:cNvPr id="26" name="大量回収、買取は安全、安心のGIVEFIELDへ！">
            <a:extLst>
              <a:ext uri="{FF2B5EF4-FFF2-40B4-BE49-F238E27FC236}">
                <a16:creationId xmlns:a16="http://schemas.microsoft.com/office/drawing/2014/main" xmlns="" id="{447C00AD-1119-4CFE-B169-4D9CCB8E6B00}"/>
              </a:ext>
            </a:extLst>
          </p:cNvPr>
          <p:cNvSpPr txBox="1"/>
          <p:nvPr/>
        </p:nvSpPr>
        <p:spPr>
          <a:xfrm>
            <a:off x="1432896" y="6127372"/>
            <a:ext cx="6300761" cy="461665"/>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sz="2400">
                <a:latin typeface="ヒラギノ角ゴ Pro W6"/>
                <a:ea typeface="ヒラギノ角ゴ Pro W6"/>
                <a:cs typeface="ヒラギノ角ゴ Pro W6"/>
                <a:sym typeface="ヒラギノ角ゴ Pro W6"/>
              </a:defRPr>
            </a:pPr>
            <a:r>
              <a:rPr dirty="0" err="1"/>
              <a:t>大量回収、買取は安全、安心の</a:t>
            </a:r>
            <a:r>
              <a:rPr dirty="0" err="1">
                <a:solidFill>
                  <a:schemeClr val="accent1"/>
                </a:solidFill>
              </a:rPr>
              <a:t>GIVEFIELD</a:t>
            </a:r>
            <a:r>
              <a:rPr dirty="0" err="1"/>
              <a:t>へ</a:t>
            </a:r>
            <a:r>
              <a:rPr dirty="0"/>
              <a:t>！</a:t>
            </a:r>
          </a:p>
        </p:txBody>
      </p:sp>
    </p:spTree>
    <p:extLst>
      <p:ext uri="{BB962C8B-B14F-4D97-AF65-F5344CB8AC3E}">
        <p14:creationId xmlns:p14="http://schemas.microsoft.com/office/powerpoint/2010/main" val="226194817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5" name="会社様の大事な情報は確実に削除後、資源としリサイクル処理致します">
            <a:extLst>
              <a:ext uri="{FF2B5EF4-FFF2-40B4-BE49-F238E27FC236}">
                <a16:creationId xmlns:a16="http://schemas.microsoft.com/office/drawing/2014/main" xmlns="" id="{A8EBDA8D-7CA8-495F-8F4D-96B09125D3E2}"/>
              </a:ext>
            </a:extLst>
          </p:cNvPr>
          <p:cNvSpPr txBox="1"/>
          <p:nvPr/>
        </p:nvSpPr>
        <p:spPr>
          <a:xfrm>
            <a:off x="3203070" y="3360487"/>
            <a:ext cx="2747482" cy="32534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lang="ja-JP" altLang="en-US" dirty="0" smtClean="0"/>
              <a:t>最後の締めに</a:t>
            </a:r>
            <a:r>
              <a:rPr lang="en-US" altLang="ja-JP" dirty="0" smtClean="0"/>
              <a:t>1</a:t>
            </a:r>
            <a:r>
              <a:rPr lang="ja-JP" altLang="en-US" dirty="0" smtClean="0"/>
              <a:t>ページ欲しいです</a:t>
            </a:r>
            <a:endParaRPr dirty="0"/>
          </a:p>
        </p:txBody>
      </p:sp>
    </p:spTree>
    <p:extLst>
      <p:ext uri="{BB962C8B-B14F-4D97-AF65-F5344CB8AC3E}">
        <p14:creationId xmlns:p14="http://schemas.microsoft.com/office/powerpoint/2010/main" val="353570789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44624"/>
            <a:ext cx="9144000" cy="515526"/>
          </a:xfrm>
          <a:prstGeom prst="rect">
            <a:avLst/>
          </a:prstGeom>
        </p:spPr>
        <p:txBody>
          <a:bodyPr wrap="square">
            <a:spAutoFit/>
          </a:bodyPr>
          <a:lstStyle/>
          <a:p>
            <a:pPr>
              <a:lnSpc>
                <a:spcPct val="150000"/>
              </a:lnSpc>
            </a:pPr>
            <a:r>
              <a:rPr lang="ja-JP" altLang="en-US" sz="2000" b="1" dirty="0">
                <a:solidFill>
                  <a:schemeClr val="bg1"/>
                </a:solidFill>
                <a:latin typeface="メイリオ" pitchFamily="50" charset="-128"/>
                <a:ea typeface="メイリオ" pitchFamily="50" charset="-128"/>
                <a:cs typeface="メイリオ" pitchFamily="50" charset="-128"/>
              </a:rPr>
              <a:t>会社概要</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6" name="Rectangle 37"/>
          <p:cNvSpPr>
            <a:spLocks noChangeArrowheads="1"/>
          </p:cNvSpPr>
          <p:nvPr/>
        </p:nvSpPr>
        <p:spPr bwMode="auto">
          <a:xfrm>
            <a:off x="323528" y="1024439"/>
            <a:ext cx="2529074" cy="5265160"/>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■商　号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■設　立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■本店所在地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■資本金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■決算期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defRPr/>
            </a:pP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a:latin typeface="Tahoma" panose="020B0604030504040204" pitchFamily="34" charset="0"/>
                <a:ea typeface="Meiryo UI" pitchFamily="50" charset="-128"/>
                <a:cs typeface="Tahoma" panose="020B0604030504040204" pitchFamily="34" charset="0"/>
              </a:rPr>
              <a:t>■代表者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■取引銀行 　　：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a:latin typeface="Tahoma" panose="020B0604030504040204" pitchFamily="34" charset="0"/>
                <a:ea typeface="Meiryo UI" pitchFamily="50" charset="-128"/>
                <a:cs typeface="Tahoma" panose="020B0604030504040204" pitchFamily="34" charset="0"/>
              </a:rPr>
              <a:t>■事業内容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600" dirty="0">
                <a:latin typeface="Tahoma" panose="020B0604030504040204" pitchFamily="34" charset="0"/>
                <a:ea typeface="Meiryo UI" pitchFamily="50" charset="-128"/>
                <a:cs typeface="Tahoma" panose="020B0604030504040204" pitchFamily="34" charset="0"/>
              </a:rPr>
              <a:t>古物商許可証</a:t>
            </a:r>
            <a:endParaRPr lang="en-US" altLang="ja-JP" sz="16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38"/>
          <p:cNvSpPr>
            <a:spLocks noChangeArrowheads="1"/>
          </p:cNvSpPr>
          <p:nvPr/>
        </p:nvSpPr>
        <p:spPr bwMode="auto">
          <a:xfrm>
            <a:off x="2123728" y="1024439"/>
            <a:ext cx="6696744" cy="5265160"/>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株式会社 </a:t>
            </a:r>
            <a:r>
              <a:rPr lang="en-US" altLang="ja-JP" sz="1600" dirty="0">
                <a:latin typeface="Tahoma" panose="020B0604030504040204" pitchFamily="34" charset="0"/>
                <a:ea typeface="Meiryo UI" pitchFamily="50" charset="-128"/>
                <a:cs typeface="Tahoma" panose="020B0604030504040204" pitchFamily="34" charset="0"/>
              </a:rPr>
              <a:t>Give Field</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平成</a:t>
            </a:r>
            <a:r>
              <a:rPr lang="en-US" altLang="ja-JP" sz="1600" dirty="0">
                <a:latin typeface="Tahoma" panose="020B0604030504040204" pitchFamily="34" charset="0"/>
                <a:ea typeface="Meiryo UI" pitchFamily="50" charset="-128"/>
                <a:cs typeface="Tahoma" panose="020B0604030504040204" pitchFamily="34" charset="0"/>
              </a:rPr>
              <a:t>27</a:t>
            </a:r>
            <a:r>
              <a:rPr lang="ja-JP" altLang="en-US" sz="1600" dirty="0">
                <a:latin typeface="Tahoma" panose="020B0604030504040204" pitchFamily="34" charset="0"/>
                <a:ea typeface="Meiryo UI" pitchFamily="50" charset="-128"/>
                <a:cs typeface="Tahoma" panose="020B0604030504040204" pitchFamily="34" charset="0"/>
              </a:rPr>
              <a:t>年</a:t>
            </a:r>
            <a:r>
              <a:rPr lang="en-US" altLang="ja-JP" sz="1600" dirty="0">
                <a:latin typeface="Tahoma" panose="020B0604030504040204" pitchFamily="34" charset="0"/>
                <a:ea typeface="Tahoma" panose="020B0604030504040204" pitchFamily="34" charset="0"/>
                <a:cs typeface="Tahoma" panose="020B0604030504040204" pitchFamily="34" charset="0"/>
              </a:rPr>
              <a:t>6</a:t>
            </a:r>
            <a:r>
              <a:rPr lang="ja-JP" altLang="en-US" sz="1600" dirty="0">
                <a:latin typeface="Tahoma" panose="020B0604030504040204" pitchFamily="34" charset="0"/>
                <a:ea typeface="Meiryo UI" pitchFamily="50" charset="-128"/>
                <a:cs typeface="Tahoma" panose="020B0604030504040204" pitchFamily="34" charset="0"/>
              </a:rPr>
              <a:t>月</a:t>
            </a:r>
            <a:r>
              <a:rPr lang="en-US" altLang="ja-JP" sz="1600" dirty="0">
                <a:latin typeface="Tahoma" panose="020B0604030504040204" pitchFamily="34" charset="0"/>
                <a:ea typeface="Meiryo UI" pitchFamily="50" charset="-128"/>
                <a:cs typeface="Tahoma" panose="020B0604030504040204" pitchFamily="34" charset="0"/>
              </a:rPr>
              <a:t>22</a:t>
            </a:r>
            <a:r>
              <a:rPr lang="ja-JP" altLang="en-US" sz="1600" dirty="0">
                <a:latin typeface="Tahoma" panose="020B0604030504040204" pitchFamily="34" charset="0"/>
                <a:ea typeface="Meiryo UI" pitchFamily="50" charset="-128"/>
                <a:cs typeface="Tahoma" panose="020B0604030504040204" pitchFamily="34" charset="0"/>
              </a:rPr>
              <a:t>日</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a:t>
            </a:r>
            <a:r>
              <a:rPr lang="en-US" altLang="ja-JP" sz="1600" dirty="0">
                <a:latin typeface="Tahoma" panose="020B0604030504040204" pitchFamily="34" charset="0"/>
                <a:ea typeface="Meiryo UI" pitchFamily="50" charset="-128"/>
                <a:cs typeface="Tahoma" panose="020B0604030504040204" pitchFamily="34" charset="0"/>
              </a:rPr>
              <a:t>170-0014</a:t>
            </a:r>
            <a:r>
              <a:rPr lang="ja-JP" altLang="en-US" sz="1600" dirty="0">
                <a:latin typeface="Tahoma" panose="020B0604030504040204" pitchFamily="34" charset="0"/>
                <a:ea typeface="Meiryo UI" pitchFamily="50" charset="-128"/>
                <a:cs typeface="Tahoma" panose="020B0604030504040204" pitchFamily="34" charset="0"/>
              </a:rPr>
              <a:t>　</a:t>
            </a:r>
            <a:r>
              <a:rPr lang="zh-TW" altLang="en-US" sz="1600" dirty="0">
                <a:latin typeface="Tahoma" panose="020B0604030504040204" pitchFamily="34" charset="0"/>
                <a:ea typeface="Meiryo UI" pitchFamily="50" charset="-128"/>
                <a:cs typeface="Tahoma" panose="020B0604030504040204" pitchFamily="34" charset="0"/>
              </a:rPr>
              <a:t>東京都</a:t>
            </a:r>
            <a:r>
              <a:rPr lang="ja-JP" altLang="en-US" sz="1600" dirty="0">
                <a:latin typeface="Tahoma" panose="020B0604030504040204" pitchFamily="34" charset="0"/>
                <a:ea typeface="Meiryo UI" pitchFamily="50" charset="-128"/>
                <a:cs typeface="Tahoma" panose="020B0604030504040204" pitchFamily="34" charset="0"/>
              </a:rPr>
              <a:t>豊島区池袋</a:t>
            </a:r>
            <a:r>
              <a:rPr lang="en-US" altLang="ja-JP" sz="1600" dirty="0">
                <a:latin typeface="Tahoma" panose="020B0604030504040204" pitchFamily="34" charset="0"/>
                <a:ea typeface="Meiryo UI" pitchFamily="50" charset="-128"/>
                <a:cs typeface="Tahoma" panose="020B0604030504040204" pitchFamily="34" charset="0"/>
              </a:rPr>
              <a:t>2-60-11</a:t>
            </a:r>
            <a:r>
              <a:rPr lang="ja-JP" altLang="en-US" sz="1600" dirty="0">
                <a:latin typeface="Tahoma" panose="020B0604030504040204" pitchFamily="34" charset="0"/>
                <a:ea typeface="Meiryo UI" pitchFamily="50" charset="-128"/>
                <a:cs typeface="Tahoma" panose="020B0604030504040204" pitchFamily="34" charset="0"/>
              </a:rPr>
              <a:t> ともビル</a:t>
            </a:r>
            <a:r>
              <a:rPr lang="en-US" altLang="ja-JP" sz="1600" dirty="0">
                <a:latin typeface="Tahoma" panose="020B0604030504040204" pitchFamily="34" charset="0"/>
                <a:ea typeface="Meiryo UI" pitchFamily="50" charset="-128"/>
                <a:cs typeface="Tahoma" panose="020B0604030504040204" pitchFamily="34" charset="0"/>
              </a:rPr>
              <a:t>11</a:t>
            </a:r>
            <a:r>
              <a:rPr lang="ja-JP" altLang="en-US" sz="1600" dirty="0">
                <a:latin typeface="Tahoma" panose="020B0604030504040204" pitchFamily="34" charset="0"/>
                <a:ea typeface="Meiryo UI" pitchFamily="50" charset="-128"/>
                <a:cs typeface="Tahoma" panose="020B0604030504040204" pitchFamily="34" charset="0"/>
              </a:rPr>
              <a:t>階</a:t>
            </a: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a:latin typeface="Tahoma" panose="020B0604030504040204" pitchFamily="34" charset="0"/>
                <a:ea typeface="Tahoma" panose="020B0604030504040204" pitchFamily="34" charset="0"/>
                <a:cs typeface="Tahoma" panose="020B0604030504040204" pitchFamily="34" charset="0"/>
              </a:rPr>
              <a:t>5,000,000</a:t>
            </a:r>
            <a:r>
              <a:rPr lang="ja-JP" altLang="en-US" sz="1600" dirty="0">
                <a:latin typeface="Tahoma" panose="020B0604030504040204" pitchFamily="34" charset="0"/>
                <a:ea typeface="Meiryo UI" pitchFamily="50" charset="-128"/>
                <a:cs typeface="Tahoma" panose="020B0604030504040204" pitchFamily="34" charset="0"/>
              </a:rPr>
              <a:t>円</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a:latin typeface="Tahoma" panose="020B0604030504040204" pitchFamily="34" charset="0"/>
                <a:ea typeface="Tahoma" panose="020B0604030504040204" pitchFamily="34" charset="0"/>
                <a:cs typeface="Tahoma" panose="020B0604030504040204" pitchFamily="34" charset="0"/>
              </a:rPr>
              <a:t>3</a:t>
            </a:r>
            <a:r>
              <a:rPr lang="ja-JP" altLang="en-US" sz="1600" dirty="0">
                <a:latin typeface="Tahoma" panose="020B0604030504040204" pitchFamily="34" charset="0"/>
                <a:ea typeface="Tahoma" panose="020B0604030504040204" pitchFamily="34" charset="0"/>
                <a:cs typeface="Tahoma" panose="020B0604030504040204" pitchFamily="34" charset="0"/>
              </a:rPr>
              <a:t>月</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a:latin typeface="Tahoma" panose="020B0604030504040204" pitchFamily="34" charset="0"/>
                <a:ea typeface="Meiryo UI" pitchFamily="50" charset="-128"/>
                <a:cs typeface="Tahoma" panose="020B0604030504040204" pitchFamily="34" charset="0"/>
              </a:rPr>
              <a:t>代表取締役　岸根　幸史</a:t>
            </a:r>
            <a:endParaRPr lang="en-US" altLang="ja-JP" sz="1600" dirty="0">
              <a:latin typeface="Tahoma" panose="020B0604030504040204" pitchFamily="34" charset="0"/>
              <a:ea typeface="Meiryo UI" pitchFamily="50" charset="-128"/>
              <a:cs typeface="Tahoma" panose="020B0604030504040204" pitchFamily="34" charset="0"/>
            </a:endParaRPr>
          </a:p>
          <a:p>
            <a:pPr>
              <a:defRPr/>
            </a:pP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Tahoma" panose="020B0604030504040204" pitchFamily="34" charset="0"/>
                <a:cs typeface="Tahoma" panose="020B0604030504040204" pitchFamily="34" charset="0"/>
              </a:rPr>
              <a:t>三井住友　銀行</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Tahoma" panose="020B0604030504040204" pitchFamily="34" charset="0"/>
                <a:cs typeface="Tahoma" panose="020B0604030504040204" pitchFamily="34" charset="0"/>
              </a:rPr>
              <a:t>楽天　　　　銀行</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en-US" altLang="ja-JP" sz="1600" dirty="0" smtClean="0">
                <a:latin typeface="Tahoma" panose="020B0604030504040204" pitchFamily="34" charset="0"/>
                <a:ea typeface="Meiryo UI" pitchFamily="50" charset="-128"/>
                <a:cs typeface="Tahoma" panose="020B0604030504040204" pitchFamily="34" charset="0"/>
              </a:rPr>
              <a:t>web</a:t>
            </a:r>
            <a:r>
              <a:rPr lang="ja-JP" altLang="en-US" sz="1600" dirty="0" smtClean="0">
                <a:latin typeface="Tahoma" panose="020B0604030504040204" pitchFamily="34" charset="0"/>
                <a:ea typeface="Meiryo UI" pitchFamily="50" charset="-128"/>
                <a:cs typeface="Tahoma" panose="020B0604030504040204" pitchFamily="34" charset="0"/>
              </a:rPr>
              <a:t>マーケティングプロモーション</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◆飲食店向け集客サービス</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◆コスト</a:t>
            </a:r>
            <a:r>
              <a:rPr lang="ja-JP" altLang="en-US" sz="1600" dirty="0">
                <a:latin typeface="Tahoma" panose="020B0604030504040204" pitchFamily="34" charset="0"/>
                <a:ea typeface="Meiryo UI" pitchFamily="50" charset="-128"/>
                <a:cs typeface="Tahoma" panose="020B0604030504040204" pitchFamily="34" charset="0"/>
              </a:rPr>
              <a:t>削減</a:t>
            </a:r>
            <a:r>
              <a:rPr lang="ja-JP" altLang="en-US" sz="1600" dirty="0" smtClean="0">
                <a:latin typeface="Tahoma" panose="020B0604030504040204" pitchFamily="34" charset="0"/>
                <a:ea typeface="Meiryo UI" pitchFamily="50" charset="-128"/>
                <a:cs typeface="Tahoma" panose="020B0604030504040204" pitchFamily="34" charset="0"/>
              </a:rPr>
              <a:t>事業</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◆中古携帯の買取事業</a:t>
            </a: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400" dirty="0">
                <a:latin typeface="Tahoma" panose="020B0604030504040204" pitchFamily="34" charset="0"/>
                <a:ea typeface="Meiryo UI" pitchFamily="50" charset="-128"/>
                <a:cs typeface="Tahoma" panose="020B0604030504040204" pitchFamily="34" charset="0"/>
              </a:rPr>
              <a:t>東京公安委員会　第</a:t>
            </a:r>
            <a:r>
              <a:rPr lang="en-US" altLang="ja-JP" sz="1400" dirty="0">
                <a:latin typeface="Tahoma" panose="020B0604030504040204" pitchFamily="34" charset="0"/>
                <a:ea typeface="Meiryo UI" pitchFamily="50" charset="-128"/>
                <a:cs typeface="Tahoma" panose="020B0604030504040204" pitchFamily="34" charset="0"/>
              </a:rPr>
              <a:t>305501507423</a:t>
            </a:r>
            <a:r>
              <a:rPr lang="ja-JP" altLang="en-US" sz="1400" dirty="0">
                <a:latin typeface="Tahoma" panose="020B0604030504040204" pitchFamily="34" charset="0"/>
                <a:ea typeface="Meiryo UI" pitchFamily="50" charset="-128"/>
                <a:cs typeface="Tahoma" panose="020B0604030504040204" pitchFamily="34" charset="0"/>
              </a:rPr>
              <a:t>　</a:t>
            </a:r>
            <a:endParaRPr lang="en-US" altLang="ja-JP" sz="1400" dirty="0">
              <a:latin typeface="Tahoma" panose="020B0604030504040204" pitchFamily="34" charset="0"/>
              <a:ea typeface="Meiryo UI" pitchFamily="50" charset="-128"/>
              <a:cs typeface="Tahoma" panose="020B0604030504040204" pitchFamily="34" charset="0"/>
            </a:endParaRPr>
          </a:p>
        </p:txBody>
      </p:sp>
      <p:sp>
        <p:nvSpPr>
          <p:cNvPr id="13" name="Rectangle 38"/>
          <p:cNvSpPr>
            <a:spLocks noChangeArrowheads="1"/>
          </p:cNvSpPr>
          <p:nvPr/>
        </p:nvSpPr>
        <p:spPr bwMode="auto">
          <a:xfrm>
            <a:off x="5264352" y="2488148"/>
            <a:ext cx="3672408" cy="340735"/>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◆アクセス・・・池袋駅　　西口　徒歩</a:t>
            </a:r>
            <a:r>
              <a:rPr lang="en-US" altLang="ja-JP"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6</a:t>
            </a:r>
            <a:r>
              <a:rPr lang="ja-JP" altLang="en-US"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分</a:t>
            </a:r>
            <a:endParaRPr lang="en-US" altLang="ja-JP"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図 9"/>
          <p:cNvPicPr>
            <a:picLocks noChangeAspect="1"/>
          </p:cNvPicPr>
          <p:nvPr/>
        </p:nvPicPr>
        <p:blipFill rotWithShape="1">
          <a:blip r:embed="rId3"/>
          <a:srcRect l="40017" t="32366" r="27883" b="18781"/>
          <a:stretch/>
        </p:blipFill>
        <p:spPr>
          <a:xfrm>
            <a:off x="5292080" y="2859966"/>
            <a:ext cx="3688960" cy="3158037"/>
          </a:xfrm>
          <a:prstGeom prst="rect">
            <a:avLst/>
          </a:prstGeom>
          <a:ln>
            <a:solidFill>
              <a:srgbClr val="0000FF"/>
            </a:solidFill>
          </a:ln>
        </p:spPr>
      </p:pic>
      <p:sp>
        <p:nvSpPr>
          <p:cNvPr id="2" name="スライド番号プレースホルダー 1"/>
          <p:cNvSpPr>
            <a:spLocks noGrp="1"/>
          </p:cNvSpPr>
          <p:nvPr>
            <p:ph type="sldNum" sz="quarter" idx="4294967295"/>
          </p:nvPr>
        </p:nvSpPr>
        <p:spPr>
          <a:xfrm>
            <a:off x="6758880" y="6592267"/>
            <a:ext cx="2133600" cy="365125"/>
          </a:xfrm>
          <a:prstGeom prst="rect">
            <a:avLst/>
          </a:prstGeom>
        </p:spPr>
        <p:txBody>
          <a:bodyPr/>
          <a:lstStyle/>
          <a:p>
            <a:fld id="{A1DF40CE-AA9E-4F59-AE97-6C108D93BA83}" type="slidenum">
              <a:rPr kumimoji="1" lang="ja-JP" altLang="en-US" smtClean="0"/>
              <a:t>2</a:t>
            </a:fld>
            <a:endParaRPr kumimoji="1" lang="ja-JP" altLang="en-US"/>
          </a:p>
        </p:txBody>
      </p:sp>
    </p:spTree>
    <p:extLst>
      <p:ext uri="{BB962C8B-B14F-4D97-AF65-F5344CB8AC3E}">
        <p14:creationId xmlns:p14="http://schemas.microsoft.com/office/powerpoint/2010/main" val="41979794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
        <p:nvSpPr>
          <p:cNvPr id="1230" name="正方形/長方形 3"/>
          <p:cNvSpPr txBox="1"/>
          <p:nvPr/>
        </p:nvSpPr>
        <p:spPr>
          <a:xfrm>
            <a:off x="199058" y="1053842"/>
            <a:ext cx="8709223" cy="74549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rPr dirty="0" err="1"/>
              <a:t>私たちは、法人様に特化したサービスをご提供させていただいており、法人様では『売上アップ</a:t>
            </a:r>
            <a:r>
              <a:rPr dirty="0"/>
              <a:t>』『</a:t>
            </a:r>
            <a:r>
              <a:rPr dirty="0" err="1"/>
              <a:t>コスト削減</a:t>
            </a:r>
            <a:r>
              <a:rPr dirty="0"/>
              <a:t>』『</a:t>
            </a:r>
            <a:r>
              <a:rPr dirty="0" err="1"/>
              <a:t>集客</a:t>
            </a:r>
            <a:r>
              <a:rPr dirty="0"/>
              <a:t>』『</a:t>
            </a:r>
            <a:r>
              <a:rPr dirty="0" err="1"/>
              <a:t>人材確保</a:t>
            </a:r>
            <a:r>
              <a:rPr dirty="0"/>
              <a:t>』『</a:t>
            </a:r>
            <a:r>
              <a:rPr dirty="0" err="1"/>
              <a:t>新情報収集』等多くのミッションがございます。これら全てが成り立ち会社の利益となります。弊社ではその中の『売上アップ</a:t>
            </a:r>
            <a:r>
              <a:rPr dirty="0"/>
              <a:t>』『コスト削減』と2つに焦点をあて、法人様へサービスのご提案をさせていただいております。変わりゆく市場で、現代のニーズを見つけ営業手法を常に進化させていかないことには継続的に売上を上げることはできません。コスト削減しながら売上アップという効率の良いご提案をさせていただくことによりお客様へ価値（勝ち）あるものをご提供いたします。</a:t>
            </a:r>
          </a:p>
        </p:txBody>
      </p:sp>
      <p:sp>
        <p:nvSpPr>
          <p:cNvPr id="1231" name="正方形/長方形 7"/>
          <p:cNvSpPr txBox="1"/>
          <p:nvPr/>
        </p:nvSpPr>
        <p:spPr>
          <a:xfrm>
            <a:off x="231029" y="2311131"/>
            <a:ext cx="8783542" cy="216789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rPr dirty="0" err="1"/>
              <a:t>私たちは私どもの会社は『あたり前のことをあたり前にやる』という一つの経営理念に則り、人材育成を行っております</a:t>
            </a:r>
            <a:r>
              <a:rPr dirty="0"/>
              <a:t>。</a:t>
            </a:r>
          </a:p>
          <a:p>
            <a:pPr>
              <a:defRPr sz="900">
                <a:latin typeface="ヒラギノ角ゴ Pro W3"/>
                <a:ea typeface="ヒラギノ角ゴ Pro W3"/>
                <a:cs typeface="ヒラギノ角ゴ Pro W3"/>
                <a:sym typeface="ヒラギノ角ゴ Pro W3"/>
              </a:defRPr>
            </a:pPr>
            <a:r>
              <a:rPr dirty="0" err="1"/>
              <a:t>また</a:t>
            </a:r>
            <a:r>
              <a:rPr dirty="0"/>
              <a:t>、「</a:t>
            </a:r>
            <a:r>
              <a:rPr dirty="0" err="1"/>
              <a:t>従業員同士でのコミュニケーション」はもちろん</a:t>
            </a:r>
            <a:r>
              <a:rPr dirty="0"/>
              <a:t>、「</a:t>
            </a:r>
            <a:r>
              <a:rPr dirty="0" err="1"/>
              <a:t>お客様とのコミュニケーション」を重要視しております</a:t>
            </a:r>
            <a:r>
              <a:rPr dirty="0"/>
              <a:t>。 </a:t>
            </a:r>
          </a:p>
          <a:p>
            <a:pPr>
              <a:defRPr sz="900">
                <a:latin typeface="ヒラギノ角ゴ Pro W3"/>
                <a:ea typeface="ヒラギノ角ゴ Pro W3"/>
                <a:cs typeface="ヒラギノ角ゴ Pro W3"/>
                <a:sym typeface="ヒラギノ角ゴ Pro W3"/>
              </a:defRPr>
            </a:pPr>
            <a:r>
              <a:rPr dirty="0" err="1"/>
              <a:t>GIVEFIELDのプロセスはお客様には欠かせないサービスニーズを真に理解する事からはじまります</a:t>
            </a:r>
            <a:r>
              <a:rPr dirty="0"/>
              <a:t>。</a:t>
            </a:r>
          </a:p>
          <a:p>
            <a:pPr>
              <a:defRPr sz="900">
                <a:latin typeface="ヒラギノ角ゴ Pro W3"/>
                <a:ea typeface="ヒラギノ角ゴ Pro W3"/>
                <a:cs typeface="ヒラギノ角ゴ Pro W3"/>
                <a:sym typeface="ヒラギノ角ゴ Pro W3"/>
              </a:defRPr>
            </a:pPr>
            <a:r>
              <a:rPr dirty="0" err="1"/>
              <a:t>コミュニケーションを通しお客様のニーズを見出し、そのニーズにお応えし、多くの経験とともに知識を磨いてきました</a:t>
            </a:r>
            <a:r>
              <a:rPr dirty="0"/>
              <a:t>。</a:t>
            </a:r>
          </a:p>
          <a:p>
            <a:pPr>
              <a:defRPr sz="900">
                <a:latin typeface="ヒラギノ角ゴ Pro W3"/>
                <a:ea typeface="ヒラギノ角ゴ Pro W3"/>
                <a:cs typeface="ヒラギノ角ゴ Pro W3"/>
                <a:sym typeface="ヒラギノ角ゴ Pro W3"/>
              </a:defRPr>
            </a:pPr>
            <a:endParaRPr dirty="0"/>
          </a:p>
          <a:p>
            <a:pPr>
              <a:defRPr sz="900">
                <a:latin typeface="ヒラギノ角ゴ Pro W3"/>
                <a:ea typeface="ヒラギノ角ゴ Pro W3"/>
                <a:cs typeface="ヒラギノ角ゴ Pro W3"/>
                <a:sym typeface="ヒラギノ角ゴ Pro W3"/>
              </a:defRPr>
            </a:pPr>
            <a:r>
              <a:rPr dirty="0" err="1"/>
              <a:t>一概にコミュニケーションといいましても、ただお話ができればいいというわけではありません</a:t>
            </a:r>
            <a:r>
              <a:rPr dirty="0"/>
              <a:t>。</a:t>
            </a:r>
          </a:p>
          <a:p>
            <a:pPr>
              <a:defRPr sz="900">
                <a:latin typeface="ヒラギノ角ゴ Pro W3"/>
                <a:ea typeface="ヒラギノ角ゴ Pro W3"/>
                <a:cs typeface="ヒラギノ角ゴ Pro W3"/>
                <a:sym typeface="ヒラギノ角ゴ Pro W3"/>
              </a:defRPr>
            </a:pPr>
            <a:r>
              <a:rPr dirty="0"/>
              <a:t>『</a:t>
            </a:r>
            <a:r>
              <a:rPr dirty="0" err="1"/>
              <a:t>お客様が心の底から思っていること</a:t>
            </a:r>
            <a:r>
              <a:rPr dirty="0"/>
              <a:t>』『</a:t>
            </a:r>
            <a:r>
              <a:rPr dirty="0" err="1"/>
              <a:t>言いづらいことを引き出せる』そんなコミュニケーション能力を身に付けるため日々励んでおります</a:t>
            </a:r>
            <a:r>
              <a:rPr dirty="0"/>
              <a:t>。</a:t>
            </a:r>
          </a:p>
          <a:p>
            <a:pPr>
              <a:defRPr sz="900">
                <a:latin typeface="ヒラギノ角ゴ Pro W3"/>
                <a:ea typeface="ヒラギノ角ゴ Pro W3"/>
                <a:cs typeface="ヒラギノ角ゴ Pro W3"/>
                <a:sym typeface="ヒラギノ角ゴ Pro W3"/>
              </a:defRPr>
            </a:pPr>
            <a:r>
              <a:rPr dirty="0" err="1"/>
              <a:t>根底にあるものを引き出すことが私共のミッションであり、お客様のニーズに応える為には必要不可欠な事と考えております</a:t>
            </a:r>
            <a:r>
              <a:rPr dirty="0"/>
              <a:t>。</a:t>
            </a:r>
          </a:p>
          <a:p>
            <a:pPr>
              <a:defRPr sz="900">
                <a:latin typeface="ヒラギノ角ゴ Pro W3"/>
                <a:ea typeface="ヒラギノ角ゴ Pro W3"/>
                <a:cs typeface="ヒラギノ角ゴ Pro W3"/>
                <a:sym typeface="ヒラギノ角ゴ Pro W3"/>
              </a:defRPr>
            </a:pPr>
            <a:r>
              <a:rPr dirty="0" err="1"/>
              <a:t>GiveFieldではこのコミュニケーションの重要性を従業員に教えると共に、お客様とともに成長できるよう常に高みを目指します</a:t>
            </a:r>
            <a:r>
              <a:rPr dirty="0"/>
              <a:t>。</a:t>
            </a:r>
          </a:p>
          <a:p>
            <a:pPr>
              <a:defRPr sz="900">
                <a:latin typeface="ヒラギノ角ゴ Pro W3"/>
                <a:ea typeface="ヒラギノ角ゴ Pro W3"/>
                <a:cs typeface="ヒラギノ角ゴ Pro W3"/>
                <a:sym typeface="ヒラギノ角ゴ Pro W3"/>
              </a:defRPr>
            </a:pPr>
            <a:r>
              <a:rPr dirty="0" err="1"/>
              <a:t>あたり前のこともできないのにお客様へのご提案やフォロ</a:t>
            </a:r>
            <a:r>
              <a:rPr dirty="0"/>
              <a:t>ー、</a:t>
            </a:r>
            <a:r>
              <a:rPr dirty="0" err="1"/>
              <a:t>なにより信頼関係を築くことはできないとの考えが根底にあります</a:t>
            </a:r>
            <a:r>
              <a:rPr dirty="0"/>
              <a:t>。</a:t>
            </a:r>
          </a:p>
          <a:p>
            <a:pPr>
              <a:defRPr sz="900">
                <a:latin typeface="ヒラギノ角ゴ Pro W3"/>
                <a:ea typeface="ヒラギノ角ゴ Pro W3"/>
                <a:cs typeface="ヒラギノ角ゴ Pro W3"/>
                <a:sym typeface="ヒラギノ角ゴ Pro W3"/>
              </a:defRPr>
            </a:pPr>
            <a:r>
              <a:rPr dirty="0"/>
              <a:t>より長くサービスをご利用いただく為、サービスをご利用いただき結果をお出しいただく為、お客様とレスポンスよくご対応させていただく為、株式会社GIVEFIELDは日々成長そして、進化しながらより高みを目指し業務に励んでおります。</a:t>
            </a:r>
          </a:p>
        </p:txBody>
      </p:sp>
      <p:sp>
        <p:nvSpPr>
          <p:cNvPr id="1232" name="GiveField使命"/>
          <p:cNvSpPr txBox="1"/>
          <p:nvPr/>
        </p:nvSpPr>
        <p:spPr>
          <a:xfrm>
            <a:off x="204252" y="805015"/>
            <a:ext cx="996425" cy="27699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b="1" dirty="0" err="1"/>
              <a:t>GiveField使命</a:t>
            </a:r>
            <a:endParaRPr b="1" dirty="0"/>
          </a:p>
        </p:txBody>
      </p:sp>
      <p:sp>
        <p:nvSpPr>
          <p:cNvPr id="1233" name="GiveFieldが大切にしていること"/>
          <p:cNvSpPr txBox="1"/>
          <p:nvPr/>
        </p:nvSpPr>
        <p:spPr>
          <a:xfrm>
            <a:off x="215617" y="2069744"/>
            <a:ext cx="2075246" cy="27699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200">
                <a:solidFill>
                  <a:schemeClr val="accent1">
                    <a:satOff val="-4409"/>
                    <a:lumOff val="-10509"/>
                  </a:schemeClr>
                </a:solidFill>
                <a:latin typeface="ヒラギノ角ゴ Pro W6"/>
                <a:ea typeface="ヒラギノ角ゴ Pro W6"/>
                <a:cs typeface="ヒラギノ角ゴ Pro W6"/>
                <a:sym typeface="ヒラギノ角ゴ Pro W6"/>
              </a:defRPr>
            </a:pPr>
            <a:r>
              <a:rPr b="1" dirty="0" err="1">
                <a:solidFill>
                  <a:schemeClr val="accent1"/>
                </a:solidFill>
              </a:rPr>
              <a:t>GiveFieldが大切にしていること</a:t>
            </a:r>
            <a:endParaRPr b="1" dirty="0">
              <a:solidFill>
                <a:schemeClr val="accent1"/>
              </a:solidFill>
            </a:endParaRPr>
          </a:p>
        </p:txBody>
      </p:sp>
      <p:pic>
        <p:nvPicPr>
          <p:cNvPr id="1234" name="イメージ" descr="イメージ"/>
          <p:cNvPicPr>
            <a:picLocks noChangeAspect="1"/>
          </p:cNvPicPr>
          <p:nvPr/>
        </p:nvPicPr>
        <p:blipFill>
          <a:blip r:embed="rId2">
            <a:alphaModFix amt="30000"/>
          </a:blip>
          <a:stretch>
            <a:fillRect/>
          </a:stretch>
        </p:blipFill>
        <p:spPr>
          <a:xfrm>
            <a:off x="2250260" y="4476755"/>
            <a:ext cx="4488348" cy="1892883"/>
          </a:xfrm>
          <a:prstGeom prst="rect">
            <a:avLst/>
          </a:prstGeom>
          <a:ln w="12700">
            <a:miter lim="400000"/>
          </a:ln>
        </p:spPr>
      </p:pic>
      <p:sp>
        <p:nvSpPr>
          <p:cNvPr id="1235" name="正方形/長方形 11"/>
          <p:cNvSpPr txBox="1"/>
          <p:nvPr/>
        </p:nvSpPr>
        <p:spPr>
          <a:xfrm>
            <a:off x="127000" y="108123"/>
            <a:ext cx="7258001" cy="345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ct val="150000"/>
              </a:lnSpc>
              <a:defRPr sz="2000">
                <a:solidFill>
                  <a:schemeClr val="accent2"/>
                </a:solidFill>
                <a:latin typeface="ヒラギノ角ゴ Pro W6"/>
                <a:ea typeface="ヒラギノ角ゴ Pro W6"/>
                <a:cs typeface="ヒラギノ角ゴ Pro W6"/>
                <a:sym typeface="ヒラギノ角ゴ Pro W6"/>
              </a:defRPr>
            </a:lvl1pPr>
          </a:lstStyle>
          <a:p>
            <a:r>
              <a:rPr dirty="0"/>
              <a:t>about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スライド番号"/>
          <p:cNvSpPr txBox="1">
            <a:spLocks noGrp="1"/>
          </p:cNvSpPr>
          <p:nvPr>
            <p:ph type="sldNum" sz="quarter" idx="2"/>
          </p:nvPr>
        </p:nvSpPr>
        <p:spPr>
          <a:xfrm>
            <a:off x="8687603" y="6652909"/>
            <a:ext cx="204877" cy="243841"/>
          </a:xfrm>
          <a:prstGeom prst="rect">
            <a:avLst/>
          </a:prstGeom>
          <a:extLst>
            <a:ext uri="{C572A759-6A51-4108-AA02-DFA0A04FC94B}">
              <ma14:wrappingTextBoxFlag xmlns:ma14="http://schemas.microsoft.com/office/mac/drawingml/2011/main" xmlns="" val="1"/>
            </a:ext>
          </a:extLst>
        </p:spPr>
        <p:txBody>
          <a:bodyPr/>
          <a:lstStyle>
            <a:lvl1pPr>
              <a:defRPr>
                <a:latin typeface="ヒラギノ角ゴ Pro W3"/>
                <a:ea typeface="ヒラギノ角ゴ Pro W3"/>
                <a:cs typeface="ヒラギノ角ゴ Pro W3"/>
                <a:sym typeface="ヒラギノ角ゴ Pro W3"/>
              </a:defRPr>
            </a:lvl1pPr>
          </a:lstStyle>
          <a:p>
            <a:fld id="{86CB4B4D-7CA3-9044-876B-883B54F8677D}" type="slidenum">
              <a:t>4</a:t>
            </a:fld>
            <a:endParaRPr/>
          </a:p>
        </p:txBody>
      </p:sp>
      <p:sp>
        <p:nvSpPr>
          <p:cNvPr id="1139" name="正方形/長方形 38"/>
          <p:cNvSpPr txBox="1"/>
          <p:nvPr/>
        </p:nvSpPr>
        <p:spPr>
          <a:xfrm>
            <a:off x="2474947" y="861798"/>
            <a:ext cx="3124664"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b="1" dirty="0"/>
              <a:t>Web</a:t>
            </a:r>
            <a:r>
              <a:rPr lang="ja-JP" altLang="en-US" b="1" dirty="0" smtClean="0"/>
              <a:t>マーケティングプロモーション</a:t>
            </a:r>
            <a:endParaRPr lang="ja-JP" altLang="en-US" b="1" dirty="0"/>
          </a:p>
        </p:txBody>
      </p:sp>
      <p:sp>
        <p:nvSpPr>
          <p:cNvPr id="1140" name="正方形/長方形 41"/>
          <p:cNvSpPr txBox="1"/>
          <p:nvPr/>
        </p:nvSpPr>
        <p:spPr>
          <a:xfrm>
            <a:off x="2505606" y="3806531"/>
            <a:ext cx="337268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400">
                <a:solidFill>
                  <a:schemeClr val="accent1"/>
                </a:solidFill>
                <a:latin typeface="ヒラギノ角ゴ Pro W6"/>
                <a:ea typeface="ヒラギノ角ゴ Pro W6"/>
                <a:cs typeface="ヒラギノ角ゴ Pro W6"/>
                <a:sym typeface="ヒラギノ角ゴ Pro W6"/>
              </a:defRPr>
            </a:lvl1pPr>
          </a:lstStyle>
          <a:p>
            <a:r>
              <a:rPr lang="ja-JP" altLang="en-US" b="1" dirty="0" smtClean="0"/>
              <a:t>法人様向けサービス（コスト削減）</a:t>
            </a:r>
            <a:endParaRPr b="1" dirty="0"/>
          </a:p>
        </p:txBody>
      </p:sp>
      <p:sp>
        <p:nvSpPr>
          <p:cNvPr id="1141" name="正方形/長方形 42"/>
          <p:cNvSpPr txBox="1"/>
          <p:nvPr/>
        </p:nvSpPr>
        <p:spPr>
          <a:xfrm>
            <a:off x="2508039" y="2410200"/>
            <a:ext cx="4336898"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400">
                <a:solidFill>
                  <a:schemeClr val="accent1"/>
                </a:solidFill>
                <a:latin typeface="ヒラギノ角ゴ Pro W6"/>
                <a:ea typeface="ヒラギノ角ゴ Pro W6"/>
                <a:cs typeface="ヒラギノ角ゴ Pro W6"/>
                <a:sym typeface="ヒラギノ角ゴ Pro W6"/>
              </a:defRPr>
            </a:lvl1pPr>
          </a:lstStyle>
          <a:p>
            <a:r>
              <a:rPr lang="ja-JP" altLang="en-US" b="1" dirty="0" smtClean="0"/>
              <a:t>飲食店向けサービス（</a:t>
            </a:r>
            <a:r>
              <a:rPr b="1" dirty="0" err="1" smtClean="0"/>
              <a:t>集客</a:t>
            </a:r>
            <a:r>
              <a:rPr b="1" dirty="0" err="1"/>
              <a:t>・</a:t>
            </a:r>
            <a:r>
              <a:rPr b="1" dirty="0" err="1" smtClean="0"/>
              <a:t>コスト削減</a:t>
            </a:r>
            <a:r>
              <a:rPr lang="ja-JP" altLang="en-US" b="1" dirty="0" smtClean="0"/>
              <a:t>・非接触）</a:t>
            </a:r>
            <a:endParaRPr b="1" dirty="0"/>
          </a:p>
        </p:txBody>
      </p:sp>
      <p:sp>
        <p:nvSpPr>
          <p:cNvPr id="1142" name="正方形/長方形 45"/>
          <p:cNvSpPr txBox="1"/>
          <p:nvPr/>
        </p:nvSpPr>
        <p:spPr>
          <a:xfrm>
            <a:off x="2505606" y="5173433"/>
            <a:ext cx="4443834"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400">
                <a:solidFill>
                  <a:schemeClr val="accent1"/>
                </a:solidFill>
                <a:latin typeface="ヒラギノ角ゴ Pro W6"/>
                <a:ea typeface="ヒラギノ角ゴ Pro W6"/>
                <a:cs typeface="ヒラギノ角ゴ Pro W6"/>
                <a:sym typeface="ヒラギノ角ゴ Pro W6"/>
              </a:defRPr>
            </a:lvl1pPr>
          </a:lstStyle>
          <a:p>
            <a:r>
              <a:rPr lang="ja-JP" altLang="en-US" b="1" dirty="0" smtClean="0"/>
              <a:t>リサイクル事業（携帯、スマホ関連商品買取）</a:t>
            </a:r>
            <a:endParaRPr b="1" dirty="0"/>
          </a:p>
        </p:txBody>
      </p:sp>
      <p:sp>
        <p:nvSpPr>
          <p:cNvPr id="1143" name="正方形/長方形 68"/>
          <p:cNvSpPr txBox="1"/>
          <p:nvPr/>
        </p:nvSpPr>
        <p:spPr>
          <a:xfrm>
            <a:off x="2425322" y="1180018"/>
            <a:ext cx="6662056" cy="78483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dirty="0" smtClean="0"/>
              <a:t>自然災害の影響や、経年劣化により屋根や雨樋</a:t>
            </a:r>
            <a:r>
              <a:rPr lang="ja-JP" altLang="en-US" dirty="0"/>
              <a:t>の</a:t>
            </a:r>
            <a:r>
              <a:rPr lang="ja-JP" altLang="en-US" dirty="0" smtClean="0"/>
              <a:t>破損、修理をしたいお客様が多くいらっしゃいます。</a:t>
            </a:r>
            <a:endParaRPr lang="en-US" altLang="ja-JP" dirty="0" smtClean="0"/>
          </a:p>
          <a:p>
            <a:pPr>
              <a:defRPr sz="900">
                <a:latin typeface="ヒラギノ角ゴ Pro W6"/>
                <a:ea typeface="ヒラギノ角ゴ Pro W6"/>
                <a:cs typeface="ヒラギノ角ゴ Pro W6"/>
                <a:sym typeface="ヒラギノ角ゴ Pro W6"/>
              </a:defRPr>
            </a:pPr>
            <a:r>
              <a:rPr lang="ja-JP" altLang="en-US" dirty="0" smtClean="0"/>
              <a:t>しかしその多くのお客様は、「どこに依頼すればいいのか？」「料金は適正なのか？」などのご不安を抱えられえおります。</a:t>
            </a:r>
            <a:endParaRPr lang="en-US" altLang="ja-JP" dirty="0" smtClean="0"/>
          </a:p>
          <a:p>
            <a:pPr>
              <a:defRPr sz="900">
                <a:latin typeface="ヒラギノ角ゴ Pro W6"/>
                <a:ea typeface="ヒラギノ角ゴ Pro W6"/>
                <a:cs typeface="ヒラギノ角ゴ Pro W6"/>
                <a:sym typeface="ヒラギノ角ゴ Pro W6"/>
              </a:defRPr>
            </a:pPr>
            <a:r>
              <a:rPr lang="ja-JP" altLang="en-US" dirty="0" smtClean="0"/>
              <a:t>そこで「プロ屋根」が間に入り、状況のヒアリングを細かくさせていただき、当社が運営する</a:t>
            </a:r>
            <a:r>
              <a:rPr lang="en-US" altLang="ja-JP" dirty="0" smtClean="0"/>
              <a:t>『</a:t>
            </a:r>
            <a:r>
              <a:rPr lang="ja-JP" altLang="en-US" dirty="0" smtClean="0"/>
              <a:t>プロ屋根</a:t>
            </a:r>
            <a:r>
              <a:rPr lang="en-US" altLang="ja-JP" dirty="0" smtClean="0"/>
              <a:t>』</a:t>
            </a:r>
            <a:r>
              <a:rPr lang="ja-JP" altLang="en-US" dirty="0" smtClean="0"/>
              <a:t>へご登録いただいている優良な屋根施工会社様を最大で</a:t>
            </a:r>
            <a:r>
              <a:rPr lang="en-US" altLang="ja-JP" dirty="0" smtClean="0"/>
              <a:t>3</a:t>
            </a:r>
            <a:r>
              <a:rPr lang="ja-JP" altLang="en-US" dirty="0" smtClean="0"/>
              <a:t>社ご紹介をさせていただきます。</a:t>
            </a:r>
            <a:endParaRPr lang="en-US" altLang="ja-JP" dirty="0" smtClean="0"/>
          </a:p>
          <a:p>
            <a:pPr>
              <a:defRPr sz="900">
                <a:latin typeface="ヒラギノ角ゴ Pro W6"/>
                <a:ea typeface="ヒラギノ角ゴ Pro W6"/>
                <a:cs typeface="ヒラギノ角ゴ Pro W6"/>
                <a:sym typeface="ヒラギノ角ゴ Pro W6"/>
              </a:defRPr>
            </a:pPr>
            <a:r>
              <a:rPr lang="ja-JP" altLang="en-US" dirty="0" smtClean="0"/>
              <a:t>ご依頼いただくお客様にはもちろんですが、ご登録いただいてる業者様にもご満足いただけるサービスをご提供致します。</a:t>
            </a:r>
            <a:endParaRPr dirty="0"/>
          </a:p>
        </p:txBody>
      </p:sp>
      <p:sp>
        <p:nvSpPr>
          <p:cNvPr id="1144" name="正方形/長方形 69"/>
          <p:cNvSpPr txBox="1"/>
          <p:nvPr/>
        </p:nvSpPr>
        <p:spPr>
          <a:xfrm>
            <a:off x="2508038" y="5447153"/>
            <a:ext cx="6496624" cy="78483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dirty="0"/>
              <a:t>「</a:t>
            </a:r>
            <a:r>
              <a:rPr dirty="0" err="1"/>
              <a:t>法人様・店舗様」へ特別な料金プランのご提案をはじめ、故障時の対応、設定対応等お客様のニーズにお応え致します</a:t>
            </a:r>
            <a:r>
              <a:rPr dirty="0"/>
              <a:t>。</a:t>
            </a:r>
          </a:p>
          <a:p>
            <a:pPr>
              <a:defRPr sz="900">
                <a:latin typeface="ヒラギノ角ゴ Pro W6"/>
                <a:ea typeface="ヒラギノ角ゴ Pro W6"/>
                <a:cs typeface="ヒラギノ角ゴ Pro W6"/>
                <a:sym typeface="ヒラギノ角ゴ Pro W6"/>
              </a:defRPr>
            </a:pPr>
            <a:r>
              <a:rPr dirty="0" err="1"/>
              <a:t>携帯電話のご担当者様が抱える、切替時の面倒なお手続き、設定等ご一緒にお手伝いさせていただいております</a:t>
            </a:r>
            <a:r>
              <a:rPr dirty="0"/>
              <a:t>。</a:t>
            </a:r>
          </a:p>
          <a:p>
            <a:pPr>
              <a:defRPr sz="900">
                <a:latin typeface="ヒラギノ角ゴ Pro W6"/>
                <a:ea typeface="ヒラギノ角ゴ Pro W6"/>
                <a:cs typeface="ヒラギノ角ゴ Pro W6"/>
                <a:sym typeface="ヒラギノ角ゴ Pro W6"/>
              </a:defRPr>
            </a:pPr>
            <a:endParaRPr dirty="0"/>
          </a:p>
          <a:p>
            <a:pPr>
              <a:defRPr sz="900">
                <a:latin typeface="ヒラギノ角ゴ Pro W6"/>
                <a:ea typeface="ヒラギノ角ゴ Pro W6"/>
                <a:cs typeface="ヒラギノ角ゴ Pro W6"/>
                <a:sym typeface="ヒラギノ角ゴ Pro W6"/>
              </a:defRPr>
            </a:pPr>
            <a:r>
              <a:rPr dirty="0" err="1"/>
              <a:t>また、中古携帯、携帯関連商品の買取・回収、白ロムの販売等もワンストップにてご対応させていただいております</a:t>
            </a:r>
            <a:r>
              <a:rPr dirty="0"/>
              <a:t>。</a:t>
            </a:r>
          </a:p>
          <a:p>
            <a:pPr>
              <a:defRPr sz="900">
                <a:latin typeface="ヒラギノ角ゴ Pro W6"/>
                <a:ea typeface="ヒラギノ角ゴ Pro W6"/>
                <a:cs typeface="ヒラギノ角ゴ Pro W6"/>
                <a:sym typeface="ヒラギノ角ゴ Pro W6"/>
              </a:defRPr>
            </a:pPr>
            <a:r>
              <a:rPr dirty="0" err="1"/>
              <a:t>携帯電話だけでなく、通信機器全般のコスト削減も行っておりますのでお気軽にご相談ください</a:t>
            </a:r>
            <a:r>
              <a:rPr dirty="0"/>
              <a:t>。</a:t>
            </a:r>
          </a:p>
        </p:txBody>
      </p:sp>
      <p:sp>
        <p:nvSpPr>
          <p:cNvPr id="1145" name="正方形/長方形 70"/>
          <p:cNvSpPr txBox="1"/>
          <p:nvPr/>
        </p:nvSpPr>
        <p:spPr>
          <a:xfrm>
            <a:off x="2496946" y="4081750"/>
            <a:ext cx="6324139" cy="6463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6"/>
                <a:ea typeface="ヒラギノ角ゴ Pro W6"/>
                <a:cs typeface="ヒラギノ角ゴ Pro W6"/>
                <a:sym typeface="ヒラギノ角ゴ Pro W6"/>
              </a:defRPr>
            </a:pPr>
            <a:r>
              <a:rPr lang="ja-JP" altLang="en-US" dirty="0" smtClean="0"/>
              <a:t>法人様では売上アップやコスト削減は日々の課題ではないでしょうか。</a:t>
            </a:r>
            <a:endParaRPr lang="en-US" altLang="ja-JP" dirty="0" smtClean="0"/>
          </a:p>
          <a:p>
            <a:pPr>
              <a:defRPr sz="900">
                <a:latin typeface="ヒラギノ角ゴ Pro W6"/>
                <a:ea typeface="ヒラギノ角ゴ Pro W6"/>
                <a:cs typeface="ヒラギノ角ゴ Pro W6"/>
                <a:sym typeface="ヒラギノ角ゴ Pro W6"/>
              </a:defRPr>
            </a:pPr>
            <a:r>
              <a:rPr lang="en-US" altLang="ja-JP" dirty="0" err="1" smtClean="0"/>
              <a:t>GiveField</a:t>
            </a:r>
            <a:r>
              <a:rPr lang="ja-JP" altLang="en-US" dirty="0" smtClean="0"/>
              <a:t>では毎月絶対</a:t>
            </a:r>
            <a:r>
              <a:rPr lang="ja-JP" altLang="en-US" dirty="0"/>
              <a:t>か</a:t>
            </a:r>
            <a:r>
              <a:rPr lang="ja-JP" altLang="en-US" dirty="0" smtClean="0"/>
              <a:t>かる、「電気料金」「賃料」の削減に力を入れております。</a:t>
            </a:r>
            <a:endParaRPr lang="en-US" altLang="ja-JP" dirty="0" smtClean="0"/>
          </a:p>
          <a:p>
            <a:pPr>
              <a:defRPr sz="900">
                <a:latin typeface="ヒラギノ角ゴ Pro W6"/>
                <a:ea typeface="ヒラギノ角ゴ Pro W6"/>
                <a:cs typeface="ヒラギノ角ゴ Pro W6"/>
                <a:sym typeface="ヒラギノ角ゴ Pro W6"/>
              </a:defRPr>
            </a:pPr>
            <a:r>
              <a:rPr lang="ja-JP" altLang="en-US" dirty="0" smtClean="0"/>
              <a:t>高圧電気に関しましては電力会社を変えることなく、電気料金を地域最安値までお下げさせていただきます。</a:t>
            </a:r>
            <a:endParaRPr lang="en-US" altLang="ja-JP" dirty="0" smtClean="0"/>
          </a:p>
          <a:p>
            <a:pPr>
              <a:defRPr sz="900">
                <a:latin typeface="ヒラギノ角ゴ Pro W6"/>
                <a:ea typeface="ヒラギノ角ゴ Pro W6"/>
                <a:cs typeface="ヒラギノ角ゴ Pro W6"/>
                <a:sym typeface="ヒラギノ角ゴ Pro W6"/>
              </a:defRPr>
            </a:pPr>
            <a:r>
              <a:rPr lang="ja-JP" altLang="en-US" dirty="0" smtClean="0"/>
              <a:t>「電気代」「賃料」の見直しは</a:t>
            </a:r>
            <a:r>
              <a:rPr lang="en-US" altLang="ja-JP" dirty="0" err="1" smtClean="0"/>
              <a:t>GiveField</a:t>
            </a:r>
            <a:r>
              <a:rPr lang="ja-JP" altLang="en-US" dirty="0" smtClean="0"/>
              <a:t>へお任せください。</a:t>
            </a:r>
            <a:endParaRPr dirty="0"/>
          </a:p>
        </p:txBody>
      </p:sp>
      <p:sp>
        <p:nvSpPr>
          <p:cNvPr id="1146" name="正方形/長方形 71"/>
          <p:cNvSpPr txBox="1"/>
          <p:nvPr/>
        </p:nvSpPr>
        <p:spPr>
          <a:xfrm>
            <a:off x="2506683" y="2665699"/>
            <a:ext cx="6324140" cy="6463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6"/>
                <a:ea typeface="ヒラギノ角ゴ Pro W6"/>
                <a:cs typeface="ヒラギノ角ゴ Pro W6"/>
                <a:sym typeface="ヒラギノ角ゴ Pro W6"/>
              </a:defRPr>
            </a:pPr>
            <a:r>
              <a:rPr lang="ja-JP" altLang="en-US" dirty="0" smtClean="0"/>
              <a:t>コロナウィルスの打撃を大きく受けた飲食店舗様のお役に立てるよう店舗様の</a:t>
            </a:r>
            <a:r>
              <a:rPr dirty="0" err="1" smtClean="0"/>
              <a:t>課題となる</a:t>
            </a:r>
            <a:r>
              <a:rPr dirty="0" err="1"/>
              <a:t>「集客・</a:t>
            </a:r>
            <a:r>
              <a:rPr dirty="0" err="1" smtClean="0"/>
              <a:t>コスト削減</a:t>
            </a:r>
            <a:r>
              <a:rPr lang="ja-JP" altLang="en-US" dirty="0" smtClean="0"/>
              <a:t>・業務効率化・非接触システム</a:t>
            </a:r>
            <a:r>
              <a:rPr dirty="0" smtClean="0"/>
              <a:t>」</a:t>
            </a:r>
            <a:r>
              <a:rPr dirty="0" err="1"/>
              <a:t>のご提案を幅広くさせていただいております</a:t>
            </a:r>
            <a:r>
              <a:rPr dirty="0"/>
              <a:t>。</a:t>
            </a:r>
          </a:p>
          <a:p>
            <a:pPr>
              <a:defRPr sz="900">
                <a:latin typeface="ヒラギノ角ゴ Pro W6"/>
                <a:ea typeface="ヒラギノ角ゴ Pro W6"/>
                <a:cs typeface="ヒラギノ角ゴ Pro W6"/>
                <a:sym typeface="ヒラギノ角ゴ Pro W6"/>
              </a:defRPr>
            </a:pPr>
            <a:r>
              <a:rPr dirty="0" err="1" smtClean="0"/>
              <a:t>単に集客と言いましてもただ費用をかければいいものではありません</a:t>
            </a:r>
            <a:r>
              <a:rPr dirty="0" smtClean="0"/>
              <a:t>。</a:t>
            </a:r>
            <a:endParaRPr lang="en-US" dirty="0" smtClean="0"/>
          </a:p>
          <a:p>
            <a:pPr>
              <a:defRPr sz="900">
                <a:latin typeface="ヒラギノ角ゴ Pro W6"/>
                <a:ea typeface="ヒラギノ角ゴ Pro W6"/>
                <a:cs typeface="ヒラギノ角ゴ Pro W6"/>
                <a:sym typeface="ヒラギノ角ゴ Pro W6"/>
              </a:defRPr>
            </a:pPr>
            <a:r>
              <a:rPr lang="ja-JP" altLang="en-US" dirty="0"/>
              <a:t>コスト</a:t>
            </a:r>
            <a:r>
              <a:rPr lang="ja-JP" altLang="en-US" dirty="0" smtClean="0"/>
              <a:t>削減もそうですが、</a:t>
            </a:r>
            <a:r>
              <a:rPr dirty="0" err="1" smtClean="0"/>
              <a:t>結果が目に見え</a:t>
            </a:r>
            <a:r>
              <a:rPr dirty="0" err="1"/>
              <a:t>、</a:t>
            </a:r>
            <a:r>
              <a:rPr dirty="0" err="1" smtClean="0"/>
              <a:t>やってよかったと</a:t>
            </a:r>
            <a:r>
              <a:rPr lang="ja-JP" altLang="en-US" dirty="0" smtClean="0"/>
              <a:t>思っていただけるよう尽力致します</a:t>
            </a:r>
            <a:r>
              <a:rPr dirty="0" smtClean="0"/>
              <a:t>。</a:t>
            </a:r>
            <a:endParaRPr dirty="0"/>
          </a:p>
        </p:txBody>
      </p:sp>
      <p:sp>
        <p:nvSpPr>
          <p:cNvPr id="1148" name="正方形/長方形 4"/>
          <p:cNvSpPr txBox="1"/>
          <p:nvPr/>
        </p:nvSpPr>
        <p:spPr>
          <a:xfrm>
            <a:off x="107504" y="116632"/>
            <a:ext cx="2351787" cy="345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2000">
                <a:solidFill>
                  <a:schemeClr val="accent2"/>
                </a:solidFill>
                <a:latin typeface="ヒラギノ角ゴ Pro W6"/>
                <a:ea typeface="ヒラギノ角ゴ Pro W6"/>
                <a:cs typeface="ヒラギノ角ゴ Pro W6"/>
                <a:sym typeface="ヒラギノ角ゴ Pro W6"/>
              </a:defRPr>
            </a:pPr>
            <a:r>
              <a:rPr dirty="0" err="1"/>
              <a:t>GiveField事業内容</a:t>
            </a:r>
            <a:endParaRPr dirty="0"/>
          </a:p>
        </p:txBody>
      </p:sp>
      <p:pic>
        <p:nvPicPr>
          <p:cNvPr id="1149" name="447157_m.jpg" descr="447157_m.jpg"/>
          <p:cNvPicPr>
            <a:picLocks noChangeAspect="1"/>
          </p:cNvPicPr>
          <p:nvPr/>
        </p:nvPicPr>
        <p:blipFill>
          <a:blip r:embed="rId2"/>
          <a:srcRect l="11887" t="11887" r="17875" b="18211"/>
          <a:stretch>
            <a:fillRect/>
          </a:stretch>
        </p:blipFill>
        <p:spPr>
          <a:xfrm>
            <a:off x="349249" y="2278106"/>
            <a:ext cx="1909312" cy="1267769"/>
          </a:xfrm>
          <a:prstGeom prst="rect">
            <a:avLst/>
          </a:prstGeom>
          <a:ln w="12700">
            <a:miter lim="400000"/>
          </a:ln>
        </p:spPr>
      </p:pic>
      <p:pic>
        <p:nvPicPr>
          <p:cNvPr id="1150" name="3074814_l.jpg" descr="3074814_l.jpg"/>
          <p:cNvPicPr>
            <a:picLocks noChangeAspect="1"/>
          </p:cNvPicPr>
          <p:nvPr/>
        </p:nvPicPr>
        <p:blipFill>
          <a:blip r:embed="rId3"/>
          <a:srcRect l="22336" t="1367" r="9202" b="30171"/>
          <a:stretch>
            <a:fillRect/>
          </a:stretch>
        </p:blipFill>
        <p:spPr>
          <a:xfrm>
            <a:off x="350241" y="3701339"/>
            <a:ext cx="1907377" cy="1271868"/>
          </a:xfrm>
          <a:prstGeom prst="rect">
            <a:avLst/>
          </a:prstGeom>
          <a:ln w="12700">
            <a:miter lim="400000"/>
          </a:ln>
        </p:spPr>
      </p:pic>
      <p:pic>
        <p:nvPicPr>
          <p:cNvPr id="1151" name="3098724_l.jpg" descr="3098724_l.jpg"/>
          <p:cNvPicPr>
            <a:picLocks noChangeAspect="1"/>
          </p:cNvPicPr>
          <p:nvPr/>
        </p:nvPicPr>
        <p:blipFill>
          <a:blip r:embed="rId4"/>
          <a:srcRect l="10279" t="10338" r="10279" b="10338"/>
          <a:stretch>
            <a:fillRect/>
          </a:stretch>
        </p:blipFill>
        <p:spPr>
          <a:xfrm>
            <a:off x="353019" y="5129733"/>
            <a:ext cx="1901791" cy="1265975"/>
          </a:xfrm>
          <a:prstGeom prst="rect">
            <a:avLst/>
          </a:prstGeom>
          <a:ln w="12700">
            <a:miter lim="400000"/>
          </a:ln>
        </p:spPr>
      </p:pic>
      <p:pic>
        <p:nvPicPr>
          <p:cNvPr id="1152" name="396666_s.jpg" descr="396666_s.jpg"/>
          <p:cNvPicPr>
            <a:picLocks noChangeAspect="1"/>
          </p:cNvPicPr>
          <p:nvPr/>
        </p:nvPicPr>
        <p:blipFill>
          <a:blip r:embed="rId5"/>
          <a:srcRect l="1586" t="12071" r="22750" b="12071"/>
          <a:stretch>
            <a:fillRect/>
          </a:stretch>
        </p:blipFill>
        <p:spPr>
          <a:xfrm>
            <a:off x="350440" y="848720"/>
            <a:ext cx="1906910" cy="1275547"/>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4" name="正方形/長方形 11"/>
          <p:cNvSpPr txBox="1"/>
          <p:nvPr/>
        </p:nvSpPr>
        <p:spPr>
          <a:xfrm>
            <a:off x="88900" y="117861"/>
            <a:ext cx="6015236" cy="48186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ct val="150000"/>
              </a:lnSpc>
              <a:defRPr sz="2000">
                <a:solidFill>
                  <a:schemeClr val="accent2"/>
                </a:solidFill>
                <a:latin typeface="ヒラギノ角ゴ Pro W6"/>
                <a:ea typeface="ヒラギノ角ゴ Pro W6"/>
                <a:cs typeface="ヒラギノ角ゴ Pro W6"/>
                <a:sym typeface="ヒラギノ角ゴ Pro W6"/>
              </a:defRPr>
            </a:pPr>
            <a:r>
              <a:rPr lang="en-US" dirty="0" smtClean="0"/>
              <a:t>web</a:t>
            </a:r>
            <a:r>
              <a:rPr lang="ja-JP" altLang="en-US" dirty="0" smtClean="0"/>
              <a:t>マーケティングプロモーション</a:t>
            </a:r>
            <a:endParaRPr dirty="0"/>
          </a:p>
        </p:txBody>
      </p:sp>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6" name="会社様の大事な情報は確実に削除後、資源としリサイクル処理致します">
            <a:extLst>
              <a:ext uri="{FF2B5EF4-FFF2-40B4-BE49-F238E27FC236}">
                <a16:creationId xmlns:a16="http://schemas.microsoft.com/office/drawing/2014/main" xmlns="" id="{A8EBDA8D-7CA8-495F-8F4D-96B09125D3E2}"/>
              </a:ext>
            </a:extLst>
          </p:cNvPr>
          <p:cNvSpPr txBox="1"/>
          <p:nvPr/>
        </p:nvSpPr>
        <p:spPr>
          <a:xfrm>
            <a:off x="2758242" y="3360487"/>
            <a:ext cx="3637150" cy="32534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lang="ja-JP" altLang="en-US" dirty="0" smtClean="0"/>
              <a:t>別資料を見ていただき作成をお願いします。</a:t>
            </a:r>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1193" name="正方形/長方形 4"/>
          <p:cNvSpPr txBox="1"/>
          <p:nvPr/>
        </p:nvSpPr>
        <p:spPr>
          <a:xfrm>
            <a:off x="5876" y="-13390"/>
            <a:ext cx="6760823" cy="40011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a:t>飲食店向けサービス</a:t>
            </a:r>
            <a:r>
              <a:rPr lang="ja-JP" altLang="en-US" b="1" dirty="0" smtClean="0"/>
              <a:t>（業務効率化・非接触・人件費削減）</a:t>
            </a:r>
            <a:endParaRPr lang="ja-JP" altLang="en-US" b="1" dirty="0"/>
          </a:p>
        </p:txBody>
      </p:sp>
      <p:sp>
        <p:nvSpPr>
          <p:cNvPr id="16" name="正方形/長方形 4"/>
          <p:cNvSpPr txBox="1"/>
          <p:nvPr/>
        </p:nvSpPr>
        <p:spPr>
          <a:xfrm>
            <a:off x="5876" y="268423"/>
            <a:ext cx="3170097" cy="40011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smtClean="0"/>
              <a:t>モバイルオーダーサービス</a:t>
            </a:r>
            <a:endParaRPr lang="ja-JP" altLang="en-US" b="1" dirty="0"/>
          </a:p>
        </p:txBody>
      </p:sp>
      <p:sp>
        <p:nvSpPr>
          <p:cNvPr id="17" name="会社様の大事な情報は確実に削除後、資源としリサイクル処理致します">
            <a:extLst>
              <a:ext uri="{FF2B5EF4-FFF2-40B4-BE49-F238E27FC236}">
                <a16:creationId xmlns:a16="http://schemas.microsoft.com/office/drawing/2014/main" xmlns="" id="{A8EBDA8D-7CA8-495F-8F4D-96B09125D3E2}"/>
              </a:ext>
            </a:extLst>
          </p:cNvPr>
          <p:cNvSpPr txBox="1"/>
          <p:nvPr/>
        </p:nvSpPr>
        <p:spPr>
          <a:xfrm>
            <a:off x="2758242" y="3360487"/>
            <a:ext cx="3637150" cy="32534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lang="ja-JP" altLang="en-US" dirty="0" smtClean="0"/>
              <a:t>別資料を見ていただき作成をお願いします。</a:t>
            </a:r>
            <a:endParaRPr dirty="0"/>
          </a:p>
        </p:txBody>
      </p:sp>
    </p:spTree>
    <p:extLst>
      <p:ext uri="{BB962C8B-B14F-4D97-AF65-F5344CB8AC3E}">
        <p14:creationId xmlns:p14="http://schemas.microsoft.com/office/powerpoint/2010/main" val="3916398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1193" name="正方形/長方形 4"/>
          <p:cNvSpPr txBox="1"/>
          <p:nvPr/>
        </p:nvSpPr>
        <p:spPr>
          <a:xfrm>
            <a:off x="116011" y="123324"/>
            <a:ext cx="4720201" cy="40011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a:t>飲食店向けサービス（</a:t>
            </a:r>
            <a:r>
              <a:rPr lang="ja-JP" altLang="en-US" b="1" dirty="0" smtClean="0"/>
              <a:t>集客ツール</a:t>
            </a:r>
            <a:r>
              <a:rPr lang="en-US" altLang="ja-JP" b="1" dirty="0" smtClean="0"/>
              <a:t>BME</a:t>
            </a:r>
            <a:r>
              <a:rPr lang="ja-JP" altLang="en-US" b="1" dirty="0" smtClean="0"/>
              <a:t>）</a:t>
            </a:r>
            <a:endParaRPr lang="ja-JP" altLang="en-US" b="1" dirty="0"/>
          </a:p>
        </p:txBody>
      </p:sp>
      <p:sp>
        <p:nvSpPr>
          <p:cNvPr id="1194" name="正方形/長方形 13"/>
          <p:cNvSpPr txBox="1"/>
          <p:nvPr/>
        </p:nvSpPr>
        <p:spPr>
          <a:xfrm>
            <a:off x="171344" y="792226"/>
            <a:ext cx="4901081" cy="27699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b="1" dirty="0" err="1"/>
              <a:t>MEOの先を行く最先端集客ツールBME</a:t>
            </a:r>
            <a:endParaRPr b="1" dirty="0"/>
          </a:p>
        </p:txBody>
      </p:sp>
      <p:pic>
        <p:nvPicPr>
          <p:cNvPr id="1195" name="Picture 58" descr="Picture 58"/>
          <p:cNvPicPr>
            <a:picLocks noChangeAspect="1"/>
          </p:cNvPicPr>
          <p:nvPr/>
        </p:nvPicPr>
        <p:blipFill>
          <a:blip r:embed="rId2"/>
          <a:stretch>
            <a:fillRect/>
          </a:stretch>
        </p:blipFill>
        <p:spPr>
          <a:xfrm>
            <a:off x="7373323" y="1141321"/>
            <a:ext cx="1467490" cy="1507272"/>
          </a:xfrm>
          <a:prstGeom prst="rect">
            <a:avLst/>
          </a:prstGeom>
          <a:ln w="12700">
            <a:miter lim="400000"/>
          </a:ln>
        </p:spPr>
      </p:pic>
      <p:pic>
        <p:nvPicPr>
          <p:cNvPr id="1196" name="Picture 60" descr="Picture 60"/>
          <p:cNvPicPr>
            <a:picLocks noChangeAspect="1"/>
          </p:cNvPicPr>
          <p:nvPr/>
        </p:nvPicPr>
        <p:blipFill>
          <a:blip r:embed="rId3"/>
          <a:stretch>
            <a:fillRect/>
          </a:stretch>
        </p:blipFill>
        <p:spPr>
          <a:xfrm>
            <a:off x="211045" y="2877891"/>
            <a:ext cx="2185118" cy="1634490"/>
          </a:xfrm>
          <a:prstGeom prst="rect">
            <a:avLst/>
          </a:prstGeom>
          <a:ln w="12700">
            <a:miter lim="400000"/>
          </a:ln>
        </p:spPr>
      </p:pic>
      <p:sp>
        <p:nvSpPr>
          <p:cNvPr id="1197" name="正方形/長方形 69"/>
          <p:cNvSpPr txBox="1"/>
          <p:nvPr/>
        </p:nvSpPr>
        <p:spPr>
          <a:xfrm>
            <a:off x="2602653" y="3130650"/>
            <a:ext cx="5010334" cy="74549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t>売上データと連動して費用対効果がわかります</a:t>
            </a:r>
          </a:p>
          <a:p>
            <a:pPr>
              <a:defRPr sz="900">
                <a:latin typeface="ヒラギノ角ゴ Pro W3"/>
                <a:ea typeface="ヒラギノ角ゴ Pro W3"/>
                <a:cs typeface="ヒラギノ角ゴ Pro W3"/>
                <a:sym typeface="ヒラギノ角ゴ Pro W3"/>
              </a:defRPr>
            </a:pPr>
            <a:r>
              <a:t>Googleマップからの来店数を独自に計測しています。</a:t>
            </a:r>
          </a:p>
          <a:p>
            <a:pPr>
              <a:defRPr sz="900">
                <a:latin typeface="ヒラギノ角ゴ Pro W3"/>
                <a:ea typeface="ヒラギノ角ゴ Pro W3"/>
                <a:cs typeface="ヒラギノ角ゴ Pro W3"/>
                <a:sym typeface="ヒラギノ角ゴ Pro W3"/>
              </a:defRPr>
            </a:pPr>
            <a:r>
              <a:t>POSレジの売上データと連動させることでマップ経由の売上状況が確認できます。</a:t>
            </a:r>
          </a:p>
          <a:p>
            <a:pPr>
              <a:defRPr sz="900">
                <a:latin typeface="ヒラギノ角ゴ Pro W3"/>
                <a:ea typeface="ヒラギノ角ゴ Pro W3"/>
                <a:cs typeface="ヒラギノ角ゴ Pro W3"/>
                <a:sym typeface="ヒラギノ角ゴ Pro W3"/>
              </a:defRPr>
            </a:pPr>
            <a:r>
              <a:t>費用対効果もひと目でわかります。</a:t>
            </a:r>
          </a:p>
        </p:txBody>
      </p:sp>
      <p:sp>
        <p:nvSpPr>
          <p:cNvPr id="1198" name="正方形/長方形 6"/>
          <p:cNvSpPr txBox="1"/>
          <p:nvPr/>
        </p:nvSpPr>
        <p:spPr>
          <a:xfrm>
            <a:off x="170345" y="4729088"/>
            <a:ext cx="4752528" cy="92329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solidFill>
                  <a:schemeClr val="accent1"/>
                </a:solidFill>
                <a:latin typeface="ヒラギノ角ゴ Pro W6"/>
                <a:ea typeface="ヒラギノ角ゴ Pro W6"/>
                <a:cs typeface="ヒラギノ角ゴ Pro W6"/>
                <a:sym typeface="ヒラギノ角ゴ Pro W6"/>
              </a:defRPr>
            </a:pPr>
            <a:r>
              <a:rPr dirty="0" err="1"/>
              <a:t>外国人観光客への集客効果も</a:t>
            </a:r>
            <a:endParaRPr dirty="0"/>
          </a:p>
          <a:p>
            <a:pPr>
              <a:defRPr sz="900">
                <a:latin typeface="ヒラギノ角ゴ Pro W3"/>
                <a:ea typeface="ヒラギノ角ゴ Pro W3"/>
                <a:cs typeface="ヒラギノ角ゴ Pro W3"/>
                <a:sym typeface="ヒラギノ角ゴ Pro W3"/>
              </a:defRPr>
            </a:pPr>
            <a:r>
              <a:rPr dirty="0"/>
              <a:t>トリップアドバイザーやBaidouなど日本にやって来る外国人観光客によく利用されているSNSや地図サービスへの露出もできます。これらに正しく統一された情報を掲載するので外国人観光客への集客効果も抜群です。</a:t>
            </a:r>
          </a:p>
          <a:p>
            <a:pPr>
              <a:defRPr sz="900">
                <a:latin typeface="ヒラギノ角ゴ Pro W3"/>
                <a:ea typeface="ヒラギノ角ゴ Pro W3"/>
                <a:cs typeface="ヒラギノ角ゴ Pro W3"/>
                <a:sym typeface="ヒラギノ角ゴ Pro W3"/>
              </a:defRPr>
            </a:pPr>
            <a:r>
              <a:rPr dirty="0"/>
              <a:t>2020年は世界中から観光客が日本にやってきますので今のうちに準備しましょう。</a:t>
            </a:r>
          </a:p>
        </p:txBody>
      </p:sp>
      <p:sp>
        <p:nvSpPr>
          <p:cNvPr id="1199" name="正方形/長方形 11"/>
          <p:cNvSpPr txBox="1"/>
          <p:nvPr/>
        </p:nvSpPr>
        <p:spPr>
          <a:xfrm>
            <a:off x="167223" y="5815307"/>
            <a:ext cx="5359377" cy="56769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t>■外国人観光客がよく利用するトリップアドバイザーやBaidouに対応</a:t>
            </a:r>
          </a:p>
          <a:p>
            <a:pPr>
              <a:defRPr sz="900">
                <a:latin typeface="ヒラギノ角ゴ Pro W3"/>
                <a:ea typeface="ヒラギノ角ゴ Pro W3"/>
                <a:cs typeface="ヒラギノ角ゴ Pro W3"/>
                <a:sym typeface="ヒラギノ角ゴ Pro W3"/>
              </a:defRPr>
            </a:pPr>
            <a:r>
              <a:t>■自動翻訳で店舗情報を登録</a:t>
            </a:r>
          </a:p>
          <a:p>
            <a:pPr>
              <a:defRPr sz="900">
                <a:latin typeface="ヒラギノ角ゴ Pro W3"/>
                <a:ea typeface="ヒラギノ角ゴ Pro W3"/>
                <a:cs typeface="ヒラギノ角ゴ Pro W3"/>
                <a:sym typeface="ヒラギノ角ゴ Pro W3"/>
              </a:defRPr>
            </a:pPr>
            <a:r>
              <a:t>■2019年度訪日客数 3188万人 出典「日本政府観光局(JNTO)」</a:t>
            </a:r>
          </a:p>
        </p:txBody>
      </p:sp>
      <p:sp>
        <p:nvSpPr>
          <p:cNvPr id="1200" name="正方形/長方形 77"/>
          <p:cNvSpPr txBox="1"/>
          <p:nvPr/>
        </p:nvSpPr>
        <p:spPr>
          <a:xfrm>
            <a:off x="171345" y="1039612"/>
            <a:ext cx="7079481" cy="163449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rPr dirty="0" err="1"/>
              <a:t>グルメサイトに変わる新しい集客サービス</a:t>
            </a:r>
            <a:endParaRPr dirty="0"/>
          </a:p>
          <a:p>
            <a:pPr>
              <a:defRPr sz="900">
                <a:latin typeface="ヒラギノ角ゴ Pro W3"/>
                <a:ea typeface="ヒラギノ角ゴ Pro W3"/>
                <a:cs typeface="ヒラギノ角ゴ Pro W3"/>
                <a:sym typeface="ヒラギノ角ゴ Pro W3"/>
              </a:defRPr>
            </a:pPr>
            <a:r>
              <a:rPr dirty="0" err="1"/>
              <a:t>飲食店を探す時、スマホからGoogleマップで「地域名＋キーワード」検索する人が増えてきています</a:t>
            </a:r>
            <a:r>
              <a:rPr dirty="0"/>
              <a:t>。</a:t>
            </a:r>
          </a:p>
          <a:p>
            <a:pPr>
              <a:defRPr sz="900">
                <a:latin typeface="ヒラギノ角ゴ Pro W3"/>
                <a:ea typeface="ヒラギノ角ゴ Pro W3"/>
                <a:cs typeface="ヒラギノ角ゴ Pro W3"/>
                <a:sym typeface="ヒラギノ角ゴ Pro W3"/>
              </a:defRPr>
            </a:pPr>
            <a:r>
              <a:rPr dirty="0"/>
              <a:t>しかもスマホユーザーの80%は、検索したその日のうちに来店する傾向にあります（Googleによる調査）。</a:t>
            </a:r>
          </a:p>
          <a:p>
            <a:pPr>
              <a:defRPr sz="900">
                <a:latin typeface="ヒラギノ角ゴ Pro W3"/>
                <a:ea typeface="ヒラギノ角ゴ Pro W3"/>
                <a:cs typeface="ヒラギノ角ゴ Pro W3"/>
                <a:sym typeface="ヒラギノ角ゴ Pro W3"/>
              </a:defRPr>
            </a:pPr>
            <a:r>
              <a:rPr dirty="0" err="1"/>
              <a:t>Googleマイビジネスに正しい店舗情報を登録し、Googleマップ検索でのランキングを上げることが集客アップの第一歩です</a:t>
            </a:r>
            <a:r>
              <a:rPr dirty="0"/>
              <a:t>。</a:t>
            </a:r>
          </a:p>
          <a:p>
            <a:pPr>
              <a:defRPr sz="900">
                <a:latin typeface="ヒラギノ角ゴ Pro W3"/>
                <a:ea typeface="ヒラギノ角ゴ Pro W3"/>
                <a:cs typeface="ヒラギノ角ゴ Pro W3"/>
                <a:sym typeface="ヒラギノ角ゴ Pro W3"/>
              </a:defRPr>
            </a:pPr>
            <a:endParaRPr dirty="0"/>
          </a:p>
          <a:p>
            <a:pPr>
              <a:defRPr sz="900">
                <a:solidFill>
                  <a:schemeClr val="accent1"/>
                </a:solidFill>
                <a:latin typeface="ヒラギノ角ゴ Pro W6"/>
                <a:ea typeface="ヒラギノ角ゴ Pro W6"/>
                <a:cs typeface="ヒラギノ角ゴ Pro W6"/>
                <a:sym typeface="ヒラギノ角ゴ Pro W6"/>
              </a:defRPr>
            </a:pPr>
            <a:r>
              <a:rPr dirty="0" err="1"/>
              <a:t>ネット上の情報を一元管理し店舗情報を見つかりやすくする</a:t>
            </a:r>
            <a:endParaRPr dirty="0"/>
          </a:p>
          <a:p>
            <a:pPr>
              <a:defRPr sz="900">
                <a:latin typeface="ヒラギノ角ゴ Pro W3"/>
                <a:ea typeface="ヒラギノ角ゴ Pro W3"/>
                <a:cs typeface="ヒラギノ角ゴ Pro W3"/>
                <a:sym typeface="ヒラギノ角ゴ Pro W3"/>
              </a:defRPr>
            </a:pPr>
            <a:r>
              <a:rPr dirty="0" err="1"/>
              <a:t>SNSなどネット上に存在する店舗情報は全てが正しいとは限らず、店舗名などの表記も統一されていません</a:t>
            </a:r>
            <a:r>
              <a:rPr dirty="0"/>
              <a:t>。</a:t>
            </a:r>
          </a:p>
          <a:p>
            <a:pPr>
              <a:defRPr sz="900">
                <a:latin typeface="ヒラギノ角ゴ Pro W3"/>
                <a:ea typeface="ヒラギノ角ゴ Pro W3"/>
                <a:cs typeface="ヒラギノ角ゴ Pro W3"/>
                <a:sym typeface="ヒラギノ角ゴ Pro W3"/>
              </a:defRPr>
            </a:pPr>
            <a:r>
              <a:rPr dirty="0" err="1"/>
              <a:t>BMEは独自の技術によって店舗情報を一元管理し、ネット上の店舗情報を統一することに成功しました</a:t>
            </a:r>
            <a:r>
              <a:rPr dirty="0"/>
              <a:t>。</a:t>
            </a:r>
          </a:p>
          <a:p>
            <a:pPr>
              <a:defRPr sz="900">
                <a:latin typeface="ヒラギノ角ゴ Pro W3"/>
                <a:ea typeface="ヒラギノ角ゴ Pro W3"/>
                <a:cs typeface="ヒラギノ角ゴ Pro W3"/>
                <a:sym typeface="ヒラギノ角ゴ Pro W3"/>
              </a:defRPr>
            </a:pPr>
            <a:r>
              <a:rPr dirty="0" err="1"/>
              <a:t>統一された正しい店舗情報をGoogleマップはそれを信頼できる情報だと認識し、検索ランキングも上位表示されるようになります</a:t>
            </a:r>
            <a:r>
              <a:rPr dirty="0"/>
              <a:t>。</a:t>
            </a:r>
          </a:p>
        </p:txBody>
      </p:sp>
      <p:sp>
        <p:nvSpPr>
          <p:cNvPr id="1201" name="正方形/長方形 15"/>
          <p:cNvSpPr txBox="1"/>
          <p:nvPr/>
        </p:nvSpPr>
        <p:spPr>
          <a:xfrm>
            <a:off x="2671775" y="4002134"/>
            <a:ext cx="2770379" cy="218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000">
                <a:solidFill>
                  <a:schemeClr val="accent1"/>
                </a:solidFill>
                <a:latin typeface="ヒラギノ角ゴ Pro W6"/>
                <a:ea typeface="ヒラギノ角ゴ Pro W6"/>
                <a:cs typeface="ヒラギノ角ゴ Pro W6"/>
                <a:sym typeface="ヒラギノ角ゴ Pro W6"/>
              </a:defRPr>
            </a:pPr>
            <a:r>
              <a:t>POSデータからGoogleマップの売上高を算出</a:t>
            </a:r>
          </a:p>
        </p:txBody>
      </p:sp>
      <p:sp>
        <p:nvSpPr>
          <p:cNvPr id="1202" name="正方形/長方形 81"/>
          <p:cNvSpPr txBox="1"/>
          <p:nvPr/>
        </p:nvSpPr>
        <p:spPr>
          <a:xfrm>
            <a:off x="5885052" y="4008622"/>
            <a:ext cx="2263141" cy="218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000">
                <a:solidFill>
                  <a:schemeClr val="accent1"/>
                </a:solidFill>
                <a:latin typeface="ヒラギノ角ゴ Pro W6"/>
                <a:ea typeface="ヒラギノ角ゴ Pro W6"/>
                <a:cs typeface="ヒラギノ角ゴ Pro W6"/>
                <a:sym typeface="ヒラギノ角ゴ Pro W6"/>
              </a:defRPr>
            </a:lvl1pPr>
          </a:lstStyle>
          <a:p>
            <a:r>
              <a:t>ネット上の口コミ評価が確認できます</a:t>
            </a:r>
          </a:p>
        </p:txBody>
      </p:sp>
      <p:sp>
        <p:nvSpPr>
          <p:cNvPr id="1203" name="四角形"/>
          <p:cNvSpPr/>
          <p:nvPr/>
        </p:nvSpPr>
        <p:spPr>
          <a:xfrm>
            <a:off x="2666153" y="3982673"/>
            <a:ext cx="2829633" cy="270065"/>
          </a:xfrm>
          <a:prstGeom prst="rect">
            <a:avLst/>
          </a:prstGeom>
          <a:ln w="12700">
            <a:solidFill>
              <a:schemeClr val="accent1"/>
            </a:solidFill>
          </a:ln>
        </p:spPr>
        <p:txBody>
          <a:bodyPr lIns="45719" rIns="45719" anchor="ctr"/>
          <a:lstStyle/>
          <a:p>
            <a:endParaRPr/>
          </a:p>
        </p:txBody>
      </p:sp>
      <p:pic>
        <p:nvPicPr>
          <p:cNvPr id="1204" name="874824_s.jpg" descr="874824_s.jpg"/>
          <p:cNvPicPr>
            <a:picLocks noChangeAspect="1"/>
          </p:cNvPicPr>
          <p:nvPr/>
        </p:nvPicPr>
        <p:blipFill>
          <a:blip r:embed="rId4"/>
          <a:srcRect l="4614" t="7879" r="4614" b="2728"/>
          <a:stretch>
            <a:fillRect/>
          </a:stretch>
        </p:blipFill>
        <p:spPr>
          <a:xfrm>
            <a:off x="5030722" y="4793202"/>
            <a:ext cx="2443719" cy="1605656"/>
          </a:xfrm>
          <a:prstGeom prst="rect">
            <a:avLst/>
          </a:prstGeom>
          <a:ln w="12700">
            <a:miter lim="400000"/>
          </a:ln>
        </p:spPr>
      </p:pic>
      <p:sp>
        <p:nvSpPr>
          <p:cNvPr id="1205" name="四角形"/>
          <p:cNvSpPr/>
          <p:nvPr/>
        </p:nvSpPr>
        <p:spPr>
          <a:xfrm>
            <a:off x="5625253" y="3982673"/>
            <a:ext cx="2829633" cy="270065"/>
          </a:xfrm>
          <a:prstGeom prst="rect">
            <a:avLst/>
          </a:prstGeom>
          <a:ln w="12700">
            <a:solidFill>
              <a:schemeClr val="accent1"/>
            </a:solidFill>
          </a:ln>
        </p:spPr>
        <p:txBody>
          <a:bodyPr lIns="45719" rIns="45719" anchor="ctr"/>
          <a:lstStyle/>
          <a:p>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7" name="コスト削減_イメージ.jpg" descr="コスト削減_イメージ.jpg"/>
          <p:cNvPicPr>
            <a:picLocks noChangeAspect="1"/>
          </p:cNvPicPr>
          <p:nvPr/>
        </p:nvPicPr>
        <p:blipFill>
          <a:blip r:embed="rId2">
            <a:alphaModFix amt="60000"/>
          </a:blip>
          <a:stretch>
            <a:fillRect/>
          </a:stretch>
        </p:blipFill>
        <p:spPr>
          <a:xfrm>
            <a:off x="6104560" y="704594"/>
            <a:ext cx="2798671" cy="2686724"/>
          </a:xfrm>
          <a:prstGeom prst="rect">
            <a:avLst/>
          </a:prstGeom>
          <a:ln w="12700">
            <a:miter lim="400000"/>
          </a:ln>
        </p:spPr>
      </p:pic>
      <p:sp>
        <p:nvSpPr>
          <p:cNvPr id="1208"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
        <p:nvSpPr>
          <p:cNvPr id="1209" name="正方形/長方形 7"/>
          <p:cNvSpPr txBox="1"/>
          <p:nvPr/>
        </p:nvSpPr>
        <p:spPr>
          <a:xfrm>
            <a:off x="196527" y="775292"/>
            <a:ext cx="8568954" cy="290848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b="1" dirty="0" err="1"/>
              <a:t>賃貸料金適正化</a:t>
            </a:r>
            <a:endParaRPr b="1" dirty="0"/>
          </a:p>
          <a:p>
            <a:pPr>
              <a:defRPr sz="900">
                <a:latin typeface="ヒラギノ角ゴ Pro W3"/>
                <a:ea typeface="ヒラギノ角ゴ Pro W3"/>
                <a:cs typeface="ヒラギノ角ゴ Pro W3"/>
                <a:sym typeface="ヒラギノ角ゴ Pro W3"/>
              </a:defRPr>
            </a:pPr>
            <a:r>
              <a:rPr dirty="0" err="1"/>
              <a:t>オーナー様が抱える一番の悩みとして挙げられるのが家賃です</a:t>
            </a:r>
            <a:r>
              <a:rPr dirty="0"/>
              <a:t>。</a:t>
            </a:r>
          </a:p>
          <a:p>
            <a:pPr>
              <a:defRPr sz="900">
                <a:latin typeface="ヒラギノ角ゴ Pro W3"/>
                <a:ea typeface="ヒラギノ角ゴ Pro W3"/>
                <a:cs typeface="ヒラギノ角ゴ Pro W3"/>
                <a:sym typeface="ヒラギノ角ゴ Pro W3"/>
              </a:defRPr>
            </a:pPr>
            <a:r>
              <a:rPr dirty="0" err="1"/>
              <a:t>家賃はどのような状況でも必ずご請求されます</a:t>
            </a:r>
            <a:r>
              <a:rPr dirty="0"/>
              <a:t>。</a:t>
            </a:r>
          </a:p>
          <a:p>
            <a:pPr>
              <a:defRPr sz="900">
                <a:latin typeface="ヒラギノ角ゴ Pro W3"/>
                <a:ea typeface="ヒラギノ角ゴ Pro W3"/>
                <a:cs typeface="ヒラギノ角ゴ Pro W3"/>
                <a:sym typeface="ヒラギノ角ゴ Pro W3"/>
              </a:defRPr>
            </a:pPr>
            <a:r>
              <a:rPr dirty="0" err="1"/>
              <a:t>できる事なら下げたいが、オーナーとの仲が悪くならないか？出て行けと言われないか？などご心配も多いかと思います</a:t>
            </a:r>
            <a:r>
              <a:rPr dirty="0"/>
              <a:t>。</a:t>
            </a:r>
          </a:p>
          <a:p>
            <a:pPr>
              <a:defRPr sz="900">
                <a:latin typeface="ヒラギノ角ゴ Pro W3"/>
                <a:ea typeface="ヒラギノ角ゴ Pro W3"/>
                <a:cs typeface="ヒラギノ角ゴ Pro W3"/>
                <a:sym typeface="ヒラギノ角ゴ Pro W3"/>
              </a:defRPr>
            </a:pPr>
            <a:r>
              <a:rPr dirty="0" err="1"/>
              <a:t>ご安心ください、私たちプロがそのお悩みを解決させていただきます</a:t>
            </a:r>
            <a:r>
              <a:rPr dirty="0"/>
              <a:t>。</a:t>
            </a:r>
          </a:p>
          <a:p>
            <a:pPr>
              <a:defRPr sz="900">
                <a:latin typeface="ヒラギノ角ゴ Pro W3"/>
                <a:ea typeface="ヒラギノ角ゴ Pro W3"/>
                <a:cs typeface="ヒラギノ角ゴ Pro W3"/>
                <a:sym typeface="ヒラギノ角ゴ Pro W3"/>
              </a:defRPr>
            </a:pPr>
            <a:endParaRPr dirty="0"/>
          </a:p>
          <a:p>
            <a:pPr>
              <a:defRPr sz="900">
                <a:latin typeface="ヒラギノ角ゴ Pro W3"/>
                <a:ea typeface="ヒラギノ角ゴ Pro W3"/>
                <a:cs typeface="ヒラギノ角ゴ Pro W3"/>
                <a:sym typeface="ヒラギノ角ゴ Pro W3"/>
              </a:defRPr>
            </a:pPr>
            <a:r>
              <a:rPr dirty="0"/>
              <a:t>【</a:t>
            </a:r>
            <a:r>
              <a:rPr dirty="0" err="1"/>
              <a:t>我々に任せるメリット</a:t>
            </a:r>
            <a:r>
              <a:rPr dirty="0"/>
              <a:t>】</a:t>
            </a:r>
          </a:p>
          <a:p>
            <a:pPr>
              <a:defRPr sz="900">
                <a:solidFill>
                  <a:schemeClr val="accent1"/>
                </a:solidFill>
                <a:latin typeface="ヒラギノ角ゴ Pro W6"/>
                <a:ea typeface="ヒラギノ角ゴ Pro W6"/>
                <a:cs typeface="ヒラギノ角ゴ Pro W6"/>
                <a:sym typeface="ヒラギノ角ゴ Pro W6"/>
              </a:defRPr>
            </a:pPr>
            <a:r>
              <a:rPr dirty="0"/>
              <a:t>①</a:t>
            </a:r>
            <a:r>
              <a:rPr dirty="0" err="1"/>
              <a:t>完全成果報酬</a:t>
            </a:r>
            <a:endParaRPr dirty="0"/>
          </a:p>
          <a:p>
            <a:pPr>
              <a:defRPr sz="900">
                <a:latin typeface="ヒラギノ角ゴ Pro W3"/>
                <a:ea typeface="ヒラギノ角ゴ Pro W3"/>
                <a:cs typeface="ヒラギノ角ゴ Pro W3"/>
                <a:sym typeface="ヒラギノ角ゴ Pro W3"/>
              </a:defRPr>
            </a:pPr>
            <a:r>
              <a:rPr dirty="0" err="1"/>
              <a:t>手付金も相談料もございません。完全成果報酬制でサービスを提供しておりますので、まずはご相談ください</a:t>
            </a:r>
            <a:r>
              <a:rPr dirty="0"/>
              <a:t>。</a:t>
            </a:r>
          </a:p>
          <a:p>
            <a:pPr>
              <a:defRPr sz="900">
                <a:latin typeface="ヒラギノ角ゴ Pro W3"/>
                <a:ea typeface="ヒラギノ角ゴ Pro W3"/>
                <a:cs typeface="ヒラギノ角ゴ Pro W3"/>
                <a:sym typeface="ヒラギノ角ゴ Pro W3"/>
              </a:defRPr>
            </a:pPr>
            <a:r>
              <a:rPr dirty="0" err="1"/>
              <a:t>仮に成果が出なかった場合においても、費用は一切発生致しません</a:t>
            </a:r>
            <a:r>
              <a:rPr dirty="0"/>
              <a:t>。</a:t>
            </a:r>
          </a:p>
          <a:p>
            <a:pPr>
              <a:defRPr sz="900">
                <a:latin typeface="ヒラギノ角ゴ Pro W3"/>
                <a:ea typeface="ヒラギノ角ゴ Pro W3"/>
                <a:cs typeface="ヒラギノ角ゴ Pro W3"/>
                <a:sym typeface="ヒラギノ角ゴ Pro W3"/>
              </a:defRPr>
            </a:pPr>
            <a:r>
              <a:rPr dirty="0" err="1"/>
              <a:t>損となるタイミングのないままに成果を出し、お客様の満足を得られる自信があります</a:t>
            </a:r>
            <a:r>
              <a:rPr dirty="0"/>
              <a:t>。</a:t>
            </a:r>
          </a:p>
          <a:p>
            <a:pPr>
              <a:defRPr sz="900">
                <a:latin typeface="ヒラギノ角ゴ Pro W3"/>
                <a:ea typeface="ヒラギノ角ゴ Pro W3"/>
                <a:cs typeface="ヒラギノ角ゴ Pro W3"/>
                <a:sym typeface="ヒラギノ角ゴ Pro W3"/>
              </a:defRPr>
            </a:pPr>
            <a:endParaRPr dirty="0"/>
          </a:p>
          <a:p>
            <a:pPr>
              <a:defRPr sz="900">
                <a:solidFill>
                  <a:schemeClr val="accent1"/>
                </a:solidFill>
                <a:latin typeface="ヒラギノ角ゴ Pro W6"/>
                <a:ea typeface="ヒラギノ角ゴ Pro W6"/>
                <a:cs typeface="ヒラギノ角ゴ Pro W6"/>
                <a:sym typeface="ヒラギノ角ゴ Pro W6"/>
              </a:defRPr>
            </a:pPr>
            <a:r>
              <a:rPr dirty="0"/>
              <a:t>②</a:t>
            </a:r>
            <a:r>
              <a:rPr dirty="0" err="1"/>
              <a:t>結果が違います</a:t>
            </a:r>
            <a:endParaRPr dirty="0"/>
          </a:p>
          <a:p>
            <a:pPr>
              <a:defRPr sz="900">
                <a:latin typeface="ヒラギノ角ゴ Pro W3"/>
                <a:ea typeface="ヒラギノ角ゴ Pro W3"/>
                <a:cs typeface="ヒラギノ角ゴ Pro W3"/>
                <a:sym typeface="ヒラギノ角ゴ Pro W3"/>
              </a:defRPr>
            </a:pPr>
            <a:r>
              <a:rPr dirty="0" err="1"/>
              <a:t>弊社の保有する専門家ネットワークによる専門力、数多の実績を経て蓄積してきた情報力、精鋭を集めたスタッフによる実践力</a:t>
            </a:r>
            <a:endParaRPr dirty="0"/>
          </a:p>
          <a:p>
            <a:pPr>
              <a:defRPr sz="900">
                <a:latin typeface="ヒラギノ角ゴ Pro W3"/>
                <a:ea typeface="ヒラギノ角ゴ Pro W3"/>
                <a:cs typeface="ヒラギノ角ゴ Pro W3"/>
                <a:sym typeface="ヒラギノ角ゴ Pro W3"/>
              </a:defRPr>
            </a:pPr>
            <a:r>
              <a:rPr dirty="0" err="1"/>
              <a:t>これらのリソースにより、圧倒的な確度で成果を出し、お客様の満足を得られる自信があります</a:t>
            </a:r>
            <a:r>
              <a:rPr dirty="0"/>
              <a:t>。</a:t>
            </a:r>
          </a:p>
          <a:p>
            <a:pPr>
              <a:defRPr sz="900">
                <a:latin typeface="ヒラギノ角ゴ Pro W3"/>
                <a:ea typeface="ヒラギノ角ゴ Pro W3"/>
                <a:cs typeface="ヒラギノ角ゴ Pro W3"/>
                <a:sym typeface="ヒラギノ角ゴ Pro W3"/>
              </a:defRPr>
            </a:pPr>
            <a:endParaRPr dirty="0"/>
          </a:p>
          <a:p>
            <a:pPr>
              <a:defRPr sz="900">
                <a:solidFill>
                  <a:schemeClr val="accent1"/>
                </a:solidFill>
                <a:latin typeface="ヒラギノ角ゴ Pro W6"/>
                <a:ea typeface="ヒラギノ角ゴ Pro W6"/>
                <a:cs typeface="ヒラギノ角ゴ Pro W6"/>
                <a:sym typeface="ヒラギノ角ゴ Pro W6"/>
              </a:defRPr>
            </a:pPr>
            <a:r>
              <a:rPr dirty="0"/>
              <a:t>③</a:t>
            </a:r>
            <a:r>
              <a:rPr dirty="0" err="1"/>
              <a:t>手間をかけさせません</a:t>
            </a:r>
            <a:endParaRPr dirty="0"/>
          </a:p>
          <a:p>
            <a:pPr>
              <a:defRPr sz="900">
                <a:latin typeface="ヒラギノ角ゴ Pro W3"/>
                <a:ea typeface="ヒラギノ角ゴ Pro W3"/>
                <a:cs typeface="ヒラギノ角ゴ Pro W3"/>
                <a:sym typeface="ヒラギノ角ゴ Pro W3"/>
              </a:defRPr>
            </a:pPr>
            <a:r>
              <a:rPr dirty="0" err="1"/>
              <a:t>弊社の「コスト適正化」メニューは、ただ単にアドバイスをしたり業務を代行するだけのサービスではありません</a:t>
            </a:r>
            <a:r>
              <a:rPr dirty="0"/>
              <a:t>。</a:t>
            </a:r>
          </a:p>
          <a:p>
            <a:pPr>
              <a:defRPr sz="900">
                <a:latin typeface="ヒラギノ角ゴ Pro W3"/>
                <a:ea typeface="ヒラギノ角ゴ Pro W3"/>
                <a:cs typeface="ヒラギノ角ゴ Pro W3"/>
                <a:sym typeface="ヒラギノ角ゴ Pro W3"/>
              </a:defRPr>
            </a:pPr>
            <a:r>
              <a:rPr dirty="0"/>
              <a:t>常にあらゆるコストを意識しながら成果を数字で解析してきた弊社だからできる、分かりやすい成果に至るまでのフルサポートを、プロジェクトとしてご提案しております。</a:t>
            </a:r>
          </a:p>
          <a:p>
            <a:pPr>
              <a:defRPr sz="900">
                <a:latin typeface="ヒラギノ角ゴ Pro W3"/>
                <a:ea typeface="ヒラギノ角ゴ Pro W3"/>
                <a:cs typeface="ヒラギノ角ゴ Pro W3"/>
                <a:sym typeface="ヒラギノ角ゴ Pro W3"/>
              </a:defRPr>
            </a:pPr>
            <a:r>
              <a:rPr dirty="0" err="1"/>
              <a:t>極限までお手間をも削減したままにコストに関する成果を出し、お客様の満足を得られる自信があります</a:t>
            </a:r>
            <a:r>
              <a:rPr dirty="0"/>
              <a:t>。</a:t>
            </a:r>
          </a:p>
        </p:txBody>
      </p:sp>
      <p:sp>
        <p:nvSpPr>
          <p:cNvPr id="1210" name="正方形/長方形 6"/>
          <p:cNvSpPr txBox="1"/>
          <p:nvPr/>
        </p:nvSpPr>
        <p:spPr>
          <a:xfrm>
            <a:off x="107503" y="122531"/>
            <a:ext cx="4965460" cy="40011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smtClean="0"/>
              <a:t>飲食店、法人向けサービス（コスト削減）</a:t>
            </a:r>
            <a:endParaRPr lang="ja-JP" altLang="en-US" b="1" dirty="0"/>
          </a:p>
        </p:txBody>
      </p:sp>
      <p:sp>
        <p:nvSpPr>
          <p:cNvPr id="1211" name="正方形/長方形 9"/>
          <p:cNvSpPr txBox="1"/>
          <p:nvPr/>
        </p:nvSpPr>
        <p:spPr>
          <a:xfrm>
            <a:off x="3080690" y="3818177"/>
            <a:ext cx="4722189" cy="27699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200">
                <a:solidFill>
                  <a:schemeClr val="accent1"/>
                </a:solidFill>
                <a:latin typeface="ヒラギノ角ゴ Pro W6"/>
                <a:ea typeface="ヒラギノ角ゴ Pro W6"/>
                <a:cs typeface="ヒラギノ角ゴ Pro W6"/>
                <a:sym typeface="ヒラギノ角ゴ Pro W6"/>
              </a:defRPr>
            </a:lvl1pPr>
          </a:lstStyle>
          <a:p>
            <a:r>
              <a:rPr lang="ja-JP" altLang="en-US" b="1" dirty="0" smtClean="0"/>
              <a:t>高圧電力</a:t>
            </a:r>
            <a:r>
              <a:rPr lang="ja-JP" altLang="en-US" b="1" dirty="0"/>
              <a:t>のコスト削減　～グリーンオートメーション～</a:t>
            </a:r>
            <a:endParaRPr b="1" dirty="0"/>
          </a:p>
        </p:txBody>
      </p:sp>
      <p:sp>
        <p:nvSpPr>
          <p:cNvPr id="1212" name="正方形/長方形 10"/>
          <p:cNvSpPr txBox="1"/>
          <p:nvPr/>
        </p:nvSpPr>
        <p:spPr>
          <a:xfrm>
            <a:off x="3076954" y="4084963"/>
            <a:ext cx="5244965" cy="6463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900">
                <a:latin typeface="ヒラギノ角ゴ Pro W3"/>
                <a:ea typeface="ヒラギノ角ゴ Pro W3"/>
                <a:cs typeface="ヒラギノ角ゴ Pro W3"/>
                <a:sym typeface="ヒラギノ角ゴ Pro W3"/>
              </a:defRPr>
            </a:pPr>
            <a:r>
              <a:rPr lang="ja-JP" altLang="en-US" dirty="0" smtClean="0"/>
              <a:t>高圧電気ご利用の法人様へ、電力会社を変更せずに</a:t>
            </a:r>
            <a:r>
              <a:rPr dirty="0" err="1" smtClean="0"/>
              <a:t>大幅にコスト削減できるよう</a:t>
            </a:r>
            <a:r>
              <a:rPr dirty="0"/>
              <a:t>、</a:t>
            </a:r>
          </a:p>
          <a:p>
            <a:pPr>
              <a:defRPr sz="900">
                <a:latin typeface="ヒラギノ角ゴ Pro W3"/>
                <a:ea typeface="ヒラギノ角ゴ Pro W3"/>
                <a:cs typeface="ヒラギノ角ゴ Pro W3"/>
                <a:sym typeface="ヒラギノ角ゴ Pro W3"/>
              </a:defRPr>
            </a:pPr>
            <a:r>
              <a:rPr lang="ja-JP" altLang="en-US" dirty="0" smtClean="0"/>
              <a:t>現在ご利用の電力会社へ値下げ交渉を</a:t>
            </a:r>
            <a:r>
              <a:rPr dirty="0" err="1" smtClean="0"/>
              <a:t>をさせていただきます</a:t>
            </a:r>
            <a:r>
              <a:rPr dirty="0"/>
              <a:t>。</a:t>
            </a:r>
          </a:p>
          <a:p>
            <a:pPr>
              <a:defRPr sz="900">
                <a:latin typeface="ヒラギノ角ゴ Pro W3"/>
                <a:ea typeface="ヒラギノ角ゴ Pro W3"/>
                <a:cs typeface="ヒラギノ角ゴ Pro W3"/>
                <a:sym typeface="ヒラギノ角ゴ Pro W3"/>
              </a:defRPr>
            </a:pPr>
            <a:r>
              <a:rPr lang="ja-JP" altLang="en-US" dirty="0"/>
              <a:t>当社</a:t>
            </a:r>
            <a:r>
              <a:rPr lang="ja-JP" altLang="en-US" dirty="0" smtClean="0"/>
              <a:t>が抱えている膨大な電気データがあり、底値が分かるからこそ交渉が可能です。</a:t>
            </a:r>
            <a:endParaRPr dirty="0"/>
          </a:p>
          <a:p>
            <a:pPr>
              <a:defRPr sz="900">
                <a:latin typeface="ヒラギノ角ゴ Pro W3"/>
                <a:ea typeface="ヒラギノ角ゴ Pro W3"/>
                <a:cs typeface="ヒラギノ角ゴ Pro W3"/>
                <a:sym typeface="ヒラギノ角ゴ Pro W3"/>
              </a:defRPr>
            </a:pPr>
            <a:r>
              <a:rPr dirty="0" err="1"/>
              <a:t>毎月かかるものだからこそ、しっかりと見直してみましょう</a:t>
            </a:r>
            <a:r>
              <a:rPr dirty="0"/>
              <a:t>。</a:t>
            </a:r>
          </a:p>
        </p:txBody>
      </p:sp>
      <p:pic>
        <p:nvPicPr>
          <p:cNvPr id="1213" name="336461_l.jpg" descr="336461_l.jpg"/>
          <p:cNvPicPr>
            <a:picLocks noChangeAspect="1"/>
          </p:cNvPicPr>
          <p:nvPr/>
        </p:nvPicPr>
        <p:blipFill>
          <a:blip r:embed="rId3"/>
          <a:srcRect l="2006" t="14717" r="5363" b="23721"/>
          <a:stretch>
            <a:fillRect/>
          </a:stretch>
        </p:blipFill>
        <p:spPr>
          <a:xfrm>
            <a:off x="196527" y="3844216"/>
            <a:ext cx="2694755" cy="1343195"/>
          </a:xfrm>
          <a:prstGeom prst="rect">
            <a:avLst/>
          </a:prstGeom>
          <a:ln w="12700">
            <a:miter lim="400000"/>
          </a:ln>
        </p:spPr>
      </p:pic>
      <p:pic>
        <p:nvPicPr>
          <p:cNvPr id="9" name="336461_l.jpg" descr="336461_l.jpg"/>
          <p:cNvPicPr>
            <a:picLocks noChangeAspect="1"/>
          </p:cNvPicPr>
          <p:nvPr/>
        </p:nvPicPr>
        <p:blipFill>
          <a:blip r:embed="rId3"/>
          <a:srcRect l="2006" t="14717" r="5363" b="23721"/>
          <a:stretch>
            <a:fillRect/>
          </a:stretch>
        </p:blipFill>
        <p:spPr>
          <a:xfrm>
            <a:off x="5939830" y="5136579"/>
            <a:ext cx="2694755" cy="1343195"/>
          </a:xfrm>
          <a:prstGeom prst="rect">
            <a:avLst/>
          </a:prstGeom>
          <a:ln w="12700">
            <a:miter lim="400000"/>
          </a:ln>
        </p:spPr>
      </p:pic>
      <p:sp>
        <p:nvSpPr>
          <p:cNvPr id="10" name="正方形/長方形 9"/>
          <p:cNvSpPr txBox="1"/>
          <p:nvPr/>
        </p:nvSpPr>
        <p:spPr>
          <a:xfrm>
            <a:off x="1133186" y="5251554"/>
            <a:ext cx="4465286" cy="27699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200">
                <a:solidFill>
                  <a:schemeClr val="accent1"/>
                </a:solidFill>
                <a:latin typeface="ヒラギノ角ゴ Pro W6"/>
                <a:ea typeface="ヒラギノ角ゴ Pro W6"/>
                <a:cs typeface="ヒラギノ角ゴ Pro W6"/>
                <a:sym typeface="ヒラギノ角ゴ Pro W6"/>
              </a:defRPr>
            </a:lvl1pPr>
          </a:lstStyle>
          <a:p>
            <a:r>
              <a:rPr lang="ja-JP" altLang="en-US" b="1" dirty="0" smtClean="0"/>
              <a:t>低圧電力</a:t>
            </a:r>
            <a:r>
              <a:rPr lang="ja-JP" altLang="en-US" b="1" dirty="0"/>
              <a:t>のコスト削減　</a:t>
            </a:r>
            <a:endParaRPr b="1" dirty="0"/>
          </a:p>
        </p:txBody>
      </p:sp>
      <p:sp>
        <p:nvSpPr>
          <p:cNvPr id="11" name="正方形/長方形 10"/>
          <p:cNvSpPr txBox="1"/>
          <p:nvPr/>
        </p:nvSpPr>
        <p:spPr>
          <a:xfrm>
            <a:off x="1139408" y="5487885"/>
            <a:ext cx="4551399" cy="106182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dirty="0" smtClean="0"/>
              <a:t>日常では欠かせない電気ですが、店舗利用や事務所利用の場合かなり多くの</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a:t>電気</a:t>
            </a:r>
            <a:r>
              <a:rPr lang="ja-JP" altLang="en-US" dirty="0" smtClean="0"/>
              <a:t>代金が</a:t>
            </a:r>
            <a:r>
              <a:rPr lang="ja-JP" altLang="en-US" dirty="0" err="1" smtClean="0"/>
              <a:t>かかて</a:t>
            </a:r>
            <a:r>
              <a:rPr lang="ja-JP" altLang="en-US" dirty="0" smtClean="0"/>
              <a:t>いるのではないでしょうか？</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a:t>電力</a:t>
            </a:r>
            <a:r>
              <a:rPr lang="ja-JP" altLang="en-US" dirty="0" smtClean="0"/>
              <a:t>の自由化に伴い、電力会社を選べるようになりました。</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a:t>低価格</a:t>
            </a:r>
            <a:r>
              <a:rPr lang="ja-JP" altLang="en-US" dirty="0" smtClean="0"/>
              <a:t>で、安心のできる電力会社を選んでいただきたいと考えており</a:t>
            </a:r>
            <a:r>
              <a:rPr lang="ja-JP" altLang="en-US" dirty="0"/>
              <a:t>ます</a:t>
            </a:r>
            <a:r>
              <a:rPr lang="ja-JP" altLang="en-US" dirty="0" smtClean="0"/>
              <a:t>。</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smtClean="0"/>
              <a:t>新電力がスタートして多くの電力会社が参入しました。</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smtClean="0"/>
              <a:t>弊社も数多くの電力会社の電気を扱ってきましたが、その中で電力会社として信頼のおけ、</a:t>
            </a:r>
            <a:endParaRPr lang="en-US" altLang="ja-JP" dirty="0" smtClean="0"/>
          </a:p>
          <a:p>
            <a:pPr>
              <a:defRPr sz="900">
                <a:latin typeface="ヒラギノ角ゴ Pro W3"/>
                <a:ea typeface="ヒラギノ角ゴ Pro W3"/>
                <a:cs typeface="ヒラギノ角ゴ Pro W3"/>
                <a:sym typeface="ヒラギノ角ゴ Pro W3"/>
              </a:defRPr>
            </a:pPr>
            <a:r>
              <a:rPr lang="ja-JP" altLang="en-US" dirty="0" smtClean="0"/>
              <a:t>お客様満足度の高い電力会社一社に絞りお客様へご提案させていただいております。</a:t>
            </a:r>
            <a:endParaRPr lang="en-US" altLang="ja-JP" dirty="0" smtClean="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 name="正方形/長方形 26"/>
          <p:cNvSpPr txBox="1"/>
          <p:nvPr/>
        </p:nvSpPr>
        <p:spPr>
          <a:xfrm>
            <a:off x="7344" y="12245"/>
            <a:ext cx="9144001" cy="50654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ct val="150000"/>
              </a:lnSpc>
              <a:defRPr sz="2000">
                <a:solidFill>
                  <a:schemeClr val="accent2"/>
                </a:solidFill>
                <a:latin typeface="ヒラギノ角ゴ Pro W6"/>
                <a:ea typeface="ヒラギノ角ゴ Pro W6"/>
                <a:cs typeface="ヒラギノ角ゴ Pro W6"/>
                <a:sym typeface="ヒラギノ角ゴ Pro W6"/>
              </a:defRPr>
            </a:lvl1pPr>
          </a:lstStyle>
          <a:p>
            <a:r>
              <a:rPr lang="ja-JP" altLang="en-US" b="1" dirty="0" smtClean="0"/>
              <a:t>法人様専門リサイクル事業（携帯</a:t>
            </a:r>
            <a:r>
              <a:rPr lang="ja-JP" altLang="en-US" b="1" dirty="0"/>
              <a:t>、スマホ関連商品買取）</a:t>
            </a:r>
            <a:endParaRPr lang="ja-JP" altLang="en-US" b="1" dirty="0"/>
          </a:p>
        </p:txBody>
      </p:sp>
      <p:sp>
        <p:nvSpPr>
          <p:cNvPr id="1178" name="スライド番号プレースホルダー 2"/>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
        <p:nvSpPr>
          <p:cNvPr id="26" name="テキスト ボックス 25">
            <a:extLst>
              <a:ext uri="{FF2B5EF4-FFF2-40B4-BE49-F238E27FC236}">
                <a16:creationId xmlns:a16="http://schemas.microsoft.com/office/drawing/2014/main" xmlns="" id="{A66D557E-5059-4EED-89CC-2EE963C22188}"/>
              </a:ext>
            </a:extLst>
          </p:cNvPr>
          <p:cNvSpPr txBox="1"/>
          <p:nvPr/>
        </p:nvSpPr>
        <p:spPr>
          <a:xfrm>
            <a:off x="450272" y="831931"/>
            <a:ext cx="8258146" cy="16004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i="0" dirty="0">
                <a:solidFill>
                  <a:srgbClr val="0000FF"/>
                </a:solidFill>
                <a:effectLst/>
                <a:latin typeface="ヒラギノ角ゴ Pro W6"/>
              </a:rPr>
              <a:t>１）コストから利益へ</a:t>
            </a:r>
            <a:br>
              <a:rPr lang="ja-JP" altLang="en-US" sz="1400" b="1" i="0" dirty="0">
                <a:solidFill>
                  <a:srgbClr val="0000FF"/>
                </a:solidFill>
                <a:effectLst/>
                <a:latin typeface="ヒラギノ角ゴ Pro W6"/>
              </a:rPr>
            </a:br>
            <a:endParaRPr lang="ja-JP" altLang="en-US" sz="1400" b="0" i="0" dirty="0">
              <a:solidFill>
                <a:srgbClr val="000000"/>
              </a:solidFill>
              <a:effectLst/>
              <a:latin typeface="ヒラギノ角ゴ Pro W6"/>
            </a:endParaRPr>
          </a:p>
          <a:p>
            <a:pPr algn="l"/>
            <a:r>
              <a:rPr lang="ja-JP" altLang="en-US" sz="1400" b="0" i="0" dirty="0">
                <a:solidFill>
                  <a:srgbClr val="FF0000"/>
                </a:solidFill>
                <a:effectLst/>
                <a:latin typeface="ヒラギノ角ゴ Pro W6"/>
              </a:rPr>
              <a:t>機種変更後や新機種導入時に発生する古い端末の処分をどの様に行っていますか？</a:t>
            </a:r>
            <a:r>
              <a:rPr lang="ja-JP" altLang="en-US" sz="1400" b="0" i="0" dirty="0">
                <a:solidFill>
                  <a:srgbClr val="000000"/>
                </a:solidFill>
                <a:effectLst/>
                <a:latin typeface="ヒラギノ角ゴ Pro W6"/>
              </a:rPr>
              <a:t/>
            </a:r>
            <a:br>
              <a:rPr lang="ja-JP" altLang="en-US" sz="1400" b="0" i="0" dirty="0">
                <a:solidFill>
                  <a:srgbClr val="000000"/>
                </a:solidFill>
                <a:effectLst/>
                <a:latin typeface="ヒラギノ角ゴ Pro W6"/>
              </a:rPr>
            </a:br>
            <a:r>
              <a:rPr lang="ja-JP" altLang="en-US" sz="1400" b="0" i="0" dirty="0">
                <a:solidFill>
                  <a:srgbClr val="000000"/>
                </a:solidFill>
                <a:effectLst/>
                <a:latin typeface="ヒラギノ角ゴ Pro W6"/>
              </a:rPr>
              <a:t>「古い機械は産業廃棄物として処分」している場合、処分料＋運搬料と費用が発生し、非常に勿体無い処理方法となります。当社にご連絡頂ければ、機器ごとに査定を行い、この査定価格で買取り致します。簡単に表現すると「コストから利益」に変わります。</a:t>
            </a:r>
            <a:endParaRPr lang="en-US" altLang="ja-JP" sz="1400" b="0" i="0" dirty="0">
              <a:solidFill>
                <a:srgbClr val="000000"/>
              </a:solidFill>
              <a:effectLst/>
              <a:latin typeface="ヒラギノ角ゴ Pro W6"/>
            </a:endParaRPr>
          </a:p>
          <a:p>
            <a:pPr algn="l"/>
            <a:r>
              <a:rPr lang="en-US" altLang="ja-JP" sz="1400" dirty="0">
                <a:latin typeface="ヒラギノ角ゴ Pro W6"/>
              </a:rPr>
              <a:t>※</a:t>
            </a:r>
            <a:r>
              <a:rPr lang="ja-JP" altLang="en-US" sz="1400" dirty="0">
                <a:latin typeface="ヒラギノ角ゴ Pro W6"/>
              </a:rPr>
              <a:t>機種の状態によっては引取らせていただく場合もございます。</a:t>
            </a:r>
            <a:endParaRPr lang="ja-JP" altLang="en-US" sz="1400" b="0" i="0" dirty="0">
              <a:solidFill>
                <a:srgbClr val="000000"/>
              </a:solidFill>
              <a:effectLst/>
              <a:latin typeface="ヒラギノ角ゴ Pro W6"/>
            </a:endParaRPr>
          </a:p>
        </p:txBody>
      </p:sp>
      <p:sp>
        <p:nvSpPr>
          <p:cNvPr id="28" name="テキスト ボックス 27">
            <a:extLst>
              <a:ext uri="{FF2B5EF4-FFF2-40B4-BE49-F238E27FC236}">
                <a16:creationId xmlns:a16="http://schemas.microsoft.com/office/drawing/2014/main" xmlns="" id="{D2648117-AEF0-4F4C-BBAA-A10EC438B4FA}"/>
              </a:ext>
            </a:extLst>
          </p:cNvPr>
          <p:cNvSpPr txBox="1"/>
          <p:nvPr/>
        </p:nvSpPr>
        <p:spPr>
          <a:xfrm>
            <a:off x="450272" y="2600811"/>
            <a:ext cx="7668490" cy="16004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i="0" dirty="0">
                <a:solidFill>
                  <a:srgbClr val="0000FF"/>
                </a:solidFill>
                <a:effectLst/>
                <a:latin typeface="ヒラギノ角ゴ Pro W6"/>
              </a:rPr>
              <a:t>２）安心のセキュリティ</a:t>
            </a:r>
            <a:br>
              <a:rPr lang="ja-JP" altLang="en-US" sz="1400" b="1" i="0" dirty="0">
                <a:solidFill>
                  <a:srgbClr val="0000FF"/>
                </a:solidFill>
                <a:effectLst/>
                <a:latin typeface="ヒラギノ角ゴ Pro W6"/>
              </a:rPr>
            </a:br>
            <a:endParaRPr lang="ja-JP" altLang="en-US" sz="1400" b="0" i="0" dirty="0">
              <a:solidFill>
                <a:srgbClr val="000000"/>
              </a:solidFill>
              <a:effectLst/>
              <a:latin typeface="ヒラギノ角ゴ Pro W6"/>
            </a:endParaRPr>
          </a:p>
          <a:p>
            <a:pPr algn="l"/>
            <a:r>
              <a:rPr lang="ja-JP" altLang="en-US" sz="1400" b="0" i="0" dirty="0">
                <a:solidFill>
                  <a:srgbClr val="000000"/>
                </a:solidFill>
                <a:effectLst/>
                <a:latin typeface="ヒラギノ角ゴ Pro W6"/>
              </a:rPr>
              <a:t>セキュリティを確保し、情報漏洩を防止します。</a:t>
            </a:r>
            <a:br>
              <a:rPr lang="ja-JP" altLang="en-US" sz="1400" b="0" i="0" dirty="0">
                <a:solidFill>
                  <a:srgbClr val="000000"/>
                </a:solidFill>
                <a:effectLst/>
                <a:latin typeface="ヒラギノ角ゴ Pro W6"/>
              </a:rPr>
            </a:br>
            <a:r>
              <a:rPr lang="ja-JP" altLang="en-US" sz="1400" b="0" i="0" dirty="0">
                <a:solidFill>
                  <a:srgbClr val="000000"/>
                </a:solidFill>
                <a:effectLst/>
                <a:latin typeface="ヒラギノ角ゴ Pro W6"/>
              </a:rPr>
              <a:t>単なる買取りだけでなく、</a:t>
            </a:r>
            <a:r>
              <a:rPr lang="ja-JP" altLang="en-US" sz="1400" b="0" i="0" dirty="0">
                <a:solidFill>
                  <a:srgbClr val="FF0000"/>
                </a:solidFill>
                <a:effectLst/>
                <a:latin typeface="ヒラギノ角ゴ Pro W6"/>
              </a:rPr>
              <a:t>データの完全消去を行い情報漏洩リスクをなくします。</a:t>
            </a:r>
            <a:endParaRPr lang="en-US" altLang="ja-JP" sz="1400" b="0" i="0" dirty="0">
              <a:solidFill>
                <a:srgbClr val="FF0000"/>
              </a:solidFill>
              <a:effectLst/>
              <a:latin typeface="ヒラギノ角ゴ Pro W6"/>
            </a:endParaRPr>
          </a:p>
          <a:p>
            <a:pPr algn="l"/>
            <a:r>
              <a:rPr lang="ja-JP" altLang="en-US" sz="1400" b="0" i="0" dirty="0">
                <a:solidFill>
                  <a:srgbClr val="000000"/>
                </a:solidFill>
                <a:effectLst/>
                <a:latin typeface="ヒラギノ角ゴ Pro W6"/>
              </a:rPr>
              <a:t>データ消去方法は</a:t>
            </a:r>
            <a:r>
              <a:rPr lang="en-US" altLang="ja-JP" sz="1400" b="0" i="0" dirty="0" err="1">
                <a:solidFill>
                  <a:srgbClr val="000000"/>
                </a:solidFill>
                <a:effectLst/>
                <a:latin typeface="ヒラギノ角ゴ Pro W6"/>
              </a:rPr>
              <a:t>blancco</a:t>
            </a:r>
            <a:r>
              <a:rPr lang="ja-JP" altLang="en-US" sz="1400" b="0" i="0" dirty="0">
                <a:solidFill>
                  <a:srgbClr val="000000"/>
                </a:solidFill>
                <a:effectLst/>
                <a:latin typeface="ヒラギノ角ゴ Pro W6"/>
              </a:rPr>
              <a:t>社</a:t>
            </a:r>
            <a:r>
              <a:rPr lang="en-US" altLang="ja-JP" sz="1400" b="0" i="0" dirty="0">
                <a:solidFill>
                  <a:srgbClr val="000000"/>
                </a:solidFill>
                <a:effectLst/>
                <a:latin typeface="ヒラギノ角ゴ Pro W6"/>
              </a:rPr>
              <a:t>(ISO-15408</a:t>
            </a:r>
            <a:r>
              <a:rPr lang="ja-JP" altLang="en-US" sz="1400" b="0" i="0" dirty="0">
                <a:solidFill>
                  <a:srgbClr val="000000"/>
                </a:solidFill>
                <a:effectLst/>
                <a:latin typeface="ヒラギノ角ゴ Pro W6"/>
              </a:rPr>
              <a:t>の認定</a:t>
            </a:r>
            <a:r>
              <a:rPr lang="ja-JP" altLang="en-US" sz="1400" dirty="0">
                <a:latin typeface="ヒラギノ角ゴ Pro W6"/>
              </a:rPr>
              <a:t>済　世界シェア</a:t>
            </a:r>
            <a:r>
              <a:rPr lang="en-US" altLang="ja-JP" sz="1400" dirty="0">
                <a:latin typeface="ヒラギノ角ゴ Pro W6"/>
              </a:rPr>
              <a:t>80%</a:t>
            </a:r>
            <a:r>
              <a:rPr lang="ja-JP" altLang="en-US" sz="1400" dirty="0">
                <a:latin typeface="ヒラギノ角ゴ Pro W6"/>
              </a:rPr>
              <a:t>の実績</a:t>
            </a:r>
            <a:r>
              <a:rPr lang="en-US" altLang="ja-JP" sz="1400" b="0" i="0" dirty="0">
                <a:solidFill>
                  <a:srgbClr val="000000"/>
                </a:solidFill>
                <a:effectLst/>
                <a:latin typeface="ヒラギノ角ゴ Pro W6"/>
              </a:rPr>
              <a:t>)</a:t>
            </a:r>
            <a:r>
              <a:rPr lang="ja-JP" altLang="en-US" sz="1400" b="0" i="0" dirty="0">
                <a:solidFill>
                  <a:srgbClr val="000000"/>
                </a:solidFill>
                <a:effectLst/>
                <a:latin typeface="ヒラギノ角ゴ Pro W6"/>
              </a:rPr>
              <a:t>のソフト消去</a:t>
            </a:r>
            <a:r>
              <a:rPr lang="ja-JP" altLang="en-US" sz="1400" dirty="0">
                <a:latin typeface="ヒラギノ角ゴ Pro W6"/>
              </a:rPr>
              <a:t>を行い、</a:t>
            </a:r>
            <a:r>
              <a:rPr lang="ja-JP" altLang="en-US" sz="1400" b="0" i="0" dirty="0">
                <a:solidFill>
                  <a:srgbClr val="000000"/>
                </a:solidFill>
                <a:effectLst/>
                <a:latin typeface="ヒラギノ角ゴ Pro W6"/>
              </a:rPr>
              <a:t>壊れている機器等は物理破壊を実施します。情報漏洩を防ぐとともに、</a:t>
            </a:r>
            <a:r>
              <a:rPr lang="en-US" altLang="ja-JP" sz="1400" b="0" i="0" dirty="0">
                <a:solidFill>
                  <a:srgbClr val="000000"/>
                </a:solidFill>
                <a:effectLst/>
                <a:latin typeface="ヒラギノ角ゴ Pro W6"/>
              </a:rPr>
              <a:t>1</a:t>
            </a:r>
            <a:r>
              <a:rPr lang="ja-JP" altLang="en-US" sz="1400" b="0" i="0" dirty="0">
                <a:solidFill>
                  <a:srgbClr val="000000"/>
                </a:solidFill>
                <a:effectLst/>
                <a:latin typeface="ヒラギノ角ゴ Pro W6"/>
              </a:rPr>
              <a:t>台～数千台のご対応も可能でございます。</a:t>
            </a:r>
          </a:p>
        </p:txBody>
      </p:sp>
      <p:sp>
        <p:nvSpPr>
          <p:cNvPr id="30" name="テキスト ボックス 29">
            <a:extLst>
              <a:ext uri="{FF2B5EF4-FFF2-40B4-BE49-F238E27FC236}">
                <a16:creationId xmlns:a16="http://schemas.microsoft.com/office/drawing/2014/main" xmlns="" id="{E46147FA-2DC4-4880-A400-C23FADFE9273}"/>
              </a:ext>
            </a:extLst>
          </p:cNvPr>
          <p:cNvSpPr txBox="1"/>
          <p:nvPr/>
        </p:nvSpPr>
        <p:spPr>
          <a:xfrm>
            <a:off x="450272" y="4585135"/>
            <a:ext cx="8194964"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i="0" dirty="0">
                <a:solidFill>
                  <a:srgbClr val="0000FF"/>
                </a:solidFill>
                <a:effectLst/>
                <a:latin typeface="Segoe UI" panose="020B0502040204020203" pitchFamily="34" charset="0"/>
              </a:rPr>
              <a:t>３）管理を見える化</a:t>
            </a:r>
            <a:endParaRPr lang="ja-JP" altLang="en-US" sz="1400" b="0" i="0" dirty="0">
              <a:solidFill>
                <a:srgbClr val="000000"/>
              </a:solidFill>
              <a:effectLst/>
              <a:latin typeface="Segoe UI" panose="020B0502040204020203" pitchFamily="34" charset="0"/>
            </a:endParaRPr>
          </a:p>
          <a:p>
            <a:pPr algn="l"/>
            <a:r>
              <a:rPr lang="ja-JP" altLang="en-US" sz="1400" b="0" i="0" dirty="0">
                <a:solidFill>
                  <a:srgbClr val="000000"/>
                </a:solidFill>
                <a:effectLst/>
                <a:latin typeface="Segoe UI" panose="020B0502040204020203" pitchFamily="34" charset="0"/>
              </a:rPr>
              <a:t>ご要望に応じ消去レポートの提供を行い、目に見える管理のために尽力します。</a:t>
            </a:r>
            <a:br>
              <a:rPr lang="ja-JP" altLang="en-US" sz="1400" b="0" i="0" dirty="0">
                <a:solidFill>
                  <a:srgbClr val="000000"/>
                </a:solidFill>
                <a:effectLst/>
                <a:latin typeface="Segoe UI" panose="020B0502040204020203" pitchFamily="34" charset="0"/>
              </a:rPr>
            </a:br>
            <a:r>
              <a:rPr lang="ja-JP" altLang="en-US" sz="1400" b="0" i="0" dirty="0">
                <a:solidFill>
                  <a:srgbClr val="000000"/>
                </a:solidFill>
                <a:effectLst/>
                <a:latin typeface="Segoe UI" panose="020B0502040204020203" pitchFamily="34" charset="0"/>
              </a:rPr>
              <a:t>いつ、誰が、どの端末の、どの容量を、どのような消去方式に基づいてデータ消去を実施したか記録した消去レポートを、消去実施後に生成可能であり、データ消去証明書の発行</a:t>
            </a:r>
            <a:r>
              <a:rPr lang="en-US" altLang="ja-JP" sz="1400" b="0" i="0" dirty="0">
                <a:solidFill>
                  <a:srgbClr val="000000"/>
                </a:solidFill>
                <a:effectLst/>
                <a:latin typeface="Segoe UI" panose="020B0502040204020203" pitchFamily="34" charset="0"/>
              </a:rPr>
              <a:t>(</a:t>
            </a:r>
            <a:r>
              <a:rPr lang="ja-JP" altLang="en-US" sz="1400" b="0" i="0" dirty="0">
                <a:solidFill>
                  <a:srgbClr val="000000"/>
                </a:solidFill>
                <a:effectLst/>
                <a:latin typeface="Segoe UI" panose="020B0502040204020203" pitchFamily="34" charset="0"/>
              </a:rPr>
              <a:t>有料</a:t>
            </a:r>
            <a:r>
              <a:rPr lang="en-US" altLang="ja-JP" sz="1400" b="0" i="0" dirty="0">
                <a:solidFill>
                  <a:srgbClr val="000000"/>
                </a:solidFill>
                <a:effectLst/>
                <a:latin typeface="Segoe UI" panose="020B0502040204020203" pitchFamily="34" charset="0"/>
              </a:rPr>
              <a:t>)</a:t>
            </a:r>
            <a:r>
              <a:rPr lang="ja-JP" altLang="en-US" sz="1400" b="0" i="0" dirty="0">
                <a:solidFill>
                  <a:srgbClr val="000000"/>
                </a:solidFill>
                <a:effectLst/>
                <a:latin typeface="Segoe UI" panose="020B0502040204020203" pitchFamily="34" charset="0"/>
              </a:rPr>
              <a:t>も可能です。</a:t>
            </a:r>
            <a:endParaRPr lang="en-US" altLang="ja-JP" sz="1400" b="0" i="0" dirty="0">
              <a:solidFill>
                <a:srgbClr val="000000"/>
              </a:solidFill>
              <a:effectLst/>
              <a:latin typeface="Segoe UI" panose="020B0502040204020203" pitchFamily="34" charset="0"/>
            </a:endParaRPr>
          </a:p>
          <a:p>
            <a:pPr algn="l"/>
            <a:r>
              <a:rPr lang="ja-JP" altLang="en-US" sz="1400" b="0" i="0" dirty="0">
                <a:solidFill>
                  <a:srgbClr val="000000"/>
                </a:solidFill>
                <a:effectLst/>
                <a:latin typeface="Segoe UI" panose="020B0502040204020203" pitchFamily="34" charset="0"/>
              </a:rPr>
              <a:t>今までどのように処理をしてよいのか分からないスマートデバイスを当社なら一手に担うことが可能です。</a:t>
            </a:r>
          </a:p>
        </p:txBody>
      </p:sp>
    </p:spTree>
    <p:extLst>
      <p:ext uri="{BB962C8B-B14F-4D97-AF65-F5344CB8AC3E}">
        <p14:creationId xmlns:p14="http://schemas.microsoft.com/office/powerpoint/2010/main" val="4261494941"/>
      </p:ext>
    </p:extLst>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285</TotalTime>
  <Words>1083</Words>
  <Application>Microsoft Office PowerPoint</Application>
  <PresentationFormat>画面に合わせる (4:3)</PresentationFormat>
  <Paragraphs>182</Paragraphs>
  <Slides>11</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11</vt:i4>
      </vt:variant>
    </vt:vector>
  </HeadingPairs>
  <TitlesOfParts>
    <vt:vector size="21" baseType="lpstr">
      <vt:lpstr>Meiryo UI</vt:lpstr>
      <vt:lpstr>ヒラギノ角ゴ Pro W3</vt:lpstr>
      <vt:lpstr>ヒラギノ角ゴ Pro W6</vt:lpstr>
      <vt:lpstr>メイリオ</vt:lpstr>
      <vt:lpstr>Arial</vt:lpstr>
      <vt:lpstr>Calibri</vt:lpstr>
      <vt:lpstr>Calibri Light</vt:lpstr>
      <vt:lpstr>Segoe UI</vt:lpstr>
      <vt:lpstr>Tahoma</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Microsoft アカウント</cp:lastModifiedBy>
  <cp:revision>28</cp:revision>
  <dcterms:modified xsi:type="dcterms:W3CDTF">2022-03-18T07:44:54Z</dcterms:modified>
</cp:coreProperties>
</file>