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8" r:id="rId1"/>
  </p:sldMasterIdLst>
  <p:sldIdLst>
    <p:sldId id="260" r:id="rId2"/>
  </p:sldIdLst>
  <p:sldSz cx="7775575" cy="10907713"/>
  <p:notesSz cx="6735763" cy="9866313"/>
  <p:embeddedFontLst>
    <p:embeddedFont>
      <p:font typeface="Arial Black" panose="020B0A04020102020204" pitchFamily="34" charset="0"/>
      <p:bold r:id="rId3"/>
    </p:embeddedFont>
    <p:embeddedFont>
      <p:font typeface="Calibri" panose="020F0502020204030204" pitchFamily="34" charset="0"/>
      <p:regular r:id="rId4"/>
      <p:bold r:id="rId5"/>
      <p:italic r:id="rId6"/>
      <p:boldItalic r:id="rId7"/>
    </p:embeddedFont>
    <p:embeddedFont>
      <p:font typeface="Calibri Light" panose="020F0302020204030204" pitchFamily="34" charset="0"/>
      <p:regular r:id="rId8"/>
      <p:italic r:id="rId9"/>
    </p:embeddedFont>
    <p:embeddedFont>
      <p:font typeface="Century" panose="02040604050505020304" pitchFamily="18" charset="0"/>
      <p:regular r:id="rId10"/>
    </p:embeddedFont>
    <p:embeddedFont>
      <p:font typeface="Eras Bold ITC" panose="020B0907030504020204" pitchFamily="34" charset="0"/>
      <p:regular r:id="rId11"/>
    </p:embeddedFont>
    <p:embeddedFont>
      <p:font typeface="HGP創英角ｺﾞｼｯｸUB" panose="020B0900000000000000" pitchFamily="50" charset="-128"/>
      <p:regular r:id="rId12"/>
    </p:embeddedFont>
    <p:embeddedFont>
      <p:font typeface="HGｺﾞｼｯｸE" panose="020B0909000000000000" pitchFamily="49" charset="-128"/>
      <p:regular r:id="rId13"/>
    </p:embeddedFont>
    <p:embeddedFont>
      <p:font typeface="UD デジタル 教科書体 NK-R" panose="02020400000000000000" pitchFamily="18" charset="-128"/>
      <p:regular r:id="rId14"/>
    </p:embeddedFont>
    <p:embeddedFont>
      <p:font typeface="UD デジタル 教科書体 NP-B" panose="02020700000000000000" pitchFamily="18" charset="-128"/>
      <p:bold r:id="rId15"/>
    </p:embeddedFont>
    <p:embeddedFont>
      <p:font typeface="UD デジタル 教科書体 NP-R" panose="02020400000000000000" pitchFamily="18" charset="-128"/>
      <p:regular r:id="rId16"/>
    </p:embeddedFont>
    <p:embeddedFont>
      <p:font typeface="UD デジタル 教科書体 N-R" panose="02020400000000000000" pitchFamily="17" charset="-128"/>
      <p:regular r:id="rId17"/>
    </p:embeddedFont>
    <p:embeddedFont>
      <p:font typeface="游ゴシック Medium" panose="020B0500000000000000" pitchFamily="50" charset="-128"/>
      <p:regular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9A92"/>
    <a:srgbClr val="96BCB7"/>
    <a:srgbClr val="F95555"/>
    <a:srgbClr val="E58075"/>
    <a:srgbClr val="D83F30"/>
    <a:srgbClr val="BFC4D7"/>
    <a:srgbClr val="A4ABC6"/>
    <a:srgbClr val="FBD393"/>
    <a:srgbClr val="FAC365"/>
    <a:srgbClr val="AFBB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1" autoAdjust="0"/>
    <p:restoredTop sz="94660"/>
  </p:normalViewPr>
  <p:slideViewPr>
    <p:cSldViewPr snapToGrid="0">
      <p:cViewPr varScale="1">
        <p:scale>
          <a:sx n="101" d="100"/>
          <a:sy n="101" d="100"/>
        </p:scale>
        <p:origin x="79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13" Type="http://schemas.openxmlformats.org/officeDocument/2006/relationships/font" Target="fonts/font11.fntdata"/><Relationship Id="rId18" Type="http://schemas.openxmlformats.org/officeDocument/2006/relationships/font" Target="fonts/font16.fntdata"/><Relationship Id="rId3" Type="http://schemas.openxmlformats.org/officeDocument/2006/relationships/font" Target="fonts/font1.fntdata"/><Relationship Id="rId21" Type="http://schemas.openxmlformats.org/officeDocument/2006/relationships/theme" Target="theme/theme1.xml"/><Relationship Id="rId7" Type="http://schemas.openxmlformats.org/officeDocument/2006/relationships/font" Target="fonts/font5.fntdata"/><Relationship Id="rId12" Type="http://schemas.openxmlformats.org/officeDocument/2006/relationships/font" Target="fonts/font10.fntdata"/><Relationship Id="rId17"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1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font" Target="fonts/font9.fntdata"/><Relationship Id="rId5" Type="http://schemas.openxmlformats.org/officeDocument/2006/relationships/font" Target="fonts/font3.fntdata"/><Relationship Id="rId15" Type="http://schemas.openxmlformats.org/officeDocument/2006/relationships/font" Target="fonts/font13.fntdata"/><Relationship Id="rId10" Type="http://schemas.openxmlformats.org/officeDocument/2006/relationships/font" Target="fonts/font8.fntdata"/><Relationship Id="rId19" Type="http://schemas.openxmlformats.org/officeDocument/2006/relationships/presProps" Target="presProps.xml"/><Relationship Id="rId4" Type="http://schemas.openxmlformats.org/officeDocument/2006/relationships/font" Target="fonts/font2.fntdata"/><Relationship Id="rId9" Type="http://schemas.openxmlformats.org/officeDocument/2006/relationships/font" Target="fonts/font7.fntdata"/><Relationship Id="rId14" Type="http://schemas.openxmlformats.org/officeDocument/2006/relationships/font" Target="fonts/font12.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534658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124442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487786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25830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882457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66908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2450437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39952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521836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3650222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BD971E-E73B-4867-9E95-94B515327229}" type="datetimeFigureOut">
              <a:rPr kumimoji="1" lang="ja-JP" altLang="en-US" smtClean="0"/>
              <a:t>2023/8/3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400616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80737"/>
            <a:ext cx="6706433" cy="210832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4571" y="2903673"/>
            <a:ext cx="6706433" cy="69208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34571" y="10109836"/>
            <a:ext cx="1749504" cy="580735"/>
          </a:xfrm>
          <a:prstGeom prst="rect">
            <a:avLst/>
          </a:prstGeom>
        </p:spPr>
        <p:txBody>
          <a:bodyPr vert="horz" lIns="91440" tIns="45720" rIns="91440" bIns="45720" rtlCol="0" anchor="ctr"/>
          <a:lstStyle>
            <a:lvl1pPr algn="l">
              <a:defRPr sz="1020">
                <a:solidFill>
                  <a:schemeClr val="tx1">
                    <a:tint val="75000"/>
                  </a:schemeClr>
                </a:solidFill>
              </a:defRPr>
            </a:lvl1pPr>
          </a:lstStyle>
          <a:p>
            <a:fld id="{22BD971E-E73B-4867-9E95-94B515327229}" type="datetimeFigureOut">
              <a:rPr kumimoji="1" lang="ja-JP" altLang="en-US" smtClean="0"/>
              <a:t>2023/8/3</a:t>
            </a:fld>
            <a:endParaRPr kumimoji="1" lang="ja-JP" altLang="en-US"/>
          </a:p>
        </p:txBody>
      </p:sp>
      <p:sp>
        <p:nvSpPr>
          <p:cNvPr id="5" name="Footer Placeholder 4"/>
          <p:cNvSpPr>
            <a:spLocks noGrp="1"/>
          </p:cNvSpPr>
          <p:nvPr>
            <p:ph type="ftr" sz="quarter" idx="3"/>
          </p:nvPr>
        </p:nvSpPr>
        <p:spPr>
          <a:xfrm>
            <a:off x="2575659" y="10109836"/>
            <a:ext cx="2624257" cy="580735"/>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491500" y="10109836"/>
            <a:ext cx="1749504" cy="580735"/>
          </a:xfrm>
          <a:prstGeom prst="rect">
            <a:avLst/>
          </a:prstGeom>
        </p:spPr>
        <p:txBody>
          <a:bodyPr vert="horz" lIns="91440" tIns="45720" rIns="91440" bIns="45720" rtlCol="0" anchor="ctr"/>
          <a:lstStyle>
            <a:lvl1pPr algn="r">
              <a:defRPr sz="1020">
                <a:solidFill>
                  <a:schemeClr val="tx1">
                    <a:tint val="75000"/>
                  </a:schemeClr>
                </a:solidFill>
              </a:defRPr>
            </a:lvl1pPr>
          </a:lstStyle>
          <a:p>
            <a:fld id="{A773B703-E768-4990-A402-0C7A01F37EEA}" type="slidenum">
              <a:rPr kumimoji="1" lang="ja-JP" altLang="en-US" smtClean="0"/>
              <a:t>‹#›</a:t>
            </a:fld>
            <a:endParaRPr kumimoji="1" lang="ja-JP" altLang="en-US"/>
          </a:p>
        </p:txBody>
      </p:sp>
    </p:spTree>
    <p:extLst>
      <p:ext uri="{BB962C8B-B14F-4D97-AF65-F5344CB8AC3E}">
        <p14:creationId xmlns:p14="http://schemas.microsoft.com/office/powerpoint/2010/main" val="160943085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777514" rtl="0" eaLnBrk="1" latinLnBrk="0" hangingPunct="1">
        <a:lnSpc>
          <a:spcPct val="90000"/>
        </a:lnSpc>
        <a:spcBef>
          <a:spcPct val="0"/>
        </a:spcBef>
        <a:buNone/>
        <a:defRPr kumimoji="1"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kumimoji="1"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kumimoji="1"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kumimoji="1"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jpg"/><Relationship Id="rId1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hyperlink" Target="mailto:info@meetupstock.co.jp" TargetMode="External"/><Relationship Id="rId12" Type="http://schemas.openxmlformats.org/officeDocument/2006/relationships/image" Target="../media/image9.svg"/><Relationship Id="rId17" Type="http://schemas.openxmlformats.org/officeDocument/2006/relationships/image" Target="../media/image14.png"/><Relationship Id="rId2" Type="http://schemas.openxmlformats.org/officeDocument/2006/relationships/image" Target="../media/image1.png"/><Relationship Id="rId16"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2.svg"/><Relationship Id="rId10" Type="http://schemas.openxmlformats.org/officeDocument/2006/relationships/hyperlink" Target="https://meetupstock.co.jp/" TargetMode="External"/><Relationship Id="rId19" Type="http://schemas.openxmlformats.org/officeDocument/2006/relationships/hyperlink" Target="https://pixabay.com/ko/%EB%8F%8B%EB%B3%B4%EA%B8%B0-%EB%B6%80%EB%B6%84-%ED%99%95%EB%8C%80-lense-%ED%9A%8C%EC%83%89-%ED%94%BD%ED%86%A0%EA%B7%B8%EB%9E%A8-%ED%9E%8C%ED%8A%B8-308581/" TargetMode="External"/><Relationship Id="rId4" Type="http://schemas.openxmlformats.org/officeDocument/2006/relationships/image" Target="../media/image3.jpg"/><Relationship Id="rId9" Type="http://schemas.openxmlformats.org/officeDocument/2006/relationships/image" Target="../media/image7.sv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 name="Picture 326" descr="A close up of a logo&#10;&#10;Description automatically generated">
            <a:extLst>
              <a:ext uri="{FF2B5EF4-FFF2-40B4-BE49-F238E27FC236}">
                <a16:creationId xmlns:a16="http://schemas.microsoft.com/office/drawing/2014/main" id="{B280A39D-F629-48B2-8F20-1B7535E86F5F}"/>
              </a:ext>
            </a:extLst>
          </p:cNvPr>
          <p:cNvPicPr>
            <a:picLocks noChangeAspect="1"/>
          </p:cNvPicPr>
          <p:nvPr/>
        </p:nvPicPr>
        <p:blipFill rotWithShape="1">
          <a:blip r:embed="rId2">
            <a:alphaModFix amt="63000"/>
            <a:duotone>
              <a:prstClr val="black"/>
              <a:srgbClr val="96BCB7">
                <a:tint val="45000"/>
                <a:satMod val="400000"/>
              </a:srgbClr>
            </a:duotone>
            <a:extLst>
              <a:ext uri="{28A0092B-C50C-407E-A947-70E740481C1C}">
                <a14:useLocalDpi xmlns:a14="http://schemas.microsoft.com/office/drawing/2010/main" val="0"/>
              </a:ext>
            </a:extLst>
          </a:blip>
          <a:srcRect l="6145" t="64985"/>
          <a:stretch/>
        </p:blipFill>
        <p:spPr>
          <a:xfrm rot="705429">
            <a:off x="3140413" y="49311"/>
            <a:ext cx="4023247" cy="449128"/>
          </a:xfrm>
          <a:custGeom>
            <a:avLst/>
            <a:gdLst>
              <a:gd name="connsiteX0" fmla="*/ 0 w 4047046"/>
              <a:gd name="connsiteY0" fmla="*/ 556620 h 657002"/>
              <a:gd name="connsiteX1" fmla="*/ 2193780 w 4047046"/>
              <a:gd name="connsiteY1" fmla="*/ 0 h 657002"/>
              <a:gd name="connsiteX2" fmla="*/ 3997498 w 4047046"/>
              <a:gd name="connsiteY2" fmla="*/ 0 h 657002"/>
              <a:gd name="connsiteX3" fmla="*/ 4047046 w 4047046"/>
              <a:gd name="connsiteY3" fmla="*/ 195281 h 657002"/>
              <a:gd name="connsiteX4" fmla="*/ 4047046 w 4047046"/>
              <a:gd name="connsiteY4" fmla="*/ 263105 h 657002"/>
              <a:gd name="connsiteX5" fmla="*/ 2494600 w 4047046"/>
              <a:gd name="connsiteY5" fmla="*/ 657002 h 657002"/>
              <a:gd name="connsiteX6" fmla="*/ 25470 w 4047046"/>
              <a:gd name="connsiteY6" fmla="*/ 657002 h 657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7046" h="657002">
                <a:moveTo>
                  <a:pt x="0" y="556620"/>
                </a:moveTo>
                <a:lnTo>
                  <a:pt x="2193780" y="0"/>
                </a:lnTo>
                <a:lnTo>
                  <a:pt x="3997498" y="0"/>
                </a:lnTo>
                <a:lnTo>
                  <a:pt x="4047046" y="195281"/>
                </a:lnTo>
                <a:lnTo>
                  <a:pt x="4047046" y="263105"/>
                </a:lnTo>
                <a:lnTo>
                  <a:pt x="2494600" y="657002"/>
                </a:lnTo>
                <a:lnTo>
                  <a:pt x="25470" y="657002"/>
                </a:lnTo>
                <a:close/>
              </a:path>
            </a:pathLst>
          </a:custGeom>
        </p:spPr>
      </p:pic>
      <p:sp>
        <p:nvSpPr>
          <p:cNvPr id="180" name="Rectangle 179">
            <a:extLst>
              <a:ext uri="{FF2B5EF4-FFF2-40B4-BE49-F238E27FC236}">
                <a16:creationId xmlns:a16="http://schemas.microsoft.com/office/drawing/2014/main" id="{5CFD26ED-D63D-4D98-927C-416F44D1CA32}"/>
              </a:ext>
            </a:extLst>
          </p:cNvPr>
          <p:cNvSpPr/>
          <p:nvPr/>
        </p:nvSpPr>
        <p:spPr>
          <a:xfrm>
            <a:off x="1" y="3219855"/>
            <a:ext cx="7775574" cy="5317303"/>
          </a:xfrm>
          <a:prstGeom prst="rect">
            <a:avLst/>
          </a:prstGeom>
          <a:solidFill>
            <a:srgbClr val="96BC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dirty="0"/>
          </a:p>
        </p:txBody>
      </p:sp>
      <p:sp>
        <p:nvSpPr>
          <p:cNvPr id="246" name="Rectangle: Rounded Corners 245">
            <a:extLst>
              <a:ext uri="{FF2B5EF4-FFF2-40B4-BE49-F238E27FC236}">
                <a16:creationId xmlns:a16="http://schemas.microsoft.com/office/drawing/2014/main" id="{268EC0F6-2481-45E4-A868-6C3C4BE83099}"/>
              </a:ext>
            </a:extLst>
          </p:cNvPr>
          <p:cNvSpPr/>
          <p:nvPr/>
        </p:nvSpPr>
        <p:spPr>
          <a:xfrm>
            <a:off x="244726" y="3383794"/>
            <a:ext cx="3600000" cy="4320000"/>
          </a:xfrm>
          <a:prstGeom prst="roundRect">
            <a:avLst>
              <a:gd name="adj" fmla="val 12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153" name="TextBox 300">
            <a:extLst>
              <a:ext uri="{FF2B5EF4-FFF2-40B4-BE49-F238E27FC236}">
                <a16:creationId xmlns:a16="http://schemas.microsoft.com/office/drawing/2014/main" id="{BBBB48A6-773A-420F-A9A6-5B20AC2FA7BB}"/>
              </a:ext>
            </a:extLst>
          </p:cNvPr>
          <p:cNvSpPr txBox="1"/>
          <p:nvPr/>
        </p:nvSpPr>
        <p:spPr>
          <a:xfrm>
            <a:off x="934013" y="6855218"/>
            <a:ext cx="2954481" cy="253916"/>
          </a:xfrm>
          <a:prstGeom prst="rect">
            <a:avLst/>
          </a:prstGeom>
          <a:noFill/>
        </p:spPr>
        <p:txBody>
          <a:bodyPr wrap="square">
            <a:spAutoFit/>
          </a:bodyPr>
          <a:lstStyle/>
          <a:p>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2023</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年１２月２１日（木） </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８：０</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0</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：３０　</a:t>
            </a:r>
            <a:endPar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endParaRPr>
          </a:p>
        </p:txBody>
      </p:sp>
      <p:sp>
        <p:nvSpPr>
          <p:cNvPr id="156" name="TextBox 300">
            <a:extLst>
              <a:ext uri="{FF2B5EF4-FFF2-40B4-BE49-F238E27FC236}">
                <a16:creationId xmlns:a16="http://schemas.microsoft.com/office/drawing/2014/main" id="{E0FF5BA2-5142-49DF-8B15-2BE72F50124F}"/>
              </a:ext>
            </a:extLst>
          </p:cNvPr>
          <p:cNvSpPr txBox="1"/>
          <p:nvPr/>
        </p:nvSpPr>
        <p:spPr>
          <a:xfrm>
            <a:off x="934013" y="5950454"/>
            <a:ext cx="2954481" cy="253916"/>
          </a:xfrm>
          <a:prstGeom prst="rect">
            <a:avLst/>
          </a:prstGeom>
          <a:noFill/>
        </p:spPr>
        <p:txBody>
          <a:bodyPr wrap="square">
            <a:spAutoFit/>
          </a:bodyPr>
          <a:lstStyle/>
          <a:p>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2023</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年１２月１４日（木） </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８：０</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0</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：３０　</a:t>
            </a:r>
            <a:endPar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endParaRPr>
          </a:p>
        </p:txBody>
      </p:sp>
      <p:sp>
        <p:nvSpPr>
          <p:cNvPr id="159" name="TextBox 300">
            <a:extLst>
              <a:ext uri="{FF2B5EF4-FFF2-40B4-BE49-F238E27FC236}">
                <a16:creationId xmlns:a16="http://schemas.microsoft.com/office/drawing/2014/main" id="{D5A19F83-23A6-4C99-9C42-A9BEC9C4A756}"/>
              </a:ext>
            </a:extLst>
          </p:cNvPr>
          <p:cNvSpPr txBox="1"/>
          <p:nvPr/>
        </p:nvSpPr>
        <p:spPr>
          <a:xfrm>
            <a:off x="934014" y="5045690"/>
            <a:ext cx="2943797" cy="253916"/>
          </a:xfrm>
          <a:prstGeom prst="rect">
            <a:avLst/>
          </a:prstGeom>
          <a:noFill/>
        </p:spPr>
        <p:txBody>
          <a:bodyPr wrap="square">
            <a:spAutoFit/>
          </a:bodyPr>
          <a:lstStyle/>
          <a:p>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2023</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12</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月　７日（木） </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８：０</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0</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：３０　</a:t>
            </a:r>
            <a:endPar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endParaRPr>
          </a:p>
        </p:txBody>
      </p:sp>
      <p:sp>
        <p:nvSpPr>
          <p:cNvPr id="4" name="テキスト ボックス 3">
            <a:extLst>
              <a:ext uri="{FF2B5EF4-FFF2-40B4-BE49-F238E27FC236}">
                <a16:creationId xmlns:a16="http://schemas.microsoft.com/office/drawing/2014/main" id="{99D6392B-D7C7-4C0A-9DF7-E0285639F312}"/>
              </a:ext>
            </a:extLst>
          </p:cNvPr>
          <p:cNvSpPr txBox="1"/>
          <p:nvPr/>
        </p:nvSpPr>
        <p:spPr>
          <a:xfrm>
            <a:off x="487576" y="3551766"/>
            <a:ext cx="1851747" cy="338554"/>
          </a:xfrm>
          <a:prstGeom prst="rect">
            <a:avLst/>
          </a:prstGeom>
          <a:noFill/>
        </p:spPr>
        <p:txBody>
          <a:bodyPr wrap="square" rtlCol="0">
            <a:spAutoFit/>
          </a:bodyPr>
          <a:lstStyle/>
          <a:p>
            <a:r>
              <a:rPr kumimoji="1" lang="ja-JP" altLang="en-US" sz="1600" dirty="0">
                <a:solidFill>
                  <a:srgbClr val="639A92"/>
                </a:solidFill>
                <a:latin typeface="HGP創英角ｺﾞｼｯｸUB" panose="020B0900000000000000" pitchFamily="50" charset="-128"/>
                <a:ea typeface="HGP創英角ｺﾞｼｯｸUB" panose="020B0900000000000000" pitchFamily="50" charset="-128"/>
              </a:rPr>
              <a:t>１　開催日／内容</a:t>
            </a:r>
          </a:p>
        </p:txBody>
      </p:sp>
      <p:sp>
        <p:nvSpPr>
          <p:cNvPr id="191" name="テキスト ボックス 190">
            <a:extLst>
              <a:ext uri="{FF2B5EF4-FFF2-40B4-BE49-F238E27FC236}">
                <a16:creationId xmlns:a16="http://schemas.microsoft.com/office/drawing/2014/main" id="{F496A279-DB8A-44F5-960C-6FC9093FAC25}"/>
              </a:ext>
            </a:extLst>
          </p:cNvPr>
          <p:cNvSpPr txBox="1"/>
          <p:nvPr/>
        </p:nvSpPr>
        <p:spPr>
          <a:xfrm>
            <a:off x="4055260" y="7729648"/>
            <a:ext cx="1076762" cy="367024"/>
          </a:xfrm>
          <a:prstGeom prst="rect">
            <a:avLst/>
          </a:prstGeom>
          <a:noFill/>
        </p:spPr>
        <p:txBody>
          <a:bodyPr wrap="square" rtlCol="0">
            <a:spAutoFit/>
          </a:bodyPr>
          <a:lstStyle/>
          <a:p>
            <a:pPr>
              <a:lnSpc>
                <a:spcPct val="130000"/>
              </a:lnSpc>
            </a:pPr>
            <a:r>
              <a:rPr kumimoji="1" lang="en-US" altLang="ja-JP" sz="1600" dirty="0">
                <a:solidFill>
                  <a:schemeClr val="bg1"/>
                </a:solidFill>
                <a:latin typeface="HGP創英角ｺﾞｼｯｸUB" panose="020B0900000000000000" pitchFamily="50" charset="-128"/>
                <a:ea typeface="HGP創英角ｺﾞｼｯｸUB" panose="020B0900000000000000" pitchFamily="50" charset="-128"/>
              </a:rPr>
              <a:t>3 </a:t>
            </a:r>
            <a:r>
              <a:rPr kumimoji="1" lang="ja-JP" altLang="en-US" sz="1600" dirty="0">
                <a:solidFill>
                  <a:schemeClr val="bg1"/>
                </a:solidFill>
                <a:latin typeface="HGP創英角ｺﾞｼｯｸUB" panose="020B0900000000000000" pitchFamily="50" charset="-128"/>
                <a:ea typeface="HGP創英角ｺﾞｼｯｸUB" panose="020B0900000000000000" pitchFamily="50" charset="-128"/>
              </a:rPr>
              <a:t>受講料</a:t>
            </a:r>
            <a:endParaRPr kumimoji="1" lang="en-US" altLang="ja-JP" sz="16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65" name="TextBox 64">
            <a:extLst>
              <a:ext uri="{FF2B5EF4-FFF2-40B4-BE49-F238E27FC236}">
                <a16:creationId xmlns:a16="http://schemas.microsoft.com/office/drawing/2014/main" id="{4D7C8CE1-5D90-4DBA-80A8-19DDC2F822B8}"/>
              </a:ext>
            </a:extLst>
          </p:cNvPr>
          <p:cNvSpPr txBox="1"/>
          <p:nvPr/>
        </p:nvSpPr>
        <p:spPr>
          <a:xfrm>
            <a:off x="87510" y="1205939"/>
            <a:ext cx="7600555" cy="995144"/>
          </a:xfrm>
          <a:prstGeom prst="rect">
            <a:avLst/>
          </a:prstGeom>
          <a:noFill/>
        </p:spPr>
        <p:txBody>
          <a:bodyPr wrap="square">
            <a:spAutoFit/>
          </a:bodyPr>
          <a:lstStyle/>
          <a:p>
            <a:pPr algn="ctr">
              <a:spcBef>
                <a:spcPts val="849"/>
              </a:spcBef>
            </a:pPr>
            <a:r>
              <a:rPr lang="ja-JP" altLang="en-US" sz="2600" dirty="0">
                <a:solidFill>
                  <a:schemeClr val="tx1">
                    <a:lumMod val="75000"/>
                    <a:lumOff val="25000"/>
                  </a:schemeClr>
                </a:solidFill>
                <a:effectLst>
                  <a:glow rad="139700">
                    <a:schemeClr val="bg1">
                      <a:alpha val="98000"/>
                    </a:schemeClr>
                  </a:glow>
                </a:effectLst>
                <a:latin typeface="HGP創英角ｺﾞｼｯｸUB" panose="020B0900000000000000" pitchFamily="50" charset="-128"/>
                <a:ea typeface="HGP創英角ｺﾞｼｯｸUB" panose="020B0900000000000000" pitchFamily="50" charset="-128"/>
              </a:rPr>
              <a:t>タスク・シフト／シェアの時代における看護師の責務</a:t>
            </a:r>
            <a:endParaRPr lang="en-US" altLang="ja-JP" sz="2600" dirty="0">
              <a:solidFill>
                <a:schemeClr val="tx1">
                  <a:lumMod val="75000"/>
                  <a:lumOff val="25000"/>
                </a:schemeClr>
              </a:solidFill>
              <a:effectLst>
                <a:glow rad="139700">
                  <a:schemeClr val="bg1">
                    <a:alpha val="98000"/>
                  </a:schemeClr>
                </a:glow>
              </a:effectLst>
              <a:latin typeface="HGP創英角ｺﾞｼｯｸUB" panose="020B0900000000000000" pitchFamily="50" charset="-128"/>
              <a:ea typeface="HGP創英角ｺﾞｼｯｸUB" panose="020B0900000000000000" pitchFamily="50" charset="-128"/>
            </a:endParaRPr>
          </a:p>
          <a:p>
            <a:pPr algn="ctr">
              <a:spcBef>
                <a:spcPts val="849"/>
              </a:spcBef>
            </a:pPr>
            <a:r>
              <a:rPr lang="ja-JP" altLang="en-US" sz="2600" dirty="0">
                <a:solidFill>
                  <a:schemeClr val="tx1">
                    <a:lumMod val="75000"/>
                    <a:lumOff val="25000"/>
                  </a:schemeClr>
                </a:solidFill>
                <a:effectLst>
                  <a:glow rad="139700">
                    <a:schemeClr val="bg1">
                      <a:alpha val="98000"/>
                    </a:schemeClr>
                  </a:glow>
                </a:effectLst>
                <a:latin typeface="HGP創英角ｺﾞｼｯｸUB" panose="020B0900000000000000" pitchFamily="50" charset="-128"/>
                <a:ea typeface="HGP創英角ｺﾞｼｯｸUB" panose="020B0900000000000000" pitchFamily="50" charset="-128"/>
              </a:rPr>
              <a:t>－医事法学者からみた看護界の課題と展望－</a:t>
            </a:r>
            <a:endParaRPr lang="en-US" altLang="ja-JP" sz="2600" dirty="0">
              <a:solidFill>
                <a:schemeClr val="tx1">
                  <a:lumMod val="75000"/>
                  <a:lumOff val="25000"/>
                </a:schemeClr>
              </a:solidFill>
              <a:effectLst>
                <a:glow rad="139700">
                  <a:schemeClr val="bg1">
                    <a:alpha val="98000"/>
                  </a:schemeClr>
                </a:glow>
              </a:effectLst>
              <a:latin typeface="HGP創英角ｺﾞｼｯｸUB" panose="020B0900000000000000" pitchFamily="50" charset="-128"/>
              <a:ea typeface="HGP創英角ｺﾞｼｯｸUB" panose="020B0900000000000000" pitchFamily="50" charset="-128"/>
            </a:endParaRPr>
          </a:p>
        </p:txBody>
      </p:sp>
      <p:pic>
        <p:nvPicPr>
          <p:cNvPr id="110" name="図 109">
            <a:extLst>
              <a:ext uri="{FF2B5EF4-FFF2-40B4-BE49-F238E27FC236}">
                <a16:creationId xmlns:a16="http://schemas.microsoft.com/office/drawing/2014/main" id="{1A73AB79-CC1C-401E-ACC5-3A8DE3EA3D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8279" y="2345442"/>
            <a:ext cx="241074" cy="113258"/>
          </a:xfrm>
          <a:prstGeom prst="rect">
            <a:avLst/>
          </a:prstGeom>
        </p:spPr>
      </p:pic>
      <p:sp>
        <p:nvSpPr>
          <p:cNvPr id="111" name="テキスト ボックス 13">
            <a:extLst>
              <a:ext uri="{FF2B5EF4-FFF2-40B4-BE49-F238E27FC236}">
                <a16:creationId xmlns:a16="http://schemas.microsoft.com/office/drawing/2014/main" id="{E1EBE73F-AB12-4314-9DDD-A2487AFCED72}"/>
              </a:ext>
            </a:extLst>
          </p:cNvPr>
          <p:cNvSpPr txBox="1"/>
          <p:nvPr/>
        </p:nvSpPr>
        <p:spPr>
          <a:xfrm>
            <a:off x="3371138" y="2284652"/>
            <a:ext cx="3263126" cy="261610"/>
          </a:xfrm>
          <a:prstGeom prst="rect">
            <a:avLst/>
          </a:prstGeom>
          <a:noFill/>
        </p:spPr>
        <p:txBody>
          <a:bodyPr wrap="square" rtlCol="0">
            <a:spAutoFit/>
          </a:bodyPr>
          <a:lstStyle/>
          <a:p>
            <a:r>
              <a:rPr kumimoji="1" lang="ja-JP" altLang="en-US" sz="11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ライブ講義 ＆ 録画配信（</a:t>
            </a:r>
            <a:r>
              <a:rPr lang="en-US" altLang="ja-JP" sz="11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2024</a:t>
            </a:r>
            <a:r>
              <a:rPr lang="ja-JP" altLang="en-US" sz="11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年</a:t>
            </a:r>
            <a:r>
              <a:rPr lang="en-US" altLang="ja-JP" sz="11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3</a:t>
            </a:r>
            <a:r>
              <a:rPr lang="ja-JP" altLang="en-US" sz="11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月</a:t>
            </a:r>
            <a:r>
              <a:rPr lang="en-US" altLang="ja-JP" sz="11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20</a:t>
            </a:r>
            <a:r>
              <a:rPr lang="ja-JP" altLang="en-US" sz="11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日まで</a:t>
            </a:r>
            <a:r>
              <a:rPr kumimoji="1" lang="ja-JP" altLang="en-US" sz="11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endParaRPr kumimoji="1" lang="en-US" altLang="ja-JP" sz="11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endParaRPr>
          </a:p>
        </p:txBody>
      </p:sp>
      <p:sp>
        <p:nvSpPr>
          <p:cNvPr id="169" name="テキスト ボックス 168">
            <a:extLst>
              <a:ext uri="{FF2B5EF4-FFF2-40B4-BE49-F238E27FC236}">
                <a16:creationId xmlns:a16="http://schemas.microsoft.com/office/drawing/2014/main" id="{3D61FC85-8A46-4C88-9882-31B7D16CEB17}"/>
              </a:ext>
            </a:extLst>
          </p:cNvPr>
          <p:cNvSpPr txBox="1"/>
          <p:nvPr/>
        </p:nvSpPr>
        <p:spPr>
          <a:xfrm>
            <a:off x="334867" y="6196007"/>
            <a:ext cx="3608445" cy="461665"/>
          </a:xfrm>
          <a:prstGeom prst="rect">
            <a:avLst/>
          </a:prstGeom>
          <a:noFill/>
        </p:spPr>
        <p:txBody>
          <a:bodyPr wrap="square" rtlCol="0">
            <a:spAutoFit/>
          </a:bodyPr>
          <a:lstStyle/>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特定行為に係る看護師の研修制度の</a:t>
            </a:r>
            <a:endParaRPr kumimoji="1" lang="en-US" altLang="ja-JP"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endParaRPr>
          </a:p>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　　　　　　　　　　　法制化の評価と課題</a:t>
            </a:r>
          </a:p>
        </p:txBody>
      </p:sp>
      <p:sp>
        <p:nvSpPr>
          <p:cNvPr id="203" name="TextBox 202">
            <a:extLst>
              <a:ext uri="{FF2B5EF4-FFF2-40B4-BE49-F238E27FC236}">
                <a16:creationId xmlns:a16="http://schemas.microsoft.com/office/drawing/2014/main" id="{0D8090A8-BAAB-4D21-8D1E-4A84BABA928B}"/>
              </a:ext>
            </a:extLst>
          </p:cNvPr>
          <p:cNvSpPr txBox="1"/>
          <p:nvPr/>
        </p:nvSpPr>
        <p:spPr>
          <a:xfrm>
            <a:off x="285874" y="7742582"/>
            <a:ext cx="3542273" cy="582532"/>
          </a:xfrm>
          <a:prstGeom prst="rect">
            <a:avLst/>
          </a:prstGeom>
          <a:noFill/>
        </p:spPr>
        <p:txBody>
          <a:bodyPr wrap="square">
            <a:spAutoFit/>
          </a:bodyPr>
          <a:lstStyle/>
          <a:p>
            <a:pPr marL="188784" indent="-188784">
              <a:lnSpc>
                <a:spcPct val="120000"/>
              </a:lnSpc>
              <a:buSzPct val="70000"/>
              <a:buFont typeface="UD デジタル 教科書体 NK-R" panose="02020400000000000000" pitchFamily="18" charset="-128"/>
              <a:buChar char="◆"/>
            </a:pPr>
            <a:r>
              <a:rPr lang="ja-JP" altLang="en-US" sz="9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録画閲覧のみの受講も可能です</a:t>
            </a:r>
            <a:endParaRPr lang="en-US" altLang="ja-JP" sz="9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endParaRPr>
          </a:p>
          <a:p>
            <a:pPr marL="188784" indent="-188784">
              <a:lnSpc>
                <a:spcPct val="120000"/>
              </a:lnSpc>
              <a:buSzPct val="70000"/>
              <a:buFont typeface="UD デジタル 教科書体 NK-R" panose="02020400000000000000" pitchFamily="18" charset="-128"/>
              <a:buChar char="◆"/>
            </a:pPr>
            <a:r>
              <a:rPr lang="en-US" altLang="ja-JP" sz="90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Web</a:t>
            </a:r>
            <a:r>
              <a:rPr lang="ja-JP" altLang="en-US" sz="90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会議システム</a:t>
            </a:r>
            <a:r>
              <a:rPr lang="en-US" altLang="ja-JP" sz="90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Zoom</a:t>
            </a:r>
            <a:r>
              <a:rPr lang="ja-JP" altLang="en-US" sz="90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を使用します</a:t>
            </a:r>
            <a:endParaRPr lang="en-US" altLang="ja-JP" sz="90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endParaRPr>
          </a:p>
          <a:p>
            <a:pPr marL="188784" indent="-188784">
              <a:lnSpc>
                <a:spcPct val="120000"/>
              </a:lnSpc>
              <a:buSzPct val="70000"/>
              <a:buFont typeface="UD デジタル 教科書体 NK-R" panose="02020400000000000000" pitchFamily="18" charset="-128"/>
              <a:buChar char="◆"/>
            </a:pPr>
            <a:r>
              <a:rPr lang="ja-JP" altLang="en-US" sz="9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看護師以外の方も受講いただけます</a:t>
            </a:r>
            <a:endParaRPr lang="en-US" altLang="ja-JP" sz="900"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endParaRPr>
          </a:p>
        </p:txBody>
      </p:sp>
      <p:sp>
        <p:nvSpPr>
          <p:cNvPr id="172" name="Rectangle: Rounded Corners 206">
            <a:extLst>
              <a:ext uri="{FF2B5EF4-FFF2-40B4-BE49-F238E27FC236}">
                <a16:creationId xmlns:a16="http://schemas.microsoft.com/office/drawing/2014/main" id="{9784D915-FBA4-4F62-B046-97718981644A}"/>
              </a:ext>
            </a:extLst>
          </p:cNvPr>
          <p:cNvSpPr/>
          <p:nvPr/>
        </p:nvSpPr>
        <p:spPr>
          <a:xfrm>
            <a:off x="3936350" y="3383793"/>
            <a:ext cx="3600000" cy="4320000"/>
          </a:xfrm>
          <a:prstGeom prst="roundRect">
            <a:avLst>
              <a:gd name="adj" fmla="val 14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174" name="TextBox 183">
            <a:extLst>
              <a:ext uri="{FF2B5EF4-FFF2-40B4-BE49-F238E27FC236}">
                <a16:creationId xmlns:a16="http://schemas.microsoft.com/office/drawing/2014/main" id="{B45F2806-EC3D-482A-A073-5D5C1C4108D4}"/>
              </a:ext>
            </a:extLst>
          </p:cNvPr>
          <p:cNvSpPr txBox="1"/>
          <p:nvPr/>
        </p:nvSpPr>
        <p:spPr>
          <a:xfrm>
            <a:off x="4035758" y="3928912"/>
            <a:ext cx="1739091" cy="285206"/>
          </a:xfrm>
          <a:prstGeom prst="rect">
            <a:avLst/>
          </a:prstGeom>
          <a:noFill/>
        </p:spPr>
        <p:txBody>
          <a:bodyPr wrap="square">
            <a:spAutoFit/>
          </a:bodyPr>
          <a:lstStyle/>
          <a:p>
            <a:pPr>
              <a:lnSpc>
                <a:spcPct val="120000"/>
              </a:lnSpc>
              <a:buSzPct val="70000"/>
            </a:pPr>
            <a:r>
              <a:rPr lang="ja-JP" altLang="en-US" sz="105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國學院大學　名誉教授</a:t>
            </a:r>
            <a:endParaRPr lang="en-US" altLang="ja-JP" sz="1050"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endParaRPr>
          </a:p>
        </p:txBody>
      </p:sp>
      <p:sp>
        <p:nvSpPr>
          <p:cNvPr id="175" name="テキスト ボックス 174">
            <a:extLst>
              <a:ext uri="{FF2B5EF4-FFF2-40B4-BE49-F238E27FC236}">
                <a16:creationId xmlns:a16="http://schemas.microsoft.com/office/drawing/2014/main" id="{47812599-089A-45F5-A1EE-4717DEE797B9}"/>
              </a:ext>
            </a:extLst>
          </p:cNvPr>
          <p:cNvSpPr txBox="1"/>
          <p:nvPr/>
        </p:nvSpPr>
        <p:spPr>
          <a:xfrm>
            <a:off x="3974888" y="4751852"/>
            <a:ext cx="1878723" cy="1560364"/>
          </a:xfrm>
          <a:prstGeom prst="rect">
            <a:avLst/>
          </a:prstGeom>
          <a:noFill/>
        </p:spPr>
        <p:txBody>
          <a:bodyPr wrap="square">
            <a:spAutoFit/>
          </a:bodyPr>
          <a:lstStyle/>
          <a:p>
            <a:pPr defTabSz="503423">
              <a:lnSpc>
                <a:spcPct val="120000"/>
              </a:lnSpc>
              <a:buSzPct val="70000"/>
              <a:defRPr/>
            </a:pP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1968</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年東京教育大学文学部社会科学科法律政治専攻卒業、</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1974</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年東京都立大学大学院社会科学研究科博士課程単位取得満期退学。國學院大學法学部教授、國學院大學副学長、および同法科大学院長を歴任。その後、國學院大學名誉教授。</a:t>
            </a:r>
          </a:p>
        </p:txBody>
      </p:sp>
      <p:sp>
        <p:nvSpPr>
          <p:cNvPr id="176" name="テキスト ボックス 13">
            <a:extLst>
              <a:ext uri="{FF2B5EF4-FFF2-40B4-BE49-F238E27FC236}">
                <a16:creationId xmlns:a16="http://schemas.microsoft.com/office/drawing/2014/main" id="{5E5D14F6-2B6D-4086-9F21-ACC8983DC8CB}"/>
              </a:ext>
            </a:extLst>
          </p:cNvPr>
          <p:cNvSpPr txBox="1"/>
          <p:nvPr/>
        </p:nvSpPr>
        <p:spPr>
          <a:xfrm>
            <a:off x="4121671" y="4239423"/>
            <a:ext cx="1840666" cy="369332"/>
          </a:xfrm>
          <a:prstGeom prst="rect">
            <a:avLst/>
          </a:prstGeom>
          <a:noFill/>
        </p:spPr>
        <p:txBody>
          <a:bodyPr wrap="square" rtlCol="0">
            <a:spAutoFit/>
          </a:bodyPr>
          <a:lstStyle/>
          <a:p>
            <a:r>
              <a:rPr kumimoji="1" lang="ja-JP" altLang="en-US"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平林 勝政 先生</a:t>
            </a:r>
            <a:endParaRPr kumimoji="1" lang="en-US" altLang="ja-JP"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endParaRPr>
          </a:p>
        </p:txBody>
      </p:sp>
      <p:pic>
        <p:nvPicPr>
          <p:cNvPr id="2" name="図 1">
            <a:extLst>
              <a:ext uri="{FF2B5EF4-FFF2-40B4-BE49-F238E27FC236}">
                <a16:creationId xmlns:a16="http://schemas.microsoft.com/office/drawing/2014/main" id="{C0CAE748-C0CF-FC0B-F760-F8CF478236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429" y="274822"/>
            <a:ext cx="2185285" cy="273479"/>
          </a:xfrm>
          <a:prstGeom prst="rect">
            <a:avLst/>
          </a:prstGeom>
        </p:spPr>
      </p:pic>
      <p:sp>
        <p:nvSpPr>
          <p:cNvPr id="3" name="テキスト ボックス 2">
            <a:extLst>
              <a:ext uri="{FF2B5EF4-FFF2-40B4-BE49-F238E27FC236}">
                <a16:creationId xmlns:a16="http://schemas.microsoft.com/office/drawing/2014/main" id="{7E1BDE28-6B2A-2907-1BCD-67BCE333EC59}"/>
              </a:ext>
            </a:extLst>
          </p:cNvPr>
          <p:cNvSpPr txBox="1"/>
          <p:nvPr/>
        </p:nvSpPr>
        <p:spPr>
          <a:xfrm>
            <a:off x="552938" y="2193149"/>
            <a:ext cx="2575032" cy="369332"/>
          </a:xfrm>
          <a:prstGeom prst="rect">
            <a:avLst/>
          </a:prstGeom>
          <a:noFill/>
        </p:spPr>
        <p:txBody>
          <a:bodyPr wrap="square" rtlCol="0">
            <a:spAutoFit/>
          </a:bodyPr>
          <a:lstStyle/>
          <a:p>
            <a:r>
              <a:rPr kumimoji="1" lang="ja-JP" altLang="en-US" dirty="0">
                <a:solidFill>
                  <a:srgbClr val="639A92"/>
                </a:solidFill>
                <a:effectLst>
                  <a:glow rad="101600">
                    <a:schemeClr val="bg1">
                      <a:alpha val="60000"/>
                    </a:schemeClr>
                  </a:glow>
                </a:effectLst>
                <a:latin typeface="HGP創英角ｺﾞｼｯｸUB" panose="020B0900000000000000" pitchFamily="50" charset="-128"/>
                <a:ea typeface="HGP創英角ｺﾞｼｯｸUB" panose="020B0900000000000000" pitchFamily="50" charset="-128"/>
              </a:rPr>
              <a:t>全４回　オンライン開催</a:t>
            </a:r>
          </a:p>
        </p:txBody>
      </p:sp>
      <p:sp>
        <p:nvSpPr>
          <p:cNvPr id="7" name="テキスト ボックス 6">
            <a:extLst>
              <a:ext uri="{FF2B5EF4-FFF2-40B4-BE49-F238E27FC236}">
                <a16:creationId xmlns:a16="http://schemas.microsoft.com/office/drawing/2014/main" id="{C9ACD112-3BF5-CAF7-7429-EC0B6B2F52EB}"/>
              </a:ext>
            </a:extLst>
          </p:cNvPr>
          <p:cNvSpPr txBox="1"/>
          <p:nvPr/>
        </p:nvSpPr>
        <p:spPr>
          <a:xfrm>
            <a:off x="1256993" y="10211233"/>
            <a:ext cx="3157560" cy="507127"/>
          </a:xfrm>
          <a:prstGeom prst="rect">
            <a:avLst/>
          </a:prstGeom>
          <a:noFill/>
        </p:spPr>
        <p:txBody>
          <a:bodyPr wrap="square" rtlCol="0">
            <a:spAutoFit/>
          </a:bodyPr>
          <a:lstStyle/>
          <a:p>
            <a:pPr>
              <a:lnSpc>
                <a:spcPct val="110000"/>
              </a:lnSpc>
            </a:pPr>
            <a:r>
              <a:rPr kumimoji="1" lang="en-US" altLang="ja-JP" sz="826"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a:t>
            </a:r>
            <a:r>
              <a:rPr kumimoji="1" lang="ja-JP" altLang="en-US" sz="826"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株</a:t>
            </a:r>
            <a:r>
              <a:rPr kumimoji="1" lang="en-US" altLang="ja-JP" sz="826"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)MEETUP STOCK</a:t>
            </a:r>
            <a:r>
              <a:rPr kumimoji="1" lang="ja-JP" altLang="en-US" sz="826" dirty="0">
                <a:solidFill>
                  <a:schemeClr val="tx1">
                    <a:lumMod val="75000"/>
                    <a:lumOff val="25000"/>
                  </a:schemeClr>
                </a:solidFill>
                <a:latin typeface="UD デジタル 教科書体 N-R" panose="02020400000000000000" pitchFamily="17" charset="-128"/>
                <a:ea typeface="UD デジタル 教科書体 N-R" panose="02020400000000000000" pitchFamily="17" charset="-128"/>
              </a:rPr>
              <a:t>は東北大学発ベンチャー企業です。東北大学大学院医学系研究科を拠点に看護師のプロフェッショナリズム開発を促進する研修を企画・運営しています。</a:t>
            </a:r>
          </a:p>
        </p:txBody>
      </p:sp>
      <p:grpSp>
        <p:nvGrpSpPr>
          <p:cNvPr id="27" name="Group 108">
            <a:extLst>
              <a:ext uri="{FF2B5EF4-FFF2-40B4-BE49-F238E27FC236}">
                <a16:creationId xmlns:a16="http://schemas.microsoft.com/office/drawing/2014/main" id="{5CF262E8-989B-E643-2EEA-439A616898BF}"/>
              </a:ext>
            </a:extLst>
          </p:cNvPr>
          <p:cNvGrpSpPr/>
          <p:nvPr/>
        </p:nvGrpSpPr>
        <p:grpSpPr>
          <a:xfrm>
            <a:off x="4473172" y="10459898"/>
            <a:ext cx="2845595" cy="237673"/>
            <a:chOff x="3931586" y="9113830"/>
            <a:chExt cx="2901299" cy="273758"/>
          </a:xfrm>
        </p:grpSpPr>
        <p:sp>
          <p:nvSpPr>
            <p:cNvPr id="28" name="TextBox 105">
              <a:extLst>
                <a:ext uri="{FF2B5EF4-FFF2-40B4-BE49-F238E27FC236}">
                  <a16:creationId xmlns:a16="http://schemas.microsoft.com/office/drawing/2014/main" id="{402D6A6C-7814-34AA-4259-2DD067F1112A}"/>
                </a:ext>
              </a:extLst>
            </p:cNvPr>
            <p:cNvSpPr txBox="1"/>
            <p:nvPr/>
          </p:nvSpPr>
          <p:spPr>
            <a:xfrm>
              <a:off x="4191405" y="9127913"/>
              <a:ext cx="2641480" cy="259675"/>
            </a:xfrm>
            <a:prstGeom prst="rect">
              <a:avLst/>
            </a:prstGeom>
            <a:noFill/>
          </p:spPr>
          <p:txBody>
            <a:bodyPr wrap="square">
              <a:spAutoFit/>
            </a:bodyPr>
            <a:lstStyle/>
            <a:p>
              <a:r>
                <a:rPr lang="ja-JP"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a:t>
              </a:r>
              <a:r>
                <a:rPr lang="en-US" altLang="ja-JP"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980-0815</a:t>
              </a:r>
              <a:r>
                <a:rPr lang="ja-JP"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　</a:t>
              </a:r>
              <a:r>
                <a:rPr lang="zh-CN"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仙台市青葉区</a:t>
              </a:r>
              <a:r>
                <a:rPr lang="ja-JP"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花壇４</a:t>
              </a:r>
              <a:r>
                <a:rPr lang="en-US" altLang="ja-JP"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a:t>
              </a:r>
              <a:r>
                <a:rPr lang="ja-JP"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４０</a:t>
              </a:r>
              <a:r>
                <a:rPr lang="en-US" altLang="ja-JP"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a:t>
              </a:r>
              <a:r>
                <a:rPr lang="ja-JP"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１０</a:t>
              </a:r>
              <a:endParaRPr lang="zh-CN"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endParaRPr>
            </a:p>
          </p:txBody>
        </p:sp>
        <p:pic>
          <p:nvPicPr>
            <p:cNvPr id="29" name="Graphic 107">
              <a:extLst>
                <a:ext uri="{FF2B5EF4-FFF2-40B4-BE49-F238E27FC236}">
                  <a16:creationId xmlns:a16="http://schemas.microsoft.com/office/drawing/2014/main" id="{7712143F-DA44-5C71-8CDF-29C267BEADC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31586" y="9113830"/>
              <a:ext cx="259819" cy="272565"/>
            </a:xfrm>
            <a:prstGeom prst="rect">
              <a:avLst/>
            </a:prstGeom>
          </p:spPr>
        </p:pic>
      </p:grpSp>
      <p:grpSp>
        <p:nvGrpSpPr>
          <p:cNvPr id="30" name="Group 112">
            <a:extLst>
              <a:ext uri="{FF2B5EF4-FFF2-40B4-BE49-F238E27FC236}">
                <a16:creationId xmlns:a16="http://schemas.microsoft.com/office/drawing/2014/main" id="{AD26404C-9210-8390-29A4-55E0A441C2BA}"/>
              </a:ext>
            </a:extLst>
          </p:cNvPr>
          <p:cNvGrpSpPr/>
          <p:nvPr/>
        </p:nvGrpSpPr>
        <p:grpSpPr>
          <a:xfrm>
            <a:off x="4473173" y="10172533"/>
            <a:ext cx="2893084" cy="254832"/>
            <a:chOff x="3931589" y="8815961"/>
            <a:chExt cx="3678356" cy="324000"/>
          </a:xfrm>
        </p:grpSpPr>
        <p:sp>
          <p:nvSpPr>
            <p:cNvPr id="31" name="TextBox 106">
              <a:extLst>
                <a:ext uri="{FF2B5EF4-FFF2-40B4-BE49-F238E27FC236}">
                  <a16:creationId xmlns:a16="http://schemas.microsoft.com/office/drawing/2014/main" id="{DC54419A-0F61-8DFF-7FBC-5FA3290720C6}"/>
                </a:ext>
              </a:extLst>
            </p:cNvPr>
            <p:cNvSpPr txBox="1"/>
            <p:nvPr/>
          </p:nvSpPr>
          <p:spPr>
            <a:xfrm>
              <a:off x="4255584" y="8852752"/>
              <a:ext cx="3354361" cy="286638"/>
            </a:xfrm>
            <a:prstGeom prst="rect">
              <a:avLst/>
            </a:prstGeom>
            <a:noFill/>
          </p:spPr>
          <p:txBody>
            <a:bodyPr wrap="square">
              <a:spAutoFit/>
            </a:bodyPr>
            <a:lstStyle/>
            <a:p>
              <a:r>
                <a:rPr lang="en-US" altLang="zh-CN"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hlinkClick r:id="rId7">
                    <a:extLst>
                      <a:ext uri="{A12FA001-AC4F-418D-AE19-62706E023703}">
                        <ahyp:hlinkClr xmlns:ahyp="http://schemas.microsoft.com/office/drawing/2018/hyperlinkcolor" val="tx"/>
                      </a:ext>
                    </a:extLst>
                  </a:hlinkClick>
                </a:rPr>
                <a:t>info@meetupstock.co.jp</a:t>
              </a:r>
              <a:r>
                <a:rPr lang="ja-JP"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rPr>
                <a:t>（お問い合わせ窓口）</a:t>
              </a:r>
              <a:endParaRPr lang="zh-CN" altLang="en-US"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endParaRPr>
            </a:p>
          </p:txBody>
        </p:sp>
        <p:pic>
          <p:nvPicPr>
            <p:cNvPr id="32" name="Graphic 111">
              <a:extLst>
                <a:ext uri="{FF2B5EF4-FFF2-40B4-BE49-F238E27FC236}">
                  <a16:creationId xmlns:a16="http://schemas.microsoft.com/office/drawing/2014/main" id="{3D5D866B-A4CD-8E59-9F0C-C74AFE72E4F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931589" y="8815961"/>
              <a:ext cx="324000" cy="324000"/>
            </a:xfrm>
            <a:prstGeom prst="rect">
              <a:avLst/>
            </a:prstGeom>
          </p:spPr>
        </p:pic>
      </p:grpSp>
      <p:grpSp>
        <p:nvGrpSpPr>
          <p:cNvPr id="33" name="Group 114">
            <a:extLst>
              <a:ext uri="{FF2B5EF4-FFF2-40B4-BE49-F238E27FC236}">
                <a16:creationId xmlns:a16="http://schemas.microsoft.com/office/drawing/2014/main" id="{ED585C00-D8B7-2593-B1E3-021A32673860}"/>
              </a:ext>
            </a:extLst>
          </p:cNvPr>
          <p:cNvGrpSpPr/>
          <p:nvPr/>
        </p:nvGrpSpPr>
        <p:grpSpPr>
          <a:xfrm>
            <a:off x="4473172" y="9887003"/>
            <a:ext cx="2027480" cy="254831"/>
            <a:chOff x="4181233" y="9713301"/>
            <a:chExt cx="2577800" cy="324000"/>
          </a:xfrm>
        </p:grpSpPr>
        <p:sp>
          <p:nvSpPr>
            <p:cNvPr id="34" name="TextBox 104">
              <a:extLst>
                <a:ext uri="{FF2B5EF4-FFF2-40B4-BE49-F238E27FC236}">
                  <a16:creationId xmlns:a16="http://schemas.microsoft.com/office/drawing/2014/main" id="{A5AEA3C5-2C6C-AE70-A9F7-E977F54112E4}"/>
                </a:ext>
              </a:extLst>
            </p:cNvPr>
            <p:cNvSpPr txBox="1"/>
            <p:nvPr/>
          </p:nvSpPr>
          <p:spPr>
            <a:xfrm>
              <a:off x="4505230" y="9731798"/>
              <a:ext cx="2253803" cy="286639"/>
            </a:xfrm>
            <a:prstGeom prst="rect">
              <a:avLst/>
            </a:prstGeom>
            <a:noFill/>
          </p:spPr>
          <p:txBody>
            <a:bodyPr wrap="square">
              <a:spAutoFit/>
            </a:bodyPr>
            <a:lstStyle/>
            <a:p>
              <a:r>
                <a:rPr lang="en-NZ" altLang="ja-JP"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hlinkClick r:id="rId10">
                    <a:extLst>
                      <a:ext uri="{A12FA001-AC4F-418D-AE19-62706E023703}">
                        <ahyp:hlinkClr xmlns:ahyp="http://schemas.microsoft.com/office/drawing/2018/hyperlinkcolor" val="tx"/>
                      </a:ext>
                    </a:extLst>
                  </a:hlinkClick>
                </a:rPr>
                <a:t>https://meetupstock.co.jp/</a:t>
              </a:r>
              <a:endParaRPr lang="en-NZ" altLang="ja-JP" sz="865" dirty="0">
                <a:solidFill>
                  <a:schemeClr val="tx1">
                    <a:lumMod val="75000"/>
                    <a:lumOff val="25000"/>
                  </a:schemeClr>
                </a:solidFill>
                <a:latin typeface="UD デジタル 教科書体 NP-R" panose="02020400000000000000" pitchFamily="18" charset="-128"/>
                <a:ea typeface="UD デジタル 教科書体 NP-R" panose="02020400000000000000" pitchFamily="18" charset="-128"/>
              </a:endParaRPr>
            </a:p>
          </p:txBody>
        </p:sp>
        <p:pic>
          <p:nvPicPr>
            <p:cNvPr id="35" name="Graphic 113">
              <a:extLst>
                <a:ext uri="{FF2B5EF4-FFF2-40B4-BE49-F238E27FC236}">
                  <a16:creationId xmlns:a16="http://schemas.microsoft.com/office/drawing/2014/main" id="{E0385B5F-88FF-CB38-DABD-C17FE0F8D1E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81233" y="9713301"/>
              <a:ext cx="324000" cy="324000"/>
            </a:xfrm>
            <a:prstGeom prst="rect">
              <a:avLst/>
            </a:prstGeom>
          </p:spPr>
        </p:pic>
      </p:grpSp>
      <p:sp>
        <p:nvSpPr>
          <p:cNvPr id="36" name="テキスト ボックス 29">
            <a:extLst>
              <a:ext uri="{FF2B5EF4-FFF2-40B4-BE49-F238E27FC236}">
                <a16:creationId xmlns:a16="http://schemas.microsoft.com/office/drawing/2014/main" id="{A1BE383A-2B93-5D24-D0FA-2A028E268359}"/>
              </a:ext>
            </a:extLst>
          </p:cNvPr>
          <p:cNvSpPr txBox="1"/>
          <p:nvPr/>
        </p:nvSpPr>
        <p:spPr>
          <a:xfrm>
            <a:off x="1266169" y="9895403"/>
            <a:ext cx="3094382" cy="382733"/>
          </a:xfrm>
          <a:prstGeom prst="rect">
            <a:avLst/>
          </a:prstGeom>
          <a:noFill/>
        </p:spPr>
        <p:txBody>
          <a:bodyPr wrap="square" rtlCol="0">
            <a:spAutoFit/>
          </a:bodyPr>
          <a:lstStyle/>
          <a:p>
            <a:r>
              <a:rPr kumimoji="1" lang="ja-JP" altLang="en-US" sz="1573" dirty="0">
                <a:solidFill>
                  <a:schemeClr val="tx1">
                    <a:lumMod val="85000"/>
                    <a:lumOff val="15000"/>
                  </a:schemeClr>
                </a:solidFill>
                <a:latin typeface="Eras Bold ITC" panose="020B0907030504020204" pitchFamily="34" charset="0"/>
                <a:ea typeface="HGP創英角ｺﾞｼｯｸUB" panose="020B0900000000000000" pitchFamily="50" charset="-128"/>
              </a:rPr>
              <a:t>株式会社 </a:t>
            </a:r>
            <a:r>
              <a:rPr kumimoji="1" lang="en-US" altLang="ja-JP" i="1" dirty="0">
                <a:solidFill>
                  <a:srgbClr val="145679"/>
                </a:solidFill>
                <a:latin typeface="Arial Black" panose="020B0A04020102020204" pitchFamily="34" charset="0"/>
                <a:ea typeface="HGP創英角ｺﾞｼｯｸUB" panose="020B0900000000000000" pitchFamily="50" charset="-128"/>
                <a:cs typeface="Eras Bold ITC" panose="020B0907030504020204" pitchFamily="34" charset="0"/>
              </a:rPr>
              <a:t>MEETUP STOCK</a:t>
            </a:r>
            <a:endParaRPr kumimoji="1" lang="ja-JP" altLang="en-US" sz="1573" i="1" dirty="0">
              <a:solidFill>
                <a:srgbClr val="145679"/>
              </a:solidFill>
              <a:latin typeface="Arial Black" panose="020B0A04020102020204" pitchFamily="34" charset="0"/>
              <a:ea typeface="HGP創英角ｺﾞｼｯｸUB" panose="020B0900000000000000" pitchFamily="50" charset="-128"/>
              <a:cs typeface="Eras Bold ITC" panose="020B0907030504020204" pitchFamily="34" charset="0"/>
            </a:endParaRPr>
          </a:p>
        </p:txBody>
      </p:sp>
      <p:pic>
        <p:nvPicPr>
          <p:cNvPr id="37" name="図 36">
            <a:extLst>
              <a:ext uri="{FF2B5EF4-FFF2-40B4-BE49-F238E27FC236}">
                <a16:creationId xmlns:a16="http://schemas.microsoft.com/office/drawing/2014/main" id="{20A3BD82-5B3F-FAA9-5E7A-3A22DC7F9EF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31" y="9950261"/>
            <a:ext cx="1218989" cy="914770"/>
          </a:xfrm>
          <a:prstGeom prst="rect">
            <a:avLst/>
          </a:prstGeom>
        </p:spPr>
      </p:pic>
      <p:pic>
        <p:nvPicPr>
          <p:cNvPr id="38" name="Graphic 134">
            <a:extLst>
              <a:ext uri="{FF2B5EF4-FFF2-40B4-BE49-F238E27FC236}">
                <a16:creationId xmlns:a16="http://schemas.microsoft.com/office/drawing/2014/main" id="{CED9B07E-1E1C-22A9-9751-889D6FE0EF1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577" y="9719891"/>
            <a:ext cx="7559987" cy="162478"/>
          </a:xfrm>
          <a:prstGeom prst="rect">
            <a:avLst/>
          </a:prstGeom>
        </p:spPr>
      </p:pic>
      <p:pic>
        <p:nvPicPr>
          <p:cNvPr id="6" name="図 5">
            <a:extLst>
              <a:ext uri="{FF2B5EF4-FFF2-40B4-BE49-F238E27FC236}">
                <a16:creationId xmlns:a16="http://schemas.microsoft.com/office/drawing/2014/main" id="{2182D1C4-2E75-AA0D-5ABE-DAD50FC7B9F0}"/>
              </a:ext>
            </a:extLst>
          </p:cNvPr>
          <p:cNvPicPr>
            <a:picLocks noChangeAspect="1"/>
          </p:cNvPicPr>
          <p:nvPr/>
        </p:nvPicPr>
        <p:blipFill rotWithShape="1">
          <a:blip r:embed="rId16"/>
          <a:srcRect l="12299" t="12681" r="12045"/>
          <a:stretch/>
        </p:blipFill>
        <p:spPr>
          <a:xfrm>
            <a:off x="5887022" y="4115792"/>
            <a:ext cx="1570027" cy="1991357"/>
          </a:xfrm>
          <a:prstGeom prst="rect">
            <a:avLst/>
          </a:prstGeom>
        </p:spPr>
      </p:pic>
      <p:sp>
        <p:nvSpPr>
          <p:cNvPr id="8" name="テキスト ボックス 7">
            <a:extLst>
              <a:ext uri="{FF2B5EF4-FFF2-40B4-BE49-F238E27FC236}">
                <a16:creationId xmlns:a16="http://schemas.microsoft.com/office/drawing/2014/main" id="{681BE038-BB32-55B6-3B69-CF228737D0D3}"/>
              </a:ext>
            </a:extLst>
          </p:cNvPr>
          <p:cNvSpPr txBox="1"/>
          <p:nvPr/>
        </p:nvSpPr>
        <p:spPr>
          <a:xfrm>
            <a:off x="344392" y="5320625"/>
            <a:ext cx="3635185" cy="276999"/>
          </a:xfrm>
          <a:prstGeom prst="rect">
            <a:avLst/>
          </a:prstGeom>
          <a:noFill/>
        </p:spPr>
        <p:txBody>
          <a:bodyPr wrap="square" rtlCol="0">
            <a:spAutoFit/>
          </a:bodyPr>
          <a:lstStyle/>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チーム医療における看護師の役割と責務</a:t>
            </a:r>
            <a:endParaRPr kumimoji="1" lang="en-US" altLang="ja-JP"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endParaRPr>
          </a:p>
        </p:txBody>
      </p:sp>
      <p:sp>
        <p:nvSpPr>
          <p:cNvPr id="13" name="テキスト ボックス 12">
            <a:extLst>
              <a:ext uri="{FF2B5EF4-FFF2-40B4-BE49-F238E27FC236}">
                <a16:creationId xmlns:a16="http://schemas.microsoft.com/office/drawing/2014/main" id="{59C269CB-38EE-8C72-372F-DB8A0853FDA7}"/>
              </a:ext>
            </a:extLst>
          </p:cNvPr>
          <p:cNvSpPr txBox="1"/>
          <p:nvPr/>
        </p:nvSpPr>
        <p:spPr>
          <a:xfrm>
            <a:off x="334867" y="7110761"/>
            <a:ext cx="3659014" cy="461665"/>
          </a:xfrm>
          <a:prstGeom prst="rect">
            <a:avLst/>
          </a:prstGeom>
          <a:noFill/>
        </p:spPr>
        <p:txBody>
          <a:bodyPr wrap="square" rtlCol="0">
            <a:spAutoFit/>
          </a:bodyPr>
          <a:lstStyle/>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看護師と看護補助者との協働における課題</a:t>
            </a:r>
            <a:endParaRPr kumimoji="1" lang="en-US" altLang="ja-JP"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endParaRPr>
          </a:p>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－看護補助者の制度的位置づけについて考える－</a:t>
            </a:r>
          </a:p>
        </p:txBody>
      </p:sp>
      <p:sp>
        <p:nvSpPr>
          <p:cNvPr id="14" name="テキスト ボックス 13">
            <a:extLst>
              <a:ext uri="{FF2B5EF4-FFF2-40B4-BE49-F238E27FC236}">
                <a16:creationId xmlns:a16="http://schemas.microsoft.com/office/drawing/2014/main" id="{B0CC4B1D-279D-F576-47CB-38FBAA390F4A}"/>
              </a:ext>
            </a:extLst>
          </p:cNvPr>
          <p:cNvSpPr txBox="1"/>
          <p:nvPr/>
        </p:nvSpPr>
        <p:spPr>
          <a:xfrm>
            <a:off x="3974888" y="6245222"/>
            <a:ext cx="3600000" cy="1375698"/>
          </a:xfrm>
          <a:prstGeom prst="rect">
            <a:avLst/>
          </a:prstGeom>
          <a:noFill/>
        </p:spPr>
        <p:txBody>
          <a:bodyPr wrap="square">
            <a:spAutoFit/>
          </a:bodyPr>
          <a:lstStyle/>
          <a:p>
            <a:pPr defTabSz="503423">
              <a:lnSpc>
                <a:spcPct val="120000"/>
              </a:lnSpc>
              <a:buSzPct val="70000"/>
              <a:defRPr/>
            </a:pP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全国訪問看護事業協会理事、厚生労働省「新たな看護のあり方に関する検討会」委員などを務める。主な著書に</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医行為をめぐる法制度論的問題状況</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（年報医事法学</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号・</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2004</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「特定看護師（仮称）」から「特定行為に係る看護師の研修制度」へ　法制化の評価とその問題点</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（看護管理第</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27</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巻</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号・</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2017</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看護をめぐる法と制度（第４版）</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（ナーシング・グラフィカ、</a:t>
            </a:r>
            <a:r>
              <a:rPr lang="en-US" altLang="ja-JP"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2023</a:t>
            </a:r>
            <a:r>
              <a:rPr lang="ja-JP" altLang="en-US" sz="10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）など多数。</a:t>
            </a:r>
          </a:p>
        </p:txBody>
      </p:sp>
      <p:sp>
        <p:nvSpPr>
          <p:cNvPr id="17" name="Rectangle: Rounded Corners 249">
            <a:extLst>
              <a:ext uri="{FF2B5EF4-FFF2-40B4-BE49-F238E27FC236}">
                <a16:creationId xmlns:a16="http://schemas.microsoft.com/office/drawing/2014/main" id="{D640415B-EA3B-923A-924C-B81D180DDD47}"/>
              </a:ext>
            </a:extLst>
          </p:cNvPr>
          <p:cNvSpPr/>
          <p:nvPr/>
        </p:nvSpPr>
        <p:spPr>
          <a:xfrm>
            <a:off x="350401" y="4154009"/>
            <a:ext cx="600677" cy="204915"/>
          </a:xfrm>
          <a:prstGeom prst="roundRect">
            <a:avLst/>
          </a:prstGeom>
          <a:solidFill>
            <a:srgbClr val="0C9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18" name="TextBox 250">
            <a:extLst>
              <a:ext uri="{FF2B5EF4-FFF2-40B4-BE49-F238E27FC236}">
                <a16:creationId xmlns:a16="http://schemas.microsoft.com/office/drawing/2014/main" id="{E0720541-A254-AAA8-45DE-46851ECB7DC9}"/>
              </a:ext>
            </a:extLst>
          </p:cNvPr>
          <p:cNvSpPr txBox="1"/>
          <p:nvPr/>
        </p:nvSpPr>
        <p:spPr>
          <a:xfrm>
            <a:off x="321592" y="4140934"/>
            <a:ext cx="658294" cy="237629"/>
          </a:xfrm>
          <a:prstGeom prst="rect">
            <a:avLst/>
          </a:prstGeom>
          <a:noFill/>
        </p:spPr>
        <p:txBody>
          <a:bodyPr wrap="square">
            <a:spAutoFit/>
          </a:bodyPr>
          <a:lstStyle/>
          <a:p>
            <a:pPr algn="ctr"/>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第１回</a:t>
            </a:r>
            <a:endParaRPr lang="en-NZ" sz="944" dirty="0">
              <a:solidFill>
                <a:schemeClr val="bg1"/>
              </a:solidFill>
            </a:endParaRPr>
          </a:p>
        </p:txBody>
      </p:sp>
      <p:sp>
        <p:nvSpPr>
          <p:cNvPr id="19" name="TextBox 300">
            <a:extLst>
              <a:ext uri="{FF2B5EF4-FFF2-40B4-BE49-F238E27FC236}">
                <a16:creationId xmlns:a16="http://schemas.microsoft.com/office/drawing/2014/main" id="{2C8F5727-63A7-C728-69F4-573F34ABEFE5}"/>
              </a:ext>
            </a:extLst>
          </p:cNvPr>
          <p:cNvSpPr txBox="1"/>
          <p:nvPr/>
        </p:nvSpPr>
        <p:spPr>
          <a:xfrm>
            <a:off x="934014" y="4140926"/>
            <a:ext cx="2943797" cy="253916"/>
          </a:xfrm>
          <a:prstGeom prst="rect">
            <a:avLst/>
          </a:prstGeom>
          <a:noFill/>
        </p:spPr>
        <p:txBody>
          <a:bodyPr wrap="square">
            <a:spAutoFit/>
          </a:bodyPr>
          <a:lstStyle/>
          <a:p>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2023</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年</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11</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月</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30</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日（木） </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８：０</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0</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a:t>
            </a:r>
            <a:r>
              <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19</a:t>
            </a:r>
            <a:r>
              <a:rPr kumimoji="1" lang="ja-JP" altLang="en-US"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：３０　</a:t>
            </a:r>
            <a:endParaRPr kumimoji="1" lang="en-US" altLang="ja-JP" sz="105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endParaRPr>
          </a:p>
        </p:txBody>
      </p:sp>
      <p:sp>
        <p:nvSpPr>
          <p:cNvPr id="20" name="テキスト ボックス 19">
            <a:extLst>
              <a:ext uri="{FF2B5EF4-FFF2-40B4-BE49-F238E27FC236}">
                <a16:creationId xmlns:a16="http://schemas.microsoft.com/office/drawing/2014/main" id="{8EF4447C-E666-A177-BC9C-1EC39016D46E}"/>
              </a:ext>
            </a:extLst>
          </p:cNvPr>
          <p:cNvSpPr txBox="1"/>
          <p:nvPr/>
        </p:nvSpPr>
        <p:spPr>
          <a:xfrm>
            <a:off x="334867" y="4388846"/>
            <a:ext cx="2783578" cy="461665"/>
          </a:xfrm>
          <a:prstGeom prst="rect">
            <a:avLst/>
          </a:prstGeom>
          <a:noFill/>
        </p:spPr>
        <p:txBody>
          <a:bodyPr wrap="square" rtlCol="0">
            <a:spAutoFit/>
          </a:bodyPr>
          <a:lstStyle/>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看護師に関わる現行法の理解、</a:t>
            </a:r>
            <a:endParaRPr kumimoji="1" lang="en-US" altLang="ja-JP"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endParaRPr>
          </a:p>
          <a:p>
            <a:r>
              <a:rPr kumimoji="1" lang="ja-JP" altLang="en-US"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rPr>
              <a:t>医療提供の理念と医療提供者の責務</a:t>
            </a:r>
            <a:endParaRPr kumimoji="1" lang="en-US" altLang="ja-JP" sz="1200" dirty="0">
              <a:solidFill>
                <a:schemeClr val="tx1">
                  <a:lumMod val="75000"/>
                  <a:lumOff val="25000"/>
                </a:schemeClr>
              </a:solidFill>
              <a:latin typeface="UD デジタル 教科書体 NP-B" panose="02020700000000000000" pitchFamily="18" charset="-128"/>
              <a:ea typeface="UD デジタル 教科書体 NP-B" panose="02020700000000000000" pitchFamily="18" charset="-128"/>
            </a:endParaRPr>
          </a:p>
        </p:txBody>
      </p:sp>
      <p:sp>
        <p:nvSpPr>
          <p:cNvPr id="22" name="テキスト ボックス 21">
            <a:extLst>
              <a:ext uri="{FF2B5EF4-FFF2-40B4-BE49-F238E27FC236}">
                <a16:creationId xmlns:a16="http://schemas.microsoft.com/office/drawing/2014/main" id="{2BE3747C-0103-C106-749D-41E400B1BDFB}"/>
              </a:ext>
            </a:extLst>
          </p:cNvPr>
          <p:cNvSpPr txBox="1"/>
          <p:nvPr/>
        </p:nvSpPr>
        <p:spPr>
          <a:xfrm>
            <a:off x="285874" y="707393"/>
            <a:ext cx="3910012" cy="502573"/>
          </a:xfrm>
          <a:prstGeom prst="rect">
            <a:avLst/>
          </a:prstGeom>
          <a:noFill/>
        </p:spPr>
        <p:txBody>
          <a:bodyPr wrap="square">
            <a:spAutoFit/>
          </a:bodyPr>
          <a:lstStyle/>
          <a:p>
            <a:pPr marL="0" marR="0" lvl="0" indent="0" defTabSz="457200" rtl="0" eaLnBrk="1" fontAlgn="auto" latinLnBrk="0" hangingPunct="1">
              <a:lnSpc>
                <a:spcPts val="3500"/>
              </a:lnSpc>
              <a:spcBef>
                <a:spcPts val="849"/>
              </a:spcBef>
              <a:spcAft>
                <a:spcPts val="0"/>
              </a:spcAft>
              <a:buClrTx/>
              <a:buSzTx/>
              <a:buFontTx/>
              <a:buNone/>
              <a:tabLst/>
              <a:defRPr/>
            </a:pPr>
            <a:r>
              <a:rPr kumimoji="0" lang="ja-JP" altLang="en-US" sz="2000" b="0" i="0" u="none" strike="noStrike" kern="1200" cap="none" spc="0" normalizeH="0" baseline="0" noProof="0" dirty="0">
                <a:ln>
                  <a:noFill/>
                </a:ln>
                <a:solidFill>
                  <a:schemeClr val="tx1">
                    <a:lumMod val="75000"/>
                    <a:lumOff val="25000"/>
                  </a:schemeClr>
                </a:solidFill>
                <a:effectLst>
                  <a:glow rad="139700">
                    <a:prstClr val="white">
                      <a:alpha val="98000"/>
                    </a:prstClr>
                  </a:glow>
                </a:effectLst>
                <a:uLnTx/>
                <a:uFillTx/>
                <a:latin typeface="UD デジタル 教科書体 NP-B" panose="02020700000000000000" pitchFamily="18" charset="-128"/>
                <a:ea typeface="UD デジタル 教科書体 NP-B" panose="02020700000000000000" pitchFamily="18" charset="-128"/>
                <a:cs typeface="+mn-cs"/>
              </a:rPr>
              <a:t>看護管理セミナー</a:t>
            </a:r>
            <a:endParaRPr kumimoji="0" lang="en-US" altLang="ja-JP" sz="2000" b="0" i="0" u="none" strike="noStrike" kern="1200" cap="none" spc="0" normalizeH="0" baseline="0" noProof="0" dirty="0">
              <a:ln>
                <a:noFill/>
              </a:ln>
              <a:solidFill>
                <a:schemeClr val="tx1">
                  <a:lumMod val="75000"/>
                  <a:lumOff val="25000"/>
                </a:schemeClr>
              </a:solidFill>
              <a:effectLst>
                <a:glow rad="139700">
                  <a:prstClr val="white">
                    <a:alpha val="98000"/>
                  </a:prstClr>
                </a:glow>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23" name="Rectangle: Rounded Corners 249">
            <a:extLst>
              <a:ext uri="{FF2B5EF4-FFF2-40B4-BE49-F238E27FC236}">
                <a16:creationId xmlns:a16="http://schemas.microsoft.com/office/drawing/2014/main" id="{9F4764B5-30C7-173C-54A7-0B7790C2F85B}"/>
              </a:ext>
            </a:extLst>
          </p:cNvPr>
          <p:cNvSpPr/>
          <p:nvPr/>
        </p:nvSpPr>
        <p:spPr>
          <a:xfrm>
            <a:off x="350401" y="5067496"/>
            <a:ext cx="600677" cy="204915"/>
          </a:xfrm>
          <a:prstGeom prst="roundRect">
            <a:avLst/>
          </a:prstGeom>
          <a:solidFill>
            <a:srgbClr val="0C9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24" name="TextBox 250">
            <a:extLst>
              <a:ext uri="{FF2B5EF4-FFF2-40B4-BE49-F238E27FC236}">
                <a16:creationId xmlns:a16="http://schemas.microsoft.com/office/drawing/2014/main" id="{0B7DE2AB-ED0B-AD5E-D1A8-6DEB60673F8B}"/>
              </a:ext>
            </a:extLst>
          </p:cNvPr>
          <p:cNvSpPr txBox="1"/>
          <p:nvPr/>
        </p:nvSpPr>
        <p:spPr>
          <a:xfrm>
            <a:off x="321592" y="5054421"/>
            <a:ext cx="658294" cy="237629"/>
          </a:xfrm>
          <a:prstGeom prst="rect">
            <a:avLst/>
          </a:prstGeom>
          <a:noFill/>
        </p:spPr>
        <p:txBody>
          <a:bodyPr wrap="square">
            <a:spAutoFit/>
          </a:bodyPr>
          <a:lstStyle/>
          <a:p>
            <a:pPr algn="ctr"/>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第２回</a:t>
            </a:r>
            <a:endParaRPr lang="en-NZ" sz="944" dirty="0">
              <a:solidFill>
                <a:schemeClr val="bg1"/>
              </a:solidFill>
            </a:endParaRPr>
          </a:p>
        </p:txBody>
      </p:sp>
      <p:sp>
        <p:nvSpPr>
          <p:cNvPr id="25" name="Rectangle: Rounded Corners 249">
            <a:extLst>
              <a:ext uri="{FF2B5EF4-FFF2-40B4-BE49-F238E27FC236}">
                <a16:creationId xmlns:a16="http://schemas.microsoft.com/office/drawing/2014/main" id="{B23507EA-08E7-7BA8-04F6-AAD56170BD8A}"/>
              </a:ext>
            </a:extLst>
          </p:cNvPr>
          <p:cNvSpPr/>
          <p:nvPr/>
        </p:nvSpPr>
        <p:spPr>
          <a:xfrm>
            <a:off x="350401" y="5955133"/>
            <a:ext cx="600677" cy="204915"/>
          </a:xfrm>
          <a:prstGeom prst="roundRect">
            <a:avLst/>
          </a:prstGeom>
          <a:solidFill>
            <a:srgbClr val="0C9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26" name="TextBox 250">
            <a:extLst>
              <a:ext uri="{FF2B5EF4-FFF2-40B4-BE49-F238E27FC236}">
                <a16:creationId xmlns:a16="http://schemas.microsoft.com/office/drawing/2014/main" id="{9DA92431-8ABF-4817-C78B-53E7C11F5223}"/>
              </a:ext>
            </a:extLst>
          </p:cNvPr>
          <p:cNvSpPr txBox="1"/>
          <p:nvPr/>
        </p:nvSpPr>
        <p:spPr>
          <a:xfrm>
            <a:off x="321592" y="5942058"/>
            <a:ext cx="658294" cy="237629"/>
          </a:xfrm>
          <a:prstGeom prst="rect">
            <a:avLst/>
          </a:prstGeom>
          <a:noFill/>
        </p:spPr>
        <p:txBody>
          <a:bodyPr wrap="square">
            <a:spAutoFit/>
          </a:bodyPr>
          <a:lstStyle/>
          <a:p>
            <a:pPr algn="ctr"/>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第３回</a:t>
            </a:r>
            <a:endParaRPr lang="en-NZ" sz="944" dirty="0">
              <a:solidFill>
                <a:schemeClr val="bg1"/>
              </a:solidFill>
            </a:endParaRPr>
          </a:p>
        </p:txBody>
      </p:sp>
      <p:sp>
        <p:nvSpPr>
          <p:cNvPr id="39" name="Rectangle: Rounded Corners 249">
            <a:extLst>
              <a:ext uri="{FF2B5EF4-FFF2-40B4-BE49-F238E27FC236}">
                <a16:creationId xmlns:a16="http://schemas.microsoft.com/office/drawing/2014/main" id="{8BFB3B35-2528-2CEB-7C52-15E4C2D642C4}"/>
              </a:ext>
            </a:extLst>
          </p:cNvPr>
          <p:cNvSpPr/>
          <p:nvPr/>
        </p:nvSpPr>
        <p:spPr>
          <a:xfrm>
            <a:off x="350401" y="6856003"/>
            <a:ext cx="600677" cy="204915"/>
          </a:xfrm>
          <a:prstGeom prst="roundRect">
            <a:avLst/>
          </a:prstGeom>
          <a:solidFill>
            <a:srgbClr val="0C9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9"/>
          </a:p>
        </p:txBody>
      </p:sp>
      <p:sp>
        <p:nvSpPr>
          <p:cNvPr id="40" name="TextBox 250">
            <a:extLst>
              <a:ext uri="{FF2B5EF4-FFF2-40B4-BE49-F238E27FC236}">
                <a16:creationId xmlns:a16="http://schemas.microsoft.com/office/drawing/2014/main" id="{FB931757-EC60-EB05-1C0C-AB4B6EEFE0DB}"/>
              </a:ext>
            </a:extLst>
          </p:cNvPr>
          <p:cNvSpPr txBox="1"/>
          <p:nvPr/>
        </p:nvSpPr>
        <p:spPr>
          <a:xfrm>
            <a:off x="321592" y="6842928"/>
            <a:ext cx="658294" cy="237629"/>
          </a:xfrm>
          <a:prstGeom prst="rect">
            <a:avLst/>
          </a:prstGeom>
          <a:noFill/>
        </p:spPr>
        <p:txBody>
          <a:bodyPr wrap="square">
            <a:spAutoFit/>
          </a:bodyPr>
          <a:lstStyle/>
          <a:p>
            <a:pPr algn="ctr"/>
            <a:r>
              <a:rPr lang="ja-JP" altLang="en-US" sz="944" dirty="0">
                <a:solidFill>
                  <a:schemeClr val="bg1"/>
                </a:solidFill>
                <a:latin typeface="UD デジタル 教科書体 NP-B" panose="02020700000000000000" pitchFamily="18" charset="-128"/>
                <a:ea typeface="UD デジタル 教科書体 NP-B" panose="02020700000000000000" pitchFamily="18" charset="-128"/>
              </a:rPr>
              <a:t>第４回</a:t>
            </a:r>
            <a:endParaRPr lang="en-NZ" sz="944" dirty="0">
              <a:solidFill>
                <a:schemeClr val="bg1"/>
              </a:solidFill>
            </a:endParaRPr>
          </a:p>
        </p:txBody>
      </p:sp>
      <p:cxnSp>
        <p:nvCxnSpPr>
          <p:cNvPr id="43" name="直線コネクタ 42">
            <a:extLst>
              <a:ext uri="{FF2B5EF4-FFF2-40B4-BE49-F238E27FC236}">
                <a16:creationId xmlns:a16="http://schemas.microsoft.com/office/drawing/2014/main" id="{6BE88C92-5561-EC73-7341-AC4C06C4FC9D}"/>
              </a:ext>
            </a:extLst>
          </p:cNvPr>
          <p:cNvCxnSpPr>
            <a:cxnSpLocks/>
          </p:cNvCxnSpPr>
          <p:nvPr/>
        </p:nvCxnSpPr>
        <p:spPr>
          <a:xfrm>
            <a:off x="466373" y="3623061"/>
            <a:ext cx="0" cy="180000"/>
          </a:xfrm>
          <a:prstGeom prst="line">
            <a:avLst/>
          </a:prstGeom>
          <a:ln w="111125">
            <a:solidFill>
              <a:srgbClr val="639A92"/>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A97031A2-3757-0F8E-8002-CFB0C6AF93C4}"/>
              </a:ext>
            </a:extLst>
          </p:cNvPr>
          <p:cNvSpPr txBox="1"/>
          <p:nvPr/>
        </p:nvSpPr>
        <p:spPr>
          <a:xfrm>
            <a:off x="4163331" y="3548460"/>
            <a:ext cx="1398478" cy="338554"/>
          </a:xfrm>
          <a:prstGeom prst="rect">
            <a:avLst/>
          </a:prstGeom>
          <a:noFill/>
        </p:spPr>
        <p:txBody>
          <a:bodyPr wrap="square" rtlCol="0">
            <a:spAutoFit/>
          </a:bodyPr>
          <a:lstStyle/>
          <a:p>
            <a:r>
              <a:rPr kumimoji="1" lang="ja-JP" altLang="en-US" sz="1600" dirty="0">
                <a:solidFill>
                  <a:srgbClr val="639A92"/>
                </a:solidFill>
                <a:latin typeface="HGP創英角ｺﾞｼｯｸUB" panose="020B0900000000000000" pitchFamily="50" charset="-128"/>
                <a:ea typeface="HGP創英角ｺﾞｼｯｸUB" panose="020B0900000000000000" pitchFamily="50" charset="-128"/>
              </a:rPr>
              <a:t>２　講師</a:t>
            </a:r>
          </a:p>
        </p:txBody>
      </p:sp>
      <p:cxnSp>
        <p:nvCxnSpPr>
          <p:cNvPr id="46" name="直線コネクタ 45">
            <a:extLst>
              <a:ext uri="{FF2B5EF4-FFF2-40B4-BE49-F238E27FC236}">
                <a16:creationId xmlns:a16="http://schemas.microsoft.com/office/drawing/2014/main" id="{A75095DD-BCE9-242F-DA1A-E0308CC4E79B}"/>
              </a:ext>
            </a:extLst>
          </p:cNvPr>
          <p:cNvCxnSpPr>
            <a:cxnSpLocks/>
          </p:cNvCxnSpPr>
          <p:nvPr/>
        </p:nvCxnSpPr>
        <p:spPr>
          <a:xfrm>
            <a:off x="4151652" y="3638805"/>
            <a:ext cx="0" cy="180000"/>
          </a:xfrm>
          <a:prstGeom prst="line">
            <a:avLst/>
          </a:prstGeom>
          <a:ln w="111125">
            <a:solidFill>
              <a:srgbClr val="639A92"/>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EAB47B79-5987-EC44-EAAF-BFB9691644C9}"/>
              </a:ext>
            </a:extLst>
          </p:cNvPr>
          <p:cNvSpPr txBox="1"/>
          <p:nvPr/>
        </p:nvSpPr>
        <p:spPr>
          <a:xfrm>
            <a:off x="4933950" y="7772214"/>
            <a:ext cx="2016000" cy="204928"/>
          </a:xfrm>
          <a:prstGeom prst="rect">
            <a:avLst/>
          </a:prstGeom>
          <a:noFill/>
        </p:spPr>
        <p:txBody>
          <a:bodyPr wrap="square">
            <a:spAutoFit/>
          </a:bodyPr>
          <a:lstStyle/>
          <a:p>
            <a:pPr marL="181092" defTabSz="1006846">
              <a:lnSpc>
                <a:spcPct val="90000"/>
              </a:lnSpc>
              <a:spcBef>
                <a:spcPts val="864"/>
              </a:spcBef>
            </a:pPr>
            <a:r>
              <a:rPr kumimoji="1" lang="ja-JP" altLang="en-US"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資料は</a:t>
            </a:r>
            <a:r>
              <a:rPr kumimoji="1" lang="en-US" altLang="ja-JP"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PDF</a:t>
            </a:r>
            <a:r>
              <a:rPr kumimoji="1" lang="ja-JP" altLang="en-US"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ファイルでダウンロード　</a:t>
            </a:r>
            <a:endParaRPr kumimoji="1" lang="zh-CN" altLang="en-US"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endParaRPr>
          </a:p>
        </p:txBody>
      </p:sp>
      <p:sp>
        <p:nvSpPr>
          <p:cNvPr id="50" name="テキスト ボックス 49">
            <a:extLst>
              <a:ext uri="{FF2B5EF4-FFF2-40B4-BE49-F238E27FC236}">
                <a16:creationId xmlns:a16="http://schemas.microsoft.com/office/drawing/2014/main" id="{9E2C1859-DE2A-17C8-3573-DD73C844A681}"/>
              </a:ext>
            </a:extLst>
          </p:cNvPr>
          <p:cNvSpPr txBox="1"/>
          <p:nvPr/>
        </p:nvSpPr>
        <p:spPr>
          <a:xfrm>
            <a:off x="4927670" y="8141473"/>
            <a:ext cx="2016000" cy="204928"/>
          </a:xfrm>
          <a:prstGeom prst="rect">
            <a:avLst/>
          </a:prstGeom>
          <a:noFill/>
        </p:spPr>
        <p:txBody>
          <a:bodyPr wrap="square">
            <a:spAutoFit/>
          </a:bodyPr>
          <a:lstStyle/>
          <a:p>
            <a:pPr marL="181092" defTabSz="1006846">
              <a:lnSpc>
                <a:spcPct val="90000"/>
              </a:lnSpc>
              <a:spcBef>
                <a:spcPts val="864"/>
              </a:spcBef>
            </a:pPr>
            <a:r>
              <a:rPr kumimoji="1" lang="en-US" altLang="ja-JP"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a:t>
            </a:r>
            <a:r>
              <a:rPr kumimoji="1" lang="ja-JP" altLang="en-US"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数量限定</a:t>
            </a:r>
            <a:r>
              <a:rPr kumimoji="1" lang="en-US" altLang="ja-JP"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a:t>
            </a:r>
            <a:r>
              <a:rPr kumimoji="1" lang="ja-JP" altLang="en-US"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rPr>
              <a:t>　資料郵送サービス付き</a:t>
            </a:r>
            <a:endParaRPr kumimoji="1" lang="en-US" altLang="ja-JP" sz="800" dirty="0">
              <a:solidFill>
                <a:schemeClr val="bg1"/>
              </a:solidFill>
              <a:latin typeface="UD デジタル 教科書体 NK-R" panose="02020400000000000000" pitchFamily="18" charset="-128"/>
              <a:ea typeface="UD デジタル 教科書体 NK-R" panose="02020400000000000000" pitchFamily="18" charset="-128"/>
              <a:cs typeface="UD デジタル 教科書体 NK-R"/>
            </a:endParaRPr>
          </a:p>
        </p:txBody>
      </p:sp>
      <p:sp>
        <p:nvSpPr>
          <p:cNvPr id="54" name="テキスト ボックス 53">
            <a:extLst>
              <a:ext uri="{FF2B5EF4-FFF2-40B4-BE49-F238E27FC236}">
                <a16:creationId xmlns:a16="http://schemas.microsoft.com/office/drawing/2014/main" id="{C0E86FFF-9974-3971-6988-AF1EF69D6E6F}"/>
              </a:ext>
            </a:extLst>
          </p:cNvPr>
          <p:cNvSpPr txBox="1"/>
          <p:nvPr/>
        </p:nvSpPr>
        <p:spPr>
          <a:xfrm>
            <a:off x="5263222" y="7911684"/>
            <a:ext cx="1991344" cy="261610"/>
          </a:xfrm>
          <a:prstGeom prst="rect">
            <a:avLst/>
          </a:prstGeom>
          <a:noFill/>
        </p:spPr>
        <p:txBody>
          <a:bodyPr wrap="square">
            <a:spAutoFit/>
          </a:bodyPr>
          <a:lstStyle/>
          <a:p>
            <a:r>
              <a:rPr kumimoji="1" lang="en-US" altLang="ja-JP"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6,000</a:t>
            </a:r>
            <a:r>
              <a:rPr kumimoji="1" lang="ja-JP" altLang="en-US"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円（税込</a:t>
            </a:r>
            <a:r>
              <a:rPr kumimoji="1" lang="en-US" altLang="ja-JP"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6,600</a:t>
            </a:r>
            <a:r>
              <a:rPr kumimoji="1" lang="ja-JP" altLang="en-US"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円）</a:t>
            </a:r>
            <a:endParaRPr lang="ja-JP" altLang="en-US" dirty="0"/>
          </a:p>
        </p:txBody>
      </p:sp>
      <p:cxnSp>
        <p:nvCxnSpPr>
          <p:cNvPr id="55" name="直線コネクタ 54">
            <a:extLst>
              <a:ext uri="{FF2B5EF4-FFF2-40B4-BE49-F238E27FC236}">
                <a16:creationId xmlns:a16="http://schemas.microsoft.com/office/drawing/2014/main" id="{A8FD926C-8E26-2DC6-315D-FB7C6E63600F}"/>
              </a:ext>
            </a:extLst>
          </p:cNvPr>
          <p:cNvCxnSpPr>
            <a:cxnSpLocks/>
          </p:cNvCxnSpPr>
          <p:nvPr/>
        </p:nvCxnSpPr>
        <p:spPr>
          <a:xfrm>
            <a:off x="3985664" y="7838124"/>
            <a:ext cx="0" cy="180000"/>
          </a:xfrm>
          <a:prstGeom prst="line">
            <a:avLst/>
          </a:prstGeom>
          <a:ln w="111125">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98C570D6-A3A5-5C03-ED78-84B12562BAEF}"/>
              </a:ext>
            </a:extLst>
          </p:cNvPr>
          <p:cNvSpPr txBox="1"/>
          <p:nvPr/>
        </p:nvSpPr>
        <p:spPr>
          <a:xfrm>
            <a:off x="5266083" y="8298153"/>
            <a:ext cx="1991344" cy="261610"/>
          </a:xfrm>
          <a:prstGeom prst="rect">
            <a:avLst/>
          </a:prstGeom>
          <a:noFill/>
        </p:spPr>
        <p:txBody>
          <a:bodyPr wrap="square">
            <a:spAutoFit/>
          </a:bodyPr>
          <a:lstStyle/>
          <a:p>
            <a:r>
              <a:rPr kumimoji="1" lang="en-US" altLang="ja-JP" sz="1100" dirty="0">
                <a:solidFill>
                  <a:prstClr val="white"/>
                </a:solidFill>
                <a:latin typeface="UD デジタル 教科書体 NP-B" panose="02020700000000000000" pitchFamily="18" charset="-128"/>
                <a:ea typeface="UD デジタル 教科書体 NP-B" panose="02020700000000000000" pitchFamily="18" charset="-128"/>
              </a:rPr>
              <a:t>7</a:t>
            </a:r>
            <a:r>
              <a:rPr kumimoji="1" lang="en-US" altLang="ja-JP"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,500</a:t>
            </a:r>
            <a:r>
              <a:rPr kumimoji="1" lang="ja-JP" altLang="en-US"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円（税込</a:t>
            </a:r>
            <a:r>
              <a:rPr kumimoji="1" lang="en-US" altLang="ja-JP" sz="1100" dirty="0">
                <a:solidFill>
                  <a:prstClr val="white"/>
                </a:solidFill>
                <a:latin typeface="UD デジタル 教科書体 NP-B" panose="02020700000000000000" pitchFamily="18" charset="-128"/>
                <a:ea typeface="UD デジタル 教科書体 NP-B" panose="02020700000000000000" pitchFamily="18" charset="-128"/>
              </a:rPr>
              <a:t>8</a:t>
            </a:r>
            <a:r>
              <a:rPr kumimoji="1" lang="en-US" altLang="ja-JP"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,250</a:t>
            </a:r>
            <a:r>
              <a:rPr kumimoji="1" lang="ja-JP" altLang="en-US" sz="1100" b="0"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rPr>
              <a:t>円）</a:t>
            </a:r>
            <a:endParaRPr lang="ja-JP" altLang="en-US" dirty="0"/>
          </a:p>
        </p:txBody>
      </p:sp>
      <p:pic>
        <p:nvPicPr>
          <p:cNvPr id="76" name="図 75">
            <a:extLst>
              <a:ext uri="{FF2B5EF4-FFF2-40B4-BE49-F238E27FC236}">
                <a16:creationId xmlns:a16="http://schemas.microsoft.com/office/drawing/2014/main" id="{0AA6E1B9-D52E-9822-D7DC-530C861EAB0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403807" y="8612175"/>
            <a:ext cx="1002351" cy="1002351"/>
          </a:xfrm>
          <a:prstGeom prst="rect">
            <a:avLst/>
          </a:prstGeom>
        </p:spPr>
      </p:pic>
      <p:sp>
        <p:nvSpPr>
          <p:cNvPr id="77" name="TextBox 133">
            <a:extLst>
              <a:ext uri="{FF2B5EF4-FFF2-40B4-BE49-F238E27FC236}">
                <a16:creationId xmlns:a16="http://schemas.microsoft.com/office/drawing/2014/main" id="{7ABE3211-5DB8-8365-1D58-5F88AD106B82}"/>
              </a:ext>
            </a:extLst>
          </p:cNvPr>
          <p:cNvSpPr txBox="1"/>
          <p:nvPr/>
        </p:nvSpPr>
        <p:spPr>
          <a:xfrm>
            <a:off x="2491849" y="9040625"/>
            <a:ext cx="2889001" cy="323230"/>
          </a:xfrm>
          <a:prstGeom prst="rect">
            <a:avLst/>
          </a:prstGeom>
          <a:noFill/>
        </p:spPr>
        <p:txBody>
          <a:bodyPr wrap="square" rtlCol="0">
            <a:spAutoFit/>
          </a:bodyPr>
          <a:lstStyle/>
          <a:p>
            <a:pPr>
              <a:lnSpc>
                <a:spcPct val="150000"/>
              </a:lnSpc>
            </a:pPr>
            <a:r>
              <a:rPr lang="en-US" altLang="ja-JP" sz="1101" dirty="0">
                <a:solidFill>
                  <a:schemeClr val="tx1">
                    <a:lumMod val="85000"/>
                    <a:lumOff val="15000"/>
                  </a:schemeClr>
                </a:solidFill>
                <a:latin typeface="游ゴシック Medium" panose="020B0500000000000000" pitchFamily="50" charset="-128"/>
                <a:ea typeface="游ゴシック Medium" panose="020B0500000000000000" pitchFamily="50" charset="-128"/>
                <a:hlinkClick r:id="rId10"/>
              </a:rPr>
              <a:t>https://meetupstock.co.jp</a:t>
            </a:r>
            <a:r>
              <a:rPr lang="en-US" altLang="ja-JP" sz="1101" dirty="0">
                <a:solidFill>
                  <a:schemeClr val="tx1">
                    <a:lumMod val="85000"/>
                    <a:lumOff val="15000"/>
                  </a:schemeClr>
                </a:solidFill>
                <a:latin typeface="游ゴシック Medium" panose="020B0500000000000000" pitchFamily="50" charset="-128"/>
                <a:ea typeface="游ゴシック Medium" panose="020B0500000000000000" pitchFamily="50" charset="-128"/>
              </a:rPr>
              <a:t> </a:t>
            </a:r>
            <a:endParaRPr lang="en-NZ" altLang="ja-JP" sz="1101" dirty="0">
              <a:latin typeface="UD デジタル 教科書体 NK-R" panose="02020400000000000000" pitchFamily="18" charset="-128"/>
              <a:ea typeface="UD デジタル 教科書体 NK-R" panose="02020400000000000000" pitchFamily="18" charset="-128"/>
            </a:endParaRPr>
          </a:p>
        </p:txBody>
      </p:sp>
      <p:sp>
        <p:nvSpPr>
          <p:cNvPr id="78" name="テキスト ボックス 13">
            <a:extLst>
              <a:ext uri="{FF2B5EF4-FFF2-40B4-BE49-F238E27FC236}">
                <a16:creationId xmlns:a16="http://schemas.microsoft.com/office/drawing/2014/main" id="{A29B1CC9-6E19-41A9-CEDD-49CB768D2F4A}"/>
              </a:ext>
            </a:extLst>
          </p:cNvPr>
          <p:cNvSpPr txBox="1"/>
          <p:nvPr/>
        </p:nvSpPr>
        <p:spPr>
          <a:xfrm>
            <a:off x="5815301" y="9173599"/>
            <a:ext cx="662459" cy="334194"/>
          </a:xfrm>
          <a:prstGeom prst="rect">
            <a:avLst/>
          </a:prstGeom>
          <a:noFill/>
        </p:spPr>
        <p:txBody>
          <a:bodyPr wrap="square" rtlCol="0">
            <a:spAutoFit/>
          </a:bodyPr>
          <a:lstStyle/>
          <a:p>
            <a:pPr algn="r"/>
            <a:r>
              <a:rPr kumimoji="1" lang="en-US" altLang="ja-JP"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Web</a:t>
            </a:r>
            <a:r>
              <a:rPr kumimoji="1" lang="ja-JP" altLang="en-US"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サイト</a:t>
            </a:r>
            <a:endParaRPr kumimoji="1" lang="en-US" altLang="ja-JP"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endParaRPr>
          </a:p>
          <a:p>
            <a:pPr algn="r"/>
            <a:r>
              <a:rPr kumimoji="1" lang="en-US" altLang="ja-JP"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QR</a:t>
            </a:r>
            <a:r>
              <a:rPr kumimoji="1" lang="ja-JP" altLang="en-US" sz="786"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コード</a:t>
            </a:r>
          </a:p>
        </p:txBody>
      </p:sp>
      <p:sp>
        <p:nvSpPr>
          <p:cNvPr id="79" name="四角形: 角を丸くする 78">
            <a:extLst>
              <a:ext uri="{FF2B5EF4-FFF2-40B4-BE49-F238E27FC236}">
                <a16:creationId xmlns:a16="http://schemas.microsoft.com/office/drawing/2014/main" id="{2CE9B1D2-F054-3EBE-1F10-947608F3665B}"/>
              </a:ext>
            </a:extLst>
          </p:cNvPr>
          <p:cNvSpPr/>
          <p:nvPr/>
        </p:nvSpPr>
        <p:spPr>
          <a:xfrm>
            <a:off x="5103088" y="8719386"/>
            <a:ext cx="1106323" cy="266278"/>
          </a:xfrm>
          <a:prstGeom prst="roundRect">
            <a:avLst>
              <a:gd name="adj" fmla="val 50000"/>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80" name="矢印: 右 79">
            <a:extLst>
              <a:ext uri="{FF2B5EF4-FFF2-40B4-BE49-F238E27FC236}">
                <a16:creationId xmlns:a16="http://schemas.microsoft.com/office/drawing/2014/main" id="{5BC38BB8-CC1C-C225-1ECF-C6C1D76884F4}"/>
              </a:ext>
            </a:extLst>
          </p:cNvPr>
          <p:cNvSpPr/>
          <p:nvPr/>
        </p:nvSpPr>
        <p:spPr>
          <a:xfrm>
            <a:off x="5846948" y="8840370"/>
            <a:ext cx="579754" cy="193529"/>
          </a:xfrm>
          <a:prstGeom prst="rightArrow">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81" name="テキスト ボックス 80">
            <a:extLst>
              <a:ext uri="{FF2B5EF4-FFF2-40B4-BE49-F238E27FC236}">
                <a16:creationId xmlns:a16="http://schemas.microsoft.com/office/drawing/2014/main" id="{D3DA4961-9B8F-139E-DEDB-94B2F9F1A0FE}"/>
              </a:ext>
            </a:extLst>
          </p:cNvPr>
          <p:cNvSpPr txBox="1"/>
          <p:nvPr/>
        </p:nvSpPr>
        <p:spPr>
          <a:xfrm>
            <a:off x="5201145" y="8694155"/>
            <a:ext cx="1106322" cy="286104"/>
          </a:xfrm>
          <a:prstGeom prst="rect">
            <a:avLst/>
          </a:prstGeom>
          <a:noFill/>
        </p:spPr>
        <p:txBody>
          <a:bodyPr wrap="square" rtlCol="0">
            <a:spAutoFit/>
          </a:bodyPr>
          <a:lstStyle/>
          <a:p>
            <a:r>
              <a:rPr kumimoji="1" lang="ja-JP" altLang="en-US" sz="1259" dirty="0">
                <a:solidFill>
                  <a:schemeClr val="bg1"/>
                </a:solidFill>
                <a:latin typeface="HGP創英角ｺﾞｼｯｸUB" panose="020B0900000000000000" pitchFamily="50" charset="-128"/>
                <a:ea typeface="HGP創英角ｺﾞｼｯｸUB" panose="020B0900000000000000" pitchFamily="50" charset="-128"/>
              </a:rPr>
              <a:t>スマホの方</a:t>
            </a:r>
          </a:p>
        </p:txBody>
      </p:sp>
      <p:grpSp>
        <p:nvGrpSpPr>
          <p:cNvPr id="82" name="Group 243">
            <a:extLst>
              <a:ext uri="{FF2B5EF4-FFF2-40B4-BE49-F238E27FC236}">
                <a16:creationId xmlns:a16="http://schemas.microsoft.com/office/drawing/2014/main" id="{549BB7E8-9CD0-6EC4-E609-6250F74C7B58}"/>
              </a:ext>
            </a:extLst>
          </p:cNvPr>
          <p:cNvGrpSpPr/>
          <p:nvPr/>
        </p:nvGrpSpPr>
        <p:grpSpPr>
          <a:xfrm>
            <a:off x="290068" y="8672155"/>
            <a:ext cx="754022" cy="729695"/>
            <a:chOff x="212578" y="5640534"/>
            <a:chExt cx="812063" cy="785866"/>
          </a:xfrm>
        </p:grpSpPr>
        <p:sp>
          <p:nvSpPr>
            <p:cNvPr id="83" name="Oval 234">
              <a:extLst>
                <a:ext uri="{FF2B5EF4-FFF2-40B4-BE49-F238E27FC236}">
                  <a16:creationId xmlns:a16="http://schemas.microsoft.com/office/drawing/2014/main" id="{F7672C5F-91CA-2120-15AF-A09CDC7EFB84}"/>
                </a:ext>
              </a:extLst>
            </p:cNvPr>
            <p:cNvSpPr/>
            <p:nvPr/>
          </p:nvSpPr>
          <p:spPr>
            <a:xfrm>
              <a:off x="224898" y="5640534"/>
              <a:ext cx="785866" cy="785866"/>
            </a:xfrm>
            <a:prstGeom prst="ellipse">
              <a:avLst/>
            </a:prstGeom>
            <a:solidFill>
              <a:srgbClr val="639A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900"/>
            </a:p>
          </p:txBody>
        </p:sp>
        <p:sp>
          <p:nvSpPr>
            <p:cNvPr id="84" name="TextBox 239">
              <a:extLst>
                <a:ext uri="{FF2B5EF4-FFF2-40B4-BE49-F238E27FC236}">
                  <a16:creationId xmlns:a16="http://schemas.microsoft.com/office/drawing/2014/main" id="{0BD1A0E0-83E5-7790-35DA-6317DBF609B7}"/>
                </a:ext>
              </a:extLst>
            </p:cNvPr>
            <p:cNvSpPr txBox="1"/>
            <p:nvPr/>
          </p:nvSpPr>
          <p:spPr>
            <a:xfrm>
              <a:off x="212578" y="5734711"/>
              <a:ext cx="812063" cy="632485"/>
            </a:xfrm>
            <a:prstGeom prst="rect">
              <a:avLst/>
            </a:prstGeom>
            <a:noFill/>
          </p:spPr>
          <p:txBody>
            <a:bodyPr wrap="square">
              <a:spAutoFit/>
            </a:bodyPr>
            <a:lstStyle/>
            <a:p>
              <a:pPr algn="ctr">
                <a:lnSpc>
                  <a:spcPts val="1259"/>
                </a:lnSpc>
              </a:pPr>
              <a:r>
                <a:rPr lang="ja-JP" altLang="en-US" sz="900" dirty="0">
                  <a:effectLst>
                    <a:glow rad="165100">
                      <a:schemeClr val="bg1"/>
                    </a:glow>
                  </a:effectLst>
                  <a:latin typeface="UD デジタル 教科書体 NK-R" panose="02020400000000000000" pitchFamily="18" charset="-128"/>
                  <a:ea typeface="UD デジタル 教科書体 NK-R" panose="02020400000000000000" pitchFamily="18" charset="-128"/>
                </a:rPr>
                <a:t>お申込は</a:t>
              </a:r>
              <a:r>
                <a:rPr lang="en-US" altLang="ja-JP" sz="900" dirty="0">
                  <a:effectLst>
                    <a:glow rad="165100">
                      <a:schemeClr val="bg1"/>
                    </a:glow>
                  </a:effectLst>
                  <a:latin typeface="UD デジタル 教科書体 NK-R" panose="02020400000000000000" pitchFamily="18" charset="-128"/>
                  <a:ea typeface="UD デジタル 教科書体 NK-R" panose="02020400000000000000" pitchFamily="18" charset="-128"/>
                </a:rPr>
                <a:t>Web</a:t>
              </a:r>
              <a:r>
                <a:rPr lang="ja-JP" altLang="en-US" sz="900" dirty="0">
                  <a:effectLst>
                    <a:glow rad="165100">
                      <a:schemeClr val="bg1"/>
                    </a:glow>
                  </a:effectLst>
                  <a:latin typeface="UD デジタル 教科書体 NK-R" panose="02020400000000000000" pitchFamily="18" charset="-128"/>
                  <a:ea typeface="UD デジタル 教科書体 NK-R" panose="02020400000000000000" pitchFamily="18" charset="-128"/>
                </a:rPr>
                <a:t>サイトから</a:t>
              </a:r>
              <a:endParaRPr lang="en-NZ" sz="900" dirty="0">
                <a:effectLst>
                  <a:glow rad="165100">
                    <a:schemeClr val="bg1"/>
                  </a:glow>
                </a:effectLst>
                <a:latin typeface="UD デジタル 教科書体 NK-R" panose="02020400000000000000" pitchFamily="18" charset="-128"/>
                <a:ea typeface="UD デジタル 教科書体 NK-R" panose="02020400000000000000" pitchFamily="18" charset="-128"/>
              </a:endParaRPr>
            </a:p>
          </p:txBody>
        </p:sp>
      </p:grpSp>
      <p:sp>
        <p:nvSpPr>
          <p:cNvPr id="85" name="矢印: 右 84">
            <a:extLst>
              <a:ext uri="{FF2B5EF4-FFF2-40B4-BE49-F238E27FC236}">
                <a16:creationId xmlns:a16="http://schemas.microsoft.com/office/drawing/2014/main" id="{740CBF2E-189B-0068-36CC-1024C25DCDD5}"/>
              </a:ext>
            </a:extLst>
          </p:cNvPr>
          <p:cNvSpPr/>
          <p:nvPr/>
        </p:nvSpPr>
        <p:spPr>
          <a:xfrm>
            <a:off x="1933170" y="8835399"/>
            <a:ext cx="579754" cy="193529"/>
          </a:xfrm>
          <a:prstGeom prst="rightArrow">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grpSp>
        <p:nvGrpSpPr>
          <p:cNvPr id="86" name="グループ化 85">
            <a:extLst>
              <a:ext uri="{FF2B5EF4-FFF2-40B4-BE49-F238E27FC236}">
                <a16:creationId xmlns:a16="http://schemas.microsoft.com/office/drawing/2014/main" id="{E9BB3F75-B33C-81FE-C5DC-34E08E59DE8C}"/>
              </a:ext>
            </a:extLst>
          </p:cNvPr>
          <p:cNvGrpSpPr/>
          <p:nvPr/>
        </p:nvGrpSpPr>
        <p:grpSpPr>
          <a:xfrm>
            <a:off x="1192468" y="8697014"/>
            <a:ext cx="1125915" cy="286103"/>
            <a:chOff x="997103" y="5828541"/>
            <a:chExt cx="1022516" cy="259829"/>
          </a:xfrm>
        </p:grpSpPr>
        <p:sp>
          <p:nvSpPr>
            <p:cNvPr id="87" name="四角形: 角を丸くする 86">
              <a:extLst>
                <a:ext uri="{FF2B5EF4-FFF2-40B4-BE49-F238E27FC236}">
                  <a16:creationId xmlns:a16="http://schemas.microsoft.com/office/drawing/2014/main" id="{E90766D2-CAD1-BE56-88DD-EACCF194EAAE}"/>
                </a:ext>
              </a:extLst>
            </p:cNvPr>
            <p:cNvSpPr/>
            <p:nvPr/>
          </p:nvSpPr>
          <p:spPr>
            <a:xfrm>
              <a:off x="997103" y="5843867"/>
              <a:ext cx="1004724" cy="241824"/>
            </a:xfrm>
            <a:prstGeom prst="roundRect">
              <a:avLst>
                <a:gd name="adj" fmla="val 50000"/>
              </a:avLst>
            </a:prstGeom>
            <a:solidFill>
              <a:srgbClr val="F95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9"/>
            </a:p>
          </p:txBody>
        </p:sp>
        <p:sp>
          <p:nvSpPr>
            <p:cNvPr id="88" name="テキスト ボックス 87">
              <a:extLst>
                <a:ext uri="{FF2B5EF4-FFF2-40B4-BE49-F238E27FC236}">
                  <a16:creationId xmlns:a16="http://schemas.microsoft.com/office/drawing/2014/main" id="{2EBCDF83-23DB-E6D2-4F4B-12B0C653955A}"/>
                </a:ext>
              </a:extLst>
            </p:cNvPr>
            <p:cNvSpPr txBox="1"/>
            <p:nvPr/>
          </p:nvSpPr>
          <p:spPr>
            <a:xfrm>
              <a:off x="1014896" y="5828541"/>
              <a:ext cx="1004723" cy="259829"/>
            </a:xfrm>
            <a:prstGeom prst="rect">
              <a:avLst/>
            </a:prstGeom>
            <a:noFill/>
          </p:spPr>
          <p:txBody>
            <a:bodyPr wrap="square" rtlCol="0">
              <a:spAutoFit/>
            </a:bodyPr>
            <a:lstStyle/>
            <a:p>
              <a:r>
                <a:rPr kumimoji="1" lang="ja-JP" altLang="en-US" sz="1259" dirty="0">
                  <a:solidFill>
                    <a:schemeClr val="bg1"/>
                  </a:solidFill>
                  <a:latin typeface="HGP創英角ｺﾞｼｯｸUB" panose="020B0900000000000000" pitchFamily="50" charset="-128"/>
                  <a:ea typeface="HGP創英角ｺﾞｼｯｸUB" panose="020B0900000000000000" pitchFamily="50" charset="-128"/>
                </a:rPr>
                <a:t>パソコンの方</a:t>
              </a:r>
            </a:p>
          </p:txBody>
        </p:sp>
      </p:grpSp>
      <p:sp>
        <p:nvSpPr>
          <p:cNvPr id="89" name="四角形: 角を丸くする 88">
            <a:extLst>
              <a:ext uri="{FF2B5EF4-FFF2-40B4-BE49-F238E27FC236}">
                <a16:creationId xmlns:a16="http://schemas.microsoft.com/office/drawing/2014/main" id="{E0D5AAA2-BA32-D4D3-16BC-C6B699D3AE84}"/>
              </a:ext>
            </a:extLst>
          </p:cNvPr>
          <p:cNvSpPr/>
          <p:nvPr/>
        </p:nvSpPr>
        <p:spPr>
          <a:xfrm>
            <a:off x="4220118" y="8757860"/>
            <a:ext cx="579754" cy="232867"/>
          </a:xfrm>
          <a:prstGeom prst="round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sz="1101" dirty="0"/>
          </a:p>
        </p:txBody>
      </p:sp>
      <p:sp>
        <p:nvSpPr>
          <p:cNvPr id="90" name="テキスト ボックス 89">
            <a:extLst>
              <a:ext uri="{FF2B5EF4-FFF2-40B4-BE49-F238E27FC236}">
                <a16:creationId xmlns:a16="http://schemas.microsoft.com/office/drawing/2014/main" id="{00A562F4-0EEC-D080-FFCF-4B41C0ED0287}"/>
              </a:ext>
            </a:extLst>
          </p:cNvPr>
          <p:cNvSpPr txBox="1"/>
          <p:nvPr/>
        </p:nvSpPr>
        <p:spPr>
          <a:xfrm>
            <a:off x="4350861" y="8732052"/>
            <a:ext cx="1106322" cy="261738"/>
          </a:xfrm>
          <a:prstGeom prst="rect">
            <a:avLst/>
          </a:prstGeom>
          <a:noFill/>
        </p:spPr>
        <p:txBody>
          <a:bodyPr wrap="square" rtlCol="0">
            <a:spAutoFit/>
          </a:bodyPr>
          <a:lstStyle/>
          <a:p>
            <a:r>
              <a:rPr kumimoji="1" lang="ja-JP" altLang="en-US" sz="1101" dirty="0">
                <a:solidFill>
                  <a:schemeClr val="bg1"/>
                </a:solidFill>
                <a:latin typeface="HGｺﾞｼｯｸE" panose="020B0909000000000000" pitchFamily="49" charset="-128"/>
                <a:ea typeface="HGｺﾞｼｯｸE" panose="020B0909000000000000" pitchFamily="49" charset="-128"/>
              </a:rPr>
              <a:t>検索</a:t>
            </a:r>
          </a:p>
        </p:txBody>
      </p:sp>
      <p:pic>
        <p:nvPicPr>
          <p:cNvPr id="91" name="図 90">
            <a:extLst>
              <a:ext uri="{FF2B5EF4-FFF2-40B4-BE49-F238E27FC236}">
                <a16:creationId xmlns:a16="http://schemas.microsoft.com/office/drawing/2014/main" id="{A5DDBFB8-E82A-182F-9C55-DB168D5782C5}"/>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4295656" y="8819981"/>
            <a:ext cx="117689" cy="117363"/>
          </a:xfrm>
          <a:prstGeom prst="rect">
            <a:avLst/>
          </a:prstGeom>
        </p:spPr>
      </p:pic>
      <p:sp>
        <p:nvSpPr>
          <p:cNvPr id="92" name="テキスト ボックス 91">
            <a:extLst>
              <a:ext uri="{FF2B5EF4-FFF2-40B4-BE49-F238E27FC236}">
                <a16:creationId xmlns:a16="http://schemas.microsoft.com/office/drawing/2014/main" id="{147E3BC4-00B9-7A1E-30D0-DF6E9D556896}"/>
              </a:ext>
            </a:extLst>
          </p:cNvPr>
          <p:cNvSpPr txBox="1"/>
          <p:nvPr/>
        </p:nvSpPr>
        <p:spPr>
          <a:xfrm>
            <a:off x="2530341" y="8720870"/>
            <a:ext cx="1511673" cy="291298"/>
          </a:xfrm>
          <a:prstGeom prst="rect">
            <a:avLst/>
          </a:prstGeom>
          <a:noFill/>
          <a:ln w="38100">
            <a:noFill/>
            <a:bevel/>
          </a:ln>
        </p:spPr>
        <p:txBody>
          <a:bodyPr wrap="square">
            <a:spAutoFit/>
          </a:bodyPr>
          <a:lstStyle/>
          <a:p>
            <a:pPr defTabSz="359595">
              <a:lnSpc>
                <a:spcPct val="150000"/>
              </a:lnSpc>
              <a:defRPr/>
            </a:pPr>
            <a:r>
              <a:rPr lang="en-US" altLang="ja-JP" sz="991" dirty="0">
                <a:solidFill>
                  <a:srgbClr val="428BCE"/>
                </a:solidFill>
                <a:latin typeface="Century" panose="02040604050505020304" pitchFamily="18" charset="0"/>
                <a:ea typeface="HG明朝B" panose="02020809000000000000" pitchFamily="17" charset="-128"/>
              </a:rPr>
              <a:t>MEETUP STOCK</a:t>
            </a:r>
          </a:p>
        </p:txBody>
      </p:sp>
      <p:sp>
        <p:nvSpPr>
          <p:cNvPr id="93" name="正方形/長方形 92">
            <a:extLst>
              <a:ext uri="{FF2B5EF4-FFF2-40B4-BE49-F238E27FC236}">
                <a16:creationId xmlns:a16="http://schemas.microsoft.com/office/drawing/2014/main" id="{A8ED22FF-15DC-405D-6CEE-A90B4441CB71}"/>
              </a:ext>
            </a:extLst>
          </p:cNvPr>
          <p:cNvSpPr/>
          <p:nvPr/>
        </p:nvSpPr>
        <p:spPr>
          <a:xfrm>
            <a:off x="2563671" y="8757860"/>
            <a:ext cx="1569801" cy="250738"/>
          </a:xfrm>
          <a:prstGeom prst="rect">
            <a:avLst/>
          </a:prstGeom>
          <a:noFill/>
          <a:ln w="28575">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209"/>
          </a:p>
        </p:txBody>
      </p:sp>
      <p:sp>
        <p:nvSpPr>
          <p:cNvPr id="94" name="テキスト ボックス 93">
            <a:extLst>
              <a:ext uri="{FF2B5EF4-FFF2-40B4-BE49-F238E27FC236}">
                <a16:creationId xmlns:a16="http://schemas.microsoft.com/office/drawing/2014/main" id="{DC81E2DA-FFC5-2F66-2871-FD3521ECF2DD}"/>
              </a:ext>
            </a:extLst>
          </p:cNvPr>
          <p:cNvSpPr txBox="1"/>
          <p:nvPr/>
        </p:nvSpPr>
        <p:spPr>
          <a:xfrm>
            <a:off x="1140429" y="9373204"/>
            <a:ext cx="4520423" cy="300403"/>
          </a:xfrm>
          <a:prstGeom prst="rect">
            <a:avLst/>
          </a:prstGeom>
          <a:noFill/>
        </p:spPr>
        <p:txBody>
          <a:bodyPr wrap="square">
            <a:spAutoFit/>
          </a:bodyPr>
          <a:lstStyle/>
          <a:p>
            <a:pPr defTabSz="359595">
              <a:lnSpc>
                <a:spcPct val="150000"/>
              </a:lnSpc>
              <a:defRPr/>
            </a:pPr>
            <a:r>
              <a:rPr lang="ja-JP" altLang="en-US" sz="991" dirty="0">
                <a:solidFill>
                  <a:schemeClr val="tx1">
                    <a:lumMod val="85000"/>
                    <a:lumOff val="15000"/>
                  </a:schemeClr>
                </a:solidFill>
                <a:latin typeface="UD デジタル 教科書体 NK-R" panose="02020400000000000000" pitchFamily="18" charset="-128"/>
                <a:ea typeface="UD デジタル 教科書体 NK-R" panose="02020400000000000000" pitchFamily="18" charset="-128"/>
              </a:rPr>
              <a:t>団体でのお申込み、請求書払いをご希望の場合にはメールでご連絡ください</a:t>
            </a:r>
          </a:p>
        </p:txBody>
      </p:sp>
      <p:sp>
        <p:nvSpPr>
          <p:cNvPr id="95" name="TextBox 202">
            <a:extLst>
              <a:ext uri="{FF2B5EF4-FFF2-40B4-BE49-F238E27FC236}">
                <a16:creationId xmlns:a16="http://schemas.microsoft.com/office/drawing/2014/main" id="{03607832-A3D6-B0DB-43AE-B2AFDD3AEE3C}"/>
              </a:ext>
            </a:extLst>
          </p:cNvPr>
          <p:cNvSpPr txBox="1"/>
          <p:nvPr/>
        </p:nvSpPr>
        <p:spPr>
          <a:xfrm>
            <a:off x="600363" y="2587679"/>
            <a:ext cx="6566852" cy="582532"/>
          </a:xfrm>
          <a:prstGeom prst="rect">
            <a:avLst/>
          </a:prstGeom>
          <a:noFill/>
        </p:spPr>
        <p:txBody>
          <a:bodyPr wrap="square">
            <a:spAutoFit/>
          </a:bodyPr>
          <a:lstStyle/>
          <a:p>
            <a:pPr>
              <a:lnSpc>
                <a:spcPct val="120000"/>
              </a:lnSpc>
              <a:buSzPct val="70000"/>
            </a:pPr>
            <a:r>
              <a:rPr lang="ja-JP" altLang="en-US" sz="9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rPr>
              <a:t>医師の働き方改革のためのタスク・シフト／シェアが推進される中、看護の専門性の発揮に資するタスク・シフト／シェアを進めることは看護師にとって重要な課題です。看護管理セミナーでは医事法学の第一人者である平林勝政先生をお招きし、この課題についてご講義をいただきます。皆様の参加をお待ちしております。</a:t>
            </a:r>
            <a:endParaRPr lang="en-US" altLang="ja-JP" sz="900" dirty="0">
              <a:solidFill>
                <a:schemeClr val="tx1">
                  <a:lumMod val="75000"/>
                  <a:lumOff val="25000"/>
                </a:schemeClr>
              </a:solidFill>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3232799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2690</TotalTime>
  <Words>572</Words>
  <Application>Microsoft Office PowerPoint</Application>
  <PresentationFormat>ユーザー設定</PresentationFormat>
  <Paragraphs>49</Paragraphs>
  <Slides>1</Slides>
  <Notes>0</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1</vt:i4>
      </vt:variant>
    </vt:vector>
  </HeadingPairs>
  <TitlesOfParts>
    <vt:vector size="15" baseType="lpstr">
      <vt:lpstr>Arial Black</vt:lpstr>
      <vt:lpstr>UD デジタル 教科書体 NP-R</vt:lpstr>
      <vt:lpstr>UD デジタル 教科書体 NP-B</vt:lpstr>
      <vt:lpstr>Calibri</vt:lpstr>
      <vt:lpstr>游ゴシック Medium</vt:lpstr>
      <vt:lpstr>Century</vt:lpstr>
      <vt:lpstr>Calibri Light</vt:lpstr>
      <vt:lpstr>UD デジタル 教科書体 N-R</vt:lpstr>
      <vt:lpstr>Eras Bold ITC</vt:lpstr>
      <vt:lpstr>HGｺﾞｼｯｸE</vt:lpstr>
      <vt:lpstr>HGP創英角ｺﾞｼｯｸUB</vt:lpstr>
      <vt:lpstr>Arial</vt:lpstr>
      <vt:lpstr>UD デジタル 教科書体 NK-R</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高田 望</dc:creator>
  <cp:lastModifiedBy>T. N.</cp:lastModifiedBy>
  <cp:revision>197</cp:revision>
  <cp:lastPrinted>2020-05-16T05:14:16Z</cp:lastPrinted>
  <dcterms:created xsi:type="dcterms:W3CDTF">2020-05-09T21:45:43Z</dcterms:created>
  <dcterms:modified xsi:type="dcterms:W3CDTF">2023-08-03T10:15:57Z</dcterms:modified>
</cp:coreProperties>
</file>