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1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26000"/>
            <a:ext cx="6565900" cy="4953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65100" y="2006600"/>
            <a:ext cx="3236463" cy="18503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700" dirty="0">
                <a:solidFill>
                  <a:srgbClr val="262626"/>
                </a:solidFill>
                <a:latin typeface="맑은 고딕" pitchFamily="18" charset="0"/>
                <a:cs typeface="맑은 고딕" pitchFamily="18" charset="0"/>
              </a:rPr>
              <a:t>User</a:t>
            </a:r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00" dirty="0">
                <a:solidFill>
                  <a:srgbClr val="262626"/>
                </a:solidFill>
                <a:latin typeface="맑은 고딕" pitchFamily="18" charset="0"/>
                <a:cs typeface="맑은 고딕" pitchFamily="18" charset="0"/>
              </a:rPr>
              <a:t>Manual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700"/>
              </a:lnSpc>
              <a:tabLst/>
            </a:pPr>
            <a:r>
              <a:rPr lang="en-US" altLang="zh-CN" sz="4104" b="1" dirty="0">
                <a:solidFill>
                  <a:srgbClr val="27228E"/>
                </a:solidFill>
                <a:latin typeface="맑은 고딕" pitchFamily="18" charset="0"/>
                <a:cs typeface="맑은 고딕" pitchFamily="18" charset="0"/>
              </a:rPr>
              <a:t>T-Checker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/>
            </a:pPr>
            <a:r>
              <a:rPr lang="ja-JP" altLang="en-US" sz="2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顔認識熱画像カメラシステム</a:t>
            </a:r>
            <a:endParaRPr lang="en-US" altLang="zh-CN" sz="21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400"/>
              </a:lnSpc>
              <a:tabLst/>
            </a:pPr>
            <a:r>
              <a:rPr lang="en-US" altLang="zh-CN" sz="1596" dirty="0">
                <a:solidFill>
                  <a:srgbClr val="4C4C4C"/>
                </a:solidFill>
                <a:latin typeface="맑은 고딕" pitchFamily="18" charset="0"/>
                <a:cs typeface="맑은 고딕" pitchFamily="18" charset="0"/>
              </a:rPr>
              <a:t>(MODEL: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dirty="0">
                <a:solidFill>
                  <a:srgbClr val="4C4C4C"/>
                </a:solidFill>
                <a:latin typeface="맑은 고딕" pitchFamily="18" charset="0"/>
                <a:cs typeface="맑은 고딕" pitchFamily="18" charset="0"/>
              </a:rPr>
              <a:t>NCT-2000)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4203700"/>
            <a:ext cx="635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19100" y="4191000"/>
            <a:ext cx="4994957" cy="704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ja-JP" altLang="en-US" sz="12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製品仕様に先立ち、本取扱説明書を良くお読みになり、保管して下さい。</a:t>
            </a:r>
            <a:endParaRPr lang="en-US" altLang="zh-CN" sz="12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바탕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ja-JP" altLang="en-US" sz="12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取扱説明書のイメージ図及び表記は、実際の製品と異なる場合があります。</a:t>
            </a:r>
            <a:endParaRPr lang="en-US" altLang="zh-CN" sz="12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바탕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ja-JP" altLang="en-US" sz="12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取扱説明書の内容は、製品工場のため通知なく変更される場合があります。</a:t>
            </a:r>
            <a:endParaRPr lang="en-US" altLang="zh-CN" sz="12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바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49700" y="9829800"/>
            <a:ext cx="30480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2895600" algn="l"/>
              </a:tabLst>
            </a:pP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Copyright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©2020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PROVIX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GLOBAL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CO.,LTD.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All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Rights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4" dirty="0">
                <a:solidFill>
                  <a:srgbClr val="404040"/>
                </a:solidFill>
                <a:latin typeface="맑은 고딕" pitchFamily="18" charset="0"/>
                <a:cs typeface="맑은 고딕" pitchFamily="18" charset="0"/>
              </a:rPr>
              <a:t>Reserved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2895600" algn="l"/>
              </a:tabLst>
            </a:pPr>
            <a:r>
              <a:rPr lang="en-US" altLang="zh-CN" dirty="0"/>
              <a:t>	</a:t>
            </a: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54F4B79-1E6B-4198-847D-E0529545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73" y="721127"/>
            <a:ext cx="6858000" cy="6324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" y="482600"/>
            <a:ext cx="1420261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4.4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者確認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25800" y="825500"/>
            <a:ext cx="3042500" cy="10974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機能で登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のリストを表示します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1．「ライブ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面に移動」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メニュ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から出る時に使用します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．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選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225800" y="19558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454400" y="1943100"/>
            <a:ext cx="3561873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選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削除をチェックすると、下のリストにチェックボックスが</a:t>
            </a:r>
            <a:r>
              <a:rPr lang="ja-JP" altLang="en-US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有効になります。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225800" y="2171700"/>
            <a:ext cx="3076163" cy="7415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有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効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なチェックボ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ックスに選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して削除することができます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．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全体削除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現在登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されている人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々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をすべて削除します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225800" y="29718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454400" y="2959100"/>
            <a:ext cx="3185167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現在登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されている人を削除しても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記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された出入リストに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25800" y="3175000"/>
            <a:ext cx="1583767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は正常な名前が表示されます。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225800" y="33782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429000" y="3365500"/>
            <a:ext cx="3241272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削除された人は、再び体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測定時に「外部人」として出入りリス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225800" y="3568700"/>
            <a:ext cx="939360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トに記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225800" y="37846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454400" y="3784600"/>
            <a:ext cx="3222036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削除された情報は</a:t>
            </a:r>
            <a:r>
              <a:rPr lang="en-US" altLang="ja-JP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2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度と生かせません。（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削除の際、特に留意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25800" y="3987800"/>
            <a:ext cx="1240724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しなければなりません。）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65100" y="6946900"/>
            <a:ext cx="5203348" cy="31909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0607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4.5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ja-JP" altLang="en-US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入退出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者リスト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000"/>
              </a:lnSpc>
              <a:tabLst>
                <a:tab pos="3060700" algn="l"/>
              </a:tabLs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この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機器で体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を測定した人の記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を示しています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30607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また、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索機能と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索結果をUSBにエクセルファイルとして保存する機能もあります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1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1．「ライブ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面に移動」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メニュ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から出る時に使用します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6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2．選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択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選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削除をチェックすると、下のリストにチェックボックスが有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効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になります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有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効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なチェックボックスに選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して削除することができます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6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3．USBバックアップ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索された結果をエクセルファイルとして保存する機能です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全情報をバックアップする場合は、必ず「全記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確認」ボタンを押してバックアップしてください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6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4．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時間、名前、所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索できます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条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件を設定し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、“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ja-JP" altLang="en-US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検索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"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ボタンを押すと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検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索されたリストが出力されます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88335A7-7D1B-4BB7-9136-DAFE9D81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993" y="546100"/>
            <a:ext cx="6698893" cy="662447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65100" y="6870700"/>
            <a:ext cx="6928179" cy="37523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90500" algn="l"/>
                <a:tab pos="66802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5．リスト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上に表示される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番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号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は記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された順序を表示します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200"/>
              </a:lnSpc>
              <a:tabLst>
                <a:tab pos="190500" algn="l"/>
                <a:tab pos="6680200" algn="l"/>
              </a:tabLst>
            </a:pP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4.6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出入情報及び体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情報の保存機能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USB</a:t>
            </a:r>
          </a:p>
          <a:p>
            <a:pPr>
              <a:lnSpc>
                <a:spcPts val="20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1)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情報の保存方法（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USB</a:t>
            </a: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）</a:t>
            </a:r>
          </a:p>
          <a:p>
            <a:pPr>
              <a:lnSpc>
                <a:spcPts val="19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ケ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ブルのUSBポ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トにUSBスティックを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入すると、訪問者記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や正常体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異常体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を自動に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分類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保存することができます。保存された情報は、管理者ペ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ジからUSB出力ボタンでエクセルファイル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形態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  <a:tab pos="6680200" algn="l"/>
              </a:tabLs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　　変更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して保存できます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300"/>
              </a:lnSpc>
              <a:tabLst>
                <a:tab pos="190500" algn="l"/>
                <a:tab pos="6680200" algn="l"/>
              </a:tabLst>
            </a:pP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2)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USB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保存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容</a:t>
            </a:r>
            <a:endParaRPr lang="en-US" altLang="zh-CN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USBが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入された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況で顔認識をすると、日付、時間、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態、マスク着用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の有無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情報を自動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でエクセルファイル形態に保存します。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3)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USBの保存容量（例）</a:t>
            </a:r>
          </a:p>
          <a:p>
            <a:pPr>
              <a:lnSpc>
                <a:spcPts val="19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500GBのUSBスティック基準で100万枚ほど保存が可能です。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190500" algn="l"/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796FF81-1C78-4209-8327-3962FF63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520700"/>
            <a:ext cx="6769100" cy="6629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8026400"/>
            <a:ext cx="7391400" cy="2336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12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DD8B896-D382-4DFA-A2C1-4BB8BE9F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495300"/>
            <a:ext cx="1413849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製品のスペック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C634F3C-9784-4116-9002-7626777E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C2C89AF-896F-4191-B560-814737AE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88120"/>
              </p:ext>
            </p:extLst>
          </p:nvPr>
        </p:nvGraphicFramePr>
        <p:xfrm>
          <a:off x="185621" y="850900"/>
          <a:ext cx="6878115" cy="9094668"/>
        </p:xfrm>
        <a:graphic>
          <a:graphicData uri="http://schemas.openxmlformats.org/drawingml/2006/table">
            <a:tbl>
              <a:tblPr/>
              <a:tblGrid>
                <a:gridCol w="2292705">
                  <a:extLst>
                    <a:ext uri="{9D8B030D-6E8A-4147-A177-3AD203B41FA5}">
                      <a16:colId xmlns:a16="http://schemas.microsoft.com/office/drawing/2014/main" val="2053421774"/>
                    </a:ext>
                  </a:extLst>
                </a:gridCol>
                <a:gridCol w="2292705">
                  <a:extLst>
                    <a:ext uri="{9D8B030D-6E8A-4147-A177-3AD203B41FA5}">
                      <a16:colId xmlns:a16="http://schemas.microsoft.com/office/drawing/2014/main" val="4100831217"/>
                    </a:ext>
                  </a:extLst>
                </a:gridCol>
                <a:gridCol w="2292705">
                  <a:extLst>
                    <a:ext uri="{9D8B030D-6E8A-4147-A177-3AD203B41FA5}">
                      <a16:colId xmlns:a16="http://schemas.microsoft.com/office/drawing/2014/main" val="1409902178"/>
                    </a:ext>
                  </a:extLst>
                </a:gridCol>
              </a:tblGrid>
              <a:tr h="329200">
                <a:tc gridSpan="2"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項目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規格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92393"/>
                  </a:ext>
                </a:extLst>
              </a:tr>
              <a:tr h="329200">
                <a:tc rowSpan="5"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Processor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CPU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Quad-core ARM Cortex-A17 </a:t>
                      </a:r>
                      <a:r>
                        <a:rPr 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MPCore</a:t>
                      </a: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processor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853089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ディスク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EMMC 8G, 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外付けハードディスク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515776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スピー カー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2.5 W / 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スピー カー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8858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USB 2.0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Firmware Upgrade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582838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有線ネットワー ク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 M Bps </a:t>
                      </a:r>
                      <a:r>
                        <a:rPr 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1pc* </a:t>
                      </a:r>
                      <a:r>
                        <a:rPr lang="en-US" sz="1050" kern="100" spc="0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Eternet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182195"/>
                  </a:ext>
                </a:extLst>
              </a:tr>
              <a:tr h="32920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カメラ</a:t>
                      </a:r>
                      <a:endParaRPr lang="ja-JP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画像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Sony 2MP Image Sensor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93835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絞</a:t>
                      </a:r>
                      <a:r>
                        <a:rPr lang="ja-JP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り</a:t>
                      </a:r>
                      <a:endParaRPr lang="ja-JP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F2.4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358896"/>
                  </a:ext>
                </a:extLst>
              </a:tr>
              <a:tr h="2842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焦点距離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 cm ⁓  150 cm 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27208"/>
                  </a:ext>
                </a:extLst>
              </a:tr>
              <a:tr h="2400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White Balance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Auto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64085"/>
                  </a:ext>
                </a:extLst>
              </a:tr>
              <a:tr h="3292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　画面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8” LCD 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 面</a:t>
                      </a:r>
                      <a:r>
                        <a:rPr lang="en-US" altLang="ja-JP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(Option : 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タッチスクリー ン</a:t>
                      </a:r>
                      <a:r>
                        <a:rPr lang="en-US" altLang="ja-JP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552830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　画像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800 x 1,280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951742"/>
                  </a:ext>
                </a:extLst>
              </a:tr>
              <a:tr h="3292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インターフェース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措置管理インター フェー ス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901052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登録 ＆記録 照会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64181"/>
                  </a:ext>
                </a:extLst>
              </a:tr>
              <a:tr h="3292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認識機能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顔認識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サポー ト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87401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登録可能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30000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名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041169"/>
                  </a:ext>
                </a:extLst>
              </a:tr>
              <a:tr h="329200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赤外線熱画像モジュー ル</a:t>
                      </a:r>
                      <a:endParaRPr lang="ja-JP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認識距離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 cm ⁓ 50cm(</a:t>
                      </a:r>
                      <a:r>
                        <a:rPr lang="zh-TW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定格測定距離</a:t>
                      </a:r>
                      <a:r>
                        <a:rPr lang="en-US" altLang="zh-TW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lang="zh-TW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372389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認識誤差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± 0.3℃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711375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測定範囲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35.5 ℃ ⁓ 42 ℃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671106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ピクセル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768 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ピクセル　</a:t>
                      </a:r>
                      <a:r>
                        <a:rPr lang="en-US" altLang="ja-JP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(32 x 24)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930941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非正常温度警報音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サポー ト</a:t>
                      </a:r>
                      <a:r>
                        <a:rPr lang="en-US" altLang="ja-JP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警報温 度設定可</a:t>
                      </a:r>
                      <a:r>
                        <a:rPr lang="en-US" altLang="ja-JP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920713"/>
                  </a:ext>
                </a:extLst>
              </a:tr>
              <a:tr h="329200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その</a:t>
                      </a:r>
                      <a:r>
                        <a:rPr lang="ko-KR" altLang="en-US" sz="1050" kern="100" spc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맑은 고딕" panose="020B0503020000020004" pitchFamily="50" charset="-127"/>
                        </a:rPr>
                        <a:t>他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電源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DC 12 V / 5 A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15245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消費電力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 W(</a:t>
                      </a:r>
                      <a:r>
                        <a:rPr 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MAX</a:t>
                      </a: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946840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設置方法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卓上、スタンド、壁付、出入口管理型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191315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276.6mm(H)x 125.5mm(W) x 24.5mm(D)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698316"/>
                  </a:ext>
                </a:extLst>
              </a:tr>
              <a:tr h="329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10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使用温度・湿度</a:t>
                      </a:r>
                      <a:endParaRPr lang="ja-JP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0°C to +55°C / &lt;90%RH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1347"/>
                  </a:ext>
                </a:extLst>
              </a:tr>
              <a:tr h="325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重量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</a:endParaRP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 kg</a:t>
                      </a:r>
                    </a:p>
                  </a:txBody>
                  <a:tcPr marL="37898" marR="37898" marT="10478" marB="104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357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774700"/>
            <a:ext cx="6858000" cy="4622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6045200"/>
            <a:ext cx="2997200" cy="3543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700" y="5930900"/>
            <a:ext cx="2070100" cy="3594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5100" y="482600"/>
            <a:ext cx="1604606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6.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sz="1500" b="1" dirty="0">
                <a:solidFill>
                  <a:srgbClr val="000000"/>
                </a:solidFill>
                <a:latin typeface="맑은 고딕" pitchFamily="18" charset="0"/>
                <a:cs typeface="Times New Roman" pitchFamily="18" charset="0"/>
              </a:rPr>
              <a:t>製品の表示説明</a:t>
            </a:r>
            <a:endParaRPr lang="en-US" altLang="zh-CN" sz="1500" b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5100" y="5689600"/>
            <a:ext cx="1274388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ja-JP" altLang="en-US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製品の図面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E697373-A36A-42FC-A9BC-798BAAF4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377664" y="7162025"/>
            <a:ext cx="1827835" cy="189001"/>
          </a:xfrm>
          <a:custGeom>
            <a:avLst/>
            <a:gdLst>
              <a:gd name="connsiteX0" fmla="*/ 0 w 1827835"/>
              <a:gd name="connsiteY0" fmla="*/ 0 h 189001"/>
              <a:gd name="connsiteX1" fmla="*/ 0 w 1827835"/>
              <a:gd name="connsiteY1" fmla="*/ 189001 h 189001"/>
              <a:gd name="connsiteX2" fmla="*/ 1827835 w 1827835"/>
              <a:gd name="connsiteY2" fmla="*/ 189001 h 189001"/>
              <a:gd name="connsiteX3" fmla="*/ 1827835 w 1827835"/>
              <a:gd name="connsiteY3" fmla="*/ 0 h 189001"/>
              <a:gd name="connsiteX4" fmla="*/ 0 w 1827835"/>
              <a:gd name="connsiteY4" fmla="*/ 0 h 189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835" h="189001">
                <a:moveTo>
                  <a:pt x="0" y="0"/>
                </a:moveTo>
                <a:lnTo>
                  <a:pt x="0" y="189001"/>
                </a:lnTo>
                <a:lnTo>
                  <a:pt x="1827835" y="189001"/>
                </a:lnTo>
                <a:lnTo>
                  <a:pt x="1827835" y="0"/>
                </a:lnTo>
                <a:lnTo>
                  <a:pt x="0" y="0"/>
                </a:lnTo>
              </a:path>
            </a:pathLst>
          </a:custGeom>
          <a:solidFill>
            <a:srgbClr val="21436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372838" y="7157199"/>
            <a:ext cx="1837487" cy="198653"/>
          </a:xfrm>
          <a:custGeom>
            <a:avLst/>
            <a:gdLst>
              <a:gd name="connsiteX0" fmla="*/ 6350 w 1837487"/>
              <a:gd name="connsiteY0" fmla="*/ 6350 h 198653"/>
              <a:gd name="connsiteX1" fmla="*/ 1831137 w 1837487"/>
              <a:gd name="connsiteY1" fmla="*/ 6350 h 198653"/>
              <a:gd name="connsiteX2" fmla="*/ 1831137 w 1837487"/>
              <a:gd name="connsiteY2" fmla="*/ 192303 h 198653"/>
              <a:gd name="connsiteX3" fmla="*/ 6350 w 1837487"/>
              <a:gd name="connsiteY3" fmla="*/ 192303 h 198653"/>
              <a:gd name="connsiteX4" fmla="*/ 6350 w 1837487"/>
              <a:gd name="connsiteY4" fmla="*/ 6350 h 198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7487" h="198653">
                <a:moveTo>
                  <a:pt x="6350" y="6350"/>
                </a:moveTo>
                <a:lnTo>
                  <a:pt x="1831137" y="6350"/>
                </a:lnTo>
                <a:lnTo>
                  <a:pt x="1831137" y="192303"/>
                </a:lnTo>
                <a:lnTo>
                  <a:pt x="6350" y="19230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377664" y="7716825"/>
            <a:ext cx="1658759" cy="188988"/>
          </a:xfrm>
          <a:custGeom>
            <a:avLst/>
            <a:gdLst>
              <a:gd name="connsiteX0" fmla="*/ 0 w 1658759"/>
              <a:gd name="connsiteY0" fmla="*/ 0 h 188988"/>
              <a:gd name="connsiteX1" fmla="*/ 0 w 1658759"/>
              <a:gd name="connsiteY1" fmla="*/ 188988 h 188988"/>
              <a:gd name="connsiteX2" fmla="*/ 1658759 w 1658759"/>
              <a:gd name="connsiteY2" fmla="*/ 188988 h 188988"/>
              <a:gd name="connsiteX3" fmla="*/ 1658759 w 1658759"/>
              <a:gd name="connsiteY3" fmla="*/ 0 h 188988"/>
              <a:gd name="connsiteX4" fmla="*/ 0 w 1658759"/>
              <a:gd name="connsiteY4" fmla="*/ 0 h 188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8759" h="188988">
                <a:moveTo>
                  <a:pt x="0" y="0"/>
                </a:moveTo>
                <a:lnTo>
                  <a:pt x="0" y="188988"/>
                </a:lnTo>
                <a:lnTo>
                  <a:pt x="1658759" y="188988"/>
                </a:lnTo>
                <a:lnTo>
                  <a:pt x="1658759" y="0"/>
                </a:lnTo>
                <a:lnTo>
                  <a:pt x="0" y="0"/>
                </a:lnTo>
              </a:path>
            </a:pathLst>
          </a:custGeom>
          <a:solidFill>
            <a:srgbClr val="21436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372838" y="7711999"/>
            <a:ext cx="1668411" cy="198640"/>
          </a:xfrm>
          <a:custGeom>
            <a:avLst/>
            <a:gdLst>
              <a:gd name="connsiteX0" fmla="*/ 6350 w 1668411"/>
              <a:gd name="connsiteY0" fmla="*/ 6350 h 198640"/>
              <a:gd name="connsiteX1" fmla="*/ 1662061 w 1668411"/>
              <a:gd name="connsiteY1" fmla="*/ 6350 h 198640"/>
              <a:gd name="connsiteX2" fmla="*/ 1662061 w 1668411"/>
              <a:gd name="connsiteY2" fmla="*/ 192290 h 198640"/>
              <a:gd name="connsiteX3" fmla="*/ 6350 w 1668411"/>
              <a:gd name="connsiteY3" fmla="*/ 192290 h 198640"/>
              <a:gd name="connsiteX4" fmla="*/ 6350 w 1668411"/>
              <a:gd name="connsiteY4" fmla="*/ 6350 h 198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68411" h="198640">
                <a:moveTo>
                  <a:pt x="6350" y="6350"/>
                </a:moveTo>
                <a:lnTo>
                  <a:pt x="1662061" y="6350"/>
                </a:lnTo>
                <a:lnTo>
                  <a:pt x="1662061" y="192290"/>
                </a:lnTo>
                <a:lnTo>
                  <a:pt x="6350" y="19229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461434" y="8533778"/>
            <a:ext cx="1658759" cy="188989"/>
          </a:xfrm>
          <a:custGeom>
            <a:avLst/>
            <a:gdLst>
              <a:gd name="connsiteX0" fmla="*/ 0 w 1658759"/>
              <a:gd name="connsiteY0" fmla="*/ 0 h 188989"/>
              <a:gd name="connsiteX1" fmla="*/ 0 w 1658759"/>
              <a:gd name="connsiteY1" fmla="*/ 188989 h 188989"/>
              <a:gd name="connsiteX2" fmla="*/ 1658759 w 1658759"/>
              <a:gd name="connsiteY2" fmla="*/ 188989 h 188989"/>
              <a:gd name="connsiteX3" fmla="*/ 1658759 w 1658759"/>
              <a:gd name="connsiteY3" fmla="*/ 0 h 188989"/>
              <a:gd name="connsiteX4" fmla="*/ 0 w 1658759"/>
              <a:gd name="connsiteY4" fmla="*/ 0 h 188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8759" h="188989">
                <a:moveTo>
                  <a:pt x="0" y="0"/>
                </a:moveTo>
                <a:lnTo>
                  <a:pt x="0" y="188989"/>
                </a:lnTo>
                <a:lnTo>
                  <a:pt x="1658759" y="188989"/>
                </a:lnTo>
                <a:lnTo>
                  <a:pt x="1658759" y="0"/>
                </a:lnTo>
                <a:lnTo>
                  <a:pt x="0" y="0"/>
                </a:lnTo>
              </a:path>
            </a:pathLst>
          </a:custGeom>
          <a:solidFill>
            <a:srgbClr val="21436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456608" y="8528951"/>
            <a:ext cx="1668411" cy="198641"/>
          </a:xfrm>
          <a:custGeom>
            <a:avLst/>
            <a:gdLst>
              <a:gd name="connsiteX0" fmla="*/ 6350 w 1668411"/>
              <a:gd name="connsiteY0" fmla="*/ 6350 h 198641"/>
              <a:gd name="connsiteX1" fmla="*/ 1662061 w 1668411"/>
              <a:gd name="connsiteY1" fmla="*/ 6350 h 198641"/>
              <a:gd name="connsiteX2" fmla="*/ 1662061 w 1668411"/>
              <a:gd name="connsiteY2" fmla="*/ 192291 h 198641"/>
              <a:gd name="connsiteX3" fmla="*/ 6350 w 1668411"/>
              <a:gd name="connsiteY3" fmla="*/ 192291 h 198641"/>
              <a:gd name="connsiteX4" fmla="*/ 6350 w 1668411"/>
              <a:gd name="connsiteY4" fmla="*/ 6350 h 198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68411" h="198641">
                <a:moveTo>
                  <a:pt x="6350" y="6350"/>
                </a:moveTo>
                <a:lnTo>
                  <a:pt x="1662061" y="6350"/>
                </a:lnTo>
                <a:lnTo>
                  <a:pt x="1662061" y="192291"/>
                </a:lnTo>
                <a:lnTo>
                  <a:pt x="6350" y="19229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74700"/>
            <a:ext cx="6591300" cy="48387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6985000"/>
            <a:ext cx="5473700" cy="18415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13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15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65100" y="482600"/>
            <a:ext cx="1274388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8.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ja-JP" altLang="en-US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製品の外観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돋움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65100" y="6223000"/>
            <a:ext cx="2043829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9.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ja-JP" altLang="en-US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製品の出力端子説明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597400" y="7251700"/>
            <a:ext cx="13716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76200" algn="l"/>
                <a:tab pos="342900" algn="l"/>
              </a:tabLst>
            </a:pPr>
            <a:r>
              <a:rPr lang="en-US" altLang="zh-CN" dirty="0"/>
              <a:t>		</a:t>
            </a:r>
            <a:r>
              <a:rPr lang="en-US" altLang="zh-CN" sz="900" b="1" dirty="0">
                <a:solidFill>
                  <a:srgbClr val="FFFFFF"/>
                </a:solidFill>
                <a:latin typeface="함초롬바탕" pitchFamily="18" charset="0"/>
                <a:cs typeface="함초롬바탕" pitchFamily="18" charset="0"/>
              </a:rPr>
              <a:t>USB連結端子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76200" algn="l"/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900" b="1" dirty="0">
                <a:solidFill>
                  <a:srgbClr val="FFFFFF"/>
                </a:solidFill>
                <a:latin typeface="함초롬바탕" pitchFamily="18" charset="0"/>
                <a:cs typeface="함초롬바탕" pitchFamily="18" charset="0"/>
              </a:rPr>
              <a:t>LAN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>
                <a:solidFill>
                  <a:srgbClr val="FFFFFF"/>
                </a:solidFill>
                <a:latin typeface="함초롬바탕" pitchFamily="18" charset="0"/>
                <a:cs typeface="함초롬바탕" pitchFamily="18" charset="0"/>
              </a:rPr>
              <a:t>Cable連結端子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76200" algn="l"/>
                <a:tab pos="342900" algn="l"/>
              </a:tabLst>
            </a:pPr>
            <a:r>
              <a:rPr lang="en-US" altLang="zh-CN" sz="900" b="1" dirty="0">
                <a:solidFill>
                  <a:srgbClr val="FFFFFF"/>
                </a:solidFill>
                <a:latin typeface="함초롬바탕" pitchFamily="18" charset="0"/>
                <a:cs typeface="함초롬바탕" pitchFamily="18" charset="0"/>
              </a:rPr>
              <a:t>DC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>
                <a:solidFill>
                  <a:srgbClr val="FFFFFF"/>
                </a:solidFill>
                <a:latin typeface="함초롬바탕" pitchFamily="18" charset="0"/>
                <a:cs typeface="함초롬바탕" pitchFamily="18" charset="0"/>
              </a:rPr>
              <a:t>12V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>
                <a:solidFill>
                  <a:srgbClr val="FFFFFF"/>
                </a:solidFill>
                <a:latin typeface="함초롬바탕" pitchFamily="18" charset="0"/>
                <a:cs typeface="함초롬바탕" pitchFamily="18" charset="0"/>
              </a:rPr>
              <a:t>Adapter連結端子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E783605-CB2D-4B1D-8D5A-56879167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467276" y="9420581"/>
            <a:ext cx="2239606" cy="18796"/>
          </a:xfrm>
          <a:custGeom>
            <a:avLst/>
            <a:gdLst>
              <a:gd name="connsiteX0" fmla="*/ 6350 w 2239606"/>
              <a:gd name="connsiteY0" fmla="*/ 6350 h 18796"/>
              <a:gd name="connsiteX1" fmla="*/ 2233256 w 2239606"/>
              <a:gd name="connsiteY1" fmla="*/ 6350 h 18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39606" h="18796">
                <a:moveTo>
                  <a:pt x="6350" y="6350"/>
                </a:moveTo>
                <a:lnTo>
                  <a:pt x="223325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65100" y="800100"/>
            <a:ext cx="3411190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10.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製品管理及びメンテナンス、注意事項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0200" y="13716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22300" y="1371600"/>
            <a:ext cx="574195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製品の設置及び使用中は、すべての電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安全規定を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格に守らなければなりません。メ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カ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0200" y="1651000"/>
            <a:ext cx="4651915" cy="5432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から提供された電源アダプタ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を使用してください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製品が正しく作動しない場合は、修理センタ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にお問い合わせください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0200" y="24003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09600" y="2387600"/>
            <a:ext cx="564898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いかなる方法であれ、製品を分解したり、改造したりしないでください。（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社は無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断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改造ま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30199" y="2743200"/>
            <a:ext cx="6432051" cy="164442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たは修理の際には責任を負いません。）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製品に水が付かないようにしてください。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5．購入者は全てを正しく使用する責任があることをご理解ください。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機器が正しく作動しない場合は、分解しないでください。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そ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の場合は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保証を受けることができません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極限環境を避けてください。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高い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度（または低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）、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高い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度、振動、放射線、化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学薬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品な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ど。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30200" y="51054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8.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69850" y="5105400"/>
            <a:ext cx="619240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赤外線センサ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は、室外で使用されると環境に大きく影響されるため、室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環境で使用してく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ださい。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30200" y="57531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9.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22300" y="5753100"/>
            <a:ext cx="542135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赤外線センサ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の特性上、センサ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が窓、鏡を向いたり、エアコン、ラジエ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タ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、その他の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30200" y="6019800"/>
            <a:ext cx="494045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高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物体と同じ使用環境にある場合、測定精度に影響を及ぼすことがあります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30200" y="6400800"/>
            <a:ext cx="190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10.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09600" y="6400800"/>
            <a:ext cx="565699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機器の電源を入れた後、周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の現在の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度分布がまずスキャンされるため、この過程でセン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サー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30200" y="6794500"/>
            <a:ext cx="6761466" cy="30854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5151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の探知範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に人がいないことが最も望ましいです。そうでなければ探知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効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果に影響を及ぼすことがあります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>
                <a:tab pos="65151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11.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機器を使用している最中に機器を動かすと、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度測定に影響を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与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えることがあります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indent="-228600">
              <a:lnSpc>
                <a:spcPts val="1900"/>
              </a:lnSpc>
              <a:buAutoNum type="arabicPeriod" startAt="12"/>
              <a:tabLst>
                <a:tab pos="65151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面に映像が出ない場合は、DCアダプタ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電源部にAC電源プラグを正常に接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しているか確認し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</a:p>
          <a:p>
            <a:pPr>
              <a:lnSpc>
                <a:spcPts val="1900"/>
              </a:lnSpc>
              <a:tabLst>
                <a:tab pos="65151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正常に接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続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してください。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>
                <a:tab pos="65151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13.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機器の動きが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くなる場合は、機器を再起動するか、プログラムを再起動してください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>
                <a:tab pos="65151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14.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食品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医薬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品安全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処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勧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告事項として「夏は汚泥部の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度と室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度の差が大きくなるため、体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100"/>
              </a:lnSpc>
              <a:tabLst>
                <a:tab pos="65151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測定でエラ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生する可能性があります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測定時、高い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度で測定される場合、20分間</a:t>
            </a:r>
          </a:p>
          <a:p>
            <a:pPr>
              <a:lnSpc>
                <a:spcPts val="2100"/>
              </a:lnSpc>
              <a:tabLst>
                <a:tab pos="6515100" algn="l"/>
              </a:tabLst>
            </a:pPr>
            <a:r>
              <a:rPr lang="en-US" altLang="zh-CN" sz="12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待機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後の体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を測定し、すべての人が測定できない場合は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高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の人だけを選別して再測定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151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16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F5D9585A-0EC7-4C7F-9494-BC897761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330199"/>
            <a:ext cx="7181850" cy="1683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5100" y="711200"/>
            <a:ext cx="2975173" cy="11314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11.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製品使用時の注意事項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&lt;設置の注意事項&gt;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本製品は、屋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用でのみ使用してください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20320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57200" y="2032000"/>
            <a:ext cx="6540500" cy="20005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エアコン暖房器具加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湿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器など、熱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生する機器の周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や直射日光が直接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たるところに製品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65100" y="2311400"/>
            <a:ext cx="2026196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が設置されないようにしてください。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5100" y="26797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57200" y="2679700"/>
            <a:ext cx="5759590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面をガラスや窓、エアコン、暖房機など、熱に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関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係する機器を見ないように設置してく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5100" y="2984500"/>
            <a:ext cx="4994957" cy="9006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ださい。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赤外線熱感知測定方式の製品で、精度に影響することがあります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製品の正常作動のため、設置後一定時間3-5分動作してからご使用ください。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製品が倒れないように安全な場所に設置してください。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5100" y="40894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6.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7200" y="4076700"/>
            <a:ext cx="599523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正確な体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測定のため、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面に表示された顔の形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に合わせて、額を見せたまま測定してくださ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い。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65100" y="47371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7.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57200" y="4737100"/>
            <a:ext cx="595675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この製品は熱感知監視カメラ機器ですので、必ず公共の場所を設置する際は、カメラ運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目的及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65100" y="5041900"/>
            <a:ext cx="3890489" cy="12981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び案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表示板を設置して個人情報保護法を遵守してください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8.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製品をよく使うためには、必ず使用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説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明書をお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読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みください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&lt;安全上の注意&gt;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65100" y="65151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1.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57200" y="6515100"/>
            <a:ext cx="578523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製品から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な映像や音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声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が出たり、におい、煙が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生したりした場合は、電源ケ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ブルを直ちに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65100" y="6845300"/>
            <a:ext cx="6269345" cy="19265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外し、アフタ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ビスセンタ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へ連絡してください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火災や感電など故障の原因となります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製品を取り付ける際は、まず電源ケ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ブルを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抜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き取り付けてください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濡れたタオルや布で製品を拭かないでください。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製品の中に水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がしみ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むと、火災感電故障の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原因となります。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乾いた柔らかい布で拭いてください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製品の通風口をふさがないでください。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火災故障の原因となります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製品を改造及び分解しないでください。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火災故障の原因となります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65100" y="8940800"/>
            <a:ext cx="11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6.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57200" y="8940800"/>
            <a:ext cx="593111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製品の外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を傷つける恐れのあるシンナ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やアセトンなどの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薬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品や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の粗い布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で拭かないでください。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04710" y="836765"/>
            <a:ext cx="1646567" cy="1059293"/>
          </a:xfrm>
          <a:custGeom>
            <a:avLst/>
            <a:gdLst>
              <a:gd name="connsiteX0" fmla="*/ 0 w 1646567"/>
              <a:gd name="connsiteY0" fmla="*/ 0 h 1059293"/>
              <a:gd name="connsiteX1" fmla="*/ 0 w 1646567"/>
              <a:gd name="connsiteY1" fmla="*/ 1059293 h 1059293"/>
              <a:gd name="connsiteX2" fmla="*/ 1646567 w 1646567"/>
              <a:gd name="connsiteY2" fmla="*/ 1059293 h 1059293"/>
              <a:gd name="connsiteX3" fmla="*/ 1646567 w 1646567"/>
              <a:gd name="connsiteY3" fmla="*/ 0 h 1059293"/>
              <a:gd name="connsiteX4" fmla="*/ 0 w 1646567"/>
              <a:gd name="connsiteY4" fmla="*/ 0 h 1059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46567" h="1059293">
                <a:moveTo>
                  <a:pt x="0" y="0"/>
                </a:moveTo>
                <a:lnTo>
                  <a:pt x="0" y="1059293"/>
                </a:lnTo>
                <a:lnTo>
                  <a:pt x="1646567" y="1059293"/>
                </a:lnTo>
                <a:lnTo>
                  <a:pt x="1646567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99884" y="831938"/>
            <a:ext cx="1656219" cy="1068946"/>
          </a:xfrm>
          <a:custGeom>
            <a:avLst/>
            <a:gdLst>
              <a:gd name="connsiteX0" fmla="*/ 6350 w 1656219"/>
              <a:gd name="connsiteY0" fmla="*/ 6350 h 1068946"/>
              <a:gd name="connsiteX1" fmla="*/ 1649869 w 1656219"/>
              <a:gd name="connsiteY1" fmla="*/ 6350 h 1068946"/>
              <a:gd name="connsiteX2" fmla="*/ 1649869 w 1656219"/>
              <a:gd name="connsiteY2" fmla="*/ 1062596 h 1068946"/>
              <a:gd name="connsiteX3" fmla="*/ 6350 w 1656219"/>
              <a:gd name="connsiteY3" fmla="*/ 1062596 h 1068946"/>
              <a:gd name="connsiteX4" fmla="*/ 6350 w 1656219"/>
              <a:gd name="connsiteY4" fmla="*/ 6350 h 10689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6219" h="1068946">
                <a:moveTo>
                  <a:pt x="6350" y="6350"/>
                </a:moveTo>
                <a:lnTo>
                  <a:pt x="1649869" y="6350"/>
                </a:lnTo>
                <a:lnTo>
                  <a:pt x="1649869" y="1062596"/>
                </a:lnTo>
                <a:lnTo>
                  <a:pt x="6350" y="1062596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874264" y="655383"/>
            <a:ext cx="1645056" cy="1377848"/>
          </a:xfrm>
          <a:custGeom>
            <a:avLst/>
            <a:gdLst>
              <a:gd name="connsiteX0" fmla="*/ 0 w 1645056"/>
              <a:gd name="connsiteY0" fmla="*/ 0 h 1377848"/>
              <a:gd name="connsiteX1" fmla="*/ 0 w 1645056"/>
              <a:gd name="connsiteY1" fmla="*/ 1377848 h 1377848"/>
              <a:gd name="connsiteX2" fmla="*/ 1645056 w 1645056"/>
              <a:gd name="connsiteY2" fmla="*/ 1377848 h 1377848"/>
              <a:gd name="connsiteX3" fmla="*/ 1645056 w 1645056"/>
              <a:gd name="connsiteY3" fmla="*/ 0 h 1377848"/>
              <a:gd name="connsiteX4" fmla="*/ 0 w 1645056"/>
              <a:gd name="connsiteY4" fmla="*/ 0 h 137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45056" h="1377848">
                <a:moveTo>
                  <a:pt x="0" y="0"/>
                </a:moveTo>
                <a:lnTo>
                  <a:pt x="0" y="1377848"/>
                </a:lnTo>
                <a:lnTo>
                  <a:pt x="1645056" y="1377848"/>
                </a:lnTo>
                <a:lnTo>
                  <a:pt x="1645056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869437" y="650557"/>
            <a:ext cx="1654708" cy="1387500"/>
          </a:xfrm>
          <a:custGeom>
            <a:avLst/>
            <a:gdLst>
              <a:gd name="connsiteX0" fmla="*/ 6350 w 1654708"/>
              <a:gd name="connsiteY0" fmla="*/ 6350 h 1387500"/>
              <a:gd name="connsiteX1" fmla="*/ 1648358 w 1654708"/>
              <a:gd name="connsiteY1" fmla="*/ 6350 h 1387500"/>
              <a:gd name="connsiteX2" fmla="*/ 1648358 w 1654708"/>
              <a:gd name="connsiteY2" fmla="*/ 1381150 h 1387500"/>
              <a:gd name="connsiteX3" fmla="*/ 6350 w 1654708"/>
              <a:gd name="connsiteY3" fmla="*/ 1381150 h 1387500"/>
              <a:gd name="connsiteX4" fmla="*/ 6350 w 1654708"/>
              <a:gd name="connsiteY4" fmla="*/ 6350 h 1387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4708" h="1387500">
                <a:moveTo>
                  <a:pt x="6350" y="6350"/>
                </a:moveTo>
                <a:lnTo>
                  <a:pt x="1648358" y="6350"/>
                </a:lnTo>
                <a:lnTo>
                  <a:pt x="1648358" y="1381150"/>
                </a:lnTo>
                <a:lnTo>
                  <a:pt x="6350" y="13811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9459" y="655383"/>
            <a:ext cx="1705978" cy="1059294"/>
          </a:xfrm>
          <a:custGeom>
            <a:avLst/>
            <a:gdLst>
              <a:gd name="connsiteX0" fmla="*/ 0 w 1705978"/>
              <a:gd name="connsiteY0" fmla="*/ 0 h 1059294"/>
              <a:gd name="connsiteX1" fmla="*/ 0 w 1705978"/>
              <a:gd name="connsiteY1" fmla="*/ 1059294 h 1059294"/>
              <a:gd name="connsiteX2" fmla="*/ 1705978 w 1705978"/>
              <a:gd name="connsiteY2" fmla="*/ 1059294 h 1059294"/>
              <a:gd name="connsiteX3" fmla="*/ 1705978 w 1705978"/>
              <a:gd name="connsiteY3" fmla="*/ 0 h 1059294"/>
              <a:gd name="connsiteX4" fmla="*/ 0 w 1705978"/>
              <a:gd name="connsiteY4" fmla="*/ 0 h 1059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05978" h="1059294">
                <a:moveTo>
                  <a:pt x="0" y="0"/>
                </a:moveTo>
                <a:lnTo>
                  <a:pt x="0" y="1059294"/>
                </a:lnTo>
                <a:lnTo>
                  <a:pt x="1705978" y="1059294"/>
                </a:lnTo>
                <a:lnTo>
                  <a:pt x="1705978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114633" y="650557"/>
            <a:ext cx="1715630" cy="1068947"/>
          </a:xfrm>
          <a:custGeom>
            <a:avLst/>
            <a:gdLst>
              <a:gd name="connsiteX0" fmla="*/ 6350 w 1715630"/>
              <a:gd name="connsiteY0" fmla="*/ 6350 h 1068947"/>
              <a:gd name="connsiteX1" fmla="*/ 1709280 w 1715630"/>
              <a:gd name="connsiteY1" fmla="*/ 6350 h 1068947"/>
              <a:gd name="connsiteX2" fmla="*/ 1709280 w 1715630"/>
              <a:gd name="connsiteY2" fmla="*/ 1062597 h 1068947"/>
              <a:gd name="connsiteX3" fmla="*/ 6350 w 1715630"/>
              <a:gd name="connsiteY3" fmla="*/ 1062597 h 1068947"/>
              <a:gd name="connsiteX4" fmla="*/ 6350 w 1715630"/>
              <a:gd name="connsiteY4" fmla="*/ 6350 h 1068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5630" h="1068947">
                <a:moveTo>
                  <a:pt x="6350" y="6350"/>
                </a:moveTo>
                <a:lnTo>
                  <a:pt x="1709280" y="6350"/>
                </a:lnTo>
                <a:lnTo>
                  <a:pt x="1709280" y="1062597"/>
                </a:lnTo>
                <a:lnTo>
                  <a:pt x="6350" y="106259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3054" y="6177420"/>
            <a:ext cx="830135" cy="470966"/>
          </a:xfrm>
          <a:custGeom>
            <a:avLst/>
            <a:gdLst>
              <a:gd name="connsiteX0" fmla="*/ 0 w 830135"/>
              <a:gd name="connsiteY0" fmla="*/ 0 h 470966"/>
              <a:gd name="connsiteX1" fmla="*/ 0 w 830135"/>
              <a:gd name="connsiteY1" fmla="*/ 470966 h 470966"/>
              <a:gd name="connsiteX2" fmla="*/ 830135 w 830135"/>
              <a:gd name="connsiteY2" fmla="*/ 470966 h 470966"/>
              <a:gd name="connsiteX3" fmla="*/ 830135 w 830135"/>
              <a:gd name="connsiteY3" fmla="*/ 0 h 470966"/>
              <a:gd name="connsiteX4" fmla="*/ 0 w 830135"/>
              <a:gd name="connsiteY4" fmla="*/ 0 h 470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135" h="470966">
                <a:moveTo>
                  <a:pt x="0" y="0"/>
                </a:moveTo>
                <a:lnTo>
                  <a:pt x="0" y="470966"/>
                </a:lnTo>
                <a:lnTo>
                  <a:pt x="830135" y="470966"/>
                </a:lnTo>
                <a:lnTo>
                  <a:pt x="83013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8228" y="6172594"/>
            <a:ext cx="839787" cy="480618"/>
          </a:xfrm>
          <a:custGeom>
            <a:avLst/>
            <a:gdLst>
              <a:gd name="connsiteX0" fmla="*/ 6350 w 839787"/>
              <a:gd name="connsiteY0" fmla="*/ 6350 h 480618"/>
              <a:gd name="connsiteX1" fmla="*/ 833437 w 839787"/>
              <a:gd name="connsiteY1" fmla="*/ 6350 h 480618"/>
              <a:gd name="connsiteX2" fmla="*/ 833437 w 839787"/>
              <a:gd name="connsiteY2" fmla="*/ 474268 h 480618"/>
              <a:gd name="connsiteX3" fmla="*/ 6350 w 839787"/>
              <a:gd name="connsiteY3" fmla="*/ 474268 h 480618"/>
              <a:gd name="connsiteX4" fmla="*/ 6350 w 839787"/>
              <a:gd name="connsiteY4" fmla="*/ 6350 h 480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9787" h="480618">
                <a:moveTo>
                  <a:pt x="6350" y="6350"/>
                </a:moveTo>
                <a:lnTo>
                  <a:pt x="833437" y="6350"/>
                </a:lnTo>
                <a:lnTo>
                  <a:pt x="833437" y="474268"/>
                </a:lnTo>
                <a:lnTo>
                  <a:pt x="6350" y="4742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188832" y="6177420"/>
            <a:ext cx="830135" cy="470966"/>
          </a:xfrm>
          <a:custGeom>
            <a:avLst/>
            <a:gdLst>
              <a:gd name="connsiteX0" fmla="*/ 0 w 830135"/>
              <a:gd name="connsiteY0" fmla="*/ 0 h 470966"/>
              <a:gd name="connsiteX1" fmla="*/ 0 w 830135"/>
              <a:gd name="connsiteY1" fmla="*/ 470966 h 470966"/>
              <a:gd name="connsiteX2" fmla="*/ 830135 w 830135"/>
              <a:gd name="connsiteY2" fmla="*/ 470966 h 470966"/>
              <a:gd name="connsiteX3" fmla="*/ 830135 w 830135"/>
              <a:gd name="connsiteY3" fmla="*/ 0 h 470966"/>
              <a:gd name="connsiteX4" fmla="*/ 0 w 830135"/>
              <a:gd name="connsiteY4" fmla="*/ 0 h 470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135" h="470966">
                <a:moveTo>
                  <a:pt x="0" y="0"/>
                </a:moveTo>
                <a:lnTo>
                  <a:pt x="0" y="470966"/>
                </a:lnTo>
                <a:lnTo>
                  <a:pt x="830135" y="470966"/>
                </a:lnTo>
                <a:lnTo>
                  <a:pt x="83013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184006" y="6172594"/>
            <a:ext cx="839787" cy="480618"/>
          </a:xfrm>
          <a:custGeom>
            <a:avLst/>
            <a:gdLst>
              <a:gd name="connsiteX0" fmla="*/ 6350 w 839787"/>
              <a:gd name="connsiteY0" fmla="*/ 6350 h 480618"/>
              <a:gd name="connsiteX1" fmla="*/ 833437 w 839787"/>
              <a:gd name="connsiteY1" fmla="*/ 6350 h 480618"/>
              <a:gd name="connsiteX2" fmla="*/ 833437 w 839787"/>
              <a:gd name="connsiteY2" fmla="*/ 474268 h 480618"/>
              <a:gd name="connsiteX3" fmla="*/ 6350 w 839787"/>
              <a:gd name="connsiteY3" fmla="*/ 474268 h 480618"/>
              <a:gd name="connsiteX4" fmla="*/ 6350 w 839787"/>
              <a:gd name="connsiteY4" fmla="*/ 6350 h 480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9787" h="480618">
                <a:moveTo>
                  <a:pt x="6350" y="6350"/>
                </a:moveTo>
                <a:lnTo>
                  <a:pt x="833437" y="6350"/>
                </a:lnTo>
                <a:lnTo>
                  <a:pt x="833437" y="474268"/>
                </a:lnTo>
                <a:lnTo>
                  <a:pt x="6350" y="4742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146130" y="6177420"/>
            <a:ext cx="1390675" cy="470966"/>
          </a:xfrm>
          <a:custGeom>
            <a:avLst/>
            <a:gdLst>
              <a:gd name="connsiteX0" fmla="*/ 0 w 1390675"/>
              <a:gd name="connsiteY0" fmla="*/ 0 h 470966"/>
              <a:gd name="connsiteX1" fmla="*/ 0 w 1390675"/>
              <a:gd name="connsiteY1" fmla="*/ 470966 h 470966"/>
              <a:gd name="connsiteX2" fmla="*/ 1390675 w 1390675"/>
              <a:gd name="connsiteY2" fmla="*/ 470966 h 470966"/>
              <a:gd name="connsiteX3" fmla="*/ 1390675 w 1390675"/>
              <a:gd name="connsiteY3" fmla="*/ 0 h 470966"/>
              <a:gd name="connsiteX4" fmla="*/ 0 w 1390675"/>
              <a:gd name="connsiteY4" fmla="*/ 0 h 470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0675" h="470966">
                <a:moveTo>
                  <a:pt x="0" y="0"/>
                </a:moveTo>
                <a:lnTo>
                  <a:pt x="0" y="470966"/>
                </a:lnTo>
                <a:lnTo>
                  <a:pt x="1390675" y="470966"/>
                </a:lnTo>
                <a:lnTo>
                  <a:pt x="139067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141304" y="6172594"/>
            <a:ext cx="1400327" cy="480618"/>
          </a:xfrm>
          <a:custGeom>
            <a:avLst/>
            <a:gdLst>
              <a:gd name="connsiteX0" fmla="*/ 6350 w 1400327"/>
              <a:gd name="connsiteY0" fmla="*/ 6350 h 480618"/>
              <a:gd name="connsiteX1" fmla="*/ 1393977 w 1400327"/>
              <a:gd name="connsiteY1" fmla="*/ 6350 h 480618"/>
              <a:gd name="connsiteX2" fmla="*/ 1393977 w 1400327"/>
              <a:gd name="connsiteY2" fmla="*/ 474268 h 480618"/>
              <a:gd name="connsiteX3" fmla="*/ 6350 w 1400327"/>
              <a:gd name="connsiteY3" fmla="*/ 474268 h 480618"/>
              <a:gd name="connsiteX4" fmla="*/ 6350 w 1400327"/>
              <a:gd name="connsiteY4" fmla="*/ 6350 h 480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00327" h="480618">
                <a:moveTo>
                  <a:pt x="6350" y="6350"/>
                </a:moveTo>
                <a:lnTo>
                  <a:pt x="1393977" y="6350"/>
                </a:lnTo>
                <a:lnTo>
                  <a:pt x="1393977" y="474268"/>
                </a:lnTo>
                <a:lnTo>
                  <a:pt x="6350" y="4742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170460" y="6177420"/>
            <a:ext cx="1029678" cy="470966"/>
          </a:xfrm>
          <a:custGeom>
            <a:avLst/>
            <a:gdLst>
              <a:gd name="connsiteX0" fmla="*/ 0 w 1029678"/>
              <a:gd name="connsiteY0" fmla="*/ 0 h 470966"/>
              <a:gd name="connsiteX1" fmla="*/ 0 w 1029678"/>
              <a:gd name="connsiteY1" fmla="*/ 470966 h 470966"/>
              <a:gd name="connsiteX2" fmla="*/ 1029678 w 1029678"/>
              <a:gd name="connsiteY2" fmla="*/ 470966 h 470966"/>
              <a:gd name="connsiteX3" fmla="*/ 1029678 w 1029678"/>
              <a:gd name="connsiteY3" fmla="*/ 0 h 470966"/>
              <a:gd name="connsiteX4" fmla="*/ 0 w 1029678"/>
              <a:gd name="connsiteY4" fmla="*/ 0 h 470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9678" h="470966">
                <a:moveTo>
                  <a:pt x="0" y="0"/>
                </a:moveTo>
                <a:lnTo>
                  <a:pt x="0" y="470966"/>
                </a:lnTo>
                <a:lnTo>
                  <a:pt x="1029678" y="470966"/>
                </a:lnTo>
                <a:lnTo>
                  <a:pt x="1029678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165633" y="6172594"/>
            <a:ext cx="1039330" cy="480618"/>
          </a:xfrm>
          <a:custGeom>
            <a:avLst/>
            <a:gdLst>
              <a:gd name="connsiteX0" fmla="*/ 6350 w 1039330"/>
              <a:gd name="connsiteY0" fmla="*/ 6350 h 480618"/>
              <a:gd name="connsiteX1" fmla="*/ 1032980 w 1039330"/>
              <a:gd name="connsiteY1" fmla="*/ 6350 h 480618"/>
              <a:gd name="connsiteX2" fmla="*/ 1032980 w 1039330"/>
              <a:gd name="connsiteY2" fmla="*/ 474268 h 480618"/>
              <a:gd name="connsiteX3" fmla="*/ 6350 w 1039330"/>
              <a:gd name="connsiteY3" fmla="*/ 474268 h 480618"/>
              <a:gd name="connsiteX4" fmla="*/ 6350 w 1039330"/>
              <a:gd name="connsiteY4" fmla="*/ 6350 h 480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39330" h="480618">
                <a:moveTo>
                  <a:pt x="6350" y="6350"/>
                </a:moveTo>
                <a:lnTo>
                  <a:pt x="1032980" y="6350"/>
                </a:lnTo>
                <a:lnTo>
                  <a:pt x="1032980" y="474268"/>
                </a:lnTo>
                <a:lnTo>
                  <a:pt x="6350" y="4742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774700"/>
            <a:ext cx="6858000" cy="48260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6235700"/>
            <a:ext cx="6858000" cy="33274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18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65100" y="5753100"/>
            <a:ext cx="1881925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13.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製品設置のタイプ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65100" y="533400"/>
            <a:ext cx="1788951" cy="12900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4699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12.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製品の設置方法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4699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スタンド結合</a:t>
            </a:r>
          </a:p>
          <a:p>
            <a:pPr>
              <a:lnSpc>
                <a:spcPts val="1700"/>
              </a:lnSpc>
              <a:tabLst>
                <a:tab pos="4699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スタンド上段にあるネジ線</a:t>
            </a:r>
          </a:p>
          <a:p>
            <a:pPr>
              <a:lnSpc>
                <a:spcPts val="1500"/>
              </a:lnSpc>
              <a:tabLst>
                <a:tab pos="4699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に合わせてスタンドを回し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바탕" pitchFamily="18" charset="0"/>
            </a:endParaRPr>
          </a:p>
          <a:p>
            <a:pPr>
              <a:lnSpc>
                <a:spcPts val="1600"/>
              </a:lnSpc>
              <a:tabLst>
                <a:tab pos="4699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て固定します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。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908300" y="977900"/>
            <a:ext cx="1267976" cy="789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ケーブル連結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スタンド上段にあるネジ線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に合わせてスタンドを回し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て固定します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。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156200" y="304800"/>
            <a:ext cx="1487587" cy="1203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39700" algn="l"/>
              </a:tabLst>
            </a:pPr>
            <a:r>
              <a:rPr lang="en-US" altLang="zh-CN" dirty="0"/>
              <a:t>	</a:t>
            </a:r>
            <a:endParaRPr lang="en-US" altLang="zh-CN" sz="1479" b="1" i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39700" algn="l"/>
              </a:tabLst>
            </a:pP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電源確認</a:t>
            </a:r>
          </a:p>
          <a:p>
            <a:pPr>
              <a:lnSpc>
                <a:spcPts val="1700"/>
              </a:lnSpc>
              <a:tabLst>
                <a:tab pos="139700" algn="l"/>
              </a:tabLst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電源を連結しLCDの初期画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바탕" pitchFamily="18" charset="0"/>
            </a:endParaRPr>
          </a:p>
          <a:p>
            <a:pPr>
              <a:lnSpc>
                <a:spcPts val="1500"/>
              </a:lnSpc>
              <a:tabLst>
                <a:tab pos="139700" algn="l"/>
              </a:tabLst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面を確認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し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ま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す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。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95300" y="6337300"/>
            <a:ext cx="63799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スタンド型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222500" y="6324600"/>
            <a:ext cx="538609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卓上型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178300" y="6324600"/>
            <a:ext cx="1077218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出入口管理型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6197600" y="6324600"/>
            <a:ext cx="538609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바탕" pitchFamily="18" charset="0"/>
              </a:rPr>
              <a:t>壁付型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45300" y="101473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19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A33426E-BF15-47A5-9C92-9073D8C1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  <p:pic>
        <p:nvPicPr>
          <p:cNvPr id="6" name="그림 개체 틀 62" descr="케이크, 켜진, 조각, 어두운이(가) 표시된 사진&#10;&#10;자동 생성된 설명">
            <a:extLst>
              <a:ext uri="{FF2B5EF4-FFF2-40B4-BE49-F238E27FC236}">
                <a16:creationId xmlns:a16="http://schemas.microsoft.com/office/drawing/2014/main" id="{E5108B84-FF5C-40EB-BFFD-6099D9457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" t="-5068" r="-1752" b="-1700"/>
          <a:stretch/>
        </p:blipFill>
        <p:spPr>
          <a:xfrm>
            <a:off x="-78333" y="2895600"/>
            <a:ext cx="7713166" cy="685800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E3BF668B-7A96-4598-B7F3-814733A106A9}"/>
              </a:ext>
            </a:extLst>
          </p:cNvPr>
          <p:cNvGrpSpPr/>
          <p:nvPr/>
        </p:nvGrpSpPr>
        <p:grpSpPr>
          <a:xfrm>
            <a:off x="2406650" y="850730"/>
            <a:ext cx="1899918" cy="3962739"/>
            <a:chOff x="5044091" y="1233181"/>
            <a:chExt cx="1899918" cy="396273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07CFC20-C2D6-4376-AEEA-D236B4A4B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4091" y="2804540"/>
              <a:ext cx="1899918" cy="2391380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7464118-F7D5-4458-87A6-3EBDFC6ED0F5}"/>
                </a:ext>
              </a:extLst>
            </p:cNvPr>
            <p:cNvGrpSpPr/>
            <p:nvPr/>
          </p:nvGrpSpPr>
          <p:grpSpPr>
            <a:xfrm>
              <a:off x="5614535" y="1233181"/>
              <a:ext cx="955583" cy="2061278"/>
              <a:chOff x="3237594" y="3149224"/>
              <a:chExt cx="1187110" cy="2560701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1E83E448-1F96-4E51-9DF3-03EC80A781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633"/>
              <a:stretch/>
            </p:blipFill>
            <p:spPr>
              <a:xfrm>
                <a:off x="3237594" y="3149224"/>
                <a:ext cx="1187110" cy="2560701"/>
              </a:xfrm>
              <a:prstGeom prst="rect">
                <a:avLst/>
              </a:prstGeom>
            </p:spPr>
          </p:pic>
          <p:pic>
            <p:nvPicPr>
              <p:cNvPr id="12" name="Picture 137" descr="Anti Virus Face Mask FFP2 With Ventex Valve (BOX OF 20) | in ...">
                <a:extLst>
                  <a:ext uri="{FF2B5EF4-FFF2-40B4-BE49-F238E27FC236}">
                    <a16:creationId xmlns:a16="http://schemas.microsoft.com/office/drawing/2014/main" id="{F33D6C64-9062-42B7-9BC2-9C02B67C4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83" t="1016" r="35378" b="30259"/>
              <a:stretch/>
            </p:blipFill>
            <p:spPr bwMode="auto">
              <a:xfrm>
                <a:off x="3352800" y="3890616"/>
                <a:ext cx="987425" cy="16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45300" y="101473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5450" y="546100"/>
            <a:ext cx="6516207" cy="75947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/>
              <a:t>			</a:t>
            </a:r>
            <a:endParaRPr lang="en-US" altLang="zh-CN" sz="1479" b="1" i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/>
              <a:t>		</a:t>
            </a:r>
            <a:r>
              <a:rPr lang="en-US" altLang="zh-CN" sz="1704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目次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製品概要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1.1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T-Checker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紹介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製品の使用方法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2.1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T-Checker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実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行方法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2.2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T-Checker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使用方法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３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.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　　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説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製品の機能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4.1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出入者の顔及び情報登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機能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4.2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待ち受けモ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ド機能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4.3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入出情報及び体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情報の保存機能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–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USB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4.4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入出情報及び体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情報の保存機能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–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LAN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製品のスペック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8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製品の表示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説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明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9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10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8.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製品の外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観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10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9.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製品の出力端子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説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明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10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10.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製品管理及びメンテナンス、注意事項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11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11.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製品使用時の注意事項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12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12.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製品の設置方法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13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381000" algn="l"/>
                <a:tab pos="2641600" algn="l"/>
                <a:tab pos="4559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13.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製品設置のタイプ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···················································································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13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9CBA85D-ADA8-41B5-9C4C-7B46E5DE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2679700"/>
            <a:ext cx="2044700" cy="6819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4432300"/>
            <a:ext cx="1841500" cy="3949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45300" y="101473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393700"/>
            <a:ext cx="6048131" cy="35984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/>
              <a:t>			</a:t>
            </a:r>
            <a:endParaRPr lang="en-US" altLang="zh-CN" sz="1479" b="1" i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概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要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4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1.1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T-Checker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紹介</a:t>
            </a:r>
          </a:p>
          <a:p>
            <a:pPr>
              <a:lnSpc>
                <a:spcPts val="20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赤外線熱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像技術に基づき、赤外線センサ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と2メガピクセルのライブ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広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角ダイナミックカメラを</a:t>
            </a:r>
          </a:p>
          <a:p>
            <a:pPr>
              <a:lnSpc>
                <a:spcPts val="15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活用して体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を測定しながら、0.3m～0.5mの距離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でも顔認識が可能です。</a:t>
            </a:r>
          </a:p>
          <a:p>
            <a:pPr>
              <a:lnSpc>
                <a:spcPts val="15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顔にマスクを着用しても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効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果があり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度測定や顔認識が可能です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製品の使用方法</a:t>
            </a:r>
          </a:p>
          <a:p>
            <a:pPr>
              <a:lnSpc>
                <a:spcPts val="24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2.1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T-Checker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実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行方法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0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1)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DC12Vアダプタ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をAC220Vの電源に接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続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します。</a:t>
            </a:r>
          </a:p>
          <a:p>
            <a:pPr>
              <a:lnSpc>
                <a:spcPts val="19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2)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電源が入ると自動的に測定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面が活性化します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190500" algn="l"/>
                <a:tab pos="2032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3)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安定した機器をお使いいただくため、電源を接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続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してから約3分後にお使いください。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62100" y="8534400"/>
            <a:ext cx="846386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4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製品電源連結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409157" y="8524875"/>
            <a:ext cx="846386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4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104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度測定</a:t>
            </a:r>
            <a:r>
              <a:rPr lang="en-US" altLang="zh-CN" sz="1104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104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</a:t>
            </a:r>
            <a:endParaRPr lang="en-US" altLang="zh-CN" sz="1104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354CD34-49AE-4196-A32F-84708B49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2362200"/>
            <a:ext cx="5956300" cy="3937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6623050"/>
            <a:ext cx="7391400" cy="379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45300" y="101473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4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5600" y="330200"/>
            <a:ext cx="5884624" cy="20002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4940300" algn="l"/>
              </a:tabLst>
            </a:pPr>
            <a:r>
              <a:rPr lang="en-US" altLang="zh-CN" dirty="0"/>
              <a:t>	</a:t>
            </a:r>
            <a:endParaRPr lang="en-US" altLang="zh-CN" sz="1479" b="1" i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49403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2.2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T-Checker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使用方法</a:t>
            </a:r>
          </a:p>
          <a:p>
            <a:pPr>
              <a:lnSpc>
                <a:spcPts val="2000"/>
              </a:lnSpc>
              <a:tabLst>
                <a:tab pos="49403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面に表示された線に合わせて顔を位置すると、カメラが人の顔を認識します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</a:t>
            </a:r>
          </a:p>
          <a:p>
            <a:pPr>
              <a:lnSpc>
                <a:spcPts val="2000"/>
              </a:lnSpc>
              <a:tabLst>
                <a:tab pos="49403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人の顔を認識すると、体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を測定して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面に表示します。体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の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測定距離は30-50cmです。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 </a:t>
            </a:r>
          </a:p>
          <a:p>
            <a:pPr>
              <a:lnSpc>
                <a:spcPts val="2000"/>
              </a:lnSpc>
              <a:tabLst>
                <a:tab pos="49403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測定された体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異常がない場合は「委譲ありません」と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案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</a:t>
            </a:r>
          </a:p>
          <a:p>
            <a:pPr>
              <a:lnSpc>
                <a:spcPts val="2000"/>
              </a:lnSpc>
              <a:tabLst>
                <a:tab pos="49403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低い場合と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高い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場合は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再測定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の案内をします。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000"/>
              </a:lnSpc>
              <a:tabLst>
                <a:tab pos="49403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再測定時にも体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が高いと警告音とともに赤色にアラ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ムされます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0525" y="6413500"/>
            <a:ext cx="497572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また、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マスク感知機能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もあり、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マスクの着用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の有無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分け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面に表示します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。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13BD712-E91A-423A-B4B2-02043CF3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C9D41F8-C6C6-486F-A13C-961A2A58F8D9}"/>
              </a:ext>
            </a:extLst>
          </p:cNvPr>
          <p:cNvSpPr/>
          <p:nvPr/>
        </p:nvSpPr>
        <p:spPr>
          <a:xfrm>
            <a:off x="1949450" y="8699500"/>
            <a:ext cx="1295400" cy="4572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/>
              <a:t>異常ありません。</a:t>
            </a:r>
            <a:r>
              <a:rPr lang="en-US" altLang="ko-KR" sz="900" dirty="0"/>
              <a:t> 36.5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</a:p>
          <a:p>
            <a:pPr algn="ctr"/>
            <a:r>
              <a:rPr lang="ja-JP" altLang="en-US" sz="900" dirty="0"/>
              <a:t>マスク着用。</a:t>
            </a:r>
            <a:endParaRPr lang="ko-KR" altLang="en-US" sz="9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3507CBC-F569-451B-85FB-02A9B2EA1216}"/>
              </a:ext>
            </a:extLst>
          </p:cNvPr>
          <p:cNvSpPr/>
          <p:nvPr/>
        </p:nvSpPr>
        <p:spPr>
          <a:xfrm>
            <a:off x="3921489" y="8636000"/>
            <a:ext cx="1295400" cy="5207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/>
              <a:t>異常ありません。</a:t>
            </a:r>
            <a:r>
              <a:rPr lang="en-US" altLang="ko-KR" sz="900" dirty="0"/>
              <a:t> 36.5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</a:p>
          <a:p>
            <a:pPr algn="ctr"/>
            <a:r>
              <a:rPr lang="ja-JP" altLang="en-US" sz="900" dirty="0"/>
              <a:t>マスク未着用。</a:t>
            </a:r>
            <a:endParaRPr lang="ko-KR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079500"/>
            <a:ext cx="6032500" cy="4711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45300" y="101473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5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495300"/>
            <a:ext cx="1277594" cy="5151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説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明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400"/>
              </a:lnSpc>
              <a:tabLst>
                <a:tab pos="1905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ハ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ドウ</a:t>
            </a:r>
            <a:r>
              <a:rPr lang="ja-JP" altLang="en-US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ェ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ア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5600" y="5791200"/>
            <a:ext cx="1409040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1．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度測定センサ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ー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5600" y="6045200"/>
            <a:ext cx="63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84200" y="6032500"/>
            <a:ext cx="3831177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赤外線映像で人の体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センサ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が汚れたり、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異物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が付着しないように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をつけてください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5600" y="6515100"/>
            <a:ext cx="153567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2．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態表示及び尾灯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55600" y="6781800"/>
            <a:ext cx="63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84200" y="6769100"/>
            <a:ext cx="4687181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イメ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ジを明るく撮影するため尾灯が点灯します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測定結果により赤色または問題が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生した時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黄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色が点灯します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55600" y="7251700"/>
            <a:ext cx="1022716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3．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赤外線カメラ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55600" y="7505700"/>
            <a:ext cx="63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84200" y="7505700"/>
            <a:ext cx="3831177" cy="400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顔を認識するためのカメラです。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センサ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が汚れたり、異物が付着しないように気をつけてください。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55600" y="7988300"/>
            <a:ext cx="561051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4．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カメラ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55600" y="8242300"/>
            <a:ext cx="63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84200" y="8229600"/>
            <a:ext cx="3831177" cy="6569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顔を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認識・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および履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歴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すためのカメラです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センサ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が汚れたり、異物が付着しないように気をつけてください。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/>
            </a:pP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55600" y="8712200"/>
            <a:ext cx="156292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5．8インチタッチスクリ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ン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55600" y="8966200"/>
            <a:ext cx="63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84200" y="8966200"/>
            <a:ext cx="3356688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静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電式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タッチスクリ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ンです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メニュ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を操作したり、設定する時に使用します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55600" y="9448800"/>
            <a:ext cx="827150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6．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IR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LED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55600" y="9702800"/>
            <a:ext cx="63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Ÿ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84200" y="9690100"/>
            <a:ext cx="2510303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人の体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測定するための光源です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異物が付着しないように管理してください。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F964D51C-E65A-49A9-ABE9-A9393025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270000"/>
            <a:ext cx="7099300" cy="5486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45300" y="101473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6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736600"/>
            <a:ext cx="2547172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初期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顔認識や体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測定ができる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5600" y="6858000"/>
            <a:ext cx="4898777" cy="33371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1．バ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ジョン及びディスク容量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システムのバ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ジョンを表示し、現在の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部にあるディスク容量を表示します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2．日付/時間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現在システムで運用中の日付と時刻を表示します。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アンドロイド設定のロ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カル設定と時間設定が反映されます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3．SN(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シリアルナンバ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)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システムの履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歴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を管理するためのナンバ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です。修理の際に重要な情報です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4．顔認識輪郭線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正確な体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を測定するために顔の位置を案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するイメ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5．体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測定結果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測定は、システムが顔ツヤが認知されると自動的に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体温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動かずに正確にガイド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像の中に顔を合わせれば測定できます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測定結果によって“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緑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と赤”のイメ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ジが出力されます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また、マスク着用有無を表示します。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C28CA8-807C-4F57-A34B-AA63E11E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65500"/>
            <a:ext cx="7023100" cy="5778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5100" y="381000"/>
            <a:ext cx="5594480" cy="3092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90500" algn="l"/>
                <a:tab pos="5130800" algn="l"/>
              </a:tabLst>
            </a:pPr>
            <a:r>
              <a:rPr lang="en-US" altLang="zh-CN" dirty="0"/>
              <a:t>		</a:t>
            </a:r>
            <a:endParaRPr lang="en-US" altLang="zh-CN" sz="1479" b="1" i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90500" algn="l"/>
                <a:tab pos="51308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6．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登録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された人の表示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このシステムは顔登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をしてシステムがどんな人なのか知ることができます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システムに顔を登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する際、個人情報同意書を受け取ることができます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7．メニュ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システムの設定、登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された人の管理、履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歴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管理などができます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8．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社名及びIPアドレス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工場で設定された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社名が出力されます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また、Wi-FiまたはLAN線が接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されると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</a:p>
          <a:p>
            <a:pPr>
              <a:lnSpc>
                <a:spcPts val="1900"/>
              </a:lnSpc>
              <a:tabLst>
                <a:tab pos="190500" algn="l"/>
                <a:tab pos="51308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   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機器の設定されたIP情報が表示されます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  <a:tabLst>
                <a:tab pos="190500" algn="l"/>
                <a:tab pos="51308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製品の機能</a:t>
            </a:r>
          </a:p>
          <a:p>
            <a:pPr>
              <a:lnSpc>
                <a:spcPts val="2400"/>
              </a:lnSpc>
              <a:tabLst>
                <a:tab pos="190500" algn="l"/>
                <a:tab pos="51308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4.1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メニュ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1005" y="9385300"/>
            <a:ext cx="6618800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46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1．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面下側に矢印をタ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ッチまたはマウス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をクリックする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と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「パスワード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を入力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してください」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というメ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ッセ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ジが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200"/>
              </a:lnSpc>
              <a:tabLst>
                <a:tab pos="6464300" algn="l"/>
              </a:tabLs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。(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※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でパスワードは「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123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」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初期設定されていま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す。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  <a:tabLst>
                <a:tab pos="6464300" algn="l"/>
              </a:tabLs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システム設定メニュ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パスワード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更可能です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。）</a:t>
            </a:r>
          </a:p>
          <a:p>
            <a:pPr>
              <a:lnSpc>
                <a:spcPts val="1700"/>
              </a:lnSpc>
              <a:tabLst>
                <a:tab pos="64643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7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DD05036-48ED-4260-8FE2-8A825188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6845300" y="101473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81000" y="673100"/>
            <a:ext cx="1045158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2．システム設定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1000" y="914400"/>
            <a:ext cx="2765181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全般的な機能を設定できるメニュ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3．登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81000" y="1409700"/>
            <a:ext cx="2547172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顔や個人情報を登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するメニュ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4．登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管理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1000" y="1892300"/>
            <a:ext cx="3218830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された人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々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の情報を確認することができます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5．出入記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管理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81000" y="2374900"/>
            <a:ext cx="376705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を測定した人の撮影時間やイメ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ジ、体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を示します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81000" y="2616200"/>
            <a:ext cx="4174220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6．矢印をタッチまたはマウスでクリックすると、該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メニュ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は消えます。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81000" y="2882900"/>
            <a:ext cx="6421630" cy="6569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この時、再び設定メニュ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に入るためには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パスワード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入力手順を繰り返さなければなりません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管理者が誤って該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メニュ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クローズし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なくても、操作が1分以上なければ自動的にメニュ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クローズし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ます。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55600" y="3911600"/>
            <a:ext cx="1227900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4.2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環境設定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55600" y="4216400"/>
            <a:ext cx="4775346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全般的なシステムの設定値を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変更し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たり、機能を制御したりすることができます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30200" y="4686300"/>
            <a:ext cx="117339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1．機器暗証番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号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30200" y="4940300"/>
            <a:ext cx="180658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初期暗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号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は“123”です。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30200" y="5181600"/>
            <a:ext cx="267701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環境設定に入る暗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号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番号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を入力します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30200" y="5664200"/>
            <a:ext cx="136736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2．サ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バ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IPアドレス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79495" y="5905500"/>
            <a:ext cx="5926302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バ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プログラムを運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する際、機器に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該サ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バ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できるようサ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バ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IP情報を入力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します。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30200" y="6400800"/>
            <a:ext cx="263052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サ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バ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がなくてもシステム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は稼働し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30200" y="6896100"/>
            <a:ext cx="4936672" cy="8108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3．出力音の設定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システムで使用されるテキスト音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声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の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使用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の有無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を設定します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テキスト音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声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機能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をoff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する場合、体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測定時に出る音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声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マントが消えます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ベルソ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ル機能をoff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すると警告音が消えます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30200" y="7861300"/>
            <a:ext cx="86562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4．監視設定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30200" y="8115300"/>
            <a:ext cx="6118663" cy="413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顔認識：人の顔を登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し、登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された人が誰なのかを確認する機能を使用するかどうかを設定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できます。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30200" y="8597900"/>
            <a:ext cx="3207609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マスク：マスクの着用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の有無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を確認する機能です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30200" y="9080500"/>
            <a:ext cx="990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5．体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温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設定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30200" y="9321800"/>
            <a:ext cx="3175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基本「警報体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温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」は、37.3℃に設定されます。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330200" y="9575800"/>
            <a:ext cx="5930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警報体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温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の値を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変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更する場合、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温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度測定時の警報音が該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当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設定を基準に表現します。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警報体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温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値は45度を超えることはできません。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485A7021-72B6-4DDB-9BBF-C3091FE6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787400"/>
            <a:ext cx="3060700" cy="6146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7100"/>
            <a:ext cx="73914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0200" y="431800"/>
            <a:ext cx="139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　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272064" y="286264"/>
            <a:ext cx="4095673" cy="22599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006600" algn="l"/>
              </a:tabLst>
            </a:pPr>
            <a:r>
              <a:rPr lang="en-US" altLang="zh-CN" dirty="0"/>
              <a:t>	</a:t>
            </a:r>
            <a:endParaRPr lang="en-US" altLang="zh-CN" sz="1479" b="1" i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20066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6．「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摂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氏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（℃）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」「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華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氏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（℉）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」</a:t>
            </a: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表示する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度記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号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を設定します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設定値によって警報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度の値も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化します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7．測定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度補正</a:t>
            </a: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況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応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じて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度補正ができます。この補正値は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+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（プラス）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または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（マイナス）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システム運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時、体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測定に誤差が生じ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る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2006600" algn="l"/>
              </a:tabLs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ことがあります。特別な状況でない限り、ご使用にならないでください。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289300" y="2794404"/>
            <a:ext cx="1019510" cy="2498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8．補正初期化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89300" y="3111500"/>
            <a:ext cx="5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30600" y="3111500"/>
            <a:ext cx="346569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“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度補正”機能を有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効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にする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態で補正値を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適用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200"/>
              </a:lnSpc>
              <a:tabLst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しない時に、そのボタンを押すと初期化されます。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289300" y="3479800"/>
            <a:ext cx="3420808" cy="2819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90500" algn="l"/>
              </a:tabLst>
            </a:pPr>
            <a:endParaRPr lang="en-US" altLang="zh-CN" sz="12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4.3</a:t>
            </a:r>
            <a:r>
              <a:rPr lang="en-US" altLang="zh-CN" sz="15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出入者の顔及び情報登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5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機能</a:t>
            </a:r>
            <a:endParaRPr lang="en-US" altLang="zh-CN" sz="15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顔を登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し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て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測定時に測定した人の情報ととも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900"/>
              </a:lnSpc>
              <a:tabLst>
                <a:tab pos="190500" algn="l"/>
              </a:tabLst>
            </a:pP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に履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歴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を記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900"/>
              </a:lnSpc>
              <a:tabLst>
                <a:tab pos="1905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機能は"撮影","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","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ライブ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面"となっています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1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．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撮影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ja-JP" altLang="en-US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画面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に顔を映すと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四角い欄が顔について回ります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6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この時、顔ガイドのイメ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ジがな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く、顔を見せた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状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態で撮影ボ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タンを押すと顔だけが撮影されます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2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．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함초롬돋움" pitchFamily="18" charset="0"/>
            </a:endParaRPr>
          </a:p>
          <a:p>
            <a:pPr>
              <a:lnSpc>
                <a:spcPts val="16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撮影が終わった後、個人情報を入力します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開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発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バ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ジ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ョンによって、その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内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容は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変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動する場合があり</a:t>
            </a:r>
            <a:r>
              <a:rPr lang="ja-JP" altLang="en-US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ま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</a:t>
            </a:r>
            <a:r>
              <a:rPr lang="ja-JP" altLang="en-US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65100" y="7035800"/>
            <a:ext cx="2550378" cy="3422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27000" algn="l"/>
              </a:tabLst>
            </a:pP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600"/>
              </a:lnSpc>
              <a:tabLst>
                <a:tab pos="127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必須で、名前と所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属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は必ず入力してください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65100" y="7454900"/>
            <a:ext cx="50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55600" y="7442200"/>
            <a:ext cx="4632678" cy="5459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ボタンを押すと、下側に登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録状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態を表示します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撮影時に側面やノイズが多い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写真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、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写真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や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絵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で登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する際、認識できないことがあります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されていない場合は、再撮影して登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してください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65100" y="8115300"/>
            <a:ext cx="6836808" cy="21149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6680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暗い環境で撮った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写真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は登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されません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明るい環境で撮影してください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  <a:tabLst>
                <a:tab pos="66802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3．ライブ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</a:t>
            </a:r>
          </a:p>
          <a:p>
            <a:pPr>
              <a:lnSpc>
                <a:spcPts val="1900"/>
              </a:lnSpc>
              <a:tabLst>
                <a:tab pos="66802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　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体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温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測定するライブ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画</a:t>
            </a:r>
            <a:r>
              <a:rPr lang="en-US" altLang="zh-CN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面に移動します</a:t>
            </a:r>
            <a:r>
              <a:rPr lang="en-US" altLang="zh-CN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  <a:tabLst>
                <a:tab pos="6680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4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．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登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ウィンドウのアップロ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ド</a:t>
            </a:r>
            <a:endParaRPr lang="en-US" altLang="zh-CN" sz="996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맑은 고딕" pitchFamily="18" charset="0"/>
            </a:endParaRPr>
          </a:p>
          <a:p>
            <a:pPr>
              <a:lnSpc>
                <a:spcPts val="1600"/>
              </a:lnSpc>
              <a:tabLst>
                <a:tab pos="6680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-</a:t>
            </a:r>
            <a:r>
              <a:rPr lang="en-US" altLang="zh-CN" sz="996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  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該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当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機能は、情報を入力するとき、仮想キ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ボ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ー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ドで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함초롬돋움" pitchFamily="18" charset="0"/>
              </a:rPr>
              <a:t>隠</a:t>
            </a:r>
            <a:r>
              <a:rPr lang="en-US" altLang="zh-CN" sz="996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した情報を入力するために入力ウィンドウを上にあげる機能です</a:t>
            </a:r>
            <a:r>
              <a:rPr lang="en-US" altLang="zh-CN" sz="996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맑은 고딕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300"/>
              </a:lnSpc>
              <a:tabLst>
                <a:tab pos="6680200" algn="l"/>
              </a:tabLst>
            </a:pP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CN" sz="1296" dirty="0">
                <a:solidFill>
                  <a:srgbClr val="000000"/>
                </a:solidFill>
                <a:latin typeface="함초롬돋움" pitchFamily="18" charset="0"/>
                <a:cs typeface="함초롬돋움" pitchFamily="18" charset="0"/>
              </a:rPr>
              <a:t>9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F004EE3C-C0F1-4A99-AF2F-7A588BC5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2" y="248164"/>
            <a:ext cx="7022338" cy="16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1784</Words>
  <Application>Microsoft Office PowerPoint</Application>
  <PresentationFormat>ユーザー設定</PresentationFormat>
  <Paragraphs>501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맑은 고딕</vt:lpstr>
      <vt:lpstr>Meiryo UI</vt:lpstr>
      <vt:lpstr>함초롬돋움</vt:lpstr>
      <vt:lpstr>함초롬바탕</vt:lpstr>
      <vt:lpstr>Arial</vt:lpstr>
      <vt:lpstr>Calibri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メイクワン</cp:lastModifiedBy>
  <cp:revision>30</cp:revision>
  <dcterms:created xsi:type="dcterms:W3CDTF">2006-08-16T00:00:00Z</dcterms:created>
  <dcterms:modified xsi:type="dcterms:W3CDTF">2020-07-11T09:06:09Z</dcterms:modified>
</cp:coreProperties>
</file>