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29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3990265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382948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2647850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197178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1960910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225921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2035862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62499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3938755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420926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0F3867-2805-4550-80FA-39BDE4B96BD4}" type="datetimeFigureOut">
              <a:rPr kumimoji="1" lang="ja-JP" altLang="en-US" smtClean="0"/>
              <a:t>2021/6/30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22417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E90F3867-2805-4550-80FA-39BDE4B96BD4}" type="datetimeFigureOut">
              <a:rPr kumimoji="1" lang="ja-JP" altLang="en-US" smtClean="0"/>
              <a:t>2021/6/30</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9A7B8720-8586-459D-8C57-A083DA18718F}" type="slidenum">
              <a:rPr kumimoji="1" lang="ja-JP" altLang="en-US" smtClean="0"/>
              <a:t>‹#›</a:t>
            </a:fld>
            <a:endParaRPr kumimoji="1" lang="ja-JP" altLang="en-US"/>
          </a:p>
        </p:txBody>
      </p:sp>
    </p:spTree>
    <p:extLst>
      <p:ext uri="{BB962C8B-B14F-4D97-AF65-F5344CB8AC3E}">
        <p14:creationId xmlns:p14="http://schemas.microsoft.com/office/powerpoint/2010/main" val="952869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C759F24-92AF-407F-85E7-FC59C0D0383F}"/>
              </a:ext>
            </a:extLst>
          </p:cNvPr>
          <p:cNvSpPr txBox="1"/>
          <p:nvPr/>
        </p:nvSpPr>
        <p:spPr>
          <a:xfrm>
            <a:off x="1086546" y="2140046"/>
            <a:ext cx="4418671" cy="1015663"/>
          </a:xfrm>
          <a:prstGeom prst="rect">
            <a:avLst/>
          </a:prstGeom>
          <a:noFill/>
        </p:spPr>
        <p:txBody>
          <a:bodyPr wrap="square">
            <a:spAutoFit/>
          </a:bodyPr>
          <a:lstStyle/>
          <a:p>
            <a:pPr algn="ctr"/>
            <a:r>
              <a:rPr lang="ja-JP" altLang="en-US" dirty="0">
                <a:latin typeface="Meiryo UI" panose="020B0604030504040204" pitchFamily="50" charset="-128"/>
                <a:ea typeface="Meiryo UI" panose="020B0604030504040204" pitchFamily="50" charset="-128"/>
              </a:rPr>
              <a:t>ノズルを設置するだけで実現！</a:t>
            </a:r>
          </a:p>
          <a:p>
            <a:pPr algn="ctr"/>
            <a:r>
              <a:rPr lang="ja-JP" altLang="en-US" dirty="0">
                <a:latin typeface="Meiryo UI" panose="020B0604030504040204" pitchFamily="50" charset="-128"/>
                <a:ea typeface="Meiryo UI" panose="020B0604030504040204" pitchFamily="50" charset="-128"/>
              </a:rPr>
              <a:t>お家まるごと</a:t>
            </a:r>
          </a:p>
          <a:p>
            <a:pPr algn="ctr"/>
            <a:r>
              <a:rPr lang="ja-JP" altLang="en-US" sz="2400" b="1" dirty="0">
                <a:latin typeface="Meiryo UI" panose="020B0604030504040204" pitchFamily="50" charset="-128"/>
                <a:ea typeface="Meiryo UI" panose="020B0604030504040204" pitchFamily="50" charset="-128"/>
              </a:rPr>
              <a:t>～ウルトラファインバブル～</a:t>
            </a:r>
          </a:p>
        </p:txBody>
      </p:sp>
      <p:sp>
        <p:nvSpPr>
          <p:cNvPr id="6" name="テキスト ボックス 5">
            <a:extLst>
              <a:ext uri="{FF2B5EF4-FFF2-40B4-BE49-F238E27FC236}">
                <a16:creationId xmlns:a16="http://schemas.microsoft.com/office/drawing/2014/main" id="{7CEE8BEB-C4B4-44A0-8962-0DCC46479579}"/>
              </a:ext>
            </a:extLst>
          </p:cNvPr>
          <p:cNvSpPr txBox="1"/>
          <p:nvPr/>
        </p:nvSpPr>
        <p:spPr>
          <a:xfrm>
            <a:off x="316414" y="69440"/>
            <a:ext cx="4418671" cy="261610"/>
          </a:xfrm>
          <a:prstGeom prst="rect">
            <a:avLst/>
          </a:prstGeom>
          <a:noFill/>
        </p:spPr>
        <p:txBody>
          <a:bodyPr wrap="square">
            <a:spAutoFit/>
          </a:bodyPr>
          <a:lstStyle/>
          <a:p>
            <a:r>
              <a:rPr lang="en-US" altLang="ja-JP" sz="1100" dirty="0">
                <a:latin typeface="Meiryo UI" panose="020B0604030504040204" pitchFamily="50" charset="-128"/>
                <a:ea typeface="Meiryo UI" panose="020B0604030504040204" pitchFamily="50" charset="-128"/>
              </a:rPr>
              <a:t>UFB DUAL™</a:t>
            </a:r>
            <a:r>
              <a:rPr lang="ja-JP" altLang="en-US" sz="1100" dirty="0">
                <a:latin typeface="Meiryo UI" panose="020B0604030504040204" pitchFamily="50" charset="-128"/>
                <a:ea typeface="Meiryo UI" panose="020B0604030504040204" pitchFamily="50" charset="-128"/>
              </a:rPr>
              <a:t> ウルトラファインバブル愛知・名古屋地区代理店</a:t>
            </a:r>
            <a:endParaRPr lang="ja-JP" altLang="en-US" sz="1400"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6EB27F1C-84EA-43AE-96BF-0BDEDAFB0849}"/>
              </a:ext>
            </a:extLst>
          </p:cNvPr>
          <p:cNvSpPr txBox="1"/>
          <p:nvPr/>
        </p:nvSpPr>
        <p:spPr>
          <a:xfrm>
            <a:off x="758283" y="4040516"/>
            <a:ext cx="5754029" cy="600164"/>
          </a:xfrm>
          <a:prstGeom prst="rect">
            <a:avLst/>
          </a:prstGeom>
          <a:noFill/>
        </p:spPr>
        <p:txBody>
          <a:bodyPr wrap="square">
            <a:spAutoFit/>
          </a:bodyPr>
          <a:lstStyle/>
          <a:p>
            <a:r>
              <a:rPr lang="ja-JP" altLang="en-US" sz="1100" dirty="0">
                <a:latin typeface="Meiryo UI" panose="020B0604030504040204" pitchFamily="50" charset="-128"/>
                <a:ea typeface="Meiryo UI" panose="020B0604030504040204" pitchFamily="50" charset="-128"/>
              </a:rPr>
              <a:t>特許技術により水道機器認証と飲用適水テストに合格している、ウルトラファインバブル水の生成ノズルです。シャワーヘッドや洗濯機を変えることなく、水道の配管に取り付けること</a:t>
            </a:r>
            <a:r>
              <a:rPr lang="ja-JP" altLang="en-US" sz="1100" b="1" dirty="0">
                <a:latin typeface="Meiryo UI" panose="020B0604030504040204" pitchFamily="50" charset="-128"/>
                <a:ea typeface="Meiryo UI" panose="020B0604030504040204" pitchFamily="50" charset="-128"/>
              </a:rPr>
              <a:t>でお家の水道を“まるごと”</a:t>
            </a:r>
            <a:r>
              <a:rPr lang="ja-JP" altLang="en-US" sz="1100" dirty="0">
                <a:latin typeface="Meiryo UI" panose="020B0604030504040204" pitchFamily="50" charset="-128"/>
                <a:ea typeface="Meiryo UI" panose="020B0604030504040204" pitchFamily="50" charset="-128"/>
              </a:rPr>
              <a:t>ウルトラファインバブル水に変えることができます。</a:t>
            </a:r>
            <a:endParaRPr lang="ja-JP" altLang="en-US" sz="1400"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38498BA-102F-4346-A187-EF45BF70668E}"/>
              </a:ext>
            </a:extLst>
          </p:cNvPr>
          <p:cNvSpPr txBox="1"/>
          <p:nvPr/>
        </p:nvSpPr>
        <p:spPr>
          <a:xfrm>
            <a:off x="7352135" y="1112894"/>
            <a:ext cx="3429000" cy="369332"/>
          </a:xfrm>
          <a:prstGeom prst="rect">
            <a:avLst/>
          </a:prstGeom>
          <a:noFill/>
        </p:spPr>
        <p:txBody>
          <a:bodyPr wrap="square">
            <a:spAutoFit/>
          </a:bodyPr>
          <a:lstStyle/>
          <a:p>
            <a:r>
              <a:rPr lang="ja-JP" altLang="en-US" dirty="0"/>
              <a:t>各コンテンツにジャンプ</a:t>
            </a:r>
          </a:p>
        </p:txBody>
      </p:sp>
      <p:sp>
        <p:nvSpPr>
          <p:cNvPr id="13" name="テキスト ボックス 12">
            <a:extLst>
              <a:ext uri="{FF2B5EF4-FFF2-40B4-BE49-F238E27FC236}">
                <a16:creationId xmlns:a16="http://schemas.microsoft.com/office/drawing/2014/main" id="{D0847A01-82A5-4D15-A093-B3EA58A44BC1}"/>
              </a:ext>
            </a:extLst>
          </p:cNvPr>
          <p:cNvSpPr txBox="1"/>
          <p:nvPr/>
        </p:nvSpPr>
        <p:spPr>
          <a:xfrm>
            <a:off x="1011973" y="3609674"/>
            <a:ext cx="5087744" cy="400110"/>
          </a:xfrm>
          <a:prstGeom prst="rect">
            <a:avLst/>
          </a:prstGeom>
          <a:noFill/>
        </p:spPr>
        <p:txBody>
          <a:bodyPr wrap="square">
            <a:spAutoFit/>
          </a:bodyPr>
          <a:lstStyle/>
          <a:p>
            <a:r>
              <a:rPr lang="en-US" altLang="ja-JP" sz="2000" b="1" dirty="0">
                <a:latin typeface="Meiryo UI" panose="020B0604030504040204" pitchFamily="50" charset="-128"/>
                <a:ea typeface="Meiryo UI" panose="020B0604030504040204" pitchFamily="50" charset="-128"/>
              </a:rPr>
              <a:t>『UFB DUAL™』</a:t>
            </a:r>
            <a:r>
              <a:rPr lang="ja-JP" altLang="en-US" sz="2000" b="1" dirty="0">
                <a:latin typeface="Meiryo UI" panose="020B0604030504040204" pitchFamily="50" charset="-128"/>
                <a:ea typeface="Meiryo UI" panose="020B0604030504040204" pitchFamily="50" charset="-128"/>
              </a:rPr>
              <a:t>ウルトラファインバブルとは？</a:t>
            </a:r>
          </a:p>
        </p:txBody>
      </p:sp>
      <p:pic>
        <p:nvPicPr>
          <p:cNvPr id="18" name="図 17">
            <a:extLst>
              <a:ext uri="{FF2B5EF4-FFF2-40B4-BE49-F238E27FC236}">
                <a16:creationId xmlns:a16="http://schemas.microsoft.com/office/drawing/2014/main" id="{022737F2-0E6E-45E2-A638-6CE2B6DB15E3}"/>
              </a:ext>
            </a:extLst>
          </p:cNvPr>
          <p:cNvPicPr>
            <a:picLocks noChangeAspect="1"/>
          </p:cNvPicPr>
          <p:nvPr/>
        </p:nvPicPr>
        <p:blipFill>
          <a:blip r:embed="rId2"/>
          <a:stretch>
            <a:fillRect/>
          </a:stretch>
        </p:blipFill>
        <p:spPr>
          <a:xfrm>
            <a:off x="812644" y="4732968"/>
            <a:ext cx="5232711" cy="3708526"/>
          </a:xfrm>
          <a:prstGeom prst="rect">
            <a:avLst/>
          </a:prstGeom>
        </p:spPr>
      </p:pic>
      <p:sp>
        <p:nvSpPr>
          <p:cNvPr id="19" name="正方形/長方形 18">
            <a:extLst>
              <a:ext uri="{FF2B5EF4-FFF2-40B4-BE49-F238E27FC236}">
                <a16:creationId xmlns:a16="http://schemas.microsoft.com/office/drawing/2014/main" id="{210B1D06-A017-4CA0-8D23-9331582CEAA0}"/>
              </a:ext>
            </a:extLst>
          </p:cNvPr>
          <p:cNvSpPr/>
          <p:nvPr/>
        </p:nvSpPr>
        <p:spPr>
          <a:xfrm>
            <a:off x="3635297" y="4902939"/>
            <a:ext cx="2575932" cy="956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DF290C79-D92A-49F3-AE91-2BEDE2C27E98}"/>
              </a:ext>
            </a:extLst>
          </p:cNvPr>
          <p:cNvPicPr>
            <a:picLocks noChangeAspect="1"/>
          </p:cNvPicPr>
          <p:nvPr/>
        </p:nvPicPr>
        <p:blipFill>
          <a:blip r:embed="rId3"/>
          <a:stretch>
            <a:fillRect/>
          </a:stretch>
        </p:blipFill>
        <p:spPr>
          <a:xfrm>
            <a:off x="316414" y="423338"/>
            <a:ext cx="2095500" cy="504825"/>
          </a:xfrm>
          <a:prstGeom prst="rect">
            <a:avLst/>
          </a:prstGeom>
        </p:spPr>
      </p:pic>
      <p:pic>
        <p:nvPicPr>
          <p:cNvPr id="26" name="図 25">
            <a:extLst>
              <a:ext uri="{FF2B5EF4-FFF2-40B4-BE49-F238E27FC236}">
                <a16:creationId xmlns:a16="http://schemas.microsoft.com/office/drawing/2014/main" id="{96332C6A-4DF5-4393-9092-0CB382B1816B}"/>
              </a:ext>
            </a:extLst>
          </p:cNvPr>
          <p:cNvPicPr>
            <a:picLocks noChangeAspect="1"/>
          </p:cNvPicPr>
          <p:nvPr/>
        </p:nvPicPr>
        <p:blipFill>
          <a:blip r:embed="rId4"/>
          <a:stretch>
            <a:fillRect/>
          </a:stretch>
        </p:blipFill>
        <p:spPr>
          <a:xfrm>
            <a:off x="2600559" y="478264"/>
            <a:ext cx="2427715" cy="370079"/>
          </a:xfrm>
          <a:prstGeom prst="rect">
            <a:avLst/>
          </a:prstGeom>
        </p:spPr>
      </p:pic>
      <p:pic>
        <p:nvPicPr>
          <p:cNvPr id="28" name="図 27">
            <a:extLst>
              <a:ext uri="{FF2B5EF4-FFF2-40B4-BE49-F238E27FC236}">
                <a16:creationId xmlns:a16="http://schemas.microsoft.com/office/drawing/2014/main" id="{A7E58986-7AFC-4DBB-A6B4-AD7532F9D4F4}"/>
              </a:ext>
            </a:extLst>
          </p:cNvPr>
          <p:cNvPicPr>
            <a:picLocks noChangeAspect="1"/>
          </p:cNvPicPr>
          <p:nvPr/>
        </p:nvPicPr>
        <p:blipFill>
          <a:blip r:embed="rId5"/>
          <a:stretch>
            <a:fillRect/>
          </a:stretch>
        </p:blipFill>
        <p:spPr>
          <a:xfrm>
            <a:off x="5340505" y="494775"/>
            <a:ext cx="704850" cy="361950"/>
          </a:xfrm>
          <a:prstGeom prst="rect">
            <a:avLst/>
          </a:prstGeom>
        </p:spPr>
      </p:pic>
      <p:cxnSp>
        <p:nvCxnSpPr>
          <p:cNvPr id="30" name="直線コネクタ 29">
            <a:extLst>
              <a:ext uri="{FF2B5EF4-FFF2-40B4-BE49-F238E27FC236}">
                <a16:creationId xmlns:a16="http://schemas.microsoft.com/office/drawing/2014/main" id="{44D8F230-1E92-45D9-ABAC-64A8F60A524B}"/>
              </a:ext>
            </a:extLst>
          </p:cNvPr>
          <p:cNvCxnSpPr/>
          <p:nvPr/>
        </p:nvCxnSpPr>
        <p:spPr>
          <a:xfrm>
            <a:off x="78057" y="1065765"/>
            <a:ext cx="6701883" cy="0"/>
          </a:xfrm>
          <a:prstGeom prst="line">
            <a:avLst/>
          </a:prstGeom>
        </p:spPr>
        <p:style>
          <a:lnRef idx="1">
            <a:schemeClr val="dk1"/>
          </a:lnRef>
          <a:fillRef idx="0">
            <a:schemeClr val="dk1"/>
          </a:fillRef>
          <a:effectRef idx="0">
            <a:schemeClr val="dk1"/>
          </a:effectRef>
          <a:fontRef idx="minor">
            <a:schemeClr val="tx1"/>
          </a:fontRef>
        </p:style>
      </p:cxnSp>
      <p:pic>
        <p:nvPicPr>
          <p:cNvPr id="31" name="図 30">
            <a:extLst>
              <a:ext uri="{FF2B5EF4-FFF2-40B4-BE49-F238E27FC236}">
                <a16:creationId xmlns:a16="http://schemas.microsoft.com/office/drawing/2014/main" id="{89549F81-675D-484B-AE64-8F285DA68235}"/>
              </a:ext>
            </a:extLst>
          </p:cNvPr>
          <p:cNvPicPr>
            <a:picLocks noChangeAspect="1"/>
          </p:cNvPicPr>
          <p:nvPr/>
        </p:nvPicPr>
        <p:blipFill>
          <a:blip r:embed="rId6"/>
          <a:stretch>
            <a:fillRect/>
          </a:stretch>
        </p:blipFill>
        <p:spPr>
          <a:xfrm>
            <a:off x="630043" y="6326901"/>
            <a:ext cx="707197" cy="664522"/>
          </a:xfrm>
          <a:prstGeom prst="rect">
            <a:avLst/>
          </a:prstGeom>
        </p:spPr>
      </p:pic>
      <p:sp>
        <p:nvSpPr>
          <p:cNvPr id="14" name="テキスト ボックス 13">
            <a:extLst>
              <a:ext uri="{FF2B5EF4-FFF2-40B4-BE49-F238E27FC236}">
                <a16:creationId xmlns:a16="http://schemas.microsoft.com/office/drawing/2014/main" id="{25D72103-BE90-4872-A332-1D0937A817E8}"/>
              </a:ext>
            </a:extLst>
          </p:cNvPr>
          <p:cNvSpPr txBox="1"/>
          <p:nvPr/>
        </p:nvSpPr>
        <p:spPr>
          <a:xfrm>
            <a:off x="6779940" y="5757383"/>
            <a:ext cx="3429000" cy="646331"/>
          </a:xfrm>
          <a:prstGeom prst="rect">
            <a:avLst/>
          </a:prstGeom>
          <a:noFill/>
        </p:spPr>
        <p:txBody>
          <a:bodyPr wrap="square">
            <a:spAutoFit/>
          </a:bodyPr>
          <a:lstStyle/>
          <a:p>
            <a:r>
              <a:rPr lang="ja-JP" altLang="en-US" dirty="0"/>
              <a:t>https://www.itnjapan.com/product/ufb/index.html</a:t>
            </a:r>
          </a:p>
        </p:txBody>
      </p:sp>
      <p:cxnSp>
        <p:nvCxnSpPr>
          <p:cNvPr id="3" name="直線コネクタ 2">
            <a:extLst>
              <a:ext uri="{FF2B5EF4-FFF2-40B4-BE49-F238E27FC236}">
                <a16:creationId xmlns:a16="http://schemas.microsoft.com/office/drawing/2014/main" id="{66A3A1DE-AAA3-459F-92AB-CBAFE115AC7C}"/>
              </a:ext>
            </a:extLst>
          </p:cNvPr>
          <p:cNvCxnSpPr/>
          <p:nvPr/>
        </p:nvCxnSpPr>
        <p:spPr>
          <a:xfrm>
            <a:off x="3122341" y="7579232"/>
            <a:ext cx="780586" cy="747132"/>
          </a:xfrm>
          <a:prstGeom prst="line">
            <a:avLst/>
          </a:prstGeom>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7ED39FE7-0B3E-49F4-BE31-18EE99E1A684}"/>
              </a:ext>
            </a:extLst>
          </p:cNvPr>
          <p:cNvCxnSpPr/>
          <p:nvPr/>
        </p:nvCxnSpPr>
        <p:spPr>
          <a:xfrm flipH="1">
            <a:off x="2956467" y="7579232"/>
            <a:ext cx="678830" cy="624468"/>
          </a:xfrm>
          <a:prstGeom prst="line">
            <a:avLst/>
          </a:prstGeom>
        </p:spPr>
        <p:style>
          <a:lnRef idx="1">
            <a:schemeClr val="dk1"/>
          </a:lnRef>
          <a:fillRef idx="0">
            <a:schemeClr val="dk1"/>
          </a:fillRef>
          <a:effectRef idx="0">
            <a:schemeClr val="dk1"/>
          </a:effectRef>
          <a:fontRef idx="minor">
            <a:schemeClr val="tx1"/>
          </a:fontRef>
        </p:style>
      </p:cxnSp>
      <p:sp>
        <p:nvSpPr>
          <p:cNvPr id="20" name="テキスト ボックス 19">
            <a:extLst>
              <a:ext uri="{FF2B5EF4-FFF2-40B4-BE49-F238E27FC236}">
                <a16:creationId xmlns:a16="http://schemas.microsoft.com/office/drawing/2014/main" id="{2D84168E-AA20-4381-913C-E1C998CCFC4C}"/>
              </a:ext>
            </a:extLst>
          </p:cNvPr>
          <p:cNvSpPr txBox="1"/>
          <p:nvPr/>
        </p:nvSpPr>
        <p:spPr>
          <a:xfrm>
            <a:off x="2616355" y="8705228"/>
            <a:ext cx="3429000" cy="369332"/>
          </a:xfrm>
          <a:prstGeom prst="rect">
            <a:avLst/>
          </a:prstGeom>
          <a:noFill/>
        </p:spPr>
        <p:txBody>
          <a:bodyPr wrap="square">
            <a:spAutoFit/>
          </a:bodyPr>
          <a:lstStyle/>
          <a:p>
            <a:r>
              <a:rPr lang="ja-JP" altLang="en-US" dirty="0"/>
              <a:t>洗車｜家庭菜園</a:t>
            </a:r>
          </a:p>
        </p:txBody>
      </p:sp>
      <p:cxnSp>
        <p:nvCxnSpPr>
          <p:cNvPr id="11" name="直線矢印コネクタ 10">
            <a:extLst>
              <a:ext uri="{FF2B5EF4-FFF2-40B4-BE49-F238E27FC236}">
                <a16:creationId xmlns:a16="http://schemas.microsoft.com/office/drawing/2014/main" id="{77706A64-F9B6-4378-B14A-D204426DC30F}"/>
              </a:ext>
            </a:extLst>
          </p:cNvPr>
          <p:cNvCxnSpPr/>
          <p:nvPr/>
        </p:nvCxnSpPr>
        <p:spPr>
          <a:xfrm flipV="1">
            <a:off x="3295882" y="7972472"/>
            <a:ext cx="0" cy="6958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正方形/長方形 1">
            <a:extLst>
              <a:ext uri="{FF2B5EF4-FFF2-40B4-BE49-F238E27FC236}">
                <a16:creationId xmlns:a16="http://schemas.microsoft.com/office/drawing/2014/main" id="{73B0FAE9-1559-4662-960D-8D2AA5A36169}"/>
              </a:ext>
            </a:extLst>
          </p:cNvPr>
          <p:cNvSpPr/>
          <p:nvPr/>
        </p:nvSpPr>
        <p:spPr>
          <a:xfrm>
            <a:off x="46693" y="1130304"/>
            <a:ext cx="1333966" cy="62742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100" dirty="0"/>
              <a:t>ウルトラファインバブル水とは</a:t>
            </a:r>
          </a:p>
        </p:txBody>
      </p:sp>
      <p:sp>
        <p:nvSpPr>
          <p:cNvPr id="21" name="正方形/長方形 20">
            <a:extLst>
              <a:ext uri="{FF2B5EF4-FFF2-40B4-BE49-F238E27FC236}">
                <a16:creationId xmlns:a16="http://schemas.microsoft.com/office/drawing/2014/main" id="{E8715515-7A03-4CB5-B7FF-3418AE99EEB6}"/>
              </a:ext>
            </a:extLst>
          </p:cNvPr>
          <p:cNvSpPr/>
          <p:nvPr/>
        </p:nvSpPr>
        <p:spPr>
          <a:xfrm>
            <a:off x="1395991" y="1130304"/>
            <a:ext cx="1333966" cy="62742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en-US" altLang="ja-JP" sz="1100" dirty="0"/>
              <a:t>『UFB DUAL™』</a:t>
            </a:r>
            <a:r>
              <a:rPr kumimoji="1" lang="ja-JP" altLang="en-US" sz="1100" dirty="0"/>
              <a:t>の特徴</a:t>
            </a:r>
          </a:p>
        </p:txBody>
      </p:sp>
      <p:sp>
        <p:nvSpPr>
          <p:cNvPr id="22" name="正方形/長方形 21">
            <a:extLst>
              <a:ext uri="{FF2B5EF4-FFF2-40B4-BE49-F238E27FC236}">
                <a16:creationId xmlns:a16="http://schemas.microsoft.com/office/drawing/2014/main" id="{A7FA638D-5312-442B-ADCA-A89784BCD07B}"/>
              </a:ext>
            </a:extLst>
          </p:cNvPr>
          <p:cNvSpPr/>
          <p:nvPr/>
        </p:nvSpPr>
        <p:spPr>
          <a:xfrm>
            <a:off x="2756440" y="1130304"/>
            <a:ext cx="1333966" cy="62742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100" dirty="0"/>
              <a:t>他社製品との違い</a:t>
            </a:r>
          </a:p>
        </p:txBody>
      </p:sp>
      <p:sp>
        <p:nvSpPr>
          <p:cNvPr id="23" name="正方形/長方形 22">
            <a:extLst>
              <a:ext uri="{FF2B5EF4-FFF2-40B4-BE49-F238E27FC236}">
                <a16:creationId xmlns:a16="http://schemas.microsoft.com/office/drawing/2014/main" id="{B5216775-A5F3-4F1A-8B8D-9B54D965EEE9}"/>
              </a:ext>
            </a:extLst>
          </p:cNvPr>
          <p:cNvSpPr/>
          <p:nvPr/>
        </p:nvSpPr>
        <p:spPr>
          <a:xfrm>
            <a:off x="4116888" y="1130304"/>
            <a:ext cx="1333966" cy="62742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100" dirty="0"/>
              <a:t>導入の流れ</a:t>
            </a:r>
          </a:p>
        </p:txBody>
      </p:sp>
      <p:sp>
        <p:nvSpPr>
          <p:cNvPr id="25" name="正方形/長方形 24">
            <a:extLst>
              <a:ext uri="{FF2B5EF4-FFF2-40B4-BE49-F238E27FC236}">
                <a16:creationId xmlns:a16="http://schemas.microsoft.com/office/drawing/2014/main" id="{7CEE9BD9-DF28-428D-84F6-3B271213A2B5}"/>
              </a:ext>
            </a:extLst>
          </p:cNvPr>
          <p:cNvSpPr/>
          <p:nvPr/>
        </p:nvSpPr>
        <p:spPr>
          <a:xfrm>
            <a:off x="5477336" y="1130304"/>
            <a:ext cx="1333966" cy="62742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100" dirty="0"/>
              <a:t>お客様の声</a:t>
            </a:r>
          </a:p>
        </p:txBody>
      </p:sp>
      <p:cxnSp>
        <p:nvCxnSpPr>
          <p:cNvPr id="10" name="直線矢印コネクタ 9">
            <a:extLst>
              <a:ext uri="{FF2B5EF4-FFF2-40B4-BE49-F238E27FC236}">
                <a16:creationId xmlns:a16="http://schemas.microsoft.com/office/drawing/2014/main" id="{40691615-A874-4DE7-B047-4E1F57A32F03}"/>
              </a:ext>
            </a:extLst>
          </p:cNvPr>
          <p:cNvCxnSpPr>
            <a:cxnSpLocks/>
          </p:cNvCxnSpPr>
          <p:nvPr/>
        </p:nvCxnSpPr>
        <p:spPr>
          <a:xfrm flipH="1">
            <a:off x="6897723" y="1297560"/>
            <a:ext cx="454412" cy="12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694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1C28E9C2-05C0-4F29-BAD9-D6F0D4616745}"/>
              </a:ext>
            </a:extLst>
          </p:cNvPr>
          <p:cNvSpPr txBox="1"/>
          <p:nvPr/>
        </p:nvSpPr>
        <p:spPr>
          <a:xfrm>
            <a:off x="608078" y="314811"/>
            <a:ext cx="5480488" cy="400110"/>
          </a:xfrm>
          <a:prstGeom prst="rect">
            <a:avLst/>
          </a:prstGeom>
          <a:noFill/>
        </p:spPr>
        <p:txBody>
          <a:bodyPr wrap="square">
            <a:spAutoFit/>
          </a:bodyPr>
          <a:lstStyle/>
          <a:p>
            <a:r>
              <a:rPr lang="en-US" altLang="ja-JP" sz="2000" b="1" dirty="0">
                <a:latin typeface="Meiryo UI" panose="020B0604030504040204" pitchFamily="50" charset="-128"/>
                <a:ea typeface="Meiryo UI" panose="020B0604030504040204" pitchFamily="50" charset="-128"/>
              </a:rPr>
              <a:t>『UFB DUAL™』</a:t>
            </a:r>
            <a:r>
              <a:rPr lang="ja-JP" altLang="en-US" sz="2000" b="1" dirty="0">
                <a:latin typeface="Meiryo UI" panose="020B0604030504040204" pitchFamily="50" charset="-128"/>
                <a:ea typeface="Meiryo UI" panose="020B0604030504040204" pitchFamily="50" charset="-128"/>
              </a:rPr>
              <a:t>ウルトラファインバブル活用ケース</a:t>
            </a:r>
          </a:p>
        </p:txBody>
      </p:sp>
      <p:sp>
        <p:nvSpPr>
          <p:cNvPr id="10" name="テキスト ボックス 9">
            <a:extLst>
              <a:ext uri="{FF2B5EF4-FFF2-40B4-BE49-F238E27FC236}">
                <a16:creationId xmlns:a16="http://schemas.microsoft.com/office/drawing/2014/main" id="{AA1BF88C-97B2-4ABE-9ACD-87AB15530314}"/>
              </a:ext>
            </a:extLst>
          </p:cNvPr>
          <p:cNvSpPr txBox="1"/>
          <p:nvPr/>
        </p:nvSpPr>
        <p:spPr>
          <a:xfrm>
            <a:off x="20112" y="1108230"/>
            <a:ext cx="4818643" cy="338554"/>
          </a:xfrm>
          <a:prstGeom prst="rect">
            <a:avLst/>
          </a:prstGeom>
          <a:noFill/>
        </p:spPr>
        <p:txBody>
          <a:bodyPr wrap="square">
            <a:spAutoFit/>
          </a:bodyPr>
          <a:lstStyle/>
          <a:p>
            <a:r>
              <a:rPr lang="ja-JP" altLang="en-US" sz="1600" b="1" dirty="0">
                <a:latin typeface="Meiryo UI" panose="020B0604030504040204" pitchFamily="50" charset="-128"/>
                <a:ea typeface="Meiryo UI" panose="020B0604030504040204" pitchFamily="50" charset="-128"/>
              </a:rPr>
              <a:t>■洗浄作用</a:t>
            </a:r>
          </a:p>
        </p:txBody>
      </p:sp>
      <p:sp>
        <p:nvSpPr>
          <p:cNvPr id="11" name="テキスト ボックス 10">
            <a:extLst>
              <a:ext uri="{FF2B5EF4-FFF2-40B4-BE49-F238E27FC236}">
                <a16:creationId xmlns:a16="http://schemas.microsoft.com/office/drawing/2014/main" id="{D3F5C1A9-66DE-48EE-A210-26DB9C4997E1}"/>
              </a:ext>
            </a:extLst>
          </p:cNvPr>
          <p:cNvSpPr txBox="1"/>
          <p:nvPr/>
        </p:nvSpPr>
        <p:spPr>
          <a:xfrm>
            <a:off x="2592994" y="1482943"/>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台所シンク</a:t>
            </a:r>
          </a:p>
        </p:txBody>
      </p:sp>
      <p:pic>
        <p:nvPicPr>
          <p:cNvPr id="3" name="図 2">
            <a:extLst>
              <a:ext uri="{FF2B5EF4-FFF2-40B4-BE49-F238E27FC236}">
                <a16:creationId xmlns:a16="http://schemas.microsoft.com/office/drawing/2014/main" id="{6D83D8A0-6C0C-4CC7-87FA-3D756344E8EB}"/>
              </a:ext>
            </a:extLst>
          </p:cNvPr>
          <p:cNvPicPr>
            <a:picLocks noChangeAspect="1"/>
          </p:cNvPicPr>
          <p:nvPr/>
        </p:nvPicPr>
        <p:blipFill>
          <a:blip r:embed="rId2"/>
          <a:stretch>
            <a:fillRect/>
          </a:stretch>
        </p:blipFill>
        <p:spPr>
          <a:xfrm>
            <a:off x="2356648" y="1875996"/>
            <a:ext cx="1914411" cy="1187112"/>
          </a:xfrm>
          <a:prstGeom prst="rect">
            <a:avLst/>
          </a:prstGeom>
        </p:spPr>
      </p:pic>
      <p:pic>
        <p:nvPicPr>
          <p:cNvPr id="8" name="図 7">
            <a:extLst>
              <a:ext uri="{FF2B5EF4-FFF2-40B4-BE49-F238E27FC236}">
                <a16:creationId xmlns:a16="http://schemas.microsoft.com/office/drawing/2014/main" id="{219B10FA-BAA5-45A7-B5DF-9FDBB8863894}"/>
              </a:ext>
            </a:extLst>
          </p:cNvPr>
          <p:cNvPicPr>
            <a:picLocks noChangeAspect="1"/>
          </p:cNvPicPr>
          <p:nvPr/>
        </p:nvPicPr>
        <p:blipFill>
          <a:blip r:embed="rId3"/>
          <a:stretch>
            <a:fillRect/>
          </a:stretch>
        </p:blipFill>
        <p:spPr>
          <a:xfrm>
            <a:off x="2274849" y="3563030"/>
            <a:ext cx="1914411" cy="1321533"/>
          </a:xfrm>
          <a:prstGeom prst="rect">
            <a:avLst/>
          </a:prstGeom>
        </p:spPr>
      </p:pic>
      <p:sp>
        <p:nvSpPr>
          <p:cNvPr id="16" name="テキスト ボックス 15">
            <a:extLst>
              <a:ext uri="{FF2B5EF4-FFF2-40B4-BE49-F238E27FC236}">
                <a16:creationId xmlns:a16="http://schemas.microsoft.com/office/drawing/2014/main" id="{86BA03BE-CC4A-4299-846E-52E9DAA2C4C9}"/>
              </a:ext>
            </a:extLst>
          </p:cNvPr>
          <p:cNvSpPr txBox="1"/>
          <p:nvPr/>
        </p:nvSpPr>
        <p:spPr>
          <a:xfrm>
            <a:off x="2815144" y="3152158"/>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洗面台</a:t>
            </a:r>
          </a:p>
        </p:txBody>
      </p:sp>
      <p:pic>
        <p:nvPicPr>
          <p:cNvPr id="14" name="図 13">
            <a:extLst>
              <a:ext uri="{FF2B5EF4-FFF2-40B4-BE49-F238E27FC236}">
                <a16:creationId xmlns:a16="http://schemas.microsoft.com/office/drawing/2014/main" id="{7ACA4EDC-AD9E-41BB-A110-8A8252D43FDF}"/>
              </a:ext>
            </a:extLst>
          </p:cNvPr>
          <p:cNvPicPr>
            <a:picLocks noChangeAspect="1"/>
          </p:cNvPicPr>
          <p:nvPr/>
        </p:nvPicPr>
        <p:blipFill>
          <a:blip r:embed="rId4"/>
          <a:stretch>
            <a:fillRect/>
          </a:stretch>
        </p:blipFill>
        <p:spPr>
          <a:xfrm>
            <a:off x="4408027" y="1846882"/>
            <a:ext cx="1805926" cy="1206377"/>
          </a:xfrm>
          <a:prstGeom prst="rect">
            <a:avLst/>
          </a:prstGeom>
        </p:spPr>
      </p:pic>
      <p:sp>
        <p:nvSpPr>
          <p:cNvPr id="21" name="テキスト ボックス 20">
            <a:extLst>
              <a:ext uri="{FF2B5EF4-FFF2-40B4-BE49-F238E27FC236}">
                <a16:creationId xmlns:a16="http://schemas.microsoft.com/office/drawing/2014/main" id="{85827592-CB68-42E8-95CE-803AEADE44B1}"/>
              </a:ext>
            </a:extLst>
          </p:cNvPr>
          <p:cNvSpPr txBox="1"/>
          <p:nvPr/>
        </p:nvSpPr>
        <p:spPr>
          <a:xfrm>
            <a:off x="4838755" y="1508031"/>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浴槽</a:t>
            </a:r>
          </a:p>
        </p:txBody>
      </p:sp>
      <p:sp>
        <p:nvSpPr>
          <p:cNvPr id="22" name="テキスト ボックス 21">
            <a:extLst>
              <a:ext uri="{FF2B5EF4-FFF2-40B4-BE49-F238E27FC236}">
                <a16:creationId xmlns:a16="http://schemas.microsoft.com/office/drawing/2014/main" id="{9BD4B842-7A79-4B88-A463-F4C4E4F690BF}"/>
              </a:ext>
            </a:extLst>
          </p:cNvPr>
          <p:cNvSpPr txBox="1"/>
          <p:nvPr/>
        </p:nvSpPr>
        <p:spPr>
          <a:xfrm>
            <a:off x="666627" y="3186710"/>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トイレ</a:t>
            </a:r>
          </a:p>
        </p:txBody>
      </p:sp>
      <p:pic>
        <p:nvPicPr>
          <p:cNvPr id="17" name="図 16">
            <a:extLst>
              <a:ext uri="{FF2B5EF4-FFF2-40B4-BE49-F238E27FC236}">
                <a16:creationId xmlns:a16="http://schemas.microsoft.com/office/drawing/2014/main" id="{5F5DD65B-0470-4C7C-83BD-45E30BC4DF23}"/>
              </a:ext>
            </a:extLst>
          </p:cNvPr>
          <p:cNvPicPr>
            <a:picLocks noChangeAspect="1"/>
          </p:cNvPicPr>
          <p:nvPr/>
        </p:nvPicPr>
        <p:blipFill>
          <a:blip r:embed="rId5"/>
          <a:stretch>
            <a:fillRect/>
          </a:stretch>
        </p:blipFill>
        <p:spPr>
          <a:xfrm>
            <a:off x="134532" y="3561504"/>
            <a:ext cx="1991151" cy="1253208"/>
          </a:xfrm>
          <a:prstGeom prst="rect">
            <a:avLst/>
          </a:prstGeom>
        </p:spPr>
      </p:pic>
      <p:sp>
        <p:nvSpPr>
          <p:cNvPr id="23" name="テキスト ボックス 22">
            <a:extLst>
              <a:ext uri="{FF2B5EF4-FFF2-40B4-BE49-F238E27FC236}">
                <a16:creationId xmlns:a16="http://schemas.microsoft.com/office/drawing/2014/main" id="{6AE15EC1-B238-4213-B88D-6D74FA7EB57E}"/>
              </a:ext>
            </a:extLst>
          </p:cNvPr>
          <p:cNvSpPr txBox="1"/>
          <p:nvPr/>
        </p:nvSpPr>
        <p:spPr>
          <a:xfrm>
            <a:off x="134532" y="4960117"/>
            <a:ext cx="6556918" cy="646331"/>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目に見えないほど細かい泡が、頑固な汚れや臭いの原因（バイオフィルム：排水管などに付着する細菌）の下に潜り込み剥離させます。キッチン、洗面所、トイレ、浴室の排水溝の汚れ・ヌメリなどが格段に落としやすくなります。</a:t>
            </a:r>
          </a:p>
        </p:txBody>
      </p:sp>
      <p:sp>
        <p:nvSpPr>
          <p:cNvPr id="24" name="テキスト ボックス 23">
            <a:extLst>
              <a:ext uri="{FF2B5EF4-FFF2-40B4-BE49-F238E27FC236}">
                <a16:creationId xmlns:a16="http://schemas.microsoft.com/office/drawing/2014/main" id="{4DEDDB8A-578A-4754-9CAF-B3E2B5DC9081}"/>
              </a:ext>
            </a:extLst>
          </p:cNvPr>
          <p:cNvSpPr txBox="1"/>
          <p:nvPr/>
        </p:nvSpPr>
        <p:spPr>
          <a:xfrm>
            <a:off x="4806295" y="3152158"/>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洗濯</a:t>
            </a:r>
          </a:p>
        </p:txBody>
      </p:sp>
      <p:pic>
        <p:nvPicPr>
          <p:cNvPr id="25" name="図 24">
            <a:extLst>
              <a:ext uri="{FF2B5EF4-FFF2-40B4-BE49-F238E27FC236}">
                <a16:creationId xmlns:a16="http://schemas.microsoft.com/office/drawing/2014/main" id="{E3BD7246-833E-4522-BF0D-DECB2336645D}"/>
              </a:ext>
            </a:extLst>
          </p:cNvPr>
          <p:cNvPicPr>
            <a:picLocks noChangeAspect="1"/>
          </p:cNvPicPr>
          <p:nvPr/>
        </p:nvPicPr>
        <p:blipFill>
          <a:blip r:embed="rId6"/>
          <a:stretch>
            <a:fillRect/>
          </a:stretch>
        </p:blipFill>
        <p:spPr>
          <a:xfrm>
            <a:off x="4338426" y="3589611"/>
            <a:ext cx="1991151" cy="1294952"/>
          </a:xfrm>
          <a:prstGeom prst="rect">
            <a:avLst/>
          </a:prstGeom>
        </p:spPr>
      </p:pic>
      <p:pic>
        <p:nvPicPr>
          <p:cNvPr id="26" name="図 25">
            <a:extLst>
              <a:ext uri="{FF2B5EF4-FFF2-40B4-BE49-F238E27FC236}">
                <a16:creationId xmlns:a16="http://schemas.microsoft.com/office/drawing/2014/main" id="{38BD020C-CE36-4BDE-B14D-74100ACB46CF}"/>
              </a:ext>
            </a:extLst>
          </p:cNvPr>
          <p:cNvPicPr>
            <a:picLocks noChangeAspect="1"/>
          </p:cNvPicPr>
          <p:nvPr/>
        </p:nvPicPr>
        <p:blipFill>
          <a:blip r:embed="rId7"/>
          <a:stretch>
            <a:fillRect/>
          </a:stretch>
        </p:blipFill>
        <p:spPr>
          <a:xfrm>
            <a:off x="96881" y="1814216"/>
            <a:ext cx="2122800" cy="1219481"/>
          </a:xfrm>
          <a:prstGeom prst="rect">
            <a:avLst/>
          </a:prstGeom>
        </p:spPr>
      </p:pic>
      <p:sp>
        <p:nvSpPr>
          <p:cNvPr id="27" name="テキスト ボックス 26">
            <a:extLst>
              <a:ext uri="{FF2B5EF4-FFF2-40B4-BE49-F238E27FC236}">
                <a16:creationId xmlns:a16="http://schemas.microsoft.com/office/drawing/2014/main" id="{174B4B20-7DE5-40DE-8613-DA7F5D17DDA9}"/>
              </a:ext>
            </a:extLst>
          </p:cNvPr>
          <p:cNvSpPr txBox="1"/>
          <p:nvPr/>
        </p:nvSpPr>
        <p:spPr>
          <a:xfrm>
            <a:off x="608077" y="1482943"/>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シャワー</a:t>
            </a:r>
          </a:p>
        </p:txBody>
      </p:sp>
      <p:sp>
        <p:nvSpPr>
          <p:cNvPr id="28" name="テキスト ボックス 27">
            <a:extLst>
              <a:ext uri="{FF2B5EF4-FFF2-40B4-BE49-F238E27FC236}">
                <a16:creationId xmlns:a16="http://schemas.microsoft.com/office/drawing/2014/main" id="{B0A332BD-0D03-4605-9E5A-FA5474518BB9}"/>
              </a:ext>
            </a:extLst>
          </p:cNvPr>
          <p:cNvSpPr txBox="1"/>
          <p:nvPr/>
        </p:nvSpPr>
        <p:spPr>
          <a:xfrm>
            <a:off x="20112" y="5880951"/>
            <a:ext cx="4818643" cy="338554"/>
          </a:xfrm>
          <a:prstGeom prst="rect">
            <a:avLst/>
          </a:prstGeom>
          <a:noFill/>
        </p:spPr>
        <p:txBody>
          <a:bodyPr wrap="square">
            <a:spAutoFit/>
          </a:bodyPr>
          <a:lstStyle/>
          <a:p>
            <a:r>
              <a:rPr lang="ja-JP" altLang="en-US" sz="1600" b="1" dirty="0">
                <a:latin typeface="Meiryo UI" panose="020B0604030504040204" pitchFamily="50" charset="-128"/>
                <a:ea typeface="Meiryo UI" panose="020B0604030504040204" pitchFamily="50" charset="-128"/>
              </a:rPr>
              <a:t>■健康・美容作用</a:t>
            </a:r>
          </a:p>
        </p:txBody>
      </p:sp>
      <p:pic>
        <p:nvPicPr>
          <p:cNvPr id="30" name="図 29">
            <a:extLst>
              <a:ext uri="{FF2B5EF4-FFF2-40B4-BE49-F238E27FC236}">
                <a16:creationId xmlns:a16="http://schemas.microsoft.com/office/drawing/2014/main" id="{221F6703-3256-421C-B74E-FA0EEF8EC063}"/>
              </a:ext>
            </a:extLst>
          </p:cNvPr>
          <p:cNvPicPr>
            <a:picLocks noChangeAspect="1"/>
          </p:cNvPicPr>
          <p:nvPr/>
        </p:nvPicPr>
        <p:blipFill>
          <a:blip r:embed="rId8"/>
          <a:stretch>
            <a:fillRect/>
          </a:stretch>
        </p:blipFill>
        <p:spPr>
          <a:xfrm>
            <a:off x="198881" y="6670384"/>
            <a:ext cx="1913889" cy="1233274"/>
          </a:xfrm>
          <a:prstGeom prst="rect">
            <a:avLst/>
          </a:prstGeom>
        </p:spPr>
      </p:pic>
      <p:pic>
        <p:nvPicPr>
          <p:cNvPr id="32" name="図 31">
            <a:extLst>
              <a:ext uri="{FF2B5EF4-FFF2-40B4-BE49-F238E27FC236}">
                <a16:creationId xmlns:a16="http://schemas.microsoft.com/office/drawing/2014/main" id="{8659F228-8356-46DB-A334-A1F25EFDDFDA}"/>
              </a:ext>
            </a:extLst>
          </p:cNvPr>
          <p:cNvPicPr>
            <a:picLocks noChangeAspect="1"/>
          </p:cNvPicPr>
          <p:nvPr/>
        </p:nvPicPr>
        <p:blipFill>
          <a:blip r:embed="rId9"/>
          <a:stretch>
            <a:fillRect/>
          </a:stretch>
        </p:blipFill>
        <p:spPr>
          <a:xfrm>
            <a:off x="2337421" y="6602938"/>
            <a:ext cx="2001005" cy="1330131"/>
          </a:xfrm>
          <a:prstGeom prst="rect">
            <a:avLst/>
          </a:prstGeom>
        </p:spPr>
      </p:pic>
      <p:pic>
        <p:nvPicPr>
          <p:cNvPr id="33" name="図 32">
            <a:extLst>
              <a:ext uri="{FF2B5EF4-FFF2-40B4-BE49-F238E27FC236}">
                <a16:creationId xmlns:a16="http://schemas.microsoft.com/office/drawing/2014/main" id="{EC68E24B-159C-4360-B48C-6EDDD01865DE}"/>
              </a:ext>
            </a:extLst>
          </p:cNvPr>
          <p:cNvPicPr>
            <a:picLocks noChangeAspect="1"/>
          </p:cNvPicPr>
          <p:nvPr/>
        </p:nvPicPr>
        <p:blipFill>
          <a:blip r:embed="rId10"/>
          <a:stretch>
            <a:fillRect/>
          </a:stretch>
        </p:blipFill>
        <p:spPr>
          <a:xfrm>
            <a:off x="4472376" y="6562207"/>
            <a:ext cx="1944372" cy="1294952"/>
          </a:xfrm>
          <a:prstGeom prst="rect">
            <a:avLst/>
          </a:prstGeom>
        </p:spPr>
      </p:pic>
      <p:sp>
        <p:nvSpPr>
          <p:cNvPr id="34" name="テキスト ボックス 33">
            <a:extLst>
              <a:ext uri="{FF2B5EF4-FFF2-40B4-BE49-F238E27FC236}">
                <a16:creationId xmlns:a16="http://schemas.microsoft.com/office/drawing/2014/main" id="{1CB4CC76-D17D-4938-B494-51BA728D4E54}"/>
              </a:ext>
            </a:extLst>
          </p:cNvPr>
          <p:cNvSpPr txBox="1"/>
          <p:nvPr/>
        </p:nvSpPr>
        <p:spPr>
          <a:xfrm>
            <a:off x="608077" y="6322572"/>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髪の毛</a:t>
            </a:r>
          </a:p>
        </p:txBody>
      </p:sp>
      <p:sp>
        <p:nvSpPr>
          <p:cNvPr id="35" name="テキスト ボックス 34">
            <a:extLst>
              <a:ext uri="{FF2B5EF4-FFF2-40B4-BE49-F238E27FC236}">
                <a16:creationId xmlns:a16="http://schemas.microsoft.com/office/drawing/2014/main" id="{BE934CFC-763A-496A-9978-BA9745871436}"/>
              </a:ext>
            </a:extLst>
          </p:cNvPr>
          <p:cNvSpPr txBox="1"/>
          <p:nvPr/>
        </p:nvSpPr>
        <p:spPr>
          <a:xfrm>
            <a:off x="3050194" y="6322572"/>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肌</a:t>
            </a:r>
          </a:p>
        </p:txBody>
      </p:sp>
      <p:sp>
        <p:nvSpPr>
          <p:cNvPr id="36" name="テキスト ボックス 35">
            <a:extLst>
              <a:ext uri="{FF2B5EF4-FFF2-40B4-BE49-F238E27FC236}">
                <a16:creationId xmlns:a16="http://schemas.microsoft.com/office/drawing/2014/main" id="{1A8A7096-F9C6-4197-94BF-423070B9D32C}"/>
              </a:ext>
            </a:extLst>
          </p:cNvPr>
          <p:cNvSpPr txBox="1"/>
          <p:nvPr/>
        </p:nvSpPr>
        <p:spPr>
          <a:xfrm>
            <a:off x="5041345" y="6239490"/>
            <a:ext cx="1991151" cy="338554"/>
          </a:xfrm>
          <a:prstGeom prst="rect">
            <a:avLst/>
          </a:prstGeom>
          <a:noFill/>
        </p:spPr>
        <p:txBody>
          <a:bodyPr wrap="square">
            <a:spAutoFit/>
          </a:bodyPr>
          <a:lstStyle/>
          <a:p>
            <a:r>
              <a:rPr lang="ja-JP" altLang="en-US" sz="1600" dirty="0">
                <a:latin typeface="Meiryo UI" panose="020B0604030504040204" pitchFamily="50" charset="-128"/>
                <a:ea typeface="Meiryo UI" panose="020B0604030504040204" pitchFamily="50" charset="-128"/>
              </a:rPr>
              <a:t>菜園</a:t>
            </a:r>
          </a:p>
        </p:txBody>
      </p:sp>
      <p:sp>
        <p:nvSpPr>
          <p:cNvPr id="37" name="テキスト ボックス 36">
            <a:extLst>
              <a:ext uri="{FF2B5EF4-FFF2-40B4-BE49-F238E27FC236}">
                <a16:creationId xmlns:a16="http://schemas.microsoft.com/office/drawing/2014/main" id="{D84F59A2-9CBB-43F3-8E0C-ED5FEB627512}"/>
              </a:ext>
            </a:extLst>
          </p:cNvPr>
          <p:cNvSpPr txBox="1"/>
          <p:nvPr/>
        </p:nvSpPr>
        <p:spPr>
          <a:xfrm>
            <a:off x="134532" y="7959431"/>
            <a:ext cx="6556918" cy="120032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髪の毛のキューティクル、毛穴やシワの奥まで入りこみ、肌の汚れを吸着してやさしく洗い流して、入浴後も、お肌がしっとり。</a:t>
            </a:r>
            <a:r>
              <a:rPr lang="ja-JP" altLang="en-US" sz="1200" dirty="0">
                <a:solidFill>
                  <a:srgbClr val="0070C0"/>
                </a:solidFill>
                <a:latin typeface="Meiryo UI" panose="020B0604030504040204" pitchFamily="50" charset="-128"/>
                <a:ea typeface="Meiryo UI" panose="020B0604030504040204" pitchFamily="50" charset="-128"/>
              </a:rPr>
              <a:t>ウルトラファインバブルの 微細な気泡は、皮膚や毛穴から浸透しやすく、血流の改善や体内温度の上昇、保湿効果が認められています。群馬大学の実証実験では、ウルトラファインバブル水で洗髪することで髪の毛に含まれる水分量が５０％以上増加すると言う結果が報告されています。</a:t>
            </a:r>
            <a:endParaRPr lang="en-US" altLang="ja-JP" sz="1200" dirty="0">
              <a:solidFill>
                <a:srgbClr val="0070C0"/>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また菜園などへの利用で、水中にとても細かい空気の粒取り込む事により、洗浄効果を高めるだけでなく、農作物の生育を早めるなど様々な効果が報告されています。</a:t>
            </a:r>
          </a:p>
        </p:txBody>
      </p:sp>
    </p:spTree>
    <p:extLst>
      <p:ext uri="{BB962C8B-B14F-4D97-AF65-F5344CB8AC3E}">
        <p14:creationId xmlns:p14="http://schemas.microsoft.com/office/powerpoint/2010/main" val="2267798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1C28E9C2-05C0-4F29-BAD9-D6F0D4616745}"/>
              </a:ext>
            </a:extLst>
          </p:cNvPr>
          <p:cNvSpPr txBox="1"/>
          <p:nvPr/>
        </p:nvSpPr>
        <p:spPr>
          <a:xfrm>
            <a:off x="512957" y="4429906"/>
            <a:ext cx="5476430" cy="400110"/>
          </a:xfrm>
          <a:prstGeom prst="rect">
            <a:avLst/>
          </a:prstGeom>
          <a:noFill/>
        </p:spPr>
        <p:txBody>
          <a:bodyPr wrap="square">
            <a:spAutoFit/>
          </a:bodyPr>
          <a:lstStyle/>
          <a:p>
            <a:r>
              <a:rPr lang="en-US" altLang="ja-JP" sz="2000" b="1" dirty="0">
                <a:latin typeface="Meiryo UI" panose="020B0604030504040204" pitchFamily="50" charset="-128"/>
                <a:ea typeface="Meiryo UI" panose="020B0604030504040204" pitchFamily="50" charset="-128"/>
              </a:rPr>
              <a:t>『UFB DUAL™』</a:t>
            </a:r>
            <a:r>
              <a:rPr lang="ja-JP" altLang="en-US" sz="2000" b="1" dirty="0">
                <a:latin typeface="Meiryo UI" panose="020B0604030504040204" pitchFamily="50" charset="-128"/>
                <a:ea typeface="Meiryo UI" panose="020B0604030504040204" pitchFamily="50" charset="-128"/>
              </a:rPr>
              <a:t>ウルトラファインバブル実験結果</a:t>
            </a:r>
          </a:p>
        </p:txBody>
      </p:sp>
      <p:pic>
        <p:nvPicPr>
          <p:cNvPr id="4" name="図 3">
            <a:extLst>
              <a:ext uri="{FF2B5EF4-FFF2-40B4-BE49-F238E27FC236}">
                <a16:creationId xmlns:a16="http://schemas.microsoft.com/office/drawing/2014/main" id="{D01E91DF-E257-42C6-9438-33698BBF7900}"/>
              </a:ext>
            </a:extLst>
          </p:cNvPr>
          <p:cNvPicPr>
            <a:picLocks noChangeAspect="1"/>
          </p:cNvPicPr>
          <p:nvPr/>
        </p:nvPicPr>
        <p:blipFill>
          <a:blip r:embed="rId2"/>
          <a:stretch>
            <a:fillRect/>
          </a:stretch>
        </p:blipFill>
        <p:spPr>
          <a:xfrm>
            <a:off x="54575" y="6945645"/>
            <a:ext cx="6803425" cy="2282562"/>
          </a:xfrm>
          <a:prstGeom prst="rect">
            <a:avLst/>
          </a:prstGeom>
        </p:spPr>
      </p:pic>
      <p:pic>
        <p:nvPicPr>
          <p:cNvPr id="6" name="図 5">
            <a:extLst>
              <a:ext uri="{FF2B5EF4-FFF2-40B4-BE49-F238E27FC236}">
                <a16:creationId xmlns:a16="http://schemas.microsoft.com/office/drawing/2014/main" id="{0FCF79F4-BDED-4956-B818-CFDC8C707F4D}"/>
              </a:ext>
            </a:extLst>
          </p:cNvPr>
          <p:cNvPicPr>
            <a:picLocks noChangeAspect="1"/>
          </p:cNvPicPr>
          <p:nvPr/>
        </p:nvPicPr>
        <p:blipFill>
          <a:blip r:embed="rId3"/>
          <a:stretch>
            <a:fillRect/>
          </a:stretch>
        </p:blipFill>
        <p:spPr>
          <a:xfrm>
            <a:off x="151064" y="4966057"/>
            <a:ext cx="6634976" cy="2145860"/>
          </a:xfrm>
          <a:prstGeom prst="rect">
            <a:avLst/>
          </a:prstGeom>
        </p:spPr>
      </p:pic>
      <p:sp>
        <p:nvSpPr>
          <p:cNvPr id="29" name="テキスト ボックス 28">
            <a:extLst>
              <a:ext uri="{FF2B5EF4-FFF2-40B4-BE49-F238E27FC236}">
                <a16:creationId xmlns:a16="http://schemas.microsoft.com/office/drawing/2014/main" id="{2AAC7036-8B43-4F5A-92BA-3C0DB6931518}"/>
              </a:ext>
            </a:extLst>
          </p:cNvPr>
          <p:cNvSpPr txBox="1"/>
          <p:nvPr/>
        </p:nvSpPr>
        <p:spPr>
          <a:xfrm>
            <a:off x="1416069" y="102128"/>
            <a:ext cx="4818643" cy="400110"/>
          </a:xfrm>
          <a:prstGeom prst="rect">
            <a:avLst/>
          </a:prstGeom>
          <a:noFill/>
        </p:spPr>
        <p:txBody>
          <a:bodyPr wrap="square">
            <a:spAutoFit/>
          </a:bodyPr>
          <a:lstStyle/>
          <a:p>
            <a:r>
              <a:rPr lang="ja-JP" altLang="en-US" sz="2000" b="1" dirty="0">
                <a:latin typeface="Meiryo UI" panose="020B0604030504040204" pitchFamily="50" charset="-128"/>
                <a:ea typeface="Meiryo UI" panose="020B0604030504040204" pitchFamily="50" charset="-128"/>
              </a:rPr>
              <a:t>ウルトラファインバブル水とは？</a:t>
            </a:r>
          </a:p>
        </p:txBody>
      </p:sp>
      <p:sp>
        <p:nvSpPr>
          <p:cNvPr id="31" name="テキスト ボックス 30">
            <a:extLst>
              <a:ext uri="{FF2B5EF4-FFF2-40B4-BE49-F238E27FC236}">
                <a16:creationId xmlns:a16="http://schemas.microsoft.com/office/drawing/2014/main" id="{A8768A06-34BB-42A4-83E2-AE356874A0FC}"/>
              </a:ext>
            </a:extLst>
          </p:cNvPr>
          <p:cNvSpPr txBox="1"/>
          <p:nvPr/>
        </p:nvSpPr>
        <p:spPr>
          <a:xfrm>
            <a:off x="229122" y="590755"/>
            <a:ext cx="6556918" cy="1200329"/>
          </a:xfrm>
          <a:prstGeom prst="rect">
            <a:avLst/>
          </a:prstGeom>
          <a:noFill/>
        </p:spPr>
        <p:txBody>
          <a:bodyPr wrap="square">
            <a:spAutoFit/>
          </a:bodyPr>
          <a:lstStyle/>
          <a:p>
            <a:r>
              <a:rPr lang="en-US" altLang="ja-JP" sz="1200" dirty="0">
                <a:latin typeface="Meiryo UI" panose="020B0604030504040204" pitchFamily="50" charset="-128"/>
                <a:ea typeface="Meiryo UI" panose="020B0604030504040204" pitchFamily="50" charset="-128"/>
              </a:rPr>
              <a:t>0.000001mm</a:t>
            </a:r>
            <a:r>
              <a:rPr lang="ja-JP" altLang="en-US" sz="1200" dirty="0">
                <a:latin typeface="Meiryo UI" panose="020B0604030504040204" pitchFamily="50" charset="-128"/>
                <a:ea typeface="Meiryo UI" panose="020B0604030504040204" pitchFamily="50" charset="-128"/>
              </a:rPr>
              <a:t>の泡を想像できますか？ウルトラファインバブルの泡１つを</a:t>
            </a:r>
            <a:r>
              <a:rPr lang="en-US" altLang="ja-JP" sz="1200" dirty="0">
                <a:latin typeface="Meiryo UI" panose="020B0604030504040204" pitchFamily="50" charset="-128"/>
                <a:ea typeface="Meiryo UI" panose="020B0604030504040204" pitchFamily="50" charset="-128"/>
              </a:rPr>
              <a:t>100</a:t>
            </a:r>
            <a:r>
              <a:rPr lang="ja-JP" altLang="en-US" sz="1200" dirty="0">
                <a:latin typeface="Meiryo UI" panose="020B0604030504040204" pitchFamily="50" charset="-128"/>
                <a:ea typeface="Meiryo UI" panose="020B0604030504040204" pitchFamily="50" charset="-128"/>
              </a:rPr>
              <a:t>万個並べても約</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ミリにしかなりません。顕微鏡でも確認できないほど小さな泡。これがウルトラファインバブルの泡の大きさです。</a:t>
            </a:r>
          </a:p>
          <a:p>
            <a:endParaRPr lang="ja-JP" altLang="en-US"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通常の水の気泡は約</a:t>
            </a:r>
            <a:r>
              <a:rPr lang="en-US" altLang="ja-JP" sz="1200" dirty="0">
                <a:latin typeface="Meiryo UI" panose="020B0604030504040204" pitchFamily="50" charset="-128"/>
                <a:ea typeface="Meiryo UI" panose="020B0604030504040204" pitchFamily="50" charset="-128"/>
              </a:rPr>
              <a:t>8</a:t>
            </a:r>
            <a:r>
              <a:rPr lang="ja-JP" altLang="en-US" sz="1200" dirty="0">
                <a:latin typeface="Meiryo UI" panose="020B0604030504040204" pitchFamily="50" charset="-128"/>
                <a:ea typeface="Meiryo UI" panose="020B0604030504040204" pitchFamily="50" charset="-128"/>
              </a:rPr>
              <a:t>秒間で水面に浮上し消滅しますが、ウルトラファインバブルは約</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年の間、水中にとどまることが可能です。日本国内の最新テクノロジーとして、環境・農業・食品・水産・美容・医療などさまざまな分野において応用・実用化が進んできました。</a:t>
            </a:r>
          </a:p>
        </p:txBody>
      </p:sp>
      <p:pic>
        <p:nvPicPr>
          <p:cNvPr id="9" name="図 8">
            <a:extLst>
              <a:ext uri="{FF2B5EF4-FFF2-40B4-BE49-F238E27FC236}">
                <a16:creationId xmlns:a16="http://schemas.microsoft.com/office/drawing/2014/main" id="{26EB38CA-5F71-42C5-9AA5-1CB7AF2E77C3}"/>
              </a:ext>
            </a:extLst>
          </p:cNvPr>
          <p:cNvPicPr>
            <a:picLocks noChangeAspect="1"/>
          </p:cNvPicPr>
          <p:nvPr/>
        </p:nvPicPr>
        <p:blipFill>
          <a:blip r:embed="rId4"/>
          <a:stretch>
            <a:fillRect/>
          </a:stretch>
        </p:blipFill>
        <p:spPr>
          <a:xfrm>
            <a:off x="1671928" y="2128999"/>
            <a:ext cx="3593248" cy="1846025"/>
          </a:xfrm>
          <a:prstGeom prst="rect">
            <a:avLst/>
          </a:prstGeom>
        </p:spPr>
      </p:pic>
      <p:sp>
        <p:nvSpPr>
          <p:cNvPr id="8" name="テキスト ボックス 7">
            <a:extLst>
              <a:ext uri="{FF2B5EF4-FFF2-40B4-BE49-F238E27FC236}">
                <a16:creationId xmlns:a16="http://schemas.microsoft.com/office/drawing/2014/main" id="{A0CD97AB-14EE-4AC6-9FAE-D39C31BF93D7}"/>
              </a:ext>
            </a:extLst>
          </p:cNvPr>
          <p:cNvSpPr txBox="1"/>
          <p:nvPr/>
        </p:nvSpPr>
        <p:spPr>
          <a:xfrm>
            <a:off x="2367629" y="3904545"/>
            <a:ext cx="2915522" cy="27699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ミラブル・マイクロバブルとの比較</a:t>
            </a:r>
          </a:p>
        </p:txBody>
      </p:sp>
    </p:spTree>
    <p:extLst>
      <p:ext uri="{BB962C8B-B14F-4D97-AF65-F5344CB8AC3E}">
        <p14:creationId xmlns:p14="http://schemas.microsoft.com/office/powerpoint/2010/main" val="380862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30">
            <a:extLst>
              <a:ext uri="{FF2B5EF4-FFF2-40B4-BE49-F238E27FC236}">
                <a16:creationId xmlns:a16="http://schemas.microsoft.com/office/drawing/2014/main" id="{A8768A06-34BB-42A4-83E2-AE356874A0FC}"/>
              </a:ext>
            </a:extLst>
          </p:cNvPr>
          <p:cNvSpPr txBox="1"/>
          <p:nvPr/>
        </p:nvSpPr>
        <p:spPr>
          <a:xfrm>
            <a:off x="229122" y="687311"/>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水道水を、お家まるごとウルトラファインバブル水に。</a:t>
            </a:r>
          </a:p>
        </p:txBody>
      </p:sp>
      <p:sp>
        <p:nvSpPr>
          <p:cNvPr id="8" name="テキスト ボックス 7">
            <a:extLst>
              <a:ext uri="{FF2B5EF4-FFF2-40B4-BE49-F238E27FC236}">
                <a16:creationId xmlns:a16="http://schemas.microsoft.com/office/drawing/2014/main" id="{9D3BE452-69FE-415A-8FBF-67B205228C49}"/>
              </a:ext>
            </a:extLst>
          </p:cNvPr>
          <p:cNvSpPr txBox="1"/>
          <p:nvPr/>
        </p:nvSpPr>
        <p:spPr>
          <a:xfrm>
            <a:off x="2096429" y="138661"/>
            <a:ext cx="3389971" cy="400110"/>
          </a:xfrm>
          <a:prstGeom prst="rect">
            <a:avLst/>
          </a:prstGeom>
          <a:noFill/>
        </p:spPr>
        <p:txBody>
          <a:bodyPr wrap="square">
            <a:spAutoFit/>
          </a:bodyPr>
          <a:lstStyle/>
          <a:p>
            <a:r>
              <a:rPr lang="en-US" altLang="ja-JP" sz="2000" b="1" dirty="0">
                <a:latin typeface="Meiryo UI" panose="020B0604030504040204" pitchFamily="50" charset="-128"/>
                <a:ea typeface="Meiryo UI" panose="020B0604030504040204" pitchFamily="50" charset="-128"/>
              </a:rPr>
              <a:t>『UFB DUAL™』</a:t>
            </a:r>
            <a:r>
              <a:rPr lang="ja-JP" altLang="en-US" sz="2000" b="1" dirty="0">
                <a:latin typeface="Meiryo UI" panose="020B0604030504040204" pitchFamily="50" charset="-128"/>
                <a:ea typeface="Meiryo UI" panose="020B0604030504040204" pitchFamily="50" charset="-128"/>
              </a:rPr>
              <a:t>の特徴</a:t>
            </a:r>
          </a:p>
        </p:txBody>
      </p:sp>
      <p:pic>
        <p:nvPicPr>
          <p:cNvPr id="3" name="図 2">
            <a:extLst>
              <a:ext uri="{FF2B5EF4-FFF2-40B4-BE49-F238E27FC236}">
                <a16:creationId xmlns:a16="http://schemas.microsoft.com/office/drawing/2014/main" id="{260B2BCF-B305-4021-98D9-0151A7E4B77F}"/>
              </a:ext>
            </a:extLst>
          </p:cNvPr>
          <p:cNvPicPr>
            <a:picLocks noChangeAspect="1"/>
          </p:cNvPicPr>
          <p:nvPr/>
        </p:nvPicPr>
        <p:blipFill>
          <a:blip r:embed="rId2"/>
          <a:stretch>
            <a:fillRect/>
          </a:stretch>
        </p:blipFill>
        <p:spPr>
          <a:xfrm>
            <a:off x="229122" y="1218646"/>
            <a:ext cx="2705100" cy="1885950"/>
          </a:xfrm>
          <a:prstGeom prst="rect">
            <a:avLst/>
          </a:prstGeom>
        </p:spPr>
      </p:pic>
      <p:sp>
        <p:nvSpPr>
          <p:cNvPr id="11" name="テキスト ボックス 10">
            <a:extLst>
              <a:ext uri="{FF2B5EF4-FFF2-40B4-BE49-F238E27FC236}">
                <a16:creationId xmlns:a16="http://schemas.microsoft.com/office/drawing/2014/main" id="{0212201D-4048-498E-9F9C-DF0E4307A20B}"/>
              </a:ext>
            </a:extLst>
          </p:cNvPr>
          <p:cNvSpPr txBox="1"/>
          <p:nvPr/>
        </p:nvSpPr>
        <p:spPr>
          <a:xfrm>
            <a:off x="2934222" y="1194037"/>
            <a:ext cx="3533485" cy="1015663"/>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シャワーヘッドや風呂、洗濯機など、個別の製品に取り付けて使用するものとは違い、水道の元栓にノズルを設置するだけでお家まるごとウルトラファインバブル水になります。また、水道水の水圧のみでウルトラファインバブルを生成出来るので電力を必要としません。</a:t>
            </a:r>
          </a:p>
        </p:txBody>
      </p:sp>
      <p:sp>
        <p:nvSpPr>
          <p:cNvPr id="12" name="テキスト ボックス 11">
            <a:extLst>
              <a:ext uri="{FF2B5EF4-FFF2-40B4-BE49-F238E27FC236}">
                <a16:creationId xmlns:a16="http://schemas.microsoft.com/office/drawing/2014/main" id="{A66E9164-D564-4198-80C4-61237170149B}"/>
              </a:ext>
            </a:extLst>
          </p:cNvPr>
          <p:cNvSpPr txBox="1"/>
          <p:nvPr/>
        </p:nvSpPr>
        <p:spPr>
          <a:xfrm>
            <a:off x="229122" y="3475116"/>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外気を取り込まない防菌システム</a:t>
            </a:r>
          </a:p>
        </p:txBody>
      </p:sp>
      <p:sp>
        <p:nvSpPr>
          <p:cNvPr id="13" name="テキスト ボックス 12">
            <a:extLst>
              <a:ext uri="{FF2B5EF4-FFF2-40B4-BE49-F238E27FC236}">
                <a16:creationId xmlns:a16="http://schemas.microsoft.com/office/drawing/2014/main" id="{C920F072-DD74-43B3-9EAF-A8BDD857717D}"/>
              </a:ext>
            </a:extLst>
          </p:cNvPr>
          <p:cNvSpPr txBox="1"/>
          <p:nvPr/>
        </p:nvSpPr>
        <p:spPr>
          <a:xfrm>
            <a:off x="2934222" y="4004798"/>
            <a:ext cx="3533485" cy="1754326"/>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外気を利用して泡を発生させる場合は、空気中に存在する菌やウイルスが混入する可能性があります。</a:t>
            </a:r>
          </a:p>
          <a:p>
            <a:endParaRPr lang="ja-JP" altLang="en-US"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しかし</a:t>
            </a:r>
            <a:r>
              <a:rPr lang="en-US" altLang="ja-JP" sz="1200" dirty="0">
                <a:latin typeface="Meiryo UI" panose="020B0604030504040204" pitchFamily="50" charset="-128"/>
                <a:ea typeface="Meiryo UI" panose="020B0604030504040204" pitchFamily="50" charset="-128"/>
              </a:rPr>
              <a:t>『UFB DUAL™』</a:t>
            </a:r>
            <a:r>
              <a:rPr lang="ja-JP" altLang="en-US" sz="1200" dirty="0">
                <a:latin typeface="Meiryo UI" panose="020B0604030504040204" pitchFamily="50" charset="-128"/>
                <a:ea typeface="Meiryo UI" panose="020B0604030504040204" pitchFamily="50" charset="-128"/>
              </a:rPr>
              <a:t>は、外気を利用せず、水の中に含まれる空気成分を利用し、ウルトラファインバブルを発生させる独自の技術を開発。特許を取得しています。</a:t>
            </a:r>
          </a:p>
          <a:p>
            <a:endParaRPr lang="ja-JP" altLang="en-US" sz="1200" dirty="0">
              <a:latin typeface="Meiryo UI" panose="020B0604030504040204" pitchFamily="50" charset="-128"/>
              <a:ea typeface="Meiryo UI" panose="020B0604030504040204" pitchFamily="50" charset="-128"/>
            </a:endParaRPr>
          </a:p>
          <a:p>
            <a:r>
              <a:rPr lang="en-US" altLang="ja-JP" sz="1200" dirty="0">
                <a:latin typeface="Meiryo UI" panose="020B0604030504040204" pitchFamily="50" charset="-128"/>
                <a:ea typeface="Meiryo UI" panose="020B0604030504040204" pitchFamily="50" charset="-128"/>
              </a:rPr>
              <a:t>※『UFB DUAL™』</a:t>
            </a:r>
            <a:r>
              <a:rPr lang="ja-JP" altLang="en-US" sz="1200" dirty="0">
                <a:latin typeface="Meiryo UI" panose="020B0604030504040204" pitchFamily="50" charset="-128"/>
                <a:ea typeface="Meiryo UI" panose="020B0604030504040204" pitchFamily="50" charset="-128"/>
              </a:rPr>
              <a:t>は、日本における水道機器認証と飲用適水テストに合格しております</a:t>
            </a:r>
          </a:p>
        </p:txBody>
      </p:sp>
      <p:pic>
        <p:nvPicPr>
          <p:cNvPr id="5" name="図 4">
            <a:extLst>
              <a:ext uri="{FF2B5EF4-FFF2-40B4-BE49-F238E27FC236}">
                <a16:creationId xmlns:a16="http://schemas.microsoft.com/office/drawing/2014/main" id="{A6320287-A9FB-45E0-B079-66D54D65A2BA}"/>
              </a:ext>
            </a:extLst>
          </p:cNvPr>
          <p:cNvPicPr>
            <a:picLocks noChangeAspect="1"/>
          </p:cNvPicPr>
          <p:nvPr/>
        </p:nvPicPr>
        <p:blipFill>
          <a:blip r:embed="rId3"/>
          <a:stretch>
            <a:fillRect/>
          </a:stretch>
        </p:blipFill>
        <p:spPr>
          <a:xfrm>
            <a:off x="390292" y="4004798"/>
            <a:ext cx="2408663" cy="2400182"/>
          </a:xfrm>
          <a:prstGeom prst="rect">
            <a:avLst/>
          </a:prstGeom>
        </p:spPr>
      </p:pic>
      <p:sp>
        <p:nvSpPr>
          <p:cNvPr id="15" name="テキスト ボックス 14">
            <a:extLst>
              <a:ext uri="{FF2B5EF4-FFF2-40B4-BE49-F238E27FC236}">
                <a16:creationId xmlns:a16="http://schemas.microsoft.com/office/drawing/2014/main" id="{9519F2C8-41A7-424A-A4A8-58DA202D47CD}"/>
              </a:ext>
            </a:extLst>
          </p:cNvPr>
          <p:cNvSpPr txBox="1"/>
          <p:nvPr/>
        </p:nvSpPr>
        <p:spPr>
          <a:xfrm>
            <a:off x="229122" y="6753575"/>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水量、水圧もいつも通りの使用感</a:t>
            </a:r>
          </a:p>
        </p:txBody>
      </p:sp>
      <p:pic>
        <p:nvPicPr>
          <p:cNvPr id="10" name="図 9">
            <a:extLst>
              <a:ext uri="{FF2B5EF4-FFF2-40B4-BE49-F238E27FC236}">
                <a16:creationId xmlns:a16="http://schemas.microsoft.com/office/drawing/2014/main" id="{CF8418DA-7AE1-4533-B7A9-D56B6C205891}"/>
              </a:ext>
            </a:extLst>
          </p:cNvPr>
          <p:cNvPicPr>
            <a:picLocks noChangeAspect="1"/>
          </p:cNvPicPr>
          <p:nvPr/>
        </p:nvPicPr>
        <p:blipFill>
          <a:blip r:embed="rId4"/>
          <a:stretch>
            <a:fillRect/>
          </a:stretch>
        </p:blipFill>
        <p:spPr>
          <a:xfrm>
            <a:off x="229122" y="7176532"/>
            <a:ext cx="2317977" cy="1881652"/>
          </a:xfrm>
          <a:prstGeom prst="rect">
            <a:avLst/>
          </a:prstGeom>
        </p:spPr>
      </p:pic>
      <p:sp>
        <p:nvSpPr>
          <p:cNvPr id="18" name="テキスト ボックス 17">
            <a:extLst>
              <a:ext uri="{FF2B5EF4-FFF2-40B4-BE49-F238E27FC236}">
                <a16:creationId xmlns:a16="http://schemas.microsoft.com/office/drawing/2014/main" id="{9505F029-2986-4CDA-8F4B-A151707A0E22}"/>
              </a:ext>
            </a:extLst>
          </p:cNvPr>
          <p:cNvSpPr txBox="1"/>
          <p:nvPr/>
        </p:nvSpPr>
        <p:spPr>
          <a:xfrm>
            <a:off x="2934222" y="7182896"/>
            <a:ext cx="3533485" cy="461665"/>
          </a:xfrm>
          <a:prstGeom prst="rect">
            <a:avLst/>
          </a:prstGeom>
          <a:noFill/>
        </p:spPr>
        <p:txBody>
          <a:bodyPr wrap="square">
            <a:spAutoFit/>
          </a:bodyPr>
          <a:lstStyle/>
          <a:p>
            <a:r>
              <a:rPr lang="en-US" altLang="ja-JP" sz="1200" dirty="0">
                <a:latin typeface="Meiryo UI" panose="020B0604030504040204" pitchFamily="50" charset="-128"/>
                <a:ea typeface="Meiryo UI" panose="020B0604030504040204" pitchFamily="50" charset="-128"/>
              </a:rPr>
              <a:t>UFB DUAL™</a:t>
            </a:r>
            <a:r>
              <a:rPr lang="ja-JP" altLang="en-US" sz="1200" dirty="0">
                <a:latin typeface="Meiryo UI" panose="020B0604030504040204" pitchFamily="50" charset="-128"/>
                <a:ea typeface="Meiryo UI" panose="020B0604030504040204" pitchFamily="50" charset="-128"/>
              </a:rPr>
              <a:t>は、</a:t>
            </a:r>
            <a:r>
              <a:rPr lang="en-US" altLang="ja-JP" sz="1200" dirty="0">
                <a:latin typeface="Meiryo UI" panose="020B0604030504040204" pitchFamily="50" charset="-128"/>
                <a:ea typeface="Meiryo UI" panose="020B0604030504040204" pitchFamily="50" charset="-128"/>
              </a:rPr>
              <a:t>DUAL</a:t>
            </a:r>
            <a:r>
              <a:rPr lang="ja-JP" altLang="en-US" sz="1200" dirty="0">
                <a:latin typeface="Meiryo UI" panose="020B0604030504040204" pitchFamily="50" charset="-128"/>
                <a:ea typeface="Meiryo UI" panose="020B0604030504040204" pitchFamily="50" charset="-128"/>
              </a:rPr>
              <a:t>構造により、水量、水圧がほとんど落ちないためストレスフリーに使用できます</a:t>
            </a:r>
          </a:p>
        </p:txBody>
      </p:sp>
    </p:spTree>
    <p:extLst>
      <p:ext uri="{BB962C8B-B14F-4D97-AF65-F5344CB8AC3E}">
        <p14:creationId xmlns:p14="http://schemas.microsoft.com/office/powerpoint/2010/main" val="797523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30">
            <a:extLst>
              <a:ext uri="{FF2B5EF4-FFF2-40B4-BE49-F238E27FC236}">
                <a16:creationId xmlns:a16="http://schemas.microsoft.com/office/drawing/2014/main" id="{A8768A06-34BB-42A4-83E2-AE356874A0FC}"/>
              </a:ext>
            </a:extLst>
          </p:cNvPr>
          <p:cNvSpPr txBox="1"/>
          <p:nvPr/>
        </p:nvSpPr>
        <p:spPr>
          <a:xfrm>
            <a:off x="479502" y="412376"/>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メンテナンスフリー</a:t>
            </a:r>
          </a:p>
        </p:txBody>
      </p:sp>
      <p:sp>
        <p:nvSpPr>
          <p:cNvPr id="11" name="テキスト ボックス 10">
            <a:extLst>
              <a:ext uri="{FF2B5EF4-FFF2-40B4-BE49-F238E27FC236}">
                <a16:creationId xmlns:a16="http://schemas.microsoft.com/office/drawing/2014/main" id="{0212201D-4048-498E-9F9C-DF0E4307A20B}"/>
              </a:ext>
            </a:extLst>
          </p:cNvPr>
          <p:cNvSpPr txBox="1"/>
          <p:nvPr/>
        </p:nvSpPr>
        <p:spPr>
          <a:xfrm>
            <a:off x="3291061" y="848349"/>
            <a:ext cx="3533485" cy="461665"/>
          </a:xfrm>
          <a:prstGeom prst="rect">
            <a:avLst/>
          </a:prstGeom>
          <a:noFill/>
        </p:spPr>
        <p:txBody>
          <a:bodyPr wrap="square">
            <a:spAutoFit/>
          </a:bodyPr>
          <a:lstStyle/>
          <a:p>
            <a:r>
              <a:rPr lang="en-US" altLang="ja-JP" sz="1200" dirty="0">
                <a:latin typeface="Meiryo UI" panose="020B0604030504040204" pitchFamily="50" charset="-128"/>
                <a:ea typeface="Meiryo UI" panose="020B0604030504040204" pitchFamily="50" charset="-128"/>
              </a:rPr>
              <a:t>『UFB DUAL™』</a:t>
            </a:r>
            <a:r>
              <a:rPr lang="ja-JP" altLang="en-US" sz="1200" dirty="0">
                <a:latin typeface="Meiryo UI" panose="020B0604030504040204" pitchFamily="50" charset="-128"/>
                <a:ea typeface="Meiryo UI" panose="020B0604030504040204" pitchFamily="50" charset="-128"/>
              </a:rPr>
              <a:t>は、特別なメンテナンスは必要としないため、メンテナンスコストもかかりません。</a:t>
            </a:r>
          </a:p>
        </p:txBody>
      </p:sp>
      <p:pic>
        <p:nvPicPr>
          <p:cNvPr id="4" name="図 3">
            <a:extLst>
              <a:ext uri="{FF2B5EF4-FFF2-40B4-BE49-F238E27FC236}">
                <a16:creationId xmlns:a16="http://schemas.microsoft.com/office/drawing/2014/main" id="{8DDEAE14-FD7E-4039-976B-0E4A39313614}"/>
              </a:ext>
            </a:extLst>
          </p:cNvPr>
          <p:cNvPicPr>
            <a:picLocks noChangeAspect="1"/>
          </p:cNvPicPr>
          <p:nvPr/>
        </p:nvPicPr>
        <p:blipFill>
          <a:blip r:embed="rId2"/>
          <a:stretch>
            <a:fillRect/>
          </a:stretch>
        </p:blipFill>
        <p:spPr>
          <a:xfrm>
            <a:off x="747132" y="848349"/>
            <a:ext cx="2195804" cy="2083610"/>
          </a:xfrm>
          <a:prstGeom prst="rect">
            <a:avLst/>
          </a:prstGeom>
        </p:spPr>
      </p:pic>
      <p:sp>
        <p:nvSpPr>
          <p:cNvPr id="14" name="テキスト ボックス 13">
            <a:extLst>
              <a:ext uri="{FF2B5EF4-FFF2-40B4-BE49-F238E27FC236}">
                <a16:creationId xmlns:a16="http://schemas.microsoft.com/office/drawing/2014/main" id="{D074BF54-223D-45DD-A9D7-98EAD5CCF936}"/>
              </a:ext>
            </a:extLst>
          </p:cNvPr>
          <p:cNvSpPr txBox="1"/>
          <p:nvPr/>
        </p:nvSpPr>
        <p:spPr>
          <a:xfrm>
            <a:off x="2403610" y="3323391"/>
            <a:ext cx="3038185"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他社製品との違い</a:t>
            </a:r>
          </a:p>
        </p:txBody>
      </p:sp>
      <p:pic>
        <p:nvPicPr>
          <p:cNvPr id="7" name="図 6">
            <a:extLst>
              <a:ext uri="{FF2B5EF4-FFF2-40B4-BE49-F238E27FC236}">
                <a16:creationId xmlns:a16="http://schemas.microsoft.com/office/drawing/2014/main" id="{9605FEB1-C171-4D0A-89C6-DD42BD139BC0}"/>
              </a:ext>
            </a:extLst>
          </p:cNvPr>
          <p:cNvPicPr>
            <a:picLocks noChangeAspect="1"/>
          </p:cNvPicPr>
          <p:nvPr/>
        </p:nvPicPr>
        <p:blipFill>
          <a:blip r:embed="rId3"/>
          <a:stretch>
            <a:fillRect/>
          </a:stretch>
        </p:blipFill>
        <p:spPr>
          <a:xfrm>
            <a:off x="642646" y="3692723"/>
            <a:ext cx="5296830" cy="3155168"/>
          </a:xfrm>
          <a:prstGeom prst="rect">
            <a:avLst/>
          </a:prstGeom>
        </p:spPr>
      </p:pic>
      <p:sp>
        <p:nvSpPr>
          <p:cNvPr id="17" name="テキスト ボックス 16">
            <a:extLst>
              <a:ext uri="{FF2B5EF4-FFF2-40B4-BE49-F238E27FC236}">
                <a16:creationId xmlns:a16="http://schemas.microsoft.com/office/drawing/2014/main" id="{9CD12356-AD26-4BB3-B054-147EB4F14A57}"/>
              </a:ext>
            </a:extLst>
          </p:cNvPr>
          <p:cNvSpPr txBox="1"/>
          <p:nvPr/>
        </p:nvSpPr>
        <p:spPr>
          <a:xfrm>
            <a:off x="2403610" y="6969840"/>
            <a:ext cx="3038185"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安心の</a:t>
            </a:r>
            <a:r>
              <a:rPr lang="en-US" altLang="ja-JP" b="1" dirty="0">
                <a:latin typeface="Meiryo UI" panose="020B0604030504040204" pitchFamily="50" charset="-128"/>
                <a:ea typeface="Meiryo UI" panose="020B0604030504040204" pitchFamily="50" charset="-128"/>
              </a:rPr>
              <a:t>10</a:t>
            </a:r>
            <a:r>
              <a:rPr lang="ja-JP" altLang="en-US" b="1" dirty="0">
                <a:latin typeface="Meiryo UI" panose="020B0604030504040204" pitchFamily="50" charset="-128"/>
                <a:ea typeface="Meiryo UI" panose="020B0604030504040204" pitchFamily="50" charset="-128"/>
              </a:rPr>
              <a:t>年保証</a:t>
            </a:r>
          </a:p>
        </p:txBody>
      </p:sp>
      <p:pic>
        <p:nvPicPr>
          <p:cNvPr id="16" name="図 15">
            <a:extLst>
              <a:ext uri="{FF2B5EF4-FFF2-40B4-BE49-F238E27FC236}">
                <a16:creationId xmlns:a16="http://schemas.microsoft.com/office/drawing/2014/main" id="{65A9F819-C40C-45FB-BC09-B9C97362890C}"/>
              </a:ext>
            </a:extLst>
          </p:cNvPr>
          <p:cNvPicPr>
            <a:picLocks noChangeAspect="1"/>
          </p:cNvPicPr>
          <p:nvPr/>
        </p:nvPicPr>
        <p:blipFill>
          <a:blip r:embed="rId4"/>
          <a:stretch>
            <a:fillRect/>
          </a:stretch>
        </p:blipFill>
        <p:spPr>
          <a:xfrm>
            <a:off x="985403" y="7339172"/>
            <a:ext cx="5296829" cy="1728182"/>
          </a:xfrm>
          <a:prstGeom prst="rect">
            <a:avLst/>
          </a:prstGeom>
        </p:spPr>
      </p:pic>
      <p:sp>
        <p:nvSpPr>
          <p:cNvPr id="20" name="楕円 19">
            <a:extLst>
              <a:ext uri="{FF2B5EF4-FFF2-40B4-BE49-F238E27FC236}">
                <a16:creationId xmlns:a16="http://schemas.microsoft.com/office/drawing/2014/main" id="{D7A6822D-98DF-4B4F-904B-6055E91ACA4D}"/>
              </a:ext>
            </a:extLst>
          </p:cNvPr>
          <p:cNvSpPr/>
          <p:nvPr/>
        </p:nvSpPr>
        <p:spPr>
          <a:xfrm>
            <a:off x="286971" y="3993807"/>
            <a:ext cx="698432" cy="6562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5D160B30-4F7D-4A24-86EC-F266313280B7}"/>
              </a:ext>
            </a:extLst>
          </p:cNvPr>
          <p:cNvSpPr/>
          <p:nvPr/>
        </p:nvSpPr>
        <p:spPr>
          <a:xfrm>
            <a:off x="293430" y="7428382"/>
            <a:ext cx="698432" cy="6562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6640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D074BF54-223D-45DD-A9D7-98EAD5CCF936}"/>
              </a:ext>
            </a:extLst>
          </p:cNvPr>
          <p:cNvSpPr txBox="1"/>
          <p:nvPr/>
        </p:nvSpPr>
        <p:spPr>
          <a:xfrm>
            <a:off x="2503971" y="272862"/>
            <a:ext cx="3038185"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製品スペック</a:t>
            </a:r>
          </a:p>
        </p:txBody>
      </p:sp>
      <p:pic>
        <p:nvPicPr>
          <p:cNvPr id="3" name="図 2">
            <a:extLst>
              <a:ext uri="{FF2B5EF4-FFF2-40B4-BE49-F238E27FC236}">
                <a16:creationId xmlns:a16="http://schemas.microsoft.com/office/drawing/2014/main" id="{5681A7EC-9B3F-4602-B621-B2F14E437AF5}"/>
              </a:ext>
            </a:extLst>
          </p:cNvPr>
          <p:cNvPicPr>
            <a:picLocks noChangeAspect="1"/>
          </p:cNvPicPr>
          <p:nvPr/>
        </p:nvPicPr>
        <p:blipFill>
          <a:blip r:embed="rId2"/>
          <a:stretch>
            <a:fillRect/>
          </a:stretch>
        </p:blipFill>
        <p:spPr>
          <a:xfrm>
            <a:off x="204817" y="826860"/>
            <a:ext cx="6395307" cy="1728182"/>
          </a:xfrm>
          <a:prstGeom prst="rect">
            <a:avLst/>
          </a:prstGeom>
        </p:spPr>
      </p:pic>
      <p:sp>
        <p:nvSpPr>
          <p:cNvPr id="12" name="テキスト ボックス 11">
            <a:extLst>
              <a:ext uri="{FF2B5EF4-FFF2-40B4-BE49-F238E27FC236}">
                <a16:creationId xmlns:a16="http://schemas.microsoft.com/office/drawing/2014/main" id="{AF3BA917-A975-4F18-AA55-1C770A0D750F}"/>
              </a:ext>
            </a:extLst>
          </p:cNvPr>
          <p:cNvSpPr txBox="1"/>
          <p:nvPr/>
        </p:nvSpPr>
        <p:spPr>
          <a:xfrm>
            <a:off x="1991015" y="3049801"/>
            <a:ext cx="3038185" cy="369332"/>
          </a:xfrm>
          <a:prstGeom prst="rect">
            <a:avLst/>
          </a:prstGeom>
          <a:noFill/>
        </p:spPr>
        <p:txBody>
          <a:bodyPr wrap="square">
            <a:spAutoFit/>
          </a:bodyPr>
          <a:lstStyle/>
          <a:p>
            <a:r>
              <a:rPr lang="en-US" altLang="ja-JP" sz="1800" b="1" dirty="0">
                <a:latin typeface="Meiryo UI" panose="020B0604030504040204" pitchFamily="50" charset="-128"/>
                <a:ea typeface="Meiryo UI" panose="020B0604030504040204" pitchFamily="50" charset="-128"/>
              </a:rPr>
              <a:t>『UFB DUAL™』</a:t>
            </a:r>
            <a:r>
              <a:rPr lang="ja-JP" altLang="en-US" sz="1800" b="1" dirty="0">
                <a:latin typeface="Meiryo UI" panose="020B0604030504040204" pitchFamily="50" charset="-128"/>
                <a:ea typeface="Meiryo UI" panose="020B0604030504040204" pitchFamily="50" charset="-128"/>
              </a:rPr>
              <a:t>導入の流れ</a:t>
            </a:r>
            <a:endParaRPr lang="ja-JP" altLang="en-US" b="1"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34D94773-6048-48A4-AE8F-D5A9B2F1B6E2}"/>
              </a:ext>
            </a:extLst>
          </p:cNvPr>
          <p:cNvPicPr>
            <a:picLocks noChangeAspect="1"/>
          </p:cNvPicPr>
          <p:nvPr/>
        </p:nvPicPr>
        <p:blipFill>
          <a:blip r:embed="rId3"/>
          <a:stretch>
            <a:fillRect/>
          </a:stretch>
        </p:blipFill>
        <p:spPr>
          <a:xfrm>
            <a:off x="204817" y="3561537"/>
            <a:ext cx="6315075" cy="1552575"/>
          </a:xfrm>
          <a:prstGeom prst="rect">
            <a:avLst/>
          </a:prstGeom>
        </p:spPr>
      </p:pic>
      <p:sp>
        <p:nvSpPr>
          <p:cNvPr id="18" name="テキスト ボックス 17">
            <a:extLst>
              <a:ext uri="{FF2B5EF4-FFF2-40B4-BE49-F238E27FC236}">
                <a16:creationId xmlns:a16="http://schemas.microsoft.com/office/drawing/2014/main" id="{9EE76B08-F43D-4F62-90AE-2CF15E916FA9}"/>
              </a:ext>
            </a:extLst>
          </p:cNvPr>
          <p:cNvSpPr txBox="1"/>
          <p:nvPr/>
        </p:nvSpPr>
        <p:spPr>
          <a:xfrm>
            <a:off x="452147" y="5246591"/>
            <a:ext cx="5614116"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導入施工などについて、ご相談がございましたら、お気軽に</a:t>
            </a:r>
            <a:r>
              <a:rPr lang="ja-JP" altLang="en-US" sz="1400" b="1" u="sng" dirty="0">
                <a:solidFill>
                  <a:srgbClr val="0070C0"/>
                </a:solidFill>
                <a:latin typeface="Meiryo UI" panose="020B0604030504040204" pitchFamily="50" charset="-128"/>
                <a:ea typeface="Meiryo UI" panose="020B0604030504040204" pitchFamily="50" charset="-128"/>
              </a:rPr>
              <a:t>ご相談ください</a:t>
            </a:r>
            <a:r>
              <a:rPr lang="ja-JP" altLang="en-US" sz="14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DBB83FEE-3DF9-4ACC-B24F-EEF570F3FEFB}"/>
              </a:ext>
            </a:extLst>
          </p:cNvPr>
          <p:cNvSpPr txBox="1"/>
          <p:nvPr/>
        </p:nvSpPr>
        <p:spPr>
          <a:xfrm>
            <a:off x="1388848" y="6239049"/>
            <a:ext cx="4242517" cy="369332"/>
          </a:xfrm>
          <a:prstGeom prst="rect">
            <a:avLst/>
          </a:prstGeom>
          <a:noFill/>
        </p:spPr>
        <p:txBody>
          <a:bodyPr wrap="square">
            <a:spAutoFit/>
          </a:bodyPr>
          <a:lstStyle/>
          <a:p>
            <a:r>
              <a:rPr lang="en-US" altLang="ja-JP" sz="1800" b="1" dirty="0">
                <a:latin typeface="Meiryo UI" panose="020B0604030504040204" pitchFamily="50" charset="-128"/>
                <a:ea typeface="Meiryo UI" panose="020B0604030504040204" pitchFamily="50" charset="-128"/>
              </a:rPr>
              <a:t>『UFB DUAL™』</a:t>
            </a:r>
            <a:r>
              <a:rPr lang="ja-JP" altLang="en-US" sz="1800" b="1" dirty="0">
                <a:latin typeface="Meiryo UI" panose="020B0604030504040204" pitchFamily="50" charset="-128"/>
                <a:ea typeface="Meiryo UI" panose="020B0604030504040204" pitchFamily="50" charset="-128"/>
              </a:rPr>
              <a:t>取り付け可能な建物</a:t>
            </a:r>
            <a:endParaRPr lang="ja-JP" altLang="en-US"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74F57D1F-ACA9-41B6-A750-926B35B72F6B}"/>
              </a:ext>
            </a:extLst>
          </p:cNvPr>
          <p:cNvSpPr txBox="1"/>
          <p:nvPr/>
        </p:nvSpPr>
        <p:spPr>
          <a:xfrm>
            <a:off x="361539" y="6686667"/>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持ち家の場合</a:t>
            </a:r>
          </a:p>
        </p:txBody>
      </p:sp>
      <p:sp>
        <p:nvSpPr>
          <p:cNvPr id="21" name="テキスト ボックス 20">
            <a:extLst>
              <a:ext uri="{FF2B5EF4-FFF2-40B4-BE49-F238E27FC236}">
                <a16:creationId xmlns:a16="http://schemas.microsoft.com/office/drawing/2014/main" id="{0D5E740A-5F08-4087-B908-9663E2639BAB}"/>
              </a:ext>
            </a:extLst>
          </p:cNvPr>
          <p:cNvSpPr txBox="1"/>
          <p:nvPr/>
        </p:nvSpPr>
        <p:spPr>
          <a:xfrm>
            <a:off x="452147" y="6994444"/>
            <a:ext cx="6044314" cy="830997"/>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戸建て、マンションでもお客様の持ち家であれば基本的に設置可能です！</a:t>
            </a:r>
          </a:p>
          <a:p>
            <a:r>
              <a:rPr lang="ja-JP" altLang="en-US" sz="1200" dirty="0">
                <a:latin typeface="Meiryo UI" panose="020B0604030504040204" pitchFamily="50" charset="-128"/>
                <a:ea typeface="Meiryo UI" panose="020B0604030504040204" pitchFamily="50" charset="-128"/>
              </a:rPr>
              <a:t>水道メーターは各家庭へ分岐した水道管のその先にあります。（ビルや建物自体の大元の水道管から分岐をしています。）そのため水道メーター後は、各オーナー様が工事・修繕をしても問題ないエリアになっています。</a:t>
            </a:r>
          </a:p>
        </p:txBody>
      </p:sp>
      <p:sp>
        <p:nvSpPr>
          <p:cNvPr id="22" name="テキスト ボックス 21">
            <a:extLst>
              <a:ext uri="{FF2B5EF4-FFF2-40B4-BE49-F238E27FC236}">
                <a16:creationId xmlns:a16="http://schemas.microsoft.com/office/drawing/2014/main" id="{E7764388-3680-4288-8672-617E2A1ECA72}"/>
              </a:ext>
            </a:extLst>
          </p:cNvPr>
          <p:cNvSpPr txBox="1"/>
          <p:nvPr/>
        </p:nvSpPr>
        <p:spPr>
          <a:xfrm>
            <a:off x="361539" y="7991360"/>
            <a:ext cx="6556918" cy="307777"/>
          </a:xfrm>
          <a:prstGeom prst="rect">
            <a:avLst/>
          </a:prstGeom>
          <a:noFill/>
        </p:spPr>
        <p:txBody>
          <a:bodyPr wrap="square">
            <a:spAutoFit/>
          </a:bodyPr>
          <a:lstStyle/>
          <a:p>
            <a:r>
              <a:rPr lang="ja-JP" altLang="en-US" sz="1400" b="1" dirty="0">
                <a:latin typeface="Meiryo UI" panose="020B0604030504040204" pitchFamily="50" charset="-128"/>
                <a:ea typeface="Meiryo UI" panose="020B0604030504040204" pitchFamily="50" charset="-128"/>
              </a:rPr>
              <a:t>賃貸の場合</a:t>
            </a:r>
          </a:p>
        </p:txBody>
      </p:sp>
      <p:sp>
        <p:nvSpPr>
          <p:cNvPr id="23" name="テキスト ボックス 22">
            <a:extLst>
              <a:ext uri="{FF2B5EF4-FFF2-40B4-BE49-F238E27FC236}">
                <a16:creationId xmlns:a16="http://schemas.microsoft.com/office/drawing/2014/main" id="{28B2DBDC-300C-43D2-A432-DBB0819AB340}"/>
              </a:ext>
            </a:extLst>
          </p:cNvPr>
          <p:cNvSpPr txBox="1"/>
          <p:nvPr/>
        </p:nvSpPr>
        <p:spPr>
          <a:xfrm>
            <a:off x="452147" y="8332590"/>
            <a:ext cx="6044314" cy="646331"/>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オーナー様へ一度ご相談していただく必要があります。</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一度設置をしたら、簡単に取り外しができません。（退去する時に個人で取り外すことはできません）</a:t>
            </a:r>
          </a:p>
        </p:txBody>
      </p:sp>
      <p:sp>
        <p:nvSpPr>
          <p:cNvPr id="10" name="楕円 9">
            <a:extLst>
              <a:ext uri="{FF2B5EF4-FFF2-40B4-BE49-F238E27FC236}">
                <a16:creationId xmlns:a16="http://schemas.microsoft.com/office/drawing/2014/main" id="{22673610-2DBC-4343-8E21-3AD0E4FD5C4C}"/>
              </a:ext>
            </a:extLst>
          </p:cNvPr>
          <p:cNvSpPr/>
          <p:nvPr/>
        </p:nvSpPr>
        <p:spPr>
          <a:xfrm>
            <a:off x="204817" y="826860"/>
            <a:ext cx="698432" cy="6562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2759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D074BF54-223D-45DD-A9D7-98EAD5CCF936}"/>
              </a:ext>
            </a:extLst>
          </p:cNvPr>
          <p:cNvSpPr txBox="1"/>
          <p:nvPr/>
        </p:nvSpPr>
        <p:spPr>
          <a:xfrm>
            <a:off x="2503971" y="272862"/>
            <a:ext cx="3038185"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お客様の声</a:t>
            </a:r>
          </a:p>
        </p:txBody>
      </p:sp>
      <p:sp>
        <p:nvSpPr>
          <p:cNvPr id="19" name="テキスト ボックス 18">
            <a:extLst>
              <a:ext uri="{FF2B5EF4-FFF2-40B4-BE49-F238E27FC236}">
                <a16:creationId xmlns:a16="http://schemas.microsoft.com/office/drawing/2014/main" id="{DBB83FEE-3DF9-4ACC-B24F-EEF570F3FEFB}"/>
              </a:ext>
            </a:extLst>
          </p:cNvPr>
          <p:cNvSpPr txBox="1"/>
          <p:nvPr/>
        </p:nvSpPr>
        <p:spPr>
          <a:xfrm>
            <a:off x="452147" y="949971"/>
            <a:ext cx="4242517"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ケースＡ</a:t>
            </a:r>
          </a:p>
        </p:txBody>
      </p:sp>
      <p:sp>
        <p:nvSpPr>
          <p:cNvPr id="21" name="テキスト ボックス 20">
            <a:extLst>
              <a:ext uri="{FF2B5EF4-FFF2-40B4-BE49-F238E27FC236}">
                <a16:creationId xmlns:a16="http://schemas.microsoft.com/office/drawing/2014/main" id="{0D5E740A-5F08-4087-B908-9663E2639BAB}"/>
              </a:ext>
            </a:extLst>
          </p:cNvPr>
          <p:cNvSpPr txBox="1"/>
          <p:nvPr/>
        </p:nvSpPr>
        <p:spPr>
          <a:xfrm>
            <a:off x="406843" y="1393740"/>
            <a:ext cx="6044314" cy="1569660"/>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ja-JP" altLang="en-US" sz="12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FAA80C75-D869-4AF8-9B18-7B6C90819C17}"/>
              </a:ext>
            </a:extLst>
          </p:cNvPr>
          <p:cNvSpPr txBox="1"/>
          <p:nvPr/>
        </p:nvSpPr>
        <p:spPr>
          <a:xfrm>
            <a:off x="406843" y="3037837"/>
            <a:ext cx="4242517"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ケース</a:t>
            </a:r>
            <a:r>
              <a:rPr lang="en-US" altLang="ja-JP" b="1" dirty="0">
                <a:latin typeface="Meiryo UI" panose="020B0604030504040204" pitchFamily="50" charset="-128"/>
                <a:ea typeface="Meiryo UI" panose="020B0604030504040204" pitchFamily="50" charset="-128"/>
              </a:rPr>
              <a:t>B</a:t>
            </a:r>
            <a:endParaRPr lang="ja-JP" altLang="en-US" b="1"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870BE3E-9533-444F-91F7-9EA01E54F0EF}"/>
              </a:ext>
            </a:extLst>
          </p:cNvPr>
          <p:cNvSpPr txBox="1"/>
          <p:nvPr/>
        </p:nvSpPr>
        <p:spPr>
          <a:xfrm>
            <a:off x="406843" y="3545925"/>
            <a:ext cx="6044314" cy="1569660"/>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ja-JP" altLang="en-US" sz="1200"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6AFA47A5-0431-4EDE-9F66-C5F76243DD8D}"/>
              </a:ext>
            </a:extLst>
          </p:cNvPr>
          <p:cNvSpPr txBox="1"/>
          <p:nvPr/>
        </p:nvSpPr>
        <p:spPr>
          <a:xfrm>
            <a:off x="406843" y="5113057"/>
            <a:ext cx="4242517"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ケース</a:t>
            </a:r>
            <a:r>
              <a:rPr lang="en-US" altLang="ja-JP" b="1" dirty="0">
                <a:latin typeface="Meiryo UI" panose="020B0604030504040204" pitchFamily="50" charset="-128"/>
                <a:ea typeface="Meiryo UI" panose="020B0604030504040204" pitchFamily="50" charset="-128"/>
              </a:rPr>
              <a:t>C</a:t>
            </a:r>
            <a:endParaRPr lang="ja-JP" altLang="en-US" b="1"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CBA88919-7888-4089-AD06-1CE600756908}"/>
              </a:ext>
            </a:extLst>
          </p:cNvPr>
          <p:cNvSpPr txBox="1"/>
          <p:nvPr/>
        </p:nvSpPr>
        <p:spPr>
          <a:xfrm>
            <a:off x="406843" y="5621145"/>
            <a:ext cx="6044314" cy="1569660"/>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あああああああああああああああああああああああああああああああああああああああああああああああああああああああああああああああああ</a:t>
            </a:r>
          </a:p>
          <a:p>
            <a:endParaRPr lang="ja-JP" altLang="en-US" sz="1200"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E4B099D-8902-4BB6-8E70-F65782620BEE}"/>
              </a:ext>
            </a:extLst>
          </p:cNvPr>
          <p:cNvPicPr>
            <a:picLocks noChangeAspect="1"/>
          </p:cNvPicPr>
          <p:nvPr/>
        </p:nvPicPr>
        <p:blipFill>
          <a:blip r:embed="rId2"/>
          <a:stretch>
            <a:fillRect/>
          </a:stretch>
        </p:blipFill>
        <p:spPr>
          <a:xfrm>
            <a:off x="646771" y="7503969"/>
            <a:ext cx="5804386" cy="1249971"/>
          </a:xfrm>
          <a:prstGeom prst="rect">
            <a:avLst/>
          </a:prstGeom>
        </p:spPr>
      </p:pic>
      <p:sp>
        <p:nvSpPr>
          <p:cNvPr id="10" name="テキスト ボックス 9">
            <a:extLst>
              <a:ext uri="{FF2B5EF4-FFF2-40B4-BE49-F238E27FC236}">
                <a16:creationId xmlns:a16="http://schemas.microsoft.com/office/drawing/2014/main" id="{D928E28B-CAB1-4C56-8BF5-977BA00AB422}"/>
              </a:ext>
            </a:extLst>
          </p:cNvPr>
          <p:cNvSpPr txBox="1"/>
          <p:nvPr/>
        </p:nvSpPr>
        <p:spPr>
          <a:xfrm>
            <a:off x="1182117" y="7216317"/>
            <a:ext cx="4418671" cy="430887"/>
          </a:xfrm>
          <a:prstGeom prst="rect">
            <a:avLst/>
          </a:prstGeom>
          <a:noFill/>
        </p:spPr>
        <p:txBody>
          <a:bodyPr wrap="square">
            <a:spAutoFit/>
          </a:bodyPr>
          <a:lstStyle/>
          <a:p>
            <a:pPr algn="ctr"/>
            <a:r>
              <a:rPr lang="en-US" altLang="ja-JP" sz="1100" dirty="0">
                <a:latin typeface="Meiryo UI" panose="020B0604030504040204" pitchFamily="50" charset="-128"/>
                <a:ea typeface="Meiryo UI" panose="020B0604030504040204" pitchFamily="50" charset="-128"/>
              </a:rPr>
              <a:t>UFB DUAL™</a:t>
            </a:r>
            <a:r>
              <a:rPr lang="ja-JP" altLang="en-US" sz="1100" dirty="0">
                <a:latin typeface="Meiryo UI" panose="020B0604030504040204" pitchFamily="50" charset="-128"/>
                <a:ea typeface="Meiryo UI" panose="020B0604030504040204" pitchFamily="50" charset="-128"/>
              </a:rPr>
              <a:t> ウルトラファインバブル愛知・名古屋地区代理店</a:t>
            </a:r>
            <a:endParaRPr lang="en-US" altLang="ja-JP" sz="1100" dirty="0">
              <a:latin typeface="Meiryo UI" panose="020B0604030504040204" pitchFamily="50" charset="-128"/>
              <a:ea typeface="Meiryo UI" panose="020B0604030504040204" pitchFamily="50" charset="-128"/>
            </a:endParaRPr>
          </a:p>
          <a:p>
            <a:pPr algn="ctr"/>
            <a:r>
              <a:rPr lang="ja-JP" altLang="en-US" sz="1100" dirty="0">
                <a:latin typeface="Meiryo UI" panose="020B0604030504040204" pitchFamily="50" charset="-128"/>
                <a:ea typeface="Meiryo UI" panose="020B0604030504040204" pitchFamily="50" charset="-128"/>
              </a:rPr>
              <a:t>ケイズエコロジーテクニカルに</a:t>
            </a:r>
            <a:endParaRPr lang="ja-JP" altLang="en-US"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268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D074BF54-223D-45DD-A9D7-98EAD5CCF936}"/>
              </a:ext>
            </a:extLst>
          </p:cNvPr>
          <p:cNvSpPr txBox="1"/>
          <p:nvPr/>
        </p:nvSpPr>
        <p:spPr>
          <a:xfrm>
            <a:off x="2503971" y="272862"/>
            <a:ext cx="3038185"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会社概要</a:t>
            </a:r>
          </a:p>
        </p:txBody>
      </p:sp>
      <p:pic>
        <p:nvPicPr>
          <p:cNvPr id="6" name="図 5">
            <a:extLst>
              <a:ext uri="{FF2B5EF4-FFF2-40B4-BE49-F238E27FC236}">
                <a16:creationId xmlns:a16="http://schemas.microsoft.com/office/drawing/2014/main" id="{B5F5B595-A182-4FA9-93CC-497C8F5A1DA7}"/>
              </a:ext>
            </a:extLst>
          </p:cNvPr>
          <p:cNvPicPr>
            <a:picLocks noChangeAspect="1"/>
          </p:cNvPicPr>
          <p:nvPr/>
        </p:nvPicPr>
        <p:blipFill>
          <a:blip r:embed="rId2"/>
          <a:stretch>
            <a:fillRect/>
          </a:stretch>
        </p:blipFill>
        <p:spPr>
          <a:xfrm>
            <a:off x="0" y="762201"/>
            <a:ext cx="6858000" cy="1374913"/>
          </a:xfrm>
          <a:prstGeom prst="rect">
            <a:avLst/>
          </a:prstGeom>
        </p:spPr>
      </p:pic>
      <p:pic>
        <p:nvPicPr>
          <p:cNvPr id="8" name="図 7">
            <a:extLst>
              <a:ext uri="{FF2B5EF4-FFF2-40B4-BE49-F238E27FC236}">
                <a16:creationId xmlns:a16="http://schemas.microsoft.com/office/drawing/2014/main" id="{93CA7E97-919C-4E97-AD08-B2A82D08039B}"/>
              </a:ext>
            </a:extLst>
          </p:cNvPr>
          <p:cNvPicPr>
            <a:picLocks noChangeAspect="1"/>
          </p:cNvPicPr>
          <p:nvPr/>
        </p:nvPicPr>
        <p:blipFill>
          <a:blip r:embed="rId3"/>
          <a:stretch>
            <a:fillRect/>
          </a:stretch>
        </p:blipFill>
        <p:spPr>
          <a:xfrm>
            <a:off x="0" y="2137114"/>
            <a:ext cx="6858000" cy="2472267"/>
          </a:xfrm>
          <a:prstGeom prst="rect">
            <a:avLst/>
          </a:prstGeom>
        </p:spPr>
      </p:pic>
      <p:pic>
        <p:nvPicPr>
          <p:cNvPr id="10" name="図 9">
            <a:extLst>
              <a:ext uri="{FF2B5EF4-FFF2-40B4-BE49-F238E27FC236}">
                <a16:creationId xmlns:a16="http://schemas.microsoft.com/office/drawing/2014/main" id="{93A52D0B-0D6C-4924-9DB8-B6AF310ECE86}"/>
              </a:ext>
            </a:extLst>
          </p:cNvPr>
          <p:cNvPicPr>
            <a:picLocks noChangeAspect="1"/>
          </p:cNvPicPr>
          <p:nvPr/>
        </p:nvPicPr>
        <p:blipFill>
          <a:blip r:embed="rId4"/>
          <a:stretch>
            <a:fillRect/>
          </a:stretch>
        </p:blipFill>
        <p:spPr>
          <a:xfrm>
            <a:off x="680223" y="5057094"/>
            <a:ext cx="5787483" cy="3406775"/>
          </a:xfrm>
          <a:prstGeom prst="rect">
            <a:avLst/>
          </a:prstGeom>
        </p:spPr>
      </p:pic>
      <p:sp>
        <p:nvSpPr>
          <p:cNvPr id="7" name="テキスト ボックス 6">
            <a:extLst>
              <a:ext uri="{FF2B5EF4-FFF2-40B4-BE49-F238E27FC236}">
                <a16:creationId xmlns:a16="http://schemas.microsoft.com/office/drawing/2014/main" id="{00E2EDCE-3362-441C-AA3D-1EABD65B29C9}"/>
              </a:ext>
            </a:extLst>
          </p:cNvPr>
          <p:cNvSpPr txBox="1"/>
          <p:nvPr/>
        </p:nvSpPr>
        <p:spPr>
          <a:xfrm>
            <a:off x="1531897" y="663061"/>
            <a:ext cx="4418671" cy="261610"/>
          </a:xfrm>
          <a:prstGeom prst="rect">
            <a:avLst/>
          </a:prstGeom>
          <a:noFill/>
        </p:spPr>
        <p:txBody>
          <a:bodyPr wrap="square">
            <a:spAutoFit/>
          </a:bodyPr>
          <a:lstStyle/>
          <a:p>
            <a:r>
              <a:rPr lang="en-US" altLang="ja-JP" sz="1100" dirty="0">
                <a:latin typeface="Meiryo UI" panose="020B0604030504040204" pitchFamily="50" charset="-128"/>
                <a:ea typeface="Meiryo UI" panose="020B0604030504040204" pitchFamily="50" charset="-128"/>
              </a:rPr>
              <a:t>UFB DUAL™</a:t>
            </a:r>
            <a:r>
              <a:rPr lang="ja-JP" altLang="en-US" sz="1100" dirty="0">
                <a:latin typeface="Meiryo UI" panose="020B0604030504040204" pitchFamily="50" charset="-128"/>
                <a:ea typeface="Meiryo UI" panose="020B0604030504040204" pitchFamily="50" charset="-128"/>
              </a:rPr>
              <a:t> ウルトラファインバブル愛知・名古屋地区代理店</a:t>
            </a:r>
            <a:endParaRPr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487359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TotalTime>
  <Words>1171</Words>
  <Application>Microsoft Office PowerPoint</Application>
  <PresentationFormat>画面に合わせる (4:3)</PresentationFormat>
  <Paragraphs>79</Paragraphs>
  <Slides>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8</vt:i4>
      </vt:variant>
    </vt:vector>
  </HeadingPairs>
  <TitlesOfParts>
    <vt:vector size="13"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NET. COM</dc:creator>
  <cp:lastModifiedBy>NET. COM</cp:lastModifiedBy>
  <cp:revision>19</cp:revision>
  <dcterms:created xsi:type="dcterms:W3CDTF">2021-06-29T09:34:56Z</dcterms:created>
  <dcterms:modified xsi:type="dcterms:W3CDTF">2021-06-30T05:40:04Z</dcterms:modified>
</cp:coreProperties>
</file>