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28F863-5E0B-8965-1C70-9945E32DAD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E3BCEF4-6FA0-CCE7-0244-80366C1DC7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56E396E-74C3-06CA-6595-62A99AD5A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F10B-951E-4A4C-AB0F-30EC6220E776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B36216-FC74-7379-1D1E-796693AED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0F6F4A1-B32C-EB0B-EC3D-F6633DA03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AB79-77C0-43AC-B3FF-3576AD39C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7190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C84CC2-AEC3-50A3-45F9-4F52C3B2C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4B0756-94A0-E4FD-94C5-5A50D3F75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1D533B-1C0D-6E24-7906-8DE4C5235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F10B-951E-4A4C-AB0F-30EC6220E776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54135D-EC99-E0CB-95EE-3FE02A393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560EB8B-7D7A-748B-B319-93153A975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AB79-77C0-43AC-B3FF-3576AD39C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1064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4611A3-6DA2-8EEA-1FD2-DE6F12478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91E324D-7C3E-C978-CF93-7308E5F37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83B847-BAF9-BC25-14E4-F90D4AA46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F10B-951E-4A4C-AB0F-30EC6220E776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C1017F-684B-E8DE-77F7-7B097E5D4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6C2765-9F87-8C22-A801-C79F1C057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AB79-77C0-43AC-B3FF-3576AD39C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337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6E0D17-11B5-3608-B64E-70CF24F33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73A67E-4480-A8F4-2653-EEFD5FC58B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56DED1A-3648-9018-E185-C0A031E189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D174485-5B5C-8201-F65C-34B5814AD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F10B-951E-4A4C-AB0F-30EC6220E776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27E4F7C-55DF-FA5C-538C-561D90E26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41BF2C6-75AF-C897-7EA7-C319AFF05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AB79-77C0-43AC-B3FF-3576AD39C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098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596F57-3304-EC1A-A102-3E4F04DCD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39D57B-7A14-7026-6A18-20AC2B37B2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4DECDFB-7DA4-2B88-9DB2-AE28CF93F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5F371A0-66F4-9741-2497-2EB3B4A9C0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1C35B22-67E7-A357-3073-F317237E7C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5AFD292-B552-30A2-381A-46DA3570C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F10B-951E-4A4C-AB0F-30EC6220E776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0A0B4B4-60DD-FB29-58B9-C9A95B92B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BB3E5E9-07B9-0462-E4E5-21F990DAA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AB79-77C0-43AC-B3FF-3576AD39C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1608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DE09B2-83DA-66B5-247F-2A86890CB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1AC3E7B-2A56-04B3-6133-760CBCD42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F10B-951E-4A4C-AB0F-30EC6220E776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DB8B8A7-235C-0376-F3F3-C734C02F5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871DE15-E609-F59B-6F17-AFD12E701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AB79-77C0-43AC-B3FF-3576AD39C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64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CA60ECB-960C-33A9-2120-ECC82A9E4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F10B-951E-4A4C-AB0F-30EC6220E776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CD976D6-7140-1D07-53B8-315A4DE81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F584723-FF6B-4303-8B39-4398BEF15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AB79-77C0-43AC-B3FF-3576AD39C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3866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69CB46-15E7-BE57-57EF-67DF2989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7F9C10-B0D1-9AA1-84B7-331131641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8EFB89A-A31E-1BCB-90A6-328D809E47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F7B117A-CD33-1708-BB7C-F1F427552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F10B-951E-4A4C-AB0F-30EC6220E776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44CEB44-328C-0E81-6D91-452CE68FE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17C2C79-B48D-EE3F-1974-4FB328C6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AB79-77C0-43AC-B3FF-3576AD39C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4583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139082-8000-4CF1-0C0C-708CFA2FA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3290F0B-E569-78AE-173B-E8199FC4C5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68B006E-620F-468F-D76B-E76B6595D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EC0321F-C5BB-FF1D-6536-E1922E8ED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F10B-951E-4A4C-AB0F-30EC6220E776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569CDD3-B12B-B7BD-E8B8-428B48DAD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089EC15-B18A-134B-DE64-C2C4DB1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AB79-77C0-43AC-B3FF-3576AD39C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78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35DE66-7015-D4C6-6B0C-A17A5B1AB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6F13B9F-69B4-6418-30C3-8B7474A028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0FB5C1-6B99-BC15-FC25-3572732A9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F10B-951E-4A4C-AB0F-30EC6220E776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B7DA178-D69E-BFC2-7E98-BD513E49D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B8CB69-FD15-704F-3A13-2C78CDB68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AB79-77C0-43AC-B3FF-3576AD39C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672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AFF6BE2-4B3B-7AD4-81E1-61FB71DEE9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66E728B-FC8F-F72C-C485-F1DD4711C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6762F7-A94D-D533-D3EA-5111CC4CE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F10B-951E-4A4C-AB0F-30EC6220E776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4E422E-1945-8FF6-7260-DE302BDE6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04B8BB-63FA-09A5-126F-E8B756258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AB79-77C0-43AC-B3FF-3576AD39C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5859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F24F9DB-91CA-28E5-E63C-481F9718D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1696F20-142F-A694-9C9F-788D3E97A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547300-4E42-D3E1-78AA-3567AF2498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CF10B-951E-4A4C-AB0F-30EC6220E776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958D253-13C2-7D0B-AD5A-19427D5234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6F2D4A-150C-E53D-D5AE-252F1EFAA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CAB79-77C0-43AC-B3FF-3576AD39C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6410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meiwanet.co.jp/products/li-7825/specification-2/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hyperlink" Target="https://www.licor.com/products/soil-flux/survey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eiwanet.co.jp/products/li-7825/specification-2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5442EC2-6B53-F947-9958-FDF067700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629" y="0"/>
            <a:ext cx="4843507" cy="68580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D4C805A-FECE-64C5-D3AA-41AF3EEFA305}"/>
              </a:ext>
            </a:extLst>
          </p:cNvPr>
          <p:cNvSpPr/>
          <p:nvPr/>
        </p:nvSpPr>
        <p:spPr>
          <a:xfrm>
            <a:off x="4719782" y="2475346"/>
            <a:ext cx="1782618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7F766B0-2D06-BF62-02B4-5BE669D3B702}"/>
              </a:ext>
            </a:extLst>
          </p:cNvPr>
          <p:cNvSpPr txBox="1"/>
          <p:nvPr/>
        </p:nvSpPr>
        <p:spPr>
          <a:xfrm>
            <a:off x="7416800" y="2013527"/>
            <a:ext cx="3647152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LI-7825</a:t>
            </a:r>
          </a:p>
          <a:p>
            <a:r>
              <a:rPr lang="en-US" altLang="ja-JP" dirty="0"/>
              <a:t>CO₂</a:t>
            </a:r>
            <a:r>
              <a:rPr lang="ja-JP" altLang="en-US" dirty="0"/>
              <a:t>アイソトープ</a:t>
            </a:r>
            <a:r>
              <a:rPr lang="en-US" altLang="ja-JP" dirty="0"/>
              <a:t>/NH₃ </a:t>
            </a:r>
          </a:p>
          <a:p>
            <a:r>
              <a:rPr lang="ja-JP" altLang="en-US" dirty="0"/>
              <a:t>トレースガスアナライザー</a:t>
            </a:r>
            <a:r>
              <a:rPr kumimoji="1" lang="ja-JP" altLang="en-US" dirty="0"/>
              <a:t>の追加</a:t>
            </a:r>
            <a:endParaRPr kumimoji="1" lang="en-US" altLang="ja-JP" dirty="0"/>
          </a:p>
        </p:txBody>
      </p:sp>
      <p:sp>
        <p:nvSpPr>
          <p:cNvPr id="10" name="矢印: 下 9">
            <a:extLst>
              <a:ext uri="{FF2B5EF4-FFF2-40B4-BE49-F238E27FC236}">
                <a16:creationId xmlns:a16="http://schemas.microsoft.com/office/drawing/2014/main" id="{0872B4C4-2F26-DF09-C3D0-0834F71E7D70}"/>
              </a:ext>
            </a:extLst>
          </p:cNvPr>
          <p:cNvSpPr/>
          <p:nvPr/>
        </p:nvSpPr>
        <p:spPr>
          <a:xfrm rot="4090831">
            <a:off x="6861981" y="1949780"/>
            <a:ext cx="213972" cy="8464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A902837-9CB2-4F60-DD1A-64B32B5FCAA6}"/>
              </a:ext>
            </a:extLst>
          </p:cNvPr>
          <p:cNvSpPr/>
          <p:nvPr/>
        </p:nvSpPr>
        <p:spPr>
          <a:xfrm>
            <a:off x="5600276" y="621736"/>
            <a:ext cx="1271579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D229C7A-064F-CFD6-DE66-9A49623759AB}"/>
              </a:ext>
            </a:extLst>
          </p:cNvPr>
          <p:cNvSpPr txBox="1"/>
          <p:nvPr/>
        </p:nvSpPr>
        <p:spPr>
          <a:xfrm>
            <a:off x="7826239" y="252404"/>
            <a:ext cx="174919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2025</a:t>
            </a:r>
            <a:r>
              <a:rPr kumimoji="1" lang="ja-JP" altLang="en-US" dirty="0"/>
              <a:t>年</a:t>
            </a:r>
            <a:r>
              <a:rPr kumimoji="1" lang="en-US" altLang="ja-JP" dirty="0"/>
              <a:t>4</a:t>
            </a:r>
            <a:r>
              <a:rPr kumimoji="1" lang="ja-JP" altLang="en-US" dirty="0"/>
              <a:t>月現在</a:t>
            </a:r>
            <a:endParaRPr kumimoji="1" lang="en-US" altLang="ja-JP" dirty="0"/>
          </a:p>
        </p:txBody>
      </p:sp>
      <p:sp>
        <p:nvSpPr>
          <p:cNvPr id="8" name="矢印: 下 7">
            <a:extLst>
              <a:ext uri="{FF2B5EF4-FFF2-40B4-BE49-F238E27FC236}">
                <a16:creationId xmlns:a16="http://schemas.microsoft.com/office/drawing/2014/main" id="{F60D9D1F-B50F-86DF-ADE9-556C8ADF1B05}"/>
              </a:ext>
            </a:extLst>
          </p:cNvPr>
          <p:cNvSpPr/>
          <p:nvPr/>
        </p:nvSpPr>
        <p:spPr>
          <a:xfrm rot="4090831">
            <a:off x="7271420" y="188657"/>
            <a:ext cx="213972" cy="8464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5997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144AC54-EC00-E8F5-F92A-C40903DAE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968" y="0"/>
            <a:ext cx="9820245" cy="68580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1CE6237-A393-B11D-6518-7751C2867CAB}"/>
              </a:ext>
            </a:extLst>
          </p:cNvPr>
          <p:cNvSpPr txBox="1"/>
          <p:nvPr/>
        </p:nvSpPr>
        <p:spPr>
          <a:xfrm>
            <a:off x="24084" y="3254005"/>
            <a:ext cx="2279791" cy="4308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LI-7820</a:t>
            </a:r>
            <a:r>
              <a:rPr lang="ja-JP" altLang="en-US" sz="1100" dirty="0"/>
              <a:t>の上に</a:t>
            </a:r>
            <a:br>
              <a:rPr lang="en-US" altLang="ja-JP" sz="1100" dirty="0"/>
            </a:br>
            <a:r>
              <a:rPr lang="ja-JP" altLang="en-US" sz="1100" dirty="0"/>
              <a:t>「</a:t>
            </a:r>
            <a:r>
              <a:rPr lang="en-US" altLang="ja-JP" sz="1100" dirty="0"/>
              <a:t>NEW</a:t>
            </a:r>
            <a:r>
              <a:rPr lang="ja-JP" altLang="en-US" sz="1100" dirty="0"/>
              <a:t>」の表記で</a:t>
            </a:r>
            <a:r>
              <a:rPr lang="en-US" altLang="ja-JP" sz="1100" dirty="0"/>
              <a:t>LI-7825</a:t>
            </a:r>
            <a:r>
              <a:rPr lang="ja-JP" altLang="en-US" sz="1100" dirty="0"/>
              <a:t>を追加</a:t>
            </a:r>
            <a:endParaRPr kumimoji="1" lang="en-US" altLang="ja-JP" sz="1100" dirty="0"/>
          </a:p>
        </p:txBody>
      </p:sp>
      <p:sp>
        <p:nvSpPr>
          <p:cNvPr id="6" name="矢印: 下 5">
            <a:extLst>
              <a:ext uri="{FF2B5EF4-FFF2-40B4-BE49-F238E27FC236}">
                <a16:creationId xmlns:a16="http://schemas.microsoft.com/office/drawing/2014/main" id="{AEFD2E93-FDA5-A0DC-AAA4-D48161652F66}"/>
              </a:ext>
            </a:extLst>
          </p:cNvPr>
          <p:cNvSpPr/>
          <p:nvPr/>
        </p:nvSpPr>
        <p:spPr>
          <a:xfrm rot="18194172">
            <a:off x="2297455" y="3589542"/>
            <a:ext cx="231581" cy="43275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A3FB04E-C967-4142-2669-BAF026C82CC4}"/>
              </a:ext>
            </a:extLst>
          </p:cNvPr>
          <p:cNvSpPr txBox="1"/>
          <p:nvPr/>
        </p:nvSpPr>
        <p:spPr>
          <a:xfrm>
            <a:off x="244334" y="6373091"/>
            <a:ext cx="31290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2594988-1FB6-4245-5C0C-21E149C8651A}"/>
              </a:ext>
            </a:extLst>
          </p:cNvPr>
          <p:cNvSpPr txBox="1"/>
          <p:nvPr/>
        </p:nvSpPr>
        <p:spPr>
          <a:xfrm>
            <a:off x="11791213" y="6391503"/>
            <a:ext cx="31290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2</a:t>
            </a:r>
          </a:p>
        </p:txBody>
      </p:sp>
      <p:sp>
        <p:nvSpPr>
          <p:cNvPr id="7" name="矢印: 下 6">
            <a:extLst>
              <a:ext uri="{FF2B5EF4-FFF2-40B4-BE49-F238E27FC236}">
                <a16:creationId xmlns:a16="http://schemas.microsoft.com/office/drawing/2014/main" id="{23E22930-C2F0-2198-B345-49F743660EAB}"/>
              </a:ext>
            </a:extLst>
          </p:cNvPr>
          <p:cNvSpPr/>
          <p:nvPr/>
        </p:nvSpPr>
        <p:spPr>
          <a:xfrm rot="13894431">
            <a:off x="1811531" y="4030176"/>
            <a:ext cx="231581" cy="43275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C7DAB07-36DE-A60D-EF2D-1FF2966A081A}"/>
              </a:ext>
            </a:extLst>
          </p:cNvPr>
          <p:cNvSpPr txBox="1"/>
          <p:nvPr/>
        </p:nvSpPr>
        <p:spPr>
          <a:xfrm>
            <a:off x="867350" y="4448257"/>
            <a:ext cx="1636987" cy="2616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100" dirty="0"/>
              <a:t>「</a:t>
            </a:r>
            <a:r>
              <a:rPr lang="en-US" altLang="ja-JP" sz="1100" dirty="0"/>
              <a:t>NEW</a:t>
            </a:r>
            <a:r>
              <a:rPr lang="ja-JP" altLang="en-US" sz="1100" dirty="0"/>
              <a:t>」の表記の削除</a:t>
            </a:r>
            <a:endParaRPr kumimoji="1" lang="en-US" altLang="ja-JP" sz="1100" dirty="0"/>
          </a:p>
        </p:txBody>
      </p:sp>
    </p:spTree>
    <p:extLst>
      <p:ext uri="{BB962C8B-B14F-4D97-AF65-F5344CB8AC3E}">
        <p14:creationId xmlns:p14="http://schemas.microsoft.com/office/powerpoint/2010/main" val="2210843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I-7825 in the field">
            <a:extLst>
              <a:ext uri="{FF2B5EF4-FFF2-40B4-BE49-F238E27FC236}">
                <a16:creationId xmlns:a16="http://schemas.microsoft.com/office/drawing/2014/main" id="{B173144A-E019-407A-03EB-8083A96B6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076" y="604176"/>
            <a:ext cx="2315360" cy="154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E9DFB9B-D49F-332A-9EA5-E4BD27956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909" y="183401"/>
            <a:ext cx="9190182" cy="325745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7364A76-BCA3-B035-FA1B-05F9A5F68B91}"/>
              </a:ext>
            </a:extLst>
          </p:cNvPr>
          <p:cNvSpPr txBox="1"/>
          <p:nvPr/>
        </p:nvSpPr>
        <p:spPr>
          <a:xfrm>
            <a:off x="1819564" y="182898"/>
            <a:ext cx="84050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LI-7825</a:t>
            </a:r>
            <a:endParaRPr kumimoji="1" lang="ja-JP" altLang="en-US" sz="1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E6371E-1A8A-4AAA-ECE0-F33A0D947194}"/>
              </a:ext>
            </a:extLst>
          </p:cNvPr>
          <p:cNvSpPr txBox="1"/>
          <p:nvPr/>
        </p:nvSpPr>
        <p:spPr>
          <a:xfrm>
            <a:off x="2867892" y="107753"/>
            <a:ext cx="466898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CO</a:t>
            </a:r>
            <a:r>
              <a:rPr lang="ja-JP" altLang="en-US" sz="1400" dirty="0"/>
              <a:t>₂アイソトープ</a:t>
            </a:r>
            <a:r>
              <a:rPr lang="en-US" altLang="ja-JP" sz="1400" dirty="0"/>
              <a:t>/NH</a:t>
            </a:r>
            <a:r>
              <a:rPr lang="ja-JP" altLang="en-US" sz="1400" dirty="0"/>
              <a:t>₃ トレースガスアナライザー</a:t>
            </a:r>
            <a:endParaRPr kumimoji="1" lang="ja-JP" altLang="en-US" sz="1400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B8A6C6A-2DE9-DB22-137E-1A8CC1AB42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20" r="5107" b="1685"/>
          <a:stretch/>
        </p:blipFill>
        <p:spPr>
          <a:xfrm>
            <a:off x="1072380" y="3710163"/>
            <a:ext cx="3591024" cy="3070214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DD0C01F-7025-E2F5-C642-1F0A42370456}"/>
              </a:ext>
            </a:extLst>
          </p:cNvPr>
          <p:cNvGrpSpPr/>
          <p:nvPr/>
        </p:nvGrpSpPr>
        <p:grpSpPr>
          <a:xfrm>
            <a:off x="506326" y="541347"/>
            <a:ext cx="4612823" cy="3105987"/>
            <a:chOff x="639617" y="921561"/>
            <a:chExt cx="4612823" cy="3105987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589A8A1A-305A-3B75-EEC7-31FDF66F3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9618" y="921561"/>
              <a:ext cx="4593911" cy="3105987"/>
            </a:xfrm>
            <a:prstGeom prst="rect">
              <a:avLst/>
            </a:prstGeom>
          </p:spPr>
        </p:pic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7D26305-8BFB-6898-461C-0D233DCED62F}"/>
                </a:ext>
              </a:extLst>
            </p:cNvPr>
            <p:cNvSpPr txBox="1"/>
            <p:nvPr/>
          </p:nvSpPr>
          <p:spPr>
            <a:xfrm>
              <a:off x="639619" y="984390"/>
              <a:ext cx="2997041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ja-JP" altLang="en-US" sz="1100" b="1" i="0" dirty="0">
                  <a:solidFill>
                    <a:srgbClr val="027BB8"/>
                  </a:solidFill>
                  <a:effectLst/>
                  <a:latin typeface="Roboto" panose="02000000000000000000" pitchFamily="2" charset="0"/>
                </a:rPr>
                <a:t>正確な</a:t>
              </a:r>
              <a:r>
                <a:rPr lang="en-US" altLang="ja-JP" sz="1100" b="1" i="0" dirty="0">
                  <a:solidFill>
                    <a:srgbClr val="027BB8"/>
                  </a:solidFill>
                  <a:effectLst/>
                  <a:latin typeface="Roboto" panose="02000000000000000000" pitchFamily="2" charset="0"/>
                </a:rPr>
                <a:t>CO</a:t>
              </a:r>
              <a:r>
                <a:rPr lang="en-US" altLang="ja-JP" sz="1100" b="1" i="0" baseline="-25000" dirty="0">
                  <a:solidFill>
                    <a:srgbClr val="027BB8"/>
                  </a:solidFill>
                  <a:effectLst/>
                  <a:latin typeface="Roboto" panose="02000000000000000000" pitchFamily="2" charset="0"/>
                </a:rPr>
                <a:t>2</a:t>
              </a:r>
              <a:r>
                <a:rPr lang="ja-JP" altLang="en-US" sz="1100" b="1" i="0" dirty="0">
                  <a:solidFill>
                    <a:srgbClr val="027BB8"/>
                  </a:solidFill>
                  <a:effectLst/>
                  <a:latin typeface="Roboto" panose="02000000000000000000" pitchFamily="2" charset="0"/>
                </a:rPr>
                <a:t>同位体測定をポータブル分析計で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15577BCD-FE6C-295C-8295-6C40EBE64794}"/>
                </a:ext>
              </a:extLst>
            </p:cNvPr>
            <p:cNvSpPr txBox="1"/>
            <p:nvPr/>
          </p:nvSpPr>
          <p:spPr>
            <a:xfrm>
              <a:off x="639617" y="3437794"/>
              <a:ext cx="4612823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ja-JP" altLang="en-US" sz="800" b="0" i="0" dirty="0">
                  <a:solidFill>
                    <a:srgbClr val="293C44"/>
                  </a:solidFill>
                  <a:effectLst/>
                  <a:latin typeface="Roboto" panose="02000000000000000000" pitchFamily="2" charset="0"/>
                </a:rPr>
                <a:t>最も豊富な</a:t>
              </a:r>
              <a:r>
                <a:rPr lang="en-US" altLang="ja-JP" sz="800" b="0" i="0" dirty="0">
                  <a:solidFill>
                    <a:srgbClr val="293C44"/>
                  </a:solidFill>
                  <a:effectLst/>
                  <a:latin typeface="Roboto" panose="02000000000000000000" pitchFamily="2" charset="0"/>
                </a:rPr>
                <a:t>4</a:t>
              </a:r>
              <a:r>
                <a:rPr lang="ja-JP" altLang="en-US" sz="800" b="0" i="0" dirty="0">
                  <a:solidFill>
                    <a:srgbClr val="293C44"/>
                  </a:solidFill>
                  <a:effectLst/>
                  <a:latin typeface="Roboto" panose="02000000000000000000" pitchFamily="2" charset="0"/>
                </a:rPr>
                <a:t>つの</a:t>
              </a:r>
              <a:r>
                <a:rPr lang="en-US" altLang="ja-JP" sz="800" b="0" i="0" dirty="0">
                  <a:solidFill>
                    <a:srgbClr val="293C44"/>
                  </a:solidFill>
                  <a:effectLst/>
                  <a:latin typeface="Roboto" panose="02000000000000000000" pitchFamily="2" charset="0"/>
                </a:rPr>
                <a:t>CO</a:t>
              </a:r>
              <a:r>
                <a:rPr lang="ja-JP" altLang="en-US" sz="800" b="0" i="0" dirty="0">
                  <a:solidFill>
                    <a:srgbClr val="293C44"/>
                  </a:solidFill>
                  <a:effectLst/>
                  <a:latin typeface="Roboto" panose="02000000000000000000" pitchFamily="2" charset="0"/>
                </a:rPr>
                <a:t>を測定します</a:t>
              </a:r>
              <a:r>
                <a:rPr lang="ja-JP" altLang="en-US" sz="800" baseline="-25000" dirty="0">
                  <a:solidFill>
                    <a:srgbClr val="293C44"/>
                  </a:solidFill>
                  <a:latin typeface="Roboto" panose="02000000000000000000" pitchFamily="2" charset="0"/>
                </a:rPr>
                <a:t>。</a:t>
              </a:r>
              <a:r>
                <a:rPr lang="ja-JP" altLang="en-US" sz="800" b="0" i="0" dirty="0">
                  <a:solidFill>
                    <a:srgbClr val="293C44"/>
                  </a:solidFill>
                  <a:effectLst/>
                  <a:latin typeface="Roboto" panose="02000000000000000000" pitchFamily="2" charset="0"/>
                </a:rPr>
                <a:t>バックパックに収まるポータブルアナライザーで、高精度の</a:t>
              </a:r>
              <a:endParaRPr lang="en-US" altLang="ja-JP" sz="800" b="0" i="0" dirty="0">
                <a:solidFill>
                  <a:srgbClr val="293C44"/>
                </a:solidFill>
                <a:effectLst/>
                <a:latin typeface="Roboto" panose="02000000000000000000" pitchFamily="2" charset="0"/>
              </a:endParaRPr>
            </a:p>
            <a:p>
              <a:r>
                <a:rPr lang="ja-JP" altLang="en-US" sz="800" b="0" i="0" dirty="0">
                  <a:solidFill>
                    <a:srgbClr val="293C44"/>
                  </a:solidFill>
                  <a:effectLst/>
                  <a:latin typeface="Roboto" panose="02000000000000000000" pitchFamily="2" charset="0"/>
                </a:rPr>
                <a:t>ガス同位体を測定します。。</a:t>
              </a:r>
              <a:r>
                <a:rPr lang="en-US" altLang="ja-JP" sz="800" b="0" i="0" dirty="0">
                  <a:solidFill>
                    <a:srgbClr val="293C44"/>
                  </a:solidFill>
                  <a:effectLst/>
                  <a:latin typeface="Roboto" panose="02000000000000000000" pitchFamily="2" charset="0"/>
                </a:rPr>
                <a:t>LI-7825</a:t>
              </a:r>
              <a:r>
                <a:rPr lang="ja-JP" altLang="en-US" sz="800" b="0" i="0" dirty="0">
                  <a:solidFill>
                    <a:srgbClr val="293C44"/>
                  </a:solidFill>
                  <a:effectLst/>
                  <a:latin typeface="Roboto" panose="02000000000000000000" pitchFamily="2" charset="0"/>
                </a:rPr>
                <a:t>は、モバイルモニタリングと土壌ガスフラックスシステム</a:t>
              </a:r>
              <a:endParaRPr lang="en-US" altLang="ja-JP" sz="800" b="0" i="0" dirty="0">
                <a:solidFill>
                  <a:srgbClr val="293C44"/>
                </a:solidFill>
                <a:effectLst/>
                <a:latin typeface="Roboto" panose="02000000000000000000" pitchFamily="2" charset="0"/>
              </a:endParaRPr>
            </a:p>
            <a:p>
              <a:r>
                <a:rPr lang="ja-JP" altLang="en-US" sz="800" b="0" i="0" dirty="0">
                  <a:solidFill>
                    <a:srgbClr val="293C44"/>
                  </a:solidFill>
                  <a:effectLst/>
                  <a:latin typeface="Roboto" panose="02000000000000000000" pitchFamily="2" charset="0"/>
                </a:rPr>
                <a:t>への統合用に設計されており、研究者は自信を持って新しい問題を探求することができます。</a:t>
              </a:r>
              <a:endParaRPr kumimoji="1" lang="ja-JP" altLang="en-US" sz="800" dirty="0"/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0AAF41A-7EBC-37FB-DC01-324CDBE4A02D}"/>
              </a:ext>
            </a:extLst>
          </p:cNvPr>
          <p:cNvSpPr txBox="1"/>
          <p:nvPr/>
        </p:nvSpPr>
        <p:spPr>
          <a:xfrm>
            <a:off x="5479420" y="596481"/>
            <a:ext cx="2954655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sz="1200" b="1" i="0" dirty="0">
                <a:solidFill>
                  <a:srgbClr val="027BB8"/>
                </a:solidFill>
                <a:effectLst/>
                <a:latin typeface="Roboto" panose="02000000000000000000" pitchFamily="2" charset="0"/>
              </a:rPr>
              <a:t>長期の土壌ガスフラックス研究への展開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E847D5C-81C7-62E0-6EE3-4A8314589066}"/>
              </a:ext>
            </a:extLst>
          </p:cNvPr>
          <p:cNvSpPr txBox="1"/>
          <p:nvPr/>
        </p:nvSpPr>
        <p:spPr>
          <a:xfrm>
            <a:off x="5508449" y="865786"/>
            <a:ext cx="2577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b="0" i="0" dirty="0">
                <a:solidFill>
                  <a:srgbClr val="293C44"/>
                </a:solidFill>
                <a:effectLst/>
                <a:latin typeface="Roboto" panose="02000000000000000000" pitchFamily="2" charset="0"/>
              </a:rPr>
              <a:t>LI-7825</a:t>
            </a:r>
            <a:r>
              <a:rPr lang="ja-JP" altLang="en-US" sz="800" b="0" i="0" dirty="0">
                <a:solidFill>
                  <a:srgbClr val="293C44"/>
                </a:solidFill>
                <a:effectLst/>
                <a:latin typeface="Roboto" panose="02000000000000000000" pitchFamily="2" charset="0"/>
              </a:rPr>
              <a:t>は、土壌ガスフラックスシステムと統合して</a:t>
            </a:r>
            <a:endParaRPr lang="en-US" altLang="ja-JP" sz="800" b="0" i="0" dirty="0">
              <a:solidFill>
                <a:srgbClr val="293C44"/>
              </a:solidFill>
              <a:effectLst/>
              <a:latin typeface="Roboto" panose="02000000000000000000" pitchFamily="2" charset="0"/>
            </a:endParaRPr>
          </a:p>
          <a:p>
            <a:r>
              <a:rPr lang="ja-JP" altLang="en-US" sz="800" b="0" i="0" dirty="0">
                <a:solidFill>
                  <a:srgbClr val="293C44"/>
                </a:solidFill>
                <a:effectLst/>
                <a:latin typeface="Roboto" panose="02000000000000000000" pitchFamily="2" charset="0"/>
              </a:rPr>
              <a:t>連続</a:t>
            </a:r>
            <a:r>
              <a:rPr lang="en-US" altLang="ja-JP" sz="800" b="0" i="0" dirty="0">
                <a:solidFill>
                  <a:srgbClr val="293C44"/>
                </a:solidFill>
                <a:effectLst/>
                <a:latin typeface="Roboto" panose="02000000000000000000" pitchFamily="2" charset="0"/>
              </a:rPr>
              <a:t>CO</a:t>
            </a:r>
            <a:r>
              <a:rPr lang="ja-JP" altLang="en-US" sz="800" b="0" i="0" dirty="0">
                <a:solidFill>
                  <a:srgbClr val="293C44"/>
                </a:solidFill>
                <a:effectLst/>
                <a:latin typeface="Roboto" panose="02000000000000000000" pitchFamily="2" charset="0"/>
              </a:rPr>
              <a:t>を測定します。同位体測定により、</a:t>
            </a:r>
            <a:endParaRPr lang="en-US" altLang="ja-JP" sz="800" b="0" i="0" dirty="0">
              <a:solidFill>
                <a:srgbClr val="293C44"/>
              </a:solidFill>
              <a:effectLst/>
              <a:latin typeface="Roboto" panose="02000000000000000000" pitchFamily="2" charset="0"/>
            </a:endParaRPr>
          </a:p>
          <a:p>
            <a:r>
              <a:rPr lang="en-US" altLang="ja-JP" sz="800" b="0" i="0" dirty="0">
                <a:solidFill>
                  <a:srgbClr val="293C44"/>
                </a:solidFill>
                <a:effectLst/>
                <a:latin typeface="Roboto" panose="02000000000000000000" pitchFamily="2" charset="0"/>
              </a:rPr>
              <a:t>Keeling</a:t>
            </a:r>
            <a:r>
              <a:rPr lang="ja-JP" altLang="en-US" sz="800" b="0" i="0" dirty="0">
                <a:solidFill>
                  <a:srgbClr val="293C44"/>
                </a:solidFill>
                <a:effectLst/>
                <a:latin typeface="Roboto" panose="02000000000000000000" pitchFamily="2" charset="0"/>
              </a:rPr>
              <a:t>ベースの土壌</a:t>
            </a:r>
            <a:r>
              <a:rPr lang="en-US" altLang="ja-JP" sz="800" b="0" i="0" dirty="0">
                <a:solidFill>
                  <a:srgbClr val="293C44"/>
                </a:solidFill>
                <a:effectLst/>
                <a:latin typeface="Roboto" panose="02000000000000000000" pitchFamily="2" charset="0"/>
              </a:rPr>
              <a:t>δ</a:t>
            </a:r>
            <a:r>
              <a:rPr lang="en-US" altLang="ja-JP" sz="800" b="0" i="0" baseline="30000" dirty="0">
                <a:solidFill>
                  <a:srgbClr val="293C44"/>
                </a:solidFill>
                <a:effectLst/>
                <a:latin typeface="Roboto" panose="02000000000000000000" pitchFamily="2" charset="0"/>
              </a:rPr>
              <a:t> 13</a:t>
            </a:r>
            <a:r>
              <a:rPr lang="en-US" altLang="ja-JP" sz="800" b="0" i="0" dirty="0">
                <a:solidFill>
                  <a:srgbClr val="293C44"/>
                </a:solidFill>
                <a:effectLst/>
                <a:latin typeface="Roboto" panose="02000000000000000000" pitchFamily="2" charset="0"/>
              </a:rPr>
              <a:t>C</a:t>
            </a:r>
            <a:r>
              <a:rPr lang="ja-JP" altLang="en-US" sz="800" b="0" i="0" dirty="0">
                <a:solidFill>
                  <a:srgbClr val="293C44"/>
                </a:solidFill>
                <a:effectLst/>
                <a:latin typeface="Roboto" panose="02000000000000000000" pitchFamily="2" charset="0"/>
              </a:rPr>
              <a:t>をリアルタイムで実現。</a:t>
            </a:r>
            <a:endParaRPr kumimoji="1" lang="ja-JP" altLang="en-US" sz="800" dirty="0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044C189D-B58A-C304-DC6F-84852B5042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0796" y="2316668"/>
            <a:ext cx="4851206" cy="2057739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CCA25CE7-7459-4772-4E22-7AAA7D99D2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7463" y="4457212"/>
            <a:ext cx="4941948" cy="2323165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79EE4DA-1F8D-C624-6348-A757AD046E9C}"/>
              </a:ext>
            </a:extLst>
          </p:cNvPr>
          <p:cNvSpPr txBox="1"/>
          <p:nvPr/>
        </p:nvSpPr>
        <p:spPr>
          <a:xfrm>
            <a:off x="244334" y="6373091"/>
            <a:ext cx="31290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dirty="0"/>
              <a:t>3</a:t>
            </a:r>
            <a:endParaRPr kumimoji="1" lang="en-US" altLang="ja-JP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3A7E154-F908-442F-3DF3-14A84BC62FF2}"/>
              </a:ext>
            </a:extLst>
          </p:cNvPr>
          <p:cNvSpPr txBox="1"/>
          <p:nvPr/>
        </p:nvSpPr>
        <p:spPr>
          <a:xfrm>
            <a:off x="11634760" y="6373091"/>
            <a:ext cx="31290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4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C22205C-4B87-9F0E-6235-9BC264EAB65E}"/>
              </a:ext>
            </a:extLst>
          </p:cNvPr>
          <p:cNvSpPr txBox="1"/>
          <p:nvPr/>
        </p:nvSpPr>
        <p:spPr>
          <a:xfrm>
            <a:off x="64164" y="50506"/>
            <a:ext cx="1376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  <a:hlinkClick r:id="rId8"/>
              </a:rPr>
              <a:t>新規ページ</a:t>
            </a:r>
            <a:r>
              <a:rPr kumimoji="1" lang="ja-JP" altLang="en-US" b="1" dirty="0">
                <a:solidFill>
                  <a:srgbClr val="FF0000"/>
                </a:solidFill>
              </a:rPr>
              <a:t>（</a:t>
            </a:r>
            <a:r>
              <a:rPr kumimoji="1" lang="en-US" altLang="ja-JP" b="1" dirty="0">
                <a:solidFill>
                  <a:srgbClr val="FF0000"/>
                </a:solidFill>
              </a:rPr>
              <a:t>2P</a:t>
            </a:r>
            <a:r>
              <a:rPr kumimoji="1" lang="ja-JP" altLang="en-US" b="1" dirty="0">
                <a:solidFill>
                  <a:srgbClr val="FF0000"/>
                </a:solidFill>
              </a:rPr>
              <a:t>分）</a:t>
            </a:r>
          </a:p>
        </p:txBody>
      </p:sp>
    </p:spTree>
    <p:extLst>
      <p:ext uri="{BB962C8B-B14F-4D97-AF65-F5344CB8AC3E}">
        <p14:creationId xmlns:p14="http://schemas.microsoft.com/office/powerpoint/2010/main" val="1274494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A8472CF-6A41-84E3-EA3C-2A92C5C52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603" y="0"/>
            <a:ext cx="9670794" cy="6858000"/>
          </a:xfrm>
          <a:prstGeom prst="rect">
            <a:avLst/>
          </a:prstGeom>
        </p:spPr>
      </p:pic>
      <p:sp>
        <p:nvSpPr>
          <p:cNvPr id="5" name="矢印: 下 4">
            <a:extLst>
              <a:ext uri="{FF2B5EF4-FFF2-40B4-BE49-F238E27FC236}">
                <a16:creationId xmlns:a16="http://schemas.microsoft.com/office/drawing/2014/main" id="{A3F744FB-C501-AD3D-C432-947B058253EF}"/>
              </a:ext>
            </a:extLst>
          </p:cNvPr>
          <p:cNvSpPr/>
          <p:nvPr/>
        </p:nvSpPr>
        <p:spPr>
          <a:xfrm rot="13894431">
            <a:off x="1048189" y="165696"/>
            <a:ext cx="231581" cy="43275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C01FF39-4F20-C59C-8A3C-993B455CBC95}"/>
              </a:ext>
            </a:extLst>
          </p:cNvPr>
          <p:cNvSpPr txBox="1"/>
          <p:nvPr/>
        </p:nvSpPr>
        <p:spPr>
          <a:xfrm>
            <a:off x="104008" y="583777"/>
            <a:ext cx="1636987" cy="2616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100" dirty="0"/>
              <a:t>「</a:t>
            </a:r>
            <a:r>
              <a:rPr lang="en-US" altLang="ja-JP" sz="1100" dirty="0"/>
              <a:t>NEW</a:t>
            </a:r>
            <a:r>
              <a:rPr lang="ja-JP" altLang="en-US" sz="1100" dirty="0"/>
              <a:t>」の表記の削除</a:t>
            </a:r>
            <a:endParaRPr kumimoji="1" lang="en-US" altLang="ja-JP" sz="1100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605C0E7-2AA6-DE44-1214-5CD444231EA8}"/>
              </a:ext>
            </a:extLst>
          </p:cNvPr>
          <p:cNvSpPr/>
          <p:nvPr/>
        </p:nvSpPr>
        <p:spPr>
          <a:xfrm>
            <a:off x="1260603" y="49565"/>
            <a:ext cx="364997" cy="2829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08AFBC9-E058-9BAF-B1F6-50841CD0E53D}"/>
              </a:ext>
            </a:extLst>
          </p:cNvPr>
          <p:cNvSpPr txBox="1"/>
          <p:nvPr/>
        </p:nvSpPr>
        <p:spPr>
          <a:xfrm>
            <a:off x="244334" y="6373091"/>
            <a:ext cx="31290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dirty="0"/>
              <a:t>5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ACFFC64-DC7B-27C3-E3CC-BDA82430E79C}"/>
              </a:ext>
            </a:extLst>
          </p:cNvPr>
          <p:cNvSpPr txBox="1"/>
          <p:nvPr/>
        </p:nvSpPr>
        <p:spPr>
          <a:xfrm>
            <a:off x="11478307" y="6294582"/>
            <a:ext cx="31290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dirty="0"/>
              <a:t>6</a:t>
            </a:r>
            <a:endParaRPr kumimoji="1"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A2D798D-52C8-B519-2615-E6478BCE6328}"/>
              </a:ext>
            </a:extLst>
          </p:cNvPr>
          <p:cNvSpPr txBox="1"/>
          <p:nvPr/>
        </p:nvSpPr>
        <p:spPr>
          <a:xfrm>
            <a:off x="78806" y="600375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</a:rPr>
              <a:t>ページ数変更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321AE27-17E0-AC1E-0A6F-723563A6D387}"/>
              </a:ext>
            </a:extLst>
          </p:cNvPr>
          <p:cNvSpPr txBox="1"/>
          <p:nvPr/>
        </p:nvSpPr>
        <p:spPr>
          <a:xfrm>
            <a:off x="10518332" y="592525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</a:rPr>
              <a:t>ページ数変更</a:t>
            </a:r>
          </a:p>
        </p:txBody>
      </p:sp>
    </p:spTree>
    <p:extLst>
      <p:ext uri="{BB962C8B-B14F-4D97-AF65-F5344CB8AC3E}">
        <p14:creationId xmlns:p14="http://schemas.microsoft.com/office/powerpoint/2010/main" val="2362909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CF68555-00FC-9235-E74B-768ED4BEB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802" y="0"/>
            <a:ext cx="9818395" cy="68580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DD4D667-42C8-0EE1-8524-8EBA85DF2529}"/>
              </a:ext>
            </a:extLst>
          </p:cNvPr>
          <p:cNvSpPr txBox="1"/>
          <p:nvPr/>
        </p:nvSpPr>
        <p:spPr>
          <a:xfrm>
            <a:off x="78806" y="600375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</a:rPr>
              <a:t>ページ数変更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1014CB2-2CA0-2DF4-B586-984F37C03D7A}"/>
              </a:ext>
            </a:extLst>
          </p:cNvPr>
          <p:cNvSpPr txBox="1"/>
          <p:nvPr/>
        </p:nvSpPr>
        <p:spPr>
          <a:xfrm>
            <a:off x="244334" y="6373091"/>
            <a:ext cx="31290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dirty="0"/>
              <a:t>7</a:t>
            </a:r>
            <a:endParaRPr kumimoji="1" lang="en-US" altLang="ja-JP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37C69B-AE7D-48F4-969E-FDF0DC67CF37}"/>
              </a:ext>
            </a:extLst>
          </p:cNvPr>
          <p:cNvSpPr txBox="1"/>
          <p:nvPr/>
        </p:nvSpPr>
        <p:spPr>
          <a:xfrm>
            <a:off x="11563497" y="6303818"/>
            <a:ext cx="31290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dirty="0"/>
              <a:t>8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BEC5F93-64CB-4288-8042-03726B9D5B69}"/>
              </a:ext>
            </a:extLst>
          </p:cNvPr>
          <p:cNvSpPr txBox="1"/>
          <p:nvPr/>
        </p:nvSpPr>
        <p:spPr>
          <a:xfrm>
            <a:off x="10499517" y="585610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</a:rPr>
              <a:t>ページ数変更</a:t>
            </a:r>
          </a:p>
        </p:txBody>
      </p:sp>
    </p:spTree>
    <p:extLst>
      <p:ext uri="{BB962C8B-B14F-4D97-AF65-F5344CB8AC3E}">
        <p14:creationId xmlns:p14="http://schemas.microsoft.com/office/powerpoint/2010/main" val="544491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74AB773-C68C-B775-2A3C-79DCE7570339}"/>
              </a:ext>
            </a:extLst>
          </p:cNvPr>
          <p:cNvSpPr txBox="1"/>
          <p:nvPr/>
        </p:nvSpPr>
        <p:spPr>
          <a:xfrm>
            <a:off x="0" y="92365"/>
            <a:ext cx="1376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</a:rPr>
              <a:t>新規ページ（</a:t>
            </a:r>
            <a:r>
              <a:rPr kumimoji="1" lang="en-US" altLang="ja-JP" b="1" dirty="0">
                <a:solidFill>
                  <a:srgbClr val="FF0000"/>
                </a:solidFill>
              </a:rPr>
              <a:t>2P</a:t>
            </a:r>
            <a:r>
              <a:rPr kumimoji="1" lang="ja-JP" altLang="en-US" b="1" dirty="0">
                <a:solidFill>
                  <a:srgbClr val="FF0000"/>
                </a:solidFill>
              </a:rPr>
              <a:t>分）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7311AFE-1041-750E-D1C2-58D9C431D249}"/>
              </a:ext>
            </a:extLst>
          </p:cNvPr>
          <p:cNvSpPr txBox="1"/>
          <p:nvPr/>
        </p:nvSpPr>
        <p:spPr>
          <a:xfrm>
            <a:off x="1048327" y="586080"/>
            <a:ext cx="585123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hlinkClick r:id="rId2"/>
              </a:rPr>
              <a:t>LI-COR</a:t>
            </a:r>
            <a:r>
              <a:rPr lang="ja-JP" altLang="en-US" sz="1400" dirty="0">
                <a:hlinkClick r:id="rId2"/>
              </a:rPr>
              <a:t>の</a:t>
            </a:r>
            <a:r>
              <a:rPr lang="en-US" altLang="ja-JP" sz="1400" dirty="0">
                <a:hlinkClick r:id="rId2"/>
              </a:rPr>
              <a:t>HP</a:t>
            </a:r>
            <a:r>
              <a:rPr lang="ja-JP" altLang="en-US" sz="1400" dirty="0">
                <a:hlinkClick r:id="rId2"/>
              </a:rPr>
              <a:t>内容</a:t>
            </a:r>
            <a:r>
              <a:rPr lang="ja-JP" altLang="en-US" sz="1400" dirty="0"/>
              <a:t>から抜粋してください。以下イメージになります。</a:t>
            </a:r>
            <a:endParaRPr kumimoji="1" lang="ja-JP" altLang="en-US" sz="1400" dirty="0"/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47300F19-03B7-C64F-BBBF-4825F5DE471A}"/>
              </a:ext>
            </a:extLst>
          </p:cNvPr>
          <p:cNvCxnSpPr>
            <a:cxnSpLocks/>
          </p:cNvCxnSpPr>
          <p:nvPr/>
        </p:nvCxnSpPr>
        <p:spPr>
          <a:xfrm>
            <a:off x="639618" y="893857"/>
            <a:ext cx="109127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B142405-536C-120F-491A-4CDA59A8BBC0}"/>
              </a:ext>
            </a:extLst>
          </p:cNvPr>
          <p:cNvSpPr txBox="1"/>
          <p:nvPr/>
        </p:nvSpPr>
        <p:spPr>
          <a:xfrm>
            <a:off x="1376218" y="185334"/>
            <a:ext cx="585123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8200-</a:t>
            </a:r>
            <a:r>
              <a:rPr lang="en-US" altLang="ja-JP" sz="1400" dirty="0"/>
              <a:t>01S</a:t>
            </a:r>
            <a:r>
              <a:rPr lang="ja-JP" altLang="en-US" sz="1400" dirty="0"/>
              <a:t>の紹介</a:t>
            </a:r>
            <a:endParaRPr kumimoji="1" lang="ja-JP" altLang="en-US" sz="1400" dirty="0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5530B153-6A01-4DA4-0EB7-254C45A85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18" y="1092654"/>
            <a:ext cx="3712152" cy="2601284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60C59BF3-B217-2689-B1ED-0EDA7CF1D9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375" y="3892734"/>
            <a:ext cx="3848637" cy="1743318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CE689465-7805-ED59-E7B1-5C646C0ED0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7876" y="1294603"/>
            <a:ext cx="6087359" cy="243902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650EB557-35C1-F62E-4DDA-657C10E4B5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0626" y="4218088"/>
            <a:ext cx="7100631" cy="192409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254974E3-F133-C3FF-2565-3999966E41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597" y="5800228"/>
            <a:ext cx="4058216" cy="876422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1B5E9F2-CF5B-AAA1-AE6F-3FD6F55DB2A9}"/>
              </a:ext>
            </a:extLst>
          </p:cNvPr>
          <p:cNvSpPr txBox="1"/>
          <p:nvPr/>
        </p:nvSpPr>
        <p:spPr>
          <a:xfrm>
            <a:off x="146784" y="6396303"/>
            <a:ext cx="31290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dirty="0"/>
              <a:t>9</a:t>
            </a:r>
            <a:endParaRPr kumimoji="1" lang="en-US" altLang="ja-JP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AEC5F0F-EA1A-5D96-CE3D-C81FC514294F}"/>
              </a:ext>
            </a:extLst>
          </p:cNvPr>
          <p:cNvSpPr txBox="1"/>
          <p:nvPr/>
        </p:nvSpPr>
        <p:spPr>
          <a:xfrm>
            <a:off x="11554998" y="6396303"/>
            <a:ext cx="44114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dirty="0"/>
              <a:t>10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80688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CE7B971-8B37-1BB7-241E-505999A66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6427" y="0"/>
            <a:ext cx="4779146" cy="6858000"/>
          </a:xfrm>
          <a:prstGeom prst="rect">
            <a:avLst/>
          </a:prstGeom>
        </p:spPr>
      </p:pic>
      <p:sp>
        <p:nvSpPr>
          <p:cNvPr id="4" name="矢印: 下 3">
            <a:extLst>
              <a:ext uri="{FF2B5EF4-FFF2-40B4-BE49-F238E27FC236}">
                <a16:creationId xmlns:a16="http://schemas.microsoft.com/office/drawing/2014/main" id="{820AA0BA-67C3-A74D-A098-20D4F38C37EA}"/>
              </a:ext>
            </a:extLst>
          </p:cNvPr>
          <p:cNvSpPr/>
          <p:nvPr/>
        </p:nvSpPr>
        <p:spPr>
          <a:xfrm rot="13894431">
            <a:off x="3476140" y="1542050"/>
            <a:ext cx="231581" cy="43275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ED9BBCE-4B97-81A6-1185-59B9C2066072}"/>
              </a:ext>
            </a:extLst>
          </p:cNvPr>
          <p:cNvSpPr txBox="1"/>
          <p:nvPr/>
        </p:nvSpPr>
        <p:spPr>
          <a:xfrm>
            <a:off x="1954943" y="1994741"/>
            <a:ext cx="1636987" cy="2616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100" dirty="0"/>
              <a:t>「</a:t>
            </a:r>
            <a:r>
              <a:rPr lang="en-US" altLang="ja-JP" sz="1100" dirty="0"/>
              <a:t>NEW</a:t>
            </a:r>
            <a:r>
              <a:rPr lang="ja-JP" altLang="en-US" sz="1100" dirty="0"/>
              <a:t>」の表記の削除</a:t>
            </a:r>
            <a:endParaRPr kumimoji="1" lang="en-US" altLang="ja-JP" sz="1100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9C9D917-BBF5-FC9F-0D8E-9AC881E137A6}"/>
              </a:ext>
            </a:extLst>
          </p:cNvPr>
          <p:cNvSpPr/>
          <p:nvPr/>
        </p:nvSpPr>
        <p:spPr>
          <a:xfrm>
            <a:off x="3846784" y="1533236"/>
            <a:ext cx="364997" cy="1477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CD14657-630C-64C6-284E-061E68AB96D8}"/>
              </a:ext>
            </a:extLst>
          </p:cNvPr>
          <p:cNvSpPr txBox="1"/>
          <p:nvPr/>
        </p:nvSpPr>
        <p:spPr>
          <a:xfrm>
            <a:off x="1948113" y="987977"/>
            <a:ext cx="1612942" cy="2616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1100" dirty="0"/>
              <a:t>LI</a:t>
            </a:r>
            <a:r>
              <a:rPr lang="ja-JP" altLang="en-US" sz="1100" dirty="0"/>
              <a:t>－</a:t>
            </a:r>
            <a:r>
              <a:rPr lang="en-US" altLang="ja-JP" sz="1100" dirty="0"/>
              <a:t>7825</a:t>
            </a:r>
            <a:r>
              <a:rPr lang="ja-JP" altLang="en-US" sz="1100" dirty="0"/>
              <a:t>の</a:t>
            </a:r>
            <a:r>
              <a:rPr lang="ja-JP" altLang="en-US" sz="1100" dirty="0">
                <a:hlinkClick r:id="rId3"/>
              </a:rPr>
              <a:t>仕様</a:t>
            </a:r>
            <a:r>
              <a:rPr lang="ja-JP" altLang="en-US" sz="1100" dirty="0"/>
              <a:t>の追加</a:t>
            </a:r>
            <a:endParaRPr kumimoji="1" lang="en-US" altLang="ja-JP" sz="1100" dirty="0"/>
          </a:p>
        </p:txBody>
      </p:sp>
    </p:spTree>
    <p:extLst>
      <p:ext uri="{BB962C8B-B14F-4D97-AF65-F5344CB8AC3E}">
        <p14:creationId xmlns:p14="http://schemas.microsoft.com/office/powerpoint/2010/main" val="3214893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212</Words>
  <Application>Microsoft Office PowerPoint</Application>
  <PresentationFormat>ワイド画面</PresentationFormat>
  <Paragraphs>37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游ゴシック</vt:lpstr>
      <vt:lpstr>游ゴシック Light</vt:lpstr>
      <vt:lpstr>Arial</vt:lpstr>
      <vt:lpstr>Roboto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furuse@meiwanet.co.jp</dc:creator>
  <cp:lastModifiedBy>rina yamashita</cp:lastModifiedBy>
  <cp:revision>4</cp:revision>
  <dcterms:created xsi:type="dcterms:W3CDTF">2025-03-12T07:33:30Z</dcterms:created>
  <dcterms:modified xsi:type="dcterms:W3CDTF">2025-04-08T03:21:55Z</dcterms:modified>
</cp:coreProperties>
</file>