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77724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3A51A0-AB36-46DA-AE2D-86805CC7DCAC}" v="1" dt="2026-10-11T02:46:41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456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卓也 渡辺" userId="0186dccb8441aedf" providerId="LiveId" clId="{509DE1F9-E5A1-416D-B1A8-204FADC71A57}"/>
    <pc:docChg chg="modSld">
      <pc:chgData name="卓也 渡辺" userId="0186dccb8441aedf" providerId="LiveId" clId="{509DE1F9-E5A1-416D-B1A8-204FADC71A57}" dt="2026-10-11T02:47:00.169" v="1"/>
      <pc:docMkLst>
        <pc:docMk/>
      </pc:docMkLst>
      <pc:sldChg chg="addSp delSp modSp">
        <pc:chgData name="卓也 渡辺" userId="0186dccb8441aedf" providerId="LiveId" clId="{509DE1F9-E5A1-416D-B1A8-204FADC71A57}" dt="2026-10-11T02:47:00.169" v="1"/>
        <pc:sldMkLst>
          <pc:docMk/>
          <pc:sldMk cId="0" sldId="256"/>
        </pc:sldMkLst>
        <pc:spChg chg="add del mod">
          <ac:chgData name="卓也 渡辺" userId="0186dccb8441aedf" providerId="LiveId" clId="{509DE1F9-E5A1-416D-B1A8-204FADC71A57}" dt="2026-10-11T02:47:00.169" v="1"/>
          <ac:spMkLst>
            <pc:docMk/>
            <pc:sldMk cId="0" sldId="256"/>
            <ac:spMk id="42" creationId="{A1AA80F2-05AA-150E-EFCD-3BB00FBEF3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91440"/>
            <a:ext cx="1156716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>
                <a:solidFill>
                  <a:srgbClr val="143168"/>
                </a:solidFill>
                <a:latin typeface="Arial"/>
              </a:rPr>
              <a:t>Figure 2. Integrated assessment and treatment algorithm for gastrointestinal follicular lymphoma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393192"/>
            <a:ext cx="11201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19" b="0">
                <a:solidFill>
                  <a:srgbClr val="143168"/>
                </a:solidFill>
                <a:latin typeface="Arial"/>
              </a:rPr>
              <a:t>Clinical, molecular and microenvironmental factors guide risk stratification and treatment selection.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4592" y="713232"/>
            <a:ext cx="2880360" cy="1965960"/>
          </a:xfrm>
          <a:prstGeom prst="roundRect">
            <a:avLst/>
          </a:prstGeom>
          <a:solidFill>
            <a:srgbClr val="E7F3FD"/>
          </a:solidFill>
          <a:ln w="11430">
            <a:solidFill>
              <a:srgbClr val="469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20" y="804672"/>
            <a:ext cx="26609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60" b="1">
                <a:solidFill>
                  <a:srgbClr val="143168"/>
                </a:solidFill>
                <a:latin typeface="Arial"/>
              </a:rPr>
              <a:t>Clinical assessment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060704"/>
            <a:ext cx="26609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606978"/>
                </a:solidFill>
                <a:latin typeface="Arial"/>
              </a:rPr>
              <a:t>(disease extent and symptoms)</a:t>
            </a:r>
          </a:p>
        </p:txBody>
      </p:sp>
      <p:sp>
        <p:nvSpPr>
          <p:cNvPr id="7" name="Oval 6"/>
          <p:cNvSpPr/>
          <p:nvPr/>
        </p:nvSpPr>
        <p:spPr>
          <a:xfrm>
            <a:off x="310896" y="1353312"/>
            <a:ext cx="566928" cy="56692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469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5760" y="1481328"/>
            <a:ext cx="45720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4691DC"/>
                </a:solidFill>
                <a:latin typeface="Arial"/>
              </a:rPr>
              <a:t>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" y="1298448"/>
            <a:ext cx="196596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Ann Arbor / Lugano stage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Gastrointestinal extent (solitary vs multifocal)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Nodal involvement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Bone marrow involvement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Symptoms / tumour burden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Prior treatment history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713232"/>
            <a:ext cx="2880360" cy="1965960"/>
          </a:xfrm>
          <a:prstGeom prst="roundRect">
            <a:avLst/>
          </a:prstGeom>
          <a:solidFill>
            <a:srgbClr val="FDF6DE"/>
          </a:solidFill>
          <a:ln w="11430">
            <a:solidFill>
              <a:srgbClr val="CF9D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64408" y="804672"/>
            <a:ext cx="26609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60" b="1">
                <a:solidFill>
                  <a:srgbClr val="143168"/>
                </a:solidFill>
                <a:latin typeface="Arial"/>
              </a:rPr>
              <a:t>Molecular and genetic features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64408" y="1060704"/>
            <a:ext cx="26609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606978"/>
                </a:solidFill>
                <a:latin typeface="Arial"/>
              </a:rPr>
              <a:t>(tumour-intrinsic biology)</a:t>
            </a:r>
          </a:p>
        </p:txBody>
      </p:sp>
      <p:sp>
        <p:nvSpPr>
          <p:cNvPr id="13" name="Oval 12"/>
          <p:cNvSpPr/>
          <p:nvPr/>
        </p:nvSpPr>
        <p:spPr>
          <a:xfrm>
            <a:off x="3300984" y="1353312"/>
            <a:ext cx="566928" cy="56692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CF9D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55848" y="1481328"/>
            <a:ext cx="45720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CF9D37"/>
                </a:solidFill>
                <a:latin typeface="Arial"/>
              </a:rPr>
              <a:t>DNA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9352" y="1298448"/>
            <a:ext cx="196596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BCL2 rearrangement (t(14;18))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Mutations (EZH2, CREBBP, EP300, KMT2D, etc.)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BCR signalling pathway activity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Additional genomic alterations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Use molecular markers only where clinically validated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44768" y="713232"/>
            <a:ext cx="2880360" cy="1965960"/>
          </a:xfrm>
          <a:prstGeom prst="roundRect">
            <a:avLst/>
          </a:prstGeom>
          <a:solidFill>
            <a:srgbClr val="E8F7EB"/>
          </a:solidFill>
          <a:ln w="11430">
            <a:solidFill>
              <a:srgbClr val="4FA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54496" y="804672"/>
            <a:ext cx="26609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60" b="1">
                <a:solidFill>
                  <a:srgbClr val="143168"/>
                </a:solidFill>
                <a:latin typeface="Arial"/>
              </a:rPr>
              <a:t>Tumour microenvironment / immune context</a:t>
            </a:r>
          </a:p>
        </p:txBody>
      </p:sp>
      <p:sp>
        <p:nvSpPr>
          <p:cNvPr id="18" name="Oval 17"/>
          <p:cNvSpPr/>
          <p:nvPr/>
        </p:nvSpPr>
        <p:spPr>
          <a:xfrm>
            <a:off x="6291072" y="1353312"/>
            <a:ext cx="566928" cy="56692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4FA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45936" y="1481328"/>
            <a:ext cx="45720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4FA969"/>
                </a:solidFill>
                <a:latin typeface="Arial"/>
              </a:rPr>
              <a:t>TME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1298448"/>
            <a:ext cx="196596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Immune cell composition (Tfh, T cells, macrophages, etc.)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Immune checkpoint expression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Cytokine / chemokine milieu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Microenvironmental support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34856" y="713232"/>
            <a:ext cx="2880360" cy="1965960"/>
          </a:xfrm>
          <a:prstGeom prst="roundRect">
            <a:avLst/>
          </a:prstGeom>
          <a:solidFill>
            <a:srgbClr val="F3EFFD"/>
          </a:solidFill>
          <a:ln w="11430">
            <a:solidFill>
              <a:srgbClr val="765B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244584" y="804672"/>
            <a:ext cx="26609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60" b="1">
                <a:solidFill>
                  <a:srgbClr val="143168"/>
                </a:solidFill>
                <a:latin typeface="Arial"/>
              </a:rPr>
              <a:t>Patient-related factors</a:t>
            </a:r>
          </a:p>
        </p:txBody>
      </p:sp>
      <p:sp>
        <p:nvSpPr>
          <p:cNvPr id="23" name="Oval 22"/>
          <p:cNvSpPr/>
          <p:nvPr/>
        </p:nvSpPr>
        <p:spPr>
          <a:xfrm>
            <a:off x="9281160" y="1353312"/>
            <a:ext cx="566928" cy="56692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765B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36024" y="1481328"/>
            <a:ext cx="45720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765BBC"/>
                </a:solidFill>
                <a:latin typeface="Arial"/>
              </a:rPr>
              <a:t>Pt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39528" y="1298448"/>
            <a:ext cx="1965960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Age / performance status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Comorbidities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Patient preference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Organ function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Risk of treatment toxicity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Access to specialised therapy</a:t>
            </a:r>
          </a:p>
          <a:p>
            <a:pPr>
              <a:spcAft>
                <a:spcPts val="50"/>
              </a:spcAft>
              <a:defRPr sz="745">
                <a:solidFill>
                  <a:srgbClr val="191919"/>
                </a:solidFill>
                <a:latin typeface="Arial"/>
              </a:defRPr>
            </a:pPr>
            <a:r>
              <a:t>• Quality-of-life considerations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600200" y="2688336"/>
            <a:ext cx="0" cy="164592"/>
          </a:xfrm>
          <a:prstGeom prst="line">
            <a:avLst/>
          </a:prstGeom>
          <a:ln w="2159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590288" y="2688336"/>
            <a:ext cx="0" cy="164592"/>
          </a:xfrm>
          <a:prstGeom prst="line">
            <a:avLst/>
          </a:prstGeom>
          <a:ln w="2159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580375" y="2688336"/>
            <a:ext cx="0" cy="164592"/>
          </a:xfrm>
          <a:prstGeom prst="line">
            <a:avLst/>
          </a:prstGeom>
          <a:ln w="2159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570464" y="2688336"/>
            <a:ext cx="0" cy="164592"/>
          </a:xfrm>
          <a:prstGeom prst="line">
            <a:avLst/>
          </a:prstGeom>
          <a:ln w="2159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600200" y="2852928"/>
            <a:ext cx="8970264" cy="0"/>
          </a:xfrm>
          <a:prstGeom prst="line">
            <a:avLst/>
          </a:prstGeom>
          <a:ln w="2159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6080760" y="2852928"/>
            <a:ext cx="0" cy="228600"/>
          </a:xfrm>
          <a:prstGeom prst="line">
            <a:avLst/>
          </a:prstGeom>
          <a:ln w="2794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3383280" y="3054096"/>
            <a:ext cx="4800600" cy="603504"/>
          </a:xfrm>
          <a:prstGeom prst="roundRect">
            <a:avLst/>
          </a:prstGeom>
          <a:solidFill>
            <a:srgbClr val="1A5EA0"/>
          </a:solidFill>
          <a:ln w="12700">
            <a:solidFill>
              <a:srgbClr val="1431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520440" y="3108960"/>
            <a:ext cx="45262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40" b="1">
                <a:solidFill>
                  <a:srgbClr val="FFFFFF"/>
                </a:solidFill>
                <a:latin typeface="Arial"/>
              </a:rPr>
              <a:t>Integrated risk stratification and treatment requirement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20440" y="3374136"/>
            <a:ext cx="45262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  <a:latin typeface="Arial"/>
              </a:rPr>
              <a:t>Stage + biology + microenvironment + patient factors</a:t>
            </a:r>
          </a:p>
        </p:txBody>
      </p:sp>
      <p:cxnSp>
        <p:nvCxnSpPr>
          <p:cNvPr id="35" name="Connector 34"/>
          <p:cNvCxnSpPr/>
          <p:nvPr/>
        </p:nvCxnSpPr>
        <p:spPr>
          <a:xfrm flipH="1">
            <a:off x="2057400" y="3666744"/>
            <a:ext cx="3721608" cy="265176"/>
          </a:xfrm>
          <a:prstGeom prst="line">
            <a:avLst/>
          </a:prstGeom>
          <a:ln w="2286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5779008" y="3666744"/>
            <a:ext cx="301752" cy="265176"/>
          </a:xfrm>
          <a:prstGeom prst="line">
            <a:avLst/>
          </a:prstGeom>
          <a:ln w="2286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5779008" y="3666744"/>
            <a:ext cx="4325112" cy="265176"/>
          </a:xfrm>
          <a:prstGeom prst="line">
            <a:avLst/>
          </a:prstGeom>
          <a:ln w="22860">
            <a:solidFill>
              <a:srgbClr val="1431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64592" y="3950208"/>
            <a:ext cx="3685032" cy="2880360"/>
          </a:xfrm>
          <a:prstGeom prst="roundRect">
            <a:avLst/>
          </a:prstGeom>
          <a:solidFill>
            <a:srgbClr val="E8F7EB"/>
          </a:solidFill>
          <a:ln w="11430">
            <a:solidFill>
              <a:srgbClr val="4FA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237744" y="4023360"/>
            <a:ext cx="353872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80" b="1">
                <a:solidFill>
                  <a:srgbClr val="143168"/>
                </a:solidFill>
                <a:latin typeface="Arial"/>
              </a:rPr>
              <a:t>Low-risk / localised disease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7744" y="4288536"/>
            <a:ext cx="353872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191919"/>
                </a:solidFill>
                <a:latin typeface="Arial"/>
              </a:rPr>
              <a:t>(no systemic treatment requirement)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499616" y="4590288"/>
            <a:ext cx="2176272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30" b="1">
                <a:solidFill>
                  <a:srgbClr val="143168"/>
                </a:solidFill>
                <a:latin typeface="Arial"/>
              </a:rPr>
              <a:t>Typical scenario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99616" y="4791456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Localised, limited gastrointestinal lesions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Stage I–II (usually)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Asymptomatic or minimal symptoms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Low tumour burden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92608" y="5797296"/>
            <a:ext cx="3429000" cy="905256"/>
          </a:xfrm>
          <a:prstGeom prst="roundRect">
            <a:avLst/>
          </a:prstGeom>
          <a:solidFill>
            <a:srgbClr val="EEF6FD"/>
          </a:solidFill>
          <a:ln w="6350">
            <a:solidFill>
              <a:srgbClr val="D2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393192" y="5843016"/>
            <a:ext cx="322783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30" b="1">
                <a:solidFill>
                  <a:srgbClr val="143168"/>
                </a:solidFill>
                <a:latin typeface="Arial"/>
              </a:rPr>
              <a:t>Management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93192" y="6025896"/>
            <a:ext cx="3227832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Observation in selected cases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Endoscopic or local management where appropriate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Radiotherapy in selected cases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114800" y="3950208"/>
            <a:ext cx="3685032" cy="2880360"/>
          </a:xfrm>
          <a:prstGeom prst="roundRect">
            <a:avLst/>
          </a:prstGeom>
          <a:solidFill>
            <a:srgbClr val="FDF6DE"/>
          </a:solidFill>
          <a:ln w="11430">
            <a:solidFill>
              <a:srgbClr val="CF9D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4187952" y="4023360"/>
            <a:ext cx="353872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80" b="1">
                <a:solidFill>
                  <a:srgbClr val="143168"/>
                </a:solidFill>
                <a:latin typeface="Arial"/>
              </a:rPr>
              <a:t>Intermediate-risk disease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87952" y="4288536"/>
            <a:ext cx="353872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191919"/>
                </a:solidFill>
                <a:latin typeface="Arial"/>
              </a:rPr>
              <a:t>(multifocal or locally advanced)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242816" y="4617720"/>
            <a:ext cx="1078992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F9D37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449824" y="4590288"/>
            <a:ext cx="2176272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30" b="1">
                <a:solidFill>
                  <a:srgbClr val="143168"/>
                </a:solidFill>
                <a:latin typeface="Arial"/>
              </a:rPr>
              <a:t>Typical scenario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49824" y="4791456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Multiple gastrointestinal sites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Stage I–III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Variable symptoms / tumour burden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Selected patients with nodal involvement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242816" y="5797296"/>
            <a:ext cx="3429000" cy="905256"/>
          </a:xfrm>
          <a:prstGeom prst="roundRect">
            <a:avLst/>
          </a:prstGeom>
          <a:solidFill>
            <a:srgbClr val="EEF6FD"/>
          </a:solidFill>
          <a:ln w="6350">
            <a:solidFill>
              <a:srgbClr val="D2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343400" y="5843016"/>
            <a:ext cx="322783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30" b="1">
                <a:solidFill>
                  <a:srgbClr val="143168"/>
                </a:solidFill>
                <a:latin typeface="Arial"/>
              </a:rPr>
              <a:t>Management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43400" y="6025896"/>
            <a:ext cx="3227832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Individualised approach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Anti-CD20 antibody where indicated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Immunochemotherapy or R² according to indication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Validated targeted therapy in selected systemic FL settings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065008" y="3950208"/>
            <a:ext cx="3685032" cy="2880360"/>
          </a:xfrm>
          <a:prstGeom prst="roundRect">
            <a:avLst/>
          </a:prstGeom>
          <a:solidFill>
            <a:srgbClr val="FDEBED"/>
          </a:solidFill>
          <a:ln w="11430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8138160" y="4023360"/>
            <a:ext cx="353872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80" b="1">
                <a:solidFill>
                  <a:srgbClr val="143168"/>
                </a:solidFill>
                <a:latin typeface="Arial"/>
              </a:rPr>
              <a:t>High-risk / systemic-treatment-eligible disease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38160" y="4288536"/>
            <a:ext cx="353872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191919"/>
                </a:solidFill>
                <a:latin typeface="Arial"/>
              </a:rPr>
              <a:t>(advanced, relapsed/refractory, or transformed)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400032" y="4590288"/>
            <a:ext cx="2176272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30" b="1">
                <a:solidFill>
                  <a:srgbClr val="143168"/>
                </a:solidFill>
                <a:latin typeface="Arial"/>
              </a:rPr>
              <a:t>Typical scenario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400032" y="4791456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Extensive gastrointestinal involvement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Nodal and/or bone marrow disease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Stage III–IV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Relapsed or refractory disease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Histological transformation</a:t>
            </a:r>
          </a:p>
          <a:p>
            <a:pPr>
              <a:spcAft>
                <a:spcPts val="50"/>
              </a:spcAft>
              <a:defRPr sz="725">
                <a:solidFill>
                  <a:srgbClr val="191919"/>
                </a:solidFill>
                <a:latin typeface="Arial"/>
              </a:defRPr>
            </a:pPr>
            <a:r>
              <a:t>• Symptomatic / high tumour burden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193024" y="5797296"/>
            <a:ext cx="3429000" cy="905256"/>
          </a:xfrm>
          <a:prstGeom prst="roundRect">
            <a:avLst/>
          </a:prstGeom>
          <a:solidFill>
            <a:srgbClr val="EEF6FD"/>
          </a:solidFill>
          <a:ln w="6350">
            <a:solidFill>
              <a:srgbClr val="D2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8293608" y="5843016"/>
            <a:ext cx="322783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30" b="1">
                <a:solidFill>
                  <a:srgbClr val="143168"/>
                </a:solidFill>
                <a:latin typeface="Arial"/>
              </a:rPr>
              <a:t>Management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93608" y="6025896"/>
            <a:ext cx="3227832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Systemic FL-directed therapy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Anti-CD20 / immunochemotherapy / R²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Targeted agents according to established indications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CD20 × CD3 bispecific antibodies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CAR-T-cell therapy in eligible patients</a:t>
            </a:r>
          </a:p>
          <a:p>
            <a:pPr>
              <a:spcAft>
                <a:spcPts val="50"/>
              </a:spcAft>
              <a:defRPr sz="685">
                <a:solidFill>
                  <a:srgbClr val="191919"/>
                </a:solidFill>
                <a:latin typeface="Arial"/>
              </a:defRPr>
            </a:pPr>
            <a:r>
              <a:t>• Clinical trial enrolment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164592" y="7004304"/>
            <a:ext cx="11558016" cy="566928"/>
          </a:xfrm>
          <a:prstGeom prst="roundRect">
            <a:avLst/>
          </a:prstGeom>
          <a:solidFill>
            <a:srgbClr val="F4F6FC"/>
          </a:solidFill>
          <a:ln w="8890">
            <a:solidFill>
              <a:srgbClr val="D2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320040" y="7150608"/>
            <a:ext cx="24231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90" b="1">
                <a:solidFill>
                  <a:srgbClr val="143168"/>
                </a:solidFill>
                <a:latin typeface="Arial"/>
              </a:rPr>
              <a:t>Organ-preserving / less intensive therapy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03320" y="7059168"/>
            <a:ext cx="475488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40" b="1">
                <a:solidFill>
                  <a:srgbClr val="143168"/>
                </a:solidFill>
                <a:latin typeface="Arial"/>
              </a:rPr>
              <a:t>Therapeutic strategy adapted to disease extent and treatment requirement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657600" y="7269480"/>
            <a:ext cx="48463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60" b="0">
                <a:solidFill>
                  <a:srgbClr val="143168"/>
                </a:solidFill>
                <a:latin typeface="Arial"/>
              </a:rPr>
              <a:t>Therapeutic convergence does not imply a proven biological transition between GI-FL and nodal FL.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217152" y="7150608"/>
            <a:ext cx="228600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90" b="1">
                <a:solidFill>
                  <a:srgbClr val="782346"/>
                </a:solidFill>
                <a:latin typeface="Arial"/>
              </a:rPr>
              <a:t>Systemic / novel immunotherapies</a:t>
            </a:r>
          </a:p>
        </p:txBody>
      </p:sp>
      <p:pic>
        <p:nvPicPr>
          <p:cNvPr id="80" name="Picture 79" descr="STTT_FL_Figure2_Endos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42" y="4640190"/>
            <a:ext cx="1078992" cy="1043196"/>
          </a:xfrm>
          <a:prstGeom prst="rect">
            <a:avLst/>
          </a:prstGeom>
        </p:spPr>
      </p:pic>
      <p:pic>
        <p:nvPicPr>
          <p:cNvPr id="81" name="Picture 80" descr="STTT_Figure2_PET_B_right_hal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739" y="4507992"/>
            <a:ext cx="776117" cy="13075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409</Words>
  <Application>Microsoft Office PowerPoint</Application>
  <PresentationFormat>ユーザー設定</PresentationFormat>
  <Paragraphs>79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渡辺卓也</dc:creator>
  <cp:keywords/>
  <dc:description>generated using python-pptx</dc:description>
  <cp:lastModifiedBy>卓也 渡辺</cp:lastModifiedBy>
  <cp:revision>3</cp:revision>
  <cp:lastPrinted>2026-09-27T01:45:54Z</cp:lastPrinted>
  <dcterms:created xsi:type="dcterms:W3CDTF">2013-01-27T09:14:16Z</dcterms:created>
  <dcterms:modified xsi:type="dcterms:W3CDTF">2026-10-11T02:47:28Z</dcterms:modified>
  <cp:category/>
</cp:coreProperties>
</file>