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6" r:id="rId9"/>
    <p:sldId id="277" r:id="rId10"/>
    <p:sldId id="278" r:id="rId11"/>
    <p:sldId id="279" r:id="rId12"/>
    <p:sldId id="280" r:id="rId13"/>
    <p:sldId id="264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7" d="100"/>
          <a:sy n="77" d="100"/>
        </p:scale>
        <p:origin x="898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人数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許可あり</c:v>
                </c:pt>
                <c:pt idx="1">
                  <c:v>不要・未取得</c:v>
                </c:pt>
                <c:pt idx="2">
                  <c:v>協同組合取得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8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24-4640-8C6B-3303E21309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0.11844236148598911"/>
          <c:y val="0.38470499776961403"/>
          <c:w val="0.88155763851401092"/>
          <c:h val="0.34058185846427341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人数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取締なし</c:v>
                </c:pt>
                <c:pt idx="1">
                  <c:v>全面規制</c:v>
                </c:pt>
                <c:pt idx="2">
                  <c:v>曖昧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</c:v>
                </c:pt>
                <c:pt idx="1">
                  <c:v>5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94F-BFED-3ACC93BE37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人数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助け合いあり</c:v>
                </c:pt>
                <c:pt idx="1">
                  <c:v>なし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D0-FF49-8CAA-77C8D9923A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9.1060531496062996E-2"/>
          <c:y val="5.0867964421114027E-2"/>
          <c:w val="0.90893946850393703"/>
          <c:h val="0.56296697287839015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人数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迷惑なし</c:v>
                </c:pt>
                <c:pt idx="1">
                  <c:v>必要とされる</c:v>
                </c:pt>
                <c:pt idx="2">
                  <c:v>無回答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</c:v>
                </c:pt>
                <c:pt idx="1">
                  <c:v>5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45-4E40-9FB5-D780AC84F9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title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人数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場所</c:v>
                </c:pt>
                <c:pt idx="1">
                  <c:v>支援</c:v>
                </c:pt>
                <c:pt idx="2">
                  <c:v>住宅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</c:v>
                </c:pt>
                <c:pt idx="1">
                  <c:v>6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8A-FE4D-9673-9864205933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インフォーマル経済としてのインドネシア露天商</a:t>
            </a:r>
          </a:p>
          <a:p>
            <a:pPr algn="l"/>
            <a:r>
              <a:rPr sz="1800">
                <a:latin typeface="MS Gothic"/>
              </a:rPr>
              <a:t>―都市社会における役割と経済―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/>
            <a:endParaRPr/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松山大学 経済学部 経済学科　坂内士聖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〈補足〉調査結果：相互扶助ネットワーク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>
              <a:defRPr sz="1800"/>
            </a:pPr>
            <a:r>
              <a:rPr sz="1800">
                <a:latin typeface="MS Gothic"/>
              </a:rPr>
              <a:t>■ 調査結果概要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・助け合い『ある』：14名（A, G, H, J, Q, S, Xなど）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・『なし』：6名（I, Wなど）</a:t>
            </a:r>
          </a:p>
          <a:p>
            <a:pPr algn="l">
              <a:defRPr sz="1800"/>
            </a:pPr>
            <a:endParaRPr/>
          </a:p>
          <a:p>
            <a:pPr algn="l">
              <a:defRPr sz="1800"/>
            </a:pPr>
            <a:r>
              <a:rPr sz="1800">
                <a:latin typeface="MS Gothic"/>
              </a:rPr>
              <a:t>■ コメント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🗣️「お互いに助け合い、地域社会を助けます」（G）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🗣️「協同組合を通じて支え合う」（S）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🗣️「協会で情報共有している」（X）</a:t>
            </a:r>
          </a:p>
          <a:p>
            <a:pPr algn="l">
              <a:defRPr sz="1800"/>
            </a:pPr>
            <a:endParaRPr/>
          </a:p>
          <a:p>
            <a:pPr algn="l">
              <a:defRPr sz="1800"/>
            </a:pPr>
            <a:r>
              <a:rPr sz="1800">
                <a:latin typeface="MS Gothic"/>
              </a:rPr>
              <a:t>■ 分析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→ 非公式な支援ネットワークが活発。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→ 経済的協力よりも、社会的・感情的な支え合いの要素が強い。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640417"/>
              </p:ext>
            </p:extLst>
          </p:nvPr>
        </p:nvGraphicFramePr>
        <p:xfrm>
          <a:off x="3959974" y="2057400"/>
          <a:ext cx="7315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〈補足〉調査結果：地域との共存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1252"/>
            <a:ext cx="8229600" cy="4398142"/>
          </a:xfrm>
        </p:spPr>
        <p:txBody>
          <a:bodyPr wrap="square" lIns="63500" tIns="63500" rIns="63500" bIns="63500"/>
          <a:lstStyle/>
          <a:p>
            <a:pPr algn="l">
              <a:defRPr sz="1800"/>
            </a:pPr>
            <a:r>
              <a:rPr sz="1800" dirty="0">
                <a:latin typeface="MS Gothic"/>
              </a:rPr>
              <a:t>■ </a:t>
            </a:r>
            <a:r>
              <a:rPr sz="1800" dirty="0" err="1">
                <a:latin typeface="MS Gothic"/>
              </a:rPr>
              <a:t>調査結果概要</a:t>
            </a:r>
            <a:endParaRPr sz="1800" dirty="0">
              <a:latin typeface="MS Gothic"/>
            </a:endParaRPr>
          </a:p>
          <a:p>
            <a:pPr algn="l">
              <a:defRPr sz="1800"/>
            </a:pPr>
            <a:r>
              <a:rPr sz="1800" dirty="0">
                <a:latin typeface="MS Gothic"/>
              </a:rPr>
              <a:t>・『</a:t>
            </a:r>
            <a:r>
              <a:rPr sz="1800" dirty="0" err="1">
                <a:latin typeface="MS Gothic"/>
              </a:rPr>
              <a:t>迷惑だと言われたことはない</a:t>
            </a:r>
            <a:r>
              <a:rPr sz="1800" dirty="0">
                <a:latin typeface="MS Gothic"/>
              </a:rPr>
              <a:t>』：13名</a:t>
            </a:r>
          </a:p>
          <a:p>
            <a:pPr algn="l">
              <a:defRPr sz="1800"/>
            </a:pPr>
            <a:r>
              <a:rPr sz="1800" dirty="0">
                <a:latin typeface="MS Gothic"/>
              </a:rPr>
              <a:t>・『</a:t>
            </a:r>
            <a:r>
              <a:rPr sz="1800" dirty="0" err="1">
                <a:latin typeface="MS Gothic"/>
              </a:rPr>
              <a:t>地域に必要とされている</a:t>
            </a:r>
            <a:r>
              <a:rPr sz="1800" dirty="0">
                <a:latin typeface="MS Gothic"/>
              </a:rPr>
              <a:t>』：5名（Q, S, </a:t>
            </a:r>
            <a:r>
              <a:rPr sz="1800" dirty="0" err="1">
                <a:latin typeface="MS Gothic"/>
              </a:rPr>
              <a:t>Xなど</a:t>
            </a:r>
            <a:r>
              <a:rPr sz="1800" dirty="0">
                <a:latin typeface="MS Gothic"/>
              </a:rPr>
              <a:t>）</a:t>
            </a:r>
          </a:p>
          <a:p>
            <a:pPr algn="l">
              <a:defRPr sz="1800"/>
            </a:pPr>
            <a:r>
              <a:rPr sz="1800" dirty="0">
                <a:latin typeface="MS Gothic"/>
              </a:rPr>
              <a:t>・『</a:t>
            </a:r>
            <a:r>
              <a:rPr sz="1800" dirty="0" err="1">
                <a:latin typeface="MS Gothic"/>
              </a:rPr>
              <a:t>無回答</a:t>
            </a:r>
            <a:r>
              <a:rPr sz="1800" dirty="0">
                <a:latin typeface="MS Gothic"/>
              </a:rPr>
              <a:t>』：2名</a:t>
            </a:r>
          </a:p>
          <a:p>
            <a:pPr algn="l">
              <a:defRPr sz="1800"/>
            </a:pPr>
            <a:endParaRPr dirty="0"/>
          </a:p>
          <a:p>
            <a:pPr algn="l">
              <a:defRPr sz="1800"/>
            </a:pPr>
            <a:r>
              <a:rPr sz="1800" dirty="0">
                <a:latin typeface="MS Gothic"/>
              </a:rPr>
              <a:t>■ </a:t>
            </a:r>
            <a:r>
              <a:rPr sz="1800" dirty="0" err="1">
                <a:latin typeface="MS Gothic"/>
              </a:rPr>
              <a:t>コメント</a:t>
            </a:r>
            <a:endParaRPr sz="1800" dirty="0">
              <a:latin typeface="MS Gothic"/>
            </a:endParaRPr>
          </a:p>
          <a:p>
            <a:pPr algn="l">
              <a:defRPr sz="1800"/>
            </a:pPr>
            <a:r>
              <a:rPr sz="1800" dirty="0">
                <a:latin typeface="MS Gothic"/>
              </a:rPr>
              <a:t>🗣️「</a:t>
            </a:r>
            <a:r>
              <a:rPr sz="1800" dirty="0" err="1">
                <a:latin typeface="MS Gothic"/>
              </a:rPr>
              <a:t>露天商は地域のニーズを満たすために必要</a:t>
            </a:r>
            <a:r>
              <a:rPr sz="1800" dirty="0">
                <a:latin typeface="MS Gothic"/>
              </a:rPr>
              <a:t>」（S）</a:t>
            </a:r>
          </a:p>
          <a:p>
            <a:pPr algn="l">
              <a:defRPr sz="1800"/>
            </a:pPr>
            <a:r>
              <a:rPr sz="1800" dirty="0">
                <a:latin typeface="MS Gothic"/>
              </a:rPr>
              <a:t>🗣️「</a:t>
            </a:r>
            <a:r>
              <a:rPr sz="1800" dirty="0" err="1">
                <a:latin typeface="MS Gothic"/>
              </a:rPr>
              <a:t>良質な食べ物で地域に貢献</a:t>
            </a:r>
            <a:r>
              <a:rPr sz="1800" dirty="0">
                <a:latin typeface="MS Gothic"/>
              </a:rPr>
              <a:t>」（X）</a:t>
            </a:r>
          </a:p>
          <a:p>
            <a:pPr algn="l">
              <a:defRPr sz="1800"/>
            </a:pPr>
            <a:r>
              <a:rPr sz="1800" dirty="0">
                <a:latin typeface="MS Gothic"/>
              </a:rPr>
              <a:t>🗣️「</a:t>
            </a:r>
            <a:r>
              <a:rPr sz="1800" dirty="0" err="1">
                <a:latin typeface="MS Gothic"/>
              </a:rPr>
              <a:t>お客様との関係が信頼につながる</a:t>
            </a:r>
            <a:r>
              <a:rPr sz="1800" dirty="0">
                <a:latin typeface="MS Gothic"/>
              </a:rPr>
              <a:t>」（R）</a:t>
            </a:r>
          </a:p>
          <a:p>
            <a:pPr algn="l">
              <a:defRPr sz="1800"/>
            </a:pPr>
            <a:endParaRPr dirty="0"/>
          </a:p>
          <a:p>
            <a:pPr algn="l">
              <a:defRPr sz="1800"/>
            </a:pPr>
            <a:r>
              <a:rPr sz="1800" dirty="0">
                <a:latin typeface="MS Gothic"/>
              </a:rPr>
              <a:t>■ </a:t>
            </a:r>
            <a:r>
              <a:rPr sz="1800" dirty="0" err="1">
                <a:latin typeface="MS Gothic"/>
              </a:rPr>
              <a:t>分析</a:t>
            </a:r>
            <a:endParaRPr sz="1800" dirty="0">
              <a:latin typeface="MS Gothic"/>
            </a:endParaRPr>
          </a:p>
          <a:p>
            <a:pPr algn="l">
              <a:defRPr sz="1800"/>
            </a:pPr>
            <a:r>
              <a:rPr sz="1800" dirty="0">
                <a:latin typeface="MS Gothic"/>
              </a:rPr>
              <a:t>→ </a:t>
            </a:r>
            <a:r>
              <a:rPr sz="1800" dirty="0" err="1">
                <a:latin typeface="MS Gothic"/>
              </a:rPr>
              <a:t>露天商は単なる販売者ではなく、地域コミュニティの一部として機能</a:t>
            </a:r>
            <a:r>
              <a:rPr sz="1800" dirty="0">
                <a:latin typeface="MS Gothic"/>
              </a:rPr>
              <a:t>。</a:t>
            </a:r>
          </a:p>
          <a:p>
            <a:pPr algn="l">
              <a:defRPr sz="1800"/>
            </a:pPr>
            <a:r>
              <a:rPr sz="1800" dirty="0">
                <a:latin typeface="MS Gothic"/>
              </a:rPr>
              <a:t>→ </a:t>
            </a:r>
            <a:r>
              <a:rPr sz="1800" dirty="0" err="1">
                <a:latin typeface="MS Gothic"/>
              </a:rPr>
              <a:t>地域との信頼関係が営業継続の基盤となっている</a:t>
            </a:r>
            <a:r>
              <a:rPr sz="1800" dirty="0">
                <a:latin typeface="MS Gothic"/>
              </a:rPr>
              <a:t>。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94011"/>
              </p:ext>
            </p:extLst>
          </p:nvPr>
        </p:nvGraphicFramePr>
        <p:xfrm>
          <a:off x="2925097" y="963560"/>
          <a:ext cx="5963264" cy="2008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〈補足〉調査結果：行政支援への要望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>
              <a:defRPr sz="1800"/>
            </a:pPr>
            <a:r>
              <a:rPr sz="1800">
                <a:latin typeface="MS Gothic"/>
              </a:rPr>
              <a:t>■ 調査結果概要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・営業場所の確保：10名（L, Hなど）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・支援・住宅：6名（S, Wなど）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・資金・経済支援：4名（O, Pなど）</a:t>
            </a:r>
          </a:p>
          <a:p>
            <a:pPr algn="l">
              <a:defRPr sz="1800"/>
            </a:pPr>
            <a:endParaRPr/>
          </a:p>
          <a:p>
            <a:pPr algn="l">
              <a:defRPr sz="1800"/>
            </a:pPr>
            <a:r>
              <a:rPr sz="1800">
                <a:latin typeface="MS Gothic"/>
              </a:rPr>
              <a:t>■ コメント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🗣️「きちんとした良い場所に配置されたい」（L）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🗣️「現金援助や住宅支援が必要」（S）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🗣️「政府の支援があればもっと安定する」（O）</a:t>
            </a:r>
          </a:p>
          <a:p>
            <a:pPr algn="l">
              <a:defRPr sz="1800"/>
            </a:pPr>
            <a:endParaRPr/>
          </a:p>
          <a:p>
            <a:pPr algn="l">
              <a:defRPr sz="1800"/>
            </a:pPr>
            <a:r>
              <a:rPr sz="1800">
                <a:latin typeface="MS Gothic"/>
              </a:rPr>
              <a:t>■ 分析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→ 営業空間の不足と住宅問題が共通の課題。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→ 物理的・経済的支援の双方を求める声が強く、政策的包摂が急務。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076110"/>
              </p:ext>
            </p:extLst>
          </p:nvPr>
        </p:nvGraphicFramePr>
        <p:xfrm>
          <a:off x="3743379" y="570835"/>
          <a:ext cx="5196853" cy="1693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行政との関係性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/>
            <a:endParaRPr/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「取り締まりはない」（B氏）／「自治体がすべてを規制」（D氏）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黙認と取締りが併存し、地域ごとに対応が異なる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制度的不安定さが露天商の戦略を左右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社会的役割①：雇用の受け皿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/>
            <a:endParaRPr dirty="0"/>
          </a:p>
          <a:p>
            <a:pPr algn="l">
              <a:spcAft>
                <a:spcPts val="500"/>
              </a:spcAft>
            </a:pPr>
            <a:r>
              <a:rPr sz="1800" dirty="0" err="1">
                <a:latin typeface="MS Gothic"/>
              </a:rPr>
              <a:t>都市就業の重要な受け皿</a:t>
            </a:r>
            <a:endParaRPr sz="1800" dirty="0">
              <a:latin typeface="MS Gothic"/>
            </a:endParaRPr>
          </a:p>
          <a:p>
            <a:pPr algn="l">
              <a:spcAft>
                <a:spcPts val="500"/>
              </a:spcAft>
            </a:pPr>
            <a:r>
              <a:rPr sz="1800" dirty="0" err="1">
                <a:latin typeface="MS Gothic"/>
              </a:rPr>
              <a:t>地域経済循環を支える基層</a:t>
            </a:r>
            <a:endParaRPr sz="1800" dirty="0">
              <a:latin typeface="MS Gothic"/>
            </a:endParaRPr>
          </a:p>
          <a:p>
            <a:pPr algn="l">
              <a:spcAft>
                <a:spcPts val="500"/>
              </a:spcAft>
            </a:pPr>
            <a:r>
              <a:rPr sz="1800" dirty="0">
                <a:latin typeface="MS Gothic"/>
              </a:rPr>
              <a:t>BPS（2022）：非農業就業者の58％がインフォーマル部門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社会的役割②：地域との共存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/>
            <a:endParaRPr/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日常消費を支え、住民との密接な関係を持つ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協同組合などを通じ、地域との共生構造が形成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381" y="695740"/>
            <a:ext cx="8208333" cy="3051312"/>
          </a:xfrm>
        </p:spPr>
        <p:txBody>
          <a:bodyPr wrap="square" lIns="63500" tIns="63500" rIns="63500" bIns="63500">
            <a:normAutofit fontScale="90000"/>
          </a:bodyPr>
          <a:lstStyle/>
          <a:p>
            <a:pPr algn="l"/>
            <a:endParaRPr dirty="0"/>
          </a:p>
          <a:p>
            <a:pPr algn="l">
              <a:defRPr sz="2800" b="1"/>
            </a:pPr>
            <a:r>
              <a:rPr sz="18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課題</a:t>
            </a:r>
            <a:r>
              <a:rPr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①：</a:t>
            </a:r>
            <a:r>
              <a:rPr sz="18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空間的排除（詳細インタビュー版</a:t>
            </a:r>
            <a:r>
              <a:rPr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  <a:p>
            <a:pPr algn="l">
              <a:defRPr sz="2000"/>
            </a:pPr>
            <a:r>
              <a:rPr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再開発や都市整備によって、露天商の営業空間が失われる「空間的排除」が深刻化している。特にジャカルタ中心部では、歩道拡張や再開発により強制撤去の事例が報告された。</a:t>
            </a:r>
            <a:br>
              <a:rPr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br>
              <a:rPr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</a:t>
            </a:r>
            <a:r>
              <a:rPr sz="18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立ち退き通告を受けたが、別の通りで再開した</a:t>
            </a:r>
            <a:r>
              <a:rPr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」（H）</a:t>
            </a:r>
            <a:br>
              <a:rPr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</a:t>
            </a:r>
            <a:r>
              <a:rPr sz="18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きちんとした良い場所に配置されたい</a:t>
            </a:r>
            <a:r>
              <a:rPr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」（L）</a:t>
            </a:r>
            <a:br>
              <a:rPr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</a:t>
            </a:r>
            <a:r>
              <a:rPr sz="18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協同組合に加入すれば営業できる</a:t>
            </a:r>
            <a:r>
              <a:rPr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」（T）</a:t>
            </a:r>
            <a:br>
              <a:rPr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</a:t>
            </a:r>
            <a:r>
              <a:rPr sz="18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お互いに助け合い、地域社会を助けます</a:t>
            </a:r>
            <a:r>
              <a:rPr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」（G）</a:t>
            </a:r>
            <a:br>
              <a:rPr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</a:t>
            </a:r>
            <a:r>
              <a:rPr sz="18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良質な食べ物で地域に貢献している</a:t>
            </a:r>
            <a:r>
              <a:rPr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」（X）</a:t>
            </a:r>
            <a:br>
              <a:rPr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br>
              <a:rPr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れらの声から、露天商は単に撤去対象ではなく、地域社会にとって必要な生活インフラであることが分かる。再開発に伴う排除ではなく、公共空間の再設計を通じた「共存の都市政策」が求められている。バンドンやスラバヤでは、露天商専用ゾーンやナイトマーケットが整備されており、包摂型都市モデルの一例として注目される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381" y="4886633"/>
            <a:ext cx="5727290" cy="2367782"/>
          </a:xfrm>
        </p:spPr>
        <p:txBody>
          <a:bodyPr wrap="square" lIns="63500" tIns="63500" rIns="63500" bIns="63500"/>
          <a:lstStyle/>
          <a:p>
            <a:pPr algn="l"/>
            <a:endParaRPr dirty="0"/>
          </a:p>
          <a:p>
            <a:pPr algn="l">
              <a:spcAft>
                <a:spcPts val="500"/>
              </a:spcAft>
            </a:pPr>
            <a:r>
              <a:rPr lang="ja-JP" altLang="en-US" sz="1800" dirty="0">
                <a:latin typeface="MS Gothic"/>
              </a:rPr>
              <a:t>再開発・道路整備で営業空間が失われる</a:t>
            </a:r>
            <a:endParaRPr sz="1800" dirty="0">
              <a:latin typeface="MS Gothic"/>
            </a:endParaRPr>
          </a:p>
          <a:p>
            <a:pPr algn="l">
              <a:spcAft>
                <a:spcPts val="500"/>
              </a:spcAft>
            </a:pPr>
            <a:r>
              <a:rPr sz="1800" dirty="0">
                <a:latin typeface="MS Gothic"/>
              </a:rPr>
              <a:t>「</a:t>
            </a:r>
            <a:r>
              <a:rPr sz="1800" dirty="0" err="1">
                <a:latin typeface="MS Gothic"/>
              </a:rPr>
              <a:t>適切な場所を与えてほしい</a:t>
            </a:r>
            <a:r>
              <a:rPr sz="1800" dirty="0">
                <a:latin typeface="MS Gothic"/>
              </a:rPr>
              <a:t>」（</a:t>
            </a:r>
            <a:r>
              <a:rPr sz="1800" dirty="0" err="1">
                <a:latin typeface="MS Gothic"/>
              </a:rPr>
              <a:t>L氏</a:t>
            </a:r>
            <a:r>
              <a:rPr sz="1800" dirty="0">
                <a:latin typeface="MS Gothic"/>
              </a:rPr>
              <a:t>）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542" y="2286000"/>
            <a:ext cx="8229600" cy="1143000"/>
          </a:xfrm>
        </p:spPr>
        <p:txBody>
          <a:bodyPr wrap="square" lIns="63500" tIns="63500" rIns="63500" bIns="63500">
            <a:normAutofit fontScale="90000"/>
          </a:bodyPr>
          <a:lstStyle/>
          <a:p>
            <a:pPr algn="l"/>
            <a:endParaRPr dirty="0"/>
          </a:p>
          <a:p>
            <a:pPr algn="l">
              <a:defRPr sz="2800" b="1"/>
            </a:pPr>
            <a:r>
              <a:rPr sz="1800" dirty="0" err="1">
                <a:latin typeface="MS Gothic"/>
              </a:rPr>
              <a:t>課題</a:t>
            </a:r>
            <a:r>
              <a:rPr sz="1800" dirty="0">
                <a:latin typeface="MS Gothic"/>
              </a:rPr>
              <a:t>②：</a:t>
            </a:r>
            <a:r>
              <a:rPr sz="1800" dirty="0" err="1">
                <a:latin typeface="MS Gothic"/>
              </a:rPr>
              <a:t>制度の曖昧さ（詳細インタビュー版</a:t>
            </a:r>
            <a:r>
              <a:rPr sz="1800" dirty="0">
                <a:latin typeface="MS Gothic"/>
              </a:rPr>
              <a:t>）</a:t>
            </a:r>
          </a:p>
          <a:p>
            <a:pPr algn="l">
              <a:defRPr sz="2000"/>
            </a:pPr>
            <a:r>
              <a:rPr sz="1800" dirty="0">
                <a:latin typeface="MS Gothic"/>
              </a:rPr>
              <a:t>法制度の不統一と行政対応の地域差が、露天商を「制度の狭間」に置いている。許可制度の有無や取締りの厳しさは地域によって異なり、行政・協同組合・露天商の三者関係に曖昧さが残る。</a:t>
            </a:r>
            <a:br>
              <a:rPr dirty="0"/>
            </a:br>
            <a:br>
              <a:rPr dirty="0"/>
            </a:br>
            <a:r>
              <a:rPr sz="1800" dirty="0">
                <a:latin typeface="MS Gothic"/>
              </a:rPr>
              <a:t>「</a:t>
            </a:r>
            <a:r>
              <a:rPr sz="1800" dirty="0" err="1">
                <a:latin typeface="MS Gothic"/>
              </a:rPr>
              <a:t>地区によってルールが違う。組合に登録していれば大丈夫</a:t>
            </a:r>
            <a:r>
              <a:rPr sz="1800" dirty="0">
                <a:latin typeface="MS Gothic"/>
              </a:rPr>
              <a:t>」（Q）</a:t>
            </a:r>
            <a:r>
              <a:rPr lang="ja-JP" altLang="en-US" sz="1800" dirty="0">
                <a:latin typeface="MS Gothic"/>
              </a:rPr>
              <a:t>　</a:t>
            </a:r>
            <a:br>
              <a:rPr lang="en-US" altLang="ja-JP" sz="1800" dirty="0">
                <a:latin typeface="MS Gothic"/>
              </a:rPr>
            </a:br>
            <a:r>
              <a:rPr sz="1800" dirty="0">
                <a:latin typeface="MS Gothic"/>
              </a:rPr>
              <a:t>「</a:t>
            </a:r>
            <a:r>
              <a:rPr sz="1800" dirty="0" err="1">
                <a:latin typeface="MS Gothic"/>
              </a:rPr>
              <a:t>取り締まりがある月とない月がある</a:t>
            </a:r>
            <a:r>
              <a:rPr sz="1800" dirty="0">
                <a:latin typeface="MS Gothic"/>
              </a:rPr>
              <a:t>」（J）</a:t>
            </a:r>
            <a:br>
              <a:rPr dirty="0"/>
            </a:br>
            <a:r>
              <a:rPr sz="1800" dirty="0">
                <a:latin typeface="MS Gothic"/>
              </a:rPr>
              <a:t>「</a:t>
            </a:r>
            <a:r>
              <a:rPr sz="1800" dirty="0" err="1">
                <a:latin typeface="MS Gothic"/>
              </a:rPr>
              <a:t>明確な法執行がない</a:t>
            </a:r>
            <a:r>
              <a:rPr sz="1800" dirty="0">
                <a:latin typeface="MS Gothic"/>
              </a:rPr>
              <a:t>」（T）</a:t>
            </a:r>
            <a:br>
              <a:rPr dirty="0"/>
            </a:br>
            <a:r>
              <a:rPr sz="1800" dirty="0">
                <a:latin typeface="MS Gothic"/>
              </a:rPr>
              <a:t>「</a:t>
            </a:r>
            <a:r>
              <a:rPr sz="1800" dirty="0" err="1">
                <a:latin typeface="MS Gothic"/>
              </a:rPr>
              <a:t>中央当局がすべてを規制している</a:t>
            </a:r>
            <a:r>
              <a:rPr sz="1800" dirty="0">
                <a:latin typeface="MS Gothic"/>
              </a:rPr>
              <a:t>」（D）</a:t>
            </a:r>
            <a:br>
              <a:rPr dirty="0"/>
            </a:br>
            <a:r>
              <a:rPr sz="1800" dirty="0">
                <a:latin typeface="MS Gothic"/>
              </a:rPr>
              <a:t>「</a:t>
            </a:r>
            <a:r>
              <a:rPr sz="1800" dirty="0" err="1">
                <a:latin typeface="MS Gothic"/>
              </a:rPr>
              <a:t>現金援助や住宅支援が必要</a:t>
            </a:r>
            <a:r>
              <a:rPr sz="1800" dirty="0">
                <a:latin typeface="MS Gothic"/>
              </a:rPr>
              <a:t>」（S）</a:t>
            </a:r>
            <a:br>
              <a:rPr dirty="0"/>
            </a:br>
            <a:br>
              <a:rPr dirty="0"/>
            </a:br>
            <a:r>
              <a:rPr sz="1800" dirty="0">
                <a:latin typeface="MS Gothic"/>
              </a:rPr>
              <a:t>このように、露天商は制度外でありながら、協同組合や地域ネットワークを通じて部分的に制度に接続している。ILO（2018）や大井（2019）が指摘するように、インフォーマル経済は制度と共進化する動的構造を持つ。→ </a:t>
            </a:r>
            <a:r>
              <a:rPr sz="1800" dirty="0" err="1">
                <a:latin typeface="MS Gothic"/>
              </a:rPr>
              <a:t>政策的には、協同組合を媒介とした半制度的包摂と、行政による透明な許可制度の整備が重要である</a:t>
            </a:r>
            <a:r>
              <a:rPr sz="1800" dirty="0">
                <a:latin typeface="MS Gothic"/>
              </a:rPr>
              <a:t>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542" y="4851272"/>
            <a:ext cx="5845278" cy="2455043"/>
          </a:xfrm>
        </p:spPr>
        <p:txBody>
          <a:bodyPr wrap="square" lIns="63500" tIns="63500" rIns="63500" bIns="63500"/>
          <a:lstStyle/>
          <a:p>
            <a:pPr algn="l"/>
            <a:endParaRPr dirty="0"/>
          </a:p>
          <a:p>
            <a:pPr algn="l">
              <a:spcAft>
                <a:spcPts val="500"/>
              </a:spcAft>
            </a:pPr>
            <a:r>
              <a:rPr sz="1800" dirty="0" err="1">
                <a:latin typeface="MS Gothic"/>
              </a:rPr>
              <a:t>法制度が現実に追いつかず、包摂の枠組みが未整備</a:t>
            </a:r>
            <a:endParaRPr sz="1800" dirty="0">
              <a:latin typeface="MS Gothic"/>
            </a:endParaRPr>
          </a:p>
          <a:p>
            <a:pPr algn="l">
              <a:spcAft>
                <a:spcPts val="500"/>
              </a:spcAft>
            </a:pPr>
            <a:r>
              <a:rPr sz="1800" dirty="0">
                <a:latin typeface="MS Gothic"/>
              </a:rPr>
              <a:t>「</a:t>
            </a:r>
            <a:r>
              <a:rPr sz="1800" dirty="0" err="1">
                <a:latin typeface="MS Gothic"/>
              </a:rPr>
              <a:t>明確な法執行がない</a:t>
            </a:r>
            <a:r>
              <a:rPr sz="1800" dirty="0">
                <a:latin typeface="MS Gothic"/>
              </a:rPr>
              <a:t>」（</a:t>
            </a:r>
            <a:r>
              <a:rPr sz="1800" dirty="0" err="1">
                <a:latin typeface="MS Gothic"/>
              </a:rPr>
              <a:t>T氏</a:t>
            </a:r>
            <a:r>
              <a:rPr sz="1800" dirty="0">
                <a:latin typeface="MS Gothic"/>
              </a:rPr>
              <a:t>）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考察①：「制度外」ではなく「制度の一部」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/>
            <a:endParaRPr/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露天商は排除すべき存在ではなく、都市社会の構成要素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自律的秩序形成の主体として再評価が必要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考察②：協働と共生の可能性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/>
            <a:endParaRPr/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行政・地域・露天商の三者連携が包摂の鍵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自発的ネットワークを活用した段階的包摂が有効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研究背景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/>
            <a:endParaRPr/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ILO（2018）：インフォーマル経済＝「制度的枠組みの外で営まれる経済活動」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インドネシアの露天商（Pedagang kaki lima）は都市経済の基盤を担う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雇用・所得創出・生活支援として重要な存在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政策提言①：制度的包摂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/>
            <a:endParaRPr/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許可制度の簡素化と迅速化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協同組合制度の整備と支援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政策提言②：空間的権利の保障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/>
            <a:endParaRPr/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公共空間の活用・「露天商ゾーン」設置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空間的排除から空間的包摂への転換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結論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/>
            <a:endParaRPr/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露天商は都市経済の根幹であり、地域社会の一部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制度的包摂・支援体制の強化が不可欠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組織化・女性の地位向上・地域協働の今後の研究が期待される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参考文献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/>
            <a:endParaRPr/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大井 慈郎（2013）『社会学年報』42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大井 慈郎（2019）『社会学年報』48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Hart, K. (1973); ILO (2018); Rachmawati (2016)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Suryahadi &amp; Sumarto (2003); Breman (2013); BPS (2022)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作成：松山大学 経済学部 坂内士聖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〈補足〉考察の深掘り：制度外ではなく制度の一部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>
              <a:defRPr sz="1800"/>
            </a:pPr>
            <a:r>
              <a:rPr sz="1800">
                <a:latin typeface="MS Gothic"/>
              </a:rPr>
              <a:t>■ 実証から見える実態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・多くの露天商が協同組合等のネットワークを通じて自律的に秩序を形成。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・行政との関係は曖昧だが、制度的包摂の萌芽が見られる。</a:t>
            </a:r>
          </a:p>
          <a:p>
            <a:pPr algn="l">
              <a:defRPr sz="1800"/>
            </a:pPr>
            <a:endParaRPr/>
          </a:p>
          <a:p>
            <a:pPr algn="l">
              <a:defRPr sz="1800"/>
            </a:pPr>
            <a:r>
              <a:rPr sz="1800">
                <a:latin typeface="MS Gothic"/>
              </a:rPr>
              <a:t>■ 分析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→ 露天商は『制度外』ではなく、制度と共進化する存在。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→ 自助・共助・協同の要素を政策的に支援することが包摂の鍵。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問題意識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/>
            <a:endParaRPr/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露天商は「生活を支える存在」である一方、「違法・無秩序」とされ排除されてきた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制度外として扱われてきた実態・社会的役割の再評価が必要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研究目的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/>
            <a:endParaRPr/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露天商をインフォーマル経済の担い手として位置づける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労働実態・社会的役割・行政との関係を明らかにする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都市社会における包摂の方向性を提示する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理論的枠組み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/>
            <a:endParaRPr/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Hart（1973）：インフォーマル経済の概念提唱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ILO（1972）：制度外経済の定義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大井（2013, 2019）：露天商の相互扶助と包摂構造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→ 露天商＝「制度外」ではなく「内部秩序形成主体」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先行研究の整理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/>
            <a:endParaRPr/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Suryahadi &amp; Sumarto（2003）：露天商は「社会的安全弁」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Rachmawati（2016）：非公式交渉の実態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Breman（2013）：アジアにおける非正規労働の構造的分析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調査概要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/>
            <a:endParaRPr/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調査時期：2024年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対象：ジャカルタの露天商20名（21〜44歳）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手法：半構造化インタビュー</a:t>
            </a:r>
          </a:p>
          <a:p>
            <a:pPr algn="l">
              <a:spcAft>
                <a:spcPts val="500"/>
              </a:spcAft>
            </a:pPr>
            <a:r>
              <a:rPr sz="1800">
                <a:latin typeface="MS Gothic"/>
              </a:rPr>
              <a:t>主な質問：営業許可・賄賂・取締・助け合い・行政要望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〈補足〉調査結果：許可制度の実態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>
            <a:normAutofit lnSpcReduction="10000"/>
          </a:bodyPr>
          <a:lstStyle/>
          <a:p>
            <a:pPr algn="l">
              <a:defRPr sz="1800"/>
            </a:pPr>
            <a:r>
              <a:rPr sz="1800" dirty="0">
                <a:latin typeface="MS Gothic"/>
              </a:rPr>
              <a:t>■ 調査結果概要</a:t>
            </a:r>
          </a:p>
          <a:p>
            <a:pPr algn="l">
              <a:defRPr sz="1800"/>
            </a:pPr>
            <a:r>
              <a:rPr sz="1800" dirty="0">
                <a:latin typeface="MS Gothic"/>
              </a:rPr>
              <a:t>・許可を持つ：6名（K, Q, S, Rなど）</a:t>
            </a:r>
          </a:p>
          <a:p>
            <a:pPr algn="l">
              <a:defRPr sz="1800"/>
            </a:pPr>
            <a:r>
              <a:rPr sz="1800" dirty="0">
                <a:latin typeface="MS Gothic"/>
              </a:rPr>
              <a:t>・不要・未取得：8名（L, J, P, Iなど）</a:t>
            </a:r>
          </a:p>
          <a:p>
            <a:pPr algn="l">
              <a:defRPr sz="1800"/>
            </a:pPr>
            <a:r>
              <a:rPr sz="1800" dirty="0">
                <a:latin typeface="MS Gothic"/>
              </a:rPr>
              <a:t>・協同組合を通じて取得：4名（H, T, V, Gなど）</a:t>
            </a:r>
          </a:p>
          <a:p>
            <a:pPr algn="l">
              <a:defRPr sz="1800"/>
            </a:pPr>
            <a:endParaRPr dirty="0"/>
          </a:p>
          <a:p>
            <a:pPr algn="l">
              <a:defRPr sz="1800"/>
            </a:pPr>
            <a:r>
              <a:rPr sz="1800" dirty="0">
                <a:latin typeface="MS Gothic"/>
              </a:rPr>
              <a:t>■ コメント</a:t>
            </a:r>
          </a:p>
          <a:p>
            <a:pPr algn="l">
              <a:defRPr sz="1800"/>
            </a:pPr>
            <a:r>
              <a:rPr sz="1800" dirty="0">
                <a:latin typeface="MS Gothic"/>
              </a:rPr>
              <a:t>🗣️「許可がないと安全でない。協同組合に登録した方がよい」（Q）</a:t>
            </a:r>
          </a:p>
          <a:p>
            <a:pPr algn="l">
              <a:defRPr sz="1800"/>
            </a:pPr>
            <a:r>
              <a:rPr sz="1800" dirty="0">
                <a:latin typeface="MS Gothic"/>
              </a:rPr>
              <a:t>🗣️「不要であり、ありません」（L）</a:t>
            </a:r>
          </a:p>
          <a:p>
            <a:pPr algn="l">
              <a:defRPr sz="1800"/>
            </a:pPr>
            <a:r>
              <a:rPr sz="1800" dirty="0">
                <a:latin typeface="MS Gothic"/>
              </a:rPr>
              <a:t>🗣️「協同組合に加入すれば営業できる」（T）</a:t>
            </a:r>
          </a:p>
          <a:p>
            <a:pPr algn="l">
              <a:defRPr sz="1800"/>
            </a:pPr>
            <a:endParaRPr dirty="0"/>
          </a:p>
          <a:p>
            <a:pPr algn="l">
              <a:defRPr sz="1800"/>
            </a:pPr>
            <a:r>
              <a:rPr sz="1800" dirty="0">
                <a:latin typeface="MS Gothic"/>
              </a:rPr>
              <a:t>■ 分析</a:t>
            </a:r>
          </a:p>
          <a:p>
            <a:pPr algn="l">
              <a:defRPr sz="1800"/>
            </a:pPr>
            <a:r>
              <a:rPr sz="1800" dirty="0">
                <a:latin typeface="MS Gothic"/>
              </a:rPr>
              <a:t>→ 許可制度は統一的ではなく、地域や協同組合の有無によって対応が異なる。</a:t>
            </a:r>
          </a:p>
          <a:p>
            <a:pPr algn="l">
              <a:defRPr sz="1800"/>
            </a:pPr>
            <a:r>
              <a:rPr sz="1800" dirty="0">
                <a:latin typeface="MS Gothic"/>
              </a:rPr>
              <a:t>→ 協同組合を通じた登録制度が包摂の第一歩となっている。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789494"/>
              </p:ext>
            </p:extLst>
          </p:nvPr>
        </p:nvGraphicFramePr>
        <p:xfrm>
          <a:off x="4421774" y="274638"/>
          <a:ext cx="551863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63500" tIns="63500" rIns="63500" bIns="63500"/>
          <a:lstStyle/>
          <a:p>
            <a:pPr algn="l"/>
            <a:r>
              <a:rPr sz="1800">
                <a:latin typeface="MS Gothic"/>
              </a:rPr>
              <a:t>〈補足〉調査結果：行政との関係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lIns="63500" tIns="63500" rIns="63500" bIns="63500"/>
          <a:lstStyle/>
          <a:p>
            <a:pPr algn="l">
              <a:defRPr sz="1800"/>
            </a:pPr>
            <a:r>
              <a:rPr sz="1800">
                <a:latin typeface="MS Gothic"/>
              </a:rPr>
              <a:t>■ 調査結果概要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・『取り締まりなし』：7名（B, E, Gなど）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・『全面規制』：5名（D, Tなど）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・『曖昧・地域差』：8名（F, H, Jなど）</a:t>
            </a:r>
          </a:p>
          <a:p>
            <a:pPr algn="l">
              <a:defRPr sz="1800"/>
            </a:pPr>
            <a:endParaRPr/>
          </a:p>
          <a:p>
            <a:pPr algn="l">
              <a:defRPr sz="1800"/>
            </a:pPr>
            <a:r>
              <a:rPr sz="1800">
                <a:latin typeface="MS Gothic"/>
              </a:rPr>
              <a:t>■ コメント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🗣️「中央当局がすべてを規制している」（D）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🗣️「明確な法執行がない」（T）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🗣️「地域によって違う」（H）</a:t>
            </a:r>
          </a:p>
          <a:p>
            <a:pPr algn="l">
              <a:defRPr sz="1800"/>
            </a:pPr>
            <a:endParaRPr/>
          </a:p>
          <a:p>
            <a:pPr algn="l">
              <a:defRPr sz="1800"/>
            </a:pPr>
            <a:r>
              <a:rPr sz="1800">
                <a:latin typeface="MS Gothic"/>
              </a:rPr>
              <a:t>■ 分析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→ 行政対応は統一性を欠き、黙認と取締りが併存。</a:t>
            </a:r>
          </a:p>
          <a:p>
            <a:pPr algn="l">
              <a:defRPr sz="1800"/>
            </a:pPr>
            <a:r>
              <a:rPr sz="1800">
                <a:latin typeface="MS Gothic"/>
              </a:rPr>
              <a:t>→ 法的枠組みが不透明で、露天商の行動は地域慣行に依存している。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5648179"/>
              </p:ext>
            </p:extLst>
          </p:nvPr>
        </p:nvGraphicFramePr>
        <p:xfrm>
          <a:off x="3519948" y="157314"/>
          <a:ext cx="5624052" cy="1818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876</Words>
  <Application>Microsoft Office PowerPoint</Application>
  <PresentationFormat>画面に合わせる (4:3)</PresentationFormat>
  <Paragraphs>171</Paragraphs>
  <Slides>24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9" baseType="lpstr">
      <vt:lpstr>MS Gothic</vt:lpstr>
      <vt:lpstr>MS Gothic</vt:lpstr>
      <vt:lpstr>Arial</vt:lpstr>
      <vt:lpstr>Calibri</vt:lpstr>
      <vt:lpstr>Office Theme</vt:lpstr>
      <vt:lpstr>インフォーマル経済としてのインドネシア露天商 ―都市社会における役割と経済―</vt:lpstr>
      <vt:lpstr>研究背景</vt:lpstr>
      <vt:lpstr>問題意識</vt:lpstr>
      <vt:lpstr>研究目的</vt:lpstr>
      <vt:lpstr>理論的枠組み</vt:lpstr>
      <vt:lpstr>先行研究の整理</vt:lpstr>
      <vt:lpstr>調査概要</vt:lpstr>
      <vt:lpstr>〈補足〉調査結果：許可制度の実態</vt:lpstr>
      <vt:lpstr>〈補足〉調査結果：行政との関係</vt:lpstr>
      <vt:lpstr>〈補足〉調査結果：相互扶助ネットワーク</vt:lpstr>
      <vt:lpstr>〈補足〉調査結果：地域との共存</vt:lpstr>
      <vt:lpstr>〈補足〉調査結果：行政支援への要望</vt:lpstr>
      <vt:lpstr>行政との関係性</vt:lpstr>
      <vt:lpstr>社会的役割①：雇用の受け皿</vt:lpstr>
      <vt:lpstr>社会的役割②：地域との共存</vt:lpstr>
      <vt:lpstr> 課題①：空間的排除（詳細インタビュー版） 再開発や都市整備によって、露天商の営業空間が失われる「空間的排除」が深刻化している。特にジャカルタ中心部では、歩道拡張や再開発により強制撤去の事例が報告された。  「立ち退き通告を受けたが、別の通りで再開した」（H） 「きちんとした良い場所に配置されたい」（L） 「協同組合に加入すれば営業できる」（T） 「お互いに助け合い、地域社会を助けます」（G） 「良質な食べ物で地域に貢献している」（X）  これらの声から、露天商は単に撤去対象ではなく、地域社会にとって必要な生活インフラであることが分かる。再開発に伴う排除ではなく、公共空間の再設計を通じた「共存の都市政策」が求められている。バンドンやスラバヤでは、露天商専用ゾーンやナイトマーケットが整備されており、包摂型都市モデルの一例として注目される。</vt:lpstr>
      <vt:lpstr> 課題②：制度の曖昧さ（詳細インタビュー版） 法制度の不統一と行政対応の地域差が、露天商を「制度の狭間」に置いている。許可制度の有無や取締りの厳しさは地域によって異なり、行政・協同組合・露天商の三者関係に曖昧さが残る。  「地区によってルールが違う。組合に登録していれば大丈夫」（Q）　 「取り締まりがある月とない月がある」（J） 「明確な法執行がない」（T） 「中央当局がすべてを規制している」（D） 「現金援助や住宅支援が必要」（S）  このように、露天商は制度外でありながら、協同組合や地域ネットワークを通じて部分的に制度に接続している。ILO（2018）や大井（2019）が指摘するように、インフォーマル経済は制度と共進化する動的構造を持つ。→ 政策的には、協同組合を媒介とした半制度的包摂と、行政による透明な許可制度の整備が重要である。</vt:lpstr>
      <vt:lpstr>考察①：「制度外」ではなく「制度の一部」</vt:lpstr>
      <vt:lpstr>考察②：協働と共生の可能性</vt:lpstr>
      <vt:lpstr>政策提言①：制度的包摂</vt:lpstr>
      <vt:lpstr>政策提言②：空間的権利の保障</vt:lpstr>
      <vt:lpstr>結論</vt:lpstr>
      <vt:lpstr>参考文献</vt:lpstr>
      <vt:lpstr>〈補足〉考察の深掘り：制度外ではなく制度の一部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インフォーマル経済としてのインドネシア露天商 ―都市社会における役割と経済―</dc:title>
  <dc:subject/>
  <dc:creator>KICS23</dc:creator>
  <cp:keywords/>
  <dc:description>generated using python-pptx</dc:description>
  <cp:lastModifiedBy>KAWAI Yoshiharu</cp:lastModifiedBy>
  <cp:revision>3</cp:revision>
  <dcterms:created xsi:type="dcterms:W3CDTF">2013-01-27T09:14:16Z</dcterms:created>
  <dcterms:modified xsi:type="dcterms:W3CDTF">2025-10-11T04:26:07Z</dcterms:modified>
  <cp:category/>
</cp:coreProperties>
</file>